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73" r:id="rId11"/>
    <p:sldId id="266" r:id="rId12"/>
    <p:sldId id="267" r:id="rId13"/>
    <p:sldId id="274" r:id="rId14"/>
    <p:sldId id="268" r:id="rId15"/>
    <p:sldId id="269" r:id="rId16"/>
    <p:sldId id="270" r:id="rId17"/>
    <p:sldId id="27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8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B61C1C-F9E0-4396-9792-C815F05327DE}"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61C1C-F9E0-4396-9792-C815F05327DE}"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61C1C-F9E0-4396-9792-C815F05327DE}"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61C1C-F9E0-4396-9792-C815F05327DE}"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61C1C-F9E0-4396-9792-C815F05327DE}"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6B61C1C-F9E0-4396-9792-C815F05327DE}"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B61C1C-F9E0-4396-9792-C815F05327DE}"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B61C1C-F9E0-4396-9792-C815F05327DE}"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61C1C-F9E0-4396-9792-C815F05327DE}"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61C1C-F9E0-4396-9792-C815F05327DE}"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61C1C-F9E0-4396-9792-C815F05327DE}"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4C915-D3D7-4654-84D7-C3294A3F190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61C1C-F9E0-4396-9792-C815F05327DE}" type="datetimeFigureOut">
              <a:rPr lang="en-IN" smtClean="0"/>
              <a:t>04-12-2023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4C915-D3D7-4654-84D7-C3294A3F190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725"/>
          </a:xfrm>
        </p:spPr>
        <p:txBody>
          <a:bodyPr/>
          <a:lstStyle/>
          <a:p>
            <a:r>
              <a:rPr lang="en-IN" b="1" dirty="0">
                <a:latin typeface="Arial Black" panose="020B0A04020102020204" pitchFamily="34" charset="0"/>
              </a:rPr>
              <a:t>          TOUR AND TRAVELS </a:t>
            </a:r>
          </a:p>
        </p:txBody>
      </p:sp>
      <p:sp>
        <p:nvSpPr>
          <p:cNvPr id="4" name="Content Placeholder 3"/>
          <p:cNvSpPr>
            <a:spLocks noGrp="1"/>
          </p:cNvSpPr>
          <p:nvPr>
            <p:ph idx="1"/>
          </p:nvPr>
        </p:nvSpPr>
        <p:spPr>
          <a:xfrm>
            <a:off x="838200" y="1501629"/>
            <a:ext cx="10515600" cy="4675334"/>
          </a:xfrm>
        </p:spPr>
        <p:txBody>
          <a:bodyPr>
            <a:normAutofit lnSpcReduction="10000"/>
          </a:bodyPr>
          <a:lstStyle/>
          <a:p>
            <a:pPr marL="0" indent="0">
              <a:buNone/>
            </a:pPr>
            <a:r>
              <a:rPr lang="en-IN" sz="4300" b="1" dirty="0"/>
              <a:t>                         Travel &amp; World </a:t>
            </a:r>
          </a:p>
          <a:p>
            <a:pPr marL="0" indent="0">
              <a:buNone/>
            </a:pPr>
            <a:endParaRPr lang="en-IN" b="1" dirty="0"/>
          </a:p>
          <a:p>
            <a:pPr>
              <a:lnSpc>
                <a:spcPct val="115000"/>
              </a:lnSpc>
              <a:spcAft>
                <a:spcPts val="1000"/>
              </a:spcAft>
            </a:pPr>
            <a:r>
              <a:rPr lang="en-US" dirty="0">
                <a:effectLst/>
                <a:ea typeface="Calibri" panose="020F0502020204030204" pitchFamily="34" charset="0"/>
                <a:cs typeface="Calibri" panose="020F0502020204030204" pitchFamily="34" charset="0"/>
              </a:rPr>
              <a:t>Saurabh Agarwal:2115000923</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dirty="0" err="1">
                <a:effectLst/>
                <a:ea typeface="Calibri" panose="020F0502020204030204" pitchFamily="34" charset="0"/>
                <a:cs typeface="Calibri" panose="020F0502020204030204" pitchFamily="34" charset="0"/>
              </a:rPr>
              <a:t>Shreyash</a:t>
            </a:r>
            <a:r>
              <a:rPr lang="en-US" dirty="0">
                <a:effectLst/>
                <a:ea typeface="Calibri" panose="020F0502020204030204" pitchFamily="34" charset="0"/>
                <a:cs typeface="Calibri" panose="020F0502020204030204" pitchFamily="34" charset="0"/>
              </a:rPr>
              <a:t> Kulshrestha:2115000973</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dirty="0">
                <a:effectLst/>
                <a:ea typeface="Calibri" panose="020F0502020204030204" pitchFamily="34" charset="0"/>
                <a:cs typeface="Calibri" panose="020F0502020204030204" pitchFamily="34" charset="0"/>
              </a:rPr>
              <a:t>Abhishek Sikarwar:2115000031</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dirty="0">
                <a:effectLst/>
                <a:ea typeface="Calibri" panose="020F0502020204030204" pitchFamily="34" charset="0"/>
                <a:cs typeface="Calibri" panose="020F0502020204030204" pitchFamily="34" charset="0"/>
              </a:rPr>
              <a:t>Gauri Pandey:2115000409</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dirty="0">
                <a:effectLst/>
                <a:ea typeface="Calibri" panose="020F0502020204030204" pitchFamily="34" charset="0"/>
                <a:cs typeface="Calibri" panose="020F0502020204030204" pitchFamily="34" charset="0"/>
              </a:rPr>
              <a:t>Sanskar Khare:2115000912</a:t>
            </a:r>
            <a:endParaRPr lang="en-IN"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5" name="Rectangle 4"/>
          <p:cNvSpPr/>
          <p:nvPr/>
        </p:nvSpPr>
        <p:spPr>
          <a:xfrm>
            <a:off x="8669655" y="4140835"/>
            <a:ext cx="3182620" cy="261112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781040" cy="3429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781040" y="0"/>
            <a:ext cx="6197600" cy="3429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322320" y="3429000"/>
            <a:ext cx="5293360" cy="3429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Implementation </a:t>
            </a:r>
          </a:p>
        </p:txBody>
      </p:sp>
      <p:sp>
        <p:nvSpPr>
          <p:cNvPr id="3" name="Content Placeholder 2"/>
          <p:cNvSpPr>
            <a:spLocks noGrp="1"/>
          </p:cNvSpPr>
          <p:nvPr>
            <p:ph idx="1"/>
          </p:nvPr>
        </p:nvSpPr>
        <p:spPr>
          <a:xfrm>
            <a:off x="838200" y="1884348"/>
            <a:ext cx="10515600" cy="4351338"/>
          </a:xfrm>
        </p:spPr>
        <p:txBody>
          <a:bodyPr>
            <a:normAutofit/>
          </a:bodyPr>
          <a:lstStyle/>
          <a:p>
            <a:pPr marL="0" indent="0" algn="l">
              <a:buNone/>
            </a:pPr>
            <a:r>
              <a:rPr lang="en-US" b="1" i="0" dirty="0">
                <a:effectLst/>
              </a:rPr>
              <a:t>Setup and Environment Configuration:</a:t>
            </a:r>
          </a:p>
          <a:p>
            <a:r>
              <a:rPr lang="en-US" b="0" i="0" dirty="0">
                <a:solidFill>
                  <a:srgbClr val="374151"/>
                </a:solidFill>
                <a:effectLst/>
              </a:rPr>
              <a:t>Set up the development environment with the chosen tools, frameworks, and libraries.</a:t>
            </a:r>
          </a:p>
          <a:p>
            <a:pPr algn="l">
              <a:buFont typeface="Arial" panose="020B0604020202020204" pitchFamily="34" charset="0"/>
              <a:buChar char="•"/>
            </a:pPr>
            <a:r>
              <a:rPr lang="en-US" b="0" i="0" dirty="0">
                <a:solidFill>
                  <a:srgbClr val="374151"/>
                </a:solidFill>
                <a:effectLst/>
              </a:rPr>
              <a:t>Configure version control systems (e.g., Git) for tracking changes.</a:t>
            </a:r>
          </a:p>
          <a:p>
            <a:pPr marL="0" indent="0" algn="l">
              <a:buNone/>
            </a:pPr>
            <a:r>
              <a:rPr lang="en-US" b="1" i="0" dirty="0">
                <a:effectLst/>
              </a:rPr>
              <a:t> Front-End Development:</a:t>
            </a:r>
          </a:p>
          <a:p>
            <a:pPr algn="l">
              <a:buFont typeface="Arial" panose="020B0604020202020204" pitchFamily="34" charset="0"/>
              <a:buChar char="•"/>
            </a:pPr>
            <a:r>
              <a:rPr lang="en-US" b="0" i="0" dirty="0">
                <a:solidFill>
                  <a:srgbClr val="374151"/>
                </a:solidFill>
                <a:effectLst/>
              </a:rPr>
              <a:t>Develop the user interface (UI) using HTML for structure, CSS for styling, and JavaScript for dynamic behavior.</a:t>
            </a:r>
          </a:p>
          <a:p>
            <a:pPr algn="l">
              <a:buFont typeface="Arial" panose="020B0604020202020204" pitchFamily="34" charset="0"/>
              <a:buChar char="•"/>
            </a:pPr>
            <a:r>
              <a:rPr lang="en-US" b="0" i="0" dirty="0">
                <a:solidFill>
                  <a:srgbClr val="374151"/>
                </a:solidFill>
                <a:effectLst/>
              </a:rPr>
              <a:t>Ensure the UI is responsive, providing a seamless experience across various devices and screen sizes.</a:t>
            </a:r>
          </a:p>
          <a:p>
            <a:pPr algn="l">
              <a:buFont typeface="Arial" panose="020B0604020202020204" pitchFamily="34" charset="0"/>
              <a:buChar char="•"/>
            </a:pPr>
            <a:endParaRPr lang="en-US" b="0" i="0" dirty="0">
              <a:solidFill>
                <a:srgbClr val="374151"/>
              </a:solidFill>
              <a:effectLst/>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42809"/>
          </a:xfrm>
        </p:spPr>
        <p:txBody>
          <a:bodyPr>
            <a:normAutofit/>
          </a:bodyPr>
          <a:lstStyle/>
          <a:p>
            <a:pPr marL="0" indent="0"/>
            <a:r>
              <a:rPr lang="en-US" sz="2800" b="1" i="0" dirty="0">
                <a:effectLst/>
                <a:latin typeface="+mn-lt"/>
              </a:rPr>
              <a:t>Back-End Development:</a:t>
            </a:r>
            <a:br>
              <a:rPr lang="en-US" sz="2800" b="1" i="0" dirty="0">
                <a:effectLst/>
                <a:latin typeface="+mn-lt"/>
              </a:rPr>
            </a:br>
            <a:r>
              <a:rPr lang="en-US" sz="2800" b="0" i="0" dirty="0">
                <a:solidFill>
                  <a:srgbClr val="374151"/>
                </a:solidFill>
                <a:effectLst/>
                <a:latin typeface="+mn-lt"/>
              </a:rPr>
              <a:t>Choose a back-end technology stack (e.g., Node.js with Express, Django, Ruby on Rails).</a:t>
            </a:r>
            <a:br>
              <a:rPr lang="en-US" sz="2800" b="0" i="0" dirty="0">
                <a:solidFill>
                  <a:srgbClr val="374151"/>
                </a:solidFill>
                <a:effectLst/>
                <a:latin typeface="+mn-lt"/>
              </a:rPr>
            </a:br>
            <a:r>
              <a:rPr lang="en-US" sz="2800" b="0" i="0" dirty="0">
                <a:solidFill>
                  <a:srgbClr val="374151"/>
                </a:solidFill>
                <a:effectLst/>
                <a:latin typeface="+mn-lt"/>
              </a:rPr>
              <a:t>Implement server-side logic to handle user requests, business rules, and data processing.</a:t>
            </a:r>
            <a:br>
              <a:rPr lang="en-US" sz="2800" b="0" i="0" dirty="0">
                <a:solidFill>
                  <a:srgbClr val="374151"/>
                </a:solidFill>
                <a:effectLst/>
                <a:latin typeface="+mn-lt"/>
              </a:rPr>
            </a:br>
            <a:r>
              <a:rPr lang="en-US" sz="2800" b="0" i="0" dirty="0">
                <a:solidFill>
                  <a:srgbClr val="374151"/>
                </a:solidFill>
                <a:effectLst/>
                <a:latin typeface="+mn-lt"/>
              </a:rPr>
              <a:t>Develop RESTful APIs for communication between the front-end and back-end</a:t>
            </a:r>
            <a:br>
              <a:rPr lang="en-US" sz="2800" b="0" i="0" dirty="0">
                <a:solidFill>
                  <a:srgbClr val="374151"/>
                </a:solidFill>
                <a:effectLst/>
                <a:latin typeface="+mn-lt"/>
              </a:rPr>
            </a:br>
            <a:endParaRPr lang="en-IN" sz="28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640"/>
            <a:ext cx="5466080" cy="353568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466080" y="-40640"/>
            <a:ext cx="6167120" cy="357632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413760" y="3535680"/>
            <a:ext cx="5232400" cy="332232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                  Features</a:t>
            </a:r>
          </a:p>
        </p:txBody>
      </p:sp>
      <p:sp>
        <p:nvSpPr>
          <p:cNvPr id="3" name="Content Placeholder 2"/>
          <p:cNvSpPr>
            <a:spLocks noGrp="1"/>
          </p:cNvSpPr>
          <p:nvPr>
            <p:ph idx="1"/>
          </p:nvPr>
        </p:nvSpPr>
        <p:spPr/>
        <p:txBody>
          <a:bodyPr/>
          <a:lstStyle/>
          <a:p>
            <a:r>
              <a:rPr lang="en-US" b="0" i="0" dirty="0">
                <a:solidFill>
                  <a:srgbClr val="374151"/>
                </a:solidFill>
                <a:effectLst/>
              </a:rPr>
              <a:t>Capability for users to leave reviews and ratings for destinations, accommodations, and attractions, providing valuable insights for others.</a:t>
            </a:r>
          </a:p>
          <a:p>
            <a:r>
              <a:rPr lang="en-US" b="0" i="0" dirty="0">
                <a:solidFill>
                  <a:srgbClr val="374151"/>
                </a:solidFill>
                <a:effectLst/>
              </a:rPr>
              <a:t>A user-friendly and responsive design ensuring a seamless experience across various devices and screen sizes.</a:t>
            </a:r>
            <a:endParaRPr lang="en-US" dirty="0">
              <a:solidFill>
                <a:srgbClr val="374151"/>
              </a:solidFill>
            </a:endParaRPr>
          </a:p>
          <a:p>
            <a:r>
              <a:rPr lang="en-US" b="0" i="0" dirty="0">
                <a:solidFill>
                  <a:srgbClr val="374151"/>
                </a:solidFill>
                <a:effectLst/>
              </a:rPr>
              <a:t>A dashboard for administrators to manage user accounts, review user-generated content, and monitor system analytics.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            Challenges Faced</a:t>
            </a:r>
          </a:p>
        </p:txBody>
      </p:sp>
      <p:sp>
        <p:nvSpPr>
          <p:cNvPr id="3" name="Content Placeholder 2"/>
          <p:cNvSpPr>
            <a:spLocks noGrp="1"/>
          </p:cNvSpPr>
          <p:nvPr>
            <p:ph idx="1"/>
          </p:nvPr>
        </p:nvSpPr>
        <p:spPr/>
        <p:txBody>
          <a:bodyPr/>
          <a:lstStyle/>
          <a:p>
            <a:pPr marL="0" indent="0">
              <a:buNone/>
            </a:pPr>
            <a:r>
              <a:rPr lang="en-US" b="0" i="0" dirty="0">
                <a:solidFill>
                  <a:srgbClr val="374151"/>
                </a:solidFill>
                <a:effectLst/>
              </a:rPr>
              <a:t>Encouraging active user participation, including leaving reviews and contributing content.</a:t>
            </a:r>
          </a:p>
          <a:p>
            <a:pPr marL="0" indent="0">
              <a:buNone/>
            </a:pPr>
            <a:r>
              <a:rPr lang="en-US" b="0" i="0" dirty="0">
                <a:solidFill>
                  <a:srgbClr val="374151"/>
                </a:solidFill>
                <a:effectLst/>
              </a:rPr>
              <a:t>Protecting user data and ensuring compliance with privacy regulations.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              Future Works</a:t>
            </a:r>
          </a:p>
        </p:txBody>
      </p:sp>
      <p:sp>
        <p:nvSpPr>
          <p:cNvPr id="3" name="Content Placeholder 2"/>
          <p:cNvSpPr>
            <a:spLocks noGrp="1"/>
          </p:cNvSpPr>
          <p:nvPr>
            <p:ph idx="1"/>
          </p:nvPr>
        </p:nvSpPr>
        <p:spPr/>
        <p:txBody>
          <a:bodyPr/>
          <a:lstStyle/>
          <a:p>
            <a:r>
              <a:rPr lang="en-US" b="0" i="0" dirty="0">
                <a:solidFill>
                  <a:srgbClr val="374151"/>
                </a:solidFill>
                <a:effectLst/>
              </a:rPr>
              <a:t>Expand language support to cater to a broader international audience.</a:t>
            </a:r>
          </a:p>
          <a:p>
            <a:pPr algn="l">
              <a:buFont typeface="Arial" panose="020B0604020202020204" pitchFamily="34" charset="0"/>
              <a:buChar char="•"/>
            </a:pPr>
            <a:r>
              <a:rPr lang="en-US" b="0" i="0" dirty="0">
                <a:solidFill>
                  <a:srgbClr val="374151"/>
                </a:solidFill>
                <a:effectLst/>
              </a:rPr>
              <a:t>Localize content and user interfaces for different regions to enhance accessibility.</a:t>
            </a:r>
          </a:p>
          <a:p>
            <a:pPr algn="l">
              <a:buFont typeface="Arial" panose="020B0604020202020204" pitchFamily="34" charset="0"/>
              <a:buChar char="•"/>
            </a:pPr>
            <a:r>
              <a:rPr lang="en-US" b="0" i="0" dirty="0">
                <a:solidFill>
                  <a:srgbClr val="374151"/>
                </a:solidFill>
                <a:effectLst/>
              </a:rPr>
              <a:t>Integrate AI-driven chatbots for instant user assistance and guidance.</a:t>
            </a:r>
          </a:p>
          <a:p>
            <a:pPr marL="0" indent="0" algn="l">
              <a:buNone/>
            </a:pPr>
            <a:endParaRPr lang="en-US" b="0" i="0" dirty="0">
              <a:solidFill>
                <a:srgbClr val="374151"/>
              </a:solidFill>
              <a:effectLst/>
            </a:endParaRPr>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                 Conclusion</a:t>
            </a:r>
          </a:p>
        </p:txBody>
      </p:sp>
      <p:sp>
        <p:nvSpPr>
          <p:cNvPr id="3" name="Content Placeholder 2"/>
          <p:cNvSpPr>
            <a:spLocks noGrp="1"/>
          </p:cNvSpPr>
          <p:nvPr>
            <p:ph idx="1"/>
          </p:nvPr>
        </p:nvSpPr>
        <p:spPr/>
        <p:txBody>
          <a:bodyPr/>
          <a:lstStyle/>
          <a:p>
            <a:r>
              <a:rPr lang="en-US" b="0" i="0" dirty="0">
                <a:solidFill>
                  <a:srgbClr val="374151"/>
                </a:solidFill>
                <a:effectLst/>
              </a:rPr>
              <a:t>The tourist guide project is a web-based platform designed to provide comprehensive information and assistance to travelers and tourists.</a:t>
            </a:r>
          </a:p>
          <a:p>
            <a:r>
              <a:rPr lang="en-US" b="0" i="0" dirty="0">
                <a:solidFill>
                  <a:srgbClr val="374151"/>
                </a:solidFill>
                <a:effectLst/>
              </a:rPr>
              <a:t>The project aims to offer detailed destination information, user engagement features, travel planning assistance, and personalized recommendations.</a:t>
            </a:r>
            <a:endParaRPr lang="en-US" dirty="0">
              <a:solidFill>
                <a:srgbClr val="374151"/>
              </a:solidFill>
            </a:endParaRPr>
          </a:p>
          <a:p>
            <a:pPr marL="0" indent="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570" y="946786"/>
            <a:ext cx="9144000" cy="1264596"/>
          </a:xfrm>
        </p:spPr>
        <p:txBody>
          <a:bodyPr/>
          <a:lstStyle/>
          <a:p>
            <a:r>
              <a:rPr lang="en-IN" b="1" dirty="0">
                <a:latin typeface="Arial Black" panose="020B0A04020102020204" pitchFamily="34" charset="0"/>
              </a:rPr>
              <a:t>   Introduction</a:t>
            </a:r>
          </a:p>
        </p:txBody>
      </p:sp>
      <p:sp>
        <p:nvSpPr>
          <p:cNvPr id="3" name="Subtitle 2"/>
          <p:cNvSpPr>
            <a:spLocks noGrp="1"/>
          </p:cNvSpPr>
          <p:nvPr>
            <p:ph type="subTitle" idx="1"/>
          </p:nvPr>
        </p:nvSpPr>
        <p:spPr>
          <a:xfrm>
            <a:off x="645795" y="2519680"/>
            <a:ext cx="9862185" cy="4338320"/>
          </a:xfrm>
        </p:spPr>
        <p:txBody>
          <a:bodyPr/>
          <a:lstStyle/>
          <a:p>
            <a:pPr algn="l"/>
            <a:endParaRPr lang="en-US" b="0" i="0" dirty="0">
              <a:solidFill>
                <a:srgbClr val="374151"/>
              </a:solidFill>
              <a:effectLst/>
            </a:endParaRPr>
          </a:p>
          <a:p>
            <a:pPr algn="l"/>
            <a:endParaRPr lang="en-US" b="0" i="0" dirty="0">
              <a:solidFill>
                <a:srgbClr val="374151"/>
              </a:solidFill>
              <a:effectLst/>
            </a:endParaRPr>
          </a:p>
          <a:p>
            <a:pPr algn="just"/>
            <a:r>
              <a:rPr lang="en-US" b="0" i="0" dirty="0">
                <a:solidFill>
                  <a:srgbClr val="374151"/>
                </a:solidFill>
                <a:effectLst/>
              </a:rPr>
              <a:t>Welcome to Tour World, your gateway to unforgettable journeys and seamless travel experiences! We understand that the thrill of exploration and the joy of discovery are essential elements of a well-lived life, and our mission is to make your travel dreams a reality.</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                   Objective</a:t>
            </a:r>
          </a:p>
        </p:txBody>
      </p:sp>
      <p:sp>
        <p:nvSpPr>
          <p:cNvPr id="3" name="Content Placeholder 2"/>
          <p:cNvSpPr>
            <a:spLocks noGrp="1"/>
          </p:cNvSpPr>
          <p:nvPr>
            <p:ph idx="1"/>
          </p:nvPr>
        </p:nvSpPr>
        <p:spPr>
          <a:xfrm>
            <a:off x="838200" y="2569210"/>
            <a:ext cx="10515600" cy="4351338"/>
          </a:xfrm>
        </p:spPr>
        <p:txBody>
          <a:bodyPr/>
          <a:lstStyle/>
          <a:p>
            <a:pPr marL="0" indent="0" algn="just">
              <a:buNone/>
            </a:pPr>
            <a:r>
              <a:rPr lang="en-US" b="0" i="0" dirty="0">
                <a:solidFill>
                  <a:srgbClr val="374151"/>
                </a:solidFill>
                <a:effectLst/>
              </a:rPr>
              <a:t>We aspire to ignite the spirit of wanderlust in our audience by showcasing the beauty, diversity, and richness of destinations around the world. Through engaging content, stunning visuals, and immersive storytelling, we aim to inspire our visitors to explore new horizons and create lasting memories.</a:t>
            </a:r>
          </a:p>
          <a:p>
            <a:pPr marL="0" indent="0" algn="jus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            Problem Statement </a:t>
            </a:r>
          </a:p>
        </p:txBody>
      </p:sp>
      <p:sp>
        <p:nvSpPr>
          <p:cNvPr id="3" name="Content Placeholder 2"/>
          <p:cNvSpPr>
            <a:spLocks noGrp="1"/>
          </p:cNvSpPr>
          <p:nvPr>
            <p:ph idx="1"/>
          </p:nvPr>
        </p:nvSpPr>
        <p:spPr>
          <a:xfrm>
            <a:off x="773430" y="2624455"/>
            <a:ext cx="10515600" cy="4351338"/>
          </a:xfrm>
        </p:spPr>
        <p:txBody>
          <a:bodyPr>
            <a:normAutofit/>
          </a:bodyPr>
          <a:lstStyle/>
          <a:p>
            <a:pPr marL="0" indent="0">
              <a:buNone/>
            </a:pPr>
            <a:r>
              <a:rPr lang="en-US" b="0" i="0" dirty="0">
                <a:solidFill>
                  <a:srgbClr val="374151"/>
                </a:solidFill>
                <a:effectLst/>
              </a:rPr>
              <a:t>Travel planning often involves sifting through a vast amount of information from various sources, leading to confusion and decision fatigue. </a:t>
            </a:r>
            <a:r>
              <a:rPr lang="en-US" dirty="0">
                <a:solidFill>
                  <a:srgbClr val="374151"/>
                </a:solidFill>
              </a:rPr>
              <a:t>Tour World</a:t>
            </a:r>
            <a:r>
              <a:rPr lang="en-US" b="0" i="0" dirty="0">
                <a:solidFill>
                  <a:srgbClr val="374151"/>
                </a:solidFill>
                <a:effectLst/>
              </a:rPr>
              <a:t> aims to streamline this process by providing curated and reliable information, making it easier for users to plan their trips. Many travel platforms offer generic options that may not cater to individual preferences.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solidFill>
                  <a:srgbClr val="000000"/>
                </a:solidFill>
                <a:latin typeface="Arial Black" panose="020B0A04020102020204" pitchFamily="34" charset="0"/>
                <a:ea typeface="Roboto"/>
                <a:cs typeface="Roboto"/>
                <a:sym typeface="Roboto"/>
              </a:rPr>
              <a:t>            Literature Review</a:t>
            </a:r>
            <a:endParaRPr lang="en-IN" b="1" dirty="0">
              <a:latin typeface="Arial Black" panose="020B0A04020102020204" pitchFamily="34" charset="0"/>
            </a:endParaRPr>
          </a:p>
        </p:txBody>
      </p:sp>
      <p:sp>
        <p:nvSpPr>
          <p:cNvPr id="3" name="Content Placeholder 2"/>
          <p:cNvSpPr>
            <a:spLocks noGrp="1"/>
          </p:cNvSpPr>
          <p:nvPr>
            <p:ph idx="1"/>
          </p:nvPr>
        </p:nvSpPr>
        <p:spPr>
          <a:xfrm>
            <a:off x="754380" y="2252980"/>
            <a:ext cx="10515600" cy="4351338"/>
          </a:xfrm>
        </p:spPr>
        <p:txBody>
          <a:bodyPr>
            <a:normAutofit/>
          </a:bodyPr>
          <a:lstStyle/>
          <a:p>
            <a:pPr marL="0" indent="0">
              <a:buNone/>
            </a:pPr>
            <a:r>
              <a:rPr lang="en-US" b="0" i="0" dirty="0">
                <a:solidFill>
                  <a:srgbClr val="374151"/>
                </a:solidFill>
                <a:effectLst/>
              </a:rPr>
              <a:t>Established platforms like Expedia, Booking.com, and TripAdvisor continue to dominate the online travel market. These platforms offer comprehensive services, including flight and hotel bookings, activity recommendations, and reviews.</a:t>
            </a: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                Methodology </a:t>
            </a:r>
          </a:p>
        </p:txBody>
      </p:sp>
      <p:sp>
        <p:nvSpPr>
          <p:cNvPr id="3" name="Content Placeholder 2"/>
          <p:cNvSpPr>
            <a:spLocks noGrp="1"/>
          </p:cNvSpPr>
          <p:nvPr>
            <p:ph idx="1"/>
          </p:nvPr>
        </p:nvSpPr>
        <p:spPr/>
        <p:txBody>
          <a:bodyPr/>
          <a:lstStyle/>
          <a:p>
            <a:pPr marL="0" indent="0">
              <a:buNone/>
            </a:pPr>
            <a:r>
              <a:rPr lang="en-IN" dirty="0">
                <a:ea typeface="Roboto" panose="02000000000000000000" pitchFamily="2" charset="0"/>
                <a:cs typeface="Roboto" panose="02000000000000000000" pitchFamily="2" charset="0"/>
              </a:rPr>
              <a:t>The specific </a:t>
            </a:r>
            <a:r>
              <a:rPr lang="en-IN" dirty="0">
                <a:solidFill>
                  <a:srgbClr val="000000"/>
                </a:solidFill>
                <a:ea typeface="Roboto" panose="02000000000000000000" pitchFamily="2" charset="0"/>
                <a:cs typeface="Roboto" panose="02000000000000000000" pitchFamily="2" charset="0"/>
                <a:sym typeface="Roboto"/>
              </a:rPr>
              <a:t>A</a:t>
            </a:r>
            <a:r>
              <a:rPr lang="en-IN" sz="2800" dirty="0">
                <a:solidFill>
                  <a:srgbClr val="000000"/>
                </a:solidFill>
                <a:ea typeface="Roboto" panose="02000000000000000000" pitchFamily="2" charset="0"/>
                <a:cs typeface="Roboto" panose="02000000000000000000" pitchFamily="2" charset="0"/>
                <a:sym typeface="Roboto"/>
              </a:rPr>
              <a:t>lgorithms, techniques, tools, languages used are-</a:t>
            </a:r>
          </a:p>
          <a:p>
            <a:r>
              <a:rPr lang="en-IN" dirty="0">
                <a:solidFill>
                  <a:srgbClr val="000000"/>
                </a:solidFill>
                <a:ea typeface="Roboto" panose="02000000000000000000" pitchFamily="2" charset="0"/>
                <a:cs typeface="Roboto" panose="02000000000000000000" pitchFamily="2" charset="0"/>
                <a:sym typeface="Roboto"/>
              </a:rPr>
              <a:t>HTML(Hypertext Markup Language)</a:t>
            </a:r>
          </a:p>
          <a:p>
            <a:r>
              <a:rPr lang="en-IN" sz="2800" dirty="0">
                <a:solidFill>
                  <a:srgbClr val="000000"/>
                </a:solidFill>
                <a:ea typeface="Roboto" panose="02000000000000000000" pitchFamily="2" charset="0"/>
                <a:cs typeface="Roboto" panose="02000000000000000000" pitchFamily="2" charset="0"/>
                <a:sym typeface="Roboto"/>
              </a:rPr>
              <a:t>CSS(Cascading Style Sheet)</a:t>
            </a:r>
          </a:p>
          <a:p>
            <a:r>
              <a:rPr lang="en-IN" dirty="0">
                <a:solidFill>
                  <a:srgbClr val="000000"/>
                </a:solidFill>
                <a:ea typeface="Roboto" panose="02000000000000000000" pitchFamily="2" charset="0"/>
                <a:cs typeface="Roboto" panose="02000000000000000000" pitchFamily="2" charset="0"/>
                <a:sym typeface="Roboto"/>
              </a:rPr>
              <a:t>JAVASCRIPT </a:t>
            </a:r>
          </a:p>
          <a:p>
            <a:r>
              <a:rPr lang="en-IN" dirty="0">
                <a:solidFill>
                  <a:srgbClr val="000000"/>
                </a:solidFill>
                <a:ea typeface="Roboto" panose="02000000000000000000" pitchFamily="2" charset="0"/>
                <a:cs typeface="Roboto" panose="02000000000000000000" pitchFamily="2" charset="0"/>
                <a:sym typeface="Roboto"/>
              </a:rPr>
              <a:t>NODEJS </a:t>
            </a:r>
          </a:p>
          <a:p>
            <a:r>
              <a:rPr lang="en-IN" sz="2800" dirty="0">
                <a:solidFill>
                  <a:srgbClr val="000000"/>
                </a:solidFill>
                <a:ea typeface="Roboto" panose="02000000000000000000" pitchFamily="2" charset="0"/>
                <a:cs typeface="Roboto" panose="02000000000000000000" pitchFamily="2" charset="0"/>
                <a:sym typeface="Roboto"/>
              </a:rPr>
              <a:t>MONGODB</a:t>
            </a: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          </a:t>
            </a:r>
            <a:r>
              <a:rPr lang="en-US" altLang="en-IN" b="1" dirty="0">
                <a:latin typeface="Arial Black" panose="020B0A04020102020204" pitchFamily="34" charset="0"/>
              </a:rPr>
              <a:t> </a:t>
            </a:r>
            <a:r>
              <a:rPr lang="en-IN" b="1" dirty="0">
                <a:latin typeface="Arial Black" panose="020B0A04020102020204" pitchFamily="34" charset="0"/>
              </a:rPr>
              <a:t>System Architecture </a:t>
            </a:r>
          </a:p>
        </p:txBody>
      </p:sp>
      <p:sp>
        <p:nvSpPr>
          <p:cNvPr id="3" name="Content Placeholder 2"/>
          <p:cNvSpPr>
            <a:spLocks noGrp="1"/>
          </p:cNvSpPr>
          <p:nvPr>
            <p:ph idx="1"/>
          </p:nvPr>
        </p:nvSpPr>
        <p:spPr>
          <a:xfrm>
            <a:off x="922090" y="1690688"/>
            <a:ext cx="10515600" cy="4351338"/>
          </a:xfrm>
        </p:spPr>
        <p:txBody>
          <a:bodyPr>
            <a:normAutofit lnSpcReduction="10000"/>
          </a:bodyPr>
          <a:lstStyle/>
          <a:p>
            <a:pPr marL="0" indent="0" algn="l">
              <a:buNone/>
            </a:pPr>
            <a:endParaRPr lang="en-US" b="1" i="0" dirty="0">
              <a:solidFill>
                <a:srgbClr val="374151"/>
              </a:solidFill>
              <a:effectLst/>
            </a:endParaRPr>
          </a:p>
          <a:p>
            <a:pPr marL="0" indent="0" algn="l">
              <a:buNone/>
            </a:pPr>
            <a:endParaRPr lang="en-US" b="1" i="0" dirty="0">
              <a:solidFill>
                <a:srgbClr val="374151"/>
              </a:solidFill>
              <a:effectLst/>
            </a:endParaRPr>
          </a:p>
          <a:p>
            <a:pPr marL="0" indent="0" algn="l">
              <a:buNone/>
            </a:pPr>
            <a:r>
              <a:rPr lang="en-US" b="1" i="0" dirty="0">
                <a:solidFill>
                  <a:srgbClr val="374151"/>
                </a:solidFill>
                <a:effectLst/>
              </a:rPr>
              <a:t>Front-End:</a:t>
            </a:r>
            <a:endParaRPr lang="en-US" b="0" i="0" dirty="0">
              <a:solidFill>
                <a:srgbClr val="374151"/>
              </a:solidFill>
              <a:effectLst/>
            </a:endParaRPr>
          </a:p>
          <a:p>
            <a:pPr marL="742950" lvl="1" indent="-285750" algn="l">
              <a:buFont typeface="+mj-lt"/>
              <a:buAutoNum type="arabicPeriod"/>
            </a:pPr>
            <a:r>
              <a:rPr lang="en-US" b="1" i="0" dirty="0">
                <a:solidFill>
                  <a:srgbClr val="374151"/>
                </a:solidFill>
                <a:effectLst/>
              </a:rPr>
              <a:t>User Interface (UI):</a:t>
            </a:r>
            <a:r>
              <a:rPr lang="en-US" b="0" i="0" dirty="0">
                <a:solidFill>
                  <a:srgbClr val="374151"/>
                </a:solidFill>
                <a:effectLst/>
              </a:rPr>
              <a:t> The front-end includes the user interface elements that users interact with. This could be implemented using HTML, CSS for </a:t>
            </a:r>
            <a:r>
              <a:rPr lang="en-US" b="0" i="0" dirty="0" err="1">
                <a:solidFill>
                  <a:srgbClr val="374151"/>
                </a:solidFill>
                <a:effectLst/>
              </a:rPr>
              <a:t>styling,and</a:t>
            </a:r>
            <a:r>
              <a:rPr lang="en-US" b="0" i="0" dirty="0">
                <a:solidFill>
                  <a:srgbClr val="374151"/>
                </a:solidFill>
                <a:effectLst/>
              </a:rPr>
              <a:t> JavaScript for dynamic content and</a:t>
            </a:r>
          </a:p>
          <a:p>
            <a:pPr marL="457200" lvl="1" indent="0" algn="l">
              <a:buNone/>
            </a:pPr>
            <a:r>
              <a:rPr lang="en-US" b="0" i="0" dirty="0">
                <a:solidFill>
                  <a:srgbClr val="374151"/>
                </a:solidFill>
                <a:effectLst/>
              </a:rPr>
              <a:t>    interactions.</a:t>
            </a:r>
          </a:p>
          <a:p>
            <a:pPr marL="742950" lvl="1" indent="-285750" algn="l">
              <a:buFont typeface="+mj-lt"/>
              <a:buAutoNum type="arabicPeriod"/>
            </a:pPr>
            <a:r>
              <a:rPr lang="en-US" b="1" i="0" dirty="0">
                <a:solidFill>
                  <a:srgbClr val="374151"/>
                </a:solidFill>
                <a:effectLst/>
              </a:rPr>
              <a:t>Responsive Design:</a:t>
            </a:r>
            <a:r>
              <a:rPr lang="en-US" b="0" i="0" dirty="0">
                <a:solidFill>
                  <a:srgbClr val="374151"/>
                </a:solidFill>
                <a:effectLst/>
              </a:rPr>
              <a:t> </a:t>
            </a:r>
          </a:p>
          <a:p>
            <a:pPr marL="457200" lvl="1" indent="0" algn="l">
              <a:buNone/>
            </a:pPr>
            <a:r>
              <a:rPr lang="en-US" b="0" i="0" dirty="0">
                <a:solidFill>
                  <a:srgbClr val="374151"/>
                </a:solidFill>
                <a:effectLst/>
              </a:rPr>
              <a:t>    Ensure a responsive design to </a:t>
            </a:r>
          </a:p>
          <a:p>
            <a:pPr marL="457200" lvl="1" indent="0" algn="l">
              <a:buNone/>
            </a:pPr>
            <a:r>
              <a:rPr lang="en-US" b="0" i="0" dirty="0">
                <a:solidFill>
                  <a:srgbClr val="374151"/>
                </a:solidFill>
                <a:effectLst/>
              </a:rPr>
              <a:t>    provide an optimal user experience</a:t>
            </a:r>
          </a:p>
          <a:p>
            <a:pPr marL="457200" lvl="1" indent="0" algn="l">
              <a:buNone/>
            </a:pPr>
            <a:r>
              <a:rPr lang="en-US" b="0" i="0" dirty="0">
                <a:solidFill>
                  <a:srgbClr val="374151"/>
                </a:solidFill>
                <a:effectLst/>
              </a:rPr>
              <a:t>    across various devices.</a:t>
            </a:r>
          </a:p>
          <a:p>
            <a:pPr marL="0" indent="0">
              <a:buNone/>
            </a:pPr>
            <a:endParaRPr lang="en-IN" dirty="0"/>
          </a:p>
        </p:txBody>
      </p:sp>
      <p:sp>
        <p:nvSpPr>
          <p:cNvPr id="4" name="Oval 3"/>
          <p:cNvSpPr/>
          <p:nvPr/>
        </p:nvSpPr>
        <p:spPr>
          <a:xfrm>
            <a:off x="0" y="0"/>
            <a:ext cx="2682240" cy="21945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148830" y="4561840"/>
            <a:ext cx="4514850" cy="229616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1310640"/>
            <a:ext cx="11252200" cy="5415280"/>
          </a:xfrm>
        </p:spPr>
        <p:txBody>
          <a:bodyPr>
            <a:normAutofit fontScale="90000"/>
          </a:bodyPr>
          <a:lstStyle/>
          <a:p>
            <a:r>
              <a:rPr lang="en-US" sz="3100" b="1" i="0" dirty="0">
                <a:solidFill>
                  <a:srgbClr val="374151"/>
                </a:solidFill>
                <a:effectLst/>
                <a:latin typeface="+mn-lt"/>
              </a:rPr>
              <a:t/>
            </a:r>
            <a:br>
              <a:rPr lang="en-US" sz="3100" b="1" i="0" dirty="0">
                <a:solidFill>
                  <a:srgbClr val="374151"/>
                </a:solidFill>
                <a:effectLst/>
                <a:latin typeface="+mn-lt"/>
              </a:rPr>
            </a:br>
            <a:r>
              <a:rPr lang="en-US" sz="3100" b="1" i="0" dirty="0">
                <a:solidFill>
                  <a:srgbClr val="374151"/>
                </a:solidFill>
                <a:effectLst/>
                <a:latin typeface="+mn-lt"/>
              </a:rPr>
              <a:t/>
            </a:r>
            <a:br>
              <a:rPr lang="en-US" sz="3100" b="1" i="0" dirty="0">
                <a:solidFill>
                  <a:srgbClr val="374151"/>
                </a:solidFill>
                <a:effectLst/>
                <a:latin typeface="+mn-lt"/>
              </a:rPr>
            </a:br>
            <a:r>
              <a:rPr lang="en-US" sz="3100" b="1" i="0" dirty="0">
                <a:solidFill>
                  <a:srgbClr val="374151"/>
                </a:solidFill>
                <a:effectLst/>
                <a:latin typeface="+mn-lt"/>
              </a:rPr>
              <a:t/>
            </a:r>
            <a:br>
              <a:rPr lang="en-US" sz="3100" b="1" i="0" dirty="0">
                <a:solidFill>
                  <a:srgbClr val="374151"/>
                </a:solidFill>
                <a:effectLst/>
                <a:latin typeface="+mn-lt"/>
              </a:rPr>
            </a:br>
            <a:r>
              <a:rPr lang="en-US" sz="3100" b="1" i="0" dirty="0">
                <a:solidFill>
                  <a:srgbClr val="374151"/>
                </a:solidFill>
                <a:effectLst/>
                <a:latin typeface="+mn-lt"/>
              </a:rPr>
              <a:t>Back-End:</a:t>
            </a:r>
            <a:r>
              <a:rPr lang="en-US" sz="3100" b="0" i="0" dirty="0">
                <a:solidFill>
                  <a:srgbClr val="374151"/>
                </a:solidFill>
                <a:effectLst/>
                <a:latin typeface="+mn-lt"/>
              </a:rPr>
              <a:t/>
            </a:r>
            <a:br>
              <a:rPr lang="en-US" sz="3100" b="0" i="0" dirty="0">
                <a:solidFill>
                  <a:srgbClr val="374151"/>
                </a:solidFill>
                <a:effectLst/>
                <a:latin typeface="+mn-lt"/>
              </a:rPr>
            </a:br>
            <a:r>
              <a:rPr lang="en-US" sz="3100" b="1" i="0" dirty="0">
                <a:solidFill>
                  <a:srgbClr val="374151"/>
                </a:solidFill>
                <a:effectLst/>
                <a:latin typeface="+mn-lt"/>
              </a:rPr>
              <a:t>Server-Side Logic:</a:t>
            </a:r>
            <a:r>
              <a:rPr lang="en-US" sz="3100" b="0" i="0" dirty="0">
                <a:solidFill>
                  <a:srgbClr val="374151"/>
                </a:solidFill>
                <a:effectLst/>
                <a:latin typeface="+mn-lt"/>
              </a:rPr>
              <a:t> The back-end consists of the server-side logic responsible for handling user requests, business logic, and data processing. Common back-end frameworks include Node.js, Django (Python), Ruby on Rails, or Express.js.</a:t>
            </a:r>
            <a:br>
              <a:rPr lang="en-US" sz="3100" b="0" i="0" dirty="0">
                <a:solidFill>
                  <a:srgbClr val="374151"/>
                </a:solidFill>
                <a:effectLst/>
                <a:latin typeface="+mn-lt"/>
              </a:rPr>
            </a:br>
            <a:r>
              <a:rPr lang="en-US" sz="3100" b="1" i="0" dirty="0">
                <a:solidFill>
                  <a:srgbClr val="374151"/>
                </a:solidFill>
                <a:effectLst/>
                <a:latin typeface="+mn-lt"/>
              </a:rPr>
              <a:t>APIs (Application Programming Interfaces):</a:t>
            </a:r>
            <a:br>
              <a:rPr lang="en-US" sz="3100" b="1" i="0" dirty="0">
                <a:solidFill>
                  <a:srgbClr val="374151"/>
                </a:solidFill>
                <a:effectLst/>
                <a:latin typeface="+mn-lt"/>
              </a:rPr>
            </a:br>
            <a:r>
              <a:rPr lang="en-US" sz="3100" b="0" i="0" dirty="0">
                <a:solidFill>
                  <a:srgbClr val="374151"/>
                </a:solidFill>
                <a:effectLst/>
                <a:latin typeface="+mn-lt"/>
              </a:rPr>
              <a:t> Develop APIs for communication between </a:t>
            </a:r>
            <a:br>
              <a:rPr lang="en-US" sz="3100" b="0" i="0" dirty="0">
                <a:solidFill>
                  <a:srgbClr val="374151"/>
                </a:solidFill>
                <a:effectLst/>
                <a:latin typeface="+mn-lt"/>
              </a:rPr>
            </a:br>
            <a:r>
              <a:rPr lang="en-US" sz="3100" b="0" i="0" dirty="0">
                <a:solidFill>
                  <a:srgbClr val="374151"/>
                </a:solidFill>
                <a:effectLst/>
                <a:latin typeface="+mn-lt"/>
              </a:rPr>
              <a:t>the front-end and back-end, allowing data</a:t>
            </a:r>
            <a:br>
              <a:rPr lang="en-US" sz="3100" b="0" i="0" dirty="0">
                <a:solidFill>
                  <a:srgbClr val="374151"/>
                </a:solidFill>
                <a:effectLst/>
                <a:latin typeface="+mn-lt"/>
              </a:rPr>
            </a:br>
            <a:r>
              <a:rPr lang="en-US" sz="3100" b="0" i="0" dirty="0">
                <a:solidFill>
                  <a:srgbClr val="374151"/>
                </a:solidFill>
                <a:effectLst/>
                <a:latin typeface="+mn-lt"/>
              </a:rPr>
              <a:t> exchange and functionality implementation.</a:t>
            </a:r>
            <a:br>
              <a:rPr lang="en-US" sz="3100" b="0" i="0" dirty="0">
                <a:solidFill>
                  <a:srgbClr val="374151"/>
                </a:solidFill>
                <a:effectLst/>
                <a:latin typeface="+mn-lt"/>
              </a:rPr>
            </a:br>
            <a:r>
              <a:rPr lang="en-US" sz="3100" b="1" i="0" dirty="0">
                <a:solidFill>
                  <a:srgbClr val="374151"/>
                </a:solidFill>
                <a:effectLst/>
                <a:latin typeface="+mn-lt"/>
              </a:rPr>
              <a:t>User Authentication:</a:t>
            </a:r>
            <a:r>
              <a:rPr lang="en-US" sz="3100" b="0" i="0" dirty="0">
                <a:solidFill>
                  <a:srgbClr val="374151"/>
                </a:solidFill>
                <a:effectLst/>
                <a:latin typeface="+mn-lt"/>
              </a:rPr>
              <a:t> Implement user </a:t>
            </a:r>
            <a:br>
              <a:rPr lang="en-US" sz="3100" b="0" i="0" dirty="0">
                <a:solidFill>
                  <a:srgbClr val="374151"/>
                </a:solidFill>
                <a:effectLst/>
                <a:latin typeface="+mn-lt"/>
              </a:rPr>
            </a:br>
            <a:r>
              <a:rPr lang="en-US" sz="3100" b="0" i="0" dirty="0">
                <a:solidFill>
                  <a:srgbClr val="374151"/>
                </a:solidFill>
                <a:effectLst/>
                <a:latin typeface="+mn-lt"/>
              </a:rPr>
              <a:t>authentication mechanisms for secure access </a:t>
            </a:r>
            <a:br>
              <a:rPr lang="en-US" sz="3100" b="0" i="0" dirty="0">
                <a:solidFill>
                  <a:srgbClr val="374151"/>
                </a:solidFill>
                <a:effectLst/>
                <a:latin typeface="+mn-lt"/>
              </a:rPr>
            </a:br>
            <a:r>
              <a:rPr lang="en-US" sz="3100" b="0" i="0" dirty="0">
                <a:solidFill>
                  <a:srgbClr val="374151"/>
                </a:solidFill>
                <a:effectLst/>
                <a:latin typeface="+mn-lt"/>
              </a:rPr>
              <a:t>to user-specific features.</a:t>
            </a:r>
            <a:br>
              <a:rPr lang="en-US" sz="3100" b="0" i="0" dirty="0">
                <a:solidFill>
                  <a:srgbClr val="374151"/>
                </a:solidFill>
                <a:effectLst/>
                <a:latin typeface="+mn-lt"/>
              </a:rPr>
            </a:br>
            <a:r>
              <a:rPr lang="en-US" sz="2800" b="0" i="0" dirty="0">
                <a:solidFill>
                  <a:srgbClr val="374151"/>
                </a:solidFill>
                <a:effectLst/>
                <a:latin typeface="+mn-lt"/>
              </a:rPr>
              <a:t/>
            </a:r>
            <a:br>
              <a:rPr lang="en-US" sz="2800" b="0" i="0" dirty="0">
                <a:solidFill>
                  <a:srgbClr val="374151"/>
                </a:solidFill>
                <a:effectLst/>
                <a:latin typeface="+mn-lt"/>
              </a:rPr>
            </a:br>
            <a:endParaRPr lang="en-IN" sz="2800" dirty="0">
              <a:latin typeface="+mn-lt"/>
            </a:endParaRPr>
          </a:p>
        </p:txBody>
      </p:sp>
      <p:sp>
        <p:nvSpPr>
          <p:cNvPr id="3" name="Rectangle 2"/>
          <p:cNvSpPr/>
          <p:nvPr/>
        </p:nvSpPr>
        <p:spPr>
          <a:xfrm>
            <a:off x="8363585" y="4587875"/>
            <a:ext cx="3828415" cy="227012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217670" y="74295"/>
            <a:ext cx="3474720" cy="171704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80" y="365125"/>
            <a:ext cx="11186020" cy="5822315"/>
          </a:xfrm>
        </p:spPr>
        <p:txBody>
          <a:bodyPr>
            <a:normAutofit/>
          </a:bodyPr>
          <a:lstStyle/>
          <a:p>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
            </a:r>
            <a:br>
              <a:rPr lang="en-IN" sz="2800" b="1" i="0" dirty="0">
                <a:solidFill>
                  <a:srgbClr val="374151"/>
                </a:solidFill>
                <a:effectLst/>
                <a:latin typeface="+mn-lt"/>
              </a:rPr>
            </a:br>
            <a:r>
              <a:rPr lang="en-IN" sz="2800" b="1" i="0" dirty="0">
                <a:solidFill>
                  <a:srgbClr val="374151"/>
                </a:solidFill>
                <a:effectLst/>
                <a:latin typeface="+mn-lt"/>
              </a:rPr>
              <a:t>Database:</a:t>
            </a:r>
            <a:r>
              <a:rPr lang="en-IN" sz="2800" b="0" i="0" dirty="0">
                <a:solidFill>
                  <a:srgbClr val="374151"/>
                </a:solidFill>
                <a:effectLst/>
                <a:latin typeface="+mn-lt"/>
              </a:rPr>
              <a:t/>
            </a:r>
            <a:br>
              <a:rPr lang="en-IN" sz="2800" b="0" i="0" dirty="0">
                <a:solidFill>
                  <a:srgbClr val="374151"/>
                </a:solidFill>
                <a:effectLst/>
                <a:latin typeface="+mn-lt"/>
              </a:rPr>
            </a:br>
            <a:r>
              <a:rPr lang="en-IN" sz="2800" b="1" i="0" dirty="0">
                <a:solidFill>
                  <a:srgbClr val="374151"/>
                </a:solidFill>
                <a:effectLst/>
                <a:latin typeface="+mn-lt"/>
              </a:rPr>
              <a:t>Database Management System (DBMS):</a:t>
            </a:r>
            <a:r>
              <a:rPr lang="en-IN" sz="2800" b="0" i="0" dirty="0">
                <a:solidFill>
                  <a:srgbClr val="374151"/>
                </a:solidFill>
                <a:effectLst/>
                <a:latin typeface="+mn-lt"/>
              </a:rPr>
              <a:t> Use a suitable database management system like MySQL, PostgreSQL, or MongoDB, depending on your data requirements.</a:t>
            </a:r>
            <a:br>
              <a:rPr lang="en-IN" sz="2800" b="0" i="0" dirty="0">
                <a:solidFill>
                  <a:srgbClr val="374151"/>
                </a:solidFill>
                <a:effectLst/>
                <a:latin typeface="+mn-lt"/>
              </a:rPr>
            </a:br>
            <a:r>
              <a:rPr lang="en-IN" sz="2800" b="1" i="0" dirty="0">
                <a:solidFill>
                  <a:srgbClr val="374151"/>
                </a:solidFill>
                <a:effectLst/>
                <a:latin typeface="+mn-lt"/>
              </a:rPr>
              <a:t>Data Storage:</a:t>
            </a:r>
            <a:r>
              <a:rPr lang="en-IN" sz="2800" b="0" i="0" dirty="0">
                <a:solidFill>
                  <a:srgbClr val="374151"/>
                </a:solidFill>
                <a:effectLst/>
                <a:latin typeface="+mn-lt"/>
              </a:rPr>
              <a:t> Store information about tourist</a:t>
            </a:r>
            <a:br>
              <a:rPr lang="en-IN" sz="2800" b="0" i="0" dirty="0">
                <a:solidFill>
                  <a:srgbClr val="374151"/>
                </a:solidFill>
                <a:effectLst/>
                <a:latin typeface="+mn-lt"/>
              </a:rPr>
            </a:br>
            <a:r>
              <a:rPr lang="en-IN" sz="2800" b="0" i="0" dirty="0">
                <a:solidFill>
                  <a:srgbClr val="374151"/>
                </a:solidFill>
                <a:effectLst/>
                <a:latin typeface="+mn-lt"/>
              </a:rPr>
              <a:t> destinations, user profiles, reviews, and other </a:t>
            </a:r>
            <a:br>
              <a:rPr lang="en-IN" sz="2800" b="0" i="0" dirty="0">
                <a:solidFill>
                  <a:srgbClr val="374151"/>
                </a:solidFill>
                <a:effectLst/>
                <a:latin typeface="+mn-lt"/>
              </a:rPr>
            </a:br>
            <a:r>
              <a:rPr lang="en-IN" sz="2800" b="0" i="0" dirty="0">
                <a:solidFill>
                  <a:srgbClr val="374151"/>
                </a:solidFill>
                <a:effectLst/>
                <a:latin typeface="+mn-lt"/>
              </a:rPr>
              <a:t>relevant data in the database.</a:t>
            </a:r>
            <a:br>
              <a:rPr lang="en-IN" sz="2800" b="0" i="0" dirty="0">
                <a:solidFill>
                  <a:srgbClr val="374151"/>
                </a:solidFill>
                <a:effectLst/>
                <a:latin typeface="+mn-lt"/>
              </a:rPr>
            </a:br>
            <a:endParaRPr lang="en-IN" sz="2800" dirty="0">
              <a:latin typeface="+mn-lt"/>
            </a:endParaRPr>
          </a:p>
        </p:txBody>
      </p:sp>
      <p:sp>
        <p:nvSpPr>
          <p:cNvPr id="3" name="Rectangle 2"/>
          <p:cNvSpPr/>
          <p:nvPr/>
        </p:nvSpPr>
        <p:spPr>
          <a:xfrm>
            <a:off x="8380730" y="4260850"/>
            <a:ext cx="3811270" cy="25971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p:cNvSpPr/>
          <p:nvPr/>
        </p:nvSpPr>
        <p:spPr>
          <a:xfrm>
            <a:off x="4070985" y="297815"/>
            <a:ext cx="3261360" cy="2499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548</Words>
  <Application>Microsoft Office PowerPoint</Application>
  <PresentationFormat>Custom</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TOUR AND TRAVELS </vt:lpstr>
      <vt:lpstr>   Introduction</vt:lpstr>
      <vt:lpstr>                   Objective</vt:lpstr>
      <vt:lpstr>            Problem Statement </vt:lpstr>
      <vt:lpstr>            Literature Review</vt:lpstr>
      <vt:lpstr>                Methodology </vt:lpstr>
      <vt:lpstr>           System Architecture </vt:lpstr>
      <vt:lpstr>   Back-End: Server-Side Logic: The back-end consists of the server-side logic responsible for handling user requests, business logic, and data processing. Common back-end frameworks include Node.js, Django (Python), Ruby on Rails, or Express.js. APIs (Application Programming Interfaces):  Develop APIs for communication between  the front-end and back-end, allowing data  exchange and functionality implementation. User Authentication: Implement user  authentication mechanisms for secure access  to user-specific features.  </vt:lpstr>
      <vt:lpstr>      Database: Database Management System (DBMS): Use a suitable database management system like MySQL, PostgreSQL, or MongoDB, depending on your data requirements. Data Storage: Store information about tourist  destinations, user profiles, reviews, and other  relevant data in the database. </vt:lpstr>
      <vt:lpstr>PowerPoint Presentation</vt:lpstr>
      <vt:lpstr>Implementation </vt:lpstr>
      <vt:lpstr>Back-End Development: Choose a back-end technology stack (e.g., Node.js with Express, Django, Ruby on Rails). Implement server-side logic to handle user requests, business rules, and data processing. Develop RESTful APIs for communication between the front-end and back-end </vt:lpstr>
      <vt:lpstr>PowerPoint Presentation</vt:lpstr>
      <vt:lpstr>                  Features</vt:lpstr>
      <vt:lpstr>            Challenges Faced</vt:lpstr>
      <vt:lpstr>              Future Works</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Agrawal</dc:creator>
  <cp:lastModifiedBy>ASUS</cp:lastModifiedBy>
  <cp:revision>5</cp:revision>
  <dcterms:created xsi:type="dcterms:W3CDTF">2023-11-28T14:46:00Z</dcterms:created>
  <dcterms:modified xsi:type="dcterms:W3CDTF">2023-12-04T13:16:26Z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9C49D88F2B63406592C744A8351C630C_13</vt:lpwstr>
  </property>
  <property fmtid="{D5CDD505-2E9C-101B-9397-08002B2CF9AE}" pid="3" name="KSOProductBuildVer">
    <vt:lpwstr>1033-12.2.0.13306</vt:lpwstr>
  </property>
</Properties>
</file>