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4" r:id="rId2"/>
    <p:sldId id="256" r:id="rId3"/>
    <p:sldId id="257" r:id="rId4"/>
    <p:sldId id="258" r:id="rId5"/>
    <p:sldId id="260" r:id="rId6"/>
    <p:sldId id="262" r:id="rId7"/>
    <p:sldId id="263" r:id="rId8"/>
    <p:sldId id="268" r:id="rId9"/>
    <p:sldId id="291" r:id="rId10"/>
    <p:sldId id="281" r:id="rId11"/>
    <p:sldId id="286" r:id="rId12"/>
    <p:sldId id="282" r:id="rId13"/>
    <p:sldId id="284" r:id="rId14"/>
    <p:sldId id="283" r:id="rId15"/>
    <p:sldId id="285" r:id="rId16"/>
    <p:sldId id="288" r:id="rId17"/>
    <p:sldId id="289" r:id="rId18"/>
    <p:sldId id="287" r:id="rId19"/>
    <p:sldId id="269" r:id="rId20"/>
    <p:sldId id="290" r:id="rId21"/>
    <p:sldId id="292" r:id="rId22"/>
    <p:sldId id="272"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331"/>
    <a:srgbClr val="2A253B"/>
    <a:srgbClr val="A56779"/>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85" d="100"/>
          <a:sy n="85" d="100"/>
        </p:scale>
        <p:origin x="1397" y="62"/>
      </p:cViewPr>
      <p:guideLst>
        <p:guide orient="horz" pos="249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EEEFB1-4EC7-41E2-BBE6-CB820A919B80}" type="datetimeFigureOut">
              <a:rPr lang="en-US" smtClean="0"/>
              <a:t>4/29/2022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F8884-028C-4A28-A3B5-481ADD8DA087}" type="slidenum">
              <a:rPr lang="en-US" smtClean="0"/>
              <a:t>‹#›</a:t>
            </a:fld>
            <a:endParaRPr lang="en-US"/>
          </a:p>
        </p:txBody>
      </p:sp>
    </p:spTree>
    <p:extLst>
      <p:ext uri="{BB962C8B-B14F-4D97-AF65-F5344CB8AC3E}">
        <p14:creationId xmlns:p14="http://schemas.microsoft.com/office/powerpoint/2010/main" val="3184461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8F8884-028C-4A28-A3B5-481ADD8DA087}" type="slidenum">
              <a:rPr lang="en-US" smtClean="0"/>
              <a:t>5</a:t>
            </a:fld>
            <a:endParaRPr lang="en-US"/>
          </a:p>
        </p:txBody>
      </p:sp>
    </p:spTree>
    <p:extLst>
      <p:ext uri="{BB962C8B-B14F-4D97-AF65-F5344CB8AC3E}">
        <p14:creationId xmlns:p14="http://schemas.microsoft.com/office/powerpoint/2010/main" val="56731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8F8884-028C-4A28-A3B5-481ADD8DA087}" type="slidenum">
              <a:rPr lang="en-US" smtClean="0"/>
              <a:t>23</a:t>
            </a:fld>
            <a:endParaRPr lang="en-US"/>
          </a:p>
        </p:txBody>
      </p:sp>
    </p:spTree>
    <p:extLst>
      <p:ext uri="{BB962C8B-B14F-4D97-AF65-F5344CB8AC3E}">
        <p14:creationId xmlns:p14="http://schemas.microsoft.com/office/powerpoint/2010/main" val="207365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2593000" y="2971800"/>
            <a:ext cx="3958008" cy="769441"/>
          </a:xfrm>
          <a:prstGeom prst="rect">
            <a:avLst/>
          </a:prstGeom>
          <a:solidFill>
            <a:schemeClr val="bg1"/>
          </a:solidFill>
        </p:spPr>
        <p:txBody>
          <a:bodyPr wrap="none">
            <a:spAutoFit/>
          </a:bodyPr>
          <a:lstStyle/>
          <a:p>
            <a:pPr algn="ctr"/>
            <a:r>
              <a:rPr lang="en-US" sz="4400" dirty="0">
                <a:latin typeface="Tw Cen MT" panose="020B0602020104020603" pitchFamily="34" charset="0"/>
              </a:rPr>
              <a:t>Stroke Prediction</a:t>
            </a:r>
          </a:p>
        </p:txBody>
      </p:sp>
      <p:sp>
        <p:nvSpPr>
          <p:cNvPr id="2" name="TextBox 1">
            <a:extLst>
              <a:ext uri="{FF2B5EF4-FFF2-40B4-BE49-F238E27FC236}">
                <a16:creationId xmlns:a16="http://schemas.microsoft.com/office/drawing/2014/main" xmlns="" id="{C18DD04B-215B-4644-ABB3-73E622329F98}"/>
              </a:ext>
            </a:extLst>
          </p:cNvPr>
          <p:cNvSpPr txBox="1"/>
          <p:nvPr/>
        </p:nvSpPr>
        <p:spPr>
          <a:xfrm>
            <a:off x="5410200" y="4572000"/>
            <a:ext cx="3352800" cy="1477328"/>
          </a:xfrm>
          <a:prstGeom prst="rect">
            <a:avLst/>
          </a:prstGeom>
          <a:noFill/>
        </p:spPr>
        <p:txBody>
          <a:bodyPr wrap="square" rtlCol="0">
            <a:spAutoFit/>
          </a:bodyPr>
          <a:lstStyle/>
          <a:p>
            <a:pPr algn="ctr"/>
            <a:r>
              <a:rPr lang="en-US" dirty="0"/>
              <a:t>Team</a:t>
            </a:r>
          </a:p>
          <a:p>
            <a:pPr algn="ctr"/>
            <a:endParaRPr lang="en-US" dirty="0"/>
          </a:p>
          <a:p>
            <a:pPr algn="ctr"/>
            <a:r>
              <a:rPr lang="en-US" dirty="0"/>
              <a:t>SREERAJ</a:t>
            </a:r>
          </a:p>
          <a:p>
            <a:pPr algn="ctr"/>
            <a:r>
              <a:rPr lang="en-US" dirty="0"/>
              <a:t>DHARISH</a:t>
            </a:r>
          </a:p>
          <a:p>
            <a:pPr algn="ctr"/>
            <a:r>
              <a:rPr lang="en-US" dirty="0"/>
              <a:t>SHREYASH</a:t>
            </a:r>
          </a:p>
        </p:txBody>
      </p:sp>
    </p:spTree>
    <p:extLst>
      <p:ext uri="{BB962C8B-B14F-4D97-AF65-F5344CB8AC3E}">
        <p14:creationId xmlns:p14="http://schemas.microsoft.com/office/powerpoint/2010/main" val="214674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BFB14-4885-47AC-BDD2-5258535FDE85}"/>
              </a:ext>
            </a:extLst>
          </p:cNvPr>
          <p:cNvSpPr>
            <a:spLocks noGrp="1"/>
          </p:cNvSpPr>
          <p:nvPr>
            <p:ph type="title"/>
          </p:nvPr>
        </p:nvSpPr>
        <p:spPr>
          <a:xfrm>
            <a:off x="304800" y="152400"/>
            <a:ext cx="8382000" cy="762000"/>
          </a:xfrm>
        </p:spPr>
        <p:txBody>
          <a:bodyPr>
            <a:normAutofit/>
          </a:bodyPr>
          <a:lstStyle/>
          <a:p>
            <a:r>
              <a:rPr lang="en-US" sz="3600" dirty="0">
                <a:latin typeface="Tw Cen MT" panose="020B0602020104020603" pitchFamily="34" charset="0"/>
              </a:rPr>
              <a:t>DATA VISUALIZATION ON GENDER WISE</a:t>
            </a:r>
          </a:p>
        </p:txBody>
      </p:sp>
      <p:sp>
        <p:nvSpPr>
          <p:cNvPr id="4" name="Round Same Side Corner Rectangle 8">
            <a:extLst>
              <a:ext uri="{FF2B5EF4-FFF2-40B4-BE49-F238E27FC236}">
                <a16:creationId xmlns:a16="http://schemas.microsoft.com/office/drawing/2014/main" xmlns="" id="{90CB3E45-53F0-473A-BF85-9C1C75C1FA44}"/>
              </a:ext>
            </a:extLst>
          </p:cNvPr>
          <p:cNvSpPr/>
          <p:nvPr/>
        </p:nvSpPr>
        <p:spPr>
          <a:xfrm flipH="1">
            <a:off x="3048000" y="1143000"/>
            <a:ext cx="595555" cy="1568544"/>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ound Same Side Corner Rectangle 20">
            <a:extLst>
              <a:ext uri="{FF2B5EF4-FFF2-40B4-BE49-F238E27FC236}">
                <a16:creationId xmlns:a16="http://schemas.microsoft.com/office/drawing/2014/main" xmlns="" id="{A4835467-A757-49E1-9140-82ADF68E0F65}"/>
              </a:ext>
            </a:extLst>
          </p:cNvPr>
          <p:cNvSpPr/>
          <p:nvPr/>
        </p:nvSpPr>
        <p:spPr>
          <a:xfrm rot="10800000">
            <a:off x="5867400" y="1143000"/>
            <a:ext cx="715581" cy="1526476"/>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6" name="Group 5">
            <a:extLst>
              <a:ext uri="{FF2B5EF4-FFF2-40B4-BE49-F238E27FC236}">
                <a16:creationId xmlns:a16="http://schemas.microsoft.com/office/drawing/2014/main" xmlns="" id="{4BA9BC53-AE0E-49C5-98ED-851C5DF3A322}"/>
              </a:ext>
            </a:extLst>
          </p:cNvPr>
          <p:cNvGrpSpPr/>
          <p:nvPr/>
        </p:nvGrpSpPr>
        <p:grpSpPr>
          <a:xfrm>
            <a:off x="152400" y="1219200"/>
            <a:ext cx="2515708" cy="1135797"/>
            <a:chOff x="300361" y="1224282"/>
            <a:chExt cx="3127679" cy="894998"/>
          </a:xfrm>
        </p:grpSpPr>
        <p:sp>
          <p:nvSpPr>
            <p:cNvPr id="7" name="TextBox 6">
              <a:extLst>
                <a:ext uri="{FF2B5EF4-FFF2-40B4-BE49-F238E27FC236}">
                  <a16:creationId xmlns:a16="http://schemas.microsoft.com/office/drawing/2014/main" xmlns="" id="{D8CF9FDD-C4FD-45A3-AEC3-1CCE859F0451}"/>
                </a:ext>
              </a:extLst>
            </p:cNvPr>
            <p:cNvSpPr txBox="1"/>
            <p:nvPr/>
          </p:nvSpPr>
          <p:spPr>
            <a:xfrm>
              <a:off x="868779" y="1464462"/>
              <a:ext cx="2559261" cy="654818"/>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latin typeface="Tw Cen MT" panose="020B0602020104020603" pitchFamily="34" charset="0"/>
                  <a:cs typeface="Arial" pitchFamily="34" charset="0"/>
                </a:rPr>
                <a:t>We can find that 41.4 % of data are being collected of male. </a:t>
              </a:r>
            </a:p>
            <a:p>
              <a:pPr marL="171450" indent="-171450">
                <a:buFont typeface="Arial" panose="020B0604020202020204" pitchFamily="34" charset="0"/>
                <a:buChar char="•"/>
              </a:pPr>
              <a:r>
                <a:rPr lang="en-US" sz="1200" b="0" i="0" dirty="0">
                  <a:solidFill>
                    <a:srgbClr val="000000"/>
                  </a:solidFill>
                  <a:effectLst/>
                  <a:latin typeface="Tw Cen MT" panose="020B0602020104020603" pitchFamily="34" charset="0"/>
                </a:rPr>
                <a:t>108 males had a stroke.</a:t>
              </a:r>
              <a:endParaRPr lang="en-US" altLang="ko-KR" sz="1200" dirty="0">
                <a:solidFill>
                  <a:schemeClr val="tx1">
                    <a:lumMod val="75000"/>
                    <a:lumOff val="25000"/>
                  </a:schemeClr>
                </a:solidFill>
                <a:latin typeface="Tw Cen MT" panose="020B0602020104020603" pitchFamily="34" charset="0"/>
                <a:cs typeface="Arial" pitchFamily="34" charset="0"/>
              </a:endParaRPr>
            </a:p>
          </p:txBody>
        </p:sp>
        <p:sp>
          <p:nvSpPr>
            <p:cNvPr id="8" name="TextBox 7">
              <a:extLst>
                <a:ext uri="{FF2B5EF4-FFF2-40B4-BE49-F238E27FC236}">
                  <a16:creationId xmlns:a16="http://schemas.microsoft.com/office/drawing/2014/main" xmlns="" id="{E2E9E199-5C03-4E25-A42D-8240E2C0E15D}"/>
                </a:ext>
              </a:extLst>
            </p:cNvPr>
            <p:cNvSpPr txBox="1"/>
            <p:nvPr/>
          </p:nvSpPr>
          <p:spPr>
            <a:xfrm>
              <a:off x="300361" y="1224282"/>
              <a:ext cx="2936827" cy="218273"/>
            </a:xfrm>
            <a:prstGeom prst="rect">
              <a:avLst/>
            </a:prstGeom>
            <a:noFill/>
          </p:spPr>
          <p:txBody>
            <a:bodyPr wrap="square" rtlCol="0">
              <a:spAutoFit/>
            </a:bodyPr>
            <a:lstStyle/>
            <a:p>
              <a:pPr algn="r"/>
              <a:r>
                <a:rPr lang="en-US" altLang="ko-KR" sz="1200" b="1" dirty="0">
                  <a:solidFill>
                    <a:schemeClr val="tx1">
                      <a:lumMod val="75000"/>
                      <a:lumOff val="25000"/>
                    </a:schemeClr>
                  </a:solidFill>
                  <a:latin typeface="Tw Cen MT" panose="020B0602020104020603" pitchFamily="34" charset="0"/>
                  <a:cs typeface="Arial" pitchFamily="34" charset="0"/>
                </a:rPr>
                <a:t>MALE</a:t>
              </a:r>
              <a:endParaRPr lang="ko-KR" altLang="en-US" sz="1200" b="1" dirty="0">
                <a:solidFill>
                  <a:schemeClr val="tx1">
                    <a:lumMod val="75000"/>
                    <a:lumOff val="25000"/>
                  </a:schemeClr>
                </a:solidFill>
                <a:latin typeface="Tw Cen MT" panose="020B0602020104020603" pitchFamily="34" charset="0"/>
                <a:cs typeface="Arial" pitchFamily="34" charset="0"/>
              </a:endParaRPr>
            </a:p>
          </p:txBody>
        </p:sp>
      </p:grpSp>
      <p:sp>
        <p:nvSpPr>
          <p:cNvPr id="12" name="Rectangle: Rounded Corners 11">
            <a:extLst>
              <a:ext uri="{FF2B5EF4-FFF2-40B4-BE49-F238E27FC236}">
                <a16:creationId xmlns:a16="http://schemas.microsoft.com/office/drawing/2014/main" xmlns="" id="{2625991F-2242-4948-8666-E26B32DED7DE}"/>
              </a:ext>
            </a:extLst>
          </p:cNvPr>
          <p:cNvSpPr/>
          <p:nvPr/>
        </p:nvSpPr>
        <p:spPr>
          <a:xfrm>
            <a:off x="4181031" y="1649468"/>
            <a:ext cx="1077358" cy="54779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BDC0513A-2A63-429C-A0B1-55FCC4074CF8}"/>
              </a:ext>
            </a:extLst>
          </p:cNvPr>
          <p:cNvSpPr txBox="1"/>
          <p:nvPr/>
        </p:nvSpPr>
        <p:spPr>
          <a:xfrm>
            <a:off x="4267200" y="1600200"/>
            <a:ext cx="905020"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VS</a:t>
            </a:r>
            <a:endParaRPr lang="ko-KR" altLang="en-US" sz="3600" b="1" dirty="0">
              <a:solidFill>
                <a:schemeClr val="bg1"/>
              </a:solidFill>
              <a:cs typeface="Arial" pitchFamily="34" charset="0"/>
            </a:endParaRPr>
          </a:p>
        </p:txBody>
      </p:sp>
      <p:pic>
        <p:nvPicPr>
          <p:cNvPr id="15" name="Picture 14">
            <a:extLst>
              <a:ext uri="{FF2B5EF4-FFF2-40B4-BE49-F238E27FC236}">
                <a16:creationId xmlns:a16="http://schemas.microsoft.com/office/drawing/2014/main" xmlns="" id="{95CAC67F-0CC8-4245-8DF4-8C498AA77EDD}"/>
              </a:ext>
            </a:extLst>
          </p:cNvPr>
          <p:cNvPicPr>
            <a:picLocks noChangeAspect="1"/>
          </p:cNvPicPr>
          <p:nvPr/>
        </p:nvPicPr>
        <p:blipFill rotWithShape="1">
          <a:blip r:embed="rId2"/>
          <a:srcRect l="23414" r="8905" b="-794"/>
          <a:stretch/>
        </p:blipFill>
        <p:spPr>
          <a:xfrm>
            <a:off x="6172200" y="3581400"/>
            <a:ext cx="2836507" cy="3072883"/>
          </a:xfrm>
          <a:prstGeom prst="rect">
            <a:avLst/>
          </a:prstGeom>
        </p:spPr>
      </p:pic>
      <p:grpSp>
        <p:nvGrpSpPr>
          <p:cNvPr id="18" name="Group 17">
            <a:extLst>
              <a:ext uri="{FF2B5EF4-FFF2-40B4-BE49-F238E27FC236}">
                <a16:creationId xmlns:a16="http://schemas.microsoft.com/office/drawing/2014/main" xmlns="" id="{EA9D0117-F029-4BCE-871C-F610188F9F91}"/>
              </a:ext>
            </a:extLst>
          </p:cNvPr>
          <p:cNvGrpSpPr/>
          <p:nvPr/>
        </p:nvGrpSpPr>
        <p:grpSpPr>
          <a:xfrm>
            <a:off x="6705600" y="990600"/>
            <a:ext cx="2286000" cy="2959734"/>
            <a:chOff x="300361" y="1376682"/>
            <a:chExt cx="3524192" cy="2959734"/>
          </a:xfrm>
        </p:grpSpPr>
        <p:sp>
          <p:nvSpPr>
            <p:cNvPr id="19" name="TextBox 18">
              <a:extLst>
                <a:ext uri="{FF2B5EF4-FFF2-40B4-BE49-F238E27FC236}">
                  <a16:creationId xmlns:a16="http://schemas.microsoft.com/office/drawing/2014/main" xmlns="" id="{6532106B-A9EF-41D4-8B4E-2DF4DE147658}"/>
                </a:ext>
              </a:extLst>
            </p:cNvPr>
            <p:cNvSpPr txBox="1"/>
            <p:nvPr/>
          </p:nvSpPr>
          <p:spPr>
            <a:xfrm>
              <a:off x="300361" y="1658760"/>
              <a:ext cx="3524192" cy="2677656"/>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latin typeface="Tw Cen MT" panose="020B0602020104020603" pitchFamily="34" charset="0"/>
                  <a:cs typeface="Arial" pitchFamily="34" charset="0"/>
                </a:rPr>
                <a:t>We can say that more information has been collected from female. The records of females are dominating more.</a:t>
              </a:r>
            </a:p>
            <a:p>
              <a:pPr marL="171450" indent="-171450">
                <a:buFont typeface="Arial" panose="020B0604020202020204" pitchFamily="34" charset="0"/>
                <a:buChar char="•"/>
              </a:pPr>
              <a:r>
                <a:rPr lang="en-US" sz="1200" b="0" i="0" dirty="0">
                  <a:solidFill>
                    <a:srgbClr val="000000"/>
                  </a:solidFill>
                  <a:effectLst/>
                  <a:latin typeface="Tw Cen MT" panose="020B0602020104020603" pitchFamily="34" charset="0"/>
                </a:rPr>
                <a:t>141 Females had a stroke</a:t>
              </a:r>
              <a:r>
                <a:rPr lang="en-US" sz="1200" b="0" i="0" dirty="0">
                  <a:solidFill>
                    <a:schemeClr val="tx1">
                      <a:lumMod val="75000"/>
                      <a:lumOff val="25000"/>
                    </a:schemeClr>
                  </a:solidFill>
                  <a:effectLst/>
                  <a:latin typeface="Tw Cen MT" panose="020B0602020104020603" pitchFamily="34" charset="0"/>
                  <a:cs typeface="Arial" pitchFamily="34" charset="0"/>
                </a:rPr>
                <a:t>.</a:t>
              </a:r>
            </a:p>
            <a:p>
              <a:pPr marL="171450" indent="-171450">
                <a:buFont typeface="Arial" panose="020B0604020202020204" pitchFamily="34" charset="0"/>
                <a:buChar char="•"/>
              </a:pPr>
              <a:r>
                <a:rPr lang="en-US" sz="1200" b="0" i="0" dirty="0">
                  <a:solidFill>
                    <a:srgbClr val="000000"/>
                  </a:solidFill>
                  <a:effectLst/>
                  <a:latin typeface="Tw Cen MT" panose="020B0602020104020603" pitchFamily="34" charset="0"/>
                </a:rPr>
                <a:t>It cannot be concluded that Females get more strokes than Males because the number of Females tested in this dataset is much higher than the number of Males tested.</a:t>
              </a:r>
            </a:p>
            <a:p>
              <a:endParaRPr lang="en-US" altLang="ko-KR" sz="1200" dirty="0">
                <a:solidFill>
                  <a:schemeClr val="tx1">
                    <a:lumMod val="75000"/>
                    <a:lumOff val="25000"/>
                  </a:schemeClr>
                </a:solidFill>
                <a:latin typeface="Tw Cen MT" panose="020B0602020104020603" pitchFamily="34" charset="0"/>
                <a:cs typeface="Arial" pitchFamily="34" charset="0"/>
              </a:endParaRPr>
            </a:p>
            <a:p>
              <a:endParaRPr lang="en-US" altLang="ko-KR" sz="1200" dirty="0">
                <a:solidFill>
                  <a:schemeClr val="tx1">
                    <a:lumMod val="75000"/>
                    <a:lumOff val="25000"/>
                  </a:schemeClr>
                </a:solidFill>
                <a:latin typeface="Tw Cen MT" panose="020B0602020104020603" pitchFamily="34" charset="0"/>
                <a:cs typeface="Arial" pitchFamily="34" charset="0"/>
              </a:endParaRPr>
            </a:p>
            <a:p>
              <a:endParaRPr lang="en-US" altLang="ko-KR" sz="1200" dirty="0">
                <a:solidFill>
                  <a:schemeClr val="tx1">
                    <a:lumMod val="75000"/>
                    <a:lumOff val="25000"/>
                  </a:schemeClr>
                </a:solidFill>
                <a:latin typeface="Tw Cen MT" panose="020B0602020104020603" pitchFamily="34" charset="0"/>
                <a:cs typeface="Arial" pitchFamily="34" charset="0"/>
              </a:endParaRPr>
            </a:p>
          </p:txBody>
        </p:sp>
        <p:sp>
          <p:nvSpPr>
            <p:cNvPr id="20" name="TextBox 19">
              <a:extLst>
                <a:ext uri="{FF2B5EF4-FFF2-40B4-BE49-F238E27FC236}">
                  <a16:creationId xmlns:a16="http://schemas.microsoft.com/office/drawing/2014/main" xmlns="" id="{71479DC5-14F4-4891-BF8D-0007DFBE7663}"/>
                </a:ext>
              </a:extLst>
            </p:cNvPr>
            <p:cNvSpPr txBox="1"/>
            <p:nvPr/>
          </p:nvSpPr>
          <p:spPr>
            <a:xfrm>
              <a:off x="300361" y="1376682"/>
              <a:ext cx="2936827" cy="276999"/>
            </a:xfrm>
            <a:prstGeom prst="rect">
              <a:avLst/>
            </a:prstGeom>
            <a:noFill/>
          </p:spPr>
          <p:txBody>
            <a:bodyPr wrap="square" rtlCol="0">
              <a:spAutoFit/>
            </a:bodyPr>
            <a:lstStyle/>
            <a:p>
              <a:r>
                <a:rPr lang="en-US" altLang="ko-KR" sz="1200" b="1" dirty="0">
                  <a:solidFill>
                    <a:schemeClr val="tx1">
                      <a:lumMod val="75000"/>
                      <a:lumOff val="25000"/>
                    </a:schemeClr>
                  </a:solidFill>
                  <a:latin typeface="Tw Cen MT" panose="020B0602020104020603" pitchFamily="34" charset="0"/>
                  <a:cs typeface="Arial" pitchFamily="34" charset="0"/>
                </a:rPr>
                <a:t>FEMALE</a:t>
              </a:r>
              <a:endParaRPr lang="ko-KR" altLang="en-US" sz="1200" b="1" dirty="0">
                <a:solidFill>
                  <a:schemeClr val="tx1">
                    <a:lumMod val="75000"/>
                    <a:lumOff val="25000"/>
                  </a:schemeClr>
                </a:solidFill>
                <a:latin typeface="Tw Cen MT" panose="020B0602020104020603" pitchFamily="34" charset="0"/>
                <a:cs typeface="Arial" pitchFamily="34" charset="0"/>
              </a:endParaRPr>
            </a:p>
          </p:txBody>
        </p:sp>
      </p:grpSp>
      <p:pic>
        <p:nvPicPr>
          <p:cNvPr id="22" name="Picture 21">
            <a:extLst>
              <a:ext uri="{FF2B5EF4-FFF2-40B4-BE49-F238E27FC236}">
                <a16:creationId xmlns:a16="http://schemas.microsoft.com/office/drawing/2014/main" xmlns="" id="{05316F37-F67D-4F2D-A5E4-8FC118FD1511}"/>
              </a:ext>
            </a:extLst>
          </p:cNvPr>
          <p:cNvPicPr>
            <a:picLocks noChangeAspect="1"/>
          </p:cNvPicPr>
          <p:nvPr/>
        </p:nvPicPr>
        <p:blipFill>
          <a:blip r:embed="rId3"/>
          <a:stretch>
            <a:fillRect/>
          </a:stretch>
        </p:blipFill>
        <p:spPr>
          <a:xfrm>
            <a:off x="34211" y="3733800"/>
            <a:ext cx="6216428" cy="2895600"/>
          </a:xfrm>
          <a:prstGeom prst="rect">
            <a:avLst/>
          </a:prstGeom>
        </p:spPr>
      </p:pic>
      <p:grpSp>
        <p:nvGrpSpPr>
          <p:cNvPr id="25" name="Group 24">
            <a:extLst>
              <a:ext uri="{FF2B5EF4-FFF2-40B4-BE49-F238E27FC236}">
                <a16:creationId xmlns:a16="http://schemas.microsoft.com/office/drawing/2014/main" xmlns="" id="{C7410416-1873-4B8B-8DE9-684C3383971A}"/>
              </a:ext>
            </a:extLst>
          </p:cNvPr>
          <p:cNvGrpSpPr/>
          <p:nvPr/>
        </p:nvGrpSpPr>
        <p:grpSpPr>
          <a:xfrm>
            <a:off x="381000" y="2514601"/>
            <a:ext cx="2515708" cy="951132"/>
            <a:chOff x="300361" y="1224282"/>
            <a:chExt cx="3127679" cy="749483"/>
          </a:xfrm>
        </p:grpSpPr>
        <p:sp>
          <p:nvSpPr>
            <p:cNvPr id="26" name="TextBox 25">
              <a:extLst>
                <a:ext uri="{FF2B5EF4-FFF2-40B4-BE49-F238E27FC236}">
                  <a16:creationId xmlns:a16="http://schemas.microsoft.com/office/drawing/2014/main" xmlns="" id="{E31744FA-1216-447E-B65B-758B85960CCB}"/>
                </a:ext>
              </a:extLst>
            </p:cNvPr>
            <p:cNvSpPr txBox="1"/>
            <p:nvPr/>
          </p:nvSpPr>
          <p:spPr>
            <a:xfrm>
              <a:off x="868779" y="1464462"/>
              <a:ext cx="2559261" cy="509303"/>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latin typeface="Tw Cen MT" panose="020B0602020104020603" pitchFamily="34" charset="0"/>
                  <a:cs typeface="Arial" pitchFamily="34" charset="0"/>
                </a:rPr>
                <a:t>The gender other can be ignored since it has only a few records.</a:t>
              </a:r>
            </a:p>
          </p:txBody>
        </p:sp>
        <p:sp>
          <p:nvSpPr>
            <p:cNvPr id="27" name="TextBox 26">
              <a:extLst>
                <a:ext uri="{FF2B5EF4-FFF2-40B4-BE49-F238E27FC236}">
                  <a16:creationId xmlns:a16="http://schemas.microsoft.com/office/drawing/2014/main" xmlns="" id="{C5436DE1-5AE3-4525-B7BF-DD5FC684D935}"/>
                </a:ext>
              </a:extLst>
            </p:cNvPr>
            <p:cNvSpPr txBox="1"/>
            <p:nvPr/>
          </p:nvSpPr>
          <p:spPr>
            <a:xfrm>
              <a:off x="300361" y="1224282"/>
              <a:ext cx="2936827" cy="218273"/>
            </a:xfrm>
            <a:prstGeom prst="rect">
              <a:avLst/>
            </a:prstGeom>
            <a:noFill/>
          </p:spPr>
          <p:txBody>
            <a:bodyPr wrap="square" rtlCol="0">
              <a:spAutoFit/>
            </a:bodyPr>
            <a:lstStyle/>
            <a:p>
              <a:pPr algn="r"/>
              <a:r>
                <a:rPr lang="en-US" altLang="ko-KR" sz="1200" b="1" dirty="0">
                  <a:solidFill>
                    <a:schemeClr val="tx1">
                      <a:lumMod val="75000"/>
                      <a:lumOff val="25000"/>
                    </a:schemeClr>
                  </a:solidFill>
                  <a:latin typeface="Tw Cen MT" panose="020B0602020104020603" pitchFamily="34" charset="0"/>
                  <a:cs typeface="Arial" pitchFamily="34" charset="0"/>
                </a:rPr>
                <a:t>Other</a:t>
              </a:r>
              <a:endParaRPr lang="ko-KR" altLang="en-US" sz="1200" b="1" dirty="0">
                <a:solidFill>
                  <a:schemeClr val="tx1">
                    <a:lumMod val="75000"/>
                    <a:lumOff val="25000"/>
                  </a:schemeClr>
                </a:solidFill>
                <a:latin typeface="Tw Cen MT" panose="020B0602020104020603" pitchFamily="34" charset="0"/>
                <a:cs typeface="Arial" pitchFamily="34" charset="0"/>
              </a:endParaRPr>
            </a:p>
          </p:txBody>
        </p:sp>
      </p:grpSp>
    </p:spTree>
    <p:extLst>
      <p:ext uri="{BB962C8B-B14F-4D97-AF65-F5344CB8AC3E}">
        <p14:creationId xmlns:p14="http://schemas.microsoft.com/office/powerpoint/2010/main" val="2640645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BFB14-4885-47AC-BDD2-5258535FDE85}"/>
              </a:ext>
            </a:extLst>
          </p:cNvPr>
          <p:cNvSpPr>
            <a:spLocks noGrp="1"/>
          </p:cNvSpPr>
          <p:nvPr>
            <p:ph type="title"/>
          </p:nvPr>
        </p:nvSpPr>
        <p:spPr>
          <a:xfrm>
            <a:off x="304800" y="152400"/>
            <a:ext cx="8382000" cy="762000"/>
          </a:xfrm>
        </p:spPr>
        <p:txBody>
          <a:bodyPr>
            <a:normAutofit/>
          </a:bodyPr>
          <a:lstStyle/>
          <a:p>
            <a:r>
              <a:rPr lang="en-US" sz="3600" dirty="0">
                <a:latin typeface="Tw Cen MT" panose="020B0602020104020603" pitchFamily="34" charset="0"/>
              </a:rPr>
              <a:t>COMPARISON ON RESIDENCE TYPE</a:t>
            </a:r>
          </a:p>
        </p:txBody>
      </p:sp>
      <p:sp>
        <p:nvSpPr>
          <p:cNvPr id="7" name="TextBox 6">
            <a:extLst>
              <a:ext uri="{FF2B5EF4-FFF2-40B4-BE49-F238E27FC236}">
                <a16:creationId xmlns:a16="http://schemas.microsoft.com/office/drawing/2014/main" xmlns="" id="{D8CF9FDD-C4FD-45A3-AEC3-1CCE859F0451}"/>
              </a:ext>
            </a:extLst>
          </p:cNvPr>
          <p:cNvSpPr txBox="1"/>
          <p:nvPr/>
        </p:nvSpPr>
        <p:spPr>
          <a:xfrm>
            <a:off x="228600" y="4114800"/>
            <a:ext cx="4114799" cy="1384995"/>
          </a:xfrm>
          <a:prstGeom prst="rect">
            <a:avLst/>
          </a:prstGeom>
          <a:noFill/>
        </p:spPr>
        <p:txBody>
          <a:bodyPr wrap="square" rtlCol="0">
            <a:spAutoFit/>
          </a:bodyPr>
          <a:lstStyle/>
          <a:p>
            <a:pPr marL="171450" indent="-171450">
              <a:buFont typeface="Arial" panose="020B0604020202020204" pitchFamily="34" charset="0"/>
              <a:buChar char="•"/>
            </a:pPr>
            <a:r>
              <a:rPr lang="en-US" sz="1400" dirty="0">
                <a:solidFill>
                  <a:srgbClr val="000000"/>
                </a:solidFill>
                <a:latin typeface="Tw Cen MT" panose="020B0602020104020603" pitchFamily="34" charset="0"/>
              </a:rPr>
              <a:t>The dataset contains balanced amount of records on people living in urban and rural area.</a:t>
            </a:r>
          </a:p>
          <a:p>
            <a:pPr marL="171450" indent="-171450">
              <a:buFont typeface="Arial" panose="020B0604020202020204" pitchFamily="34" charset="0"/>
              <a:buChar char="•"/>
            </a:pPr>
            <a:r>
              <a:rPr lang="en-US" sz="1400" b="0" i="0" dirty="0">
                <a:solidFill>
                  <a:srgbClr val="000000"/>
                </a:solidFill>
                <a:effectLst/>
                <a:latin typeface="Tw Cen MT" panose="020B0602020104020603" pitchFamily="34" charset="0"/>
              </a:rPr>
              <a:t>The likelihood of having a stroke is same for living in </a:t>
            </a:r>
            <a:r>
              <a:rPr lang="en-US" sz="1400" dirty="0">
                <a:solidFill>
                  <a:srgbClr val="000000"/>
                </a:solidFill>
                <a:latin typeface="Tw Cen MT" panose="020B0602020104020603" pitchFamily="34" charset="0"/>
              </a:rPr>
              <a:t>an urban region and in a rural region.</a:t>
            </a:r>
            <a:endParaRPr lang="en-US" sz="1400" b="0" i="0" dirty="0">
              <a:solidFill>
                <a:srgbClr val="000000"/>
              </a:solidFill>
              <a:effectLst/>
              <a:latin typeface="Tw Cen MT" panose="020B0602020104020603" pitchFamily="34" charset="0"/>
            </a:endParaRPr>
          </a:p>
          <a:p>
            <a:pPr algn="l"/>
            <a:endParaRPr lang="en-US" sz="1400" b="0" i="0" dirty="0">
              <a:solidFill>
                <a:srgbClr val="000000"/>
              </a:solidFill>
              <a:effectLst/>
              <a:latin typeface="Helvetica Neue"/>
            </a:endParaRPr>
          </a:p>
          <a:p>
            <a:endParaRPr lang="en-US" altLang="ko-KR" sz="1400" dirty="0">
              <a:solidFill>
                <a:schemeClr val="tx1">
                  <a:lumMod val="75000"/>
                  <a:lumOff val="25000"/>
                </a:schemeClr>
              </a:solidFill>
              <a:latin typeface="Tw Cen MT" panose="020B0602020104020603" pitchFamily="34" charset="0"/>
              <a:cs typeface="Arial" pitchFamily="34" charset="0"/>
            </a:endParaRPr>
          </a:p>
        </p:txBody>
      </p:sp>
      <p:pic>
        <p:nvPicPr>
          <p:cNvPr id="5" name="Picture 4">
            <a:extLst>
              <a:ext uri="{FF2B5EF4-FFF2-40B4-BE49-F238E27FC236}">
                <a16:creationId xmlns:a16="http://schemas.microsoft.com/office/drawing/2014/main" xmlns="" id="{F24A99A5-5904-4D4F-BF4F-FF2496817501}"/>
              </a:ext>
            </a:extLst>
          </p:cNvPr>
          <p:cNvPicPr>
            <a:picLocks noChangeAspect="1"/>
          </p:cNvPicPr>
          <p:nvPr/>
        </p:nvPicPr>
        <p:blipFill>
          <a:blip r:embed="rId2"/>
          <a:stretch>
            <a:fillRect/>
          </a:stretch>
        </p:blipFill>
        <p:spPr>
          <a:xfrm>
            <a:off x="304800" y="838200"/>
            <a:ext cx="6781800" cy="3152798"/>
          </a:xfrm>
          <a:prstGeom prst="rect">
            <a:avLst/>
          </a:prstGeom>
        </p:spPr>
      </p:pic>
      <p:pic>
        <p:nvPicPr>
          <p:cNvPr id="10" name="Picture 9">
            <a:extLst>
              <a:ext uri="{FF2B5EF4-FFF2-40B4-BE49-F238E27FC236}">
                <a16:creationId xmlns:a16="http://schemas.microsoft.com/office/drawing/2014/main" xmlns="" id="{4503DD07-9890-4A2D-BB51-815B2301DEAD}"/>
              </a:ext>
            </a:extLst>
          </p:cNvPr>
          <p:cNvPicPr>
            <a:picLocks noChangeAspect="1"/>
          </p:cNvPicPr>
          <p:nvPr/>
        </p:nvPicPr>
        <p:blipFill>
          <a:blip r:embed="rId3"/>
          <a:stretch>
            <a:fillRect/>
          </a:stretch>
        </p:blipFill>
        <p:spPr>
          <a:xfrm>
            <a:off x="5413808" y="3886200"/>
            <a:ext cx="3730192" cy="2886075"/>
          </a:xfrm>
          <a:prstGeom prst="rect">
            <a:avLst/>
          </a:prstGeom>
        </p:spPr>
      </p:pic>
    </p:spTree>
    <p:extLst>
      <p:ext uri="{BB962C8B-B14F-4D97-AF65-F5344CB8AC3E}">
        <p14:creationId xmlns:p14="http://schemas.microsoft.com/office/powerpoint/2010/main" val="3626065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BFB14-4885-47AC-BDD2-5258535FDE85}"/>
              </a:ext>
            </a:extLst>
          </p:cNvPr>
          <p:cNvSpPr>
            <a:spLocks noGrp="1"/>
          </p:cNvSpPr>
          <p:nvPr>
            <p:ph type="title"/>
          </p:nvPr>
        </p:nvSpPr>
        <p:spPr>
          <a:xfrm>
            <a:off x="304800" y="152400"/>
            <a:ext cx="8382000" cy="762000"/>
          </a:xfrm>
        </p:spPr>
        <p:txBody>
          <a:bodyPr>
            <a:normAutofit/>
          </a:bodyPr>
          <a:lstStyle/>
          <a:p>
            <a:r>
              <a:rPr lang="en-US" sz="3600" dirty="0">
                <a:latin typeface="Tw Cen MT" panose="020B0602020104020603" pitchFamily="34" charset="0"/>
              </a:rPr>
              <a:t>COMPARISON ON HYPERTENSION</a:t>
            </a:r>
          </a:p>
        </p:txBody>
      </p:sp>
      <p:sp>
        <p:nvSpPr>
          <p:cNvPr id="7" name="TextBox 6">
            <a:extLst>
              <a:ext uri="{FF2B5EF4-FFF2-40B4-BE49-F238E27FC236}">
                <a16:creationId xmlns:a16="http://schemas.microsoft.com/office/drawing/2014/main" xmlns="" id="{D8CF9FDD-C4FD-45A3-AEC3-1CCE859F0451}"/>
              </a:ext>
            </a:extLst>
          </p:cNvPr>
          <p:cNvSpPr txBox="1"/>
          <p:nvPr/>
        </p:nvSpPr>
        <p:spPr>
          <a:xfrm>
            <a:off x="838200" y="914400"/>
            <a:ext cx="4114799" cy="3323987"/>
          </a:xfrm>
          <a:prstGeom prst="rect">
            <a:avLst/>
          </a:prstGeom>
          <a:noFill/>
        </p:spPr>
        <p:txBody>
          <a:bodyPr wrap="square" rtlCol="0">
            <a:spAutoFit/>
          </a:bodyPr>
          <a:lstStyle/>
          <a:p>
            <a:pPr marL="171450" indent="-171450">
              <a:buFont typeface="Arial" panose="020B0604020202020204" pitchFamily="34" charset="0"/>
              <a:buChar char="•"/>
            </a:pPr>
            <a:r>
              <a:rPr lang="en-US" sz="1400" b="0" i="0" dirty="0">
                <a:solidFill>
                  <a:srgbClr val="000000"/>
                </a:solidFill>
                <a:effectLst/>
                <a:latin typeface="Tw Cen MT" panose="020B0602020104020603" pitchFamily="34" charset="0"/>
              </a:rPr>
              <a:t>The number of people who has hypertension is much lower than the number of people who do not.</a:t>
            </a:r>
          </a:p>
          <a:p>
            <a:pPr marL="171450" indent="-171450">
              <a:buFont typeface="Arial" panose="020B0604020202020204" pitchFamily="34" charset="0"/>
              <a:buChar char="•"/>
            </a:pPr>
            <a:r>
              <a:rPr lang="en-US" sz="1400" b="0" i="0" dirty="0">
                <a:solidFill>
                  <a:srgbClr val="000000"/>
                </a:solidFill>
                <a:effectLst/>
                <a:latin typeface="Tw Cen MT" panose="020B0602020104020603" pitchFamily="34" charset="0"/>
              </a:rPr>
              <a:t>The proportion of people who had a stroke in the No hypertension</a:t>
            </a:r>
            <a:r>
              <a:rPr lang="en-US" sz="1400" dirty="0">
                <a:solidFill>
                  <a:srgbClr val="000000"/>
                </a:solidFill>
                <a:latin typeface="Tw Cen MT" panose="020B0602020104020603" pitchFamily="34" charset="0"/>
              </a:rPr>
              <a:t> </a:t>
            </a:r>
            <a:r>
              <a:rPr lang="en-US" sz="1400" b="0" i="0" dirty="0">
                <a:solidFill>
                  <a:srgbClr val="000000"/>
                </a:solidFill>
                <a:effectLst/>
                <a:latin typeface="Tw Cen MT" panose="020B0602020104020603" pitchFamily="34" charset="0"/>
              </a:rPr>
              <a:t>category is much higher than the proportion of people who had a stroke in the hypertension</a:t>
            </a:r>
            <a:r>
              <a:rPr lang="en-US" sz="1400" dirty="0">
                <a:solidFill>
                  <a:srgbClr val="000000"/>
                </a:solidFill>
                <a:latin typeface="Tw Cen MT" panose="020B0602020104020603" pitchFamily="34" charset="0"/>
              </a:rPr>
              <a:t> </a:t>
            </a:r>
            <a:r>
              <a:rPr lang="en-US" sz="1400" b="0" i="0" dirty="0">
                <a:solidFill>
                  <a:srgbClr val="000000"/>
                </a:solidFill>
                <a:effectLst/>
                <a:latin typeface="Tw Cen MT" panose="020B0602020104020603" pitchFamily="34" charset="0"/>
              </a:rPr>
              <a:t>category.</a:t>
            </a:r>
          </a:p>
          <a:p>
            <a:pPr marL="171450" indent="-171450">
              <a:buFont typeface="Arial" panose="020B0604020202020204" pitchFamily="34" charset="0"/>
              <a:buChar char="•"/>
            </a:pPr>
            <a:r>
              <a:rPr lang="en-US" sz="1400" b="0" i="0" dirty="0">
                <a:solidFill>
                  <a:srgbClr val="000000"/>
                </a:solidFill>
                <a:effectLst/>
                <a:latin typeface="Tw Cen MT" panose="020B0602020104020603" pitchFamily="34" charset="0"/>
              </a:rPr>
              <a:t>But the number of people who had hypertension is significantly lower than the number of people who didn't, so it cannot be confidently concluded that people with hypertension is more likely to suffer from a stroke than people with no hypertension.</a:t>
            </a:r>
          </a:p>
          <a:p>
            <a:pPr marL="171450" indent="-171450">
              <a:buFont typeface="Arial" panose="020B0604020202020204" pitchFamily="34" charset="0"/>
              <a:buChar char="•"/>
            </a:pPr>
            <a:endParaRPr lang="en-US" sz="1400" dirty="0">
              <a:solidFill>
                <a:srgbClr val="000000"/>
              </a:solidFill>
              <a:latin typeface="Tw Cen MT" panose="020B0602020104020603" pitchFamily="34" charset="0"/>
            </a:endParaRPr>
          </a:p>
          <a:p>
            <a:pPr marL="171450" indent="-171450">
              <a:buFont typeface="Arial" panose="020B0604020202020204" pitchFamily="34" charset="0"/>
              <a:buChar char="•"/>
            </a:pPr>
            <a:endParaRPr lang="en-US" sz="1400" b="0" i="0" dirty="0">
              <a:solidFill>
                <a:srgbClr val="000000"/>
              </a:solidFill>
              <a:effectLst/>
              <a:latin typeface="Tw Cen MT" panose="020B0602020104020603" pitchFamily="34" charset="0"/>
            </a:endParaRPr>
          </a:p>
          <a:p>
            <a:pPr marL="171450" indent="-171450">
              <a:buFont typeface="Arial" panose="020B0604020202020204" pitchFamily="34" charset="0"/>
              <a:buChar char="•"/>
            </a:pPr>
            <a:endParaRPr lang="en-US" sz="1400" b="0" i="0" dirty="0">
              <a:solidFill>
                <a:srgbClr val="000000"/>
              </a:solidFill>
              <a:effectLst/>
              <a:latin typeface="Tw Cen MT" panose="020B0602020104020603" pitchFamily="34" charset="0"/>
            </a:endParaRPr>
          </a:p>
          <a:p>
            <a:pPr marL="171450" indent="-171450">
              <a:buFont typeface="Arial" panose="020B0604020202020204" pitchFamily="34" charset="0"/>
              <a:buChar char="•"/>
            </a:pPr>
            <a:endParaRPr lang="en-US" altLang="ko-KR" sz="1400" dirty="0">
              <a:solidFill>
                <a:schemeClr val="tx1">
                  <a:lumMod val="75000"/>
                  <a:lumOff val="25000"/>
                </a:schemeClr>
              </a:solidFill>
              <a:latin typeface="Tw Cen MT" panose="020B0602020104020603" pitchFamily="34" charset="0"/>
              <a:cs typeface="Arial" pitchFamily="34" charset="0"/>
            </a:endParaRPr>
          </a:p>
        </p:txBody>
      </p:sp>
      <p:pic>
        <p:nvPicPr>
          <p:cNvPr id="9" name="Picture 8">
            <a:extLst>
              <a:ext uri="{FF2B5EF4-FFF2-40B4-BE49-F238E27FC236}">
                <a16:creationId xmlns:a16="http://schemas.microsoft.com/office/drawing/2014/main" xmlns="" id="{A8DDB542-E0F7-40FC-8C20-C29D2E3B57A3}"/>
              </a:ext>
            </a:extLst>
          </p:cNvPr>
          <p:cNvPicPr>
            <a:picLocks noChangeAspect="1"/>
          </p:cNvPicPr>
          <p:nvPr/>
        </p:nvPicPr>
        <p:blipFill rotWithShape="1">
          <a:blip r:embed="rId2"/>
          <a:srcRect l="15369" t="6724" r="12653" b="2184"/>
          <a:stretch/>
        </p:blipFill>
        <p:spPr>
          <a:xfrm>
            <a:off x="6096000" y="762000"/>
            <a:ext cx="2943808" cy="2756712"/>
          </a:xfrm>
          <a:prstGeom prst="rect">
            <a:avLst/>
          </a:prstGeom>
        </p:spPr>
      </p:pic>
      <p:pic>
        <p:nvPicPr>
          <p:cNvPr id="11" name="Picture 10">
            <a:extLst>
              <a:ext uri="{FF2B5EF4-FFF2-40B4-BE49-F238E27FC236}">
                <a16:creationId xmlns:a16="http://schemas.microsoft.com/office/drawing/2014/main" xmlns="" id="{C5B2E941-E2FA-4F6B-992E-3A48EBF4D837}"/>
              </a:ext>
            </a:extLst>
          </p:cNvPr>
          <p:cNvPicPr>
            <a:picLocks noChangeAspect="1"/>
          </p:cNvPicPr>
          <p:nvPr/>
        </p:nvPicPr>
        <p:blipFill rotWithShape="1">
          <a:blip r:embed="rId3"/>
          <a:srcRect l="2372" t="3938" r="2129" b="2089"/>
          <a:stretch/>
        </p:blipFill>
        <p:spPr>
          <a:xfrm>
            <a:off x="228601" y="3429000"/>
            <a:ext cx="7534468" cy="3429000"/>
          </a:xfrm>
          <a:prstGeom prst="rect">
            <a:avLst/>
          </a:prstGeom>
        </p:spPr>
      </p:pic>
    </p:spTree>
    <p:extLst>
      <p:ext uri="{BB962C8B-B14F-4D97-AF65-F5344CB8AC3E}">
        <p14:creationId xmlns:p14="http://schemas.microsoft.com/office/powerpoint/2010/main" val="302535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BFB14-4885-47AC-BDD2-5258535FDE85}"/>
              </a:ext>
            </a:extLst>
          </p:cNvPr>
          <p:cNvSpPr>
            <a:spLocks noGrp="1"/>
          </p:cNvSpPr>
          <p:nvPr>
            <p:ph type="title"/>
          </p:nvPr>
        </p:nvSpPr>
        <p:spPr>
          <a:xfrm>
            <a:off x="304800" y="152400"/>
            <a:ext cx="8382000" cy="762000"/>
          </a:xfrm>
        </p:spPr>
        <p:txBody>
          <a:bodyPr>
            <a:normAutofit/>
          </a:bodyPr>
          <a:lstStyle/>
          <a:p>
            <a:r>
              <a:rPr lang="en-US" sz="3600" dirty="0">
                <a:latin typeface="Tw Cen MT" panose="020B0602020104020603" pitchFamily="34" charset="0"/>
              </a:rPr>
              <a:t>COMPARISON ON EVER MARRIED</a:t>
            </a:r>
          </a:p>
        </p:txBody>
      </p:sp>
      <p:sp>
        <p:nvSpPr>
          <p:cNvPr id="7" name="TextBox 6">
            <a:extLst>
              <a:ext uri="{FF2B5EF4-FFF2-40B4-BE49-F238E27FC236}">
                <a16:creationId xmlns:a16="http://schemas.microsoft.com/office/drawing/2014/main" xmlns="" id="{D8CF9FDD-C4FD-45A3-AEC3-1CCE859F0451}"/>
              </a:ext>
            </a:extLst>
          </p:cNvPr>
          <p:cNvSpPr txBox="1"/>
          <p:nvPr/>
        </p:nvSpPr>
        <p:spPr>
          <a:xfrm>
            <a:off x="228600" y="4114800"/>
            <a:ext cx="4114799" cy="738664"/>
          </a:xfrm>
          <a:prstGeom prst="rect">
            <a:avLst/>
          </a:prstGeom>
          <a:noFill/>
        </p:spPr>
        <p:txBody>
          <a:bodyPr wrap="square" rtlCol="0">
            <a:spAutoFit/>
          </a:bodyPr>
          <a:lstStyle/>
          <a:p>
            <a:pPr marL="171450" indent="-171450">
              <a:buFont typeface="Arial" panose="020B0604020202020204" pitchFamily="34" charset="0"/>
              <a:buChar char="•"/>
            </a:pPr>
            <a:r>
              <a:rPr lang="en-US" sz="1400" b="0" i="0" dirty="0">
                <a:solidFill>
                  <a:srgbClr val="000000"/>
                </a:solidFill>
                <a:effectLst/>
                <a:latin typeface="Tw Cen MT" panose="020B0602020104020603" pitchFamily="34" charset="0"/>
              </a:rPr>
              <a:t>Most people who had a stroke are married.</a:t>
            </a:r>
          </a:p>
          <a:p>
            <a:pPr marL="171450" indent="-171450">
              <a:buFont typeface="Arial" panose="020B0604020202020204" pitchFamily="34" charset="0"/>
              <a:buChar char="•"/>
            </a:pPr>
            <a:r>
              <a:rPr lang="en-US" sz="1400" dirty="0">
                <a:solidFill>
                  <a:srgbClr val="000000"/>
                </a:solidFill>
                <a:latin typeface="Tw Cen MT" panose="020B0602020104020603" pitchFamily="34" charset="0"/>
              </a:rPr>
              <a:t>The percentage of people who are married is more.</a:t>
            </a:r>
            <a:endParaRPr lang="en-US" sz="1400" b="0" i="0" dirty="0">
              <a:solidFill>
                <a:srgbClr val="000000"/>
              </a:solidFill>
              <a:effectLst/>
              <a:latin typeface="Tw Cen MT" panose="020B0602020104020603" pitchFamily="34" charset="0"/>
            </a:endParaRPr>
          </a:p>
          <a:p>
            <a:endParaRPr lang="en-US" altLang="ko-KR" sz="1400" dirty="0">
              <a:solidFill>
                <a:schemeClr val="tx1">
                  <a:lumMod val="75000"/>
                  <a:lumOff val="25000"/>
                </a:schemeClr>
              </a:solidFill>
              <a:latin typeface="Tw Cen MT" panose="020B0602020104020603" pitchFamily="34" charset="0"/>
              <a:cs typeface="Arial" pitchFamily="34" charset="0"/>
            </a:endParaRPr>
          </a:p>
        </p:txBody>
      </p:sp>
      <p:pic>
        <p:nvPicPr>
          <p:cNvPr id="5" name="Picture 4">
            <a:extLst>
              <a:ext uri="{FF2B5EF4-FFF2-40B4-BE49-F238E27FC236}">
                <a16:creationId xmlns:a16="http://schemas.microsoft.com/office/drawing/2014/main" xmlns="" id="{F674C7A7-08AD-4E82-A0F5-4086852ED98A}"/>
              </a:ext>
            </a:extLst>
          </p:cNvPr>
          <p:cNvPicPr>
            <a:picLocks noChangeAspect="1"/>
          </p:cNvPicPr>
          <p:nvPr/>
        </p:nvPicPr>
        <p:blipFill rotWithShape="1">
          <a:blip r:embed="rId2"/>
          <a:srcRect l="2195"/>
          <a:stretch/>
        </p:blipFill>
        <p:spPr>
          <a:xfrm>
            <a:off x="0" y="762000"/>
            <a:ext cx="6775703" cy="3200400"/>
          </a:xfrm>
          <a:prstGeom prst="rect">
            <a:avLst/>
          </a:prstGeom>
        </p:spPr>
      </p:pic>
      <p:pic>
        <p:nvPicPr>
          <p:cNvPr id="9" name="Picture 8">
            <a:extLst>
              <a:ext uri="{FF2B5EF4-FFF2-40B4-BE49-F238E27FC236}">
                <a16:creationId xmlns:a16="http://schemas.microsoft.com/office/drawing/2014/main" xmlns="" id="{5A1D9900-EA1C-471D-ABF5-B56AD1B67245}"/>
              </a:ext>
            </a:extLst>
          </p:cNvPr>
          <p:cNvPicPr>
            <a:picLocks noChangeAspect="1"/>
          </p:cNvPicPr>
          <p:nvPr/>
        </p:nvPicPr>
        <p:blipFill rotWithShape="1">
          <a:blip r:embed="rId3"/>
          <a:srcRect l="5437" t="8622" r="8164" b="1684"/>
          <a:stretch/>
        </p:blipFill>
        <p:spPr>
          <a:xfrm>
            <a:off x="5887616" y="3844212"/>
            <a:ext cx="2743200" cy="2733870"/>
          </a:xfrm>
          <a:prstGeom prst="rect">
            <a:avLst/>
          </a:prstGeom>
        </p:spPr>
      </p:pic>
    </p:spTree>
    <p:extLst>
      <p:ext uri="{BB962C8B-B14F-4D97-AF65-F5344CB8AC3E}">
        <p14:creationId xmlns:p14="http://schemas.microsoft.com/office/powerpoint/2010/main" val="2440148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BFB14-4885-47AC-BDD2-5258535FDE85}"/>
              </a:ext>
            </a:extLst>
          </p:cNvPr>
          <p:cNvSpPr>
            <a:spLocks noGrp="1"/>
          </p:cNvSpPr>
          <p:nvPr>
            <p:ph type="title"/>
          </p:nvPr>
        </p:nvSpPr>
        <p:spPr>
          <a:xfrm>
            <a:off x="304800" y="152400"/>
            <a:ext cx="8382000" cy="762000"/>
          </a:xfrm>
        </p:spPr>
        <p:txBody>
          <a:bodyPr>
            <a:normAutofit/>
          </a:bodyPr>
          <a:lstStyle/>
          <a:p>
            <a:r>
              <a:rPr lang="en-US" sz="3600" dirty="0">
                <a:latin typeface="Tw Cen MT" panose="020B0602020104020603" pitchFamily="34" charset="0"/>
              </a:rPr>
              <a:t>COMPARISON ON HEART DISEASE</a:t>
            </a:r>
          </a:p>
        </p:txBody>
      </p:sp>
      <p:sp>
        <p:nvSpPr>
          <p:cNvPr id="7" name="TextBox 6">
            <a:extLst>
              <a:ext uri="{FF2B5EF4-FFF2-40B4-BE49-F238E27FC236}">
                <a16:creationId xmlns:a16="http://schemas.microsoft.com/office/drawing/2014/main" xmlns="" id="{D8CF9FDD-C4FD-45A3-AEC3-1CCE859F0451}"/>
              </a:ext>
            </a:extLst>
          </p:cNvPr>
          <p:cNvSpPr txBox="1"/>
          <p:nvPr/>
        </p:nvSpPr>
        <p:spPr>
          <a:xfrm>
            <a:off x="4267200" y="914400"/>
            <a:ext cx="4114799" cy="2462213"/>
          </a:xfrm>
          <a:prstGeom prst="rect">
            <a:avLst/>
          </a:prstGeom>
          <a:noFill/>
        </p:spPr>
        <p:txBody>
          <a:bodyPr wrap="square" rtlCol="0">
            <a:spAutoFit/>
          </a:bodyPr>
          <a:lstStyle/>
          <a:p>
            <a:pPr marL="171450" indent="-171450">
              <a:buFont typeface="Arial" panose="020B0604020202020204" pitchFamily="34" charset="0"/>
              <a:buChar char="•"/>
            </a:pPr>
            <a:r>
              <a:rPr lang="en-US" sz="1400" b="0" i="0" dirty="0">
                <a:solidFill>
                  <a:srgbClr val="000000"/>
                </a:solidFill>
                <a:effectLst/>
                <a:latin typeface="Tw Cen MT" panose="020B0602020104020603" pitchFamily="34" charset="0"/>
              </a:rPr>
              <a:t>The number of people who had heart disease is much lower than the number of people who did not.</a:t>
            </a:r>
          </a:p>
          <a:p>
            <a:pPr marL="171450" indent="-171450">
              <a:buFont typeface="Arial" panose="020B0604020202020204" pitchFamily="34" charset="0"/>
              <a:buChar char="•"/>
            </a:pPr>
            <a:r>
              <a:rPr lang="en-US" altLang="ko-KR" sz="1400" dirty="0">
                <a:solidFill>
                  <a:schemeClr val="tx1">
                    <a:lumMod val="75000"/>
                    <a:lumOff val="25000"/>
                  </a:schemeClr>
                </a:solidFill>
                <a:latin typeface="Tw Cen MT" panose="020B0602020104020603" pitchFamily="34" charset="0"/>
                <a:cs typeface="Arial" pitchFamily="34" charset="0"/>
              </a:rPr>
              <a:t>The proportion of people who had a stroke in the No heart disease category is much higher than the proportion of people who had a stroke in the heart disease  category.</a:t>
            </a:r>
          </a:p>
          <a:p>
            <a:pPr marL="171450" indent="-171450">
              <a:buFont typeface="Arial" panose="020B0604020202020204" pitchFamily="34" charset="0"/>
              <a:buChar char="•"/>
            </a:pPr>
            <a:r>
              <a:rPr lang="en-US" altLang="ko-KR" sz="1400" dirty="0">
                <a:solidFill>
                  <a:schemeClr val="tx1">
                    <a:lumMod val="75000"/>
                    <a:lumOff val="25000"/>
                  </a:schemeClr>
                </a:solidFill>
                <a:latin typeface="Tw Cen MT" panose="020B0602020104020603" pitchFamily="34" charset="0"/>
                <a:cs typeface="Arial" pitchFamily="34" charset="0"/>
              </a:rPr>
              <a:t> But the number of people who had heart disease is significantly lower than the number of people who didn't, so it cannot be confidently concluded that people with heart disease is more likely to suffer from a stroke than people with no heart disease.</a:t>
            </a:r>
          </a:p>
        </p:txBody>
      </p:sp>
      <p:pic>
        <p:nvPicPr>
          <p:cNvPr id="4" name="Picture 3">
            <a:extLst>
              <a:ext uri="{FF2B5EF4-FFF2-40B4-BE49-F238E27FC236}">
                <a16:creationId xmlns:a16="http://schemas.microsoft.com/office/drawing/2014/main" xmlns="" id="{B887BB88-9E85-4779-A000-2575C978FAFD}"/>
              </a:ext>
            </a:extLst>
          </p:cNvPr>
          <p:cNvPicPr>
            <a:picLocks noChangeAspect="1"/>
          </p:cNvPicPr>
          <p:nvPr/>
        </p:nvPicPr>
        <p:blipFill rotWithShape="1">
          <a:blip r:embed="rId2"/>
          <a:srcRect l="7931" t="7966" r="10937" b="3655"/>
          <a:stretch/>
        </p:blipFill>
        <p:spPr>
          <a:xfrm>
            <a:off x="76200" y="838200"/>
            <a:ext cx="3778897" cy="3442996"/>
          </a:xfrm>
          <a:prstGeom prst="rect">
            <a:avLst/>
          </a:prstGeom>
        </p:spPr>
      </p:pic>
      <p:pic>
        <p:nvPicPr>
          <p:cNvPr id="8" name="Picture 7">
            <a:extLst>
              <a:ext uri="{FF2B5EF4-FFF2-40B4-BE49-F238E27FC236}">
                <a16:creationId xmlns:a16="http://schemas.microsoft.com/office/drawing/2014/main" xmlns="" id="{9C9C0FF8-C83C-466A-BF52-30A4850F4E62}"/>
              </a:ext>
            </a:extLst>
          </p:cNvPr>
          <p:cNvPicPr>
            <a:picLocks noChangeAspect="1"/>
          </p:cNvPicPr>
          <p:nvPr/>
        </p:nvPicPr>
        <p:blipFill rotWithShape="1">
          <a:blip r:embed="rId3"/>
          <a:srcRect l="3079" r="1003"/>
          <a:stretch/>
        </p:blipFill>
        <p:spPr>
          <a:xfrm>
            <a:off x="3048000" y="3998167"/>
            <a:ext cx="6036763" cy="2859833"/>
          </a:xfrm>
          <a:prstGeom prst="rect">
            <a:avLst/>
          </a:prstGeom>
        </p:spPr>
      </p:pic>
    </p:spTree>
    <p:extLst>
      <p:ext uri="{BB962C8B-B14F-4D97-AF65-F5344CB8AC3E}">
        <p14:creationId xmlns:p14="http://schemas.microsoft.com/office/powerpoint/2010/main" val="1435456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BFB14-4885-47AC-BDD2-5258535FDE85}"/>
              </a:ext>
            </a:extLst>
          </p:cNvPr>
          <p:cNvSpPr>
            <a:spLocks noGrp="1"/>
          </p:cNvSpPr>
          <p:nvPr>
            <p:ph type="title"/>
          </p:nvPr>
        </p:nvSpPr>
        <p:spPr>
          <a:xfrm>
            <a:off x="304800" y="152400"/>
            <a:ext cx="8382000" cy="762000"/>
          </a:xfrm>
        </p:spPr>
        <p:txBody>
          <a:bodyPr>
            <a:normAutofit/>
          </a:bodyPr>
          <a:lstStyle/>
          <a:p>
            <a:r>
              <a:rPr lang="en-US" sz="3600" dirty="0">
                <a:latin typeface="Tw Cen MT" panose="020B0602020104020603" pitchFamily="34" charset="0"/>
              </a:rPr>
              <a:t>COMPARISON ON WORK TYPE</a:t>
            </a:r>
          </a:p>
        </p:txBody>
      </p:sp>
      <p:sp>
        <p:nvSpPr>
          <p:cNvPr id="7" name="TextBox 6">
            <a:extLst>
              <a:ext uri="{FF2B5EF4-FFF2-40B4-BE49-F238E27FC236}">
                <a16:creationId xmlns:a16="http://schemas.microsoft.com/office/drawing/2014/main" xmlns="" id="{D8CF9FDD-C4FD-45A3-AEC3-1CCE859F0451}"/>
              </a:ext>
            </a:extLst>
          </p:cNvPr>
          <p:cNvSpPr txBox="1"/>
          <p:nvPr/>
        </p:nvSpPr>
        <p:spPr>
          <a:xfrm>
            <a:off x="228600" y="4114800"/>
            <a:ext cx="4114799" cy="954107"/>
          </a:xfrm>
          <a:prstGeom prst="rect">
            <a:avLst/>
          </a:prstGeom>
          <a:noFill/>
        </p:spPr>
        <p:txBody>
          <a:bodyPr wrap="square" rtlCol="0">
            <a:spAutoFit/>
          </a:bodyPr>
          <a:lstStyle/>
          <a:p>
            <a:pPr marL="171450" indent="-171450">
              <a:buFont typeface="Arial" panose="020B0604020202020204" pitchFamily="34" charset="0"/>
              <a:buChar char="•"/>
            </a:pPr>
            <a:r>
              <a:rPr lang="en-US" sz="1400" dirty="0">
                <a:solidFill>
                  <a:srgbClr val="000000"/>
                </a:solidFill>
                <a:latin typeface="Tw Cen MT" panose="020B0602020104020603" pitchFamily="34" charset="0"/>
              </a:rPr>
              <a:t>The dataset contains records of people working in private sector more compared to others.</a:t>
            </a:r>
            <a:endParaRPr lang="en-US" sz="1400" b="0" i="0" dirty="0">
              <a:solidFill>
                <a:srgbClr val="000000"/>
              </a:solidFill>
              <a:effectLst/>
              <a:latin typeface="Tw Cen MT" panose="020B0602020104020603" pitchFamily="34" charset="0"/>
            </a:endParaRPr>
          </a:p>
          <a:p>
            <a:pPr marL="171450" indent="-171450">
              <a:buFont typeface="Arial" panose="020B0604020202020204" pitchFamily="34" charset="0"/>
              <a:buChar char="•"/>
            </a:pPr>
            <a:r>
              <a:rPr lang="en-US" sz="1400" b="0" i="0" dirty="0">
                <a:solidFill>
                  <a:srgbClr val="000000"/>
                </a:solidFill>
                <a:effectLst/>
                <a:latin typeface="Tw Cen MT" panose="020B0602020104020603" pitchFamily="34" charset="0"/>
              </a:rPr>
              <a:t>Most people who had stroke work in private sector.</a:t>
            </a:r>
          </a:p>
          <a:p>
            <a:endParaRPr lang="en-US" altLang="ko-KR" sz="1400" dirty="0">
              <a:solidFill>
                <a:schemeClr val="tx1">
                  <a:lumMod val="75000"/>
                  <a:lumOff val="25000"/>
                </a:schemeClr>
              </a:solidFill>
              <a:latin typeface="Tw Cen MT" panose="020B0602020104020603" pitchFamily="34" charset="0"/>
              <a:cs typeface="Arial" pitchFamily="34" charset="0"/>
            </a:endParaRPr>
          </a:p>
        </p:txBody>
      </p:sp>
      <p:pic>
        <p:nvPicPr>
          <p:cNvPr id="4" name="Picture 3">
            <a:extLst>
              <a:ext uri="{FF2B5EF4-FFF2-40B4-BE49-F238E27FC236}">
                <a16:creationId xmlns:a16="http://schemas.microsoft.com/office/drawing/2014/main" xmlns="" id="{A2583F61-84B1-44B2-AF6E-12B925F5511D}"/>
              </a:ext>
            </a:extLst>
          </p:cNvPr>
          <p:cNvPicPr>
            <a:picLocks noChangeAspect="1"/>
          </p:cNvPicPr>
          <p:nvPr/>
        </p:nvPicPr>
        <p:blipFill rotWithShape="1">
          <a:blip r:embed="rId2"/>
          <a:srcRect l="5493"/>
          <a:stretch/>
        </p:blipFill>
        <p:spPr>
          <a:xfrm>
            <a:off x="5791200" y="3786753"/>
            <a:ext cx="3237722" cy="3071247"/>
          </a:xfrm>
          <a:prstGeom prst="rect">
            <a:avLst/>
          </a:prstGeom>
        </p:spPr>
      </p:pic>
      <p:pic>
        <p:nvPicPr>
          <p:cNvPr id="8" name="Picture 7">
            <a:extLst>
              <a:ext uri="{FF2B5EF4-FFF2-40B4-BE49-F238E27FC236}">
                <a16:creationId xmlns:a16="http://schemas.microsoft.com/office/drawing/2014/main" xmlns="" id="{E3318C87-A5B5-42D0-9F2D-C40797F862F9}"/>
              </a:ext>
            </a:extLst>
          </p:cNvPr>
          <p:cNvPicPr>
            <a:picLocks noChangeAspect="1"/>
          </p:cNvPicPr>
          <p:nvPr/>
        </p:nvPicPr>
        <p:blipFill>
          <a:blip r:embed="rId3"/>
          <a:stretch>
            <a:fillRect/>
          </a:stretch>
        </p:blipFill>
        <p:spPr>
          <a:xfrm>
            <a:off x="381000" y="990600"/>
            <a:ext cx="5943600" cy="2774992"/>
          </a:xfrm>
          <a:prstGeom prst="rect">
            <a:avLst/>
          </a:prstGeom>
        </p:spPr>
      </p:pic>
    </p:spTree>
    <p:extLst>
      <p:ext uri="{BB962C8B-B14F-4D97-AF65-F5344CB8AC3E}">
        <p14:creationId xmlns:p14="http://schemas.microsoft.com/office/powerpoint/2010/main" val="1934759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BFB14-4885-47AC-BDD2-5258535FDE85}"/>
              </a:ext>
            </a:extLst>
          </p:cNvPr>
          <p:cNvSpPr>
            <a:spLocks noGrp="1"/>
          </p:cNvSpPr>
          <p:nvPr>
            <p:ph type="title"/>
          </p:nvPr>
        </p:nvSpPr>
        <p:spPr>
          <a:xfrm>
            <a:off x="304800" y="152400"/>
            <a:ext cx="8382000" cy="762000"/>
          </a:xfrm>
        </p:spPr>
        <p:txBody>
          <a:bodyPr>
            <a:normAutofit/>
          </a:bodyPr>
          <a:lstStyle/>
          <a:p>
            <a:r>
              <a:rPr lang="en-US" sz="3600" dirty="0">
                <a:latin typeface="Tw Cen MT" panose="020B0602020104020603" pitchFamily="34" charset="0"/>
              </a:rPr>
              <a:t>COMPARISON ON SMOKING TYPE</a:t>
            </a:r>
          </a:p>
        </p:txBody>
      </p:sp>
      <p:sp>
        <p:nvSpPr>
          <p:cNvPr id="7" name="TextBox 6">
            <a:extLst>
              <a:ext uri="{FF2B5EF4-FFF2-40B4-BE49-F238E27FC236}">
                <a16:creationId xmlns:a16="http://schemas.microsoft.com/office/drawing/2014/main" xmlns="" id="{D8CF9FDD-C4FD-45A3-AEC3-1CCE859F0451}"/>
              </a:ext>
            </a:extLst>
          </p:cNvPr>
          <p:cNvSpPr txBox="1"/>
          <p:nvPr/>
        </p:nvSpPr>
        <p:spPr>
          <a:xfrm>
            <a:off x="228600" y="4114800"/>
            <a:ext cx="4114799" cy="1169551"/>
          </a:xfrm>
          <a:prstGeom prst="rect">
            <a:avLst/>
          </a:prstGeom>
          <a:noFill/>
        </p:spPr>
        <p:txBody>
          <a:bodyPr wrap="square" rtlCol="0">
            <a:spAutoFit/>
          </a:bodyPr>
          <a:lstStyle/>
          <a:p>
            <a:endParaRPr lang="en-US" sz="1400" dirty="0">
              <a:solidFill>
                <a:srgbClr val="000000"/>
              </a:solidFill>
              <a:latin typeface="Tw Cen MT" panose="020B0602020104020603" pitchFamily="34" charset="0"/>
            </a:endParaRPr>
          </a:p>
          <a:p>
            <a:pPr marL="171450" indent="-171450">
              <a:buFont typeface="Arial" panose="020B0604020202020204" pitchFamily="34" charset="0"/>
              <a:buChar char="•"/>
            </a:pPr>
            <a:r>
              <a:rPr lang="en-US" sz="1400" b="0" i="0" dirty="0">
                <a:solidFill>
                  <a:srgbClr val="000000"/>
                </a:solidFill>
                <a:effectLst/>
                <a:latin typeface="Tw Cen MT" panose="020B0602020104020603" pitchFamily="34" charset="0"/>
              </a:rPr>
              <a:t>The likelihood of having a stroke is </a:t>
            </a:r>
            <a:r>
              <a:rPr lang="en-US" sz="1400" dirty="0">
                <a:solidFill>
                  <a:srgbClr val="000000"/>
                </a:solidFill>
                <a:latin typeface="Tw Cen MT" panose="020B0602020104020603" pitchFamily="34" charset="0"/>
              </a:rPr>
              <a:t>more</a:t>
            </a:r>
            <a:r>
              <a:rPr lang="en-US" sz="1400" b="0" i="0" dirty="0">
                <a:solidFill>
                  <a:srgbClr val="000000"/>
                </a:solidFill>
                <a:effectLst/>
                <a:latin typeface="Tw Cen MT" panose="020B0602020104020603" pitchFamily="34" charset="0"/>
              </a:rPr>
              <a:t> for people who never smoked. </a:t>
            </a:r>
          </a:p>
          <a:p>
            <a:pPr algn="l"/>
            <a:endParaRPr lang="en-US" sz="1400" b="0" i="0" dirty="0">
              <a:solidFill>
                <a:srgbClr val="000000"/>
              </a:solidFill>
              <a:effectLst/>
              <a:latin typeface="Helvetica Neue"/>
            </a:endParaRPr>
          </a:p>
          <a:p>
            <a:endParaRPr lang="en-US" altLang="ko-KR" sz="1400" dirty="0">
              <a:solidFill>
                <a:schemeClr val="tx1">
                  <a:lumMod val="75000"/>
                  <a:lumOff val="25000"/>
                </a:schemeClr>
              </a:solidFill>
              <a:latin typeface="Tw Cen MT" panose="020B0602020104020603" pitchFamily="34" charset="0"/>
              <a:cs typeface="Arial" pitchFamily="34" charset="0"/>
            </a:endParaRPr>
          </a:p>
        </p:txBody>
      </p:sp>
      <p:pic>
        <p:nvPicPr>
          <p:cNvPr id="4" name="Picture 3">
            <a:extLst>
              <a:ext uri="{FF2B5EF4-FFF2-40B4-BE49-F238E27FC236}">
                <a16:creationId xmlns:a16="http://schemas.microsoft.com/office/drawing/2014/main" xmlns="" id="{316DD217-9280-49CD-81D8-BB054AA4FC9B}"/>
              </a:ext>
            </a:extLst>
          </p:cNvPr>
          <p:cNvPicPr>
            <a:picLocks noChangeAspect="1"/>
          </p:cNvPicPr>
          <p:nvPr/>
        </p:nvPicPr>
        <p:blipFill>
          <a:blip r:embed="rId2"/>
          <a:stretch>
            <a:fillRect/>
          </a:stretch>
        </p:blipFill>
        <p:spPr>
          <a:xfrm>
            <a:off x="5648131" y="3657600"/>
            <a:ext cx="3495869" cy="3104091"/>
          </a:xfrm>
          <a:prstGeom prst="rect">
            <a:avLst/>
          </a:prstGeom>
        </p:spPr>
      </p:pic>
      <p:pic>
        <p:nvPicPr>
          <p:cNvPr id="8" name="Picture 7">
            <a:extLst>
              <a:ext uri="{FF2B5EF4-FFF2-40B4-BE49-F238E27FC236}">
                <a16:creationId xmlns:a16="http://schemas.microsoft.com/office/drawing/2014/main" xmlns="" id="{5141B336-8E6E-47E9-9CD7-EAE2AEE06706}"/>
              </a:ext>
            </a:extLst>
          </p:cNvPr>
          <p:cNvPicPr>
            <a:picLocks noChangeAspect="1"/>
          </p:cNvPicPr>
          <p:nvPr/>
        </p:nvPicPr>
        <p:blipFill>
          <a:blip r:embed="rId3"/>
          <a:stretch>
            <a:fillRect/>
          </a:stretch>
        </p:blipFill>
        <p:spPr>
          <a:xfrm>
            <a:off x="-24882" y="972417"/>
            <a:ext cx="6197082" cy="3037686"/>
          </a:xfrm>
          <a:prstGeom prst="rect">
            <a:avLst/>
          </a:prstGeom>
        </p:spPr>
      </p:pic>
    </p:spTree>
    <p:extLst>
      <p:ext uri="{BB962C8B-B14F-4D97-AF65-F5344CB8AC3E}">
        <p14:creationId xmlns:p14="http://schemas.microsoft.com/office/powerpoint/2010/main" val="240550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BFB14-4885-47AC-BDD2-5258535FDE85}"/>
              </a:ext>
            </a:extLst>
          </p:cNvPr>
          <p:cNvSpPr>
            <a:spLocks noGrp="1"/>
          </p:cNvSpPr>
          <p:nvPr>
            <p:ph type="title"/>
          </p:nvPr>
        </p:nvSpPr>
        <p:spPr>
          <a:xfrm>
            <a:off x="228600" y="76200"/>
            <a:ext cx="8382000" cy="762000"/>
          </a:xfrm>
        </p:spPr>
        <p:txBody>
          <a:bodyPr>
            <a:normAutofit/>
          </a:bodyPr>
          <a:lstStyle/>
          <a:p>
            <a:r>
              <a:rPr lang="en-US" sz="3600" dirty="0">
                <a:latin typeface="Tw Cen MT" panose="020B0602020104020603" pitchFamily="34" charset="0"/>
              </a:rPr>
              <a:t>COMPARISON ON NUMERIC DATA</a:t>
            </a:r>
          </a:p>
        </p:txBody>
      </p:sp>
      <p:sp>
        <p:nvSpPr>
          <p:cNvPr id="67" name="TextBox 66">
            <a:extLst>
              <a:ext uri="{FF2B5EF4-FFF2-40B4-BE49-F238E27FC236}">
                <a16:creationId xmlns:a16="http://schemas.microsoft.com/office/drawing/2014/main" xmlns="" id="{C1E6DE21-8976-4C1A-8380-688D01EA4601}"/>
              </a:ext>
            </a:extLst>
          </p:cNvPr>
          <p:cNvSpPr txBox="1"/>
          <p:nvPr/>
        </p:nvSpPr>
        <p:spPr>
          <a:xfrm>
            <a:off x="152400" y="1524000"/>
            <a:ext cx="2895600" cy="1477328"/>
          </a:xfrm>
          <a:prstGeom prst="rect">
            <a:avLst/>
          </a:prstGeom>
          <a:noFill/>
        </p:spPr>
        <p:txBody>
          <a:bodyPr wrap="square" rtlCol="0">
            <a:spAutoFit/>
          </a:bodyPr>
          <a:lstStyle/>
          <a:p>
            <a:endParaRPr lang="en-US" dirty="0">
              <a:solidFill>
                <a:srgbClr val="000000"/>
              </a:solidFill>
              <a:latin typeface="Tw Cen MT" panose="020B0602020104020603" pitchFamily="34" charset="0"/>
            </a:endParaRPr>
          </a:p>
          <a:p>
            <a:pPr marL="171450" indent="-171450">
              <a:buFont typeface="Arial" panose="020B0604020202020204" pitchFamily="34" charset="0"/>
              <a:buChar char="•"/>
            </a:pPr>
            <a:r>
              <a:rPr lang="en-US" dirty="0">
                <a:solidFill>
                  <a:srgbClr val="000000"/>
                </a:solidFill>
                <a:latin typeface="Tw Cen MT" panose="020B0602020104020603" pitchFamily="34" charset="0"/>
              </a:rPr>
              <a:t>Body Mass Index</a:t>
            </a:r>
            <a:endParaRPr lang="en-US" b="0" i="0" dirty="0">
              <a:solidFill>
                <a:srgbClr val="000000"/>
              </a:solidFill>
              <a:effectLst/>
              <a:latin typeface="Tw Cen MT" panose="020B0602020104020603" pitchFamily="34" charset="0"/>
            </a:endParaRPr>
          </a:p>
          <a:p>
            <a:endParaRPr lang="en-US" b="0" i="0" dirty="0">
              <a:solidFill>
                <a:srgbClr val="000000"/>
              </a:solidFill>
              <a:effectLst/>
              <a:latin typeface="Tw Cen MT" panose="020B0602020104020603" pitchFamily="34" charset="0"/>
            </a:endParaRPr>
          </a:p>
          <a:p>
            <a:pPr algn="l"/>
            <a:endParaRPr lang="en-US" b="0" i="0" dirty="0">
              <a:solidFill>
                <a:srgbClr val="000000"/>
              </a:solidFill>
              <a:effectLst/>
              <a:latin typeface="Tw Cen MT" panose="020B0602020104020603" pitchFamily="34" charset="0"/>
            </a:endParaRPr>
          </a:p>
          <a:p>
            <a:endParaRPr lang="en-US" altLang="ko-KR" dirty="0">
              <a:solidFill>
                <a:schemeClr val="tx1">
                  <a:lumMod val="75000"/>
                  <a:lumOff val="25000"/>
                </a:schemeClr>
              </a:solidFill>
              <a:latin typeface="Tw Cen MT" panose="020B0602020104020603" pitchFamily="34" charset="0"/>
              <a:cs typeface="Arial" pitchFamily="34" charset="0"/>
            </a:endParaRPr>
          </a:p>
        </p:txBody>
      </p:sp>
      <p:sp>
        <p:nvSpPr>
          <p:cNvPr id="94" name="TextBox 93">
            <a:extLst>
              <a:ext uri="{FF2B5EF4-FFF2-40B4-BE49-F238E27FC236}">
                <a16:creationId xmlns:a16="http://schemas.microsoft.com/office/drawing/2014/main" xmlns="" id="{0868FAE4-C023-408D-B6EF-553121CC37FF}"/>
              </a:ext>
            </a:extLst>
          </p:cNvPr>
          <p:cNvSpPr txBox="1"/>
          <p:nvPr/>
        </p:nvSpPr>
        <p:spPr>
          <a:xfrm>
            <a:off x="228600" y="3200400"/>
            <a:ext cx="2895600" cy="1477328"/>
          </a:xfrm>
          <a:prstGeom prst="rect">
            <a:avLst/>
          </a:prstGeom>
          <a:noFill/>
        </p:spPr>
        <p:txBody>
          <a:bodyPr wrap="square" rtlCol="0">
            <a:spAutoFit/>
          </a:bodyPr>
          <a:lstStyle/>
          <a:p>
            <a:endParaRPr lang="en-US" dirty="0">
              <a:solidFill>
                <a:srgbClr val="000000"/>
              </a:solidFill>
              <a:latin typeface="Tw Cen MT" panose="020B0602020104020603" pitchFamily="34" charset="0"/>
            </a:endParaRPr>
          </a:p>
          <a:p>
            <a:pPr marL="171450" indent="-171450">
              <a:buFont typeface="Arial" panose="020B0604020202020204" pitchFamily="34" charset="0"/>
              <a:buChar char="•"/>
            </a:pPr>
            <a:r>
              <a:rPr lang="en-US" dirty="0">
                <a:solidFill>
                  <a:srgbClr val="000000"/>
                </a:solidFill>
                <a:latin typeface="Tw Cen MT" panose="020B0602020104020603" pitchFamily="34" charset="0"/>
              </a:rPr>
              <a:t>Average Glucose Rate</a:t>
            </a:r>
            <a:endParaRPr lang="en-US" b="0" i="0" dirty="0">
              <a:solidFill>
                <a:srgbClr val="000000"/>
              </a:solidFill>
              <a:effectLst/>
              <a:latin typeface="Tw Cen MT" panose="020B0602020104020603" pitchFamily="34" charset="0"/>
            </a:endParaRPr>
          </a:p>
          <a:p>
            <a:endParaRPr lang="en-US" b="0" i="0" dirty="0">
              <a:solidFill>
                <a:srgbClr val="000000"/>
              </a:solidFill>
              <a:effectLst/>
              <a:latin typeface="Tw Cen MT" panose="020B0602020104020603" pitchFamily="34" charset="0"/>
            </a:endParaRPr>
          </a:p>
          <a:p>
            <a:pPr algn="l"/>
            <a:endParaRPr lang="en-US" b="0" i="0" dirty="0">
              <a:solidFill>
                <a:srgbClr val="000000"/>
              </a:solidFill>
              <a:effectLst/>
              <a:latin typeface="Tw Cen MT" panose="020B0602020104020603" pitchFamily="34" charset="0"/>
            </a:endParaRPr>
          </a:p>
          <a:p>
            <a:endParaRPr lang="en-US" altLang="ko-KR" dirty="0">
              <a:solidFill>
                <a:schemeClr val="tx1">
                  <a:lumMod val="75000"/>
                  <a:lumOff val="25000"/>
                </a:schemeClr>
              </a:solidFill>
              <a:latin typeface="Tw Cen MT" panose="020B0602020104020603" pitchFamily="34" charset="0"/>
              <a:cs typeface="Arial" pitchFamily="34" charset="0"/>
            </a:endParaRPr>
          </a:p>
        </p:txBody>
      </p:sp>
      <p:grpSp>
        <p:nvGrpSpPr>
          <p:cNvPr id="95" name="Group 94">
            <a:extLst>
              <a:ext uri="{FF2B5EF4-FFF2-40B4-BE49-F238E27FC236}">
                <a16:creationId xmlns:a16="http://schemas.microsoft.com/office/drawing/2014/main" xmlns="" id="{5E36CEE9-DE88-4B42-B9AF-45D5B0FC2FF8}"/>
              </a:ext>
            </a:extLst>
          </p:cNvPr>
          <p:cNvGrpSpPr/>
          <p:nvPr/>
        </p:nvGrpSpPr>
        <p:grpSpPr>
          <a:xfrm>
            <a:off x="2590800" y="1295400"/>
            <a:ext cx="6263476" cy="617084"/>
            <a:chOff x="2500093" y="1710871"/>
            <a:chExt cx="7191813" cy="708545"/>
          </a:xfrm>
        </p:grpSpPr>
        <p:sp>
          <p:nvSpPr>
            <p:cNvPr id="96" name="Shape">
              <a:extLst>
                <a:ext uri="{FF2B5EF4-FFF2-40B4-BE49-F238E27FC236}">
                  <a16:creationId xmlns:a16="http://schemas.microsoft.com/office/drawing/2014/main" xmlns="" id="{BC3C728C-B2BD-4060-93A4-E364D4017DFE}"/>
                </a:ext>
              </a:extLst>
            </p:cNvPr>
            <p:cNvSpPr/>
            <p:nvPr/>
          </p:nvSpPr>
          <p:spPr>
            <a:xfrm>
              <a:off x="2500093" y="2294176"/>
              <a:ext cx="7191813" cy="125240"/>
            </a:xfrm>
            <a:custGeom>
              <a:avLst/>
              <a:gdLst/>
              <a:ahLst/>
              <a:cxnLst>
                <a:cxn ang="0">
                  <a:pos x="wd2" y="hd2"/>
                </a:cxn>
                <a:cxn ang="5400000">
                  <a:pos x="wd2" y="hd2"/>
                </a:cxn>
                <a:cxn ang="10800000">
                  <a:pos x="wd2" y="hd2"/>
                </a:cxn>
                <a:cxn ang="16200000">
                  <a:pos x="wd2" y="hd2"/>
                </a:cxn>
              </a:cxnLst>
              <a:rect l="0" t="0" r="r" b="b"/>
              <a:pathLst>
                <a:path w="21600" h="21600" extrusionOk="0">
                  <a:moveTo>
                    <a:pt x="21224" y="21600"/>
                  </a:moveTo>
                  <a:lnTo>
                    <a:pt x="376" y="21600"/>
                  </a:lnTo>
                  <a:cubicBezTo>
                    <a:pt x="170" y="21600"/>
                    <a:pt x="0" y="11836"/>
                    <a:pt x="0" y="0"/>
                  </a:cubicBezTo>
                  <a:lnTo>
                    <a:pt x="93" y="0"/>
                  </a:lnTo>
                  <a:cubicBezTo>
                    <a:pt x="93" y="8877"/>
                    <a:pt x="222" y="16274"/>
                    <a:pt x="376" y="16274"/>
                  </a:cubicBezTo>
                  <a:lnTo>
                    <a:pt x="21224" y="16274"/>
                  </a:lnTo>
                  <a:cubicBezTo>
                    <a:pt x="21378" y="16274"/>
                    <a:pt x="21507" y="8877"/>
                    <a:pt x="21507" y="0"/>
                  </a:cubicBezTo>
                  <a:lnTo>
                    <a:pt x="21600" y="0"/>
                  </a:lnTo>
                  <a:cubicBezTo>
                    <a:pt x="21600" y="11836"/>
                    <a:pt x="21435" y="21600"/>
                    <a:pt x="21224" y="21600"/>
                  </a:cubicBezTo>
                  <a:close/>
                </a:path>
              </a:pathLst>
            </a:custGeom>
            <a:solidFill>
              <a:schemeClr val="bg1">
                <a:alpha val="10000"/>
              </a:schemeClr>
            </a:solidFill>
            <a:ln w="12700">
              <a:miter lim="400000"/>
            </a:ln>
          </p:spPr>
          <p:txBody>
            <a:bodyPr lIns="28575" tIns="28575" rIns="28575" bIns="28575" anchor="ctr"/>
            <a:lstStyle/>
            <a:p>
              <a:pPr>
                <a:defRPr sz="3000">
                  <a:solidFill>
                    <a:srgbClr val="FFFFFF"/>
                  </a:solidFill>
                </a:defRPr>
              </a:pPr>
              <a:endParaRPr sz="2250"/>
            </a:p>
          </p:txBody>
        </p:sp>
        <p:sp>
          <p:nvSpPr>
            <p:cNvPr id="97" name="Shape">
              <a:extLst>
                <a:ext uri="{FF2B5EF4-FFF2-40B4-BE49-F238E27FC236}">
                  <a16:creationId xmlns:a16="http://schemas.microsoft.com/office/drawing/2014/main" xmlns="" id="{49D576D9-6F72-4B13-B254-AD3FF8132074}"/>
                </a:ext>
              </a:extLst>
            </p:cNvPr>
            <p:cNvSpPr/>
            <p:nvPr/>
          </p:nvSpPr>
          <p:spPr>
            <a:xfrm>
              <a:off x="2500093" y="1710871"/>
              <a:ext cx="7191813" cy="12524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507" y="21600"/>
                  </a:lnTo>
                  <a:cubicBezTo>
                    <a:pt x="21507" y="12723"/>
                    <a:pt x="21378" y="5326"/>
                    <a:pt x="21224" y="5326"/>
                  </a:cubicBezTo>
                  <a:lnTo>
                    <a:pt x="376" y="5326"/>
                  </a:lnTo>
                  <a:cubicBezTo>
                    <a:pt x="222" y="5326"/>
                    <a:pt x="93" y="12723"/>
                    <a:pt x="93" y="21600"/>
                  </a:cubicBezTo>
                  <a:lnTo>
                    <a:pt x="0" y="21600"/>
                  </a:lnTo>
                  <a:cubicBezTo>
                    <a:pt x="0" y="9764"/>
                    <a:pt x="170" y="0"/>
                    <a:pt x="376" y="0"/>
                  </a:cubicBezTo>
                  <a:lnTo>
                    <a:pt x="21224" y="0"/>
                  </a:lnTo>
                  <a:cubicBezTo>
                    <a:pt x="21435" y="0"/>
                    <a:pt x="21600" y="9764"/>
                    <a:pt x="21600" y="21600"/>
                  </a:cubicBezTo>
                  <a:close/>
                </a:path>
              </a:pathLst>
            </a:custGeom>
            <a:solidFill>
              <a:schemeClr val="bg1">
                <a:alpha val="10000"/>
              </a:schemeClr>
            </a:solidFill>
            <a:ln w="12700">
              <a:miter lim="400000"/>
            </a:ln>
          </p:spPr>
          <p:txBody>
            <a:bodyPr lIns="28575" tIns="28575" rIns="28575" bIns="28575" anchor="ctr"/>
            <a:lstStyle/>
            <a:p>
              <a:pPr>
                <a:defRPr sz="3000">
                  <a:solidFill>
                    <a:srgbClr val="FFFFFF"/>
                  </a:solidFill>
                </a:defRPr>
              </a:pPr>
              <a:endParaRPr sz="2250"/>
            </a:p>
          </p:txBody>
        </p:sp>
      </p:grpSp>
      <p:sp>
        <p:nvSpPr>
          <p:cNvPr id="98" name="Rectangle">
            <a:extLst>
              <a:ext uri="{FF2B5EF4-FFF2-40B4-BE49-F238E27FC236}">
                <a16:creationId xmlns:a16="http://schemas.microsoft.com/office/drawing/2014/main" xmlns="" id="{4B192BF1-2326-4057-8A7D-F513E97D2FAD}"/>
              </a:ext>
            </a:extLst>
          </p:cNvPr>
          <p:cNvSpPr/>
          <p:nvPr/>
        </p:nvSpPr>
        <p:spPr>
          <a:xfrm>
            <a:off x="4223221" y="1599459"/>
            <a:ext cx="4107942" cy="8966"/>
          </a:xfrm>
          <a:prstGeom prst="rect">
            <a:avLst/>
          </a:prstGeom>
          <a:solidFill>
            <a:schemeClr val="bg2">
              <a:lumMod val="75000"/>
            </a:schemeClr>
          </a:solidFill>
          <a:ln w="12700">
            <a:miter lim="400000"/>
          </a:ln>
        </p:spPr>
        <p:txBody>
          <a:bodyPr lIns="28575" tIns="28575" rIns="28575" bIns="28575" anchor="ctr"/>
          <a:lstStyle/>
          <a:p>
            <a:pPr>
              <a:defRPr sz="3000">
                <a:solidFill>
                  <a:srgbClr val="FFFFFF"/>
                </a:solidFill>
              </a:defRPr>
            </a:pPr>
            <a:endParaRPr sz="2250"/>
          </a:p>
        </p:txBody>
      </p:sp>
      <p:sp>
        <p:nvSpPr>
          <p:cNvPr id="99" name="Shape">
            <a:extLst>
              <a:ext uri="{FF2B5EF4-FFF2-40B4-BE49-F238E27FC236}">
                <a16:creationId xmlns:a16="http://schemas.microsoft.com/office/drawing/2014/main" xmlns="" id="{A1E1C37E-5983-40C3-BC36-ADD3F3B8ED78}"/>
              </a:ext>
            </a:extLst>
          </p:cNvPr>
          <p:cNvSpPr/>
          <p:nvPr/>
        </p:nvSpPr>
        <p:spPr>
          <a:xfrm>
            <a:off x="2710333" y="1373842"/>
            <a:ext cx="1512888" cy="460199"/>
          </a:xfrm>
          <a:custGeom>
            <a:avLst/>
            <a:gdLst/>
            <a:ahLst/>
            <a:cxnLst>
              <a:cxn ang="0">
                <a:pos x="wd2" y="hd2"/>
              </a:cxn>
              <a:cxn ang="5400000">
                <a:pos x="wd2" y="hd2"/>
              </a:cxn>
              <a:cxn ang="10800000">
                <a:pos x="wd2" y="hd2"/>
              </a:cxn>
              <a:cxn ang="16200000">
                <a:pos x="wd2" y="hd2"/>
              </a:cxn>
            </a:cxnLst>
            <a:rect l="0" t="0" r="r" b="b"/>
            <a:pathLst>
              <a:path w="21030" h="21600" extrusionOk="0">
                <a:moveTo>
                  <a:pt x="17837" y="21600"/>
                </a:moveTo>
                <a:lnTo>
                  <a:pt x="1325" y="21600"/>
                </a:lnTo>
                <a:cubicBezTo>
                  <a:pt x="142" y="21600"/>
                  <a:pt x="-440" y="16761"/>
                  <a:pt x="391" y="13956"/>
                </a:cubicBezTo>
                <a:lnTo>
                  <a:pt x="391" y="13956"/>
                </a:lnTo>
                <a:cubicBezTo>
                  <a:pt x="910" y="12203"/>
                  <a:pt x="910" y="9397"/>
                  <a:pt x="391" y="7644"/>
                </a:cubicBezTo>
                <a:lnTo>
                  <a:pt x="391" y="7644"/>
                </a:lnTo>
                <a:cubicBezTo>
                  <a:pt x="-440" y="4839"/>
                  <a:pt x="142" y="0"/>
                  <a:pt x="1325" y="0"/>
                </a:cubicBezTo>
                <a:lnTo>
                  <a:pt x="17837" y="0"/>
                </a:lnTo>
                <a:cubicBezTo>
                  <a:pt x="18190" y="0"/>
                  <a:pt x="18522" y="491"/>
                  <a:pt x="18772" y="1332"/>
                </a:cubicBezTo>
                <a:lnTo>
                  <a:pt x="20641" y="7644"/>
                </a:lnTo>
                <a:cubicBezTo>
                  <a:pt x="21160" y="9397"/>
                  <a:pt x="21160" y="12203"/>
                  <a:pt x="20641" y="13956"/>
                </a:cubicBezTo>
                <a:lnTo>
                  <a:pt x="18772" y="20268"/>
                </a:lnTo>
                <a:cubicBezTo>
                  <a:pt x="18522" y="21179"/>
                  <a:pt x="18190" y="21600"/>
                  <a:pt x="17837" y="21600"/>
                </a:cubicBezTo>
                <a:close/>
              </a:path>
            </a:pathLst>
          </a:custGeom>
          <a:solidFill>
            <a:schemeClr val="accent2"/>
          </a:solidFill>
          <a:ln w="12700">
            <a:miter lim="400000"/>
          </a:ln>
        </p:spPr>
        <p:txBody>
          <a:bodyPr rot="0" spcFirstLastPara="0" vertOverflow="overflow" horzOverflow="overflow" vert="horz" wrap="square" lIns="28575" tIns="28575" rIns="28575" bIns="28575" numCol="1" spcCol="0" rtlCol="0" fromWordArt="0" anchor="ctr" anchorCtr="0" forceAA="0" compatLnSpc="1">
            <a:prstTxWarp prst="textNoShape">
              <a:avLst/>
            </a:prstTxWarp>
            <a:noAutofit/>
          </a:bodyPr>
          <a:lstStyle/>
          <a:p>
            <a:pPr algn="ctr"/>
            <a:r>
              <a:rPr lang="en-US" dirty="0"/>
              <a:t>High BMI</a:t>
            </a:r>
            <a:endParaRPr dirty="0"/>
          </a:p>
        </p:txBody>
      </p:sp>
      <p:sp>
        <p:nvSpPr>
          <p:cNvPr id="100" name="Shape">
            <a:extLst>
              <a:ext uri="{FF2B5EF4-FFF2-40B4-BE49-F238E27FC236}">
                <a16:creationId xmlns:a16="http://schemas.microsoft.com/office/drawing/2014/main" xmlns="" id="{A3F0CA38-D482-45CF-98A9-BD66CF124EE5}"/>
              </a:ext>
            </a:extLst>
          </p:cNvPr>
          <p:cNvSpPr/>
          <p:nvPr/>
        </p:nvSpPr>
        <p:spPr>
          <a:xfrm>
            <a:off x="8328334" y="1378325"/>
            <a:ext cx="451233" cy="451233"/>
          </a:xfrm>
          <a:custGeom>
            <a:avLst/>
            <a:gdLst/>
            <a:ahLst/>
            <a:cxnLst>
              <a:cxn ang="0">
                <a:pos x="wd2" y="hd2"/>
              </a:cxn>
              <a:cxn ang="5400000">
                <a:pos x="wd2" y="hd2"/>
              </a:cxn>
              <a:cxn ang="10800000">
                <a:pos x="wd2" y="hd2"/>
              </a:cxn>
              <a:cxn ang="16200000">
                <a:pos x="wd2" y="hd2"/>
              </a:cxn>
            </a:cxnLst>
            <a:rect l="0" t="0" r="r" b="b"/>
            <a:pathLst>
              <a:path w="21600" h="21600" extrusionOk="0">
                <a:moveTo>
                  <a:pt x="16736" y="21600"/>
                </a:moveTo>
                <a:lnTo>
                  <a:pt x="4864" y="21600"/>
                </a:lnTo>
                <a:cubicBezTo>
                  <a:pt x="2146" y="21600"/>
                  <a:pt x="0" y="19383"/>
                  <a:pt x="0" y="16736"/>
                </a:cubicBezTo>
                <a:lnTo>
                  <a:pt x="0" y="4864"/>
                </a:lnTo>
                <a:cubicBezTo>
                  <a:pt x="0" y="2146"/>
                  <a:pt x="2217" y="0"/>
                  <a:pt x="4864" y="0"/>
                </a:cubicBezTo>
                <a:lnTo>
                  <a:pt x="16736" y="0"/>
                </a:lnTo>
                <a:cubicBezTo>
                  <a:pt x="19454" y="0"/>
                  <a:pt x="21600" y="2217"/>
                  <a:pt x="21600" y="4864"/>
                </a:cubicBezTo>
                <a:lnTo>
                  <a:pt x="21600" y="16736"/>
                </a:lnTo>
                <a:cubicBezTo>
                  <a:pt x="21600" y="19454"/>
                  <a:pt x="19383" y="21600"/>
                  <a:pt x="16736" y="21600"/>
                </a:cubicBezTo>
                <a:close/>
              </a:path>
            </a:pathLst>
          </a:custGeom>
          <a:solidFill>
            <a:srgbClr val="FF0000"/>
          </a:solidFill>
          <a:ln w="12700">
            <a:miter lim="400000"/>
          </a:ln>
        </p:spPr>
        <p:txBody>
          <a:bodyPr rot="0" spcFirstLastPara="0" vertOverflow="overflow" horzOverflow="overflow" vert="horz" wrap="square" lIns="0" tIns="28575" rIns="0" bIns="28575" numCol="1" spcCol="0" rtlCol="0" fromWordArt="0" anchor="ctr" anchorCtr="0" forceAA="0" compatLnSpc="1">
            <a:prstTxWarp prst="textNoShape">
              <a:avLst/>
            </a:prstTxWarp>
            <a:noAutofit/>
          </a:bodyPr>
          <a:lstStyle/>
          <a:p>
            <a:pPr algn="ctr"/>
            <a:r>
              <a:rPr lang="en-US" b="1" dirty="0"/>
              <a:t>65</a:t>
            </a:r>
            <a:r>
              <a:rPr lang="en-US" sz="900" b="1" dirty="0"/>
              <a:t>%</a:t>
            </a:r>
            <a:endParaRPr b="1" dirty="0"/>
          </a:p>
        </p:txBody>
      </p:sp>
      <p:sp>
        <p:nvSpPr>
          <p:cNvPr id="101" name="Circle">
            <a:extLst>
              <a:ext uri="{FF2B5EF4-FFF2-40B4-BE49-F238E27FC236}">
                <a16:creationId xmlns:a16="http://schemas.microsoft.com/office/drawing/2014/main" xmlns="" id="{56473889-F080-4846-8FDE-458C431CF987}"/>
              </a:ext>
            </a:extLst>
          </p:cNvPr>
          <p:cNvSpPr/>
          <p:nvPr/>
        </p:nvSpPr>
        <p:spPr>
          <a:xfrm>
            <a:off x="6400800" y="1447800"/>
            <a:ext cx="358596" cy="358596"/>
          </a:xfrm>
          <a:prstGeom prst="ellipse">
            <a:avLst/>
          </a:prstGeom>
          <a:solidFill>
            <a:schemeClr val="accent2">
              <a:lumMod val="75000"/>
            </a:schemeClr>
          </a:solidFill>
          <a:ln w="12700">
            <a:miter lim="400000"/>
          </a:ln>
        </p:spPr>
        <p:txBody>
          <a:bodyPr lIns="28575" tIns="28575" rIns="28575" bIns="28575" anchor="ctr"/>
          <a:lstStyle/>
          <a:p>
            <a:pPr>
              <a:defRPr sz="3000">
                <a:solidFill>
                  <a:srgbClr val="FFFFFF"/>
                </a:solidFill>
              </a:defRPr>
            </a:pPr>
            <a:endParaRPr sz="2250"/>
          </a:p>
        </p:txBody>
      </p:sp>
      <p:grpSp>
        <p:nvGrpSpPr>
          <p:cNvPr id="102" name="Group 101">
            <a:extLst>
              <a:ext uri="{FF2B5EF4-FFF2-40B4-BE49-F238E27FC236}">
                <a16:creationId xmlns:a16="http://schemas.microsoft.com/office/drawing/2014/main" xmlns="" id="{13198BB0-42C3-4793-A5A7-52CB811A7C76}"/>
              </a:ext>
            </a:extLst>
          </p:cNvPr>
          <p:cNvGrpSpPr/>
          <p:nvPr/>
        </p:nvGrpSpPr>
        <p:grpSpPr>
          <a:xfrm>
            <a:off x="2590800" y="2156914"/>
            <a:ext cx="6263476" cy="617084"/>
            <a:chOff x="1920350" y="1558471"/>
            <a:chExt cx="8351301" cy="822779"/>
          </a:xfrm>
        </p:grpSpPr>
        <p:grpSp>
          <p:nvGrpSpPr>
            <p:cNvPr id="103" name="Group 102">
              <a:extLst>
                <a:ext uri="{FF2B5EF4-FFF2-40B4-BE49-F238E27FC236}">
                  <a16:creationId xmlns:a16="http://schemas.microsoft.com/office/drawing/2014/main" xmlns="" id="{6B37501E-EACC-4CFE-BE84-EE8695827592}"/>
                </a:ext>
              </a:extLst>
            </p:cNvPr>
            <p:cNvGrpSpPr/>
            <p:nvPr/>
          </p:nvGrpSpPr>
          <p:grpSpPr>
            <a:xfrm>
              <a:off x="1920350" y="1558471"/>
              <a:ext cx="8351301" cy="822779"/>
              <a:chOff x="2500093" y="1710871"/>
              <a:chExt cx="7191813" cy="708545"/>
            </a:xfrm>
          </p:grpSpPr>
          <p:sp>
            <p:nvSpPr>
              <p:cNvPr id="108" name="Shape">
                <a:extLst>
                  <a:ext uri="{FF2B5EF4-FFF2-40B4-BE49-F238E27FC236}">
                    <a16:creationId xmlns:a16="http://schemas.microsoft.com/office/drawing/2014/main" xmlns="" id="{912CC400-38C0-4CEE-9AB4-D291D3AC618D}"/>
                  </a:ext>
                </a:extLst>
              </p:cNvPr>
              <p:cNvSpPr/>
              <p:nvPr/>
            </p:nvSpPr>
            <p:spPr>
              <a:xfrm>
                <a:off x="2500093" y="2294176"/>
                <a:ext cx="7191813" cy="125240"/>
              </a:xfrm>
              <a:custGeom>
                <a:avLst/>
                <a:gdLst/>
                <a:ahLst/>
                <a:cxnLst>
                  <a:cxn ang="0">
                    <a:pos x="wd2" y="hd2"/>
                  </a:cxn>
                  <a:cxn ang="5400000">
                    <a:pos x="wd2" y="hd2"/>
                  </a:cxn>
                  <a:cxn ang="10800000">
                    <a:pos x="wd2" y="hd2"/>
                  </a:cxn>
                  <a:cxn ang="16200000">
                    <a:pos x="wd2" y="hd2"/>
                  </a:cxn>
                </a:cxnLst>
                <a:rect l="0" t="0" r="r" b="b"/>
                <a:pathLst>
                  <a:path w="21600" h="21600" extrusionOk="0">
                    <a:moveTo>
                      <a:pt x="21224" y="21600"/>
                    </a:moveTo>
                    <a:lnTo>
                      <a:pt x="376" y="21600"/>
                    </a:lnTo>
                    <a:cubicBezTo>
                      <a:pt x="170" y="21600"/>
                      <a:pt x="0" y="11836"/>
                      <a:pt x="0" y="0"/>
                    </a:cubicBezTo>
                    <a:lnTo>
                      <a:pt x="93" y="0"/>
                    </a:lnTo>
                    <a:cubicBezTo>
                      <a:pt x="93" y="8877"/>
                      <a:pt x="222" y="16274"/>
                      <a:pt x="376" y="16274"/>
                    </a:cubicBezTo>
                    <a:lnTo>
                      <a:pt x="21224" y="16274"/>
                    </a:lnTo>
                    <a:cubicBezTo>
                      <a:pt x="21378" y="16274"/>
                      <a:pt x="21507" y="8877"/>
                      <a:pt x="21507" y="0"/>
                    </a:cubicBezTo>
                    <a:lnTo>
                      <a:pt x="21600" y="0"/>
                    </a:lnTo>
                    <a:cubicBezTo>
                      <a:pt x="21600" y="11836"/>
                      <a:pt x="21435" y="21600"/>
                      <a:pt x="21224" y="21600"/>
                    </a:cubicBezTo>
                    <a:close/>
                  </a:path>
                </a:pathLst>
              </a:custGeom>
              <a:solidFill>
                <a:schemeClr val="bg1">
                  <a:alpha val="10000"/>
                </a:schemeClr>
              </a:solidFill>
              <a:ln w="12700">
                <a:miter lim="400000"/>
              </a:ln>
            </p:spPr>
            <p:txBody>
              <a:bodyPr lIns="28575" tIns="28575" rIns="28575" bIns="28575" anchor="ctr"/>
              <a:lstStyle/>
              <a:p>
                <a:pPr>
                  <a:defRPr sz="3000">
                    <a:solidFill>
                      <a:srgbClr val="FFFFFF"/>
                    </a:solidFill>
                  </a:defRPr>
                </a:pPr>
                <a:endParaRPr sz="2250"/>
              </a:p>
            </p:txBody>
          </p:sp>
          <p:sp>
            <p:nvSpPr>
              <p:cNvPr id="109" name="Shape">
                <a:extLst>
                  <a:ext uri="{FF2B5EF4-FFF2-40B4-BE49-F238E27FC236}">
                    <a16:creationId xmlns:a16="http://schemas.microsoft.com/office/drawing/2014/main" xmlns="" id="{1A065844-7254-462E-B471-86BE3D87A6EB}"/>
                  </a:ext>
                </a:extLst>
              </p:cNvPr>
              <p:cNvSpPr/>
              <p:nvPr/>
            </p:nvSpPr>
            <p:spPr>
              <a:xfrm>
                <a:off x="2500093" y="1710871"/>
                <a:ext cx="7191813" cy="12524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507" y="21600"/>
                    </a:lnTo>
                    <a:cubicBezTo>
                      <a:pt x="21507" y="12723"/>
                      <a:pt x="21378" y="5326"/>
                      <a:pt x="21224" y="5326"/>
                    </a:cubicBezTo>
                    <a:lnTo>
                      <a:pt x="376" y="5326"/>
                    </a:lnTo>
                    <a:cubicBezTo>
                      <a:pt x="222" y="5326"/>
                      <a:pt x="93" y="12723"/>
                      <a:pt x="93" y="21600"/>
                    </a:cubicBezTo>
                    <a:lnTo>
                      <a:pt x="0" y="21600"/>
                    </a:lnTo>
                    <a:cubicBezTo>
                      <a:pt x="0" y="9764"/>
                      <a:pt x="170" y="0"/>
                      <a:pt x="376" y="0"/>
                    </a:cubicBezTo>
                    <a:lnTo>
                      <a:pt x="21224" y="0"/>
                    </a:lnTo>
                    <a:cubicBezTo>
                      <a:pt x="21435" y="0"/>
                      <a:pt x="21600" y="9764"/>
                      <a:pt x="21600" y="21600"/>
                    </a:cubicBezTo>
                    <a:close/>
                  </a:path>
                </a:pathLst>
              </a:custGeom>
              <a:solidFill>
                <a:schemeClr val="bg1">
                  <a:alpha val="10000"/>
                </a:schemeClr>
              </a:solidFill>
              <a:ln w="12700">
                <a:miter lim="400000"/>
              </a:ln>
            </p:spPr>
            <p:txBody>
              <a:bodyPr lIns="28575" tIns="28575" rIns="28575" bIns="28575" anchor="ctr"/>
              <a:lstStyle/>
              <a:p>
                <a:pPr>
                  <a:defRPr sz="3000">
                    <a:solidFill>
                      <a:srgbClr val="FFFFFF"/>
                    </a:solidFill>
                  </a:defRPr>
                </a:pPr>
                <a:endParaRPr sz="2250"/>
              </a:p>
            </p:txBody>
          </p:sp>
        </p:grpSp>
        <p:sp>
          <p:nvSpPr>
            <p:cNvPr id="104" name="Rectangle">
              <a:extLst>
                <a:ext uri="{FF2B5EF4-FFF2-40B4-BE49-F238E27FC236}">
                  <a16:creationId xmlns:a16="http://schemas.microsoft.com/office/drawing/2014/main" xmlns="" id="{682A14A9-7A3B-4D3A-9C44-0348E17AD009}"/>
                </a:ext>
              </a:extLst>
            </p:cNvPr>
            <p:cNvSpPr/>
            <p:nvPr/>
          </p:nvSpPr>
          <p:spPr>
            <a:xfrm>
              <a:off x="4096912" y="1963883"/>
              <a:ext cx="5477256" cy="11955"/>
            </a:xfrm>
            <a:prstGeom prst="rect">
              <a:avLst/>
            </a:prstGeom>
            <a:solidFill>
              <a:schemeClr val="bg2">
                <a:lumMod val="75000"/>
              </a:schemeClr>
            </a:solidFill>
            <a:ln w="12700">
              <a:miter lim="400000"/>
            </a:ln>
          </p:spPr>
          <p:txBody>
            <a:bodyPr lIns="28575" tIns="28575" rIns="28575" bIns="28575" anchor="ctr"/>
            <a:lstStyle/>
            <a:p>
              <a:pPr>
                <a:defRPr sz="3000">
                  <a:solidFill>
                    <a:srgbClr val="FFFFFF"/>
                  </a:solidFill>
                </a:defRPr>
              </a:pPr>
              <a:endParaRPr sz="2250"/>
            </a:p>
          </p:txBody>
        </p:sp>
        <p:sp>
          <p:nvSpPr>
            <p:cNvPr id="105" name="Shape">
              <a:extLst>
                <a:ext uri="{FF2B5EF4-FFF2-40B4-BE49-F238E27FC236}">
                  <a16:creationId xmlns:a16="http://schemas.microsoft.com/office/drawing/2014/main" xmlns="" id="{44A1241F-D1F5-4A1A-855C-70D934B565F1}"/>
                </a:ext>
              </a:extLst>
            </p:cNvPr>
            <p:cNvSpPr/>
            <p:nvPr/>
          </p:nvSpPr>
          <p:spPr>
            <a:xfrm>
              <a:off x="2079728" y="1663061"/>
              <a:ext cx="2017184" cy="613599"/>
            </a:xfrm>
            <a:custGeom>
              <a:avLst/>
              <a:gdLst/>
              <a:ahLst/>
              <a:cxnLst>
                <a:cxn ang="0">
                  <a:pos x="wd2" y="hd2"/>
                </a:cxn>
                <a:cxn ang="5400000">
                  <a:pos x="wd2" y="hd2"/>
                </a:cxn>
                <a:cxn ang="10800000">
                  <a:pos x="wd2" y="hd2"/>
                </a:cxn>
                <a:cxn ang="16200000">
                  <a:pos x="wd2" y="hd2"/>
                </a:cxn>
              </a:cxnLst>
              <a:rect l="0" t="0" r="r" b="b"/>
              <a:pathLst>
                <a:path w="21030" h="21600" extrusionOk="0">
                  <a:moveTo>
                    <a:pt x="17837" y="21600"/>
                  </a:moveTo>
                  <a:lnTo>
                    <a:pt x="1325" y="21600"/>
                  </a:lnTo>
                  <a:cubicBezTo>
                    <a:pt x="142" y="21600"/>
                    <a:pt x="-440" y="16761"/>
                    <a:pt x="391" y="13956"/>
                  </a:cubicBezTo>
                  <a:lnTo>
                    <a:pt x="391" y="13956"/>
                  </a:lnTo>
                  <a:cubicBezTo>
                    <a:pt x="910" y="12203"/>
                    <a:pt x="910" y="9397"/>
                    <a:pt x="391" y="7644"/>
                  </a:cubicBezTo>
                  <a:lnTo>
                    <a:pt x="391" y="7644"/>
                  </a:lnTo>
                  <a:cubicBezTo>
                    <a:pt x="-440" y="4839"/>
                    <a:pt x="142" y="0"/>
                    <a:pt x="1325" y="0"/>
                  </a:cubicBezTo>
                  <a:lnTo>
                    <a:pt x="17837" y="0"/>
                  </a:lnTo>
                  <a:cubicBezTo>
                    <a:pt x="18190" y="0"/>
                    <a:pt x="18522" y="491"/>
                    <a:pt x="18772" y="1332"/>
                  </a:cubicBezTo>
                  <a:lnTo>
                    <a:pt x="20641" y="7644"/>
                  </a:lnTo>
                  <a:cubicBezTo>
                    <a:pt x="21160" y="9397"/>
                    <a:pt x="21160" y="12203"/>
                    <a:pt x="20641" y="13956"/>
                  </a:cubicBezTo>
                  <a:lnTo>
                    <a:pt x="18772" y="20268"/>
                  </a:lnTo>
                  <a:cubicBezTo>
                    <a:pt x="18522" y="21179"/>
                    <a:pt x="18190" y="21600"/>
                    <a:pt x="17837" y="21600"/>
                  </a:cubicBezTo>
                  <a:close/>
                </a:path>
              </a:pathLst>
            </a:custGeom>
            <a:solidFill>
              <a:schemeClr val="accent3"/>
            </a:solidFill>
            <a:ln w="12700">
              <a:miter lim="400000"/>
            </a:ln>
          </p:spPr>
          <p:txBody>
            <a:bodyPr rot="0" spcFirstLastPara="0" vertOverflow="overflow" horzOverflow="overflow" vert="horz" wrap="square" lIns="28575" tIns="28575" rIns="28575" bIns="28575" numCol="1" spcCol="0" rtlCol="0" fromWordArt="0" anchor="ctr" anchorCtr="0" forceAA="0" compatLnSpc="1">
              <a:prstTxWarp prst="textNoShape">
                <a:avLst/>
              </a:prstTxWarp>
              <a:noAutofit/>
            </a:bodyPr>
            <a:lstStyle/>
            <a:p>
              <a:pPr algn="ctr"/>
              <a:r>
                <a:rPr lang="en-US" dirty="0"/>
                <a:t>Low BMI</a:t>
              </a:r>
              <a:endParaRPr dirty="0"/>
            </a:p>
          </p:txBody>
        </p:sp>
        <p:sp>
          <p:nvSpPr>
            <p:cNvPr id="106" name="Shape">
              <a:extLst>
                <a:ext uri="{FF2B5EF4-FFF2-40B4-BE49-F238E27FC236}">
                  <a16:creationId xmlns:a16="http://schemas.microsoft.com/office/drawing/2014/main" xmlns="" id="{55E48F5F-B56C-4C89-9C32-AE487240A896}"/>
                </a:ext>
              </a:extLst>
            </p:cNvPr>
            <p:cNvSpPr/>
            <p:nvPr/>
          </p:nvSpPr>
          <p:spPr>
            <a:xfrm>
              <a:off x="9570395" y="1669038"/>
              <a:ext cx="601644" cy="601644"/>
            </a:xfrm>
            <a:custGeom>
              <a:avLst/>
              <a:gdLst/>
              <a:ahLst/>
              <a:cxnLst>
                <a:cxn ang="0">
                  <a:pos x="wd2" y="hd2"/>
                </a:cxn>
                <a:cxn ang="5400000">
                  <a:pos x="wd2" y="hd2"/>
                </a:cxn>
                <a:cxn ang="10800000">
                  <a:pos x="wd2" y="hd2"/>
                </a:cxn>
                <a:cxn ang="16200000">
                  <a:pos x="wd2" y="hd2"/>
                </a:cxn>
              </a:cxnLst>
              <a:rect l="0" t="0" r="r" b="b"/>
              <a:pathLst>
                <a:path w="21600" h="21600" extrusionOk="0">
                  <a:moveTo>
                    <a:pt x="16736" y="21600"/>
                  </a:moveTo>
                  <a:lnTo>
                    <a:pt x="4864" y="21600"/>
                  </a:lnTo>
                  <a:cubicBezTo>
                    <a:pt x="2146" y="21600"/>
                    <a:pt x="0" y="19383"/>
                    <a:pt x="0" y="16736"/>
                  </a:cubicBezTo>
                  <a:lnTo>
                    <a:pt x="0" y="4864"/>
                  </a:lnTo>
                  <a:cubicBezTo>
                    <a:pt x="0" y="2146"/>
                    <a:pt x="2217" y="0"/>
                    <a:pt x="4864" y="0"/>
                  </a:cubicBezTo>
                  <a:lnTo>
                    <a:pt x="16736" y="0"/>
                  </a:lnTo>
                  <a:cubicBezTo>
                    <a:pt x="19454" y="0"/>
                    <a:pt x="21600" y="2217"/>
                    <a:pt x="21600" y="4864"/>
                  </a:cubicBezTo>
                  <a:lnTo>
                    <a:pt x="21600" y="16736"/>
                  </a:lnTo>
                  <a:cubicBezTo>
                    <a:pt x="21600" y="19454"/>
                    <a:pt x="19383" y="21600"/>
                    <a:pt x="16736" y="21600"/>
                  </a:cubicBezTo>
                  <a:close/>
                </a:path>
              </a:pathLst>
            </a:custGeom>
            <a:solidFill>
              <a:schemeClr val="accent3"/>
            </a:solidFill>
            <a:ln w="12700">
              <a:miter lim="400000"/>
            </a:ln>
          </p:spPr>
          <p:txBody>
            <a:bodyPr rot="0" spcFirstLastPara="0" vertOverflow="overflow" horzOverflow="overflow" vert="horz" wrap="square" lIns="0" tIns="28575" rIns="0" bIns="28575" numCol="1" spcCol="0" rtlCol="0" fromWordArt="0" anchor="ctr" anchorCtr="0" forceAA="0" compatLnSpc="1">
              <a:prstTxWarp prst="textNoShape">
                <a:avLst/>
              </a:prstTxWarp>
              <a:noAutofit/>
            </a:bodyPr>
            <a:lstStyle/>
            <a:p>
              <a:pPr algn="ctr"/>
              <a:r>
                <a:rPr lang="en-US" b="1" dirty="0"/>
                <a:t>35</a:t>
              </a:r>
              <a:r>
                <a:rPr lang="en-US" sz="900" b="1" dirty="0"/>
                <a:t>%</a:t>
              </a:r>
              <a:endParaRPr b="1" dirty="0"/>
            </a:p>
          </p:txBody>
        </p:sp>
        <p:sp>
          <p:nvSpPr>
            <p:cNvPr id="107" name="Circle">
              <a:extLst>
                <a:ext uri="{FF2B5EF4-FFF2-40B4-BE49-F238E27FC236}">
                  <a16:creationId xmlns:a16="http://schemas.microsoft.com/office/drawing/2014/main" xmlns="" id="{88D74235-DE7C-417D-B349-D8CB373F4DE2}"/>
                </a:ext>
              </a:extLst>
            </p:cNvPr>
            <p:cNvSpPr/>
            <p:nvPr/>
          </p:nvSpPr>
          <p:spPr>
            <a:xfrm>
              <a:off x="5447061" y="1730797"/>
              <a:ext cx="478128" cy="478128"/>
            </a:xfrm>
            <a:prstGeom prst="ellipse">
              <a:avLst/>
            </a:prstGeom>
            <a:solidFill>
              <a:schemeClr val="accent3">
                <a:lumMod val="75000"/>
              </a:schemeClr>
            </a:solidFill>
            <a:ln w="12700">
              <a:miter lim="400000"/>
            </a:ln>
          </p:spPr>
          <p:txBody>
            <a:bodyPr lIns="28575" tIns="28575" rIns="28575" bIns="28575" anchor="ctr"/>
            <a:lstStyle/>
            <a:p>
              <a:pPr>
                <a:defRPr sz="3000">
                  <a:solidFill>
                    <a:srgbClr val="FFFFFF"/>
                  </a:solidFill>
                </a:defRPr>
              </a:pPr>
              <a:endParaRPr sz="2250"/>
            </a:p>
          </p:txBody>
        </p:sp>
      </p:grpSp>
      <p:grpSp>
        <p:nvGrpSpPr>
          <p:cNvPr id="110" name="Group 109">
            <a:extLst>
              <a:ext uri="{FF2B5EF4-FFF2-40B4-BE49-F238E27FC236}">
                <a16:creationId xmlns:a16="http://schemas.microsoft.com/office/drawing/2014/main" xmlns="" id="{5FC73DBC-03C9-4249-8A0B-89692B9C287D}"/>
              </a:ext>
            </a:extLst>
          </p:cNvPr>
          <p:cNvGrpSpPr/>
          <p:nvPr/>
        </p:nvGrpSpPr>
        <p:grpSpPr>
          <a:xfrm>
            <a:off x="2590800" y="3018429"/>
            <a:ext cx="6263476" cy="617084"/>
            <a:chOff x="1920350" y="1558471"/>
            <a:chExt cx="8351301" cy="822779"/>
          </a:xfrm>
        </p:grpSpPr>
        <p:grpSp>
          <p:nvGrpSpPr>
            <p:cNvPr id="111" name="Group 110">
              <a:extLst>
                <a:ext uri="{FF2B5EF4-FFF2-40B4-BE49-F238E27FC236}">
                  <a16:creationId xmlns:a16="http://schemas.microsoft.com/office/drawing/2014/main" xmlns="" id="{96FED1BC-0D18-4204-94D5-DBCD995C5C5D}"/>
                </a:ext>
              </a:extLst>
            </p:cNvPr>
            <p:cNvGrpSpPr/>
            <p:nvPr/>
          </p:nvGrpSpPr>
          <p:grpSpPr>
            <a:xfrm>
              <a:off x="1920350" y="1558471"/>
              <a:ext cx="8351301" cy="822779"/>
              <a:chOff x="2500093" y="1710871"/>
              <a:chExt cx="7191813" cy="708545"/>
            </a:xfrm>
          </p:grpSpPr>
          <p:sp>
            <p:nvSpPr>
              <p:cNvPr id="116" name="Shape">
                <a:extLst>
                  <a:ext uri="{FF2B5EF4-FFF2-40B4-BE49-F238E27FC236}">
                    <a16:creationId xmlns:a16="http://schemas.microsoft.com/office/drawing/2014/main" xmlns="" id="{A72C6F0A-A34C-4886-93DD-3EC056AC379A}"/>
                  </a:ext>
                </a:extLst>
              </p:cNvPr>
              <p:cNvSpPr/>
              <p:nvPr/>
            </p:nvSpPr>
            <p:spPr>
              <a:xfrm>
                <a:off x="2500093" y="2294176"/>
                <a:ext cx="7191813" cy="125240"/>
              </a:xfrm>
              <a:custGeom>
                <a:avLst/>
                <a:gdLst/>
                <a:ahLst/>
                <a:cxnLst>
                  <a:cxn ang="0">
                    <a:pos x="wd2" y="hd2"/>
                  </a:cxn>
                  <a:cxn ang="5400000">
                    <a:pos x="wd2" y="hd2"/>
                  </a:cxn>
                  <a:cxn ang="10800000">
                    <a:pos x="wd2" y="hd2"/>
                  </a:cxn>
                  <a:cxn ang="16200000">
                    <a:pos x="wd2" y="hd2"/>
                  </a:cxn>
                </a:cxnLst>
                <a:rect l="0" t="0" r="r" b="b"/>
                <a:pathLst>
                  <a:path w="21600" h="21600" extrusionOk="0">
                    <a:moveTo>
                      <a:pt x="21224" y="21600"/>
                    </a:moveTo>
                    <a:lnTo>
                      <a:pt x="376" y="21600"/>
                    </a:lnTo>
                    <a:cubicBezTo>
                      <a:pt x="170" y="21600"/>
                      <a:pt x="0" y="11836"/>
                      <a:pt x="0" y="0"/>
                    </a:cubicBezTo>
                    <a:lnTo>
                      <a:pt x="93" y="0"/>
                    </a:lnTo>
                    <a:cubicBezTo>
                      <a:pt x="93" y="8877"/>
                      <a:pt x="222" y="16274"/>
                      <a:pt x="376" y="16274"/>
                    </a:cubicBezTo>
                    <a:lnTo>
                      <a:pt x="21224" y="16274"/>
                    </a:lnTo>
                    <a:cubicBezTo>
                      <a:pt x="21378" y="16274"/>
                      <a:pt x="21507" y="8877"/>
                      <a:pt x="21507" y="0"/>
                    </a:cubicBezTo>
                    <a:lnTo>
                      <a:pt x="21600" y="0"/>
                    </a:lnTo>
                    <a:cubicBezTo>
                      <a:pt x="21600" y="11836"/>
                      <a:pt x="21435" y="21600"/>
                      <a:pt x="21224" y="21600"/>
                    </a:cubicBezTo>
                    <a:close/>
                  </a:path>
                </a:pathLst>
              </a:custGeom>
              <a:solidFill>
                <a:schemeClr val="bg1">
                  <a:alpha val="10000"/>
                </a:schemeClr>
              </a:solidFill>
              <a:ln w="12700">
                <a:miter lim="400000"/>
              </a:ln>
            </p:spPr>
            <p:txBody>
              <a:bodyPr lIns="28575" tIns="28575" rIns="28575" bIns="28575" anchor="ctr"/>
              <a:lstStyle/>
              <a:p>
                <a:pPr>
                  <a:defRPr sz="3000">
                    <a:solidFill>
                      <a:srgbClr val="FFFFFF"/>
                    </a:solidFill>
                  </a:defRPr>
                </a:pPr>
                <a:endParaRPr sz="2250"/>
              </a:p>
            </p:txBody>
          </p:sp>
          <p:sp>
            <p:nvSpPr>
              <p:cNvPr id="117" name="Shape">
                <a:extLst>
                  <a:ext uri="{FF2B5EF4-FFF2-40B4-BE49-F238E27FC236}">
                    <a16:creationId xmlns:a16="http://schemas.microsoft.com/office/drawing/2014/main" xmlns="" id="{2B2B2DDD-7B68-4B19-A0E3-168BBEB1062F}"/>
                  </a:ext>
                </a:extLst>
              </p:cNvPr>
              <p:cNvSpPr/>
              <p:nvPr/>
            </p:nvSpPr>
            <p:spPr>
              <a:xfrm>
                <a:off x="2500093" y="1710871"/>
                <a:ext cx="7191813" cy="12524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507" y="21600"/>
                    </a:lnTo>
                    <a:cubicBezTo>
                      <a:pt x="21507" y="12723"/>
                      <a:pt x="21378" y="5326"/>
                      <a:pt x="21224" y="5326"/>
                    </a:cubicBezTo>
                    <a:lnTo>
                      <a:pt x="376" y="5326"/>
                    </a:lnTo>
                    <a:cubicBezTo>
                      <a:pt x="222" y="5326"/>
                      <a:pt x="93" y="12723"/>
                      <a:pt x="93" y="21600"/>
                    </a:cubicBezTo>
                    <a:lnTo>
                      <a:pt x="0" y="21600"/>
                    </a:lnTo>
                    <a:cubicBezTo>
                      <a:pt x="0" y="9764"/>
                      <a:pt x="170" y="0"/>
                      <a:pt x="376" y="0"/>
                    </a:cubicBezTo>
                    <a:lnTo>
                      <a:pt x="21224" y="0"/>
                    </a:lnTo>
                    <a:cubicBezTo>
                      <a:pt x="21435" y="0"/>
                      <a:pt x="21600" y="9764"/>
                      <a:pt x="21600" y="21600"/>
                    </a:cubicBezTo>
                    <a:close/>
                  </a:path>
                </a:pathLst>
              </a:custGeom>
              <a:solidFill>
                <a:schemeClr val="bg1">
                  <a:alpha val="10000"/>
                </a:schemeClr>
              </a:solidFill>
              <a:ln w="12700">
                <a:miter lim="400000"/>
              </a:ln>
            </p:spPr>
            <p:txBody>
              <a:bodyPr lIns="28575" tIns="28575" rIns="28575" bIns="28575" anchor="ctr"/>
              <a:lstStyle/>
              <a:p>
                <a:pPr>
                  <a:defRPr sz="3000">
                    <a:solidFill>
                      <a:srgbClr val="FFFFFF"/>
                    </a:solidFill>
                  </a:defRPr>
                </a:pPr>
                <a:endParaRPr sz="2250"/>
              </a:p>
            </p:txBody>
          </p:sp>
        </p:grpSp>
        <p:sp>
          <p:nvSpPr>
            <p:cNvPr id="112" name="Rectangle">
              <a:extLst>
                <a:ext uri="{FF2B5EF4-FFF2-40B4-BE49-F238E27FC236}">
                  <a16:creationId xmlns:a16="http://schemas.microsoft.com/office/drawing/2014/main" xmlns="" id="{86F586A7-8617-412A-A2BB-24D304BFDFFE}"/>
                </a:ext>
              </a:extLst>
            </p:cNvPr>
            <p:cNvSpPr/>
            <p:nvPr/>
          </p:nvSpPr>
          <p:spPr>
            <a:xfrm>
              <a:off x="4096912" y="1963883"/>
              <a:ext cx="5477256" cy="11955"/>
            </a:xfrm>
            <a:prstGeom prst="rect">
              <a:avLst/>
            </a:prstGeom>
            <a:solidFill>
              <a:schemeClr val="bg2">
                <a:lumMod val="75000"/>
              </a:schemeClr>
            </a:solidFill>
            <a:ln w="12700">
              <a:miter lim="400000"/>
            </a:ln>
          </p:spPr>
          <p:txBody>
            <a:bodyPr lIns="28575" tIns="28575" rIns="28575" bIns="28575" anchor="ctr"/>
            <a:lstStyle/>
            <a:p>
              <a:pPr>
                <a:defRPr sz="3000">
                  <a:solidFill>
                    <a:srgbClr val="FFFFFF"/>
                  </a:solidFill>
                </a:defRPr>
              </a:pPr>
              <a:endParaRPr sz="2250"/>
            </a:p>
          </p:txBody>
        </p:sp>
        <p:sp>
          <p:nvSpPr>
            <p:cNvPr id="113" name="Shape">
              <a:extLst>
                <a:ext uri="{FF2B5EF4-FFF2-40B4-BE49-F238E27FC236}">
                  <a16:creationId xmlns:a16="http://schemas.microsoft.com/office/drawing/2014/main" xmlns="" id="{C1EF3375-0764-4CEA-BA6E-C4BE01D9DDEC}"/>
                </a:ext>
              </a:extLst>
            </p:cNvPr>
            <p:cNvSpPr/>
            <p:nvPr/>
          </p:nvSpPr>
          <p:spPr>
            <a:xfrm>
              <a:off x="2079728" y="1663061"/>
              <a:ext cx="2017184" cy="613599"/>
            </a:xfrm>
            <a:custGeom>
              <a:avLst/>
              <a:gdLst/>
              <a:ahLst/>
              <a:cxnLst>
                <a:cxn ang="0">
                  <a:pos x="wd2" y="hd2"/>
                </a:cxn>
                <a:cxn ang="5400000">
                  <a:pos x="wd2" y="hd2"/>
                </a:cxn>
                <a:cxn ang="10800000">
                  <a:pos x="wd2" y="hd2"/>
                </a:cxn>
                <a:cxn ang="16200000">
                  <a:pos x="wd2" y="hd2"/>
                </a:cxn>
              </a:cxnLst>
              <a:rect l="0" t="0" r="r" b="b"/>
              <a:pathLst>
                <a:path w="21030" h="21600" extrusionOk="0">
                  <a:moveTo>
                    <a:pt x="17837" y="21600"/>
                  </a:moveTo>
                  <a:lnTo>
                    <a:pt x="1325" y="21600"/>
                  </a:lnTo>
                  <a:cubicBezTo>
                    <a:pt x="142" y="21600"/>
                    <a:pt x="-440" y="16761"/>
                    <a:pt x="391" y="13956"/>
                  </a:cubicBezTo>
                  <a:lnTo>
                    <a:pt x="391" y="13956"/>
                  </a:lnTo>
                  <a:cubicBezTo>
                    <a:pt x="910" y="12203"/>
                    <a:pt x="910" y="9397"/>
                    <a:pt x="391" y="7644"/>
                  </a:cubicBezTo>
                  <a:lnTo>
                    <a:pt x="391" y="7644"/>
                  </a:lnTo>
                  <a:cubicBezTo>
                    <a:pt x="-440" y="4839"/>
                    <a:pt x="142" y="0"/>
                    <a:pt x="1325" y="0"/>
                  </a:cubicBezTo>
                  <a:lnTo>
                    <a:pt x="17837" y="0"/>
                  </a:lnTo>
                  <a:cubicBezTo>
                    <a:pt x="18190" y="0"/>
                    <a:pt x="18522" y="491"/>
                    <a:pt x="18772" y="1332"/>
                  </a:cubicBezTo>
                  <a:lnTo>
                    <a:pt x="20641" y="7644"/>
                  </a:lnTo>
                  <a:cubicBezTo>
                    <a:pt x="21160" y="9397"/>
                    <a:pt x="21160" y="12203"/>
                    <a:pt x="20641" y="13956"/>
                  </a:cubicBezTo>
                  <a:lnTo>
                    <a:pt x="18772" y="20268"/>
                  </a:lnTo>
                  <a:cubicBezTo>
                    <a:pt x="18522" y="21179"/>
                    <a:pt x="18190" y="21600"/>
                    <a:pt x="17837" y="21600"/>
                  </a:cubicBezTo>
                  <a:close/>
                </a:path>
              </a:pathLst>
            </a:custGeom>
            <a:solidFill>
              <a:schemeClr val="accent6"/>
            </a:solidFill>
            <a:ln w="12700">
              <a:miter lim="400000"/>
            </a:ln>
          </p:spPr>
          <p:txBody>
            <a:bodyPr rot="0" spcFirstLastPara="0" vertOverflow="overflow" horzOverflow="overflow" vert="horz" wrap="square" lIns="28575" tIns="28575" rIns="28575" bIns="28575" numCol="1" spcCol="0" rtlCol="0" fromWordArt="0" anchor="ctr" anchorCtr="0" forceAA="0" compatLnSpc="1">
              <a:prstTxWarp prst="textNoShape">
                <a:avLst/>
              </a:prstTxWarp>
              <a:noAutofit/>
            </a:bodyPr>
            <a:lstStyle/>
            <a:p>
              <a:pPr algn="ctr"/>
              <a:r>
                <a:rPr lang="en-US" sz="1400" dirty="0"/>
                <a:t>High glucose level</a:t>
              </a:r>
              <a:endParaRPr sz="1400" dirty="0"/>
            </a:p>
          </p:txBody>
        </p:sp>
        <p:sp>
          <p:nvSpPr>
            <p:cNvPr id="114" name="Shape">
              <a:extLst>
                <a:ext uri="{FF2B5EF4-FFF2-40B4-BE49-F238E27FC236}">
                  <a16:creationId xmlns:a16="http://schemas.microsoft.com/office/drawing/2014/main" xmlns="" id="{2ADD0A4A-CF4B-4025-9205-7F1FF59DDC10}"/>
                </a:ext>
              </a:extLst>
            </p:cNvPr>
            <p:cNvSpPr/>
            <p:nvPr/>
          </p:nvSpPr>
          <p:spPr>
            <a:xfrm>
              <a:off x="9570395" y="1669038"/>
              <a:ext cx="601644" cy="601644"/>
            </a:xfrm>
            <a:custGeom>
              <a:avLst/>
              <a:gdLst/>
              <a:ahLst/>
              <a:cxnLst>
                <a:cxn ang="0">
                  <a:pos x="wd2" y="hd2"/>
                </a:cxn>
                <a:cxn ang="5400000">
                  <a:pos x="wd2" y="hd2"/>
                </a:cxn>
                <a:cxn ang="10800000">
                  <a:pos x="wd2" y="hd2"/>
                </a:cxn>
                <a:cxn ang="16200000">
                  <a:pos x="wd2" y="hd2"/>
                </a:cxn>
              </a:cxnLst>
              <a:rect l="0" t="0" r="r" b="b"/>
              <a:pathLst>
                <a:path w="21600" h="21600" extrusionOk="0">
                  <a:moveTo>
                    <a:pt x="16736" y="21600"/>
                  </a:moveTo>
                  <a:lnTo>
                    <a:pt x="4864" y="21600"/>
                  </a:lnTo>
                  <a:cubicBezTo>
                    <a:pt x="2146" y="21600"/>
                    <a:pt x="0" y="19383"/>
                    <a:pt x="0" y="16736"/>
                  </a:cubicBezTo>
                  <a:lnTo>
                    <a:pt x="0" y="4864"/>
                  </a:lnTo>
                  <a:cubicBezTo>
                    <a:pt x="0" y="2146"/>
                    <a:pt x="2217" y="0"/>
                    <a:pt x="4864" y="0"/>
                  </a:cubicBezTo>
                  <a:lnTo>
                    <a:pt x="16736" y="0"/>
                  </a:lnTo>
                  <a:cubicBezTo>
                    <a:pt x="19454" y="0"/>
                    <a:pt x="21600" y="2217"/>
                    <a:pt x="21600" y="4864"/>
                  </a:cubicBezTo>
                  <a:lnTo>
                    <a:pt x="21600" y="16736"/>
                  </a:lnTo>
                  <a:cubicBezTo>
                    <a:pt x="21600" y="19454"/>
                    <a:pt x="19383" y="21600"/>
                    <a:pt x="16736" y="21600"/>
                  </a:cubicBezTo>
                  <a:close/>
                </a:path>
              </a:pathLst>
            </a:custGeom>
            <a:solidFill>
              <a:srgbClr val="FF0000"/>
            </a:solidFill>
            <a:ln w="12700">
              <a:miter lim="400000"/>
            </a:ln>
          </p:spPr>
          <p:txBody>
            <a:bodyPr rot="0" spcFirstLastPara="0" vertOverflow="overflow" horzOverflow="overflow" vert="horz" wrap="square" lIns="0" tIns="28575" rIns="0" bIns="28575" numCol="1" spcCol="0" rtlCol="0" fromWordArt="0" anchor="ctr" anchorCtr="0" forceAA="0" compatLnSpc="1">
              <a:prstTxWarp prst="textNoShape">
                <a:avLst/>
              </a:prstTxWarp>
              <a:noAutofit/>
            </a:bodyPr>
            <a:lstStyle/>
            <a:p>
              <a:pPr algn="ctr"/>
              <a:r>
                <a:rPr lang="en-US" b="1" dirty="0"/>
                <a:t>80</a:t>
              </a:r>
              <a:r>
                <a:rPr lang="en-US" sz="900" b="1" dirty="0"/>
                <a:t>%</a:t>
              </a:r>
              <a:endParaRPr b="1" dirty="0"/>
            </a:p>
          </p:txBody>
        </p:sp>
        <p:sp>
          <p:nvSpPr>
            <p:cNvPr id="115" name="Circle">
              <a:extLst>
                <a:ext uri="{FF2B5EF4-FFF2-40B4-BE49-F238E27FC236}">
                  <a16:creationId xmlns:a16="http://schemas.microsoft.com/office/drawing/2014/main" xmlns="" id="{7F17856F-FC45-4EBF-8906-29F4F1D42A5B}"/>
                </a:ext>
              </a:extLst>
            </p:cNvPr>
            <p:cNvSpPr/>
            <p:nvPr/>
          </p:nvSpPr>
          <p:spPr>
            <a:xfrm>
              <a:off x="8226640" y="1730797"/>
              <a:ext cx="478128" cy="478128"/>
            </a:xfrm>
            <a:prstGeom prst="ellipse">
              <a:avLst/>
            </a:prstGeom>
            <a:solidFill>
              <a:schemeClr val="accent6">
                <a:lumMod val="75000"/>
              </a:schemeClr>
            </a:solidFill>
            <a:ln w="12700">
              <a:miter lim="400000"/>
            </a:ln>
          </p:spPr>
          <p:txBody>
            <a:bodyPr lIns="28575" tIns="28575" rIns="28575" bIns="28575" anchor="ctr"/>
            <a:lstStyle/>
            <a:p>
              <a:pPr>
                <a:defRPr sz="3000">
                  <a:solidFill>
                    <a:srgbClr val="FFFFFF"/>
                  </a:solidFill>
                </a:defRPr>
              </a:pPr>
              <a:endParaRPr sz="2250"/>
            </a:p>
          </p:txBody>
        </p:sp>
      </p:grpSp>
      <p:grpSp>
        <p:nvGrpSpPr>
          <p:cNvPr id="118" name="Group 117">
            <a:extLst>
              <a:ext uri="{FF2B5EF4-FFF2-40B4-BE49-F238E27FC236}">
                <a16:creationId xmlns:a16="http://schemas.microsoft.com/office/drawing/2014/main" xmlns="" id="{0DC17CA1-8FDB-4A97-BC68-9B12939B634B}"/>
              </a:ext>
            </a:extLst>
          </p:cNvPr>
          <p:cNvGrpSpPr/>
          <p:nvPr/>
        </p:nvGrpSpPr>
        <p:grpSpPr>
          <a:xfrm>
            <a:off x="2590800" y="3879944"/>
            <a:ext cx="6263476" cy="617084"/>
            <a:chOff x="1920350" y="1558471"/>
            <a:chExt cx="8351301" cy="822779"/>
          </a:xfrm>
        </p:grpSpPr>
        <p:grpSp>
          <p:nvGrpSpPr>
            <p:cNvPr id="119" name="Group 118">
              <a:extLst>
                <a:ext uri="{FF2B5EF4-FFF2-40B4-BE49-F238E27FC236}">
                  <a16:creationId xmlns:a16="http://schemas.microsoft.com/office/drawing/2014/main" xmlns="" id="{136FFEE2-B073-4B29-B083-1D14B564FA8F}"/>
                </a:ext>
              </a:extLst>
            </p:cNvPr>
            <p:cNvGrpSpPr/>
            <p:nvPr/>
          </p:nvGrpSpPr>
          <p:grpSpPr>
            <a:xfrm>
              <a:off x="1920350" y="1558471"/>
              <a:ext cx="8351301" cy="822779"/>
              <a:chOff x="2500093" y="1710871"/>
              <a:chExt cx="7191813" cy="708545"/>
            </a:xfrm>
          </p:grpSpPr>
          <p:sp>
            <p:nvSpPr>
              <p:cNvPr id="124" name="Shape">
                <a:extLst>
                  <a:ext uri="{FF2B5EF4-FFF2-40B4-BE49-F238E27FC236}">
                    <a16:creationId xmlns:a16="http://schemas.microsoft.com/office/drawing/2014/main" xmlns="" id="{ED797A46-DB74-48AB-8876-0B35600B7F2A}"/>
                  </a:ext>
                </a:extLst>
              </p:cNvPr>
              <p:cNvSpPr/>
              <p:nvPr/>
            </p:nvSpPr>
            <p:spPr>
              <a:xfrm>
                <a:off x="2500093" y="2294176"/>
                <a:ext cx="7191813" cy="125240"/>
              </a:xfrm>
              <a:custGeom>
                <a:avLst/>
                <a:gdLst/>
                <a:ahLst/>
                <a:cxnLst>
                  <a:cxn ang="0">
                    <a:pos x="wd2" y="hd2"/>
                  </a:cxn>
                  <a:cxn ang="5400000">
                    <a:pos x="wd2" y="hd2"/>
                  </a:cxn>
                  <a:cxn ang="10800000">
                    <a:pos x="wd2" y="hd2"/>
                  </a:cxn>
                  <a:cxn ang="16200000">
                    <a:pos x="wd2" y="hd2"/>
                  </a:cxn>
                </a:cxnLst>
                <a:rect l="0" t="0" r="r" b="b"/>
                <a:pathLst>
                  <a:path w="21600" h="21600" extrusionOk="0">
                    <a:moveTo>
                      <a:pt x="21224" y="21600"/>
                    </a:moveTo>
                    <a:lnTo>
                      <a:pt x="376" y="21600"/>
                    </a:lnTo>
                    <a:cubicBezTo>
                      <a:pt x="170" y="21600"/>
                      <a:pt x="0" y="11836"/>
                      <a:pt x="0" y="0"/>
                    </a:cubicBezTo>
                    <a:lnTo>
                      <a:pt x="93" y="0"/>
                    </a:lnTo>
                    <a:cubicBezTo>
                      <a:pt x="93" y="8877"/>
                      <a:pt x="222" y="16274"/>
                      <a:pt x="376" y="16274"/>
                    </a:cubicBezTo>
                    <a:lnTo>
                      <a:pt x="21224" y="16274"/>
                    </a:lnTo>
                    <a:cubicBezTo>
                      <a:pt x="21378" y="16274"/>
                      <a:pt x="21507" y="8877"/>
                      <a:pt x="21507" y="0"/>
                    </a:cubicBezTo>
                    <a:lnTo>
                      <a:pt x="21600" y="0"/>
                    </a:lnTo>
                    <a:cubicBezTo>
                      <a:pt x="21600" y="11836"/>
                      <a:pt x="21435" y="21600"/>
                      <a:pt x="21224" y="21600"/>
                    </a:cubicBezTo>
                    <a:close/>
                  </a:path>
                </a:pathLst>
              </a:custGeom>
              <a:solidFill>
                <a:schemeClr val="bg1">
                  <a:alpha val="10000"/>
                </a:schemeClr>
              </a:solidFill>
              <a:ln w="12700">
                <a:miter lim="400000"/>
              </a:ln>
            </p:spPr>
            <p:txBody>
              <a:bodyPr lIns="28575" tIns="28575" rIns="28575" bIns="28575" anchor="ctr"/>
              <a:lstStyle/>
              <a:p>
                <a:pPr>
                  <a:defRPr sz="3000">
                    <a:solidFill>
                      <a:srgbClr val="FFFFFF"/>
                    </a:solidFill>
                  </a:defRPr>
                </a:pPr>
                <a:endParaRPr sz="2250"/>
              </a:p>
            </p:txBody>
          </p:sp>
          <p:sp>
            <p:nvSpPr>
              <p:cNvPr id="125" name="Shape">
                <a:extLst>
                  <a:ext uri="{FF2B5EF4-FFF2-40B4-BE49-F238E27FC236}">
                    <a16:creationId xmlns:a16="http://schemas.microsoft.com/office/drawing/2014/main" xmlns="" id="{CBBBB64B-85CB-41E1-BCC0-AD067CEDD220}"/>
                  </a:ext>
                </a:extLst>
              </p:cNvPr>
              <p:cNvSpPr/>
              <p:nvPr/>
            </p:nvSpPr>
            <p:spPr>
              <a:xfrm>
                <a:off x="2500093" y="1710871"/>
                <a:ext cx="7191813" cy="12524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507" y="21600"/>
                    </a:lnTo>
                    <a:cubicBezTo>
                      <a:pt x="21507" y="12723"/>
                      <a:pt x="21378" y="5326"/>
                      <a:pt x="21224" y="5326"/>
                    </a:cubicBezTo>
                    <a:lnTo>
                      <a:pt x="376" y="5326"/>
                    </a:lnTo>
                    <a:cubicBezTo>
                      <a:pt x="222" y="5326"/>
                      <a:pt x="93" y="12723"/>
                      <a:pt x="93" y="21600"/>
                    </a:cubicBezTo>
                    <a:lnTo>
                      <a:pt x="0" y="21600"/>
                    </a:lnTo>
                    <a:cubicBezTo>
                      <a:pt x="0" y="9764"/>
                      <a:pt x="170" y="0"/>
                      <a:pt x="376" y="0"/>
                    </a:cubicBezTo>
                    <a:lnTo>
                      <a:pt x="21224" y="0"/>
                    </a:lnTo>
                    <a:cubicBezTo>
                      <a:pt x="21435" y="0"/>
                      <a:pt x="21600" y="9764"/>
                      <a:pt x="21600" y="21600"/>
                    </a:cubicBezTo>
                    <a:close/>
                  </a:path>
                </a:pathLst>
              </a:custGeom>
              <a:solidFill>
                <a:schemeClr val="bg1">
                  <a:alpha val="10000"/>
                </a:schemeClr>
              </a:solidFill>
              <a:ln w="12700">
                <a:miter lim="400000"/>
              </a:ln>
            </p:spPr>
            <p:txBody>
              <a:bodyPr lIns="28575" tIns="28575" rIns="28575" bIns="28575" anchor="ctr"/>
              <a:lstStyle/>
              <a:p>
                <a:pPr>
                  <a:defRPr sz="3000">
                    <a:solidFill>
                      <a:srgbClr val="FFFFFF"/>
                    </a:solidFill>
                  </a:defRPr>
                </a:pPr>
                <a:endParaRPr sz="2250"/>
              </a:p>
            </p:txBody>
          </p:sp>
        </p:grpSp>
        <p:sp>
          <p:nvSpPr>
            <p:cNvPr id="120" name="Rectangle">
              <a:extLst>
                <a:ext uri="{FF2B5EF4-FFF2-40B4-BE49-F238E27FC236}">
                  <a16:creationId xmlns:a16="http://schemas.microsoft.com/office/drawing/2014/main" xmlns="" id="{94791A6F-5835-4480-9C00-FE064572A36F}"/>
                </a:ext>
              </a:extLst>
            </p:cNvPr>
            <p:cNvSpPr/>
            <p:nvPr/>
          </p:nvSpPr>
          <p:spPr>
            <a:xfrm>
              <a:off x="4096912" y="1963883"/>
              <a:ext cx="5477256" cy="11955"/>
            </a:xfrm>
            <a:prstGeom prst="rect">
              <a:avLst/>
            </a:prstGeom>
            <a:solidFill>
              <a:schemeClr val="bg2">
                <a:lumMod val="75000"/>
              </a:schemeClr>
            </a:solidFill>
            <a:ln w="12700">
              <a:miter lim="400000"/>
            </a:ln>
          </p:spPr>
          <p:txBody>
            <a:bodyPr lIns="28575" tIns="28575" rIns="28575" bIns="28575" anchor="ctr"/>
            <a:lstStyle/>
            <a:p>
              <a:pPr>
                <a:defRPr sz="3000">
                  <a:solidFill>
                    <a:srgbClr val="FFFFFF"/>
                  </a:solidFill>
                </a:defRPr>
              </a:pPr>
              <a:endParaRPr sz="2250"/>
            </a:p>
          </p:txBody>
        </p:sp>
        <p:sp>
          <p:nvSpPr>
            <p:cNvPr id="121" name="Shape">
              <a:extLst>
                <a:ext uri="{FF2B5EF4-FFF2-40B4-BE49-F238E27FC236}">
                  <a16:creationId xmlns:a16="http://schemas.microsoft.com/office/drawing/2014/main" xmlns="" id="{74E957C2-9E17-4A80-BEBF-CC9D47FC66E7}"/>
                </a:ext>
              </a:extLst>
            </p:cNvPr>
            <p:cNvSpPr/>
            <p:nvPr/>
          </p:nvSpPr>
          <p:spPr>
            <a:xfrm>
              <a:off x="2079728" y="1663061"/>
              <a:ext cx="2017184" cy="613599"/>
            </a:xfrm>
            <a:custGeom>
              <a:avLst/>
              <a:gdLst/>
              <a:ahLst/>
              <a:cxnLst>
                <a:cxn ang="0">
                  <a:pos x="wd2" y="hd2"/>
                </a:cxn>
                <a:cxn ang="5400000">
                  <a:pos x="wd2" y="hd2"/>
                </a:cxn>
                <a:cxn ang="10800000">
                  <a:pos x="wd2" y="hd2"/>
                </a:cxn>
                <a:cxn ang="16200000">
                  <a:pos x="wd2" y="hd2"/>
                </a:cxn>
              </a:cxnLst>
              <a:rect l="0" t="0" r="r" b="b"/>
              <a:pathLst>
                <a:path w="21030" h="21600" extrusionOk="0">
                  <a:moveTo>
                    <a:pt x="17837" y="21600"/>
                  </a:moveTo>
                  <a:lnTo>
                    <a:pt x="1325" y="21600"/>
                  </a:lnTo>
                  <a:cubicBezTo>
                    <a:pt x="142" y="21600"/>
                    <a:pt x="-440" y="16761"/>
                    <a:pt x="391" y="13956"/>
                  </a:cubicBezTo>
                  <a:lnTo>
                    <a:pt x="391" y="13956"/>
                  </a:lnTo>
                  <a:cubicBezTo>
                    <a:pt x="910" y="12203"/>
                    <a:pt x="910" y="9397"/>
                    <a:pt x="391" y="7644"/>
                  </a:cubicBezTo>
                  <a:lnTo>
                    <a:pt x="391" y="7644"/>
                  </a:lnTo>
                  <a:cubicBezTo>
                    <a:pt x="-440" y="4839"/>
                    <a:pt x="142" y="0"/>
                    <a:pt x="1325" y="0"/>
                  </a:cubicBezTo>
                  <a:lnTo>
                    <a:pt x="17837" y="0"/>
                  </a:lnTo>
                  <a:cubicBezTo>
                    <a:pt x="18190" y="0"/>
                    <a:pt x="18522" y="491"/>
                    <a:pt x="18772" y="1332"/>
                  </a:cubicBezTo>
                  <a:lnTo>
                    <a:pt x="20641" y="7644"/>
                  </a:lnTo>
                  <a:cubicBezTo>
                    <a:pt x="21160" y="9397"/>
                    <a:pt x="21160" y="12203"/>
                    <a:pt x="20641" y="13956"/>
                  </a:cubicBezTo>
                  <a:lnTo>
                    <a:pt x="18772" y="20268"/>
                  </a:lnTo>
                  <a:cubicBezTo>
                    <a:pt x="18522" y="21179"/>
                    <a:pt x="18190" y="21600"/>
                    <a:pt x="17837" y="21600"/>
                  </a:cubicBezTo>
                  <a:close/>
                </a:path>
              </a:pathLst>
            </a:custGeom>
            <a:solidFill>
              <a:schemeClr val="accent5"/>
            </a:solidFill>
            <a:ln w="12700">
              <a:miter lim="400000"/>
            </a:ln>
          </p:spPr>
          <p:txBody>
            <a:bodyPr rot="0" spcFirstLastPara="0" vertOverflow="overflow" horzOverflow="overflow" vert="horz" wrap="square" lIns="28575" tIns="28575" rIns="28575" bIns="28575" numCol="1" spcCol="0" rtlCol="0" fromWordArt="0" anchor="ctr" anchorCtr="0" forceAA="0" compatLnSpc="1">
              <a:prstTxWarp prst="textNoShape">
                <a:avLst/>
              </a:prstTxWarp>
              <a:noAutofit/>
            </a:bodyPr>
            <a:lstStyle/>
            <a:p>
              <a:pPr algn="ctr"/>
              <a:r>
                <a:rPr lang="en-US" sz="1400" dirty="0">
                  <a:solidFill>
                    <a:schemeClr val="bg1"/>
                  </a:solidFill>
                </a:rPr>
                <a:t>Low glucose level</a:t>
              </a:r>
              <a:endParaRPr sz="1400" dirty="0">
                <a:solidFill>
                  <a:schemeClr val="bg1"/>
                </a:solidFill>
              </a:endParaRPr>
            </a:p>
          </p:txBody>
        </p:sp>
        <p:sp>
          <p:nvSpPr>
            <p:cNvPr id="122" name="Shape">
              <a:extLst>
                <a:ext uri="{FF2B5EF4-FFF2-40B4-BE49-F238E27FC236}">
                  <a16:creationId xmlns:a16="http://schemas.microsoft.com/office/drawing/2014/main" xmlns="" id="{5D4B50E3-5BC0-4C32-B507-2E7FF1E80BA6}"/>
                </a:ext>
              </a:extLst>
            </p:cNvPr>
            <p:cNvSpPr/>
            <p:nvPr/>
          </p:nvSpPr>
          <p:spPr>
            <a:xfrm>
              <a:off x="9570395" y="1669038"/>
              <a:ext cx="601644" cy="601644"/>
            </a:xfrm>
            <a:custGeom>
              <a:avLst/>
              <a:gdLst/>
              <a:ahLst/>
              <a:cxnLst>
                <a:cxn ang="0">
                  <a:pos x="wd2" y="hd2"/>
                </a:cxn>
                <a:cxn ang="5400000">
                  <a:pos x="wd2" y="hd2"/>
                </a:cxn>
                <a:cxn ang="10800000">
                  <a:pos x="wd2" y="hd2"/>
                </a:cxn>
                <a:cxn ang="16200000">
                  <a:pos x="wd2" y="hd2"/>
                </a:cxn>
              </a:cxnLst>
              <a:rect l="0" t="0" r="r" b="b"/>
              <a:pathLst>
                <a:path w="21600" h="21600" extrusionOk="0">
                  <a:moveTo>
                    <a:pt x="16736" y="21600"/>
                  </a:moveTo>
                  <a:lnTo>
                    <a:pt x="4864" y="21600"/>
                  </a:lnTo>
                  <a:cubicBezTo>
                    <a:pt x="2146" y="21600"/>
                    <a:pt x="0" y="19383"/>
                    <a:pt x="0" y="16736"/>
                  </a:cubicBezTo>
                  <a:lnTo>
                    <a:pt x="0" y="4864"/>
                  </a:lnTo>
                  <a:cubicBezTo>
                    <a:pt x="0" y="2146"/>
                    <a:pt x="2217" y="0"/>
                    <a:pt x="4864" y="0"/>
                  </a:cubicBezTo>
                  <a:lnTo>
                    <a:pt x="16736" y="0"/>
                  </a:lnTo>
                  <a:cubicBezTo>
                    <a:pt x="19454" y="0"/>
                    <a:pt x="21600" y="2217"/>
                    <a:pt x="21600" y="4864"/>
                  </a:cubicBezTo>
                  <a:lnTo>
                    <a:pt x="21600" y="16736"/>
                  </a:lnTo>
                  <a:cubicBezTo>
                    <a:pt x="21600" y="19454"/>
                    <a:pt x="19383" y="21600"/>
                    <a:pt x="16736" y="21600"/>
                  </a:cubicBezTo>
                  <a:close/>
                </a:path>
              </a:pathLst>
            </a:custGeom>
            <a:solidFill>
              <a:srgbClr val="92D050"/>
            </a:solidFill>
            <a:ln w="12700">
              <a:miter lim="400000"/>
            </a:ln>
          </p:spPr>
          <p:txBody>
            <a:bodyPr rot="0" spcFirstLastPara="0" vertOverflow="overflow" horzOverflow="overflow" vert="horz" wrap="square" lIns="0" tIns="28575" rIns="0" bIns="28575" numCol="1" spcCol="0" rtlCol="0" fromWordArt="0" anchor="ctr" anchorCtr="0" forceAA="0" compatLnSpc="1">
              <a:prstTxWarp prst="textNoShape">
                <a:avLst/>
              </a:prstTxWarp>
              <a:noAutofit/>
            </a:bodyPr>
            <a:lstStyle/>
            <a:p>
              <a:pPr algn="ctr"/>
              <a:r>
                <a:rPr lang="en-US" b="1" dirty="0"/>
                <a:t>20</a:t>
              </a:r>
              <a:r>
                <a:rPr lang="en-US" sz="900" b="1" dirty="0"/>
                <a:t>%</a:t>
              </a:r>
              <a:endParaRPr b="1" dirty="0"/>
            </a:p>
          </p:txBody>
        </p:sp>
        <p:sp>
          <p:nvSpPr>
            <p:cNvPr id="123" name="Circle">
              <a:extLst>
                <a:ext uri="{FF2B5EF4-FFF2-40B4-BE49-F238E27FC236}">
                  <a16:creationId xmlns:a16="http://schemas.microsoft.com/office/drawing/2014/main" xmlns="" id="{151ED9B8-C79B-4841-809A-A527DFF3BD82}"/>
                </a:ext>
              </a:extLst>
            </p:cNvPr>
            <p:cNvSpPr/>
            <p:nvPr/>
          </p:nvSpPr>
          <p:spPr>
            <a:xfrm>
              <a:off x="4866750" y="1668412"/>
              <a:ext cx="478128" cy="478128"/>
            </a:xfrm>
            <a:prstGeom prst="ellipse">
              <a:avLst/>
            </a:prstGeom>
            <a:solidFill>
              <a:schemeClr val="accent5">
                <a:lumMod val="75000"/>
              </a:schemeClr>
            </a:solidFill>
            <a:ln w="12700">
              <a:miter lim="400000"/>
            </a:ln>
          </p:spPr>
          <p:txBody>
            <a:bodyPr lIns="28575" tIns="28575" rIns="28575" bIns="28575" anchor="ctr"/>
            <a:lstStyle/>
            <a:p>
              <a:pPr>
                <a:defRPr sz="3000">
                  <a:solidFill>
                    <a:srgbClr val="FFFFFF"/>
                  </a:solidFill>
                </a:defRPr>
              </a:pPr>
              <a:endParaRPr sz="2250" dirty="0"/>
            </a:p>
          </p:txBody>
        </p:sp>
      </p:grpSp>
      <p:sp>
        <p:nvSpPr>
          <p:cNvPr id="157" name="TextBox 156">
            <a:extLst>
              <a:ext uri="{FF2B5EF4-FFF2-40B4-BE49-F238E27FC236}">
                <a16:creationId xmlns:a16="http://schemas.microsoft.com/office/drawing/2014/main" xmlns="" id="{42AC5DDD-897F-4907-81AB-545A3451A255}"/>
              </a:ext>
            </a:extLst>
          </p:cNvPr>
          <p:cNvSpPr txBox="1"/>
          <p:nvPr/>
        </p:nvSpPr>
        <p:spPr>
          <a:xfrm>
            <a:off x="7848600" y="609600"/>
            <a:ext cx="1295400" cy="1477328"/>
          </a:xfrm>
          <a:prstGeom prst="rect">
            <a:avLst/>
          </a:prstGeom>
          <a:noFill/>
        </p:spPr>
        <p:txBody>
          <a:bodyPr wrap="square" rtlCol="0">
            <a:spAutoFit/>
          </a:bodyPr>
          <a:lstStyle/>
          <a:p>
            <a:endParaRPr lang="en-US" dirty="0">
              <a:solidFill>
                <a:srgbClr val="000000"/>
              </a:solidFill>
              <a:latin typeface="Tw Cen MT" panose="020B0602020104020603" pitchFamily="34" charset="0"/>
            </a:endParaRPr>
          </a:p>
          <a:p>
            <a:r>
              <a:rPr lang="en-US" b="0" i="0" dirty="0">
                <a:solidFill>
                  <a:srgbClr val="000000"/>
                </a:solidFill>
                <a:effectLst/>
                <a:latin typeface="Tw Cen MT" panose="020B0602020104020603" pitchFamily="34" charset="0"/>
              </a:rPr>
              <a:t>Stroke </a:t>
            </a:r>
            <a:r>
              <a:rPr lang="en-US" dirty="0">
                <a:solidFill>
                  <a:srgbClr val="000000"/>
                </a:solidFill>
                <a:latin typeface="Tw Cen MT" panose="020B0602020104020603" pitchFamily="34" charset="0"/>
              </a:rPr>
              <a:t>Rate</a:t>
            </a:r>
            <a:endParaRPr lang="en-US" b="0" i="0" dirty="0">
              <a:solidFill>
                <a:srgbClr val="000000"/>
              </a:solidFill>
              <a:effectLst/>
              <a:latin typeface="Tw Cen MT" panose="020B0602020104020603" pitchFamily="34" charset="0"/>
            </a:endParaRPr>
          </a:p>
          <a:p>
            <a:endParaRPr lang="en-US" b="0" i="0" dirty="0">
              <a:solidFill>
                <a:srgbClr val="000000"/>
              </a:solidFill>
              <a:effectLst/>
              <a:latin typeface="Tw Cen MT" panose="020B0602020104020603" pitchFamily="34" charset="0"/>
            </a:endParaRPr>
          </a:p>
          <a:p>
            <a:pPr algn="l"/>
            <a:endParaRPr lang="en-US" b="0" i="0" dirty="0">
              <a:solidFill>
                <a:srgbClr val="000000"/>
              </a:solidFill>
              <a:effectLst/>
              <a:latin typeface="Tw Cen MT" panose="020B0602020104020603" pitchFamily="34" charset="0"/>
            </a:endParaRPr>
          </a:p>
          <a:p>
            <a:endParaRPr lang="en-US" altLang="ko-KR" dirty="0">
              <a:solidFill>
                <a:schemeClr val="tx1">
                  <a:lumMod val="75000"/>
                  <a:lumOff val="25000"/>
                </a:schemeClr>
              </a:solidFill>
              <a:latin typeface="Tw Cen MT" panose="020B0602020104020603" pitchFamily="34" charset="0"/>
              <a:cs typeface="Arial" pitchFamily="34" charset="0"/>
            </a:endParaRPr>
          </a:p>
        </p:txBody>
      </p:sp>
      <p:sp>
        <p:nvSpPr>
          <p:cNvPr id="158" name="TextBox 157">
            <a:extLst>
              <a:ext uri="{FF2B5EF4-FFF2-40B4-BE49-F238E27FC236}">
                <a16:creationId xmlns:a16="http://schemas.microsoft.com/office/drawing/2014/main" xmlns="" id="{4932D0BC-2AAF-4E63-94A0-569F077C4C77}"/>
              </a:ext>
            </a:extLst>
          </p:cNvPr>
          <p:cNvSpPr txBox="1"/>
          <p:nvPr/>
        </p:nvSpPr>
        <p:spPr>
          <a:xfrm>
            <a:off x="914400" y="5181600"/>
            <a:ext cx="7772400" cy="2062103"/>
          </a:xfrm>
          <a:prstGeom prst="rect">
            <a:avLst/>
          </a:prstGeom>
          <a:noFill/>
        </p:spPr>
        <p:txBody>
          <a:bodyPr wrap="square" rtlCol="0">
            <a:spAutoFit/>
          </a:bodyPr>
          <a:lstStyle/>
          <a:p>
            <a:endParaRPr lang="en-US" sz="1600" dirty="0">
              <a:solidFill>
                <a:srgbClr val="000000"/>
              </a:solidFill>
              <a:latin typeface="Tw Cen MT" panose="020B0602020104020603" pitchFamily="34" charset="0"/>
            </a:endParaRPr>
          </a:p>
          <a:p>
            <a:pPr marL="171450" indent="-171450">
              <a:buFont typeface="Arial" panose="020B0604020202020204" pitchFamily="34" charset="0"/>
              <a:buChar char="•"/>
            </a:pPr>
            <a:r>
              <a:rPr lang="en-US" sz="1600" b="0" i="0" dirty="0">
                <a:solidFill>
                  <a:srgbClr val="000000"/>
                </a:solidFill>
                <a:effectLst/>
                <a:latin typeface="Tw Cen MT" panose="020B0602020104020603" pitchFamily="34" charset="0"/>
              </a:rPr>
              <a:t>People who had a stroke have a slightly higher BMI than those who never had a stroke.</a:t>
            </a:r>
          </a:p>
          <a:p>
            <a:pPr marL="171450" indent="-171450">
              <a:buFont typeface="Arial" panose="020B0604020202020204" pitchFamily="34" charset="0"/>
              <a:buChar char="•"/>
            </a:pPr>
            <a:r>
              <a:rPr lang="en-US" sz="1600" b="0" i="0" dirty="0">
                <a:solidFill>
                  <a:srgbClr val="000000"/>
                </a:solidFill>
                <a:effectLst/>
                <a:latin typeface="Tw Cen MT" panose="020B0602020104020603" pitchFamily="34" charset="0"/>
              </a:rPr>
              <a:t>Most people having a stroke usually have a higher Average glucose level than those who never had a stroke</a:t>
            </a:r>
          </a:p>
          <a:p>
            <a:endParaRPr lang="en-US" sz="1600" b="0" i="0" dirty="0">
              <a:solidFill>
                <a:srgbClr val="000000"/>
              </a:solidFill>
              <a:effectLst/>
              <a:latin typeface="Tw Cen MT" panose="020B0602020104020603" pitchFamily="34" charset="0"/>
            </a:endParaRPr>
          </a:p>
          <a:p>
            <a:endParaRPr lang="en-US" sz="1600" b="0" i="0" dirty="0">
              <a:solidFill>
                <a:srgbClr val="000000"/>
              </a:solidFill>
              <a:effectLst/>
              <a:latin typeface="Tw Cen MT" panose="020B0602020104020603" pitchFamily="34" charset="0"/>
            </a:endParaRPr>
          </a:p>
          <a:p>
            <a:pPr algn="l"/>
            <a:endParaRPr lang="en-US" sz="1600" b="0" i="0" dirty="0">
              <a:solidFill>
                <a:srgbClr val="000000"/>
              </a:solidFill>
              <a:effectLst/>
              <a:latin typeface="Tw Cen MT" panose="020B0602020104020603" pitchFamily="34" charset="0"/>
            </a:endParaRPr>
          </a:p>
          <a:p>
            <a:endParaRPr lang="en-US" altLang="ko-KR" sz="1600" dirty="0">
              <a:solidFill>
                <a:schemeClr val="tx1">
                  <a:lumMod val="75000"/>
                  <a:lumOff val="25000"/>
                </a:schemeClr>
              </a:solidFill>
              <a:latin typeface="Tw Cen MT" panose="020B0602020104020603" pitchFamily="34" charset="0"/>
              <a:cs typeface="Arial" pitchFamily="34" charset="0"/>
            </a:endParaRPr>
          </a:p>
        </p:txBody>
      </p:sp>
    </p:spTree>
    <p:extLst>
      <p:ext uri="{BB962C8B-B14F-4D97-AF65-F5344CB8AC3E}">
        <p14:creationId xmlns:p14="http://schemas.microsoft.com/office/powerpoint/2010/main" val="312854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7BFB14-4885-47AC-BDD2-5258535FDE85}"/>
              </a:ext>
            </a:extLst>
          </p:cNvPr>
          <p:cNvSpPr>
            <a:spLocks noGrp="1"/>
          </p:cNvSpPr>
          <p:nvPr>
            <p:ph type="title"/>
          </p:nvPr>
        </p:nvSpPr>
        <p:spPr>
          <a:xfrm>
            <a:off x="228600" y="76200"/>
            <a:ext cx="8382000" cy="762000"/>
          </a:xfrm>
        </p:spPr>
        <p:txBody>
          <a:bodyPr>
            <a:normAutofit/>
          </a:bodyPr>
          <a:lstStyle/>
          <a:p>
            <a:r>
              <a:rPr lang="en-US" sz="3600" dirty="0">
                <a:latin typeface="Tw Cen MT" panose="020B0602020104020603" pitchFamily="34" charset="0"/>
              </a:rPr>
              <a:t>COMPARISON ON AGE GROUP</a:t>
            </a:r>
          </a:p>
        </p:txBody>
      </p:sp>
      <p:grpSp>
        <p:nvGrpSpPr>
          <p:cNvPr id="6" name="Group 5">
            <a:extLst>
              <a:ext uri="{FF2B5EF4-FFF2-40B4-BE49-F238E27FC236}">
                <a16:creationId xmlns:a16="http://schemas.microsoft.com/office/drawing/2014/main" xmlns="" id="{46433303-66E9-4FB2-B856-E5828C150DC2}"/>
              </a:ext>
            </a:extLst>
          </p:cNvPr>
          <p:cNvGrpSpPr/>
          <p:nvPr/>
        </p:nvGrpSpPr>
        <p:grpSpPr>
          <a:xfrm>
            <a:off x="2984980" y="1133999"/>
            <a:ext cx="1028700" cy="3086099"/>
            <a:chOff x="2987566" y="1008991"/>
            <a:chExt cx="1371600" cy="4114800"/>
          </a:xfrm>
        </p:grpSpPr>
        <p:sp>
          <p:nvSpPr>
            <p:cNvPr id="8" name="Freeform: Shape 7">
              <a:extLst>
                <a:ext uri="{FF2B5EF4-FFF2-40B4-BE49-F238E27FC236}">
                  <a16:creationId xmlns:a16="http://schemas.microsoft.com/office/drawing/2014/main" xmlns="" id="{C32A7BCA-AF6D-404C-8A6B-3EDE4D7057D1}"/>
                </a:ext>
              </a:extLst>
            </p:cNvPr>
            <p:cNvSpPr/>
            <p:nvPr/>
          </p:nvSpPr>
          <p:spPr>
            <a:xfrm>
              <a:off x="2987566" y="1008991"/>
              <a:ext cx="1371600" cy="4114800"/>
            </a:xfrm>
            <a:custGeom>
              <a:avLst/>
              <a:gdLst>
                <a:gd name="connsiteX0" fmla="*/ 685800 w 1371600"/>
                <a:gd name="connsiteY0" fmla="*/ 0 h 4114800"/>
                <a:gd name="connsiteX1" fmla="*/ 1371600 w 1371600"/>
                <a:gd name="connsiteY1" fmla="*/ 685800 h 4114800"/>
                <a:gd name="connsiteX2" fmla="*/ 1371600 w 1371600"/>
                <a:gd name="connsiteY2" fmla="*/ 3231932 h 4114800"/>
                <a:gd name="connsiteX3" fmla="*/ 1371600 w 1371600"/>
                <a:gd name="connsiteY3" fmla="*/ 3429000 h 4114800"/>
                <a:gd name="connsiteX4" fmla="*/ 1371600 w 1371600"/>
                <a:gd name="connsiteY4" fmla="*/ 4114800 h 4114800"/>
                <a:gd name="connsiteX5" fmla="*/ 788276 w 1371600"/>
                <a:gd name="connsiteY5" fmla="*/ 4114800 h 4114800"/>
                <a:gd name="connsiteX6" fmla="*/ 685800 w 1371600"/>
                <a:gd name="connsiteY6" fmla="*/ 4114800 h 4114800"/>
                <a:gd name="connsiteX7" fmla="*/ 583324 w 1371600"/>
                <a:gd name="connsiteY7" fmla="*/ 4114800 h 4114800"/>
                <a:gd name="connsiteX8" fmla="*/ 0 w 1371600"/>
                <a:gd name="connsiteY8" fmla="*/ 4114800 h 4114800"/>
                <a:gd name="connsiteX9" fmla="*/ 0 w 1371600"/>
                <a:gd name="connsiteY9" fmla="*/ 3429000 h 4114800"/>
                <a:gd name="connsiteX10" fmla="*/ 0 w 1371600"/>
                <a:gd name="connsiteY10" fmla="*/ 3231932 h 4114800"/>
                <a:gd name="connsiteX11" fmla="*/ 0 w 1371600"/>
                <a:gd name="connsiteY11" fmla="*/ 685800 h 4114800"/>
                <a:gd name="connsiteX12" fmla="*/ 685800 w 1371600"/>
                <a:gd name="connsiteY12" fmla="*/ 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1600" h="4114800">
                  <a:moveTo>
                    <a:pt x="685800" y="0"/>
                  </a:moveTo>
                  <a:cubicBezTo>
                    <a:pt x="1064557" y="0"/>
                    <a:pt x="1371600" y="307043"/>
                    <a:pt x="1371600" y="685800"/>
                  </a:cubicBezTo>
                  <a:lnTo>
                    <a:pt x="1371600" y="3231932"/>
                  </a:lnTo>
                  <a:lnTo>
                    <a:pt x="1371600" y="3429000"/>
                  </a:lnTo>
                  <a:lnTo>
                    <a:pt x="1371600" y="4114800"/>
                  </a:lnTo>
                  <a:lnTo>
                    <a:pt x="788276" y="4114800"/>
                  </a:lnTo>
                  <a:lnTo>
                    <a:pt x="685800" y="4114800"/>
                  </a:lnTo>
                  <a:lnTo>
                    <a:pt x="583324" y="4114800"/>
                  </a:lnTo>
                  <a:lnTo>
                    <a:pt x="0" y="4114800"/>
                  </a:lnTo>
                  <a:lnTo>
                    <a:pt x="0" y="3429000"/>
                  </a:lnTo>
                  <a:lnTo>
                    <a:pt x="0" y="3231932"/>
                  </a:lnTo>
                  <a:lnTo>
                    <a:pt x="0" y="685800"/>
                  </a:lnTo>
                  <a:cubicBezTo>
                    <a:pt x="0" y="307043"/>
                    <a:pt x="307043" y="0"/>
                    <a:pt x="685800" y="0"/>
                  </a:cubicBezTo>
                  <a:close/>
                </a:path>
              </a:pathLst>
            </a:cu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9" name="Group 8">
              <a:extLst>
                <a:ext uri="{FF2B5EF4-FFF2-40B4-BE49-F238E27FC236}">
                  <a16:creationId xmlns:a16="http://schemas.microsoft.com/office/drawing/2014/main" xmlns="" id="{532A7AC0-CA8E-4A1A-8641-7298CAC1C69E}"/>
                </a:ext>
              </a:extLst>
            </p:cNvPr>
            <p:cNvGrpSpPr/>
            <p:nvPr/>
          </p:nvGrpSpPr>
          <p:grpSpPr>
            <a:xfrm>
              <a:off x="2987566" y="3066391"/>
              <a:ext cx="1371600" cy="2057400"/>
              <a:chOff x="5123794" y="3066391"/>
              <a:chExt cx="1371600" cy="2057400"/>
            </a:xfrm>
          </p:grpSpPr>
          <p:sp>
            <p:nvSpPr>
              <p:cNvPr id="11" name="Rectangle 10">
                <a:extLst>
                  <a:ext uri="{FF2B5EF4-FFF2-40B4-BE49-F238E27FC236}">
                    <a16:creationId xmlns:a16="http://schemas.microsoft.com/office/drawing/2014/main" xmlns="" id="{7DE96FF3-F12B-42FD-A4BA-828EF7163B89}"/>
                  </a:ext>
                </a:extLst>
              </p:cNvPr>
              <p:cNvSpPr/>
              <p:nvPr/>
            </p:nvSpPr>
            <p:spPr>
              <a:xfrm>
                <a:off x="5123794" y="3752191"/>
                <a:ext cx="1371600"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2" name="Oval 11">
                <a:extLst>
                  <a:ext uri="{FF2B5EF4-FFF2-40B4-BE49-F238E27FC236}">
                    <a16:creationId xmlns:a16="http://schemas.microsoft.com/office/drawing/2014/main" xmlns="" id="{228F79EC-F4ED-4DB0-A0E3-2625FFBE84AC}"/>
                  </a:ext>
                </a:extLst>
              </p:cNvPr>
              <p:cNvSpPr/>
              <p:nvPr/>
            </p:nvSpPr>
            <p:spPr>
              <a:xfrm>
                <a:off x="5123794" y="3066391"/>
                <a:ext cx="1371600" cy="1371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sz="2100" b="1" dirty="0">
                    <a:solidFill>
                      <a:schemeClr val="tx1">
                        <a:lumMod val="85000"/>
                        <a:lumOff val="15000"/>
                      </a:schemeClr>
                    </a:solidFill>
                  </a:rPr>
                  <a:t>10</a:t>
                </a:r>
                <a:r>
                  <a:rPr lang="en-US" sz="1200" b="1" dirty="0">
                    <a:solidFill>
                      <a:schemeClr val="tx1">
                        <a:lumMod val="85000"/>
                        <a:lumOff val="15000"/>
                      </a:schemeClr>
                    </a:solidFill>
                  </a:rPr>
                  <a:t>%</a:t>
                </a:r>
                <a:endParaRPr lang="en-US" sz="2100" b="1" dirty="0">
                  <a:solidFill>
                    <a:schemeClr val="tx1">
                      <a:lumMod val="85000"/>
                      <a:lumOff val="15000"/>
                    </a:schemeClr>
                  </a:solidFill>
                </a:endParaRPr>
              </a:p>
            </p:txBody>
          </p:sp>
        </p:grpSp>
      </p:grpSp>
      <p:grpSp>
        <p:nvGrpSpPr>
          <p:cNvPr id="13" name="Group 12">
            <a:extLst>
              <a:ext uri="{FF2B5EF4-FFF2-40B4-BE49-F238E27FC236}">
                <a16:creationId xmlns:a16="http://schemas.microsoft.com/office/drawing/2014/main" xmlns="" id="{57BFE74F-2898-432A-AC53-ED605A3F044C}"/>
              </a:ext>
            </a:extLst>
          </p:cNvPr>
          <p:cNvGrpSpPr/>
          <p:nvPr/>
        </p:nvGrpSpPr>
        <p:grpSpPr>
          <a:xfrm>
            <a:off x="4604783" y="1124056"/>
            <a:ext cx="1028700" cy="3086099"/>
            <a:chOff x="2987566" y="1008991"/>
            <a:chExt cx="1371600" cy="4114800"/>
          </a:xfrm>
        </p:grpSpPr>
        <p:sp>
          <p:nvSpPr>
            <p:cNvPr id="14" name="Freeform: Shape 13">
              <a:extLst>
                <a:ext uri="{FF2B5EF4-FFF2-40B4-BE49-F238E27FC236}">
                  <a16:creationId xmlns:a16="http://schemas.microsoft.com/office/drawing/2014/main" xmlns="" id="{33CD66CD-7BDD-4F75-AAD3-AA0E0057D0F2}"/>
                </a:ext>
              </a:extLst>
            </p:cNvPr>
            <p:cNvSpPr/>
            <p:nvPr/>
          </p:nvSpPr>
          <p:spPr>
            <a:xfrm>
              <a:off x="2987566" y="1008991"/>
              <a:ext cx="1371600" cy="4114800"/>
            </a:xfrm>
            <a:custGeom>
              <a:avLst/>
              <a:gdLst>
                <a:gd name="connsiteX0" fmla="*/ 685800 w 1371600"/>
                <a:gd name="connsiteY0" fmla="*/ 0 h 4114800"/>
                <a:gd name="connsiteX1" fmla="*/ 1371600 w 1371600"/>
                <a:gd name="connsiteY1" fmla="*/ 685800 h 4114800"/>
                <a:gd name="connsiteX2" fmla="*/ 1371600 w 1371600"/>
                <a:gd name="connsiteY2" fmla="*/ 3231932 h 4114800"/>
                <a:gd name="connsiteX3" fmla="*/ 1371600 w 1371600"/>
                <a:gd name="connsiteY3" fmla="*/ 3429000 h 4114800"/>
                <a:gd name="connsiteX4" fmla="*/ 1371600 w 1371600"/>
                <a:gd name="connsiteY4" fmla="*/ 4114800 h 4114800"/>
                <a:gd name="connsiteX5" fmla="*/ 788276 w 1371600"/>
                <a:gd name="connsiteY5" fmla="*/ 4114800 h 4114800"/>
                <a:gd name="connsiteX6" fmla="*/ 685800 w 1371600"/>
                <a:gd name="connsiteY6" fmla="*/ 4114800 h 4114800"/>
                <a:gd name="connsiteX7" fmla="*/ 583324 w 1371600"/>
                <a:gd name="connsiteY7" fmla="*/ 4114800 h 4114800"/>
                <a:gd name="connsiteX8" fmla="*/ 0 w 1371600"/>
                <a:gd name="connsiteY8" fmla="*/ 4114800 h 4114800"/>
                <a:gd name="connsiteX9" fmla="*/ 0 w 1371600"/>
                <a:gd name="connsiteY9" fmla="*/ 3429000 h 4114800"/>
                <a:gd name="connsiteX10" fmla="*/ 0 w 1371600"/>
                <a:gd name="connsiteY10" fmla="*/ 3231932 h 4114800"/>
                <a:gd name="connsiteX11" fmla="*/ 0 w 1371600"/>
                <a:gd name="connsiteY11" fmla="*/ 685800 h 4114800"/>
                <a:gd name="connsiteX12" fmla="*/ 685800 w 1371600"/>
                <a:gd name="connsiteY12" fmla="*/ 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1600" h="4114800">
                  <a:moveTo>
                    <a:pt x="685800" y="0"/>
                  </a:moveTo>
                  <a:cubicBezTo>
                    <a:pt x="1064557" y="0"/>
                    <a:pt x="1371600" y="307043"/>
                    <a:pt x="1371600" y="685800"/>
                  </a:cubicBezTo>
                  <a:lnTo>
                    <a:pt x="1371600" y="3231932"/>
                  </a:lnTo>
                  <a:lnTo>
                    <a:pt x="1371600" y="3429000"/>
                  </a:lnTo>
                  <a:lnTo>
                    <a:pt x="1371600" y="4114800"/>
                  </a:lnTo>
                  <a:lnTo>
                    <a:pt x="788276" y="4114800"/>
                  </a:lnTo>
                  <a:lnTo>
                    <a:pt x="685800" y="4114800"/>
                  </a:lnTo>
                  <a:lnTo>
                    <a:pt x="583324" y="4114800"/>
                  </a:lnTo>
                  <a:lnTo>
                    <a:pt x="0" y="4114800"/>
                  </a:lnTo>
                  <a:lnTo>
                    <a:pt x="0" y="3429000"/>
                  </a:lnTo>
                  <a:lnTo>
                    <a:pt x="0" y="3231932"/>
                  </a:lnTo>
                  <a:lnTo>
                    <a:pt x="0" y="685800"/>
                  </a:lnTo>
                  <a:cubicBezTo>
                    <a:pt x="0" y="307043"/>
                    <a:pt x="307043" y="0"/>
                    <a:pt x="685800" y="0"/>
                  </a:cubicBezTo>
                  <a:close/>
                </a:path>
              </a:pathLst>
            </a:cu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15" name="Group 14">
              <a:extLst>
                <a:ext uri="{FF2B5EF4-FFF2-40B4-BE49-F238E27FC236}">
                  <a16:creationId xmlns:a16="http://schemas.microsoft.com/office/drawing/2014/main" xmlns="" id="{89C78433-C4FD-45D2-BF66-A91FBEE598A0}"/>
                </a:ext>
              </a:extLst>
            </p:cNvPr>
            <p:cNvGrpSpPr/>
            <p:nvPr/>
          </p:nvGrpSpPr>
          <p:grpSpPr>
            <a:xfrm>
              <a:off x="2987566" y="2243431"/>
              <a:ext cx="1371600" cy="2880360"/>
              <a:chOff x="5123794" y="2243431"/>
              <a:chExt cx="1371600" cy="2880360"/>
            </a:xfrm>
          </p:grpSpPr>
          <p:sp>
            <p:nvSpPr>
              <p:cNvPr id="16" name="Rectangle 15">
                <a:extLst>
                  <a:ext uri="{FF2B5EF4-FFF2-40B4-BE49-F238E27FC236}">
                    <a16:creationId xmlns:a16="http://schemas.microsoft.com/office/drawing/2014/main" xmlns="" id="{24344907-ED9B-47C8-BBEE-83B69A31DBF4}"/>
                  </a:ext>
                </a:extLst>
              </p:cNvPr>
              <p:cNvSpPr/>
              <p:nvPr/>
            </p:nvSpPr>
            <p:spPr>
              <a:xfrm>
                <a:off x="5123794" y="2933700"/>
                <a:ext cx="1371600" cy="21900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7" name="Oval 16">
                <a:extLst>
                  <a:ext uri="{FF2B5EF4-FFF2-40B4-BE49-F238E27FC236}">
                    <a16:creationId xmlns:a16="http://schemas.microsoft.com/office/drawing/2014/main" xmlns="" id="{AF60426F-E46A-45B3-B186-BAC055329855}"/>
                  </a:ext>
                </a:extLst>
              </p:cNvPr>
              <p:cNvSpPr/>
              <p:nvPr/>
            </p:nvSpPr>
            <p:spPr>
              <a:xfrm>
                <a:off x="5123794" y="2243431"/>
                <a:ext cx="1371600" cy="1371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sz="2100" b="1" dirty="0"/>
                  <a:t>25</a:t>
                </a:r>
                <a:r>
                  <a:rPr lang="en-US" sz="1200" b="1" dirty="0"/>
                  <a:t>%</a:t>
                </a:r>
                <a:endParaRPr lang="en-US" sz="2100" b="1" dirty="0"/>
              </a:p>
            </p:txBody>
          </p:sp>
        </p:grpSp>
      </p:grpSp>
      <p:grpSp>
        <p:nvGrpSpPr>
          <p:cNvPr id="18" name="Group 17">
            <a:extLst>
              <a:ext uri="{FF2B5EF4-FFF2-40B4-BE49-F238E27FC236}">
                <a16:creationId xmlns:a16="http://schemas.microsoft.com/office/drawing/2014/main" xmlns="" id="{0D90C742-1785-45CE-B757-6E8BDC517D0D}"/>
              </a:ext>
            </a:extLst>
          </p:cNvPr>
          <p:cNvGrpSpPr/>
          <p:nvPr/>
        </p:nvGrpSpPr>
        <p:grpSpPr>
          <a:xfrm>
            <a:off x="1348076" y="1143000"/>
            <a:ext cx="1028700" cy="3600449"/>
            <a:chOff x="2987566" y="1008991"/>
            <a:chExt cx="1371600" cy="4800600"/>
          </a:xfrm>
        </p:grpSpPr>
        <p:sp>
          <p:nvSpPr>
            <p:cNvPr id="19" name="Freeform: Shape 18">
              <a:extLst>
                <a:ext uri="{FF2B5EF4-FFF2-40B4-BE49-F238E27FC236}">
                  <a16:creationId xmlns:a16="http://schemas.microsoft.com/office/drawing/2014/main" xmlns="" id="{6DE57C18-BED1-485A-A744-37EE4916DE95}"/>
                </a:ext>
              </a:extLst>
            </p:cNvPr>
            <p:cNvSpPr/>
            <p:nvPr/>
          </p:nvSpPr>
          <p:spPr>
            <a:xfrm>
              <a:off x="2987566" y="1008991"/>
              <a:ext cx="1371600" cy="4114800"/>
            </a:xfrm>
            <a:custGeom>
              <a:avLst/>
              <a:gdLst>
                <a:gd name="connsiteX0" fmla="*/ 685800 w 1371600"/>
                <a:gd name="connsiteY0" fmla="*/ 0 h 4114800"/>
                <a:gd name="connsiteX1" fmla="*/ 1371600 w 1371600"/>
                <a:gd name="connsiteY1" fmla="*/ 685800 h 4114800"/>
                <a:gd name="connsiteX2" fmla="*/ 1371600 w 1371600"/>
                <a:gd name="connsiteY2" fmla="*/ 3231932 h 4114800"/>
                <a:gd name="connsiteX3" fmla="*/ 1371600 w 1371600"/>
                <a:gd name="connsiteY3" fmla="*/ 3429000 h 4114800"/>
                <a:gd name="connsiteX4" fmla="*/ 1371600 w 1371600"/>
                <a:gd name="connsiteY4" fmla="*/ 4114800 h 4114800"/>
                <a:gd name="connsiteX5" fmla="*/ 788276 w 1371600"/>
                <a:gd name="connsiteY5" fmla="*/ 4114800 h 4114800"/>
                <a:gd name="connsiteX6" fmla="*/ 685800 w 1371600"/>
                <a:gd name="connsiteY6" fmla="*/ 4114800 h 4114800"/>
                <a:gd name="connsiteX7" fmla="*/ 583324 w 1371600"/>
                <a:gd name="connsiteY7" fmla="*/ 4114800 h 4114800"/>
                <a:gd name="connsiteX8" fmla="*/ 0 w 1371600"/>
                <a:gd name="connsiteY8" fmla="*/ 4114800 h 4114800"/>
                <a:gd name="connsiteX9" fmla="*/ 0 w 1371600"/>
                <a:gd name="connsiteY9" fmla="*/ 3429000 h 4114800"/>
                <a:gd name="connsiteX10" fmla="*/ 0 w 1371600"/>
                <a:gd name="connsiteY10" fmla="*/ 3231932 h 4114800"/>
                <a:gd name="connsiteX11" fmla="*/ 0 w 1371600"/>
                <a:gd name="connsiteY11" fmla="*/ 685800 h 4114800"/>
                <a:gd name="connsiteX12" fmla="*/ 685800 w 1371600"/>
                <a:gd name="connsiteY12" fmla="*/ 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1600" h="4114800">
                  <a:moveTo>
                    <a:pt x="685800" y="0"/>
                  </a:moveTo>
                  <a:cubicBezTo>
                    <a:pt x="1064557" y="0"/>
                    <a:pt x="1371600" y="307043"/>
                    <a:pt x="1371600" y="685800"/>
                  </a:cubicBezTo>
                  <a:lnTo>
                    <a:pt x="1371600" y="3231932"/>
                  </a:lnTo>
                  <a:lnTo>
                    <a:pt x="1371600" y="3429000"/>
                  </a:lnTo>
                  <a:lnTo>
                    <a:pt x="1371600" y="4114800"/>
                  </a:lnTo>
                  <a:lnTo>
                    <a:pt x="788276" y="4114800"/>
                  </a:lnTo>
                  <a:lnTo>
                    <a:pt x="685800" y="4114800"/>
                  </a:lnTo>
                  <a:lnTo>
                    <a:pt x="583324" y="4114800"/>
                  </a:lnTo>
                  <a:lnTo>
                    <a:pt x="0" y="4114800"/>
                  </a:lnTo>
                  <a:lnTo>
                    <a:pt x="0" y="3429000"/>
                  </a:lnTo>
                  <a:lnTo>
                    <a:pt x="0" y="3231932"/>
                  </a:lnTo>
                  <a:lnTo>
                    <a:pt x="0" y="685800"/>
                  </a:lnTo>
                  <a:cubicBezTo>
                    <a:pt x="0" y="307043"/>
                    <a:pt x="307043" y="0"/>
                    <a:pt x="685800" y="0"/>
                  </a:cubicBezTo>
                  <a:close/>
                </a:path>
              </a:pathLst>
            </a:cu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Oval 19">
              <a:extLst>
                <a:ext uri="{FF2B5EF4-FFF2-40B4-BE49-F238E27FC236}">
                  <a16:creationId xmlns:a16="http://schemas.microsoft.com/office/drawing/2014/main" xmlns="" id="{EA05D77C-CE81-4F43-882F-72A524462069}"/>
                </a:ext>
              </a:extLst>
            </p:cNvPr>
            <p:cNvSpPr/>
            <p:nvPr/>
          </p:nvSpPr>
          <p:spPr>
            <a:xfrm>
              <a:off x="2987566" y="4437991"/>
              <a:ext cx="1371600" cy="1371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sz="2100" b="1" dirty="0"/>
                <a:t>5</a:t>
              </a:r>
              <a:r>
                <a:rPr lang="en-US" sz="1200" b="1" dirty="0"/>
                <a:t>%</a:t>
              </a:r>
              <a:endParaRPr lang="en-US" sz="2100" b="1" dirty="0"/>
            </a:p>
          </p:txBody>
        </p:sp>
      </p:grpSp>
      <p:grpSp>
        <p:nvGrpSpPr>
          <p:cNvPr id="21" name="Group 20">
            <a:extLst>
              <a:ext uri="{FF2B5EF4-FFF2-40B4-BE49-F238E27FC236}">
                <a16:creationId xmlns:a16="http://schemas.microsoft.com/office/drawing/2014/main" xmlns="" id="{3A916636-084C-4E10-A281-A2180A5EDBE3}"/>
              </a:ext>
            </a:extLst>
          </p:cNvPr>
          <p:cNvGrpSpPr/>
          <p:nvPr/>
        </p:nvGrpSpPr>
        <p:grpSpPr>
          <a:xfrm>
            <a:off x="6224586" y="1143000"/>
            <a:ext cx="1028700" cy="3086099"/>
            <a:chOff x="2987566" y="1008991"/>
            <a:chExt cx="1371600" cy="4114800"/>
          </a:xfrm>
        </p:grpSpPr>
        <p:sp>
          <p:nvSpPr>
            <p:cNvPr id="22" name="Freeform: Shape 21">
              <a:extLst>
                <a:ext uri="{FF2B5EF4-FFF2-40B4-BE49-F238E27FC236}">
                  <a16:creationId xmlns:a16="http://schemas.microsoft.com/office/drawing/2014/main" xmlns="" id="{7B1731F1-4A94-4D78-A6AE-97525FA3501F}"/>
                </a:ext>
              </a:extLst>
            </p:cNvPr>
            <p:cNvSpPr/>
            <p:nvPr/>
          </p:nvSpPr>
          <p:spPr>
            <a:xfrm>
              <a:off x="2987566" y="1008991"/>
              <a:ext cx="1371600" cy="4114800"/>
            </a:xfrm>
            <a:custGeom>
              <a:avLst/>
              <a:gdLst>
                <a:gd name="connsiteX0" fmla="*/ 685800 w 1371600"/>
                <a:gd name="connsiteY0" fmla="*/ 0 h 4114800"/>
                <a:gd name="connsiteX1" fmla="*/ 1371600 w 1371600"/>
                <a:gd name="connsiteY1" fmla="*/ 685800 h 4114800"/>
                <a:gd name="connsiteX2" fmla="*/ 1371600 w 1371600"/>
                <a:gd name="connsiteY2" fmla="*/ 3231932 h 4114800"/>
                <a:gd name="connsiteX3" fmla="*/ 1371600 w 1371600"/>
                <a:gd name="connsiteY3" fmla="*/ 3429000 h 4114800"/>
                <a:gd name="connsiteX4" fmla="*/ 1371600 w 1371600"/>
                <a:gd name="connsiteY4" fmla="*/ 4114800 h 4114800"/>
                <a:gd name="connsiteX5" fmla="*/ 788276 w 1371600"/>
                <a:gd name="connsiteY5" fmla="*/ 4114800 h 4114800"/>
                <a:gd name="connsiteX6" fmla="*/ 685800 w 1371600"/>
                <a:gd name="connsiteY6" fmla="*/ 4114800 h 4114800"/>
                <a:gd name="connsiteX7" fmla="*/ 583324 w 1371600"/>
                <a:gd name="connsiteY7" fmla="*/ 4114800 h 4114800"/>
                <a:gd name="connsiteX8" fmla="*/ 0 w 1371600"/>
                <a:gd name="connsiteY8" fmla="*/ 4114800 h 4114800"/>
                <a:gd name="connsiteX9" fmla="*/ 0 w 1371600"/>
                <a:gd name="connsiteY9" fmla="*/ 3429000 h 4114800"/>
                <a:gd name="connsiteX10" fmla="*/ 0 w 1371600"/>
                <a:gd name="connsiteY10" fmla="*/ 3231932 h 4114800"/>
                <a:gd name="connsiteX11" fmla="*/ 0 w 1371600"/>
                <a:gd name="connsiteY11" fmla="*/ 685800 h 4114800"/>
                <a:gd name="connsiteX12" fmla="*/ 685800 w 1371600"/>
                <a:gd name="connsiteY12" fmla="*/ 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1600" h="4114800">
                  <a:moveTo>
                    <a:pt x="685800" y="0"/>
                  </a:moveTo>
                  <a:cubicBezTo>
                    <a:pt x="1064557" y="0"/>
                    <a:pt x="1371600" y="307043"/>
                    <a:pt x="1371600" y="685800"/>
                  </a:cubicBezTo>
                  <a:lnTo>
                    <a:pt x="1371600" y="3231932"/>
                  </a:lnTo>
                  <a:lnTo>
                    <a:pt x="1371600" y="3429000"/>
                  </a:lnTo>
                  <a:lnTo>
                    <a:pt x="1371600" y="4114800"/>
                  </a:lnTo>
                  <a:lnTo>
                    <a:pt x="788276" y="4114800"/>
                  </a:lnTo>
                  <a:lnTo>
                    <a:pt x="685800" y="4114800"/>
                  </a:lnTo>
                  <a:lnTo>
                    <a:pt x="583324" y="4114800"/>
                  </a:lnTo>
                  <a:lnTo>
                    <a:pt x="0" y="4114800"/>
                  </a:lnTo>
                  <a:lnTo>
                    <a:pt x="0" y="3429000"/>
                  </a:lnTo>
                  <a:lnTo>
                    <a:pt x="0" y="3231932"/>
                  </a:lnTo>
                  <a:lnTo>
                    <a:pt x="0" y="685800"/>
                  </a:lnTo>
                  <a:cubicBezTo>
                    <a:pt x="0" y="307043"/>
                    <a:pt x="307043" y="0"/>
                    <a:pt x="685800" y="0"/>
                  </a:cubicBezTo>
                  <a:close/>
                </a:path>
              </a:pathLst>
            </a:cu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3" name="Group 22">
              <a:extLst>
                <a:ext uri="{FF2B5EF4-FFF2-40B4-BE49-F238E27FC236}">
                  <a16:creationId xmlns:a16="http://schemas.microsoft.com/office/drawing/2014/main" xmlns="" id="{531903DF-DC71-4514-A29E-865686E6F5A4}"/>
                </a:ext>
              </a:extLst>
            </p:cNvPr>
            <p:cNvGrpSpPr/>
            <p:nvPr/>
          </p:nvGrpSpPr>
          <p:grpSpPr>
            <a:xfrm>
              <a:off x="2987566" y="1831951"/>
              <a:ext cx="1371600" cy="3291840"/>
              <a:chOff x="5123794" y="1831951"/>
              <a:chExt cx="1371600" cy="3291840"/>
            </a:xfrm>
          </p:grpSpPr>
          <p:sp>
            <p:nvSpPr>
              <p:cNvPr id="24" name="Rectangle 23">
                <a:extLst>
                  <a:ext uri="{FF2B5EF4-FFF2-40B4-BE49-F238E27FC236}">
                    <a16:creationId xmlns:a16="http://schemas.microsoft.com/office/drawing/2014/main" xmlns="" id="{EB94F89B-A02E-45BA-8833-1EAE0EAF01BB}"/>
                  </a:ext>
                </a:extLst>
              </p:cNvPr>
              <p:cNvSpPr/>
              <p:nvPr/>
            </p:nvSpPr>
            <p:spPr>
              <a:xfrm>
                <a:off x="5123794" y="2514600"/>
                <a:ext cx="1371600" cy="260919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5" name="Oval 24">
                <a:extLst>
                  <a:ext uri="{FF2B5EF4-FFF2-40B4-BE49-F238E27FC236}">
                    <a16:creationId xmlns:a16="http://schemas.microsoft.com/office/drawing/2014/main" xmlns="" id="{BBE338E2-62DA-44EE-B06F-C540F7B10EAE}"/>
                  </a:ext>
                </a:extLst>
              </p:cNvPr>
              <p:cNvSpPr/>
              <p:nvPr/>
            </p:nvSpPr>
            <p:spPr>
              <a:xfrm>
                <a:off x="5123794" y="1831951"/>
                <a:ext cx="1371600" cy="1371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sz="2100" b="1" dirty="0">
                    <a:solidFill>
                      <a:schemeClr val="tx1">
                        <a:lumMod val="85000"/>
                        <a:lumOff val="15000"/>
                      </a:schemeClr>
                    </a:solidFill>
                  </a:rPr>
                  <a:t>60</a:t>
                </a:r>
                <a:r>
                  <a:rPr lang="en-US" sz="1200" b="1" dirty="0">
                    <a:solidFill>
                      <a:schemeClr val="tx1">
                        <a:lumMod val="85000"/>
                        <a:lumOff val="15000"/>
                      </a:schemeClr>
                    </a:solidFill>
                  </a:rPr>
                  <a:t>%</a:t>
                </a:r>
                <a:endParaRPr lang="en-US" sz="2100" b="1" dirty="0">
                  <a:solidFill>
                    <a:schemeClr val="tx1">
                      <a:lumMod val="85000"/>
                      <a:lumOff val="15000"/>
                    </a:schemeClr>
                  </a:solidFill>
                </a:endParaRPr>
              </a:p>
            </p:txBody>
          </p:sp>
        </p:grpSp>
      </p:grpSp>
      <p:sp>
        <p:nvSpPr>
          <p:cNvPr id="26" name="Rectangle 25">
            <a:extLst>
              <a:ext uri="{FF2B5EF4-FFF2-40B4-BE49-F238E27FC236}">
                <a16:creationId xmlns:a16="http://schemas.microsoft.com/office/drawing/2014/main" xmlns="" id="{2653E93E-F0A4-46CF-8BC5-DA9E2DEF5411}"/>
              </a:ext>
            </a:extLst>
          </p:cNvPr>
          <p:cNvSpPr/>
          <p:nvPr/>
        </p:nvSpPr>
        <p:spPr>
          <a:xfrm>
            <a:off x="1345406" y="4230042"/>
            <a:ext cx="5907880" cy="607713"/>
          </a:xfrm>
          <a:prstGeom prst="rect">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xmlns="" id="{0D00A63A-BB7D-4539-9A09-F776FF85E868}"/>
              </a:ext>
            </a:extLst>
          </p:cNvPr>
          <p:cNvSpPr txBox="1"/>
          <p:nvPr/>
        </p:nvSpPr>
        <p:spPr>
          <a:xfrm>
            <a:off x="2815194" y="4343400"/>
            <a:ext cx="1250871" cy="338554"/>
          </a:xfrm>
          <a:prstGeom prst="rect">
            <a:avLst/>
          </a:prstGeom>
          <a:noFill/>
        </p:spPr>
        <p:txBody>
          <a:bodyPr wrap="square" lIns="0" rIns="0" rtlCol="0" anchor="b">
            <a:spAutoFit/>
          </a:bodyPr>
          <a:lstStyle/>
          <a:p>
            <a:pPr algn="ctr"/>
            <a:r>
              <a:rPr lang="en-US" sz="1600" b="1" noProof="1"/>
              <a:t>20-40</a:t>
            </a:r>
          </a:p>
        </p:txBody>
      </p:sp>
      <p:sp>
        <p:nvSpPr>
          <p:cNvPr id="31" name="TextBox 30">
            <a:extLst>
              <a:ext uri="{FF2B5EF4-FFF2-40B4-BE49-F238E27FC236}">
                <a16:creationId xmlns:a16="http://schemas.microsoft.com/office/drawing/2014/main" xmlns="" id="{DF861E53-C9DD-4957-B64A-39F3F3CEDAD8}"/>
              </a:ext>
            </a:extLst>
          </p:cNvPr>
          <p:cNvSpPr txBox="1"/>
          <p:nvPr/>
        </p:nvSpPr>
        <p:spPr>
          <a:xfrm>
            <a:off x="4493697" y="4364621"/>
            <a:ext cx="1250871" cy="338554"/>
          </a:xfrm>
          <a:prstGeom prst="rect">
            <a:avLst/>
          </a:prstGeom>
          <a:noFill/>
        </p:spPr>
        <p:txBody>
          <a:bodyPr wrap="square" lIns="0" rIns="0" rtlCol="0" anchor="b">
            <a:spAutoFit/>
          </a:bodyPr>
          <a:lstStyle/>
          <a:p>
            <a:pPr algn="ctr"/>
            <a:r>
              <a:rPr lang="en-US" sz="1600" b="1" noProof="1"/>
              <a:t>40-60</a:t>
            </a:r>
          </a:p>
        </p:txBody>
      </p:sp>
      <p:sp>
        <p:nvSpPr>
          <p:cNvPr id="34" name="TextBox 33">
            <a:extLst>
              <a:ext uri="{FF2B5EF4-FFF2-40B4-BE49-F238E27FC236}">
                <a16:creationId xmlns:a16="http://schemas.microsoft.com/office/drawing/2014/main" xmlns="" id="{EAC5F1C2-5811-43F8-85CE-AC60098A69E3}"/>
              </a:ext>
            </a:extLst>
          </p:cNvPr>
          <p:cNvSpPr txBox="1"/>
          <p:nvPr/>
        </p:nvSpPr>
        <p:spPr>
          <a:xfrm>
            <a:off x="1236990" y="4367958"/>
            <a:ext cx="1250871" cy="338554"/>
          </a:xfrm>
          <a:prstGeom prst="rect">
            <a:avLst/>
          </a:prstGeom>
          <a:noFill/>
        </p:spPr>
        <p:txBody>
          <a:bodyPr wrap="square" lIns="0" rIns="0" rtlCol="0" anchor="b">
            <a:spAutoFit/>
          </a:bodyPr>
          <a:lstStyle/>
          <a:p>
            <a:pPr algn="ctr"/>
            <a:r>
              <a:rPr lang="en-US" sz="1600" b="1" noProof="1"/>
              <a:t>0-20</a:t>
            </a:r>
          </a:p>
        </p:txBody>
      </p:sp>
      <p:sp>
        <p:nvSpPr>
          <p:cNvPr id="37" name="TextBox 36">
            <a:extLst>
              <a:ext uri="{FF2B5EF4-FFF2-40B4-BE49-F238E27FC236}">
                <a16:creationId xmlns:a16="http://schemas.microsoft.com/office/drawing/2014/main" xmlns="" id="{E1B6F5B8-CFB3-41DF-A5D2-489F806D6E91}"/>
              </a:ext>
            </a:extLst>
          </p:cNvPr>
          <p:cNvSpPr txBox="1"/>
          <p:nvPr/>
        </p:nvSpPr>
        <p:spPr>
          <a:xfrm>
            <a:off x="6172200" y="4343400"/>
            <a:ext cx="1250871" cy="338554"/>
          </a:xfrm>
          <a:prstGeom prst="rect">
            <a:avLst/>
          </a:prstGeom>
          <a:noFill/>
        </p:spPr>
        <p:txBody>
          <a:bodyPr wrap="square" lIns="0" rIns="0" rtlCol="0" anchor="b">
            <a:spAutoFit/>
          </a:bodyPr>
          <a:lstStyle/>
          <a:p>
            <a:pPr algn="ctr"/>
            <a:r>
              <a:rPr lang="en-US" sz="1600" b="1" noProof="1"/>
              <a:t>60-80</a:t>
            </a:r>
          </a:p>
        </p:txBody>
      </p:sp>
      <p:sp>
        <p:nvSpPr>
          <p:cNvPr id="67" name="TextBox 66">
            <a:extLst>
              <a:ext uri="{FF2B5EF4-FFF2-40B4-BE49-F238E27FC236}">
                <a16:creationId xmlns:a16="http://schemas.microsoft.com/office/drawing/2014/main" xmlns="" id="{C1E6DE21-8976-4C1A-8380-688D01EA4601}"/>
              </a:ext>
            </a:extLst>
          </p:cNvPr>
          <p:cNvSpPr txBox="1"/>
          <p:nvPr/>
        </p:nvSpPr>
        <p:spPr>
          <a:xfrm>
            <a:off x="1349188" y="5118056"/>
            <a:ext cx="4876800" cy="1477328"/>
          </a:xfrm>
          <a:prstGeom prst="rect">
            <a:avLst/>
          </a:prstGeom>
          <a:noFill/>
        </p:spPr>
        <p:txBody>
          <a:bodyPr wrap="square" rtlCol="0">
            <a:spAutoFit/>
          </a:bodyPr>
          <a:lstStyle/>
          <a:p>
            <a:endParaRPr lang="en-US" dirty="0">
              <a:solidFill>
                <a:srgbClr val="000000"/>
              </a:solidFill>
              <a:latin typeface="Tw Cen MT" panose="020B0602020104020603" pitchFamily="34" charset="0"/>
            </a:endParaRPr>
          </a:p>
          <a:p>
            <a:pPr marL="171450" indent="-171450">
              <a:buFont typeface="Arial" panose="020B0604020202020204" pitchFamily="34" charset="0"/>
              <a:buChar char="•"/>
            </a:pPr>
            <a:r>
              <a:rPr lang="en-US" b="0" i="0" dirty="0">
                <a:solidFill>
                  <a:srgbClr val="000000"/>
                </a:solidFill>
                <a:effectLst/>
                <a:latin typeface="Tw Cen MT" panose="020B0602020104020603" pitchFamily="34" charset="0"/>
              </a:rPr>
              <a:t>Most people having a stroke are old people</a:t>
            </a:r>
          </a:p>
          <a:p>
            <a:endParaRPr lang="en-US" b="0" i="0" dirty="0">
              <a:solidFill>
                <a:srgbClr val="000000"/>
              </a:solidFill>
              <a:effectLst/>
              <a:latin typeface="Tw Cen MT" panose="020B0602020104020603" pitchFamily="34" charset="0"/>
            </a:endParaRPr>
          </a:p>
          <a:p>
            <a:pPr algn="l"/>
            <a:endParaRPr lang="en-US" b="0" i="0" dirty="0">
              <a:solidFill>
                <a:srgbClr val="000000"/>
              </a:solidFill>
              <a:effectLst/>
              <a:latin typeface="Tw Cen MT" panose="020B0602020104020603" pitchFamily="34" charset="0"/>
            </a:endParaRPr>
          </a:p>
          <a:p>
            <a:endParaRPr lang="en-US" altLang="ko-KR" dirty="0">
              <a:solidFill>
                <a:schemeClr val="tx1">
                  <a:lumMod val="75000"/>
                  <a:lumOff val="25000"/>
                </a:schemeClr>
              </a:solidFill>
              <a:latin typeface="Tw Cen MT" panose="020B0602020104020603" pitchFamily="34" charset="0"/>
              <a:cs typeface="Arial" pitchFamily="34" charset="0"/>
            </a:endParaRPr>
          </a:p>
        </p:txBody>
      </p:sp>
    </p:spTree>
    <p:extLst>
      <p:ext uri="{BB962C8B-B14F-4D97-AF65-F5344CB8AC3E}">
        <p14:creationId xmlns:p14="http://schemas.microsoft.com/office/powerpoint/2010/main" val="2920579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64"/>
          <p:cNvGrpSpPr/>
          <p:nvPr/>
        </p:nvGrpSpPr>
        <p:grpSpPr>
          <a:xfrm>
            <a:off x="4582658" y="1729248"/>
            <a:ext cx="1833197" cy="1432979"/>
            <a:chOff x="4582658" y="1729248"/>
            <a:chExt cx="1833197" cy="1432979"/>
          </a:xfrm>
        </p:grpSpPr>
        <p:sp>
          <p:nvSpPr>
            <p:cNvPr id="6" name="Freeform 94">
              <a:extLst>
                <a:ext uri="{FF2B5EF4-FFF2-40B4-BE49-F238E27FC236}">
                  <a16:creationId xmlns:a16="http://schemas.microsoft.com/office/drawing/2014/main" xmlns="" id="{E7090177-7744-4223-A300-10DE04C7B197}"/>
                </a:ext>
              </a:extLst>
            </p:cNvPr>
            <p:cNvSpPr>
              <a:spLocks/>
            </p:cNvSpPr>
            <p:nvPr/>
          </p:nvSpPr>
          <p:spPr bwMode="auto">
            <a:xfrm>
              <a:off x="4582658" y="1729248"/>
              <a:ext cx="1833197" cy="1432979"/>
            </a:xfrm>
            <a:custGeom>
              <a:avLst/>
              <a:gdLst>
                <a:gd name="T0" fmla="*/ 3 w 742"/>
                <a:gd name="T1" fmla="*/ 0 h 657"/>
                <a:gd name="T2" fmla="*/ 129 w 742"/>
                <a:gd name="T3" fmla="*/ 215 h 657"/>
                <a:gd name="T4" fmla="*/ 0 w 742"/>
                <a:gd name="T5" fmla="*/ 434 h 657"/>
                <a:gd name="T6" fmla="*/ 365 w 742"/>
                <a:gd name="T7" fmla="*/ 655 h 657"/>
                <a:gd name="T8" fmla="*/ 619 w 742"/>
                <a:gd name="T9" fmla="*/ 657 h 657"/>
                <a:gd name="T10" fmla="*/ 742 w 742"/>
                <a:gd name="T11" fmla="*/ 440 h 657"/>
                <a:gd name="T12" fmla="*/ 3 w 742"/>
                <a:gd name="T13" fmla="*/ 0 h 657"/>
              </a:gdLst>
              <a:ahLst/>
              <a:cxnLst>
                <a:cxn ang="0">
                  <a:pos x="T0" y="T1"/>
                </a:cxn>
                <a:cxn ang="0">
                  <a:pos x="T2" y="T3"/>
                </a:cxn>
                <a:cxn ang="0">
                  <a:pos x="T4" y="T5"/>
                </a:cxn>
                <a:cxn ang="0">
                  <a:pos x="T6" y="T7"/>
                </a:cxn>
                <a:cxn ang="0">
                  <a:pos x="T8" y="T9"/>
                </a:cxn>
                <a:cxn ang="0">
                  <a:pos x="T10" y="T11"/>
                </a:cxn>
                <a:cxn ang="0">
                  <a:pos x="T12" y="T13"/>
                </a:cxn>
              </a:cxnLst>
              <a:rect l="0" t="0" r="r" b="b"/>
              <a:pathLst>
                <a:path w="742" h="657">
                  <a:moveTo>
                    <a:pt x="3" y="0"/>
                  </a:moveTo>
                  <a:cubicBezTo>
                    <a:pt x="129" y="215"/>
                    <a:pt x="129" y="215"/>
                    <a:pt x="129" y="215"/>
                  </a:cubicBezTo>
                  <a:cubicBezTo>
                    <a:pt x="0" y="434"/>
                    <a:pt x="0" y="434"/>
                    <a:pt x="0" y="434"/>
                  </a:cubicBezTo>
                  <a:cubicBezTo>
                    <a:pt x="150" y="445"/>
                    <a:pt x="286" y="527"/>
                    <a:pt x="365" y="655"/>
                  </a:cubicBezTo>
                  <a:cubicBezTo>
                    <a:pt x="619" y="657"/>
                    <a:pt x="619" y="657"/>
                    <a:pt x="619" y="657"/>
                  </a:cubicBezTo>
                  <a:cubicBezTo>
                    <a:pt x="742" y="440"/>
                    <a:pt x="742" y="440"/>
                    <a:pt x="742" y="440"/>
                  </a:cubicBezTo>
                  <a:cubicBezTo>
                    <a:pt x="586" y="178"/>
                    <a:pt x="306" y="12"/>
                    <a:pt x="3" y="0"/>
                  </a:cubicBezTo>
                  <a:close/>
                </a:path>
              </a:pathLst>
            </a:custGeom>
            <a:solidFill>
              <a:srgbClr val="00539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sp>
          <p:nvSpPr>
            <p:cNvPr id="11" name="Rectangle 10">
              <a:extLst>
                <a:ext uri="{FF2B5EF4-FFF2-40B4-BE49-F238E27FC236}">
                  <a16:creationId xmlns:a16="http://schemas.microsoft.com/office/drawing/2014/main" xmlns="" id="{3EAAFEA0-F5D2-43FD-9231-44B9CC7904D0}"/>
                </a:ext>
              </a:extLst>
            </p:cNvPr>
            <p:cNvSpPr/>
            <p:nvPr/>
          </p:nvSpPr>
          <p:spPr>
            <a:xfrm>
              <a:off x="4724400" y="2057400"/>
              <a:ext cx="1617570" cy="869751"/>
            </a:xfrm>
            <a:prstGeom prst="rect">
              <a:avLst/>
            </a:prstGeom>
            <a:noFill/>
            <a:ln w="25400" cap="flat" cmpd="sng" algn="ctr">
              <a:noFill/>
              <a:prstDash val="solid"/>
            </a:ln>
            <a:effectLst/>
          </p:spPr>
          <p:txBody>
            <a:bodyPr spcFirstLastPara="0" vert="horz" wrap="square" lIns="124143" tIns="124143" rIns="124143" bIns="124143" numCol="1" spcCol="1270" anchor="ctr" anchorCtr="0">
              <a:noAutofit/>
            </a:bodyPr>
            <a:lstStyle/>
            <a:p>
              <a:pPr algn="ctr" defTabSz="444500">
                <a:lnSpc>
                  <a:spcPct val="90000"/>
                </a:lnSpc>
                <a:spcBef>
                  <a:spcPct val="0"/>
                </a:spcBef>
                <a:spcAft>
                  <a:spcPct val="35000"/>
                </a:spcAft>
                <a:defRPr/>
              </a:pPr>
              <a:r>
                <a:rPr kumimoji="0" lang="en-US" sz="2800" b="1" i="0" u="none" strike="noStrike" kern="1200" cap="none" spc="0" normalizeH="0" baseline="0" noProof="0" dirty="0">
                  <a:ln>
                    <a:noFill/>
                  </a:ln>
                  <a:effectLst/>
                  <a:uLnTx/>
                  <a:uFillTx/>
                  <a:latin typeface="Tw Cen MT" panose="020B0602020104020603" pitchFamily="34" charset="0"/>
                  <a:ea typeface="Roboto Condensed" pitchFamily="2" charset="0"/>
                </a:rPr>
                <a:t>1.</a:t>
              </a:r>
              <a:r>
                <a:rPr kumimoji="0" lang="en-US" sz="1100" b="1" i="0" u="none" strike="noStrike" kern="1200" cap="none" spc="0" normalizeH="0" baseline="0" noProof="0" dirty="0">
                  <a:ln>
                    <a:noFill/>
                  </a:ln>
                  <a:effectLst/>
                  <a:uLnTx/>
                  <a:uFillTx/>
                  <a:latin typeface="Tw Cen MT" panose="020B0602020104020603" pitchFamily="34" charset="0"/>
                  <a:ea typeface="Roboto Condensed Light" pitchFamily="2" charset="0"/>
                </a:rPr>
                <a:t> </a:t>
              </a:r>
              <a:br>
                <a:rPr kumimoji="0" lang="en-US" sz="1100" b="1" i="0" u="none" strike="noStrike" kern="1200" cap="none" spc="0" normalizeH="0" baseline="0" noProof="0" dirty="0">
                  <a:ln>
                    <a:noFill/>
                  </a:ln>
                  <a:effectLst/>
                  <a:uLnTx/>
                  <a:uFillTx/>
                  <a:latin typeface="Tw Cen MT" panose="020B0602020104020603" pitchFamily="34" charset="0"/>
                  <a:ea typeface="Roboto Condensed Light" pitchFamily="2" charset="0"/>
                </a:rPr>
              </a:br>
              <a:r>
                <a:rPr kumimoji="0" lang="en-US" sz="1600" b="1" i="0" u="none" strike="noStrike" kern="1200" cap="none" spc="0" normalizeH="0" baseline="0" noProof="0" dirty="0">
                  <a:ln>
                    <a:noFill/>
                  </a:ln>
                  <a:effectLst/>
                  <a:uLnTx/>
                  <a:uFillTx/>
                  <a:latin typeface="Tw Cen MT" panose="020B0602020104020603" pitchFamily="34" charset="0"/>
                  <a:ea typeface="Roboto Condensed Light" pitchFamily="2" charset="0"/>
                </a:rPr>
                <a:t>Logistic Regression</a:t>
              </a:r>
              <a:endParaRPr lang="en-US" b="1" dirty="0">
                <a:latin typeface="Tw Cen MT" panose="020B0602020104020603" pitchFamily="34" charset="0"/>
              </a:endParaRPr>
            </a:p>
            <a:p>
              <a:pPr marL="0" marR="0" lvl="0" indent="0" algn="ctr" defTabSz="444500" eaLnBrk="1" fontAlgn="auto" latinLnBrk="0" hangingPunct="1">
                <a:lnSpc>
                  <a:spcPct val="90000"/>
                </a:lnSpc>
                <a:spcBef>
                  <a:spcPct val="0"/>
                </a:spcBef>
                <a:spcAft>
                  <a:spcPct val="35000"/>
                </a:spcAft>
                <a:buClrTx/>
                <a:buSzTx/>
                <a:buFontTx/>
                <a:buNone/>
                <a:tabLst/>
                <a:defRPr/>
              </a:pPr>
              <a:endParaRPr kumimoji="0" lang="en-US" sz="1100" b="1" i="0" u="none" strike="noStrike" kern="1200" cap="none" spc="0" normalizeH="0" baseline="0" noProof="0" dirty="0">
                <a:ln>
                  <a:noFill/>
                </a:ln>
                <a:effectLst/>
                <a:uLnTx/>
                <a:uFillTx/>
                <a:latin typeface="Tw Cen MT" panose="020B0602020104020603" pitchFamily="34" charset="0"/>
                <a:ea typeface="Roboto Condensed Light" pitchFamily="2" charset="0"/>
              </a:endParaRPr>
            </a:p>
          </p:txBody>
        </p:sp>
      </p:grpSp>
      <p:grpSp>
        <p:nvGrpSpPr>
          <p:cNvPr id="66" name="Group 65"/>
          <p:cNvGrpSpPr/>
          <p:nvPr/>
        </p:nvGrpSpPr>
        <p:grpSpPr>
          <a:xfrm>
            <a:off x="5486400" y="2776105"/>
            <a:ext cx="1447800" cy="1879921"/>
            <a:chOff x="5486400" y="2776105"/>
            <a:chExt cx="1447800" cy="1879921"/>
          </a:xfrm>
        </p:grpSpPr>
        <p:sp>
          <p:nvSpPr>
            <p:cNvPr id="8" name="Freeform 96">
              <a:extLst>
                <a:ext uri="{FF2B5EF4-FFF2-40B4-BE49-F238E27FC236}">
                  <a16:creationId xmlns:a16="http://schemas.microsoft.com/office/drawing/2014/main" xmlns="" id="{5D4A25B9-E2A3-4F5E-AD06-0634AA686752}"/>
                </a:ext>
              </a:extLst>
            </p:cNvPr>
            <p:cNvSpPr>
              <a:spLocks/>
            </p:cNvSpPr>
            <p:nvPr/>
          </p:nvSpPr>
          <p:spPr bwMode="auto">
            <a:xfrm>
              <a:off x="5518581" y="2776105"/>
              <a:ext cx="1211686" cy="1879921"/>
            </a:xfrm>
            <a:custGeom>
              <a:avLst/>
              <a:gdLst>
                <a:gd name="T0" fmla="*/ 375 w 490"/>
                <a:gd name="T1" fmla="*/ 861 h 862"/>
                <a:gd name="T2" fmla="*/ 490 w 490"/>
                <a:gd name="T3" fmla="*/ 420 h 862"/>
                <a:gd name="T4" fmla="*/ 386 w 490"/>
                <a:gd name="T5" fmla="*/ 0 h 862"/>
                <a:gd name="T6" fmla="*/ 263 w 490"/>
                <a:gd name="T7" fmla="*/ 217 h 862"/>
                <a:gd name="T8" fmla="*/ 9 w 490"/>
                <a:gd name="T9" fmla="*/ 215 h 862"/>
                <a:gd name="T10" fmla="*/ 56 w 490"/>
                <a:gd name="T11" fmla="*/ 420 h 862"/>
                <a:gd name="T12" fmla="*/ 0 w 490"/>
                <a:gd name="T13" fmla="*/ 642 h 862"/>
                <a:gd name="T14" fmla="*/ 125 w 490"/>
                <a:gd name="T15" fmla="*/ 862 h 862"/>
                <a:gd name="T16" fmla="*/ 375 w 490"/>
                <a:gd name="T17" fmla="*/ 861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 h="862">
                  <a:moveTo>
                    <a:pt x="375" y="861"/>
                  </a:moveTo>
                  <a:cubicBezTo>
                    <a:pt x="450" y="727"/>
                    <a:pt x="490" y="575"/>
                    <a:pt x="490" y="420"/>
                  </a:cubicBezTo>
                  <a:cubicBezTo>
                    <a:pt x="490" y="273"/>
                    <a:pt x="454" y="129"/>
                    <a:pt x="386" y="0"/>
                  </a:cubicBezTo>
                  <a:cubicBezTo>
                    <a:pt x="263" y="217"/>
                    <a:pt x="263" y="217"/>
                    <a:pt x="263" y="217"/>
                  </a:cubicBezTo>
                  <a:cubicBezTo>
                    <a:pt x="9" y="215"/>
                    <a:pt x="9" y="215"/>
                    <a:pt x="9" y="215"/>
                  </a:cubicBezTo>
                  <a:cubicBezTo>
                    <a:pt x="39" y="279"/>
                    <a:pt x="56" y="349"/>
                    <a:pt x="56" y="420"/>
                  </a:cubicBezTo>
                  <a:cubicBezTo>
                    <a:pt x="56" y="498"/>
                    <a:pt x="36" y="574"/>
                    <a:pt x="0" y="642"/>
                  </a:cubicBezTo>
                  <a:cubicBezTo>
                    <a:pt x="125" y="862"/>
                    <a:pt x="125" y="862"/>
                    <a:pt x="125" y="862"/>
                  </a:cubicBezTo>
                  <a:lnTo>
                    <a:pt x="375" y="861"/>
                  </a:lnTo>
                  <a:close/>
                </a:path>
              </a:pathLst>
            </a:custGeom>
            <a:solidFill>
              <a:srgbClr val="6CADD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sp>
          <p:nvSpPr>
            <p:cNvPr id="12" name="Rectangle 11">
              <a:extLst>
                <a:ext uri="{FF2B5EF4-FFF2-40B4-BE49-F238E27FC236}">
                  <a16:creationId xmlns:a16="http://schemas.microsoft.com/office/drawing/2014/main" xmlns="" id="{7BCF6755-2105-4B67-B456-0612C1CC3F16}"/>
                </a:ext>
              </a:extLst>
            </p:cNvPr>
            <p:cNvSpPr/>
            <p:nvPr/>
          </p:nvSpPr>
          <p:spPr>
            <a:xfrm>
              <a:off x="5486400" y="3505200"/>
              <a:ext cx="1447800" cy="869751"/>
            </a:xfrm>
            <a:prstGeom prst="rect">
              <a:avLst/>
            </a:prstGeom>
            <a:noFill/>
            <a:ln w="25400" cap="flat" cmpd="sng" algn="ctr">
              <a:noFill/>
              <a:prstDash val="solid"/>
            </a:ln>
            <a:effectLst/>
          </p:spPr>
          <p:txBody>
            <a:bodyPr spcFirstLastPara="0" vert="horz" wrap="square" lIns="124143" tIns="124143" rIns="124143" bIns="124143" numCol="1" spcCol="1270" anchor="ctr" anchorCtr="0">
              <a:noAutofit/>
            </a:bodyPr>
            <a:lstStyle/>
            <a:p>
              <a:pPr marL="0" marR="0" lvl="0" indent="0" algn="ctr" defTabSz="444500" eaLnBrk="1" fontAlgn="auto" latinLnBrk="0" hangingPunct="1">
                <a:lnSpc>
                  <a:spcPct val="90000"/>
                </a:lnSpc>
                <a:spcBef>
                  <a:spcPct val="0"/>
                </a:spcBef>
                <a:spcAft>
                  <a:spcPct val="35000"/>
                </a:spcAft>
                <a:buClrTx/>
                <a:buSzTx/>
                <a:buFontTx/>
                <a:buNone/>
                <a:tabLst/>
                <a:defRPr/>
              </a:pPr>
              <a:r>
                <a:rPr lang="en-US" sz="2800" b="1" kern="1200" dirty="0">
                  <a:latin typeface="Tw Cen MT" panose="020B0602020104020603" pitchFamily="34" charset="0"/>
                  <a:ea typeface="Roboto Condensed" pitchFamily="2" charset="0"/>
                </a:rPr>
                <a:t>2.</a:t>
              </a:r>
            </a:p>
            <a:p>
              <a:pPr marL="0" marR="0" lvl="0" indent="0" algn="ctr" defTabSz="444500" eaLnBrk="1" fontAlgn="auto" latinLnBrk="0" hangingPunct="1">
                <a:lnSpc>
                  <a:spcPct val="90000"/>
                </a:lnSpc>
                <a:spcBef>
                  <a:spcPct val="0"/>
                </a:spcBef>
                <a:spcAft>
                  <a:spcPct val="35000"/>
                </a:spcAft>
                <a:buClrTx/>
                <a:buSzTx/>
                <a:buFontTx/>
                <a:buNone/>
                <a:tabLst/>
                <a:defRPr/>
              </a:pPr>
              <a:r>
                <a:rPr lang="en-US" sz="1600" b="1" dirty="0" err="1">
                  <a:latin typeface="Tw Cen MT" panose="020B0602020104020603" pitchFamily="34" charset="0"/>
                </a:rPr>
                <a:t>Kneighbors</a:t>
              </a:r>
              <a:endParaRPr lang="en-US" sz="1600" b="1" dirty="0">
                <a:latin typeface="Tw Cen MT" panose="020B0602020104020603" pitchFamily="34" charset="0"/>
              </a:endParaRPr>
            </a:p>
            <a:p>
              <a:pPr marL="0" marR="0" lvl="0" indent="0" algn="ctr" defTabSz="444500" eaLnBrk="1" fontAlgn="auto" latinLnBrk="0" hangingPunct="1">
                <a:lnSpc>
                  <a:spcPct val="90000"/>
                </a:lnSpc>
                <a:spcBef>
                  <a:spcPct val="0"/>
                </a:spcBef>
                <a:spcAft>
                  <a:spcPct val="35000"/>
                </a:spcAft>
                <a:buClrTx/>
                <a:buSzTx/>
                <a:buFontTx/>
                <a:buNone/>
                <a:tabLst/>
                <a:defRPr/>
              </a:pPr>
              <a:r>
                <a:rPr lang="en-US" sz="1600" b="1" dirty="0">
                  <a:latin typeface="Tw Cen MT" panose="020B0602020104020603" pitchFamily="34" charset="0"/>
                </a:rPr>
                <a:t>Classifier</a:t>
              </a:r>
            </a:p>
            <a:p>
              <a:pPr marL="0" marR="0" lvl="0" indent="0" algn="ctr" defTabSz="444500" eaLnBrk="1" fontAlgn="auto" latinLnBrk="0" hangingPunct="1">
                <a:lnSpc>
                  <a:spcPct val="90000"/>
                </a:lnSpc>
                <a:spcBef>
                  <a:spcPct val="0"/>
                </a:spcBef>
                <a:spcAft>
                  <a:spcPct val="35000"/>
                </a:spcAft>
                <a:buClrTx/>
                <a:buSzTx/>
                <a:buFontTx/>
                <a:buNone/>
                <a:tabLst/>
                <a:defRPr/>
              </a:pPr>
              <a:endParaRPr lang="en-US" sz="2000" b="1" kern="1200" dirty="0">
                <a:latin typeface="Tw Cen MT" panose="020B0602020104020603" pitchFamily="34" charset="0"/>
                <a:ea typeface="Roboto Condensed" pitchFamily="2" charset="0"/>
              </a:endParaRPr>
            </a:p>
          </p:txBody>
        </p:sp>
      </p:grpSp>
      <p:grpSp>
        <p:nvGrpSpPr>
          <p:cNvPr id="67" name="Group 66"/>
          <p:cNvGrpSpPr/>
          <p:nvPr/>
        </p:nvGrpSpPr>
        <p:grpSpPr>
          <a:xfrm>
            <a:off x="4219152" y="4261612"/>
            <a:ext cx="2167455" cy="1395196"/>
            <a:chOff x="4219152" y="4261612"/>
            <a:chExt cx="2167455" cy="1395196"/>
          </a:xfrm>
        </p:grpSpPr>
        <p:sp>
          <p:nvSpPr>
            <p:cNvPr id="7" name="Freeform 95">
              <a:extLst>
                <a:ext uri="{FF2B5EF4-FFF2-40B4-BE49-F238E27FC236}">
                  <a16:creationId xmlns:a16="http://schemas.microsoft.com/office/drawing/2014/main" xmlns="" id="{DC1948E3-E9DF-4AF3-B14A-6B6C048FE513}"/>
                </a:ext>
              </a:extLst>
            </p:cNvPr>
            <p:cNvSpPr>
              <a:spLocks/>
            </p:cNvSpPr>
            <p:nvPr/>
          </p:nvSpPr>
          <p:spPr bwMode="auto">
            <a:xfrm>
              <a:off x="4219152" y="4261612"/>
              <a:ext cx="2167455" cy="1395196"/>
            </a:xfrm>
            <a:custGeom>
              <a:avLst/>
              <a:gdLst>
                <a:gd name="T0" fmla="*/ 502 w 877"/>
                <a:gd name="T1" fmla="*/ 0 h 640"/>
                <a:gd name="T2" fmla="*/ 128 w 877"/>
                <a:gd name="T3" fmla="*/ 206 h 640"/>
                <a:gd name="T4" fmla="*/ 0 w 877"/>
                <a:gd name="T5" fmla="*/ 424 h 640"/>
                <a:gd name="T6" fmla="*/ 126 w 877"/>
                <a:gd name="T7" fmla="*/ 640 h 640"/>
                <a:gd name="T8" fmla="*/ 877 w 877"/>
                <a:gd name="T9" fmla="*/ 220 h 640"/>
                <a:gd name="T10" fmla="*/ 628 w 877"/>
                <a:gd name="T11" fmla="*/ 222 h 640"/>
                <a:gd name="T12" fmla="*/ 502 w 87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877" h="640">
                  <a:moveTo>
                    <a:pt x="502" y="0"/>
                  </a:moveTo>
                  <a:cubicBezTo>
                    <a:pt x="418" y="124"/>
                    <a:pt x="278" y="202"/>
                    <a:pt x="128" y="206"/>
                  </a:cubicBezTo>
                  <a:cubicBezTo>
                    <a:pt x="0" y="424"/>
                    <a:pt x="0" y="424"/>
                    <a:pt x="0" y="424"/>
                  </a:cubicBezTo>
                  <a:cubicBezTo>
                    <a:pt x="126" y="640"/>
                    <a:pt x="126" y="640"/>
                    <a:pt x="126" y="640"/>
                  </a:cubicBezTo>
                  <a:cubicBezTo>
                    <a:pt x="431" y="636"/>
                    <a:pt x="714" y="477"/>
                    <a:pt x="877" y="220"/>
                  </a:cubicBezTo>
                  <a:cubicBezTo>
                    <a:pt x="628" y="222"/>
                    <a:pt x="628" y="222"/>
                    <a:pt x="628" y="222"/>
                  </a:cubicBezTo>
                  <a:lnTo>
                    <a:pt x="502" y="0"/>
                  </a:lnTo>
                  <a:close/>
                </a:path>
              </a:pathLst>
            </a:custGeom>
            <a:solidFill>
              <a:srgbClr val="FBB04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sp>
          <p:nvSpPr>
            <p:cNvPr id="13" name="Rectangle 12">
              <a:extLst>
                <a:ext uri="{FF2B5EF4-FFF2-40B4-BE49-F238E27FC236}">
                  <a16:creationId xmlns:a16="http://schemas.microsoft.com/office/drawing/2014/main" xmlns="" id="{ECB53C12-F36A-40EF-B3B4-8DEE58BCD3BD}"/>
                </a:ext>
              </a:extLst>
            </p:cNvPr>
            <p:cNvSpPr/>
            <p:nvPr/>
          </p:nvSpPr>
          <p:spPr>
            <a:xfrm>
              <a:off x="4674897" y="4656027"/>
              <a:ext cx="985865" cy="869751"/>
            </a:xfrm>
            <a:prstGeom prst="rect">
              <a:avLst/>
            </a:prstGeom>
            <a:noFill/>
            <a:ln w="25400" cap="flat" cmpd="sng" algn="ctr">
              <a:noFill/>
              <a:prstDash val="solid"/>
            </a:ln>
            <a:effectLst/>
          </p:spPr>
          <p:txBody>
            <a:bodyPr spcFirstLastPara="0" vert="horz" wrap="square" lIns="124143" tIns="124143" rIns="124143" bIns="124143" numCol="1" spcCol="1270" anchor="ctr" anchorCtr="0">
              <a:noAutofit/>
            </a:bodyPr>
            <a:lstStyle/>
            <a:p>
              <a:pPr lvl="0" algn="ctr" defTabSz="444500">
                <a:lnSpc>
                  <a:spcPct val="90000"/>
                </a:lnSpc>
                <a:spcBef>
                  <a:spcPct val="0"/>
                </a:spcBef>
                <a:spcAft>
                  <a:spcPct val="35000"/>
                </a:spcAft>
                <a:defRPr/>
              </a:pPr>
              <a:r>
                <a:rPr lang="en-US" sz="2800" b="1" kern="1200" dirty="0">
                  <a:latin typeface="Tw Cen MT" panose="020B0602020104020603" pitchFamily="34" charset="0"/>
                  <a:ea typeface="Roboto Condensed" pitchFamily="2" charset="0"/>
                </a:rPr>
                <a:t>3.</a:t>
              </a:r>
              <a:r>
                <a:rPr kumimoji="0" lang="en-US" sz="1000" b="1" i="0" u="none" strike="noStrike" kern="1200" cap="none" spc="0" normalizeH="0" baseline="0" noProof="0" dirty="0">
                  <a:ln>
                    <a:noFill/>
                  </a:ln>
                  <a:effectLst/>
                  <a:uLnTx/>
                  <a:uFillTx/>
                  <a:latin typeface="Tw Cen MT" panose="020B0602020104020603" pitchFamily="34" charset="0"/>
                  <a:ea typeface="Roboto Condensed Light" pitchFamily="2" charset="0"/>
                </a:rPr>
                <a:t> </a:t>
              </a:r>
            </a:p>
            <a:p>
              <a:pPr lvl="0" algn="ctr" defTabSz="444500">
                <a:lnSpc>
                  <a:spcPct val="90000"/>
                </a:lnSpc>
                <a:spcBef>
                  <a:spcPct val="0"/>
                </a:spcBef>
                <a:spcAft>
                  <a:spcPct val="35000"/>
                </a:spcAft>
                <a:defRPr/>
              </a:pPr>
              <a:r>
                <a:rPr lang="en-US" sz="1600" b="1" dirty="0">
                  <a:latin typeface="Tw Cen MT" panose="020B0602020104020603" pitchFamily="34" charset="0"/>
                </a:rPr>
                <a:t>SVC</a:t>
              </a:r>
            </a:p>
            <a:p>
              <a:pPr lvl="0" algn="ctr" defTabSz="444500">
                <a:lnSpc>
                  <a:spcPct val="90000"/>
                </a:lnSpc>
                <a:spcBef>
                  <a:spcPct val="0"/>
                </a:spcBef>
                <a:spcAft>
                  <a:spcPct val="35000"/>
                </a:spcAft>
                <a:defRPr/>
              </a:pPr>
              <a:r>
                <a:rPr lang="en-US" sz="1000" b="1" dirty="0">
                  <a:latin typeface="Tw Cen MT" panose="020B0602020104020603" pitchFamily="34" charset="0"/>
                  <a:ea typeface="Roboto Condensed Light" pitchFamily="2" charset="0"/>
                </a:rPr>
                <a:t> </a:t>
              </a:r>
              <a:endParaRPr kumimoji="0" lang="en-US" sz="1000" b="1" i="0" u="none" strike="noStrike" kern="1200" cap="none" spc="0" normalizeH="0" baseline="0" noProof="0" dirty="0">
                <a:ln>
                  <a:noFill/>
                </a:ln>
                <a:effectLst/>
                <a:uLnTx/>
                <a:uFillTx/>
                <a:latin typeface="Tw Cen MT" panose="020B0602020104020603" pitchFamily="34" charset="0"/>
                <a:ea typeface="Roboto Condensed Light" pitchFamily="2" charset="0"/>
              </a:endParaRPr>
            </a:p>
          </p:txBody>
        </p:sp>
      </p:grpSp>
      <p:grpSp>
        <p:nvGrpSpPr>
          <p:cNvPr id="68" name="Group 67"/>
          <p:cNvGrpSpPr/>
          <p:nvPr/>
        </p:nvGrpSpPr>
        <p:grpSpPr>
          <a:xfrm>
            <a:off x="2362200" y="4221986"/>
            <a:ext cx="2209800" cy="1432979"/>
            <a:chOff x="2362200" y="4221986"/>
            <a:chExt cx="2209800" cy="1432979"/>
          </a:xfrm>
        </p:grpSpPr>
        <p:sp>
          <p:nvSpPr>
            <p:cNvPr id="10" name="Freeform 98">
              <a:extLst>
                <a:ext uri="{FF2B5EF4-FFF2-40B4-BE49-F238E27FC236}">
                  <a16:creationId xmlns:a16="http://schemas.microsoft.com/office/drawing/2014/main" xmlns="" id="{5BA86944-6426-48F9-87F1-B61767541CC6}"/>
                </a:ext>
              </a:extLst>
            </p:cNvPr>
            <p:cNvSpPr>
              <a:spLocks/>
            </p:cNvSpPr>
            <p:nvPr/>
          </p:nvSpPr>
          <p:spPr bwMode="auto">
            <a:xfrm>
              <a:off x="2587554" y="4221986"/>
              <a:ext cx="1834242" cy="1432979"/>
            </a:xfrm>
            <a:custGeom>
              <a:avLst/>
              <a:gdLst>
                <a:gd name="T0" fmla="*/ 739 w 742"/>
                <a:gd name="T1" fmla="*/ 657 h 657"/>
                <a:gd name="T2" fmla="*/ 613 w 742"/>
                <a:gd name="T3" fmla="*/ 442 h 657"/>
                <a:gd name="T4" fmla="*/ 742 w 742"/>
                <a:gd name="T5" fmla="*/ 223 h 657"/>
                <a:gd name="T6" fmla="*/ 377 w 742"/>
                <a:gd name="T7" fmla="*/ 2 h 657"/>
                <a:gd name="T8" fmla="*/ 124 w 742"/>
                <a:gd name="T9" fmla="*/ 0 h 657"/>
                <a:gd name="T10" fmla="*/ 0 w 742"/>
                <a:gd name="T11" fmla="*/ 217 h 657"/>
                <a:gd name="T12" fmla="*/ 739 w 742"/>
                <a:gd name="T13" fmla="*/ 657 h 657"/>
              </a:gdLst>
              <a:ahLst/>
              <a:cxnLst>
                <a:cxn ang="0">
                  <a:pos x="T0" y="T1"/>
                </a:cxn>
                <a:cxn ang="0">
                  <a:pos x="T2" y="T3"/>
                </a:cxn>
                <a:cxn ang="0">
                  <a:pos x="T4" y="T5"/>
                </a:cxn>
                <a:cxn ang="0">
                  <a:pos x="T6" y="T7"/>
                </a:cxn>
                <a:cxn ang="0">
                  <a:pos x="T8" y="T9"/>
                </a:cxn>
                <a:cxn ang="0">
                  <a:pos x="T10" y="T11"/>
                </a:cxn>
                <a:cxn ang="0">
                  <a:pos x="T12" y="T13"/>
                </a:cxn>
              </a:cxnLst>
              <a:rect l="0" t="0" r="r" b="b"/>
              <a:pathLst>
                <a:path w="742" h="657">
                  <a:moveTo>
                    <a:pt x="739" y="657"/>
                  </a:moveTo>
                  <a:cubicBezTo>
                    <a:pt x="613" y="442"/>
                    <a:pt x="613" y="442"/>
                    <a:pt x="613" y="442"/>
                  </a:cubicBezTo>
                  <a:cubicBezTo>
                    <a:pt x="742" y="223"/>
                    <a:pt x="742" y="223"/>
                    <a:pt x="742" y="223"/>
                  </a:cubicBezTo>
                  <a:cubicBezTo>
                    <a:pt x="593" y="212"/>
                    <a:pt x="456" y="130"/>
                    <a:pt x="377" y="2"/>
                  </a:cubicBezTo>
                  <a:cubicBezTo>
                    <a:pt x="124" y="0"/>
                    <a:pt x="124" y="0"/>
                    <a:pt x="124" y="0"/>
                  </a:cubicBezTo>
                  <a:cubicBezTo>
                    <a:pt x="0" y="217"/>
                    <a:pt x="0" y="217"/>
                    <a:pt x="0" y="217"/>
                  </a:cubicBezTo>
                  <a:cubicBezTo>
                    <a:pt x="156" y="479"/>
                    <a:pt x="436" y="645"/>
                    <a:pt x="739" y="657"/>
                  </a:cubicBezTo>
                  <a:close/>
                </a:path>
              </a:pathLst>
            </a:custGeom>
            <a:solidFill>
              <a:srgbClr val="D9531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sp>
          <p:nvSpPr>
            <p:cNvPr id="14" name="Rectangle 13">
              <a:extLst>
                <a:ext uri="{FF2B5EF4-FFF2-40B4-BE49-F238E27FC236}">
                  <a16:creationId xmlns:a16="http://schemas.microsoft.com/office/drawing/2014/main" xmlns="" id="{56E9553B-F5D1-4452-9E5C-D234C4904852}"/>
                </a:ext>
              </a:extLst>
            </p:cNvPr>
            <p:cNvSpPr/>
            <p:nvPr/>
          </p:nvSpPr>
          <p:spPr>
            <a:xfrm>
              <a:off x="2362200" y="4495800"/>
              <a:ext cx="2209800" cy="869751"/>
            </a:xfrm>
            <a:prstGeom prst="rect">
              <a:avLst/>
            </a:prstGeom>
            <a:noFill/>
            <a:ln w="25400" cap="flat" cmpd="sng" algn="ctr">
              <a:noFill/>
              <a:prstDash val="solid"/>
            </a:ln>
            <a:effectLst/>
          </p:spPr>
          <p:txBody>
            <a:bodyPr spcFirstLastPara="0" vert="horz" wrap="square" lIns="145106" tIns="124143" rIns="145106" bIns="124143" numCol="1" spcCol="1270" anchor="ctr" anchorCtr="0">
              <a:noAutofit/>
            </a:bodyPr>
            <a:lstStyle/>
            <a:p>
              <a:pPr algn="ctr" defTabSz="444500">
                <a:lnSpc>
                  <a:spcPct val="90000"/>
                </a:lnSpc>
                <a:spcBef>
                  <a:spcPct val="0"/>
                </a:spcBef>
                <a:spcAft>
                  <a:spcPct val="35000"/>
                </a:spcAft>
                <a:defRPr/>
              </a:pPr>
              <a:r>
                <a:rPr lang="en-US" sz="2800" b="1" kern="1200" dirty="0">
                  <a:latin typeface="Tw Cen MT" panose="020B0602020104020603" pitchFamily="34" charset="0"/>
                  <a:ea typeface="Roboto Condensed" pitchFamily="2" charset="0"/>
                </a:rPr>
                <a:t>4. </a:t>
              </a:r>
              <a:r>
                <a:rPr lang="en-US" sz="2000" b="1" kern="1200" dirty="0">
                  <a:latin typeface="Roboto Condensed" pitchFamily="2" charset="0"/>
                  <a:ea typeface="Roboto Condensed" pitchFamily="2" charset="0"/>
                  <a:cs typeface="+mn-cs"/>
                </a:rPr>
                <a:t/>
              </a:r>
              <a:br>
                <a:rPr lang="en-US" sz="2000" b="1" kern="1200" dirty="0">
                  <a:latin typeface="Roboto Condensed" pitchFamily="2" charset="0"/>
                  <a:ea typeface="Roboto Condensed" pitchFamily="2" charset="0"/>
                  <a:cs typeface="+mn-cs"/>
                </a:rPr>
              </a:br>
              <a:r>
                <a:rPr lang="en-US" sz="1600" b="1" dirty="0">
                  <a:latin typeface="Tw Cen MT" panose="020B0602020104020603" pitchFamily="34" charset="0"/>
                </a:rPr>
                <a:t>Random</a:t>
              </a:r>
            </a:p>
            <a:p>
              <a:pPr algn="ctr" defTabSz="444500">
                <a:lnSpc>
                  <a:spcPct val="90000"/>
                </a:lnSpc>
                <a:spcBef>
                  <a:spcPct val="0"/>
                </a:spcBef>
                <a:spcAft>
                  <a:spcPct val="35000"/>
                </a:spcAft>
                <a:defRPr/>
              </a:pPr>
              <a:r>
                <a:rPr lang="en-US" sz="1600" b="1" dirty="0">
                  <a:latin typeface="Tw Cen MT" panose="020B0602020104020603" pitchFamily="34" charset="0"/>
                </a:rPr>
                <a:t>Forest</a:t>
              </a:r>
            </a:p>
            <a:p>
              <a:pPr algn="ctr" defTabSz="444500">
                <a:lnSpc>
                  <a:spcPct val="90000"/>
                </a:lnSpc>
                <a:spcBef>
                  <a:spcPct val="0"/>
                </a:spcBef>
                <a:spcAft>
                  <a:spcPct val="35000"/>
                </a:spcAft>
                <a:defRPr/>
              </a:pPr>
              <a:r>
                <a:rPr lang="en-US" sz="1600" b="1" dirty="0">
                  <a:latin typeface="Tw Cen MT" panose="020B0602020104020603" pitchFamily="34" charset="0"/>
                </a:rPr>
                <a:t> </a:t>
              </a:r>
            </a:p>
            <a:p>
              <a:pPr lvl="0" algn="ctr" defTabSz="444500">
                <a:lnSpc>
                  <a:spcPct val="90000"/>
                </a:lnSpc>
                <a:spcBef>
                  <a:spcPct val="0"/>
                </a:spcBef>
                <a:spcAft>
                  <a:spcPct val="35000"/>
                </a:spcAft>
                <a:defRPr/>
              </a:pPr>
              <a:endParaRPr kumimoji="0" lang="en-US" sz="1000" b="1"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grpSp>
      <p:grpSp>
        <p:nvGrpSpPr>
          <p:cNvPr id="69" name="Group 68"/>
          <p:cNvGrpSpPr/>
          <p:nvPr/>
        </p:nvGrpSpPr>
        <p:grpSpPr>
          <a:xfrm>
            <a:off x="2133600" y="2728185"/>
            <a:ext cx="1401883" cy="1879921"/>
            <a:chOff x="2133600" y="2728185"/>
            <a:chExt cx="1401883" cy="1879921"/>
          </a:xfrm>
        </p:grpSpPr>
        <p:sp>
          <p:nvSpPr>
            <p:cNvPr id="9" name="Freeform 97">
              <a:extLst>
                <a:ext uri="{FF2B5EF4-FFF2-40B4-BE49-F238E27FC236}">
                  <a16:creationId xmlns:a16="http://schemas.microsoft.com/office/drawing/2014/main" xmlns="" id="{CA961D74-5757-43F6-9A5A-EE37283A6E63}"/>
                </a:ext>
              </a:extLst>
            </p:cNvPr>
            <p:cNvSpPr>
              <a:spLocks/>
            </p:cNvSpPr>
            <p:nvPr/>
          </p:nvSpPr>
          <p:spPr bwMode="auto">
            <a:xfrm>
              <a:off x="2276277" y="2728185"/>
              <a:ext cx="1210642" cy="1879921"/>
            </a:xfrm>
            <a:custGeom>
              <a:avLst/>
              <a:gdLst>
                <a:gd name="T0" fmla="*/ 115 w 490"/>
                <a:gd name="T1" fmla="*/ 2 h 862"/>
                <a:gd name="T2" fmla="*/ 0 w 490"/>
                <a:gd name="T3" fmla="*/ 442 h 862"/>
                <a:gd name="T4" fmla="*/ 103 w 490"/>
                <a:gd name="T5" fmla="*/ 862 h 862"/>
                <a:gd name="T6" fmla="*/ 226 w 490"/>
                <a:gd name="T7" fmla="*/ 645 h 862"/>
                <a:gd name="T8" fmla="*/ 481 w 490"/>
                <a:gd name="T9" fmla="*/ 647 h 862"/>
                <a:gd name="T10" fmla="*/ 434 w 490"/>
                <a:gd name="T11" fmla="*/ 442 h 862"/>
                <a:gd name="T12" fmla="*/ 490 w 490"/>
                <a:gd name="T13" fmla="*/ 220 h 862"/>
                <a:gd name="T14" fmla="*/ 365 w 490"/>
                <a:gd name="T15" fmla="*/ 0 h 862"/>
                <a:gd name="T16" fmla="*/ 115 w 490"/>
                <a:gd name="T17" fmla="*/ 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 h="862">
                  <a:moveTo>
                    <a:pt x="115" y="2"/>
                  </a:moveTo>
                  <a:cubicBezTo>
                    <a:pt x="40" y="135"/>
                    <a:pt x="0" y="288"/>
                    <a:pt x="0" y="442"/>
                  </a:cubicBezTo>
                  <a:cubicBezTo>
                    <a:pt x="0" y="589"/>
                    <a:pt x="36" y="733"/>
                    <a:pt x="103" y="862"/>
                  </a:cubicBezTo>
                  <a:cubicBezTo>
                    <a:pt x="226" y="645"/>
                    <a:pt x="226" y="645"/>
                    <a:pt x="226" y="645"/>
                  </a:cubicBezTo>
                  <a:cubicBezTo>
                    <a:pt x="481" y="647"/>
                    <a:pt x="481" y="647"/>
                    <a:pt x="481" y="647"/>
                  </a:cubicBezTo>
                  <a:cubicBezTo>
                    <a:pt x="450" y="583"/>
                    <a:pt x="434" y="513"/>
                    <a:pt x="434" y="442"/>
                  </a:cubicBezTo>
                  <a:cubicBezTo>
                    <a:pt x="434" y="364"/>
                    <a:pt x="453" y="288"/>
                    <a:pt x="490" y="220"/>
                  </a:cubicBezTo>
                  <a:cubicBezTo>
                    <a:pt x="365" y="0"/>
                    <a:pt x="365" y="0"/>
                    <a:pt x="365" y="0"/>
                  </a:cubicBezTo>
                  <a:lnTo>
                    <a:pt x="115" y="2"/>
                  </a:lnTo>
                  <a:close/>
                </a:path>
              </a:pathLst>
            </a:custGeom>
            <a:solidFill>
              <a:srgbClr val="5F8F2C"/>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sp>
          <p:nvSpPr>
            <p:cNvPr id="15" name="Rectangle 14">
              <a:extLst>
                <a:ext uri="{FF2B5EF4-FFF2-40B4-BE49-F238E27FC236}">
                  <a16:creationId xmlns:a16="http://schemas.microsoft.com/office/drawing/2014/main" xmlns="" id="{3B171960-5051-4B08-8371-0B8D68DD5C43}"/>
                </a:ext>
              </a:extLst>
            </p:cNvPr>
            <p:cNvSpPr/>
            <p:nvPr/>
          </p:nvSpPr>
          <p:spPr>
            <a:xfrm>
              <a:off x="2133600" y="3124200"/>
              <a:ext cx="1401883" cy="1097786"/>
            </a:xfrm>
            <a:prstGeom prst="rect">
              <a:avLst/>
            </a:prstGeom>
            <a:noFill/>
            <a:ln w="25400" cap="flat" cmpd="sng" algn="ctr">
              <a:noFill/>
              <a:prstDash val="solid"/>
            </a:ln>
            <a:effectLst/>
          </p:spPr>
          <p:txBody>
            <a:bodyPr spcFirstLastPara="0" vert="horz" wrap="square" lIns="152434" tIns="139275" rIns="152434" bIns="139275" numCol="1" spcCol="1270" anchor="ctr" anchorCtr="0">
              <a:noAutofit/>
            </a:bodyPr>
            <a:lstStyle/>
            <a:p>
              <a:pPr lvl="0" algn="ctr" defTabSz="444500">
                <a:lnSpc>
                  <a:spcPct val="90000"/>
                </a:lnSpc>
                <a:spcBef>
                  <a:spcPct val="0"/>
                </a:spcBef>
                <a:spcAft>
                  <a:spcPct val="35000"/>
                </a:spcAft>
                <a:defRPr/>
              </a:pPr>
              <a:r>
                <a:rPr lang="en-US" sz="2000" b="1" kern="1200" dirty="0">
                  <a:latin typeface="Tw Cen MT" panose="020B0602020104020603" pitchFamily="34" charset="0"/>
                  <a:ea typeface="Roboto Condensed" pitchFamily="2" charset="0"/>
                </a:rPr>
                <a:t>5.</a:t>
              </a:r>
            </a:p>
            <a:p>
              <a:pPr algn="ctr" defTabSz="444500">
                <a:lnSpc>
                  <a:spcPct val="90000"/>
                </a:lnSpc>
                <a:spcBef>
                  <a:spcPct val="0"/>
                </a:spcBef>
                <a:spcAft>
                  <a:spcPct val="35000"/>
                </a:spcAft>
                <a:defRPr/>
              </a:pPr>
              <a:r>
                <a:rPr lang="en-US" sz="1400" b="1" i="0" dirty="0">
                  <a:effectLst/>
                  <a:latin typeface="Tw Cen MT" panose="020B0602020104020603" pitchFamily="34" charset="0"/>
                </a:rPr>
                <a:t>Naive Bayes</a:t>
              </a:r>
              <a:endParaRPr lang="en-US" sz="1400" b="1" dirty="0">
                <a:latin typeface="Tw Cen MT" panose="020B0602020104020603" pitchFamily="34" charset="0"/>
              </a:endParaRPr>
            </a:p>
            <a:p>
              <a:pPr algn="ctr" defTabSz="444500">
                <a:lnSpc>
                  <a:spcPct val="90000"/>
                </a:lnSpc>
                <a:spcBef>
                  <a:spcPct val="0"/>
                </a:spcBef>
                <a:spcAft>
                  <a:spcPct val="35000"/>
                </a:spcAft>
                <a:defRPr/>
              </a:pPr>
              <a:endParaRPr lang="en-US" sz="1600" b="1" dirty="0">
                <a:latin typeface="Tw Cen MT" panose="020B0602020104020603" pitchFamily="34" charset="0"/>
              </a:endParaRPr>
            </a:p>
            <a:p>
              <a:pPr lvl="0" algn="ctr" defTabSz="444500">
                <a:lnSpc>
                  <a:spcPct val="90000"/>
                </a:lnSpc>
                <a:spcBef>
                  <a:spcPct val="0"/>
                </a:spcBef>
                <a:spcAft>
                  <a:spcPct val="35000"/>
                </a:spcAft>
                <a:defRPr/>
              </a:pPr>
              <a:endParaRPr lang="en-US" sz="3600" b="1" dirty="0">
                <a:latin typeface="Tw Cen MT" panose="020B0602020104020603" pitchFamily="34" charset="0"/>
              </a:endParaRPr>
            </a:p>
          </p:txBody>
        </p:sp>
      </p:grpSp>
      <p:grpSp>
        <p:nvGrpSpPr>
          <p:cNvPr id="70" name="Group 69"/>
          <p:cNvGrpSpPr/>
          <p:nvPr/>
        </p:nvGrpSpPr>
        <p:grpSpPr>
          <a:xfrm>
            <a:off x="2619936" y="1600200"/>
            <a:ext cx="2256864" cy="1522400"/>
            <a:chOff x="2619936" y="1600200"/>
            <a:chExt cx="2256864" cy="1522400"/>
          </a:xfrm>
        </p:grpSpPr>
        <p:sp>
          <p:nvSpPr>
            <p:cNvPr id="5" name="Freeform 93">
              <a:extLst>
                <a:ext uri="{FF2B5EF4-FFF2-40B4-BE49-F238E27FC236}">
                  <a16:creationId xmlns:a16="http://schemas.microsoft.com/office/drawing/2014/main" xmlns="" id="{A1273813-8DAC-431B-94F6-2F3D9A437920}"/>
                </a:ext>
              </a:extLst>
            </p:cNvPr>
            <p:cNvSpPr>
              <a:spLocks/>
            </p:cNvSpPr>
            <p:nvPr/>
          </p:nvSpPr>
          <p:spPr bwMode="auto">
            <a:xfrm>
              <a:off x="2619936" y="1727404"/>
              <a:ext cx="2167455" cy="1395196"/>
            </a:xfrm>
            <a:custGeom>
              <a:avLst/>
              <a:gdLst>
                <a:gd name="T0" fmla="*/ 0 w 877"/>
                <a:gd name="T1" fmla="*/ 420 h 640"/>
                <a:gd name="T2" fmla="*/ 249 w 877"/>
                <a:gd name="T3" fmla="*/ 418 h 640"/>
                <a:gd name="T4" fmla="*/ 375 w 877"/>
                <a:gd name="T5" fmla="*/ 640 h 640"/>
                <a:gd name="T6" fmla="*/ 749 w 877"/>
                <a:gd name="T7" fmla="*/ 434 h 640"/>
                <a:gd name="T8" fmla="*/ 877 w 877"/>
                <a:gd name="T9" fmla="*/ 216 h 640"/>
                <a:gd name="T10" fmla="*/ 750 w 877"/>
                <a:gd name="T11" fmla="*/ 0 h 640"/>
                <a:gd name="T12" fmla="*/ 0 w 877"/>
                <a:gd name="T13" fmla="*/ 420 h 640"/>
              </a:gdLst>
              <a:ahLst/>
              <a:cxnLst>
                <a:cxn ang="0">
                  <a:pos x="T0" y="T1"/>
                </a:cxn>
                <a:cxn ang="0">
                  <a:pos x="T2" y="T3"/>
                </a:cxn>
                <a:cxn ang="0">
                  <a:pos x="T4" y="T5"/>
                </a:cxn>
                <a:cxn ang="0">
                  <a:pos x="T6" y="T7"/>
                </a:cxn>
                <a:cxn ang="0">
                  <a:pos x="T8" y="T9"/>
                </a:cxn>
                <a:cxn ang="0">
                  <a:pos x="T10" y="T11"/>
                </a:cxn>
                <a:cxn ang="0">
                  <a:pos x="T12" y="T13"/>
                </a:cxn>
              </a:cxnLst>
              <a:rect l="0" t="0" r="r" b="b"/>
              <a:pathLst>
                <a:path w="877" h="640">
                  <a:moveTo>
                    <a:pt x="0" y="420"/>
                  </a:moveTo>
                  <a:cubicBezTo>
                    <a:pt x="249" y="418"/>
                    <a:pt x="249" y="418"/>
                    <a:pt x="249" y="418"/>
                  </a:cubicBezTo>
                  <a:cubicBezTo>
                    <a:pt x="375" y="640"/>
                    <a:pt x="375" y="640"/>
                    <a:pt x="375" y="640"/>
                  </a:cubicBezTo>
                  <a:cubicBezTo>
                    <a:pt x="459" y="516"/>
                    <a:pt x="598" y="438"/>
                    <a:pt x="749" y="434"/>
                  </a:cubicBezTo>
                  <a:cubicBezTo>
                    <a:pt x="877" y="216"/>
                    <a:pt x="877" y="216"/>
                    <a:pt x="877" y="216"/>
                  </a:cubicBezTo>
                  <a:cubicBezTo>
                    <a:pt x="750" y="0"/>
                    <a:pt x="750" y="0"/>
                    <a:pt x="750" y="0"/>
                  </a:cubicBezTo>
                  <a:cubicBezTo>
                    <a:pt x="446" y="4"/>
                    <a:pt x="162" y="164"/>
                    <a:pt x="0" y="42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effectLst/>
                <a:uLnTx/>
                <a:uFillTx/>
                <a:latin typeface="Roboto Condensed Light" pitchFamily="2" charset="0"/>
                <a:ea typeface="Roboto Condensed Light" pitchFamily="2" charset="0"/>
                <a:cs typeface="+mn-cs"/>
              </a:endParaRPr>
            </a:p>
          </p:txBody>
        </p:sp>
        <p:sp>
          <p:nvSpPr>
            <p:cNvPr id="16" name="Rectangle 15">
              <a:extLst>
                <a:ext uri="{FF2B5EF4-FFF2-40B4-BE49-F238E27FC236}">
                  <a16:creationId xmlns:a16="http://schemas.microsoft.com/office/drawing/2014/main" xmlns="" id="{5E619CD3-969B-4D1C-AC06-972688A792CF}"/>
                </a:ext>
              </a:extLst>
            </p:cNvPr>
            <p:cNvSpPr/>
            <p:nvPr/>
          </p:nvSpPr>
          <p:spPr>
            <a:xfrm>
              <a:off x="2819400" y="1600200"/>
              <a:ext cx="2057400" cy="1177945"/>
            </a:xfrm>
            <a:prstGeom prst="rect">
              <a:avLst/>
            </a:prstGeom>
            <a:noFill/>
            <a:ln w="25400" cap="flat" cmpd="sng" algn="ctr">
              <a:noFill/>
              <a:prstDash val="solid"/>
            </a:ln>
            <a:effectLst/>
          </p:spPr>
          <p:txBody>
            <a:bodyPr spcFirstLastPara="0" vert="horz" wrap="square" lIns="124143" tIns="124143" rIns="124143" bIns="124143" numCol="1" spcCol="1270" anchor="ctr" anchorCtr="0">
              <a:noAutofit/>
            </a:bodyPr>
            <a:lstStyle/>
            <a:p>
              <a:pPr algn="ctr" defTabSz="444500">
                <a:lnSpc>
                  <a:spcPct val="90000"/>
                </a:lnSpc>
                <a:spcBef>
                  <a:spcPct val="0"/>
                </a:spcBef>
                <a:spcAft>
                  <a:spcPct val="35000"/>
                </a:spcAft>
                <a:defRPr/>
              </a:pPr>
              <a:endParaRPr lang="en-US" sz="1100" b="1" kern="1200" dirty="0">
                <a:latin typeface="Tw Cen MT" panose="020B0602020104020603" pitchFamily="34" charset="0"/>
                <a:ea typeface="Roboto Condensed" pitchFamily="2" charset="0"/>
              </a:endParaRPr>
            </a:p>
            <a:p>
              <a:pPr algn="ctr" defTabSz="444500">
                <a:lnSpc>
                  <a:spcPct val="90000"/>
                </a:lnSpc>
                <a:spcBef>
                  <a:spcPct val="0"/>
                </a:spcBef>
                <a:spcAft>
                  <a:spcPct val="35000"/>
                </a:spcAft>
                <a:defRPr/>
              </a:pPr>
              <a:r>
                <a:rPr lang="en-US" sz="2400" b="1" kern="1200" dirty="0">
                  <a:latin typeface="Tw Cen MT" panose="020B0602020104020603" pitchFamily="34" charset="0"/>
                  <a:ea typeface="Roboto Condensed" pitchFamily="2" charset="0"/>
                </a:rPr>
                <a:t>      </a:t>
              </a:r>
            </a:p>
            <a:p>
              <a:pPr algn="ctr" defTabSz="444500">
                <a:lnSpc>
                  <a:spcPct val="90000"/>
                </a:lnSpc>
                <a:spcBef>
                  <a:spcPct val="0"/>
                </a:spcBef>
                <a:spcAft>
                  <a:spcPct val="35000"/>
                </a:spcAft>
                <a:defRPr/>
              </a:pPr>
              <a:endParaRPr lang="en-US" sz="2400" b="1" kern="1200" dirty="0">
                <a:latin typeface="Tw Cen MT" panose="020B0602020104020603" pitchFamily="34" charset="0"/>
                <a:ea typeface="Roboto Condensed" pitchFamily="2" charset="0"/>
              </a:endParaRPr>
            </a:p>
            <a:p>
              <a:pPr algn="ctr" defTabSz="444500">
                <a:lnSpc>
                  <a:spcPct val="90000"/>
                </a:lnSpc>
                <a:spcBef>
                  <a:spcPct val="0"/>
                </a:spcBef>
                <a:spcAft>
                  <a:spcPct val="35000"/>
                </a:spcAft>
                <a:defRPr/>
              </a:pPr>
              <a:r>
                <a:rPr lang="en-US" b="1" kern="1200" dirty="0">
                  <a:latin typeface="Tw Cen MT" panose="020B0602020104020603" pitchFamily="34" charset="0"/>
                  <a:ea typeface="Roboto Condensed" pitchFamily="2" charset="0"/>
                </a:rPr>
                <a:t>6.</a:t>
              </a:r>
              <a:endParaRPr lang="en-US" sz="1200" b="1" dirty="0">
                <a:latin typeface="Tw Cen MT" panose="020B0602020104020603" pitchFamily="34" charset="0"/>
              </a:endParaRPr>
            </a:p>
            <a:p>
              <a:pPr algn="ctr" defTabSz="444500">
                <a:lnSpc>
                  <a:spcPct val="90000"/>
                </a:lnSpc>
                <a:spcBef>
                  <a:spcPct val="0"/>
                </a:spcBef>
                <a:spcAft>
                  <a:spcPct val="35000"/>
                </a:spcAft>
                <a:defRPr/>
              </a:pPr>
              <a:r>
                <a:rPr lang="en-US" sz="1600" b="1" dirty="0">
                  <a:latin typeface="Tw Cen MT" panose="020B0602020104020603" pitchFamily="34" charset="0"/>
                </a:rPr>
                <a:t>XGB</a:t>
              </a:r>
            </a:p>
            <a:p>
              <a:pPr lvl="0" algn="ctr" defTabSz="444500">
                <a:lnSpc>
                  <a:spcPct val="90000"/>
                </a:lnSpc>
                <a:spcBef>
                  <a:spcPct val="0"/>
                </a:spcBef>
                <a:spcAft>
                  <a:spcPct val="35000"/>
                </a:spcAft>
                <a:defRPr/>
              </a:pPr>
              <a:endParaRPr lang="en-US" sz="2400" b="1" dirty="0">
                <a:latin typeface="Tw Cen MT" panose="020B0602020104020603" pitchFamily="34" charset="0"/>
              </a:endParaRPr>
            </a:p>
            <a:p>
              <a:pPr algn="ctr" defTabSz="444500">
                <a:lnSpc>
                  <a:spcPct val="90000"/>
                </a:lnSpc>
                <a:spcBef>
                  <a:spcPct val="0"/>
                </a:spcBef>
                <a:spcAft>
                  <a:spcPct val="35000"/>
                </a:spcAft>
                <a:defRPr/>
              </a:pPr>
              <a:r>
                <a:rPr lang="en-US" sz="1100" b="1" kern="1200" dirty="0">
                  <a:latin typeface="Tw Cen MT" panose="020B0602020104020603" pitchFamily="34" charset="0"/>
                  <a:ea typeface="Roboto Condensed" pitchFamily="2" charset="0"/>
                </a:rPr>
                <a:t> </a:t>
              </a:r>
              <a:r>
                <a:rPr lang="en-US" sz="1000" b="1" kern="1200" dirty="0">
                  <a:latin typeface="Roboto Condensed" pitchFamily="2" charset="0"/>
                  <a:ea typeface="Roboto Condensed" pitchFamily="2" charset="0"/>
                </a:rPr>
                <a:t/>
              </a:r>
              <a:br>
                <a:rPr lang="en-US" sz="1000" b="1" kern="1200" dirty="0">
                  <a:latin typeface="Roboto Condensed" pitchFamily="2" charset="0"/>
                  <a:ea typeface="Roboto Condensed" pitchFamily="2" charset="0"/>
                </a:rPr>
              </a:br>
              <a:endParaRPr lang="en-US" sz="800" b="1" dirty="0">
                <a:latin typeface="Tw Cen MT" panose="020B0602020104020603" pitchFamily="34" charset="0"/>
              </a:endParaRPr>
            </a:p>
            <a:p>
              <a:pPr lvl="0" algn="ctr" defTabSz="444500">
                <a:lnSpc>
                  <a:spcPct val="90000"/>
                </a:lnSpc>
                <a:spcBef>
                  <a:spcPct val="0"/>
                </a:spcBef>
                <a:spcAft>
                  <a:spcPct val="35000"/>
                </a:spcAft>
                <a:defRPr/>
              </a:pPr>
              <a:endParaRPr kumimoji="0" lang="en-US" sz="800" b="1" i="0" u="none" strike="noStrike" kern="1200" cap="none" spc="0" normalizeH="0" baseline="0" noProof="0" dirty="0">
                <a:ln>
                  <a:noFill/>
                </a:ln>
                <a:effectLst/>
                <a:uLnTx/>
                <a:uFillTx/>
                <a:latin typeface="Roboto Condensed Light" pitchFamily="2" charset="0"/>
                <a:ea typeface="Roboto Condensed Light" pitchFamily="2" charset="0"/>
              </a:endParaRPr>
            </a:p>
          </p:txBody>
        </p:sp>
      </p:grpSp>
      <p:sp>
        <p:nvSpPr>
          <p:cNvPr id="17" name="TextBox 16">
            <a:extLst>
              <a:ext uri="{FF2B5EF4-FFF2-40B4-BE49-F238E27FC236}">
                <a16:creationId xmlns:a16="http://schemas.microsoft.com/office/drawing/2014/main" xmlns="" id="{FACE3F05-4AFC-48AB-860C-8A5D0DF9909D}"/>
              </a:ext>
            </a:extLst>
          </p:cNvPr>
          <p:cNvSpPr txBox="1"/>
          <p:nvPr/>
        </p:nvSpPr>
        <p:spPr>
          <a:xfrm>
            <a:off x="1387394" y="0"/>
            <a:ext cx="6248400" cy="584775"/>
          </a:xfrm>
          <a:prstGeom prst="rect">
            <a:avLst/>
          </a:prstGeom>
          <a:noFill/>
        </p:spPr>
        <p:txBody>
          <a:bodyPr wrap="square" rtlCol="0">
            <a:spAutoFit/>
          </a:bodyPr>
          <a:lstStyle/>
          <a:p>
            <a:pPr algn="ctr"/>
            <a:r>
              <a:rPr lang="en-US" sz="3200" b="1" dirty="0">
                <a:latin typeface="Tw Cen MT" panose="020B0602020104020603" pitchFamily="34" charset="0"/>
              </a:rPr>
              <a:t>Different  type of models used</a:t>
            </a:r>
            <a:endParaRPr lang="en-IN" sz="3200" b="1" dirty="0">
              <a:latin typeface="Tw Cen MT" panose="020B0602020104020603" pitchFamily="34" charset="0"/>
              <a:ea typeface="ＭＳ Ｐゴシック"/>
            </a:endParaRPr>
          </a:p>
        </p:txBody>
      </p:sp>
      <p:sp>
        <p:nvSpPr>
          <p:cNvPr id="19" name="TextBox 18">
            <a:extLst>
              <a:ext uri="{FF2B5EF4-FFF2-40B4-BE49-F238E27FC236}">
                <a16:creationId xmlns:a16="http://schemas.microsoft.com/office/drawing/2014/main" xmlns="" id="{EC689D5F-2E56-480A-AA41-DAEFA557F33D}"/>
              </a:ext>
            </a:extLst>
          </p:cNvPr>
          <p:cNvSpPr txBox="1"/>
          <p:nvPr/>
        </p:nvSpPr>
        <p:spPr>
          <a:xfrm>
            <a:off x="6019800" y="685800"/>
            <a:ext cx="3019576" cy="1600438"/>
          </a:xfrm>
          <a:prstGeom prst="rect">
            <a:avLst/>
          </a:prstGeom>
          <a:noFill/>
        </p:spPr>
        <p:txBody>
          <a:bodyPr wrap="square" rtlCol="0">
            <a:spAutoFit/>
          </a:bodyPr>
          <a:lstStyle/>
          <a:p>
            <a:pPr algn="ctr"/>
            <a:r>
              <a:rPr lang="en-US" sz="1400" b="1" dirty="0">
                <a:latin typeface="Tw Cen MT" panose="020B0602020104020603" pitchFamily="34" charset="0"/>
                <a:ea typeface="Roboto Condensed Light" pitchFamily="2" charset="0"/>
              </a:rPr>
              <a:t> Logistic Regression</a:t>
            </a:r>
            <a:endParaRPr lang="en-US" sz="1400" b="1" dirty="0">
              <a:latin typeface="Tw Cen MT" panose="020B0602020104020603" pitchFamily="34" charset="0"/>
              <a:ea typeface="ＭＳ Ｐゴシック"/>
            </a:endParaRPr>
          </a:p>
          <a:p>
            <a:pPr marL="171450" indent="-171450">
              <a:buFont typeface="Arial" panose="020B0604020202020204" pitchFamily="34" charset="0"/>
              <a:buChar char="•"/>
            </a:pPr>
            <a:r>
              <a:rPr lang="en-US" sz="1200" dirty="0">
                <a:latin typeface="Tw Cen MT" panose="020B0602020104020603" pitchFamily="34" charset="0"/>
              </a:rPr>
              <a:t>Logistic regression is a process of modeling the probability of a discrete outcome given an input variable.</a:t>
            </a:r>
          </a:p>
          <a:p>
            <a:pPr marL="171450" indent="-171450">
              <a:buFont typeface="Arial" panose="020B0604020202020204" pitchFamily="34" charset="0"/>
              <a:buChar char="•"/>
            </a:pPr>
            <a:r>
              <a:rPr lang="en-US" sz="1200" dirty="0">
                <a:latin typeface="Tw Cen MT" panose="020B0602020104020603" pitchFamily="34" charset="0"/>
              </a:rPr>
              <a:t> The most common logistic regression models a binary outcome; something that can take two values such as true/false, yes/no, and so on.</a:t>
            </a:r>
            <a:endParaRPr lang="en-US" sz="1000" dirty="0">
              <a:latin typeface="Tw Cen MT" panose="020B0602020104020603" pitchFamily="34" charset="0"/>
              <a:ea typeface="ＭＳ Ｐゴシック"/>
            </a:endParaRPr>
          </a:p>
        </p:txBody>
      </p:sp>
      <p:sp>
        <p:nvSpPr>
          <p:cNvPr id="20" name="TextBox 19">
            <a:extLst>
              <a:ext uri="{FF2B5EF4-FFF2-40B4-BE49-F238E27FC236}">
                <a16:creationId xmlns:a16="http://schemas.microsoft.com/office/drawing/2014/main" xmlns="" id="{AC1BD86E-97A4-4771-96D5-7ED4FF42C80A}"/>
              </a:ext>
            </a:extLst>
          </p:cNvPr>
          <p:cNvSpPr txBox="1"/>
          <p:nvPr/>
        </p:nvSpPr>
        <p:spPr>
          <a:xfrm>
            <a:off x="152400" y="762000"/>
            <a:ext cx="2698459" cy="1415772"/>
          </a:xfrm>
          <a:prstGeom prst="rect">
            <a:avLst/>
          </a:prstGeom>
          <a:noFill/>
        </p:spPr>
        <p:txBody>
          <a:bodyPr wrap="square" rtlCol="0">
            <a:spAutoFit/>
          </a:bodyPr>
          <a:lstStyle/>
          <a:p>
            <a:pPr algn="ctr"/>
            <a:r>
              <a:rPr lang="en-US" sz="1400" b="1" dirty="0">
                <a:ea typeface="ＭＳ Ｐゴシック"/>
              </a:rPr>
              <a:t>XGB</a:t>
            </a:r>
          </a:p>
          <a:p>
            <a:pPr marL="171450" indent="-171450">
              <a:buFont typeface="Arial" panose="020B0604020202020204" pitchFamily="34" charset="0"/>
              <a:buChar char="•"/>
            </a:pPr>
            <a:r>
              <a:rPr lang="en-US" sz="1200" dirty="0" err="1">
                <a:latin typeface="Tw Cen MT" panose="020B0602020104020603" pitchFamily="34" charset="0"/>
              </a:rPr>
              <a:t>XGBoost</a:t>
            </a:r>
            <a:r>
              <a:rPr lang="en-US" sz="1200" dirty="0">
                <a:latin typeface="Tw Cen MT" panose="020B0602020104020603" pitchFamily="34" charset="0"/>
              </a:rPr>
              <a:t>, which stands for Extreme Gradient Boosting, is a scalable, distributed gradient-boosted decision tree (GBDT) machine learning library. </a:t>
            </a:r>
            <a:endParaRPr lang="en-US" sz="1000" dirty="0">
              <a:latin typeface="Tw Cen MT" panose="020B0602020104020603" pitchFamily="34" charset="0"/>
              <a:ea typeface="ＭＳ Ｐゴシック"/>
            </a:endParaRPr>
          </a:p>
          <a:p>
            <a:endParaRPr lang="en-US" sz="1200" dirty="0">
              <a:ea typeface="ＭＳ Ｐゴシック"/>
            </a:endParaRPr>
          </a:p>
          <a:p>
            <a:pPr marL="171450" indent="-171450">
              <a:buFont typeface="Arial" panose="020B0604020202020204" pitchFamily="34" charset="0"/>
              <a:buChar char="•"/>
            </a:pPr>
            <a:endParaRPr lang="en-US" sz="1200" dirty="0">
              <a:ea typeface="ＭＳ Ｐゴシック"/>
            </a:endParaRPr>
          </a:p>
        </p:txBody>
      </p:sp>
      <p:sp>
        <p:nvSpPr>
          <p:cNvPr id="21" name="TextBox 20">
            <a:extLst>
              <a:ext uri="{FF2B5EF4-FFF2-40B4-BE49-F238E27FC236}">
                <a16:creationId xmlns:a16="http://schemas.microsoft.com/office/drawing/2014/main" xmlns="" id="{B02EBF95-0258-4717-AD3E-FB593A3A1E9D}"/>
              </a:ext>
            </a:extLst>
          </p:cNvPr>
          <p:cNvSpPr txBox="1"/>
          <p:nvPr/>
        </p:nvSpPr>
        <p:spPr>
          <a:xfrm>
            <a:off x="6781800" y="2362200"/>
            <a:ext cx="2257576" cy="2208297"/>
          </a:xfrm>
          <a:prstGeom prst="rect">
            <a:avLst/>
          </a:prstGeom>
          <a:noFill/>
        </p:spPr>
        <p:txBody>
          <a:bodyPr wrap="square" rtlCol="0">
            <a:spAutoFit/>
          </a:bodyPr>
          <a:lstStyle/>
          <a:p>
            <a:pPr lvl="0" algn="ctr" defTabSz="444500">
              <a:lnSpc>
                <a:spcPct val="90000"/>
              </a:lnSpc>
              <a:spcBef>
                <a:spcPct val="0"/>
              </a:spcBef>
              <a:spcAft>
                <a:spcPct val="35000"/>
              </a:spcAft>
              <a:defRPr/>
            </a:pPr>
            <a:r>
              <a:rPr lang="en-US" sz="1400" b="1" dirty="0" err="1">
                <a:latin typeface="Tw Cen MT" panose="020B0602020104020603" pitchFamily="34" charset="0"/>
              </a:rPr>
              <a:t>Kneighbors</a:t>
            </a:r>
            <a:r>
              <a:rPr lang="en-US" sz="1400" b="1" dirty="0">
                <a:latin typeface="Tw Cen MT" panose="020B0602020104020603" pitchFamily="34" charset="0"/>
              </a:rPr>
              <a:t> Classifier</a:t>
            </a:r>
            <a:endParaRPr lang="en-US" sz="1400" b="1" dirty="0">
              <a:latin typeface="Tw Cen MT" panose="020B0602020104020603" pitchFamily="34" charset="0"/>
              <a:ea typeface="ＭＳ Ｐゴシック"/>
            </a:endParaRPr>
          </a:p>
          <a:p>
            <a:pPr marL="171450" indent="-171450">
              <a:buFont typeface="Arial" panose="020B0604020202020204" pitchFamily="34" charset="0"/>
              <a:buChar char="•"/>
            </a:pPr>
            <a:r>
              <a:rPr lang="en-US" sz="1200" dirty="0">
                <a:latin typeface="Tw Cen MT" panose="020B0602020104020603" pitchFamily="34" charset="0"/>
              </a:rPr>
              <a:t>KNN works by finding the distances between a query and all the examples in the data, selecting the specified number examples (K) closest to the query, then votes for the most frequent label (in the case of classification) or averages the labels (in the case of regression).</a:t>
            </a:r>
            <a:endParaRPr lang="en-US" sz="1200" dirty="0">
              <a:latin typeface="Tw Cen MT" panose="020B0602020104020603" pitchFamily="34" charset="0"/>
              <a:ea typeface="ＭＳ Ｐゴシック"/>
            </a:endParaRPr>
          </a:p>
        </p:txBody>
      </p:sp>
      <p:sp>
        <p:nvSpPr>
          <p:cNvPr id="22" name="TextBox 21">
            <a:extLst>
              <a:ext uri="{FF2B5EF4-FFF2-40B4-BE49-F238E27FC236}">
                <a16:creationId xmlns:a16="http://schemas.microsoft.com/office/drawing/2014/main" xmlns="" id="{B6459A37-8DAD-4E30-82F9-0FE355C38E9A}"/>
              </a:ext>
            </a:extLst>
          </p:cNvPr>
          <p:cNvSpPr txBox="1"/>
          <p:nvPr/>
        </p:nvSpPr>
        <p:spPr>
          <a:xfrm>
            <a:off x="6096000" y="4883565"/>
            <a:ext cx="2782165" cy="1969770"/>
          </a:xfrm>
          <a:prstGeom prst="rect">
            <a:avLst/>
          </a:prstGeom>
          <a:noFill/>
        </p:spPr>
        <p:txBody>
          <a:bodyPr wrap="square" rtlCol="0">
            <a:spAutoFit/>
          </a:bodyPr>
          <a:lstStyle/>
          <a:p>
            <a:pPr algn="ctr"/>
            <a:r>
              <a:rPr lang="en-US" sz="1600" b="1" dirty="0">
                <a:latin typeface="Tw Cen MT" panose="020B0602020104020603" pitchFamily="34" charset="0"/>
                <a:ea typeface="ＭＳ Ｐゴシック"/>
              </a:rPr>
              <a:t>Support Vector Machine</a:t>
            </a:r>
          </a:p>
          <a:p>
            <a:pPr marL="171450" indent="-171450">
              <a:buFont typeface="Arial" panose="020B0604020202020204" pitchFamily="34" charset="0"/>
              <a:buChar char="•"/>
            </a:pPr>
            <a:r>
              <a:rPr lang="en-US" sz="1100" dirty="0">
                <a:latin typeface="Tw Cen MT" panose="020B0602020104020603" pitchFamily="34" charset="0"/>
              </a:rPr>
              <a:t>Support Vector Machine is a linear model for classification and regression problems.</a:t>
            </a:r>
          </a:p>
          <a:p>
            <a:pPr marL="171450" indent="-171450">
              <a:buFont typeface="Arial" panose="020B0604020202020204" pitchFamily="34" charset="0"/>
              <a:buChar char="•"/>
            </a:pPr>
            <a:r>
              <a:rPr lang="en-US" sz="1200" dirty="0">
                <a:latin typeface="Tw Cen MT" panose="020B0602020104020603" pitchFamily="34" charset="0"/>
              </a:rPr>
              <a:t>It can solve linear and non-linear problems and work well for many practical problems. </a:t>
            </a:r>
          </a:p>
          <a:p>
            <a:pPr marL="171450" indent="-171450">
              <a:buFont typeface="Arial" panose="020B0604020202020204" pitchFamily="34" charset="0"/>
              <a:buChar char="•"/>
            </a:pPr>
            <a:r>
              <a:rPr lang="en-US" sz="1200" dirty="0">
                <a:latin typeface="Tw Cen MT" panose="020B0602020104020603" pitchFamily="34" charset="0"/>
              </a:rPr>
              <a:t>The idea of SVM is simple: The algorithm creates a line or a hyperplane which separates the data into classes.</a:t>
            </a:r>
            <a:endParaRPr lang="en-US" sz="400" dirty="0">
              <a:latin typeface="Tw Cen MT" panose="020B0602020104020603" pitchFamily="34" charset="0"/>
              <a:ea typeface="ＭＳ Ｐゴシック"/>
            </a:endParaRPr>
          </a:p>
        </p:txBody>
      </p:sp>
      <p:sp>
        <p:nvSpPr>
          <p:cNvPr id="23" name="TextBox 22">
            <a:extLst>
              <a:ext uri="{FF2B5EF4-FFF2-40B4-BE49-F238E27FC236}">
                <a16:creationId xmlns:a16="http://schemas.microsoft.com/office/drawing/2014/main" xmlns="" id="{450E90EA-E323-4710-BF0E-B3CDF16A858B}"/>
              </a:ext>
            </a:extLst>
          </p:cNvPr>
          <p:cNvSpPr txBox="1"/>
          <p:nvPr/>
        </p:nvSpPr>
        <p:spPr>
          <a:xfrm>
            <a:off x="27992" y="2971800"/>
            <a:ext cx="2260482" cy="1238801"/>
          </a:xfrm>
          <a:prstGeom prst="rect">
            <a:avLst/>
          </a:prstGeom>
          <a:noFill/>
        </p:spPr>
        <p:txBody>
          <a:bodyPr wrap="square" rtlCol="0">
            <a:spAutoFit/>
          </a:bodyPr>
          <a:lstStyle/>
          <a:p>
            <a:pPr algn="ctr"/>
            <a:r>
              <a:rPr lang="en-US" sz="1600" b="1" dirty="0">
                <a:ea typeface="ＭＳ Ｐゴシック"/>
              </a:rPr>
              <a:t>Naïve Bayes</a:t>
            </a:r>
            <a:endParaRPr lang="en-US" b="1" dirty="0">
              <a:latin typeface="+mj-lt"/>
              <a:ea typeface="ＭＳ Ｐゴシック"/>
            </a:endParaRPr>
          </a:p>
          <a:p>
            <a:pPr marL="171450" indent="-171450">
              <a:buFont typeface="Arial" panose="020B0604020202020204" pitchFamily="34" charset="0"/>
              <a:buChar char="•"/>
            </a:pPr>
            <a:r>
              <a:rPr lang="en-US" sz="1200" dirty="0">
                <a:latin typeface="Tw Cen MT" panose="020B0602020104020603" pitchFamily="34" charset="0"/>
              </a:rPr>
              <a:t>Naive Bayes classifiers are a collection of classification algorithms based on Bayes' Theorem.</a:t>
            </a:r>
          </a:p>
          <a:p>
            <a:pPr marL="171450" indent="-171450">
              <a:buFont typeface="Arial" panose="020B0604020202020204" pitchFamily="34" charset="0"/>
              <a:buChar char="•"/>
            </a:pPr>
            <a:endParaRPr lang="en-US" sz="1050" dirty="0">
              <a:latin typeface="Tw Cen MT" panose="020B0602020104020603" pitchFamily="34" charset="0"/>
              <a:ea typeface="ＭＳ Ｐゴシック"/>
            </a:endParaRPr>
          </a:p>
        </p:txBody>
      </p:sp>
      <p:sp>
        <p:nvSpPr>
          <p:cNvPr id="24" name="TextBox 23">
            <a:extLst>
              <a:ext uri="{FF2B5EF4-FFF2-40B4-BE49-F238E27FC236}">
                <a16:creationId xmlns:a16="http://schemas.microsoft.com/office/drawing/2014/main" xmlns="" id="{8DF15606-A553-410E-9B19-FE96CB474157}"/>
              </a:ext>
            </a:extLst>
          </p:cNvPr>
          <p:cNvSpPr txBox="1"/>
          <p:nvPr/>
        </p:nvSpPr>
        <p:spPr>
          <a:xfrm>
            <a:off x="304800" y="5029200"/>
            <a:ext cx="2852956" cy="1369606"/>
          </a:xfrm>
          <a:prstGeom prst="rect">
            <a:avLst/>
          </a:prstGeom>
          <a:noFill/>
        </p:spPr>
        <p:txBody>
          <a:bodyPr wrap="square" rtlCol="0">
            <a:spAutoFit/>
          </a:bodyPr>
          <a:lstStyle/>
          <a:p>
            <a:pPr algn="ctr"/>
            <a:r>
              <a:rPr lang="en-US" sz="1600" b="1" dirty="0">
                <a:ea typeface="ＭＳ Ｐゴシック"/>
              </a:rPr>
              <a:t>Random Forest</a:t>
            </a:r>
          </a:p>
          <a:p>
            <a:pPr marL="171450" indent="-171450">
              <a:buFont typeface="Arial" panose="020B0604020202020204" pitchFamily="34" charset="0"/>
              <a:buChar char="•"/>
            </a:pPr>
            <a:r>
              <a:rPr lang="en-US" sz="1100" dirty="0">
                <a:latin typeface="Tw Cen MT" panose="020B0602020104020603" pitchFamily="34" charset="0"/>
              </a:rPr>
              <a:t>Random Forest is a classifier that contains a number of decision trees on various subsets of the given dataset and takes the average to improve the predictive accuracy of that dataset.</a:t>
            </a:r>
            <a:endParaRPr lang="en-US" sz="1100" dirty="0">
              <a:latin typeface="Tw Cen MT" panose="020B0602020104020603" pitchFamily="34" charset="0"/>
              <a:ea typeface="ＭＳ Ｐゴシック"/>
            </a:endParaRPr>
          </a:p>
          <a:p>
            <a:pPr marL="171450" indent="-171450">
              <a:buFont typeface="Arial" panose="020B0604020202020204" pitchFamily="34" charset="0"/>
              <a:buChar char="•"/>
            </a:pPr>
            <a:endParaRPr lang="en-US" sz="1200" dirty="0">
              <a:ea typeface="ＭＳ Ｐゴシック"/>
            </a:endParaRPr>
          </a:p>
        </p:txBody>
      </p:sp>
    </p:spTree>
    <p:extLst>
      <p:ext uri="{BB962C8B-B14F-4D97-AF65-F5344CB8AC3E}">
        <p14:creationId xmlns:p14="http://schemas.microsoft.com/office/powerpoint/2010/main" val="2724488262"/>
      </p:ext>
    </p:extLst>
  </p:cSld>
  <p:clrMapOvr>
    <a:masterClrMapping/>
  </p:clrMapOvr>
  <mc:AlternateContent xmlns:mc="http://schemas.openxmlformats.org/markup-compatibility/2006" xmlns:p14="http://schemas.microsoft.com/office/powerpoint/2010/main">
    <mc:Choice Requires="p14">
      <p:transition spd="slow" p14:dur="2000" advTm="687653"/>
    </mc:Choice>
    <mc:Fallback xmlns="">
      <p:transition spd="slow" advTm="68765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6200" y="990600"/>
            <a:ext cx="3733800" cy="1446550"/>
          </a:xfrm>
          <a:prstGeom prst="rect">
            <a:avLst/>
          </a:prstGeom>
          <a:noFill/>
        </p:spPr>
        <p:txBody>
          <a:bodyPr wrap="square" rtlCol="0">
            <a:spAutoFit/>
          </a:bodyPr>
          <a:lstStyle/>
          <a:p>
            <a:pPr algn="ctr"/>
            <a:r>
              <a:rPr lang="en-US" sz="4400" dirty="0">
                <a:latin typeface="Tw Cen MT" panose="020B0602020104020603" pitchFamily="34" charset="0"/>
              </a:rPr>
              <a:t>Stroke Prediction </a:t>
            </a:r>
          </a:p>
        </p:txBody>
      </p:sp>
      <p:sp>
        <p:nvSpPr>
          <p:cNvPr id="3" name="TextBox 2"/>
          <p:cNvSpPr txBox="1"/>
          <p:nvPr/>
        </p:nvSpPr>
        <p:spPr>
          <a:xfrm>
            <a:off x="228600" y="2743200"/>
            <a:ext cx="4648200" cy="4370427"/>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Tw Cen MT" panose="020B0602020104020603" pitchFamily="34" charset="0"/>
              </a:rPr>
              <a:t>According to the World Health Organization (WHO) stroke is the 2nd leading cause of death globally, responsible for approximately 11% of total deaths.</a:t>
            </a:r>
            <a:endParaRPr lang="en-US" sz="2000" dirty="0">
              <a:latin typeface="Tw Cen MT" panose="020B0602020104020603" pitchFamily="34" charset="0"/>
            </a:endParaRPr>
          </a:p>
          <a:p>
            <a:pPr marL="285750" indent="-285750">
              <a:buFont typeface="Arial" panose="020B0604020202020204" pitchFamily="34" charset="0"/>
              <a:buChar char="•"/>
            </a:pPr>
            <a:r>
              <a:rPr lang="en-US" sz="2000" dirty="0">
                <a:latin typeface="Tw Cen MT" panose="020B0602020104020603" pitchFamily="34" charset="0"/>
              </a:rPr>
              <a:t>The main objective of this project is to develop a machine learning model which detects occurrence of stroke in human beings.</a:t>
            </a:r>
          </a:p>
          <a:p>
            <a:pPr marL="285750" indent="-285750">
              <a:buFont typeface="Arial" panose="020B0604020202020204" pitchFamily="34" charset="0"/>
              <a:buChar char="•"/>
            </a:pPr>
            <a:r>
              <a:rPr lang="en-US" sz="2000" b="0" i="0" dirty="0">
                <a:effectLst/>
                <a:latin typeface="Tw Cen MT" panose="020B0602020104020603" pitchFamily="34" charset="0"/>
              </a:rPr>
              <a:t>The prediction whether a patient is likely to get stroke based on the input parameters like gender, age, various diseases, and smoking status.</a:t>
            </a:r>
            <a:endParaRPr lang="en-US" sz="2000" dirty="0">
              <a:latin typeface="Tw Cen MT" panose="020B0602020104020603" pitchFamily="34" charset="0"/>
            </a:endParaRPr>
          </a:p>
          <a:p>
            <a:pPr marL="285750" indent="-285750">
              <a:buFont typeface="Arial" panose="020B0604020202020204" pitchFamily="34" charset="0"/>
              <a:buChar char="•"/>
            </a:pPr>
            <a:endParaRPr lang="en-US" sz="2000" dirty="0">
              <a:latin typeface="Tw Cen MT" panose="020B0602020104020603" pitchFamily="34" charset="0"/>
            </a:endParaRPr>
          </a:p>
        </p:txBody>
      </p:sp>
      <p:sp>
        <p:nvSpPr>
          <p:cNvPr id="13" name="Oval 12"/>
          <p:cNvSpPr/>
          <p:nvPr/>
        </p:nvSpPr>
        <p:spPr>
          <a:xfrm>
            <a:off x="5867400" y="3192226"/>
            <a:ext cx="2362200" cy="2133600"/>
          </a:xfrm>
          <a:prstGeom prst="ellipse">
            <a:avLst/>
          </a:prstGeom>
          <a:blipFill>
            <a:blip r:embed="rId2">
              <a:extLst>
                <a:ext uri="{28A0092B-C50C-407E-A947-70E740481C1C}">
                  <a14:useLocalDpi xmlns:a14="http://schemas.microsoft.com/office/drawing/2010/main" val="0"/>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038600" y="1185672"/>
            <a:ext cx="2362200" cy="2133600"/>
          </a:xfrm>
          <a:prstGeom prst="ellipse">
            <a:avLst/>
          </a:prstGeom>
          <a:blipFill>
            <a:blip r:embed="rId3" cstate="print">
              <a:extLst>
                <a:ext uri="{28A0092B-C50C-407E-A947-70E740481C1C}">
                  <a14:useLocalDpi xmlns:a14="http://schemas.microsoft.com/office/drawing/2010/main" val="0"/>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6553200" y="0"/>
            <a:ext cx="2590800" cy="2743200"/>
          </a:xfrm>
          <a:prstGeom prst="ellipse">
            <a:avLst/>
          </a:prstGeom>
          <a:blipFill>
            <a:blip r:embed="rId4">
              <a:extLst>
                <a:ext uri="{28A0092B-C50C-407E-A947-70E740481C1C}">
                  <a14:useLocalDpi xmlns:a14="http://schemas.microsoft.com/office/drawing/2010/main" val="0"/>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4588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CA15D2D1-340D-4206-96F2-1EBE1EDE1F05}"/>
              </a:ext>
            </a:extLst>
          </p:cNvPr>
          <p:cNvSpPr/>
          <p:nvPr/>
        </p:nvSpPr>
        <p:spPr>
          <a:xfrm rot="10800000">
            <a:off x="3798685" y="4379567"/>
            <a:ext cx="848763" cy="1102851"/>
          </a:xfrm>
          <a:custGeom>
            <a:avLst/>
            <a:gdLst>
              <a:gd name="connsiteX0" fmla="*/ 754456 w 1230099"/>
              <a:gd name="connsiteY0" fmla="*/ 1470468 h 1470468"/>
              <a:gd name="connsiteX1" fmla="*/ 0 w 1230099"/>
              <a:gd name="connsiteY1" fmla="*/ 1470468 h 1470468"/>
              <a:gd name="connsiteX2" fmla="*/ 98415 w 1230099"/>
              <a:gd name="connsiteY2" fmla="*/ 1300786 h 1470468"/>
              <a:gd name="connsiteX3" fmla="*/ 475643 w 1230099"/>
              <a:gd name="connsiteY3" fmla="*/ 650393 h 1470468"/>
              <a:gd name="connsiteX4" fmla="*/ 852871 w 1230099"/>
              <a:gd name="connsiteY4" fmla="*/ 0 h 1470468"/>
              <a:gd name="connsiteX5" fmla="*/ 1230099 w 1230099"/>
              <a:gd name="connsiteY5" fmla="*/ 650393 h 1470468"/>
              <a:gd name="connsiteX0" fmla="*/ 656041 w 1131684"/>
              <a:gd name="connsiteY0" fmla="*/ 1470468 h 1470468"/>
              <a:gd name="connsiteX1" fmla="*/ 0 w 1131684"/>
              <a:gd name="connsiteY1" fmla="*/ 1300786 h 1470468"/>
              <a:gd name="connsiteX2" fmla="*/ 377228 w 1131684"/>
              <a:gd name="connsiteY2" fmla="*/ 650393 h 1470468"/>
              <a:gd name="connsiteX3" fmla="*/ 754456 w 1131684"/>
              <a:gd name="connsiteY3" fmla="*/ 0 h 1470468"/>
              <a:gd name="connsiteX4" fmla="*/ 1131684 w 1131684"/>
              <a:gd name="connsiteY4" fmla="*/ 650393 h 1470468"/>
              <a:gd name="connsiteX5" fmla="*/ 656041 w 1131684"/>
              <a:gd name="connsiteY5" fmla="*/ 1470468 h 1470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684" h="1470468">
                <a:moveTo>
                  <a:pt x="656041" y="1470468"/>
                </a:moveTo>
                <a:lnTo>
                  <a:pt x="0" y="1300786"/>
                </a:lnTo>
                <a:lnTo>
                  <a:pt x="377228" y="650393"/>
                </a:lnTo>
                <a:lnTo>
                  <a:pt x="754456" y="0"/>
                </a:lnTo>
                <a:lnTo>
                  <a:pt x="1131684" y="650393"/>
                </a:lnTo>
                <a:lnTo>
                  <a:pt x="656041" y="1470468"/>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 name="Freeform: Shape 2">
            <a:extLst>
              <a:ext uri="{FF2B5EF4-FFF2-40B4-BE49-F238E27FC236}">
                <a16:creationId xmlns:a16="http://schemas.microsoft.com/office/drawing/2014/main" xmlns="" id="{D37C8BE2-075A-4B5E-B2F5-F6203AE8B70B}"/>
              </a:ext>
            </a:extLst>
          </p:cNvPr>
          <p:cNvSpPr/>
          <p:nvPr/>
        </p:nvSpPr>
        <p:spPr>
          <a:xfrm rot="10800000">
            <a:off x="3233287" y="3133288"/>
            <a:ext cx="1980002" cy="1246280"/>
          </a:xfrm>
          <a:custGeom>
            <a:avLst/>
            <a:gdLst>
              <a:gd name="connsiteX0" fmla="*/ 585608 w 2640003"/>
              <a:gd name="connsiteY0" fmla="*/ 1661706 h 1661706"/>
              <a:gd name="connsiteX1" fmla="*/ 0 w 2640003"/>
              <a:gd name="connsiteY1" fmla="*/ 1131103 h 1661706"/>
              <a:gd name="connsiteX2" fmla="*/ 1967607 w 2640003"/>
              <a:gd name="connsiteY2" fmla="*/ 0 h 1661706"/>
              <a:gd name="connsiteX3" fmla="*/ 2559340 w 2640003"/>
              <a:gd name="connsiteY3" fmla="*/ 341637 h 1661706"/>
              <a:gd name="connsiteX4" fmla="*/ 2640003 w 2640003"/>
              <a:gd name="connsiteY4" fmla="*/ 480711 h 1661706"/>
              <a:gd name="connsiteX0" fmla="*/ 585608 w 2640003"/>
              <a:gd name="connsiteY0" fmla="*/ 1661706 h 1661706"/>
              <a:gd name="connsiteX1" fmla="*/ 0 w 2640003"/>
              <a:gd name="connsiteY1" fmla="*/ 1131103 h 1661706"/>
              <a:gd name="connsiteX2" fmla="*/ 1967607 w 2640003"/>
              <a:gd name="connsiteY2" fmla="*/ 0 h 1661706"/>
              <a:gd name="connsiteX3" fmla="*/ 2640003 w 2640003"/>
              <a:gd name="connsiteY3" fmla="*/ 480711 h 1661706"/>
              <a:gd name="connsiteX4" fmla="*/ 585608 w 2640003"/>
              <a:gd name="connsiteY4" fmla="*/ 1661706 h 1661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0003" h="1661706">
                <a:moveTo>
                  <a:pt x="585608" y="1661706"/>
                </a:moveTo>
                <a:lnTo>
                  <a:pt x="0" y="1131103"/>
                </a:lnTo>
                <a:lnTo>
                  <a:pt x="1967607" y="0"/>
                </a:lnTo>
                <a:lnTo>
                  <a:pt x="2640003" y="480711"/>
                </a:lnTo>
                <a:lnTo>
                  <a:pt x="585608" y="166170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 name="Freeform: Shape 3">
            <a:extLst>
              <a:ext uri="{FF2B5EF4-FFF2-40B4-BE49-F238E27FC236}">
                <a16:creationId xmlns:a16="http://schemas.microsoft.com/office/drawing/2014/main" xmlns="" id="{E6A0D69C-81BB-4380-8C48-0B831AEBADD5}"/>
              </a:ext>
            </a:extLst>
          </p:cNvPr>
          <p:cNvSpPr/>
          <p:nvPr/>
        </p:nvSpPr>
        <p:spPr>
          <a:xfrm rot="10800000">
            <a:off x="2667000" y="2133600"/>
            <a:ext cx="3112132" cy="1301780"/>
          </a:xfrm>
          <a:custGeom>
            <a:avLst/>
            <a:gdLst>
              <a:gd name="connsiteX0" fmla="*/ 631437 w 4149509"/>
              <a:gd name="connsiteY0" fmla="*/ 1735707 h 1735707"/>
              <a:gd name="connsiteX1" fmla="*/ 0 w 4149509"/>
              <a:gd name="connsiteY1" fmla="*/ 1172972 h 1735707"/>
              <a:gd name="connsiteX2" fmla="*/ 3401617 w 4149509"/>
              <a:gd name="connsiteY2" fmla="*/ 0 h 1735707"/>
              <a:gd name="connsiteX3" fmla="*/ 4070347 w 4149509"/>
              <a:gd name="connsiteY3" fmla="*/ 386092 h 1735707"/>
              <a:gd name="connsiteX4" fmla="*/ 4149509 w 4149509"/>
              <a:gd name="connsiteY4" fmla="*/ 522578 h 1735707"/>
              <a:gd name="connsiteX0" fmla="*/ 631437 w 4149509"/>
              <a:gd name="connsiteY0" fmla="*/ 1735707 h 1735707"/>
              <a:gd name="connsiteX1" fmla="*/ 0 w 4149509"/>
              <a:gd name="connsiteY1" fmla="*/ 1172972 h 1735707"/>
              <a:gd name="connsiteX2" fmla="*/ 3401617 w 4149509"/>
              <a:gd name="connsiteY2" fmla="*/ 0 h 1735707"/>
              <a:gd name="connsiteX3" fmla="*/ 4149509 w 4149509"/>
              <a:gd name="connsiteY3" fmla="*/ 522578 h 1735707"/>
              <a:gd name="connsiteX4" fmla="*/ 631437 w 4149509"/>
              <a:gd name="connsiteY4" fmla="*/ 1735707 h 1735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509" h="1735707">
                <a:moveTo>
                  <a:pt x="631437" y="1735707"/>
                </a:moveTo>
                <a:lnTo>
                  <a:pt x="0" y="1172972"/>
                </a:lnTo>
                <a:lnTo>
                  <a:pt x="3401617" y="0"/>
                </a:lnTo>
                <a:lnTo>
                  <a:pt x="4149509" y="522578"/>
                </a:lnTo>
                <a:lnTo>
                  <a:pt x="631437" y="1735707"/>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 name="TextBox 4">
            <a:extLst>
              <a:ext uri="{FF2B5EF4-FFF2-40B4-BE49-F238E27FC236}">
                <a16:creationId xmlns:a16="http://schemas.microsoft.com/office/drawing/2014/main" xmlns="" id="{54B775B2-603D-4F96-A2FD-650E707245FE}"/>
              </a:ext>
            </a:extLst>
          </p:cNvPr>
          <p:cNvSpPr txBox="1"/>
          <p:nvPr/>
        </p:nvSpPr>
        <p:spPr>
          <a:xfrm>
            <a:off x="220255" y="3059338"/>
            <a:ext cx="2389333" cy="369332"/>
          </a:xfrm>
          <a:prstGeom prst="rect">
            <a:avLst/>
          </a:prstGeom>
          <a:noFill/>
        </p:spPr>
        <p:txBody>
          <a:bodyPr wrap="square" lIns="0" rIns="0" rtlCol="0" anchor="ctr">
            <a:spAutoFit/>
          </a:bodyPr>
          <a:lstStyle/>
          <a:p>
            <a:pPr algn="r"/>
            <a:r>
              <a:rPr lang="en-US" b="1" noProof="1"/>
              <a:t>XGB Classifier</a:t>
            </a:r>
          </a:p>
        </p:txBody>
      </p:sp>
      <p:sp>
        <p:nvSpPr>
          <p:cNvPr id="6" name="TextBox 5">
            <a:extLst>
              <a:ext uri="{FF2B5EF4-FFF2-40B4-BE49-F238E27FC236}">
                <a16:creationId xmlns:a16="http://schemas.microsoft.com/office/drawing/2014/main" xmlns="" id="{50A451B9-0FB7-400D-A59A-54C6322F90E3}"/>
              </a:ext>
            </a:extLst>
          </p:cNvPr>
          <p:cNvSpPr txBox="1"/>
          <p:nvPr/>
        </p:nvSpPr>
        <p:spPr>
          <a:xfrm>
            <a:off x="-358217" y="2067857"/>
            <a:ext cx="2389333" cy="369332"/>
          </a:xfrm>
          <a:prstGeom prst="rect">
            <a:avLst/>
          </a:prstGeom>
          <a:noFill/>
        </p:spPr>
        <p:txBody>
          <a:bodyPr wrap="square" lIns="0" rIns="0" rtlCol="0" anchor="ctr">
            <a:spAutoFit/>
          </a:bodyPr>
          <a:lstStyle/>
          <a:p>
            <a:pPr algn="r"/>
            <a:r>
              <a:rPr lang="en-US" b="1" noProof="1"/>
              <a:t>Random Forest</a:t>
            </a:r>
          </a:p>
        </p:txBody>
      </p:sp>
      <p:sp>
        <p:nvSpPr>
          <p:cNvPr id="7" name="TextBox 6">
            <a:extLst>
              <a:ext uri="{FF2B5EF4-FFF2-40B4-BE49-F238E27FC236}">
                <a16:creationId xmlns:a16="http://schemas.microsoft.com/office/drawing/2014/main" xmlns="" id="{0BBD63E0-02CE-432C-A017-096AF1EB82B1}"/>
              </a:ext>
            </a:extLst>
          </p:cNvPr>
          <p:cNvSpPr txBox="1"/>
          <p:nvPr/>
        </p:nvSpPr>
        <p:spPr>
          <a:xfrm>
            <a:off x="751835" y="4078267"/>
            <a:ext cx="2389333" cy="369332"/>
          </a:xfrm>
          <a:prstGeom prst="rect">
            <a:avLst/>
          </a:prstGeom>
          <a:noFill/>
        </p:spPr>
        <p:txBody>
          <a:bodyPr wrap="square" lIns="0" rIns="0" rtlCol="0" anchor="ctr">
            <a:spAutoFit/>
          </a:bodyPr>
          <a:lstStyle/>
          <a:p>
            <a:pPr algn="r"/>
            <a:r>
              <a:rPr lang="en-US" b="1" noProof="1" smtClean="0"/>
              <a:t>Decission Tree Classifier</a:t>
            </a:r>
            <a:endParaRPr lang="en-US" b="1" noProof="1"/>
          </a:p>
        </p:txBody>
      </p:sp>
      <p:sp>
        <p:nvSpPr>
          <p:cNvPr id="8" name="Freeform: Shape 7">
            <a:extLst>
              <a:ext uri="{FF2B5EF4-FFF2-40B4-BE49-F238E27FC236}">
                <a16:creationId xmlns:a16="http://schemas.microsoft.com/office/drawing/2014/main" xmlns="" id="{5A2203CC-E04B-4BCA-9987-1FA0CCCEDF5A}"/>
              </a:ext>
            </a:extLst>
          </p:cNvPr>
          <p:cNvSpPr/>
          <p:nvPr/>
        </p:nvSpPr>
        <p:spPr>
          <a:xfrm rot="10800000">
            <a:off x="5922672" y="2067858"/>
            <a:ext cx="2730935" cy="487794"/>
          </a:xfrm>
          <a:custGeom>
            <a:avLst/>
            <a:gdLst>
              <a:gd name="connsiteX0" fmla="*/ 3264020 w 3641247"/>
              <a:gd name="connsiteY0" fmla="*/ 650392 h 650392"/>
              <a:gd name="connsiteX1" fmla="*/ 0 w 3641247"/>
              <a:gd name="connsiteY1" fmla="*/ 650392 h 650392"/>
              <a:gd name="connsiteX2" fmla="*/ 0 w 3641247"/>
              <a:gd name="connsiteY2" fmla="*/ 0 h 650392"/>
              <a:gd name="connsiteX3" fmla="*/ 3641247 w 3641247"/>
              <a:gd name="connsiteY3" fmla="*/ 0 h 650392"/>
            </a:gdLst>
            <a:ahLst/>
            <a:cxnLst>
              <a:cxn ang="0">
                <a:pos x="connsiteX0" y="connsiteY0"/>
              </a:cxn>
              <a:cxn ang="0">
                <a:pos x="connsiteX1" y="connsiteY1"/>
              </a:cxn>
              <a:cxn ang="0">
                <a:pos x="connsiteX2" y="connsiteY2"/>
              </a:cxn>
              <a:cxn ang="0">
                <a:pos x="connsiteX3" y="connsiteY3"/>
              </a:cxn>
            </a:cxnLst>
            <a:rect l="l" t="t" r="r" b="b"/>
            <a:pathLst>
              <a:path w="3641247" h="650392">
                <a:moveTo>
                  <a:pt x="3264020" y="650392"/>
                </a:moveTo>
                <a:lnTo>
                  <a:pt x="0" y="650392"/>
                </a:lnTo>
                <a:lnTo>
                  <a:pt x="0" y="0"/>
                </a:lnTo>
                <a:lnTo>
                  <a:pt x="3641247"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9" name="Freeform: Shape 8">
            <a:extLst>
              <a:ext uri="{FF2B5EF4-FFF2-40B4-BE49-F238E27FC236}">
                <a16:creationId xmlns:a16="http://schemas.microsoft.com/office/drawing/2014/main" xmlns="" id="{DD32D1AC-1773-4ABD-92C8-F10AF2C82163}"/>
              </a:ext>
            </a:extLst>
          </p:cNvPr>
          <p:cNvSpPr/>
          <p:nvPr/>
        </p:nvSpPr>
        <p:spPr>
          <a:xfrm>
            <a:off x="5356830" y="3042684"/>
            <a:ext cx="3296777" cy="487795"/>
          </a:xfrm>
          <a:custGeom>
            <a:avLst/>
            <a:gdLst>
              <a:gd name="connsiteX0" fmla="*/ 377228 w 4395703"/>
              <a:gd name="connsiteY0" fmla="*/ 0 h 650393"/>
              <a:gd name="connsiteX1" fmla="*/ 2775553 w 4395703"/>
              <a:gd name="connsiteY1" fmla="*/ 0 h 650393"/>
              <a:gd name="connsiteX2" fmla="*/ 3395050 w 4395703"/>
              <a:gd name="connsiteY2" fmla="*/ 0 h 650393"/>
              <a:gd name="connsiteX3" fmla="*/ 4395703 w 4395703"/>
              <a:gd name="connsiteY3" fmla="*/ 0 h 650393"/>
              <a:gd name="connsiteX4" fmla="*/ 4395703 w 4395703"/>
              <a:gd name="connsiteY4" fmla="*/ 650393 h 650393"/>
              <a:gd name="connsiteX5" fmla="*/ 3772278 w 4395703"/>
              <a:gd name="connsiteY5" fmla="*/ 650393 h 650393"/>
              <a:gd name="connsiteX6" fmla="*/ 2398325 w 4395703"/>
              <a:gd name="connsiteY6" fmla="*/ 650393 h 650393"/>
              <a:gd name="connsiteX7" fmla="*/ 0 w 4395703"/>
              <a:gd name="connsiteY7" fmla="*/ 650393 h 65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703" h="650393">
                <a:moveTo>
                  <a:pt x="377228" y="0"/>
                </a:moveTo>
                <a:lnTo>
                  <a:pt x="2775553" y="0"/>
                </a:lnTo>
                <a:lnTo>
                  <a:pt x="3395050" y="0"/>
                </a:lnTo>
                <a:lnTo>
                  <a:pt x="4395703" y="0"/>
                </a:lnTo>
                <a:lnTo>
                  <a:pt x="4395703" y="650393"/>
                </a:lnTo>
                <a:lnTo>
                  <a:pt x="3772278" y="650393"/>
                </a:lnTo>
                <a:lnTo>
                  <a:pt x="2398325" y="650393"/>
                </a:lnTo>
                <a:lnTo>
                  <a:pt x="0" y="6503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0" name="Freeform: Shape 9">
            <a:extLst>
              <a:ext uri="{FF2B5EF4-FFF2-40B4-BE49-F238E27FC236}">
                <a16:creationId xmlns:a16="http://schemas.microsoft.com/office/drawing/2014/main" xmlns="" id="{1D9D219D-9C6F-4D69-9665-307381A3769F}"/>
              </a:ext>
            </a:extLst>
          </p:cNvPr>
          <p:cNvSpPr/>
          <p:nvPr/>
        </p:nvSpPr>
        <p:spPr>
          <a:xfrm>
            <a:off x="4790990" y="4019035"/>
            <a:ext cx="3862618" cy="487795"/>
          </a:xfrm>
          <a:custGeom>
            <a:avLst/>
            <a:gdLst>
              <a:gd name="connsiteX0" fmla="*/ 377228 w 5150157"/>
              <a:gd name="connsiteY0" fmla="*/ 0 h 650393"/>
              <a:gd name="connsiteX1" fmla="*/ 1516488 w 5150157"/>
              <a:gd name="connsiteY1" fmla="*/ 0 h 650393"/>
              <a:gd name="connsiteX2" fmla="*/ 1886140 w 5150157"/>
              <a:gd name="connsiteY2" fmla="*/ 0 h 650393"/>
              <a:gd name="connsiteX3" fmla="*/ 5150157 w 5150157"/>
              <a:gd name="connsiteY3" fmla="*/ 0 h 650393"/>
              <a:gd name="connsiteX4" fmla="*/ 5150157 w 5150157"/>
              <a:gd name="connsiteY4" fmla="*/ 650393 h 650393"/>
              <a:gd name="connsiteX5" fmla="*/ 2263368 w 5150157"/>
              <a:gd name="connsiteY5" fmla="*/ 650393 h 650393"/>
              <a:gd name="connsiteX6" fmla="*/ 499461 w 5150157"/>
              <a:gd name="connsiteY6" fmla="*/ 650393 h 650393"/>
              <a:gd name="connsiteX7" fmla="*/ 0 w 5150157"/>
              <a:gd name="connsiteY7" fmla="*/ 650393 h 65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50157" h="650393">
                <a:moveTo>
                  <a:pt x="377228" y="0"/>
                </a:moveTo>
                <a:lnTo>
                  <a:pt x="1516488" y="0"/>
                </a:lnTo>
                <a:lnTo>
                  <a:pt x="1886140" y="0"/>
                </a:lnTo>
                <a:lnTo>
                  <a:pt x="5150157" y="0"/>
                </a:lnTo>
                <a:lnTo>
                  <a:pt x="5150157" y="650393"/>
                </a:lnTo>
                <a:lnTo>
                  <a:pt x="2263368" y="650393"/>
                </a:lnTo>
                <a:lnTo>
                  <a:pt x="499461" y="650393"/>
                </a:lnTo>
                <a:lnTo>
                  <a:pt x="0" y="6503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1" name="TextBox 10">
            <a:extLst>
              <a:ext uri="{FF2B5EF4-FFF2-40B4-BE49-F238E27FC236}">
                <a16:creationId xmlns:a16="http://schemas.microsoft.com/office/drawing/2014/main" xmlns="" id="{69EDC4AB-2C16-4354-B8F9-DA6840F6EA06}"/>
              </a:ext>
            </a:extLst>
          </p:cNvPr>
          <p:cNvSpPr txBox="1"/>
          <p:nvPr/>
        </p:nvSpPr>
        <p:spPr>
          <a:xfrm>
            <a:off x="6232077" y="2127088"/>
            <a:ext cx="2194560" cy="369332"/>
          </a:xfrm>
          <a:prstGeom prst="rect">
            <a:avLst/>
          </a:prstGeom>
          <a:noFill/>
        </p:spPr>
        <p:txBody>
          <a:bodyPr wrap="square" lIns="0" rIns="0" rtlCol="0" anchor="ctr">
            <a:spAutoFit/>
          </a:bodyPr>
          <a:lstStyle/>
          <a:p>
            <a:pPr algn="ctr"/>
            <a:r>
              <a:rPr lang="en-US" b="1" noProof="1"/>
              <a:t>93.8%</a:t>
            </a:r>
          </a:p>
        </p:txBody>
      </p:sp>
      <p:sp>
        <p:nvSpPr>
          <p:cNvPr id="14" name="Freeform: Shape 13">
            <a:extLst>
              <a:ext uri="{FF2B5EF4-FFF2-40B4-BE49-F238E27FC236}">
                <a16:creationId xmlns:a16="http://schemas.microsoft.com/office/drawing/2014/main" xmlns="" id="{DF89EF55-FD4D-4138-B4AF-4A702052FCC1}"/>
              </a:ext>
            </a:extLst>
          </p:cNvPr>
          <p:cNvSpPr/>
          <p:nvPr/>
        </p:nvSpPr>
        <p:spPr>
          <a:xfrm rot="21147748">
            <a:off x="2854256" y="2267794"/>
            <a:ext cx="2907644" cy="506773"/>
          </a:xfrm>
          <a:custGeom>
            <a:avLst/>
            <a:gdLst>
              <a:gd name="connsiteX0" fmla="*/ 3324695 w 3876859"/>
              <a:gd name="connsiteY0" fmla="*/ 0 h 675697"/>
              <a:gd name="connsiteX1" fmla="*/ 3876859 w 3876859"/>
              <a:gd name="connsiteY1" fmla="*/ 640702 h 675697"/>
              <a:gd name="connsiteX2" fmla="*/ 3704669 w 3876859"/>
              <a:gd name="connsiteY2" fmla="*/ 675697 h 675697"/>
              <a:gd name="connsiteX3" fmla="*/ 0 w 3876859"/>
              <a:gd name="connsiteY3" fmla="*/ 675697 h 675697"/>
              <a:gd name="connsiteX0" fmla="*/ 3324695 w 3876859"/>
              <a:gd name="connsiteY0" fmla="*/ 0 h 675697"/>
              <a:gd name="connsiteX1" fmla="*/ 3876859 w 3876859"/>
              <a:gd name="connsiteY1" fmla="*/ 640702 h 675697"/>
              <a:gd name="connsiteX2" fmla="*/ 0 w 3876859"/>
              <a:gd name="connsiteY2" fmla="*/ 675697 h 675697"/>
              <a:gd name="connsiteX3" fmla="*/ 3324695 w 3876859"/>
              <a:gd name="connsiteY3" fmla="*/ 0 h 675697"/>
            </a:gdLst>
            <a:ahLst/>
            <a:cxnLst>
              <a:cxn ang="0">
                <a:pos x="connsiteX0" y="connsiteY0"/>
              </a:cxn>
              <a:cxn ang="0">
                <a:pos x="connsiteX1" y="connsiteY1"/>
              </a:cxn>
              <a:cxn ang="0">
                <a:pos x="connsiteX2" y="connsiteY2"/>
              </a:cxn>
              <a:cxn ang="0">
                <a:pos x="connsiteX3" y="connsiteY3"/>
              </a:cxn>
            </a:cxnLst>
            <a:rect l="l" t="t" r="r" b="b"/>
            <a:pathLst>
              <a:path w="3876859" h="675697">
                <a:moveTo>
                  <a:pt x="3324695" y="0"/>
                </a:moveTo>
                <a:lnTo>
                  <a:pt x="3876859" y="640702"/>
                </a:lnTo>
                <a:lnTo>
                  <a:pt x="0" y="675697"/>
                </a:lnTo>
                <a:lnTo>
                  <a:pt x="3324695"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5" name="Freeform: Shape 14">
            <a:extLst>
              <a:ext uri="{FF2B5EF4-FFF2-40B4-BE49-F238E27FC236}">
                <a16:creationId xmlns:a16="http://schemas.microsoft.com/office/drawing/2014/main" xmlns="" id="{EAF72998-63B1-49D4-93FD-FACFAE6BAEF8}"/>
              </a:ext>
            </a:extLst>
          </p:cNvPr>
          <p:cNvSpPr/>
          <p:nvPr/>
        </p:nvSpPr>
        <p:spPr>
          <a:xfrm rot="21147748">
            <a:off x="3665694" y="3181059"/>
            <a:ext cx="1525697" cy="469861"/>
          </a:xfrm>
          <a:custGeom>
            <a:avLst/>
            <a:gdLst>
              <a:gd name="connsiteX0" fmla="*/ 1523317 w 2034263"/>
              <a:gd name="connsiteY0" fmla="*/ 0 h 626481"/>
              <a:gd name="connsiteX1" fmla="*/ 2034263 w 2034263"/>
              <a:gd name="connsiteY1" fmla="*/ 602836 h 626481"/>
              <a:gd name="connsiteX2" fmla="*/ 1976769 w 2034263"/>
              <a:gd name="connsiteY2" fmla="*/ 626481 h 626481"/>
              <a:gd name="connsiteX3" fmla="*/ 0 w 2034263"/>
              <a:gd name="connsiteY3" fmla="*/ 626481 h 626481"/>
              <a:gd name="connsiteX0" fmla="*/ 1523317 w 2034263"/>
              <a:gd name="connsiteY0" fmla="*/ 0 h 626481"/>
              <a:gd name="connsiteX1" fmla="*/ 2034263 w 2034263"/>
              <a:gd name="connsiteY1" fmla="*/ 602836 h 626481"/>
              <a:gd name="connsiteX2" fmla="*/ 0 w 2034263"/>
              <a:gd name="connsiteY2" fmla="*/ 626481 h 626481"/>
              <a:gd name="connsiteX3" fmla="*/ 1523317 w 2034263"/>
              <a:gd name="connsiteY3" fmla="*/ 0 h 626481"/>
            </a:gdLst>
            <a:ahLst/>
            <a:cxnLst>
              <a:cxn ang="0">
                <a:pos x="connsiteX0" y="connsiteY0"/>
              </a:cxn>
              <a:cxn ang="0">
                <a:pos x="connsiteX1" y="connsiteY1"/>
              </a:cxn>
              <a:cxn ang="0">
                <a:pos x="connsiteX2" y="connsiteY2"/>
              </a:cxn>
              <a:cxn ang="0">
                <a:pos x="connsiteX3" y="connsiteY3"/>
              </a:cxn>
            </a:cxnLst>
            <a:rect l="l" t="t" r="r" b="b"/>
            <a:pathLst>
              <a:path w="2034263" h="626481">
                <a:moveTo>
                  <a:pt x="1523317" y="0"/>
                </a:moveTo>
                <a:lnTo>
                  <a:pt x="2034263" y="602836"/>
                </a:lnTo>
                <a:lnTo>
                  <a:pt x="0" y="626481"/>
                </a:lnTo>
                <a:lnTo>
                  <a:pt x="1523317"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6" name="Freeform: Shape 15">
            <a:extLst>
              <a:ext uri="{FF2B5EF4-FFF2-40B4-BE49-F238E27FC236}">
                <a16:creationId xmlns:a16="http://schemas.microsoft.com/office/drawing/2014/main" xmlns="" id="{A2C0DE64-7967-4197-8E33-36BA3A7A5DA8}"/>
              </a:ext>
            </a:extLst>
          </p:cNvPr>
          <p:cNvSpPr/>
          <p:nvPr/>
        </p:nvSpPr>
        <p:spPr>
          <a:xfrm rot="21147748">
            <a:off x="4008351" y="4358224"/>
            <a:ext cx="630344" cy="206420"/>
          </a:xfrm>
          <a:custGeom>
            <a:avLst/>
            <a:gdLst>
              <a:gd name="connsiteX0" fmla="*/ 212345 w 840459"/>
              <a:gd name="connsiteY0" fmla="*/ 0 h 275226"/>
              <a:gd name="connsiteX1" fmla="*/ 840459 w 840459"/>
              <a:gd name="connsiteY1" fmla="*/ 254272 h 275226"/>
              <a:gd name="connsiteX2" fmla="*/ 824292 w 840459"/>
              <a:gd name="connsiteY2" fmla="*/ 275226 h 275226"/>
              <a:gd name="connsiteX3" fmla="*/ 0 w 840459"/>
              <a:gd name="connsiteY3" fmla="*/ 275226 h 275226"/>
              <a:gd name="connsiteX0" fmla="*/ 212345 w 840459"/>
              <a:gd name="connsiteY0" fmla="*/ 0 h 275226"/>
              <a:gd name="connsiteX1" fmla="*/ 840459 w 840459"/>
              <a:gd name="connsiteY1" fmla="*/ 254272 h 275226"/>
              <a:gd name="connsiteX2" fmla="*/ 0 w 840459"/>
              <a:gd name="connsiteY2" fmla="*/ 275226 h 275226"/>
              <a:gd name="connsiteX3" fmla="*/ 212345 w 840459"/>
              <a:gd name="connsiteY3" fmla="*/ 0 h 275226"/>
            </a:gdLst>
            <a:ahLst/>
            <a:cxnLst>
              <a:cxn ang="0">
                <a:pos x="connsiteX0" y="connsiteY0"/>
              </a:cxn>
              <a:cxn ang="0">
                <a:pos x="connsiteX1" y="connsiteY1"/>
              </a:cxn>
              <a:cxn ang="0">
                <a:pos x="connsiteX2" y="connsiteY2"/>
              </a:cxn>
              <a:cxn ang="0">
                <a:pos x="connsiteX3" y="connsiteY3"/>
              </a:cxn>
            </a:cxnLst>
            <a:rect l="l" t="t" r="r" b="b"/>
            <a:pathLst>
              <a:path w="840459" h="275226">
                <a:moveTo>
                  <a:pt x="212345" y="0"/>
                </a:moveTo>
                <a:lnTo>
                  <a:pt x="840459" y="254272"/>
                </a:lnTo>
                <a:lnTo>
                  <a:pt x="0" y="275226"/>
                </a:lnTo>
                <a:lnTo>
                  <a:pt x="212345"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7" name="Freeform: Shape 16">
            <a:extLst>
              <a:ext uri="{FF2B5EF4-FFF2-40B4-BE49-F238E27FC236}">
                <a16:creationId xmlns:a16="http://schemas.microsoft.com/office/drawing/2014/main" xmlns="" id="{8035D1CC-01EB-4AD7-8B07-30C811E49427}"/>
              </a:ext>
            </a:extLst>
          </p:cNvPr>
          <p:cNvSpPr/>
          <p:nvPr/>
        </p:nvSpPr>
        <p:spPr>
          <a:xfrm>
            <a:off x="2101164" y="2067857"/>
            <a:ext cx="3960892" cy="487794"/>
          </a:xfrm>
          <a:custGeom>
            <a:avLst/>
            <a:gdLst>
              <a:gd name="connsiteX0" fmla="*/ 0 w 5281189"/>
              <a:gd name="connsiteY0" fmla="*/ 0 h 650392"/>
              <a:gd name="connsiteX1" fmla="*/ 5281189 w 5281189"/>
              <a:gd name="connsiteY1" fmla="*/ 0 h 650392"/>
              <a:gd name="connsiteX2" fmla="*/ 4903962 w 5281189"/>
              <a:gd name="connsiteY2" fmla="*/ 650392 h 650392"/>
              <a:gd name="connsiteX3" fmla="*/ 377228 w 5281189"/>
              <a:gd name="connsiteY3" fmla="*/ 650392 h 650392"/>
            </a:gdLst>
            <a:ahLst/>
            <a:cxnLst>
              <a:cxn ang="0">
                <a:pos x="connsiteX0" y="connsiteY0"/>
              </a:cxn>
              <a:cxn ang="0">
                <a:pos x="connsiteX1" y="connsiteY1"/>
              </a:cxn>
              <a:cxn ang="0">
                <a:pos x="connsiteX2" y="connsiteY2"/>
              </a:cxn>
              <a:cxn ang="0">
                <a:pos x="connsiteX3" y="connsiteY3"/>
              </a:cxn>
            </a:cxnLst>
            <a:rect l="l" t="t" r="r" b="b"/>
            <a:pathLst>
              <a:path w="5281189" h="650392">
                <a:moveTo>
                  <a:pt x="0" y="0"/>
                </a:moveTo>
                <a:lnTo>
                  <a:pt x="5281189" y="0"/>
                </a:lnTo>
                <a:lnTo>
                  <a:pt x="4903962" y="650392"/>
                </a:lnTo>
                <a:lnTo>
                  <a:pt x="377228" y="65039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TextBox 17">
            <a:extLst>
              <a:ext uri="{FF2B5EF4-FFF2-40B4-BE49-F238E27FC236}">
                <a16:creationId xmlns:a16="http://schemas.microsoft.com/office/drawing/2014/main" xmlns="" id="{E25EE201-C614-4531-A1C1-B2BD60058EC1}"/>
              </a:ext>
            </a:extLst>
          </p:cNvPr>
          <p:cNvSpPr txBox="1"/>
          <p:nvPr/>
        </p:nvSpPr>
        <p:spPr>
          <a:xfrm>
            <a:off x="3833783" y="2080922"/>
            <a:ext cx="495649" cy="461665"/>
          </a:xfrm>
          <a:prstGeom prst="rect">
            <a:avLst/>
          </a:prstGeom>
          <a:noFill/>
        </p:spPr>
        <p:txBody>
          <a:bodyPr wrap="none" rtlCol="0" anchor="ctr">
            <a:spAutoFit/>
          </a:bodyPr>
          <a:lstStyle/>
          <a:p>
            <a:pPr algn="ctr"/>
            <a:r>
              <a:rPr lang="en-US" sz="2400" b="1" dirty="0"/>
              <a:t>01</a:t>
            </a:r>
          </a:p>
        </p:txBody>
      </p:sp>
      <p:sp>
        <p:nvSpPr>
          <p:cNvPr id="19" name="Freeform: Shape 18">
            <a:extLst>
              <a:ext uri="{FF2B5EF4-FFF2-40B4-BE49-F238E27FC236}">
                <a16:creationId xmlns:a16="http://schemas.microsoft.com/office/drawing/2014/main" xmlns="" id="{B9AEE57D-2B2C-45C1-91F7-9EF71FB9CF8E}"/>
              </a:ext>
            </a:extLst>
          </p:cNvPr>
          <p:cNvSpPr/>
          <p:nvPr/>
        </p:nvSpPr>
        <p:spPr>
          <a:xfrm rot="10800000">
            <a:off x="2667002" y="3043446"/>
            <a:ext cx="2829209" cy="487795"/>
          </a:xfrm>
          <a:custGeom>
            <a:avLst/>
            <a:gdLst>
              <a:gd name="connsiteX0" fmla="*/ 3772278 w 3772278"/>
              <a:gd name="connsiteY0" fmla="*/ 650393 h 650393"/>
              <a:gd name="connsiteX1" fmla="*/ 0 w 3772278"/>
              <a:gd name="connsiteY1" fmla="*/ 650393 h 650393"/>
              <a:gd name="connsiteX2" fmla="*/ 377228 w 3772278"/>
              <a:gd name="connsiteY2" fmla="*/ 0 h 650393"/>
              <a:gd name="connsiteX3" fmla="*/ 3395050 w 3772278"/>
              <a:gd name="connsiteY3" fmla="*/ 0 h 650393"/>
            </a:gdLst>
            <a:ahLst/>
            <a:cxnLst>
              <a:cxn ang="0">
                <a:pos x="connsiteX0" y="connsiteY0"/>
              </a:cxn>
              <a:cxn ang="0">
                <a:pos x="connsiteX1" y="connsiteY1"/>
              </a:cxn>
              <a:cxn ang="0">
                <a:pos x="connsiteX2" y="connsiteY2"/>
              </a:cxn>
              <a:cxn ang="0">
                <a:pos x="connsiteX3" y="connsiteY3"/>
              </a:cxn>
            </a:cxnLst>
            <a:rect l="l" t="t" r="r" b="b"/>
            <a:pathLst>
              <a:path w="3772278" h="650393">
                <a:moveTo>
                  <a:pt x="3772278" y="650393"/>
                </a:moveTo>
                <a:lnTo>
                  <a:pt x="0" y="650393"/>
                </a:lnTo>
                <a:lnTo>
                  <a:pt x="377228" y="0"/>
                </a:lnTo>
                <a:lnTo>
                  <a:pt x="339505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TextBox 19">
            <a:extLst>
              <a:ext uri="{FF2B5EF4-FFF2-40B4-BE49-F238E27FC236}">
                <a16:creationId xmlns:a16="http://schemas.microsoft.com/office/drawing/2014/main" xmlns="" id="{E21DC405-7129-499F-B797-2186B69D8719}"/>
              </a:ext>
            </a:extLst>
          </p:cNvPr>
          <p:cNvSpPr txBox="1"/>
          <p:nvPr/>
        </p:nvSpPr>
        <p:spPr>
          <a:xfrm>
            <a:off x="3833783" y="3056511"/>
            <a:ext cx="495649" cy="461665"/>
          </a:xfrm>
          <a:prstGeom prst="rect">
            <a:avLst/>
          </a:prstGeom>
          <a:noFill/>
        </p:spPr>
        <p:txBody>
          <a:bodyPr wrap="none" rtlCol="0" anchor="ctr">
            <a:spAutoFit/>
          </a:bodyPr>
          <a:lstStyle/>
          <a:p>
            <a:pPr algn="ctr"/>
            <a:r>
              <a:rPr lang="en-US" sz="2400" b="1" dirty="0"/>
              <a:t>02</a:t>
            </a:r>
          </a:p>
        </p:txBody>
      </p:sp>
      <p:sp>
        <p:nvSpPr>
          <p:cNvPr id="21" name="Freeform: Shape 20">
            <a:extLst>
              <a:ext uri="{FF2B5EF4-FFF2-40B4-BE49-F238E27FC236}">
                <a16:creationId xmlns:a16="http://schemas.microsoft.com/office/drawing/2014/main" xmlns="" id="{1EA03AD4-031C-4F63-B897-576C9BB700BB}"/>
              </a:ext>
            </a:extLst>
          </p:cNvPr>
          <p:cNvSpPr/>
          <p:nvPr/>
        </p:nvSpPr>
        <p:spPr>
          <a:xfrm rot="10800000">
            <a:off x="3232843" y="4019035"/>
            <a:ext cx="1697526" cy="487795"/>
          </a:xfrm>
          <a:custGeom>
            <a:avLst/>
            <a:gdLst>
              <a:gd name="connsiteX0" fmla="*/ 2263368 w 2263368"/>
              <a:gd name="connsiteY0" fmla="*/ 650393 h 650393"/>
              <a:gd name="connsiteX1" fmla="*/ 0 w 2263368"/>
              <a:gd name="connsiteY1" fmla="*/ 650393 h 650393"/>
              <a:gd name="connsiteX2" fmla="*/ 377228 w 2263368"/>
              <a:gd name="connsiteY2" fmla="*/ 0 h 650393"/>
              <a:gd name="connsiteX3" fmla="*/ 1886140 w 2263368"/>
              <a:gd name="connsiteY3" fmla="*/ 0 h 650393"/>
            </a:gdLst>
            <a:ahLst/>
            <a:cxnLst>
              <a:cxn ang="0">
                <a:pos x="connsiteX0" y="connsiteY0"/>
              </a:cxn>
              <a:cxn ang="0">
                <a:pos x="connsiteX1" y="connsiteY1"/>
              </a:cxn>
              <a:cxn ang="0">
                <a:pos x="connsiteX2" y="connsiteY2"/>
              </a:cxn>
              <a:cxn ang="0">
                <a:pos x="connsiteX3" y="connsiteY3"/>
              </a:cxn>
            </a:cxnLst>
            <a:rect l="l" t="t" r="r" b="b"/>
            <a:pathLst>
              <a:path w="2263368" h="650393">
                <a:moveTo>
                  <a:pt x="2263368" y="650393"/>
                </a:moveTo>
                <a:lnTo>
                  <a:pt x="0" y="650393"/>
                </a:lnTo>
                <a:lnTo>
                  <a:pt x="377228" y="0"/>
                </a:lnTo>
                <a:lnTo>
                  <a:pt x="188614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TextBox 21">
            <a:extLst>
              <a:ext uri="{FF2B5EF4-FFF2-40B4-BE49-F238E27FC236}">
                <a16:creationId xmlns:a16="http://schemas.microsoft.com/office/drawing/2014/main" xmlns="" id="{557B1273-684C-4897-A96E-F870C3C400F4}"/>
              </a:ext>
            </a:extLst>
          </p:cNvPr>
          <p:cNvSpPr txBox="1"/>
          <p:nvPr/>
        </p:nvSpPr>
        <p:spPr>
          <a:xfrm>
            <a:off x="3833783" y="4032100"/>
            <a:ext cx="495649" cy="461665"/>
          </a:xfrm>
          <a:prstGeom prst="rect">
            <a:avLst/>
          </a:prstGeom>
          <a:noFill/>
        </p:spPr>
        <p:txBody>
          <a:bodyPr wrap="none" rtlCol="0" anchor="ctr">
            <a:spAutoFit/>
          </a:bodyPr>
          <a:lstStyle/>
          <a:p>
            <a:pPr algn="ctr"/>
            <a:r>
              <a:rPr lang="en-US" sz="2400" b="1" dirty="0"/>
              <a:t>03</a:t>
            </a:r>
          </a:p>
        </p:txBody>
      </p:sp>
      <p:sp>
        <p:nvSpPr>
          <p:cNvPr id="23" name="Oval 22">
            <a:extLst>
              <a:ext uri="{FF2B5EF4-FFF2-40B4-BE49-F238E27FC236}">
                <a16:creationId xmlns:a16="http://schemas.microsoft.com/office/drawing/2014/main" xmlns="" id="{D0B470D7-BFFF-4BB7-9A54-73073E8BB223}"/>
              </a:ext>
            </a:extLst>
          </p:cNvPr>
          <p:cNvSpPr/>
          <p:nvPr/>
        </p:nvSpPr>
        <p:spPr>
          <a:xfrm>
            <a:off x="2886938" y="5543732"/>
            <a:ext cx="2389333" cy="620831"/>
          </a:xfrm>
          <a:prstGeom prst="ellipse">
            <a:avLst/>
          </a:prstGeom>
          <a:gradFill flip="none" rotWithShape="1">
            <a:gsLst>
              <a:gs pos="12000">
                <a:schemeClr val="tx1">
                  <a:lumMod val="65000"/>
                  <a:lumOff val="35000"/>
                  <a:alpha val="43000"/>
                </a:schemeClr>
              </a:gs>
              <a:gs pos="86000">
                <a:schemeClr val="bg2">
                  <a:alpha val="0"/>
                </a:schemeClr>
              </a:gs>
              <a:gs pos="100000">
                <a:schemeClr val="bg1">
                  <a:lumMod val="9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xmlns="" id="{7A5199FD-9A8D-4FF3-826E-00408473381C}"/>
              </a:ext>
            </a:extLst>
          </p:cNvPr>
          <p:cNvSpPr txBox="1">
            <a:spLocks/>
          </p:cNvSpPr>
          <p:nvPr/>
        </p:nvSpPr>
        <p:spPr>
          <a:xfrm>
            <a:off x="304800" y="304800"/>
            <a:ext cx="8382000" cy="762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Tw Cen MT" panose="020B0602020104020603" pitchFamily="34" charset="0"/>
              </a:rPr>
              <a:t>COMPARISON OF MODEL</a:t>
            </a:r>
          </a:p>
        </p:txBody>
      </p:sp>
      <p:sp>
        <p:nvSpPr>
          <p:cNvPr id="25" name="TextBox 24">
            <a:extLst>
              <a:ext uri="{FF2B5EF4-FFF2-40B4-BE49-F238E27FC236}">
                <a16:creationId xmlns:a16="http://schemas.microsoft.com/office/drawing/2014/main" xmlns="" id="{3AC87ADB-26A5-43E1-A4B0-4D9A6F85C162}"/>
              </a:ext>
            </a:extLst>
          </p:cNvPr>
          <p:cNvSpPr txBox="1"/>
          <p:nvPr/>
        </p:nvSpPr>
        <p:spPr>
          <a:xfrm>
            <a:off x="6019800" y="1524000"/>
            <a:ext cx="2389333" cy="369332"/>
          </a:xfrm>
          <a:prstGeom prst="rect">
            <a:avLst/>
          </a:prstGeom>
          <a:noFill/>
        </p:spPr>
        <p:txBody>
          <a:bodyPr wrap="square" lIns="0" rIns="0" rtlCol="0" anchor="ctr">
            <a:spAutoFit/>
          </a:bodyPr>
          <a:lstStyle/>
          <a:p>
            <a:pPr algn="ctr"/>
            <a:r>
              <a:rPr lang="en-US" b="1" noProof="1"/>
              <a:t>Accuracy</a:t>
            </a:r>
          </a:p>
        </p:txBody>
      </p:sp>
      <p:sp>
        <p:nvSpPr>
          <p:cNvPr id="26" name="TextBox 25">
            <a:extLst>
              <a:ext uri="{FF2B5EF4-FFF2-40B4-BE49-F238E27FC236}">
                <a16:creationId xmlns:a16="http://schemas.microsoft.com/office/drawing/2014/main" xmlns="" id="{9EBF83DA-D1BF-4228-8B0D-9F17A1DDD6D1}"/>
              </a:ext>
            </a:extLst>
          </p:cNvPr>
          <p:cNvSpPr txBox="1"/>
          <p:nvPr/>
        </p:nvSpPr>
        <p:spPr>
          <a:xfrm>
            <a:off x="6096000" y="3124200"/>
            <a:ext cx="2194560" cy="369332"/>
          </a:xfrm>
          <a:prstGeom prst="rect">
            <a:avLst/>
          </a:prstGeom>
          <a:noFill/>
        </p:spPr>
        <p:txBody>
          <a:bodyPr wrap="square" lIns="0" rIns="0" rtlCol="0" anchor="ctr">
            <a:spAutoFit/>
          </a:bodyPr>
          <a:lstStyle/>
          <a:p>
            <a:pPr algn="ctr"/>
            <a:r>
              <a:rPr lang="en-US" b="1" noProof="1" smtClean="0"/>
              <a:t>93.4%</a:t>
            </a:r>
            <a:endParaRPr lang="en-US" b="1" noProof="1"/>
          </a:p>
        </p:txBody>
      </p:sp>
      <p:sp>
        <p:nvSpPr>
          <p:cNvPr id="29" name="TextBox 28">
            <a:extLst>
              <a:ext uri="{FF2B5EF4-FFF2-40B4-BE49-F238E27FC236}">
                <a16:creationId xmlns:a16="http://schemas.microsoft.com/office/drawing/2014/main" xmlns="" id="{17C3B317-378D-422B-B6AE-B35A49DF97BB}"/>
              </a:ext>
            </a:extLst>
          </p:cNvPr>
          <p:cNvSpPr txBox="1"/>
          <p:nvPr/>
        </p:nvSpPr>
        <p:spPr>
          <a:xfrm>
            <a:off x="6019800" y="4038600"/>
            <a:ext cx="2194560" cy="369332"/>
          </a:xfrm>
          <a:prstGeom prst="rect">
            <a:avLst/>
          </a:prstGeom>
          <a:noFill/>
        </p:spPr>
        <p:txBody>
          <a:bodyPr wrap="square" lIns="0" rIns="0" rtlCol="0" anchor="ctr">
            <a:spAutoFit/>
          </a:bodyPr>
          <a:lstStyle/>
          <a:p>
            <a:pPr algn="ctr"/>
            <a:r>
              <a:rPr lang="en-US" b="1" noProof="1" smtClean="0"/>
              <a:t>88.9%</a:t>
            </a:r>
            <a:endParaRPr lang="en-US" b="1" noProof="1"/>
          </a:p>
        </p:txBody>
      </p:sp>
    </p:spTree>
    <p:extLst>
      <p:ext uri="{BB962C8B-B14F-4D97-AF65-F5344CB8AC3E}">
        <p14:creationId xmlns:p14="http://schemas.microsoft.com/office/powerpoint/2010/main" val="3049469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E8AA9BD-5B28-4BB1-803B-54BB6E1B0DE1}"/>
              </a:ext>
            </a:extLst>
          </p:cNvPr>
          <p:cNvSpPr txBox="1"/>
          <p:nvPr/>
        </p:nvSpPr>
        <p:spPr>
          <a:xfrm>
            <a:off x="1842408" y="1154889"/>
            <a:ext cx="5459186" cy="553998"/>
          </a:xfrm>
          <a:prstGeom prst="rect">
            <a:avLst/>
          </a:prstGeom>
          <a:noFill/>
        </p:spPr>
        <p:txBody>
          <a:bodyPr wrap="square" rtlCol="0">
            <a:spAutoFit/>
          </a:bodyPr>
          <a:lstStyle/>
          <a:p>
            <a:pPr algn="ctr"/>
            <a:r>
              <a:rPr lang="en-US" sz="3000" dirty="0">
                <a:latin typeface="Tw Cen MT" panose="020B0602020104020603" pitchFamily="34" charset="0"/>
              </a:rPr>
              <a:t>FUTURE ENHANCEMENT</a:t>
            </a:r>
          </a:p>
        </p:txBody>
      </p:sp>
      <p:grpSp>
        <p:nvGrpSpPr>
          <p:cNvPr id="74" name="Group 73">
            <a:extLst>
              <a:ext uri="{FF2B5EF4-FFF2-40B4-BE49-F238E27FC236}">
                <a16:creationId xmlns:a16="http://schemas.microsoft.com/office/drawing/2014/main" xmlns="" id="{B2F3F2F8-33FF-4102-862E-20DAD0C71447}"/>
              </a:ext>
            </a:extLst>
          </p:cNvPr>
          <p:cNvGrpSpPr/>
          <p:nvPr/>
        </p:nvGrpSpPr>
        <p:grpSpPr>
          <a:xfrm>
            <a:off x="6746081" y="2362203"/>
            <a:ext cx="2083180" cy="2349279"/>
            <a:chOff x="764723" y="4698435"/>
            <a:chExt cx="2777573" cy="3132368"/>
          </a:xfrm>
        </p:grpSpPr>
        <p:sp>
          <p:nvSpPr>
            <p:cNvPr id="22" name="Oval 21">
              <a:extLst>
                <a:ext uri="{FF2B5EF4-FFF2-40B4-BE49-F238E27FC236}">
                  <a16:creationId xmlns:a16="http://schemas.microsoft.com/office/drawing/2014/main" xmlns="" id="{6CF3200F-183A-45CC-B5B7-D8308D13ACF8}"/>
                </a:ext>
              </a:extLst>
            </p:cNvPr>
            <p:cNvSpPr/>
            <p:nvPr/>
          </p:nvSpPr>
          <p:spPr>
            <a:xfrm>
              <a:off x="764723" y="4833186"/>
              <a:ext cx="662056" cy="662056"/>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a:extLst>
                <a:ext uri="{FF2B5EF4-FFF2-40B4-BE49-F238E27FC236}">
                  <a16:creationId xmlns:a16="http://schemas.microsoft.com/office/drawing/2014/main" xmlns="" id="{A2AB67DC-CB88-4E99-AD30-CE7DAEB362F9}"/>
                </a:ext>
              </a:extLst>
            </p:cNvPr>
            <p:cNvSpPr txBox="1"/>
            <p:nvPr/>
          </p:nvSpPr>
          <p:spPr>
            <a:xfrm>
              <a:off x="1435200" y="4698435"/>
              <a:ext cx="1713948" cy="451405"/>
            </a:xfrm>
            <a:prstGeom prst="rect">
              <a:avLst/>
            </a:prstGeom>
            <a:noFill/>
          </p:spPr>
          <p:txBody>
            <a:bodyPr wrap="square" rtlCol="0">
              <a:spAutoFit/>
            </a:bodyPr>
            <a:lstStyle/>
            <a:p>
              <a:r>
                <a:rPr lang="en-US" sz="1600" dirty="0">
                  <a:solidFill>
                    <a:srgbClr val="EE9524"/>
                  </a:solidFill>
                  <a:latin typeface="Tw Cen MT" panose="020B0602020104020603" pitchFamily="34" charset="0"/>
                </a:rPr>
                <a:t>Research</a:t>
              </a:r>
            </a:p>
          </p:txBody>
        </p:sp>
        <p:sp>
          <p:nvSpPr>
            <p:cNvPr id="24" name="TextBox 23">
              <a:extLst>
                <a:ext uri="{FF2B5EF4-FFF2-40B4-BE49-F238E27FC236}">
                  <a16:creationId xmlns:a16="http://schemas.microsoft.com/office/drawing/2014/main" xmlns="" id="{214B4AC9-C9D9-4ECB-83A5-16AAB51319DF}"/>
                </a:ext>
              </a:extLst>
            </p:cNvPr>
            <p:cNvSpPr txBox="1"/>
            <p:nvPr/>
          </p:nvSpPr>
          <p:spPr>
            <a:xfrm>
              <a:off x="1015548" y="5409630"/>
              <a:ext cx="2526748" cy="2421173"/>
            </a:xfrm>
            <a:prstGeom prst="rect">
              <a:avLst/>
            </a:prstGeom>
            <a:noFill/>
          </p:spPr>
          <p:txBody>
            <a:bodyPr wrap="square" rtlCol="0">
              <a:spAutoFit/>
            </a:bodyPr>
            <a:lstStyle/>
            <a:p>
              <a:r>
                <a:rPr lang="en-US" sz="1600" dirty="0">
                  <a:solidFill>
                    <a:schemeClr val="tx1">
                      <a:lumMod val="75000"/>
                      <a:lumOff val="25000"/>
                    </a:schemeClr>
                  </a:solidFill>
                  <a:latin typeface="Tw Cen MT" panose="020B0602020104020603" pitchFamily="34" charset="0"/>
                </a:rPr>
                <a:t>We can perform more deep research on this topic and develop </a:t>
              </a:r>
            </a:p>
            <a:p>
              <a:r>
                <a:rPr lang="en-US" sz="1600" dirty="0">
                  <a:solidFill>
                    <a:schemeClr val="tx1">
                      <a:lumMod val="75000"/>
                      <a:lumOff val="25000"/>
                    </a:schemeClr>
                  </a:solidFill>
                  <a:latin typeface="Tw Cen MT" panose="020B0602020104020603" pitchFamily="34" charset="0"/>
                </a:rPr>
                <a:t>more accurate model using advanced algorithms.</a:t>
              </a:r>
            </a:p>
          </p:txBody>
        </p:sp>
        <p:pic>
          <p:nvPicPr>
            <p:cNvPr id="27" name="Picture 26">
              <a:extLst>
                <a:ext uri="{FF2B5EF4-FFF2-40B4-BE49-F238E27FC236}">
                  <a16:creationId xmlns:a16="http://schemas.microsoft.com/office/drawing/2014/main" xmlns="" id="{2A11449D-6E14-4A83-AB6C-68833A2878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6554" y="4977083"/>
              <a:ext cx="398396" cy="398396"/>
            </a:xfrm>
            <a:prstGeom prst="rect">
              <a:avLst/>
            </a:prstGeom>
          </p:spPr>
        </p:pic>
      </p:grpSp>
      <p:grpSp>
        <p:nvGrpSpPr>
          <p:cNvPr id="76" name="Group 75">
            <a:extLst>
              <a:ext uri="{FF2B5EF4-FFF2-40B4-BE49-F238E27FC236}">
                <a16:creationId xmlns:a16="http://schemas.microsoft.com/office/drawing/2014/main" xmlns="" id="{40AC08DE-C855-47D6-9290-C91ED3A860ED}"/>
              </a:ext>
            </a:extLst>
          </p:cNvPr>
          <p:cNvGrpSpPr/>
          <p:nvPr/>
        </p:nvGrpSpPr>
        <p:grpSpPr>
          <a:xfrm>
            <a:off x="3352800" y="2362200"/>
            <a:ext cx="2667000" cy="2671703"/>
            <a:chOff x="4504627" y="3420415"/>
            <a:chExt cx="3556000" cy="3562270"/>
          </a:xfrm>
        </p:grpSpPr>
        <p:sp>
          <p:nvSpPr>
            <p:cNvPr id="32" name="Oval 31">
              <a:extLst>
                <a:ext uri="{FF2B5EF4-FFF2-40B4-BE49-F238E27FC236}">
                  <a16:creationId xmlns:a16="http://schemas.microsoft.com/office/drawing/2014/main" xmlns="" id="{198DFD76-A9E6-4659-BD43-E0F5CFD08067}"/>
                </a:ext>
              </a:extLst>
            </p:cNvPr>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xmlns="" id="{50A4B6B9-C18C-46F5-ACBE-D1DDEB526AFA}"/>
                </a:ext>
              </a:extLst>
            </p:cNvPr>
            <p:cNvSpPr txBox="1"/>
            <p:nvPr/>
          </p:nvSpPr>
          <p:spPr>
            <a:xfrm>
              <a:off x="5175104" y="3420415"/>
              <a:ext cx="2885523" cy="779700"/>
            </a:xfrm>
            <a:prstGeom prst="rect">
              <a:avLst/>
            </a:prstGeom>
            <a:noFill/>
          </p:spPr>
          <p:txBody>
            <a:bodyPr wrap="square" rtlCol="0">
              <a:spAutoFit/>
            </a:bodyPr>
            <a:lstStyle/>
            <a:p>
              <a:r>
                <a:rPr lang="en-US" sz="1600" dirty="0">
                  <a:solidFill>
                    <a:srgbClr val="03A1A4"/>
                  </a:solidFill>
                  <a:latin typeface="Tw Cen MT" panose="020B0602020104020603" pitchFamily="34" charset="0"/>
                </a:rPr>
                <a:t>Develop an application for various institutions.</a:t>
              </a:r>
            </a:p>
          </p:txBody>
        </p:sp>
        <p:sp>
          <p:nvSpPr>
            <p:cNvPr id="34" name="TextBox 33">
              <a:extLst>
                <a:ext uri="{FF2B5EF4-FFF2-40B4-BE49-F238E27FC236}">
                  <a16:creationId xmlns:a16="http://schemas.microsoft.com/office/drawing/2014/main" xmlns="" id="{9F8B27DD-1608-4F45-9776-BCDFB5432B42}"/>
                </a:ext>
              </a:extLst>
            </p:cNvPr>
            <p:cNvSpPr txBox="1"/>
            <p:nvPr/>
          </p:nvSpPr>
          <p:spPr>
            <a:xfrm>
              <a:off x="5215827" y="4233215"/>
              <a:ext cx="2526748" cy="2749470"/>
            </a:xfrm>
            <a:prstGeom prst="rect">
              <a:avLst/>
            </a:prstGeom>
            <a:noFill/>
          </p:spPr>
          <p:txBody>
            <a:bodyPr wrap="square" rtlCol="0">
              <a:spAutoFit/>
            </a:bodyPr>
            <a:lstStyle/>
            <a:p>
              <a:r>
                <a:rPr lang="en-US" sz="1600" dirty="0">
                  <a:solidFill>
                    <a:schemeClr val="tx1">
                      <a:lumMod val="75000"/>
                      <a:lumOff val="25000"/>
                    </a:schemeClr>
                  </a:solidFill>
                  <a:latin typeface="Tw Cen MT" panose="020B0602020104020603" pitchFamily="34" charset="0"/>
                </a:rPr>
                <a:t>With the data of various institution we can develop a health tracking system of there customers by which institutes can use for target marketing.</a:t>
              </a:r>
            </a:p>
          </p:txBody>
        </p:sp>
        <p:pic>
          <p:nvPicPr>
            <p:cNvPr id="53" name="Picture 52">
              <a:extLst>
                <a:ext uri="{FF2B5EF4-FFF2-40B4-BE49-F238E27FC236}">
                  <a16:creationId xmlns:a16="http://schemas.microsoft.com/office/drawing/2014/main" xmlns="" id="{D902FE03-8A1B-427E-B590-87E36B70010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28038" y="3678575"/>
              <a:ext cx="415236" cy="415236"/>
            </a:xfrm>
            <a:prstGeom prst="rect">
              <a:avLst/>
            </a:prstGeom>
          </p:spPr>
        </p:pic>
      </p:grpSp>
      <p:grpSp>
        <p:nvGrpSpPr>
          <p:cNvPr id="75" name="Group 74">
            <a:extLst>
              <a:ext uri="{FF2B5EF4-FFF2-40B4-BE49-F238E27FC236}">
                <a16:creationId xmlns:a16="http://schemas.microsoft.com/office/drawing/2014/main" xmlns="" id="{02F6E9D7-0EA4-48A5-8A6E-DB9CA4C69AF6}"/>
              </a:ext>
            </a:extLst>
          </p:cNvPr>
          <p:cNvGrpSpPr/>
          <p:nvPr/>
        </p:nvGrpSpPr>
        <p:grpSpPr>
          <a:xfrm>
            <a:off x="304800" y="2362200"/>
            <a:ext cx="2514600" cy="2917924"/>
            <a:chOff x="4504627" y="2142394"/>
            <a:chExt cx="3352800" cy="3890565"/>
          </a:xfrm>
        </p:grpSpPr>
        <p:sp>
          <p:nvSpPr>
            <p:cNvPr id="28" name="Oval 27">
              <a:extLst>
                <a:ext uri="{FF2B5EF4-FFF2-40B4-BE49-F238E27FC236}">
                  <a16:creationId xmlns:a16="http://schemas.microsoft.com/office/drawing/2014/main" xmlns="" id="{9302E03A-C9B9-4D44-8C23-6AF41033A7CE}"/>
                </a:ext>
              </a:extLst>
            </p:cNvPr>
            <p:cNvSpPr/>
            <p:nvPr/>
          </p:nvSpPr>
          <p:spPr>
            <a:xfrm>
              <a:off x="4504627" y="2277144"/>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xmlns="" id="{227367A5-7D6B-4AE6-B3B0-603F081EF5BF}"/>
                </a:ext>
              </a:extLst>
            </p:cNvPr>
            <p:cNvSpPr txBox="1"/>
            <p:nvPr/>
          </p:nvSpPr>
          <p:spPr>
            <a:xfrm>
              <a:off x="5175104" y="2142394"/>
              <a:ext cx="2682323" cy="861775"/>
            </a:xfrm>
            <a:prstGeom prst="rect">
              <a:avLst/>
            </a:prstGeom>
            <a:noFill/>
          </p:spPr>
          <p:txBody>
            <a:bodyPr wrap="square" rtlCol="0">
              <a:spAutoFit/>
            </a:bodyPr>
            <a:lstStyle/>
            <a:p>
              <a:r>
                <a:rPr lang="en-US" dirty="0">
                  <a:solidFill>
                    <a:srgbClr val="EF3078"/>
                  </a:solidFill>
                  <a:latin typeface="Tw Cen MT" panose="020B0602020104020603" pitchFamily="34" charset="0"/>
                </a:rPr>
                <a:t>Develop a mobile app</a:t>
              </a:r>
            </a:p>
          </p:txBody>
        </p:sp>
        <p:sp>
          <p:nvSpPr>
            <p:cNvPr id="31" name="TextBox 30">
              <a:extLst>
                <a:ext uri="{FF2B5EF4-FFF2-40B4-BE49-F238E27FC236}">
                  <a16:creationId xmlns:a16="http://schemas.microsoft.com/office/drawing/2014/main" xmlns="" id="{E7E69C04-C485-4D56-AA46-D02C5A0AF07A}"/>
                </a:ext>
              </a:extLst>
            </p:cNvPr>
            <p:cNvSpPr txBox="1"/>
            <p:nvPr/>
          </p:nvSpPr>
          <p:spPr>
            <a:xfrm>
              <a:off x="5114227" y="2955194"/>
              <a:ext cx="2526748" cy="3077765"/>
            </a:xfrm>
            <a:prstGeom prst="rect">
              <a:avLst/>
            </a:prstGeom>
            <a:noFill/>
          </p:spPr>
          <p:txBody>
            <a:bodyPr wrap="square" rtlCol="0">
              <a:spAutoFit/>
            </a:bodyPr>
            <a:lstStyle/>
            <a:p>
              <a:r>
                <a:rPr lang="en-US" sz="1600" dirty="0">
                  <a:solidFill>
                    <a:schemeClr val="tx1">
                      <a:lumMod val="75000"/>
                      <a:lumOff val="25000"/>
                    </a:schemeClr>
                  </a:solidFill>
                  <a:latin typeface="Tw Cen MT" panose="020B0602020104020603" pitchFamily="34" charset="0"/>
                </a:rPr>
                <a:t> We can integrate our model with IOT and android app which keeps on tracking our health condition and give alert if our health conditions are going to lead stroke.</a:t>
              </a:r>
            </a:p>
          </p:txBody>
        </p:sp>
        <p:pic>
          <p:nvPicPr>
            <p:cNvPr id="66" name="Picture 65">
              <a:extLst>
                <a:ext uri="{FF2B5EF4-FFF2-40B4-BE49-F238E27FC236}">
                  <a16:creationId xmlns:a16="http://schemas.microsoft.com/office/drawing/2014/main" xmlns="" id="{EED512B6-1D25-4DB4-ACBB-D350235B87B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67162" y="2447925"/>
              <a:ext cx="320495" cy="320495"/>
            </a:xfrm>
            <a:prstGeom prst="rect">
              <a:avLst/>
            </a:prstGeom>
          </p:spPr>
        </p:pic>
      </p:grpSp>
    </p:spTree>
    <p:extLst>
      <p:ext uri="{BB962C8B-B14F-4D97-AF65-F5344CB8AC3E}">
        <p14:creationId xmlns:p14="http://schemas.microsoft.com/office/powerpoint/2010/main" val="1646376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 calcmode="lin" valueType="num">
                                      <p:cBhvr>
                                        <p:cTn id="9" dur="500" fill="hold"/>
                                        <p:tgtEl>
                                          <p:spTgt spid="74"/>
                                        </p:tgtEl>
                                        <p:attrNameLst>
                                          <p:attrName>style.rotation</p:attrName>
                                        </p:attrNameLst>
                                      </p:cBhvr>
                                      <p:tavLst>
                                        <p:tav tm="0">
                                          <p:val>
                                            <p:fltVal val="90"/>
                                          </p:val>
                                        </p:tav>
                                        <p:tav tm="100000">
                                          <p:val>
                                            <p:fltVal val="0"/>
                                          </p:val>
                                        </p:tav>
                                      </p:tavLst>
                                    </p:anim>
                                    <p:animEffect transition="in" filter="fade">
                                      <p:cBhvr>
                                        <p:cTn id="10" dur="500"/>
                                        <p:tgtEl>
                                          <p:spTgt spid="74"/>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75"/>
                                        </p:tgtEl>
                                        <p:attrNameLst>
                                          <p:attrName>style.visibility</p:attrName>
                                        </p:attrNameLst>
                                      </p:cBhvr>
                                      <p:to>
                                        <p:strVal val="visible"/>
                                      </p:to>
                                    </p:set>
                                    <p:anim calcmode="lin" valueType="num">
                                      <p:cBhvr>
                                        <p:cTn id="14" dur="500" fill="hold"/>
                                        <p:tgtEl>
                                          <p:spTgt spid="75"/>
                                        </p:tgtEl>
                                        <p:attrNameLst>
                                          <p:attrName>ppt_w</p:attrName>
                                        </p:attrNameLst>
                                      </p:cBhvr>
                                      <p:tavLst>
                                        <p:tav tm="0">
                                          <p:val>
                                            <p:fltVal val="0"/>
                                          </p:val>
                                        </p:tav>
                                        <p:tav tm="100000">
                                          <p:val>
                                            <p:strVal val="#ppt_w"/>
                                          </p:val>
                                        </p:tav>
                                      </p:tavLst>
                                    </p:anim>
                                    <p:anim calcmode="lin" valueType="num">
                                      <p:cBhvr>
                                        <p:cTn id="15" dur="500" fill="hold"/>
                                        <p:tgtEl>
                                          <p:spTgt spid="75"/>
                                        </p:tgtEl>
                                        <p:attrNameLst>
                                          <p:attrName>ppt_h</p:attrName>
                                        </p:attrNameLst>
                                      </p:cBhvr>
                                      <p:tavLst>
                                        <p:tav tm="0">
                                          <p:val>
                                            <p:fltVal val="0"/>
                                          </p:val>
                                        </p:tav>
                                        <p:tav tm="100000">
                                          <p:val>
                                            <p:strVal val="#ppt_h"/>
                                          </p:val>
                                        </p:tav>
                                      </p:tavLst>
                                    </p:anim>
                                    <p:anim calcmode="lin" valueType="num">
                                      <p:cBhvr>
                                        <p:cTn id="16" dur="500" fill="hold"/>
                                        <p:tgtEl>
                                          <p:spTgt spid="75"/>
                                        </p:tgtEl>
                                        <p:attrNameLst>
                                          <p:attrName>style.rotation</p:attrName>
                                        </p:attrNameLst>
                                      </p:cBhvr>
                                      <p:tavLst>
                                        <p:tav tm="0">
                                          <p:val>
                                            <p:fltVal val="90"/>
                                          </p:val>
                                        </p:tav>
                                        <p:tav tm="100000">
                                          <p:val>
                                            <p:fltVal val="0"/>
                                          </p:val>
                                        </p:tav>
                                      </p:tavLst>
                                    </p:anim>
                                    <p:animEffect transition="in" filter="fade">
                                      <p:cBhvr>
                                        <p:cTn id="17" dur="500"/>
                                        <p:tgtEl>
                                          <p:spTgt spid="75"/>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76"/>
                                        </p:tgtEl>
                                        <p:attrNameLst>
                                          <p:attrName>style.visibility</p:attrName>
                                        </p:attrNameLst>
                                      </p:cBhvr>
                                      <p:to>
                                        <p:strVal val="visible"/>
                                      </p:to>
                                    </p:set>
                                    <p:anim calcmode="lin" valueType="num">
                                      <p:cBhvr>
                                        <p:cTn id="21" dur="500" fill="hold"/>
                                        <p:tgtEl>
                                          <p:spTgt spid="76"/>
                                        </p:tgtEl>
                                        <p:attrNameLst>
                                          <p:attrName>ppt_w</p:attrName>
                                        </p:attrNameLst>
                                      </p:cBhvr>
                                      <p:tavLst>
                                        <p:tav tm="0">
                                          <p:val>
                                            <p:fltVal val="0"/>
                                          </p:val>
                                        </p:tav>
                                        <p:tav tm="100000">
                                          <p:val>
                                            <p:strVal val="#ppt_w"/>
                                          </p:val>
                                        </p:tav>
                                      </p:tavLst>
                                    </p:anim>
                                    <p:anim calcmode="lin" valueType="num">
                                      <p:cBhvr>
                                        <p:cTn id="22" dur="500" fill="hold"/>
                                        <p:tgtEl>
                                          <p:spTgt spid="76"/>
                                        </p:tgtEl>
                                        <p:attrNameLst>
                                          <p:attrName>ppt_h</p:attrName>
                                        </p:attrNameLst>
                                      </p:cBhvr>
                                      <p:tavLst>
                                        <p:tav tm="0">
                                          <p:val>
                                            <p:fltVal val="0"/>
                                          </p:val>
                                        </p:tav>
                                        <p:tav tm="100000">
                                          <p:val>
                                            <p:strVal val="#ppt_h"/>
                                          </p:val>
                                        </p:tav>
                                      </p:tavLst>
                                    </p:anim>
                                    <p:anim calcmode="lin" valueType="num">
                                      <p:cBhvr>
                                        <p:cTn id="23" dur="500" fill="hold"/>
                                        <p:tgtEl>
                                          <p:spTgt spid="76"/>
                                        </p:tgtEl>
                                        <p:attrNameLst>
                                          <p:attrName>style.rotation</p:attrName>
                                        </p:attrNameLst>
                                      </p:cBhvr>
                                      <p:tavLst>
                                        <p:tav tm="0">
                                          <p:val>
                                            <p:fltVal val="90"/>
                                          </p:val>
                                        </p:tav>
                                        <p:tav tm="100000">
                                          <p:val>
                                            <p:fltVal val="0"/>
                                          </p:val>
                                        </p:tav>
                                      </p:tavLst>
                                    </p:anim>
                                    <p:animEffect transition="in" filter="fade">
                                      <p:cBhvr>
                                        <p:cTn id="2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3204742" y="2176041"/>
            <a:ext cx="2734517" cy="2430682"/>
            <a:chOff x="3669176" y="2176041"/>
            <a:chExt cx="3646023" cy="2430682"/>
          </a:xfrm>
        </p:grpSpPr>
        <p:sp>
          <p:nvSpPr>
            <p:cNvPr id="2" name="Circular Arrow 1"/>
            <p:cNvSpPr/>
            <p:nvPr/>
          </p:nvSpPr>
          <p:spPr>
            <a:xfrm>
              <a:off x="3669176" y="2176041"/>
              <a:ext cx="2430682" cy="2430682"/>
            </a:xfrm>
            <a:prstGeom prst="circularArrow">
              <a:avLst>
                <a:gd name="adj1" fmla="val 12500"/>
                <a:gd name="adj2" fmla="val 1142319"/>
                <a:gd name="adj3" fmla="val 20457681"/>
                <a:gd name="adj4" fmla="val 4714701"/>
                <a:gd name="adj5" fmla="val 14184"/>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sp>
          <p:nvSpPr>
            <p:cNvPr id="3" name="Circular Arrow 2"/>
            <p:cNvSpPr/>
            <p:nvPr/>
          </p:nvSpPr>
          <p:spPr>
            <a:xfrm flipH="1" flipV="1">
              <a:off x="4884517" y="2176041"/>
              <a:ext cx="2430682" cy="2430682"/>
            </a:xfrm>
            <a:prstGeom prst="circularArrow">
              <a:avLst>
                <a:gd name="adj1" fmla="val 12500"/>
                <a:gd name="adj2" fmla="val 1067182"/>
                <a:gd name="adj3" fmla="val 20457681"/>
                <a:gd name="adj4" fmla="val 4627388"/>
                <a:gd name="adj5" fmla="val 12500"/>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grpSp>
      <p:sp>
        <p:nvSpPr>
          <p:cNvPr id="5" name="Rectangle 4"/>
          <p:cNvSpPr/>
          <p:nvPr/>
        </p:nvSpPr>
        <p:spPr>
          <a:xfrm>
            <a:off x="329879" y="2047754"/>
            <a:ext cx="243068" cy="3681618"/>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 name="Rectangle 5"/>
          <p:cNvSpPr/>
          <p:nvPr/>
        </p:nvSpPr>
        <p:spPr>
          <a:xfrm>
            <a:off x="8550798" y="2037145"/>
            <a:ext cx="243068" cy="3685446"/>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 name="TextBox 6"/>
          <p:cNvSpPr txBox="1"/>
          <p:nvPr/>
        </p:nvSpPr>
        <p:spPr>
          <a:xfrm>
            <a:off x="593204" y="2213938"/>
            <a:ext cx="2476500" cy="3508653"/>
          </a:xfrm>
          <a:prstGeom prst="rect">
            <a:avLst/>
          </a:prstGeom>
          <a:noFill/>
        </p:spPr>
        <p:txBody>
          <a:bodyPr wrap="square" rtlCol="0">
            <a:spAutoFit/>
          </a:bodyPr>
          <a:lstStyle/>
          <a:p>
            <a:pPr algn="ctr"/>
            <a:r>
              <a:rPr lang="en-IN" b="1" dirty="0">
                <a:latin typeface="Century Gothic" panose="020B0502020202020204" pitchFamily="34" charset="0"/>
              </a:rPr>
              <a:t>Advantages</a:t>
            </a:r>
          </a:p>
          <a:p>
            <a:endParaRPr lang="en-IN" b="1" dirty="0">
              <a:latin typeface="Century Gothic" panose="020B0502020202020204" pitchFamily="34" charset="0"/>
            </a:endParaRPr>
          </a:p>
          <a:p>
            <a:pPr marL="285750" indent="-285750">
              <a:buFont typeface="Arial" panose="020B0604020202020204" pitchFamily="34" charset="0"/>
              <a:buChar char="•"/>
            </a:pPr>
            <a:r>
              <a:rPr lang="en-IN" sz="1400" dirty="0">
                <a:latin typeface="Century Gothic" panose="020B0502020202020204" pitchFamily="34" charset="0"/>
              </a:rPr>
              <a:t>The global  death rate can be reduced.</a:t>
            </a:r>
          </a:p>
          <a:p>
            <a:pPr marL="285750" indent="-285750">
              <a:buFont typeface="Arial" panose="020B0604020202020204" pitchFamily="34" charset="0"/>
              <a:buChar char="•"/>
            </a:pPr>
            <a:r>
              <a:rPr lang="en-IN" sz="1400" dirty="0">
                <a:latin typeface="Century Gothic" panose="020B0502020202020204" pitchFamily="34" charset="0"/>
              </a:rPr>
              <a:t>Early detection of stroke can be useful for providing  medical support early.</a:t>
            </a:r>
          </a:p>
          <a:p>
            <a:pPr marL="285750" indent="-285750">
              <a:buFont typeface="Arial" panose="020B0604020202020204" pitchFamily="34" charset="0"/>
              <a:buChar char="•"/>
            </a:pPr>
            <a:r>
              <a:rPr lang="en-IN" sz="1400" dirty="0">
                <a:latin typeface="Century Gothic" panose="020B0502020202020204" pitchFamily="34" charset="0"/>
              </a:rPr>
              <a:t>Will be helpful for improving the lifestyle of people more healthy.</a:t>
            </a:r>
          </a:p>
          <a:p>
            <a:pPr marL="285750" indent="-285750">
              <a:buFont typeface="Arial" panose="020B0604020202020204" pitchFamily="34" charset="0"/>
              <a:buChar char="•"/>
            </a:pPr>
            <a:endParaRPr lang="en-IN" sz="1400" dirty="0">
              <a:latin typeface="Century Gothic" panose="020B0502020202020204" pitchFamily="34" charset="0"/>
            </a:endParaRPr>
          </a:p>
          <a:p>
            <a:endParaRPr lang="en-IN" sz="1400" dirty="0">
              <a:latin typeface="Century Gothic" panose="020B0502020202020204" pitchFamily="34" charset="0"/>
            </a:endParaRPr>
          </a:p>
          <a:p>
            <a:endParaRPr lang="en-GB" dirty="0">
              <a:latin typeface="Century Gothic" panose="020B0502020202020204" pitchFamily="34" charset="0"/>
            </a:endParaRPr>
          </a:p>
        </p:txBody>
      </p:sp>
      <p:sp>
        <p:nvSpPr>
          <p:cNvPr id="8" name="TextBox 7"/>
          <p:cNvSpPr txBox="1"/>
          <p:nvPr/>
        </p:nvSpPr>
        <p:spPr>
          <a:xfrm>
            <a:off x="5867399" y="2214406"/>
            <a:ext cx="2683399" cy="3447098"/>
          </a:xfrm>
          <a:prstGeom prst="rect">
            <a:avLst/>
          </a:prstGeom>
          <a:noFill/>
        </p:spPr>
        <p:txBody>
          <a:bodyPr wrap="square" rtlCol="0">
            <a:spAutoFit/>
          </a:bodyPr>
          <a:lstStyle/>
          <a:p>
            <a:pPr algn="ctr"/>
            <a:r>
              <a:rPr lang="en-IN" b="1" dirty="0">
                <a:latin typeface="Century Gothic" panose="020B0502020202020204" pitchFamily="34" charset="0"/>
              </a:rPr>
              <a:t>Disadvantages </a:t>
            </a:r>
          </a:p>
          <a:p>
            <a:pPr algn="r"/>
            <a:endParaRPr lang="en-IN" dirty="0">
              <a:latin typeface="Century Gothic" panose="020B0502020202020204" pitchFamily="34" charset="0"/>
            </a:endParaRPr>
          </a:p>
          <a:p>
            <a:pPr marL="285750" indent="-285750">
              <a:buFont typeface="Arial" panose="020B0604020202020204" pitchFamily="34" charset="0"/>
              <a:buChar char="•"/>
            </a:pPr>
            <a:r>
              <a:rPr lang="en-IN" sz="1400" dirty="0">
                <a:latin typeface="Century Gothic" panose="020B0502020202020204" pitchFamily="34" charset="0"/>
              </a:rPr>
              <a:t>Learning and implementing the complex  algorithms required to build model is time consuming.</a:t>
            </a:r>
          </a:p>
          <a:p>
            <a:pPr marL="285750" indent="-285750">
              <a:buFont typeface="Arial" panose="020B0604020202020204" pitchFamily="34" charset="0"/>
              <a:buChar char="•"/>
            </a:pPr>
            <a:r>
              <a:rPr lang="en-IN" sz="1400" dirty="0">
                <a:latin typeface="Century Gothic" panose="020B0502020202020204" pitchFamily="34" charset="0"/>
              </a:rPr>
              <a:t>Deployment and managing infrastructure to analyse large dataset required to build accurate models and generate prediction in high scale is expensive.</a:t>
            </a:r>
          </a:p>
          <a:p>
            <a:endParaRPr lang="en-GB" sz="1400" dirty="0">
              <a:latin typeface="Century Gothic" panose="020B0502020202020204" pitchFamily="34" charset="0"/>
            </a:endParaRPr>
          </a:p>
        </p:txBody>
      </p:sp>
      <p:sp>
        <p:nvSpPr>
          <p:cNvPr id="9" name="TextBox 8"/>
          <p:cNvSpPr txBox="1"/>
          <p:nvPr/>
        </p:nvSpPr>
        <p:spPr>
          <a:xfrm>
            <a:off x="451413" y="728825"/>
            <a:ext cx="8439150" cy="646331"/>
          </a:xfrm>
          <a:prstGeom prst="rect">
            <a:avLst/>
          </a:prstGeom>
          <a:noFill/>
        </p:spPr>
        <p:txBody>
          <a:bodyPr wrap="square" rtlCol="0">
            <a:spAutoFit/>
          </a:bodyPr>
          <a:lstStyle/>
          <a:p>
            <a:pPr algn="ctr"/>
            <a:r>
              <a:rPr lang="en-GB" sz="3600" b="1" dirty="0">
                <a:solidFill>
                  <a:srgbClr val="92D050"/>
                </a:solidFill>
                <a:latin typeface="Century Gothic" panose="020B0502020202020204" pitchFamily="34" charset="0"/>
              </a:rPr>
              <a:t>Advantages</a:t>
            </a:r>
            <a:r>
              <a:rPr lang="en-GB" sz="3600" b="1" dirty="0">
                <a:latin typeface="Century Gothic" panose="020B0502020202020204" pitchFamily="34" charset="0"/>
              </a:rPr>
              <a:t> &amp; </a:t>
            </a:r>
            <a:r>
              <a:rPr lang="en-GB" sz="3600" b="1" dirty="0">
                <a:solidFill>
                  <a:srgbClr val="FF0000"/>
                </a:solidFill>
                <a:latin typeface="Century Gothic" panose="020B0502020202020204" pitchFamily="34" charset="0"/>
              </a:rPr>
              <a:t>Disadvantages</a:t>
            </a:r>
          </a:p>
        </p:txBody>
      </p:sp>
    </p:spTree>
    <p:extLst>
      <p:ext uri="{BB962C8B-B14F-4D97-AF65-F5344CB8AC3E}">
        <p14:creationId xmlns:p14="http://schemas.microsoft.com/office/powerpoint/2010/main" val="1527477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514600" y="2438400"/>
            <a:ext cx="4114800" cy="1107996"/>
          </a:xfrm>
          <a:prstGeom prst="rect">
            <a:avLst/>
          </a:prstGeom>
          <a:noFill/>
        </p:spPr>
        <p:txBody>
          <a:bodyPr wrap="square" rtlCol="0">
            <a:spAutoFit/>
          </a:bodyPr>
          <a:lstStyle/>
          <a:p>
            <a:pPr algn="ctr"/>
            <a:r>
              <a:rPr lang="en-US" sz="6600" b="1" dirty="0">
                <a:latin typeface="Tw Cen MT" panose="020B0602020104020603" pitchFamily="34" charset="0"/>
              </a:rPr>
              <a:t>Thank you</a:t>
            </a:r>
          </a:p>
        </p:txBody>
      </p:sp>
    </p:spTree>
    <p:extLst>
      <p:ext uri="{BB962C8B-B14F-4D97-AF65-F5344CB8AC3E}">
        <p14:creationId xmlns:p14="http://schemas.microsoft.com/office/powerpoint/2010/main" val="300827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ound Same Side Corner Rectangle 4"/>
          <p:cNvSpPr/>
          <p:nvPr/>
        </p:nvSpPr>
        <p:spPr>
          <a:xfrm>
            <a:off x="1524000" y="990601"/>
            <a:ext cx="2590800" cy="2218676"/>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 Same Side Corner Rectangle 1"/>
          <p:cNvSpPr/>
          <p:nvPr/>
        </p:nvSpPr>
        <p:spPr>
          <a:xfrm flipV="1">
            <a:off x="1524000" y="2512230"/>
            <a:ext cx="2590800" cy="3888567"/>
          </a:xfrm>
          <a:custGeom>
            <a:avLst/>
            <a:gdLst/>
            <a:ahLst/>
            <a:cxnLst/>
            <a:rect l="l" t="t" r="r" b="b"/>
            <a:pathLst>
              <a:path w="1981200" h="3237875">
                <a:moveTo>
                  <a:pt x="0" y="3237875"/>
                </a:moveTo>
                <a:lnTo>
                  <a:pt x="438150" y="3237875"/>
                </a:lnTo>
                <a:cubicBezTo>
                  <a:pt x="438150" y="2964328"/>
                  <a:pt x="685490" y="2742575"/>
                  <a:pt x="990600" y="2742575"/>
                </a:cubicBezTo>
                <a:cubicBezTo>
                  <a:pt x="1295710" y="2742575"/>
                  <a:pt x="1543050" y="2964328"/>
                  <a:pt x="1543050" y="3237875"/>
                </a:cubicBezTo>
                <a:lnTo>
                  <a:pt x="1981200" y="3237875"/>
                </a:lnTo>
                <a:lnTo>
                  <a:pt x="1981200" y="330207"/>
                </a:lnTo>
                <a:cubicBezTo>
                  <a:pt x="1981200" y="147839"/>
                  <a:pt x="1833361" y="0"/>
                  <a:pt x="1650993" y="0"/>
                </a:cubicBezTo>
                <a:lnTo>
                  <a:pt x="330207" y="0"/>
                </a:lnTo>
                <a:cubicBezTo>
                  <a:pt x="147839" y="0"/>
                  <a:pt x="0" y="147839"/>
                  <a:pt x="0" y="330207"/>
                </a:cubicBezTo>
                <a:close/>
              </a:path>
            </a:pathLst>
          </a:custGeom>
          <a:solidFill>
            <a:schemeClr val="bg1"/>
          </a:solidFill>
          <a:ln>
            <a:solidFill>
              <a:srgbClr val="000000">
                <a:alpha val="23137"/>
              </a:srgbClr>
            </a:solid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TextBox 5"/>
          <p:cNvSpPr txBox="1"/>
          <p:nvPr/>
        </p:nvSpPr>
        <p:spPr>
          <a:xfrm>
            <a:off x="1981200" y="1600200"/>
            <a:ext cx="1828800" cy="400110"/>
          </a:xfrm>
          <a:prstGeom prst="rect">
            <a:avLst/>
          </a:prstGeom>
          <a:noFill/>
        </p:spPr>
        <p:txBody>
          <a:bodyPr wrap="square" rtlCol="0">
            <a:spAutoFit/>
          </a:bodyPr>
          <a:lstStyle/>
          <a:p>
            <a:pPr algn="ctr"/>
            <a:r>
              <a:rPr lang="en-US" sz="2000" dirty="0">
                <a:solidFill>
                  <a:schemeClr val="bg1"/>
                </a:solidFill>
                <a:latin typeface="Tw Cen MT" panose="020B0602020104020603" pitchFamily="34" charset="0"/>
                <a:ea typeface="Tahoma" panose="020B0604030504040204" pitchFamily="34" charset="0"/>
                <a:cs typeface="Tahoma" panose="020B0604030504040204" pitchFamily="34" charset="0"/>
              </a:rPr>
              <a:t>What is stroke ?</a:t>
            </a:r>
          </a:p>
        </p:txBody>
      </p:sp>
      <p:sp>
        <p:nvSpPr>
          <p:cNvPr id="7" name="TextBox 6"/>
          <p:cNvSpPr txBox="1"/>
          <p:nvPr/>
        </p:nvSpPr>
        <p:spPr>
          <a:xfrm>
            <a:off x="1600200" y="3076807"/>
            <a:ext cx="2438400" cy="3323987"/>
          </a:xfrm>
          <a:prstGeom prst="rect">
            <a:avLst/>
          </a:prstGeom>
          <a:noFill/>
        </p:spPr>
        <p:txBody>
          <a:bodyPr wrap="square" rtlCol="0">
            <a:spAutoFit/>
          </a:bodyPr>
          <a:lstStyle/>
          <a:p>
            <a:pPr marL="285750" indent="-285750">
              <a:buFont typeface="Arial" panose="020B0604020202020204" pitchFamily="34" charset="0"/>
              <a:buChar char="•"/>
            </a:pPr>
            <a:r>
              <a:rPr lang="en-US" sz="1400" i="0" dirty="0">
                <a:solidFill>
                  <a:srgbClr val="202124"/>
                </a:solidFill>
                <a:effectLst/>
                <a:latin typeface="Tw Cen MT" panose="020B0602020104020603" pitchFamily="34" charset="0"/>
              </a:rPr>
              <a:t> In medicine, a loss of blood flow to part of the brain, which damages brain tissue.</a:t>
            </a:r>
          </a:p>
          <a:p>
            <a:pPr marL="285750" indent="-285750">
              <a:buFont typeface="Arial" panose="020B0604020202020204" pitchFamily="34" charset="0"/>
              <a:buChar char="•"/>
            </a:pPr>
            <a:r>
              <a:rPr lang="en-US" sz="1400" i="0" dirty="0">
                <a:solidFill>
                  <a:srgbClr val="202124"/>
                </a:solidFill>
                <a:effectLst/>
                <a:latin typeface="Tw Cen MT" panose="020B0602020104020603" pitchFamily="34" charset="0"/>
              </a:rPr>
              <a:t>Strokes are caused by blood clots and broken blood vessels in the brain.</a:t>
            </a:r>
          </a:p>
          <a:p>
            <a:pPr marL="285750" indent="-285750">
              <a:buFont typeface="Arial" panose="020B0604020202020204" pitchFamily="34" charset="0"/>
              <a:buChar char="•"/>
            </a:pPr>
            <a:r>
              <a:rPr lang="en-US" sz="1400" i="0" dirty="0">
                <a:solidFill>
                  <a:srgbClr val="202124"/>
                </a:solidFill>
                <a:effectLst/>
                <a:latin typeface="Tw Cen MT" panose="020B0602020104020603" pitchFamily="34" charset="0"/>
              </a:rPr>
              <a:t>Symptoms include dizziness, numbness, weakness on one side of the body, and problems with talking, writing, or understanding. language.</a:t>
            </a:r>
          </a:p>
          <a:p>
            <a:pPr marL="285750" indent="-285750" algn="ctr">
              <a:buFont typeface="Arial" panose="020B0604020202020204" pitchFamily="34" charset="0"/>
              <a:buChar char="•"/>
            </a:pPr>
            <a:endParaRPr lang="en-US" sz="1400" i="0" dirty="0">
              <a:solidFill>
                <a:srgbClr val="202124"/>
              </a:solidFill>
              <a:effectLst/>
              <a:latin typeface="Tw Cen MT" panose="020B0602020104020603" pitchFamily="34" charset="0"/>
            </a:endParaRPr>
          </a:p>
          <a:p>
            <a:pPr marL="285750" indent="-285750" algn="ctr">
              <a:buFont typeface="Arial" panose="020B0604020202020204" pitchFamily="34" charset="0"/>
              <a:buChar char="•"/>
            </a:pPr>
            <a:endParaRPr lang="en-US" sz="1400" dirty="0">
              <a:solidFill>
                <a:schemeClr val="tx1">
                  <a:lumMod val="95000"/>
                  <a:lumOff val="5000"/>
                </a:schemeClr>
              </a:solidFill>
              <a:latin typeface="Tw Cen MT" panose="020B0602020104020603" pitchFamily="34" charset="0"/>
            </a:endParaRPr>
          </a:p>
        </p:txBody>
      </p:sp>
      <p:sp>
        <p:nvSpPr>
          <p:cNvPr id="8" name="Round Same Side Corner Rectangle 7"/>
          <p:cNvSpPr/>
          <p:nvPr/>
        </p:nvSpPr>
        <p:spPr>
          <a:xfrm>
            <a:off x="5334000" y="1066801"/>
            <a:ext cx="2514600" cy="2142476"/>
          </a:xfrm>
          <a:prstGeom prst="round2Same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 Same Side Corner Rectangle 1"/>
          <p:cNvSpPr/>
          <p:nvPr/>
        </p:nvSpPr>
        <p:spPr>
          <a:xfrm flipV="1">
            <a:off x="5334000" y="2512228"/>
            <a:ext cx="2514600" cy="3888565"/>
          </a:xfrm>
          <a:custGeom>
            <a:avLst/>
            <a:gdLst/>
            <a:ahLst/>
            <a:cxnLst/>
            <a:rect l="l" t="t" r="r" b="b"/>
            <a:pathLst>
              <a:path w="1981200" h="3237875">
                <a:moveTo>
                  <a:pt x="0" y="3237875"/>
                </a:moveTo>
                <a:lnTo>
                  <a:pt x="438150" y="3237875"/>
                </a:lnTo>
                <a:cubicBezTo>
                  <a:pt x="438150" y="2964328"/>
                  <a:pt x="685490" y="2742575"/>
                  <a:pt x="990600" y="2742575"/>
                </a:cubicBezTo>
                <a:cubicBezTo>
                  <a:pt x="1295710" y="2742575"/>
                  <a:pt x="1543050" y="2964328"/>
                  <a:pt x="1543050" y="3237875"/>
                </a:cubicBezTo>
                <a:lnTo>
                  <a:pt x="1981200" y="3237875"/>
                </a:lnTo>
                <a:lnTo>
                  <a:pt x="1981200" y="330207"/>
                </a:lnTo>
                <a:cubicBezTo>
                  <a:pt x="1981200" y="147839"/>
                  <a:pt x="1833361" y="0"/>
                  <a:pt x="1650993" y="0"/>
                </a:cubicBezTo>
                <a:lnTo>
                  <a:pt x="330207" y="0"/>
                </a:lnTo>
                <a:cubicBezTo>
                  <a:pt x="147839" y="0"/>
                  <a:pt x="0" y="147839"/>
                  <a:pt x="0" y="330207"/>
                </a:cubicBezTo>
                <a:close/>
              </a:path>
            </a:pathLst>
          </a:custGeom>
          <a:solidFill>
            <a:schemeClr val="bg1"/>
          </a:solidFill>
          <a:ln>
            <a:solidFill>
              <a:srgbClr val="000000">
                <a:alpha val="23137"/>
              </a:srgbClr>
            </a:solidFill>
          </a:ln>
          <a:effectLst>
            <a:outerShdw blurRad="1270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TextBox 9"/>
          <p:cNvSpPr txBox="1"/>
          <p:nvPr/>
        </p:nvSpPr>
        <p:spPr>
          <a:xfrm>
            <a:off x="5638800" y="1584574"/>
            <a:ext cx="2057400" cy="707886"/>
          </a:xfrm>
          <a:prstGeom prst="rect">
            <a:avLst/>
          </a:prstGeom>
          <a:noFill/>
        </p:spPr>
        <p:txBody>
          <a:bodyPr wrap="square" rtlCol="0">
            <a:spAutoFit/>
          </a:bodyPr>
          <a:lstStyle/>
          <a:p>
            <a:pPr algn="ctr"/>
            <a:r>
              <a:rPr lang="en-US" sz="2000" dirty="0">
                <a:solidFill>
                  <a:schemeClr val="bg1"/>
                </a:solidFill>
                <a:latin typeface="Tw Cen MT" panose="020B0602020104020603" pitchFamily="34" charset="0"/>
                <a:ea typeface="Tahoma" panose="020B0604030504040204" pitchFamily="34" charset="0"/>
                <a:cs typeface="Tahoma" panose="020B0604030504040204" pitchFamily="34" charset="0"/>
              </a:rPr>
              <a:t>How stroke can be prevented?</a:t>
            </a:r>
          </a:p>
        </p:txBody>
      </p:sp>
      <p:sp>
        <p:nvSpPr>
          <p:cNvPr id="11" name="TextBox 10"/>
          <p:cNvSpPr txBox="1"/>
          <p:nvPr/>
        </p:nvSpPr>
        <p:spPr>
          <a:xfrm>
            <a:off x="5715000" y="3209277"/>
            <a:ext cx="1905000" cy="2246769"/>
          </a:xfrm>
          <a:prstGeom prst="rect">
            <a:avLst/>
          </a:prstGeom>
          <a:noFill/>
        </p:spPr>
        <p:txBody>
          <a:bodyPr wrap="square" rtlCol="0">
            <a:spAutoFit/>
          </a:bodyPr>
          <a:lstStyle/>
          <a:p>
            <a:r>
              <a:rPr lang="en-US" sz="1400" b="0" i="0" dirty="0">
                <a:solidFill>
                  <a:srgbClr val="202124"/>
                </a:solidFill>
                <a:effectLst/>
                <a:latin typeface="Tw Cen MT" panose="020B0602020104020603" pitchFamily="34" charset="0"/>
              </a:rPr>
              <a:t>Some irreversible factors, such as age and family history, are likely to increase the risk of stroke. These factors cannot be modified. However, </a:t>
            </a:r>
            <a:r>
              <a:rPr lang="en-US" sz="1400" b="1" i="0" dirty="0">
                <a:solidFill>
                  <a:srgbClr val="202124"/>
                </a:solidFill>
                <a:effectLst/>
                <a:latin typeface="Tw Cen MT" panose="020B0602020104020603" pitchFamily="34" charset="0"/>
              </a:rPr>
              <a:t>many such preventable or modifiable factors can help prevent strokes</a:t>
            </a:r>
            <a:r>
              <a:rPr lang="en-US" sz="1400" b="0" i="0" dirty="0">
                <a:solidFill>
                  <a:srgbClr val="202124"/>
                </a:solidFill>
                <a:effectLst/>
                <a:latin typeface="Tw Cen MT" panose="020B0602020104020603" pitchFamily="34" charset="0"/>
              </a:rPr>
              <a:t>.</a:t>
            </a:r>
            <a:endParaRPr lang="en-US" sz="1400" dirty="0">
              <a:solidFill>
                <a:schemeClr val="tx1">
                  <a:lumMod val="95000"/>
                  <a:lumOff val="5000"/>
                </a:schemeClr>
              </a:solidFill>
              <a:latin typeface="Tw Cen MT" panose="020B0602020104020603" pitchFamily="34" charset="0"/>
            </a:endParaRPr>
          </a:p>
        </p:txBody>
      </p:sp>
    </p:spTree>
    <p:extLst>
      <p:ext uri="{BB962C8B-B14F-4D97-AF65-F5344CB8AC3E}">
        <p14:creationId xmlns:p14="http://schemas.microsoft.com/office/powerpoint/2010/main" val="386247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5000">
              <a:schemeClr val="bg1">
                <a:lumMod val="85000"/>
              </a:schemeClr>
            </a:gs>
            <a:gs pos="0">
              <a:schemeClr val="bg1"/>
            </a:gs>
            <a:gs pos="50000">
              <a:schemeClr val="accent1">
                <a:tint val="44500"/>
                <a:satMod val="160000"/>
              </a:schemeClr>
            </a:gs>
            <a:gs pos="100000">
              <a:schemeClr val="accent1">
                <a:tint val="23500"/>
                <a:satMod val="1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Round Same Side Corner Rectangle 4"/>
          <p:cNvSpPr/>
          <p:nvPr/>
        </p:nvSpPr>
        <p:spPr>
          <a:xfrm rot="12600000">
            <a:off x="2740096" y="-386473"/>
            <a:ext cx="3394565" cy="3874044"/>
          </a:xfrm>
          <a:custGeom>
            <a:avLst/>
            <a:gdLst/>
            <a:ahLst/>
            <a:cxnLst/>
            <a:rect l="l" t="t" r="r" b="b"/>
            <a:pathLst>
              <a:path w="3747388" h="4644271">
                <a:moveTo>
                  <a:pt x="731790" y="4472762"/>
                </a:moveTo>
                <a:lnTo>
                  <a:pt x="45997" y="3284933"/>
                </a:lnTo>
                <a:cubicBezTo>
                  <a:pt x="-48694" y="3120924"/>
                  <a:pt x="7500" y="2911205"/>
                  <a:pt x="171510" y="2816514"/>
                </a:cubicBezTo>
                <a:lnTo>
                  <a:pt x="2284883" y="1596357"/>
                </a:lnTo>
                <a:lnTo>
                  <a:pt x="2284883" y="466883"/>
                </a:lnTo>
                <a:cubicBezTo>
                  <a:pt x="2284883" y="209031"/>
                  <a:pt x="2493914" y="0"/>
                  <a:pt x="2751766" y="0"/>
                </a:cubicBezTo>
                <a:lnTo>
                  <a:pt x="2790957" y="0"/>
                </a:lnTo>
                <a:cubicBezTo>
                  <a:pt x="3048809" y="0"/>
                  <a:pt x="3257840" y="209031"/>
                  <a:pt x="3257840" y="466883"/>
                </a:cubicBezTo>
                <a:lnTo>
                  <a:pt x="3257840" y="1990008"/>
                </a:lnTo>
                <a:lnTo>
                  <a:pt x="3701391" y="2758262"/>
                </a:lnTo>
                <a:cubicBezTo>
                  <a:pt x="3796082" y="2922271"/>
                  <a:pt x="3739888" y="3131990"/>
                  <a:pt x="3575879" y="3226681"/>
                </a:cubicBezTo>
                <a:lnTo>
                  <a:pt x="1200210" y="4598274"/>
                </a:lnTo>
                <a:cubicBezTo>
                  <a:pt x="1036200" y="4692965"/>
                  <a:pt x="826481" y="4636771"/>
                  <a:pt x="731790" y="4472762"/>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753179" y="927613"/>
            <a:ext cx="1684200" cy="1325880"/>
          </a:xfrm>
          <a:prstGeom prst="ellipse">
            <a:avLst/>
          </a:prstGeom>
          <a:solidFill>
            <a:schemeClr val="tx1">
              <a:alpha val="60000"/>
            </a:schemeClr>
          </a:soli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Same Side Corner Rectangle 4"/>
          <p:cNvSpPr/>
          <p:nvPr/>
        </p:nvSpPr>
        <p:spPr>
          <a:xfrm rot="7200000">
            <a:off x="1388960" y="977732"/>
            <a:ext cx="3747388" cy="4644271"/>
          </a:xfrm>
          <a:custGeom>
            <a:avLst/>
            <a:gdLst/>
            <a:ahLst/>
            <a:cxnLst/>
            <a:rect l="l" t="t" r="r" b="b"/>
            <a:pathLst>
              <a:path w="3747388" h="4644271">
                <a:moveTo>
                  <a:pt x="731790" y="4472762"/>
                </a:moveTo>
                <a:lnTo>
                  <a:pt x="45997" y="3284933"/>
                </a:lnTo>
                <a:cubicBezTo>
                  <a:pt x="-48694" y="3120924"/>
                  <a:pt x="7500" y="2911205"/>
                  <a:pt x="171510" y="2816514"/>
                </a:cubicBezTo>
                <a:lnTo>
                  <a:pt x="2284883" y="1596357"/>
                </a:lnTo>
                <a:lnTo>
                  <a:pt x="2284883" y="466883"/>
                </a:lnTo>
                <a:cubicBezTo>
                  <a:pt x="2284883" y="209031"/>
                  <a:pt x="2493914" y="0"/>
                  <a:pt x="2751766" y="0"/>
                </a:cubicBezTo>
                <a:lnTo>
                  <a:pt x="2790957" y="0"/>
                </a:lnTo>
                <a:cubicBezTo>
                  <a:pt x="3048809" y="0"/>
                  <a:pt x="3257840" y="209031"/>
                  <a:pt x="3257840" y="466883"/>
                </a:cubicBezTo>
                <a:lnTo>
                  <a:pt x="3257840" y="1990008"/>
                </a:lnTo>
                <a:lnTo>
                  <a:pt x="3701391" y="2758262"/>
                </a:lnTo>
                <a:cubicBezTo>
                  <a:pt x="3796082" y="2922271"/>
                  <a:pt x="3739888" y="3131990"/>
                  <a:pt x="3575879" y="3226681"/>
                </a:cubicBezTo>
                <a:lnTo>
                  <a:pt x="1200210" y="4598274"/>
                </a:lnTo>
                <a:cubicBezTo>
                  <a:pt x="1036200" y="4692965"/>
                  <a:pt x="826481" y="4636771"/>
                  <a:pt x="731790" y="4472762"/>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676400" y="3606968"/>
            <a:ext cx="1295400" cy="1015663"/>
          </a:xfrm>
          <a:prstGeom prst="rect">
            <a:avLst/>
          </a:prstGeom>
          <a:noFill/>
        </p:spPr>
        <p:txBody>
          <a:bodyPr wrap="square" rtlCol="0">
            <a:spAutoFit/>
          </a:bodyPr>
          <a:lstStyle/>
          <a:p>
            <a:r>
              <a:rPr lang="en-US" sz="6000" dirty="0">
                <a:solidFill>
                  <a:schemeClr val="bg1"/>
                </a:solidFill>
                <a:latin typeface="Bahnschrift" panose="020B0502040204020203" pitchFamily="34" charset="0"/>
              </a:rPr>
              <a:t>02</a:t>
            </a:r>
          </a:p>
        </p:txBody>
      </p:sp>
      <p:sp>
        <p:nvSpPr>
          <p:cNvPr id="22" name="TextBox 21"/>
          <p:cNvSpPr txBox="1"/>
          <p:nvPr/>
        </p:nvSpPr>
        <p:spPr>
          <a:xfrm>
            <a:off x="3262654" y="50061"/>
            <a:ext cx="1219200" cy="1938992"/>
          </a:xfrm>
          <a:prstGeom prst="rect">
            <a:avLst/>
          </a:prstGeom>
          <a:noFill/>
        </p:spPr>
        <p:txBody>
          <a:bodyPr wrap="square" rtlCol="0">
            <a:spAutoFit/>
          </a:bodyPr>
          <a:lstStyle/>
          <a:p>
            <a:r>
              <a:rPr lang="en-US" sz="6000" dirty="0">
                <a:solidFill>
                  <a:schemeClr val="bg1"/>
                </a:solidFill>
                <a:latin typeface="Bahnschrift" panose="020B0502040204020203" pitchFamily="34" charset="0"/>
              </a:rPr>
              <a:t>03</a:t>
            </a:r>
          </a:p>
          <a:p>
            <a:endParaRPr lang="en-US" sz="6000" dirty="0">
              <a:latin typeface="Bahnschrift" panose="020B0502040204020203" pitchFamily="34" charset="0"/>
            </a:endParaRPr>
          </a:p>
        </p:txBody>
      </p:sp>
      <p:sp>
        <p:nvSpPr>
          <p:cNvPr id="23" name="TextBox 22"/>
          <p:cNvSpPr txBox="1"/>
          <p:nvPr/>
        </p:nvSpPr>
        <p:spPr>
          <a:xfrm>
            <a:off x="4267200" y="730428"/>
            <a:ext cx="1898853" cy="646331"/>
          </a:xfrm>
          <a:prstGeom prst="rect">
            <a:avLst/>
          </a:prstGeom>
          <a:noFill/>
        </p:spPr>
        <p:txBody>
          <a:bodyPr wrap="square" rtlCol="0">
            <a:spAutoFit/>
          </a:bodyPr>
          <a:lstStyle/>
          <a:p>
            <a:r>
              <a:rPr lang="en-US" b="0" i="0" dirty="0">
                <a:solidFill>
                  <a:srgbClr val="202124"/>
                </a:solidFill>
                <a:effectLst/>
                <a:latin typeface="Bahnschrift" panose="020B0502040204020203" pitchFamily="34" charset="0"/>
              </a:rPr>
              <a:t>Requirements analysis</a:t>
            </a:r>
            <a:endParaRPr lang="en-US" dirty="0">
              <a:latin typeface="Bahnschrift" panose="020B0502040204020203" pitchFamily="34" charset="0"/>
            </a:endParaRPr>
          </a:p>
        </p:txBody>
      </p:sp>
      <p:sp>
        <p:nvSpPr>
          <p:cNvPr id="13" name="Oval 12"/>
          <p:cNvSpPr/>
          <p:nvPr/>
        </p:nvSpPr>
        <p:spPr>
          <a:xfrm>
            <a:off x="2552749" y="5614004"/>
            <a:ext cx="6096000" cy="1066800"/>
          </a:xfrm>
          <a:prstGeom prst="ellipse">
            <a:avLst/>
          </a:prstGeom>
          <a:gradFill>
            <a:gsLst>
              <a:gs pos="64000">
                <a:srgbClr val="95A0B5">
                  <a:alpha val="48000"/>
                </a:srgbClr>
              </a:gs>
              <a:gs pos="39000">
                <a:srgbClr val="686F7D"/>
              </a:gs>
              <a:gs pos="22000">
                <a:schemeClr val="tx1">
                  <a:lumMod val="95000"/>
                  <a:lumOff val="5000"/>
                </a:schemeClr>
              </a:gs>
              <a:gs pos="0">
                <a:schemeClr val="bg1"/>
              </a:gs>
              <a:gs pos="14674">
                <a:srgbClr val="5E5E5E">
                  <a:lumMod val="68000"/>
                </a:srgbClr>
              </a:gs>
              <a:gs pos="79000">
                <a:schemeClr val="accent1">
                  <a:tint val="44500"/>
                  <a:satMod val="160000"/>
                  <a:lumMod val="76000"/>
                </a:schemeClr>
              </a:gs>
              <a:gs pos="100000">
                <a:schemeClr val="accent1">
                  <a:tint val="23500"/>
                  <a:satMod val="16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2600779" y="3741933"/>
            <a:ext cx="5392612" cy="2696967"/>
            <a:chOff x="2600779" y="3741933"/>
            <a:chExt cx="5392612" cy="2696967"/>
          </a:xfrm>
        </p:grpSpPr>
        <p:sp>
          <p:nvSpPr>
            <p:cNvPr id="8" name="Oval 7"/>
            <p:cNvSpPr/>
            <p:nvPr/>
          </p:nvSpPr>
          <p:spPr>
            <a:xfrm>
              <a:off x="2600779" y="3741933"/>
              <a:ext cx="1600200" cy="1325880"/>
            </a:xfrm>
            <a:prstGeom prst="ellipse">
              <a:avLst/>
            </a:prstGeom>
            <a:solidFill>
              <a:schemeClr val="tx1">
                <a:alpha val="60000"/>
              </a:schemeClr>
            </a:soli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3134177" y="4076700"/>
              <a:ext cx="4693103" cy="23622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3262654" y="4253299"/>
              <a:ext cx="4730737" cy="1373833"/>
              <a:chOff x="3262654" y="4253299"/>
              <a:chExt cx="4730737" cy="1373833"/>
            </a:xfrm>
          </p:grpSpPr>
          <p:sp>
            <p:nvSpPr>
              <p:cNvPr id="20" name="TextBox 19"/>
              <p:cNvSpPr txBox="1"/>
              <p:nvPr/>
            </p:nvSpPr>
            <p:spPr>
              <a:xfrm>
                <a:off x="3262654" y="4253299"/>
                <a:ext cx="1219200" cy="1015663"/>
              </a:xfrm>
              <a:prstGeom prst="rect">
                <a:avLst/>
              </a:prstGeom>
              <a:noFill/>
            </p:spPr>
            <p:txBody>
              <a:bodyPr wrap="square" rtlCol="0">
                <a:spAutoFit/>
              </a:bodyPr>
              <a:lstStyle/>
              <a:p>
                <a:r>
                  <a:rPr lang="en-US" sz="6000" dirty="0">
                    <a:solidFill>
                      <a:schemeClr val="bg1"/>
                    </a:solidFill>
                    <a:latin typeface="Bahnschrift" panose="020B0502040204020203" pitchFamily="34" charset="0"/>
                  </a:rPr>
                  <a:t>01 </a:t>
                </a:r>
              </a:p>
            </p:txBody>
          </p:sp>
          <p:sp>
            <p:nvSpPr>
              <p:cNvPr id="24" name="TextBox 23"/>
              <p:cNvSpPr txBox="1"/>
              <p:nvPr/>
            </p:nvSpPr>
            <p:spPr>
              <a:xfrm>
                <a:off x="3469396" y="5257800"/>
                <a:ext cx="4523995" cy="369332"/>
              </a:xfrm>
              <a:prstGeom prst="rect">
                <a:avLst/>
              </a:prstGeom>
              <a:noFill/>
            </p:spPr>
            <p:txBody>
              <a:bodyPr wrap="none" rtlCol="0">
                <a:spAutoFit/>
              </a:bodyPr>
              <a:lstStyle/>
              <a:p>
                <a:r>
                  <a:rPr lang="en-US" dirty="0">
                    <a:latin typeface="Bahnschrift" panose="020B0502040204020203" pitchFamily="34" charset="0"/>
                  </a:rPr>
                  <a:t>Machine learning Model to predict stroke. </a:t>
                </a:r>
              </a:p>
            </p:txBody>
          </p:sp>
        </p:grpSp>
      </p:grpSp>
      <p:sp>
        <p:nvSpPr>
          <p:cNvPr id="25" name="TextBox 24"/>
          <p:cNvSpPr txBox="1"/>
          <p:nvPr/>
        </p:nvSpPr>
        <p:spPr>
          <a:xfrm>
            <a:off x="1704281" y="2340111"/>
            <a:ext cx="1792996" cy="830997"/>
          </a:xfrm>
          <a:prstGeom prst="rect">
            <a:avLst/>
          </a:prstGeom>
          <a:noFill/>
        </p:spPr>
        <p:txBody>
          <a:bodyPr wrap="square" rtlCol="0">
            <a:spAutoFit/>
          </a:bodyPr>
          <a:lstStyle/>
          <a:p>
            <a:r>
              <a:rPr lang="en-US" sz="1600" b="0" i="0" dirty="0">
                <a:solidFill>
                  <a:srgbClr val="202124"/>
                </a:solidFill>
                <a:effectLst/>
                <a:latin typeface="Bahnschrift" panose="020B0502040204020203" pitchFamily="34" charset="0"/>
              </a:rPr>
              <a:t>Exploratory data analysis</a:t>
            </a:r>
            <a:endParaRPr lang="en-US" sz="1600" dirty="0">
              <a:latin typeface="Bahnschrift" panose="020B0502040204020203" pitchFamily="34" charset="0"/>
            </a:endParaRPr>
          </a:p>
          <a:p>
            <a:endParaRPr lang="en-US" sz="1600" dirty="0">
              <a:latin typeface="Bahnschrift" panose="020B0502040204020203" pitchFamily="34" charset="0"/>
            </a:endParaRPr>
          </a:p>
        </p:txBody>
      </p:sp>
      <p:sp>
        <p:nvSpPr>
          <p:cNvPr id="28" name="TextBox 27"/>
          <p:cNvSpPr txBox="1"/>
          <p:nvPr/>
        </p:nvSpPr>
        <p:spPr>
          <a:xfrm>
            <a:off x="4528710" y="2571363"/>
            <a:ext cx="3625993" cy="1200329"/>
          </a:xfrm>
          <a:prstGeom prst="rect">
            <a:avLst/>
          </a:prstGeom>
          <a:noFill/>
        </p:spPr>
        <p:txBody>
          <a:bodyPr wrap="none" rtlCol="0">
            <a:spAutoFit/>
          </a:bodyPr>
          <a:lstStyle/>
          <a:p>
            <a:r>
              <a:rPr lang="en-US" sz="3600" dirty="0">
                <a:latin typeface="Tw Cen MT" panose="020B0602020104020603" pitchFamily="34" charset="0"/>
              </a:rPr>
              <a:t>Contents of Project</a:t>
            </a:r>
          </a:p>
          <a:p>
            <a:endParaRPr lang="en-US" sz="3600" dirty="0">
              <a:latin typeface="Tw Cen MT" panose="020B0602020104020603" pitchFamily="34" charset="0"/>
            </a:endParaRPr>
          </a:p>
        </p:txBody>
      </p:sp>
    </p:spTree>
    <p:extLst>
      <p:ext uri="{BB962C8B-B14F-4D97-AF65-F5344CB8AC3E}">
        <p14:creationId xmlns:p14="http://schemas.microsoft.com/office/powerpoint/2010/main" val="62642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p:cNvGrpSpPr/>
          <p:nvPr/>
        </p:nvGrpSpPr>
        <p:grpSpPr>
          <a:xfrm>
            <a:off x="4648200" y="3141784"/>
            <a:ext cx="3805964" cy="1641231"/>
            <a:chOff x="4648200" y="3141784"/>
            <a:chExt cx="3805964" cy="1641231"/>
          </a:xfrm>
        </p:grpSpPr>
        <p:sp>
          <p:nvSpPr>
            <p:cNvPr id="4" name="Oval 1"/>
            <p:cNvSpPr/>
            <p:nvPr/>
          </p:nvSpPr>
          <p:spPr>
            <a:xfrm flipV="1">
              <a:off x="4648200" y="3141784"/>
              <a:ext cx="3805964" cy="1641231"/>
            </a:xfrm>
            <a:custGeom>
              <a:avLst/>
              <a:gdLst/>
              <a:ahLst/>
              <a:cxnLst/>
              <a:rect l="l" t="t" r="r" b="b"/>
              <a:pathLst>
                <a:path w="3805964" h="1641231">
                  <a:moveTo>
                    <a:pt x="1902982" y="0"/>
                  </a:moveTo>
                  <a:cubicBezTo>
                    <a:pt x="2941716" y="0"/>
                    <a:pt x="3786275" y="731598"/>
                    <a:pt x="3805964" y="1641231"/>
                  </a:cubicBezTo>
                  <a:lnTo>
                    <a:pt x="0" y="1641231"/>
                  </a:lnTo>
                  <a:cubicBezTo>
                    <a:pt x="19689" y="731598"/>
                    <a:pt x="864249" y="0"/>
                    <a:pt x="190298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903482" y="3230995"/>
              <a:ext cx="1295400" cy="1200329"/>
            </a:xfrm>
            <a:prstGeom prst="rect">
              <a:avLst/>
            </a:prstGeom>
            <a:noFill/>
          </p:spPr>
          <p:txBody>
            <a:bodyPr wrap="square" rtlCol="0">
              <a:spAutoFit/>
            </a:bodyPr>
            <a:lstStyle/>
            <a:p>
              <a:pPr algn="ctr"/>
              <a:r>
                <a:rPr lang="en-US" sz="7200" b="1" dirty="0">
                  <a:solidFill>
                    <a:schemeClr val="bg1"/>
                  </a:solidFill>
                  <a:latin typeface="Tahoma" panose="020B0604030504040204" pitchFamily="34" charset="0"/>
                  <a:ea typeface="Tahoma" panose="020B0604030504040204" pitchFamily="34" charset="0"/>
                  <a:cs typeface="Tahoma" panose="020B0604030504040204" pitchFamily="34" charset="0"/>
                </a:rPr>
                <a:t>2  </a:t>
              </a:r>
            </a:p>
          </p:txBody>
        </p:sp>
      </p:grpSp>
      <p:grpSp>
        <p:nvGrpSpPr>
          <p:cNvPr id="13" name="Group 12"/>
          <p:cNvGrpSpPr/>
          <p:nvPr/>
        </p:nvGrpSpPr>
        <p:grpSpPr>
          <a:xfrm>
            <a:off x="621323" y="1547447"/>
            <a:ext cx="3805964" cy="1641231"/>
            <a:chOff x="621323" y="1547447"/>
            <a:chExt cx="3805964" cy="1641231"/>
          </a:xfrm>
        </p:grpSpPr>
        <p:sp>
          <p:nvSpPr>
            <p:cNvPr id="2" name="Oval 1"/>
            <p:cNvSpPr/>
            <p:nvPr/>
          </p:nvSpPr>
          <p:spPr>
            <a:xfrm>
              <a:off x="621323" y="1547447"/>
              <a:ext cx="3805964" cy="1641231"/>
            </a:xfrm>
            <a:custGeom>
              <a:avLst/>
              <a:gdLst/>
              <a:ahLst/>
              <a:cxnLst/>
              <a:rect l="l" t="t" r="r" b="b"/>
              <a:pathLst>
                <a:path w="3805964" h="1641231">
                  <a:moveTo>
                    <a:pt x="1902982" y="0"/>
                  </a:moveTo>
                  <a:cubicBezTo>
                    <a:pt x="2941716" y="0"/>
                    <a:pt x="3786275" y="731598"/>
                    <a:pt x="3805964" y="1641231"/>
                  </a:cubicBezTo>
                  <a:lnTo>
                    <a:pt x="0" y="1641231"/>
                  </a:lnTo>
                  <a:cubicBezTo>
                    <a:pt x="19689" y="731598"/>
                    <a:pt x="864249" y="0"/>
                    <a:pt x="1902982"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1752600" y="1843096"/>
              <a:ext cx="1295400" cy="1200329"/>
            </a:xfrm>
            <a:prstGeom prst="rect">
              <a:avLst/>
            </a:prstGeom>
            <a:noFill/>
          </p:spPr>
          <p:txBody>
            <a:bodyPr wrap="square" rtlCol="0">
              <a:spAutoFit/>
            </a:bodyPr>
            <a:lstStyle/>
            <a:p>
              <a:pPr algn="ctr"/>
              <a:r>
                <a:rPr lang="en-US" sz="7200" b="1" dirty="0">
                  <a:solidFill>
                    <a:schemeClr val="bg1"/>
                  </a:solidFill>
                  <a:latin typeface="Tahoma" panose="020B0604030504040204" pitchFamily="34" charset="0"/>
                  <a:ea typeface="Tahoma" panose="020B0604030504040204" pitchFamily="34" charset="0"/>
                  <a:cs typeface="Tahoma" panose="020B0604030504040204" pitchFamily="34" charset="0"/>
                </a:rPr>
                <a:t>1  </a:t>
              </a:r>
            </a:p>
          </p:txBody>
        </p:sp>
      </p:grpSp>
      <p:sp>
        <p:nvSpPr>
          <p:cNvPr id="7" name="TextBox 6"/>
          <p:cNvSpPr txBox="1"/>
          <p:nvPr/>
        </p:nvSpPr>
        <p:spPr>
          <a:xfrm>
            <a:off x="621323" y="3320534"/>
            <a:ext cx="3805964" cy="400110"/>
          </a:xfrm>
          <a:prstGeom prst="rect">
            <a:avLst/>
          </a:prstGeom>
          <a:noFill/>
        </p:spPr>
        <p:txBody>
          <a:bodyPr wrap="square" rtlCol="0">
            <a:spAutoFit/>
          </a:bodyPr>
          <a:lstStyle/>
          <a:p>
            <a:pPr algn="ctr"/>
            <a:r>
              <a:rPr lang="en-US" sz="2000" b="1" dirty="0">
                <a:solidFill>
                  <a:srgbClr val="FF0000"/>
                </a:solidFill>
                <a:latin typeface="Tw Cen MT" panose="020B0602020104020603" pitchFamily="34" charset="0"/>
              </a:rPr>
              <a:t>Machine Learning </a:t>
            </a:r>
          </a:p>
        </p:txBody>
      </p:sp>
      <p:sp>
        <p:nvSpPr>
          <p:cNvPr id="9" name="TextBox 8"/>
          <p:cNvSpPr txBox="1"/>
          <p:nvPr/>
        </p:nvSpPr>
        <p:spPr>
          <a:xfrm>
            <a:off x="621323" y="3962400"/>
            <a:ext cx="3805964" cy="1754326"/>
          </a:xfrm>
          <a:prstGeom prst="rect">
            <a:avLst/>
          </a:prstGeom>
          <a:noFill/>
        </p:spPr>
        <p:txBody>
          <a:bodyPr wrap="square" rtlCol="0">
            <a:spAutoFit/>
          </a:bodyPr>
          <a:lstStyle/>
          <a:p>
            <a:pPr algn="ctr"/>
            <a:r>
              <a:rPr lang="en-US" b="1" dirty="0">
                <a:latin typeface="Tw Cen MT" panose="020B0602020104020603" pitchFamily="34" charset="0"/>
              </a:rPr>
              <a:t>Machine learning is an application of artificial intelligence (AI) that provides systems the ability to automatically learn and improve from experience without being explicitly programmed. </a:t>
            </a:r>
          </a:p>
        </p:txBody>
      </p:sp>
      <p:sp>
        <p:nvSpPr>
          <p:cNvPr id="12" name="TextBox 11"/>
          <p:cNvSpPr txBox="1"/>
          <p:nvPr/>
        </p:nvSpPr>
        <p:spPr>
          <a:xfrm>
            <a:off x="1142999" y="422031"/>
            <a:ext cx="7010400" cy="523220"/>
          </a:xfrm>
          <a:prstGeom prst="rect">
            <a:avLst/>
          </a:prstGeom>
          <a:noFill/>
        </p:spPr>
        <p:txBody>
          <a:bodyPr wrap="square" rtlCol="0">
            <a:spAutoFit/>
          </a:bodyPr>
          <a:lstStyle/>
          <a:p>
            <a:pPr algn="ctr"/>
            <a:r>
              <a:rPr lang="en-US" sz="2800" b="1" dirty="0">
                <a:latin typeface="Tw Cen MT" panose="020B0602020104020603" pitchFamily="34" charset="0"/>
              </a:rPr>
              <a:t>TECHNIQUES USED BY PROJECT</a:t>
            </a:r>
          </a:p>
        </p:txBody>
      </p:sp>
      <p:grpSp>
        <p:nvGrpSpPr>
          <p:cNvPr id="19" name="Group 18"/>
          <p:cNvGrpSpPr/>
          <p:nvPr/>
        </p:nvGrpSpPr>
        <p:grpSpPr>
          <a:xfrm>
            <a:off x="4648200" y="1547447"/>
            <a:ext cx="3805963" cy="1443463"/>
            <a:chOff x="4648200" y="1547447"/>
            <a:chExt cx="3805963" cy="1443463"/>
          </a:xfrm>
        </p:grpSpPr>
        <p:sp>
          <p:nvSpPr>
            <p:cNvPr id="8" name="Rectangle 7"/>
            <p:cNvSpPr/>
            <p:nvPr/>
          </p:nvSpPr>
          <p:spPr>
            <a:xfrm>
              <a:off x="4648200" y="2590800"/>
              <a:ext cx="3805963" cy="400110"/>
            </a:xfrm>
            <a:prstGeom prst="rect">
              <a:avLst/>
            </a:prstGeom>
          </p:spPr>
          <p:txBody>
            <a:bodyPr wrap="square">
              <a:spAutoFit/>
            </a:bodyPr>
            <a:lstStyle/>
            <a:p>
              <a:pPr algn="ctr"/>
              <a:r>
                <a:rPr lang="en-US" sz="2000" b="1" dirty="0">
                  <a:solidFill>
                    <a:srgbClr val="FFC000"/>
                  </a:solidFill>
                  <a:latin typeface="Tw Cen MT" panose="020B0602020104020603" pitchFamily="34" charset="0"/>
                </a:rPr>
                <a:t>Data Mining </a:t>
              </a:r>
            </a:p>
          </p:txBody>
        </p:sp>
        <p:sp>
          <p:nvSpPr>
            <p:cNvPr id="18" name="TextBox 17"/>
            <p:cNvSpPr txBox="1"/>
            <p:nvPr/>
          </p:nvSpPr>
          <p:spPr>
            <a:xfrm>
              <a:off x="4648200" y="1547447"/>
              <a:ext cx="3805963" cy="1200329"/>
            </a:xfrm>
            <a:prstGeom prst="rect">
              <a:avLst/>
            </a:prstGeom>
            <a:noFill/>
          </p:spPr>
          <p:txBody>
            <a:bodyPr wrap="square" rtlCol="0">
              <a:spAutoFit/>
            </a:bodyPr>
            <a:lstStyle/>
            <a:p>
              <a:pPr algn="ctr"/>
              <a:r>
                <a:rPr lang="en-US" b="1" dirty="0">
                  <a:latin typeface="Tw Cen MT" panose="020B0602020104020603" pitchFamily="34" charset="0"/>
                </a:rPr>
                <a:t>The practice of examining large pre-existing databases in order to generate new information.</a:t>
              </a:r>
            </a:p>
            <a:p>
              <a:pPr algn="ctr"/>
              <a:endParaRPr lang="en-US" b="1" dirty="0">
                <a:latin typeface="Tw Cen MT" panose="020B0602020104020603" pitchFamily="34" charset="0"/>
              </a:endParaRPr>
            </a:p>
          </p:txBody>
        </p:sp>
      </p:grpSp>
    </p:spTree>
    <p:extLst>
      <p:ext uri="{BB962C8B-B14F-4D97-AF65-F5344CB8AC3E}">
        <p14:creationId xmlns:p14="http://schemas.microsoft.com/office/powerpoint/2010/main" val="349835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lock Arc 13"/>
          <p:cNvSpPr/>
          <p:nvPr/>
        </p:nvSpPr>
        <p:spPr>
          <a:xfrm flipV="1">
            <a:off x="3086100" y="-457200"/>
            <a:ext cx="2971800" cy="2819400"/>
          </a:xfrm>
          <a:prstGeom prst="blockArc">
            <a:avLst>
              <a:gd name="adj1" fmla="val 10545656"/>
              <a:gd name="adj2" fmla="val 355145"/>
              <a:gd name="adj3" fmla="val 257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3729427" y="281072"/>
            <a:ext cx="1752600" cy="1600200"/>
          </a:xfrm>
          <a:prstGeom prst="ellipse">
            <a:avLst/>
          </a:prstGeom>
          <a:solidFill>
            <a:schemeClr val="bg1"/>
          </a:solidFill>
          <a:ln>
            <a:noFill/>
          </a:ln>
          <a:effectLst>
            <a:glow rad="63500">
              <a:schemeClr val="accent1">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entury Gothic" panose="020B0502020202020204" pitchFamily="34" charset="0"/>
            </a:endParaRPr>
          </a:p>
          <a:p>
            <a:pPr algn="ctr"/>
            <a:r>
              <a:rPr lang="en-US" sz="2000" b="1" dirty="0">
                <a:solidFill>
                  <a:schemeClr val="tx1"/>
                </a:solidFill>
                <a:latin typeface="Century Gothic" panose="020B0502020202020204" pitchFamily="34" charset="0"/>
              </a:rPr>
              <a:t>Flow control of</a:t>
            </a:r>
          </a:p>
          <a:p>
            <a:pPr algn="ctr"/>
            <a:r>
              <a:rPr lang="en-US" sz="2000" b="1" dirty="0">
                <a:solidFill>
                  <a:schemeClr val="tx1"/>
                </a:solidFill>
                <a:latin typeface="Century Gothic" panose="020B0502020202020204" pitchFamily="34" charset="0"/>
              </a:rPr>
              <a:t>Project</a:t>
            </a:r>
            <a:endParaRPr lang="en-US" dirty="0"/>
          </a:p>
        </p:txBody>
      </p:sp>
      <p:grpSp>
        <p:nvGrpSpPr>
          <p:cNvPr id="59" name="Group 58"/>
          <p:cNvGrpSpPr/>
          <p:nvPr/>
        </p:nvGrpSpPr>
        <p:grpSpPr>
          <a:xfrm>
            <a:off x="5732764" y="1508477"/>
            <a:ext cx="1072806" cy="1699772"/>
            <a:chOff x="5732764" y="1508477"/>
            <a:chExt cx="1072806" cy="1699772"/>
          </a:xfrm>
        </p:grpSpPr>
        <p:grpSp>
          <p:nvGrpSpPr>
            <p:cNvPr id="35" name="Group 34"/>
            <p:cNvGrpSpPr/>
            <p:nvPr/>
          </p:nvGrpSpPr>
          <p:grpSpPr>
            <a:xfrm rot="13500000" flipH="1">
              <a:off x="5416278" y="1824963"/>
              <a:ext cx="1699772" cy="1066800"/>
              <a:chOff x="5925308" y="342900"/>
              <a:chExt cx="1699772" cy="1066800"/>
            </a:xfrm>
          </p:grpSpPr>
          <p:sp>
            <p:nvSpPr>
              <p:cNvPr id="36" name="Oval 35"/>
              <p:cNvSpPr/>
              <p:nvPr/>
            </p:nvSpPr>
            <p:spPr>
              <a:xfrm>
                <a:off x="5925308" y="781050"/>
                <a:ext cx="197359" cy="1905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6248400" y="342900"/>
                <a:ext cx="1376680" cy="1066800"/>
                <a:chOff x="6248400" y="361188"/>
                <a:chExt cx="1376680" cy="1066800"/>
              </a:xfrm>
            </p:grpSpPr>
            <p:sp>
              <p:nvSpPr>
                <p:cNvPr id="38" name="Isosceles Triangle 2"/>
                <p:cNvSpPr/>
                <p:nvPr/>
              </p:nvSpPr>
              <p:spPr>
                <a:xfrm rot="5400000" flipV="1">
                  <a:off x="6403340" y="206248"/>
                  <a:ext cx="1066800" cy="1376680"/>
                </a:xfrm>
                <a:custGeom>
                  <a:avLst/>
                  <a:gdLst/>
                  <a:ahLst/>
                  <a:cxnLst/>
                  <a:rect l="l" t="t" r="r" b="b"/>
                  <a:pathLst>
                    <a:path w="1066800" h="1376680">
                      <a:moveTo>
                        <a:pt x="0" y="805180"/>
                      </a:moveTo>
                      <a:cubicBezTo>
                        <a:pt x="0" y="1120811"/>
                        <a:pt x="238811" y="1376680"/>
                        <a:pt x="533400" y="1376680"/>
                      </a:cubicBezTo>
                      <a:cubicBezTo>
                        <a:pt x="827989" y="1376680"/>
                        <a:pt x="1066800" y="1120811"/>
                        <a:pt x="1066800" y="805180"/>
                      </a:cubicBezTo>
                      <a:cubicBezTo>
                        <a:pt x="1066800" y="523014"/>
                        <a:pt x="875944" y="288609"/>
                        <a:pt x="624729" y="243545"/>
                      </a:cubicBezTo>
                      <a:lnTo>
                        <a:pt x="533400" y="0"/>
                      </a:lnTo>
                      <a:lnTo>
                        <a:pt x="442071" y="243545"/>
                      </a:lnTo>
                      <a:cubicBezTo>
                        <a:pt x="190856" y="288609"/>
                        <a:pt x="0" y="523014"/>
                        <a:pt x="0" y="805180"/>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620256" y="475488"/>
                  <a:ext cx="889000" cy="838200"/>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117220" y="2327747"/>
              <a:ext cx="688350" cy="458064"/>
            </a:xfrm>
            <a:prstGeom prst="rect">
              <a:avLst/>
            </a:prstGeom>
          </p:spPr>
        </p:pic>
      </p:grpSp>
      <p:grpSp>
        <p:nvGrpSpPr>
          <p:cNvPr id="57" name="Group 56"/>
          <p:cNvGrpSpPr/>
          <p:nvPr/>
        </p:nvGrpSpPr>
        <p:grpSpPr>
          <a:xfrm>
            <a:off x="2090168" y="1872258"/>
            <a:ext cx="1699772" cy="1066800"/>
            <a:chOff x="2090168" y="1872258"/>
            <a:chExt cx="1699772" cy="1066800"/>
          </a:xfrm>
        </p:grpSpPr>
        <p:grpSp>
          <p:nvGrpSpPr>
            <p:cNvPr id="30" name="Group 29"/>
            <p:cNvGrpSpPr/>
            <p:nvPr/>
          </p:nvGrpSpPr>
          <p:grpSpPr>
            <a:xfrm rot="18900000" flipH="1">
              <a:off x="2090168" y="1872258"/>
              <a:ext cx="1699772" cy="1066800"/>
              <a:chOff x="5925308" y="342900"/>
              <a:chExt cx="1699772" cy="1066800"/>
            </a:xfrm>
          </p:grpSpPr>
          <p:sp>
            <p:nvSpPr>
              <p:cNvPr id="31" name="Oval 30"/>
              <p:cNvSpPr/>
              <p:nvPr/>
            </p:nvSpPr>
            <p:spPr>
              <a:xfrm>
                <a:off x="5925308" y="781050"/>
                <a:ext cx="197359" cy="1905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6248400" y="342900"/>
                <a:ext cx="1376680" cy="1066800"/>
                <a:chOff x="6248400" y="361188"/>
                <a:chExt cx="1376680" cy="1066800"/>
              </a:xfrm>
            </p:grpSpPr>
            <p:sp>
              <p:nvSpPr>
                <p:cNvPr id="33" name="Isosceles Triangle 2"/>
                <p:cNvSpPr/>
                <p:nvPr/>
              </p:nvSpPr>
              <p:spPr>
                <a:xfrm rot="5400000" flipV="1">
                  <a:off x="6403340" y="206248"/>
                  <a:ext cx="1066800" cy="1376680"/>
                </a:xfrm>
                <a:custGeom>
                  <a:avLst/>
                  <a:gdLst/>
                  <a:ahLst/>
                  <a:cxnLst/>
                  <a:rect l="l" t="t" r="r" b="b"/>
                  <a:pathLst>
                    <a:path w="1066800" h="1376680">
                      <a:moveTo>
                        <a:pt x="0" y="805180"/>
                      </a:moveTo>
                      <a:cubicBezTo>
                        <a:pt x="0" y="1120811"/>
                        <a:pt x="238811" y="1376680"/>
                        <a:pt x="533400" y="1376680"/>
                      </a:cubicBezTo>
                      <a:cubicBezTo>
                        <a:pt x="827989" y="1376680"/>
                        <a:pt x="1066800" y="1120811"/>
                        <a:pt x="1066800" y="805180"/>
                      </a:cubicBezTo>
                      <a:cubicBezTo>
                        <a:pt x="1066800" y="523014"/>
                        <a:pt x="875944" y="288609"/>
                        <a:pt x="624729" y="243545"/>
                      </a:cubicBezTo>
                      <a:lnTo>
                        <a:pt x="533400" y="0"/>
                      </a:lnTo>
                      <a:lnTo>
                        <a:pt x="442071" y="243545"/>
                      </a:lnTo>
                      <a:cubicBezTo>
                        <a:pt x="190856" y="288609"/>
                        <a:pt x="0" y="523014"/>
                        <a:pt x="0" y="80518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620256" y="475488"/>
                  <a:ext cx="889000" cy="838200"/>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484911" y="2403294"/>
              <a:ext cx="470688" cy="470688"/>
            </a:xfrm>
            <a:prstGeom prst="rect">
              <a:avLst/>
            </a:prstGeom>
          </p:spPr>
        </p:pic>
      </p:grpSp>
      <p:grpSp>
        <p:nvGrpSpPr>
          <p:cNvPr id="58" name="Group 57"/>
          <p:cNvGrpSpPr/>
          <p:nvPr/>
        </p:nvGrpSpPr>
        <p:grpSpPr>
          <a:xfrm>
            <a:off x="4038600" y="2262629"/>
            <a:ext cx="1066800" cy="1699772"/>
            <a:chOff x="4038600" y="2262629"/>
            <a:chExt cx="1066800" cy="1699772"/>
          </a:xfrm>
        </p:grpSpPr>
        <p:grpSp>
          <p:nvGrpSpPr>
            <p:cNvPr id="25" name="Group 24"/>
            <p:cNvGrpSpPr/>
            <p:nvPr/>
          </p:nvGrpSpPr>
          <p:grpSpPr>
            <a:xfrm rot="16200000" flipH="1">
              <a:off x="3722114" y="2579115"/>
              <a:ext cx="1699772" cy="1066800"/>
              <a:chOff x="5925308" y="342900"/>
              <a:chExt cx="1699772" cy="1066800"/>
            </a:xfrm>
          </p:grpSpPr>
          <p:sp>
            <p:nvSpPr>
              <p:cNvPr id="26" name="Oval 25"/>
              <p:cNvSpPr/>
              <p:nvPr/>
            </p:nvSpPr>
            <p:spPr>
              <a:xfrm>
                <a:off x="5925308" y="781050"/>
                <a:ext cx="197359" cy="190500"/>
              </a:xfrm>
              <a:prstGeom prst="ellipse">
                <a:avLst/>
              </a:prstGeom>
              <a:solidFill>
                <a:schemeClr val="bg1"/>
              </a:solidFill>
              <a:ln>
                <a:solidFill>
                  <a:srgbClr val="2A2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6248400" y="342900"/>
                <a:ext cx="1376680" cy="1066800"/>
                <a:chOff x="6248400" y="361188"/>
                <a:chExt cx="1376680" cy="1066800"/>
              </a:xfrm>
            </p:grpSpPr>
            <p:sp>
              <p:nvSpPr>
                <p:cNvPr id="28" name="Isosceles Triangle 2"/>
                <p:cNvSpPr/>
                <p:nvPr/>
              </p:nvSpPr>
              <p:spPr>
                <a:xfrm rot="5400000" flipV="1">
                  <a:off x="6403340" y="206248"/>
                  <a:ext cx="1066800" cy="1376680"/>
                </a:xfrm>
                <a:custGeom>
                  <a:avLst/>
                  <a:gdLst/>
                  <a:ahLst/>
                  <a:cxnLst/>
                  <a:rect l="l" t="t" r="r" b="b"/>
                  <a:pathLst>
                    <a:path w="1066800" h="1376680">
                      <a:moveTo>
                        <a:pt x="0" y="805180"/>
                      </a:moveTo>
                      <a:cubicBezTo>
                        <a:pt x="0" y="1120811"/>
                        <a:pt x="238811" y="1376680"/>
                        <a:pt x="533400" y="1376680"/>
                      </a:cubicBezTo>
                      <a:cubicBezTo>
                        <a:pt x="827989" y="1376680"/>
                        <a:pt x="1066800" y="1120811"/>
                        <a:pt x="1066800" y="805180"/>
                      </a:cubicBezTo>
                      <a:cubicBezTo>
                        <a:pt x="1066800" y="523014"/>
                        <a:pt x="875944" y="288609"/>
                        <a:pt x="624729" y="243545"/>
                      </a:cubicBezTo>
                      <a:lnTo>
                        <a:pt x="533400" y="0"/>
                      </a:lnTo>
                      <a:lnTo>
                        <a:pt x="442071" y="243545"/>
                      </a:lnTo>
                      <a:cubicBezTo>
                        <a:pt x="190856" y="288609"/>
                        <a:pt x="0" y="523014"/>
                        <a:pt x="0" y="8051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620256" y="475488"/>
                  <a:ext cx="889000" cy="838200"/>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7" name="Picture 46"/>
            <p:cNvPicPr>
              <a:picLocks noChangeAspect="1"/>
            </p:cNvPicPr>
            <p:nvPr/>
          </p:nvPicPr>
          <p:blipFill rotWithShape="1">
            <a:blip r:embed="rId4" cstate="print">
              <a:extLst>
                <a:ext uri="{28A0092B-C50C-407E-A947-70E740481C1C}">
                  <a14:useLocalDpi xmlns:a14="http://schemas.microsoft.com/office/drawing/2010/main" val="0"/>
                </a:ext>
              </a:extLst>
            </a:blip>
            <a:srcRect b="9140"/>
            <a:stretch/>
          </p:blipFill>
          <p:spPr>
            <a:xfrm>
              <a:off x="4389120" y="3108625"/>
              <a:ext cx="365760" cy="586903"/>
            </a:xfrm>
            <a:prstGeom prst="rect">
              <a:avLst/>
            </a:prstGeom>
          </p:spPr>
        </p:pic>
      </p:grpSp>
      <p:sp>
        <p:nvSpPr>
          <p:cNvPr id="48" name="TextBox 47"/>
          <p:cNvSpPr txBox="1"/>
          <p:nvPr/>
        </p:nvSpPr>
        <p:spPr>
          <a:xfrm>
            <a:off x="157480" y="950218"/>
            <a:ext cx="1366520" cy="1446550"/>
          </a:xfrm>
          <a:prstGeom prst="rect">
            <a:avLst/>
          </a:prstGeom>
          <a:noFill/>
        </p:spPr>
        <p:txBody>
          <a:bodyPr wrap="square" rtlCol="0">
            <a:spAutoFit/>
          </a:bodyPr>
          <a:lstStyle/>
          <a:p>
            <a:pPr algn="ctr"/>
            <a:r>
              <a:rPr lang="en-US" sz="1600" b="1" dirty="0">
                <a:solidFill>
                  <a:srgbClr val="92D050"/>
                </a:solidFill>
                <a:latin typeface="Bahnschrift" panose="020B0502040204020203" pitchFamily="34" charset="0"/>
              </a:rPr>
              <a:t>Requirement Analysis</a:t>
            </a:r>
          </a:p>
          <a:p>
            <a:pPr algn="ctr"/>
            <a:r>
              <a:rPr lang="en-US" sz="1400" b="1" dirty="0">
                <a:latin typeface="Tw Cen MT" panose="020B0602020104020603" pitchFamily="34" charset="0"/>
              </a:rPr>
              <a:t>Data is collected from various sources.</a:t>
            </a:r>
          </a:p>
        </p:txBody>
      </p:sp>
      <p:sp>
        <p:nvSpPr>
          <p:cNvPr id="51" name="TextBox 50"/>
          <p:cNvSpPr txBox="1"/>
          <p:nvPr/>
        </p:nvSpPr>
        <p:spPr>
          <a:xfrm>
            <a:off x="286512" y="2563114"/>
            <a:ext cx="1819845" cy="1723549"/>
          </a:xfrm>
          <a:prstGeom prst="rect">
            <a:avLst/>
          </a:prstGeom>
          <a:noFill/>
        </p:spPr>
        <p:txBody>
          <a:bodyPr wrap="square" rtlCol="0">
            <a:spAutoFit/>
          </a:bodyPr>
          <a:lstStyle/>
          <a:p>
            <a:pPr algn="ctr"/>
            <a:r>
              <a:rPr lang="en-US" b="1" dirty="0">
                <a:solidFill>
                  <a:srgbClr val="00B0F0"/>
                </a:solidFill>
                <a:latin typeface="Bahnschrift" panose="020B0502040204020203" pitchFamily="34" charset="0"/>
              </a:rPr>
              <a:t>Exploratory Data Analysis</a:t>
            </a:r>
          </a:p>
          <a:p>
            <a:pPr algn="ctr"/>
            <a:r>
              <a:rPr lang="en-US" sz="1400" b="1" dirty="0">
                <a:latin typeface="Tw Cen MT" panose="020B0602020104020603" pitchFamily="34" charset="0"/>
              </a:rPr>
              <a:t>The dataset is being investigated to discover hidden patterns and anomalies. </a:t>
            </a:r>
          </a:p>
        </p:txBody>
      </p:sp>
      <p:sp>
        <p:nvSpPr>
          <p:cNvPr id="52" name="TextBox 51"/>
          <p:cNvSpPr txBox="1"/>
          <p:nvPr/>
        </p:nvSpPr>
        <p:spPr>
          <a:xfrm>
            <a:off x="3360600" y="4191000"/>
            <a:ext cx="2788559" cy="1077218"/>
          </a:xfrm>
          <a:prstGeom prst="rect">
            <a:avLst/>
          </a:prstGeom>
          <a:noFill/>
        </p:spPr>
        <p:txBody>
          <a:bodyPr wrap="square" rtlCol="0">
            <a:spAutoFit/>
          </a:bodyPr>
          <a:lstStyle/>
          <a:p>
            <a:pPr algn="ctr"/>
            <a:r>
              <a:rPr lang="en-US" b="1" dirty="0">
                <a:latin typeface="Bahnschrift" panose="020B0502040204020203" pitchFamily="34" charset="0"/>
              </a:rPr>
              <a:t>Classifier </a:t>
            </a:r>
          </a:p>
          <a:p>
            <a:pPr marL="285750" indent="-285750">
              <a:buFont typeface="Arial" panose="020B0604020202020204" pitchFamily="34" charset="0"/>
              <a:buChar char="•"/>
            </a:pPr>
            <a:r>
              <a:rPr lang="en-US" sz="1400" b="1" dirty="0">
                <a:latin typeface="Tw Cen MT" panose="020B0602020104020603" pitchFamily="34" charset="0"/>
              </a:rPr>
              <a:t>The datasets are trained. </a:t>
            </a:r>
          </a:p>
          <a:p>
            <a:pPr marL="285750" indent="-285750">
              <a:buFont typeface="Arial" panose="020B0604020202020204" pitchFamily="34" charset="0"/>
              <a:buChar char="•"/>
            </a:pPr>
            <a:r>
              <a:rPr lang="en-US" sz="1400" b="1" dirty="0">
                <a:latin typeface="Tw Cen MT" panose="020B0602020104020603" pitchFamily="34" charset="0"/>
              </a:rPr>
              <a:t>Model is created.</a:t>
            </a:r>
          </a:p>
          <a:p>
            <a:endParaRPr lang="en-US" dirty="0"/>
          </a:p>
        </p:txBody>
      </p:sp>
      <p:sp>
        <p:nvSpPr>
          <p:cNvPr id="53" name="TextBox 52"/>
          <p:cNvSpPr txBox="1"/>
          <p:nvPr/>
        </p:nvSpPr>
        <p:spPr>
          <a:xfrm>
            <a:off x="6263460" y="2984803"/>
            <a:ext cx="2829748" cy="2215991"/>
          </a:xfrm>
          <a:prstGeom prst="rect">
            <a:avLst/>
          </a:prstGeom>
          <a:noFill/>
        </p:spPr>
        <p:txBody>
          <a:bodyPr wrap="square" rtlCol="0">
            <a:spAutoFit/>
          </a:bodyPr>
          <a:lstStyle/>
          <a:p>
            <a:pPr algn="ctr"/>
            <a:r>
              <a:rPr lang="en-US" b="1" dirty="0">
                <a:solidFill>
                  <a:srgbClr val="FF0000"/>
                </a:solidFill>
                <a:latin typeface="Bahnschrift" panose="020B0502040204020203" pitchFamily="34" charset="0"/>
              </a:rPr>
              <a:t>Performance </a:t>
            </a:r>
          </a:p>
          <a:p>
            <a:pPr algn="ctr"/>
            <a:r>
              <a:rPr lang="en-US" b="1" dirty="0">
                <a:solidFill>
                  <a:srgbClr val="FF0000"/>
                </a:solidFill>
                <a:latin typeface="Bahnschrift" panose="020B0502040204020203" pitchFamily="34" charset="0"/>
              </a:rPr>
              <a:t>Testing</a:t>
            </a:r>
          </a:p>
          <a:p>
            <a:pPr algn="ctr"/>
            <a:r>
              <a:rPr lang="en-US" sz="1400" b="1" dirty="0">
                <a:latin typeface="Tw Cen MT" panose="020B0602020104020603" pitchFamily="34" charset="0"/>
              </a:rPr>
              <a:t>After creating the model the performance of model is being tested by using unknown data.</a:t>
            </a:r>
          </a:p>
          <a:p>
            <a:pPr algn="ctr"/>
            <a:r>
              <a:rPr lang="en-US" sz="1400" b="1" dirty="0">
                <a:latin typeface="Tw Cen MT" panose="020B0602020104020603" pitchFamily="34" charset="0"/>
              </a:rPr>
              <a:t>The performance is analyzed using accuracy score and ROC curve. </a:t>
            </a:r>
          </a:p>
          <a:p>
            <a:pPr algn="ctr"/>
            <a:endParaRPr lang="en-US" sz="1400" b="1" dirty="0">
              <a:latin typeface="Tw Cen MT" panose="020B0602020104020603" pitchFamily="34" charset="0"/>
            </a:endParaRPr>
          </a:p>
          <a:p>
            <a:endParaRPr lang="en-US" dirty="0"/>
          </a:p>
        </p:txBody>
      </p:sp>
      <p:sp>
        <p:nvSpPr>
          <p:cNvPr id="54" name="TextBox 53"/>
          <p:cNvSpPr txBox="1"/>
          <p:nvPr/>
        </p:nvSpPr>
        <p:spPr>
          <a:xfrm>
            <a:off x="7425337" y="983293"/>
            <a:ext cx="1718663" cy="2215991"/>
          </a:xfrm>
          <a:prstGeom prst="rect">
            <a:avLst/>
          </a:prstGeom>
          <a:noFill/>
        </p:spPr>
        <p:txBody>
          <a:bodyPr wrap="square" rtlCol="0">
            <a:spAutoFit/>
          </a:bodyPr>
          <a:lstStyle/>
          <a:p>
            <a:pPr algn="ctr"/>
            <a:r>
              <a:rPr lang="en-US" b="1" dirty="0">
                <a:solidFill>
                  <a:srgbClr val="FFC000"/>
                </a:solidFill>
                <a:latin typeface="Bahnschrift" panose="020B0502040204020203" pitchFamily="34" charset="0"/>
              </a:rPr>
              <a:t>Enhancing  performance </a:t>
            </a:r>
          </a:p>
          <a:p>
            <a:pPr algn="ctr"/>
            <a:r>
              <a:rPr lang="en-US" sz="1400" b="1" dirty="0">
                <a:latin typeface="Tw Cen MT" panose="020B0602020104020603" pitchFamily="34" charset="0"/>
              </a:rPr>
              <a:t>The performance of model is improved by again refining the data and building the model again.</a:t>
            </a:r>
          </a:p>
          <a:p>
            <a:endParaRPr lang="en-US" dirty="0"/>
          </a:p>
        </p:txBody>
      </p:sp>
      <p:grpSp>
        <p:nvGrpSpPr>
          <p:cNvPr id="20" name="Group 19"/>
          <p:cNvGrpSpPr/>
          <p:nvPr/>
        </p:nvGrpSpPr>
        <p:grpSpPr>
          <a:xfrm flipH="1">
            <a:off x="1524000" y="382524"/>
            <a:ext cx="1699772" cy="1066800"/>
            <a:chOff x="5925308" y="342900"/>
            <a:chExt cx="1699772" cy="1066800"/>
          </a:xfrm>
        </p:grpSpPr>
        <p:sp>
          <p:nvSpPr>
            <p:cNvPr id="21" name="Oval 20"/>
            <p:cNvSpPr/>
            <p:nvPr/>
          </p:nvSpPr>
          <p:spPr>
            <a:xfrm>
              <a:off x="5925308" y="781050"/>
              <a:ext cx="197359" cy="190500"/>
            </a:xfrm>
            <a:prstGeom prst="ellipse">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6248400" y="342900"/>
              <a:ext cx="1376680" cy="1066800"/>
              <a:chOff x="6248400" y="361188"/>
              <a:chExt cx="1376680" cy="1066800"/>
            </a:xfrm>
          </p:grpSpPr>
          <p:sp>
            <p:nvSpPr>
              <p:cNvPr id="23" name="Isosceles Triangle 2"/>
              <p:cNvSpPr/>
              <p:nvPr/>
            </p:nvSpPr>
            <p:spPr>
              <a:xfrm rot="5400000" flipV="1">
                <a:off x="6403340" y="206248"/>
                <a:ext cx="1066800" cy="1376680"/>
              </a:xfrm>
              <a:custGeom>
                <a:avLst/>
                <a:gdLst/>
                <a:ahLst/>
                <a:cxnLst/>
                <a:rect l="l" t="t" r="r" b="b"/>
                <a:pathLst>
                  <a:path w="1066800" h="1376680">
                    <a:moveTo>
                      <a:pt x="0" y="805180"/>
                    </a:moveTo>
                    <a:cubicBezTo>
                      <a:pt x="0" y="1120811"/>
                      <a:pt x="238811" y="1376680"/>
                      <a:pt x="533400" y="1376680"/>
                    </a:cubicBezTo>
                    <a:cubicBezTo>
                      <a:pt x="827989" y="1376680"/>
                      <a:pt x="1066800" y="1120811"/>
                      <a:pt x="1066800" y="805180"/>
                    </a:cubicBezTo>
                    <a:cubicBezTo>
                      <a:pt x="1066800" y="523014"/>
                      <a:pt x="875944" y="288609"/>
                      <a:pt x="624729" y="243545"/>
                    </a:cubicBezTo>
                    <a:lnTo>
                      <a:pt x="533400" y="0"/>
                    </a:lnTo>
                    <a:lnTo>
                      <a:pt x="442071" y="243545"/>
                    </a:lnTo>
                    <a:cubicBezTo>
                      <a:pt x="190856" y="288609"/>
                      <a:pt x="0" y="523014"/>
                      <a:pt x="0" y="805180"/>
                    </a:cubicBezTo>
                    <a:close/>
                  </a:path>
                </a:pathLst>
              </a:cu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620256" y="475488"/>
                <a:ext cx="889000" cy="838200"/>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p:cNvGrpSpPr/>
          <p:nvPr/>
        </p:nvGrpSpPr>
        <p:grpSpPr>
          <a:xfrm>
            <a:off x="5925308" y="342900"/>
            <a:ext cx="1699772" cy="1066800"/>
            <a:chOff x="5925308" y="342900"/>
            <a:chExt cx="1699772" cy="1066800"/>
          </a:xfrm>
        </p:grpSpPr>
        <p:grpSp>
          <p:nvGrpSpPr>
            <p:cNvPr id="19" name="Group 18"/>
            <p:cNvGrpSpPr/>
            <p:nvPr/>
          </p:nvGrpSpPr>
          <p:grpSpPr>
            <a:xfrm>
              <a:off x="5925308" y="342900"/>
              <a:ext cx="1699772" cy="1066800"/>
              <a:chOff x="5925308" y="342900"/>
              <a:chExt cx="1699772" cy="1066800"/>
            </a:xfrm>
          </p:grpSpPr>
          <p:sp>
            <p:nvSpPr>
              <p:cNvPr id="4" name="Oval 3"/>
              <p:cNvSpPr/>
              <p:nvPr/>
            </p:nvSpPr>
            <p:spPr>
              <a:xfrm>
                <a:off x="5925308" y="781050"/>
                <a:ext cx="197359" cy="190500"/>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6248400" y="342900"/>
                <a:ext cx="1376680" cy="1066800"/>
                <a:chOff x="6248400" y="361188"/>
                <a:chExt cx="1376680" cy="1066800"/>
              </a:xfrm>
            </p:grpSpPr>
            <p:sp>
              <p:nvSpPr>
                <p:cNvPr id="3" name="Isosceles Triangle 2"/>
                <p:cNvSpPr/>
                <p:nvPr/>
              </p:nvSpPr>
              <p:spPr>
                <a:xfrm rot="5400000" flipV="1">
                  <a:off x="6403340" y="206248"/>
                  <a:ext cx="1066800" cy="1376680"/>
                </a:xfrm>
                <a:custGeom>
                  <a:avLst/>
                  <a:gdLst/>
                  <a:ahLst/>
                  <a:cxnLst/>
                  <a:rect l="l" t="t" r="r" b="b"/>
                  <a:pathLst>
                    <a:path w="1066800" h="1376680">
                      <a:moveTo>
                        <a:pt x="0" y="805180"/>
                      </a:moveTo>
                      <a:cubicBezTo>
                        <a:pt x="0" y="1120811"/>
                        <a:pt x="238811" y="1376680"/>
                        <a:pt x="533400" y="1376680"/>
                      </a:cubicBezTo>
                      <a:cubicBezTo>
                        <a:pt x="827989" y="1376680"/>
                        <a:pt x="1066800" y="1120811"/>
                        <a:pt x="1066800" y="805180"/>
                      </a:cubicBezTo>
                      <a:cubicBezTo>
                        <a:pt x="1066800" y="523014"/>
                        <a:pt x="875944" y="288609"/>
                        <a:pt x="624729" y="243545"/>
                      </a:cubicBezTo>
                      <a:lnTo>
                        <a:pt x="533400" y="0"/>
                      </a:lnTo>
                      <a:lnTo>
                        <a:pt x="442071" y="243545"/>
                      </a:lnTo>
                      <a:cubicBezTo>
                        <a:pt x="190856" y="288609"/>
                        <a:pt x="0" y="523014"/>
                        <a:pt x="0" y="80518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620256" y="475488"/>
                  <a:ext cx="889000" cy="838200"/>
                </a:xfrm>
                <a:prstGeom prst="ellipse">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rcRect t="1240" b="1240"/>
            <a:stretch/>
          </p:blipFill>
          <p:spPr>
            <a:xfrm>
              <a:off x="6781525" y="565247"/>
              <a:ext cx="600095" cy="585216"/>
            </a:xfrm>
            <a:prstGeom prst="ellipse">
              <a:avLst/>
            </a:prstGeom>
          </p:spPr>
        </p:pic>
      </p:grpSp>
      <p:pic>
        <p:nvPicPr>
          <p:cNvPr id="46" name="Picture 45">
            <a:extLst>
              <a:ext uri="{FF2B5EF4-FFF2-40B4-BE49-F238E27FC236}">
                <a16:creationId xmlns:a16="http://schemas.microsoft.com/office/drawing/2014/main" xmlns="" id="{07C6CCA4-52D0-48F4-AB22-4CFC001887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5706" y="646224"/>
            <a:ext cx="513441" cy="513441"/>
          </a:xfrm>
          <a:prstGeom prst="rect">
            <a:avLst/>
          </a:prstGeom>
        </p:spPr>
      </p:pic>
    </p:spTree>
    <p:extLst>
      <p:ext uri="{BB962C8B-B14F-4D97-AF65-F5344CB8AC3E}">
        <p14:creationId xmlns:p14="http://schemas.microsoft.com/office/powerpoint/2010/main" val="27316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val 1"/>
          <p:cNvSpPr/>
          <p:nvPr/>
        </p:nvSpPr>
        <p:spPr>
          <a:xfrm>
            <a:off x="3124200" y="2057400"/>
            <a:ext cx="3200400" cy="305120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429000" y="2921282"/>
            <a:ext cx="2438400" cy="1323439"/>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rPr>
              <a:t>DATASETS </a:t>
            </a:r>
          </a:p>
          <a:p>
            <a:pPr algn="ctr"/>
            <a:r>
              <a:rPr lang="en-US" sz="4000" b="1" dirty="0">
                <a:solidFill>
                  <a:schemeClr val="bg1"/>
                </a:solidFill>
                <a:latin typeface="Tw Cen MT" panose="020B0602020104020603" pitchFamily="34" charset="0"/>
              </a:rPr>
              <a:t>USED</a:t>
            </a:r>
          </a:p>
        </p:txBody>
      </p:sp>
      <p:grpSp>
        <p:nvGrpSpPr>
          <p:cNvPr id="14" name="Group 13"/>
          <p:cNvGrpSpPr/>
          <p:nvPr/>
        </p:nvGrpSpPr>
        <p:grpSpPr>
          <a:xfrm>
            <a:off x="1447800" y="762000"/>
            <a:ext cx="2191595" cy="1779776"/>
            <a:chOff x="1447800" y="762000"/>
            <a:chExt cx="2191595" cy="1779776"/>
          </a:xfrm>
        </p:grpSpPr>
        <p:sp>
          <p:nvSpPr>
            <p:cNvPr id="4" name="Oval 3"/>
            <p:cNvSpPr/>
            <p:nvPr/>
          </p:nvSpPr>
          <p:spPr>
            <a:xfrm>
              <a:off x="1447800" y="762000"/>
              <a:ext cx="1905000" cy="14478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734395" y="972116"/>
              <a:ext cx="1905000" cy="1569660"/>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Stock Prediction </a:t>
              </a:r>
            </a:p>
            <a:p>
              <a:r>
                <a:rPr lang="en-US" sz="2400" b="1" dirty="0">
                  <a:solidFill>
                    <a:schemeClr val="bg1"/>
                  </a:solidFill>
                  <a:latin typeface="Tw Cen MT" panose="020B0602020104020603" pitchFamily="34" charset="0"/>
                </a:rPr>
                <a:t>Dataset</a:t>
              </a:r>
            </a:p>
            <a:p>
              <a:endParaRPr lang="en-US" sz="2400" b="1" dirty="0">
                <a:solidFill>
                  <a:schemeClr val="bg1"/>
                </a:solidFill>
                <a:latin typeface="Tw Cen MT" panose="020B0602020104020603" pitchFamily="34" charset="0"/>
              </a:endParaRPr>
            </a:p>
          </p:txBody>
        </p:sp>
      </p:grpSp>
      <p:grpSp>
        <p:nvGrpSpPr>
          <p:cNvPr id="20" name="Group 19"/>
          <p:cNvGrpSpPr/>
          <p:nvPr/>
        </p:nvGrpSpPr>
        <p:grpSpPr>
          <a:xfrm>
            <a:off x="0" y="3228439"/>
            <a:ext cx="1562100" cy="1228192"/>
            <a:chOff x="0" y="3228439"/>
            <a:chExt cx="1562100" cy="1228192"/>
          </a:xfrm>
        </p:grpSpPr>
        <p:sp>
          <p:nvSpPr>
            <p:cNvPr id="5" name="Oval 4"/>
            <p:cNvSpPr/>
            <p:nvPr/>
          </p:nvSpPr>
          <p:spPr>
            <a:xfrm>
              <a:off x="114300" y="3228439"/>
              <a:ext cx="1447800" cy="122819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0" y="3290614"/>
              <a:ext cx="1562100" cy="584776"/>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YES</a:t>
              </a:r>
            </a:p>
          </p:txBody>
        </p:sp>
        <p:sp>
          <p:nvSpPr>
            <p:cNvPr id="16" name="TextBox 15"/>
            <p:cNvSpPr txBox="1"/>
            <p:nvPr/>
          </p:nvSpPr>
          <p:spPr>
            <a:xfrm>
              <a:off x="361950" y="3845352"/>
              <a:ext cx="838200" cy="369332"/>
            </a:xfrm>
            <a:prstGeom prst="rect">
              <a:avLst/>
            </a:prstGeom>
            <a:noFill/>
          </p:spPr>
          <p:txBody>
            <a:bodyPr wrap="square" rtlCol="0">
              <a:spAutoFit/>
            </a:bodyPr>
            <a:lstStyle/>
            <a:p>
              <a:pPr algn="ctr"/>
              <a:r>
                <a:rPr lang="en-US" b="1" dirty="0">
                  <a:solidFill>
                    <a:schemeClr val="bg1"/>
                  </a:solidFill>
                  <a:latin typeface="Tw Cen MT" panose="020B0602020104020603" pitchFamily="34" charset="0"/>
                </a:rPr>
                <a:t>4861</a:t>
              </a:r>
            </a:p>
          </p:txBody>
        </p:sp>
      </p:grpSp>
      <p:grpSp>
        <p:nvGrpSpPr>
          <p:cNvPr id="21" name="Group 20"/>
          <p:cNvGrpSpPr/>
          <p:nvPr/>
        </p:nvGrpSpPr>
        <p:grpSpPr>
          <a:xfrm>
            <a:off x="1752600" y="2514600"/>
            <a:ext cx="1038225" cy="926597"/>
            <a:chOff x="1752600" y="2514600"/>
            <a:chExt cx="1038225" cy="926597"/>
          </a:xfrm>
        </p:grpSpPr>
        <p:sp>
          <p:nvSpPr>
            <p:cNvPr id="7" name="Oval 6"/>
            <p:cNvSpPr/>
            <p:nvPr/>
          </p:nvSpPr>
          <p:spPr>
            <a:xfrm>
              <a:off x="1752600" y="2514600"/>
              <a:ext cx="1038225" cy="92659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52600" y="2624358"/>
              <a:ext cx="1038225" cy="461665"/>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TOTAL</a:t>
              </a:r>
            </a:p>
          </p:txBody>
        </p:sp>
        <p:sp>
          <p:nvSpPr>
            <p:cNvPr id="18" name="TextBox 17"/>
            <p:cNvSpPr txBox="1"/>
            <p:nvPr/>
          </p:nvSpPr>
          <p:spPr>
            <a:xfrm>
              <a:off x="1905400" y="2977898"/>
              <a:ext cx="685400" cy="369332"/>
            </a:xfrm>
            <a:prstGeom prst="rect">
              <a:avLst/>
            </a:prstGeom>
            <a:noFill/>
          </p:spPr>
          <p:txBody>
            <a:bodyPr wrap="square" rtlCol="0">
              <a:spAutoFit/>
            </a:bodyPr>
            <a:lstStyle/>
            <a:p>
              <a:r>
                <a:rPr lang="en-US" b="1" dirty="0">
                  <a:solidFill>
                    <a:schemeClr val="bg1"/>
                  </a:solidFill>
                  <a:latin typeface="Tw Cen MT" panose="020B0602020104020603" pitchFamily="34" charset="0"/>
                </a:rPr>
                <a:t>5110</a:t>
              </a:r>
            </a:p>
          </p:txBody>
        </p:sp>
      </p:grpSp>
      <p:grpSp>
        <p:nvGrpSpPr>
          <p:cNvPr id="26" name="Group 25"/>
          <p:cNvGrpSpPr/>
          <p:nvPr/>
        </p:nvGrpSpPr>
        <p:grpSpPr>
          <a:xfrm>
            <a:off x="1613730" y="4724400"/>
            <a:ext cx="1579726" cy="1228192"/>
            <a:chOff x="1613730" y="4724400"/>
            <a:chExt cx="1579726" cy="1228192"/>
          </a:xfrm>
        </p:grpSpPr>
        <p:sp>
          <p:nvSpPr>
            <p:cNvPr id="6" name="Oval 5"/>
            <p:cNvSpPr/>
            <p:nvPr/>
          </p:nvSpPr>
          <p:spPr>
            <a:xfrm>
              <a:off x="1662513" y="4724400"/>
              <a:ext cx="1447800" cy="122819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13730" y="4805871"/>
              <a:ext cx="1579726" cy="769441"/>
            </a:xfrm>
            <a:prstGeom prst="rect">
              <a:avLst/>
            </a:prstGeom>
            <a:noFill/>
          </p:spPr>
          <p:txBody>
            <a:bodyPr wrap="square" rtlCol="0">
              <a:spAutoFit/>
            </a:bodyPr>
            <a:lstStyle/>
            <a:p>
              <a:pPr algn="ctr"/>
              <a:r>
                <a:rPr lang="en-US" sz="4400" b="1" dirty="0">
                  <a:solidFill>
                    <a:schemeClr val="bg1"/>
                  </a:solidFill>
                  <a:latin typeface="Tw Cen MT" panose="020B0602020104020603" pitchFamily="34" charset="0"/>
                </a:rPr>
                <a:t>No</a:t>
              </a:r>
            </a:p>
          </p:txBody>
        </p:sp>
        <p:sp>
          <p:nvSpPr>
            <p:cNvPr id="24" name="TextBox 23"/>
            <p:cNvSpPr txBox="1"/>
            <p:nvPr/>
          </p:nvSpPr>
          <p:spPr>
            <a:xfrm>
              <a:off x="1981200" y="5447356"/>
              <a:ext cx="733425" cy="369332"/>
            </a:xfrm>
            <a:prstGeom prst="rect">
              <a:avLst/>
            </a:prstGeom>
            <a:noFill/>
          </p:spPr>
          <p:txBody>
            <a:bodyPr wrap="square" rtlCol="0">
              <a:spAutoFit/>
            </a:bodyPr>
            <a:lstStyle/>
            <a:p>
              <a:pPr algn="ctr"/>
              <a:r>
                <a:rPr lang="en-US" b="1" dirty="0">
                  <a:solidFill>
                    <a:schemeClr val="bg1"/>
                  </a:solidFill>
                  <a:latin typeface="Tw Cen MT" panose="020B0602020104020603" pitchFamily="34" charset="0"/>
                </a:rPr>
                <a:t>249</a:t>
              </a:r>
            </a:p>
          </p:txBody>
        </p:sp>
      </p:grpSp>
      <p:grpSp>
        <p:nvGrpSpPr>
          <p:cNvPr id="40" name="Group 39"/>
          <p:cNvGrpSpPr/>
          <p:nvPr/>
        </p:nvGrpSpPr>
        <p:grpSpPr>
          <a:xfrm>
            <a:off x="5352648" y="207722"/>
            <a:ext cx="3825162" cy="2957621"/>
            <a:chOff x="6477000" y="913688"/>
            <a:chExt cx="1908847" cy="1536833"/>
          </a:xfrm>
        </p:grpSpPr>
        <p:sp>
          <p:nvSpPr>
            <p:cNvPr id="8" name="Oval 7"/>
            <p:cNvSpPr/>
            <p:nvPr/>
          </p:nvSpPr>
          <p:spPr>
            <a:xfrm>
              <a:off x="6477000" y="913688"/>
              <a:ext cx="1905000" cy="14478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6945242" y="971066"/>
              <a:ext cx="1072989" cy="303860"/>
            </a:xfrm>
            <a:prstGeom prst="rect">
              <a:avLst/>
            </a:prstGeom>
            <a:noFill/>
          </p:spPr>
          <p:txBody>
            <a:bodyPr wrap="square" rtlCol="0">
              <a:spAutoFit/>
            </a:bodyPr>
            <a:lstStyle/>
            <a:p>
              <a:pPr algn="ctr"/>
              <a:r>
                <a:rPr lang="en-US" sz="1600" b="1" dirty="0">
                  <a:solidFill>
                    <a:schemeClr val="bg1"/>
                  </a:solidFill>
                  <a:latin typeface="Tw Cen MT" panose="020B0602020104020603" pitchFamily="34" charset="0"/>
                </a:rPr>
                <a:t>Features</a:t>
              </a:r>
            </a:p>
            <a:p>
              <a:endParaRPr lang="en-US" sz="1600" b="1" dirty="0">
                <a:solidFill>
                  <a:schemeClr val="bg1"/>
                </a:solidFill>
                <a:latin typeface="Tw Cen MT" panose="020B0602020104020603" pitchFamily="34" charset="0"/>
              </a:endParaRPr>
            </a:p>
          </p:txBody>
        </p:sp>
        <p:sp>
          <p:nvSpPr>
            <p:cNvPr id="28" name="TextBox 27"/>
            <p:cNvSpPr txBox="1"/>
            <p:nvPr/>
          </p:nvSpPr>
          <p:spPr>
            <a:xfrm>
              <a:off x="6622723" y="1556891"/>
              <a:ext cx="1606877" cy="369332"/>
            </a:xfrm>
            <a:prstGeom prst="rect">
              <a:avLst/>
            </a:prstGeom>
            <a:noFill/>
          </p:spPr>
          <p:txBody>
            <a:bodyPr wrap="square" rtlCol="0">
              <a:spAutoFit/>
            </a:bodyPr>
            <a:lstStyle/>
            <a:p>
              <a:endParaRPr lang="en-US" dirty="0"/>
            </a:p>
          </p:txBody>
        </p:sp>
        <p:sp>
          <p:nvSpPr>
            <p:cNvPr id="29" name="TextBox 28"/>
            <p:cNvSpPr txBox="1"/>
            <p:nvPr/>
          </p:nvSpPr>
          <p:spPr>
            <a:xfrm>
              <a:off x="6560840" y="1123134"/>
              <a:ext cx="1825007" cy="1327387"/>
            </a:xfrm>
            <a:prstGeom prst="rect">
              <a:avLst/>
            </a:prstGeom>
            <a:noFill/>
          </p:spPr>
          <p:txBody>
            <a:bodyPr wrap="square" rtlCol="0">
              <a:spAutoFit/>
            </a:bodyPr>
            <a:lstStyle/>
            <a:p>
              <a:pPr algn="ctr"/>
              <a:r>
                <a:rPr lang="en-US" sz="1600" b="1" dirty="0">
                  <a:solidFill>
                    <a:schemeClr val="bg1"/>
                  </a:solidFill>
                  <a:latin typeface="Tw Cen MT" panose="020B0602020104020603" pitchFamily="34" charset="0"/>
                </a:rPr>
                <a:t>gender</a:t>
              </a:r>
            </a:p>
            <a:p>
              <a:pPr algn="ctr"/>
              <a:r>
                <a:rPr lang="en-US" sz="1600" b="1" dirty="0">
                  <a:solidFill>
                    <a:schemeClr val="bg1"/>
                  </a:solidFill>
                  <a:latin typeface="Tw Cen MT" panose="020B0602020104020603" pitchFamily="34" charset="0"/>
                </a:rPr>
                <a:t> age</a:t>
              </a:r>
            </a:p>
            <a:p>
              <a:pPr algn="ctr"/>
              <a:r>
                <a:rPr lang="en-US" sz="1600" b="1" dirty="0">
                  <a:solidFill>
                    <a:schemeClr val="bg1"/>
                  </a:solidFill>
                  <a:latin typeface="Tw Cen MT" panose="020B0602020104020603" pitchFamily="34" charset="0"/>
                </a:rPr>
                <a:t> hypertension </a:t>
              </a:r>
            </a:p>
            <a:p>
              <a:pPr algn="ctr"/>
              <a:r>
                <a:rPr lang="en-US" sz="1600" b="1" dirty="0" err="1">
                  <a:solidFill>
                    <a:schemeClr val="bg1"/>
                  </a:solidFill>
                  <a:latin typeface="Tw Cen MT" panose="020B0602020104020603" pitchFamily="34" charset="0"/>
                </a:rPr>
                <a:t>heart_disease</a:t>
              </a:r>
              <a:endParaRPr lang="en-US" sz="1600" b="1" dirty="0">
                <a:solidFill>
                  <a:schemeClr val="bg1"/>
                </a:solidFill>
                <a:latin typeface="Tw Cen MT" panose="020B0602020104020603" pitchFamily="34" charset="0"/>
              </a:endParaRPr>
            </a:p>
            <a:p>
              <a:pPr algn="ctr"/>
              <a:r>
                <a:rPr lang="en-US" sz="1600" b="1" dirty="0">
                  <a:solidFill>
                    <a:schemeClr val="bg1"/>
                  </a:solidFill>
                  <a:latin typeface="Tw Cen MT" panose="020B0602020104020603" pitchFamily="34" charset="0"/>
                </a:rPr>
                <a:t> </a:t>
              </a:r>
              <a:r>
                <a:rPr lang="en-US" sz="1600" b="1" dirty="0" err="1">
                  <a:solidFill>
                    <a:schemeClr val="bg1"/>
                  </a:solidFill>
                  <a:latin typeface="Tw Cen MT" panose="020B0602020104020603" pitchFamily="34" charset="0"/>
                </a:rPr>
                <a:t>ever_married</a:t>
              </a:r>
              <a:endParaRPr lang="en-US" sz="1600" b="1" dirty="0">
                <a:solidFill>
                  <a:schemeClr val="bg1"/>
                </a:solidFill>
                <a:latin typeface="Tw Cen MT" panose="020B0602020104020603" pitchFamily="34" charset="0"/>
              </a:endParaRPr>
            </a:p>
            <a:p>
              <a:pPr algn="ctr"/>
              <a:r>
                <a:rPr lang="en-US" sz="1600" b="1" dirty="0">
                  <a:solidFill>
                    <a:schemeClr val="bg1"/>
                  </a:solidFill>
                  <a:latin typeface="Tw Cen MT" panose="020B0602020104020603" pitchFamily="34" charset="0"/>
                </a:rPr>
                <a:t>       </a:t>
              </a:r>
              <a:r>
                <a:rPr lang="en-US" sz="1600" b="1" dirty="0" err="1">
                  <a:solidFill>
                    <a:schemeClr val="bg1"/>
                  </a:solidFill>
                  <a:latin typeface="Tw Cen MT" panose="020B0602020104020603" pitchFamily="34" charset="0"/>
                </a:rPr>
                <a:t>work_type</a:t>
              </a:r>
              <a:r>
                <a:rPr lang="en-US" sz="1600" b="1" dirty="0">
                  <a:solidFill>
                    <a:schemeClr val="bg1"/>
                  </a:solidFill>
                  <a:latin typeface="Tw Cen MT" panose="020B0602020104020603" pitchFamily="34" charset="0"/>
                </a:rPr>
                <a:t> </a:t>
              </a:r>
            </a:p>
            <a:p>
              <a:pPr algn="ctr"/>
              <a:r>
                <a:rPr lang="en-US" sz="1600" b="1" dirty="0" err="1">
                  <a:solidFill>
                    <a:schemeClr val="bg1"/>
                  </a:solidFill>
                  <a:latin typeface="Tw Cen MT" panose="020B0602020104020603" pitchFamily="34" charset="0"/>
                </a:rPr>
                <a:t>Residence_type</a:t>
              </a:r>
              <a:r>
                <a:rPr lang="en-US" sz="1600" b="1" dirty="0">
                  <a:solidFill>
                    <a:schemeClr val="bg1"/>
                  </a:solidFill>
                  <a:latin typeface="Tw Cen MT" panose="020B0602020104020603" pitchFamily="34" charset="0"/>
                </a:rPr>
                <a:t> </a:t>
              </a:r>
            </a:p>
            <a:p>
              <a:pPr algn="ctr"/>
              <a:r>
                <a:rPr lang="en-US" sz="1600" b="1" dirty="0" err="1">
                  <a:solidFill>
                    <a:schemeClr val="bg1"/>
                  </a:solidFill>
                  <a:latin typeface="Tw Cen MT" panose="020B0602020104020603" pitchFamily="34" charset="0"/>
                </a:rPr>
                <a:t>avg_glucose_level</a:t>
              </a:r>
              <a:r>
                <a:rPr lang="en-US" sz="1600" b="1" dirty="0">
                  <a:solidFill>
                    <a:schemeClr val="bg1"/>
                  </a:solidFill>
                  <a:latin typeface="Tw Cen MT" panose="020B0602020104020603" pitchFamily="34" charset="0"/>
                </a:rPr>
                <a:t> </a:t>
              </a:r>
            </a:p>
            <a:p>
              <a:pPr algn="ctr"/>
              <a:r>
                <a:rPr lang="en-US" sz="1600" b="1" dirty="0" err="1">
                  <a:solidFill>
                    <a:schemeClr val="bg1"/>
                  </a:solidFill>
                  <a:latin typeface="Tw Cen MT" panose="020B0602020104020603" pitchFamily="34" charset="0"/>
                </a:rPr>
                <a:t>bmi</a:t>
              </a:r>
              <a:endParaRPr lang="en-US" sz="1600" b="1" dirty="0">
                <a:solidFill>
                  <a:schemeClr val="bg1"/>
                </a:solidFill>
                <a:latin typeface="Tw Cen MT" panose="020B0602020104020603" pitchFamily="34" charset="0"/>
              </a:endParaRPr>
            </a:p>
            <a:p>
              <a:pPr algn="ctr"/>
              <a:endParaRPr lang="en-US" sz="1600" b="1" dirty="0">
                <a:solidFill>
                  <a:schemeClr val="bg1"/>
                </a:solidFill>
                <a:latin typeface="Tw Cen MT" panose="020B0602020104020603" pitchFamily="34" charset="0"/>
              </a:endParaRPr>
            </a:p>
          </p:txBody>
        </p:sp>
      </p:grpSp>
      <p:grpSp>
        <p:nvGrpSpPr>
          <p:cNvPr id="38" name="Group 37"/>
          <p:cNvGrpSpPr/>
          <p:nvPr/>
        </p:nvGrpSpPr>
        <p:grpSpPr>
          <a:xfrm>
            <a:off x="7019334" y="4191775"/>
            <a:ext cx="1472903" cy="1228192"/>
            <a:chOff x="7518697" y="3942459"/>
            <a:chExt cx="1472903" cy="1228192"/>
          </a:xfrm>
        </p:grpSpPr>
        <p:sp>
          <p:nvSpPr>
            <p:cNvPr id="10" name="Oval 9"/>
            <p:cNvSpPr/>
            <p:nvPr/>
          </p:nvSpPr>
          <p:spPr>
            <a:xfrm>
              <a:off x="7543800" y="3942459"/>
              <a:ext cx="1447800" cy="122819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518697" y="4030018"/>
              <a:ext cx="142180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YES</a:t>
              </a:r>
              <a:endParaRPr lang="en-US" b="1" dirty="0">
                <a:solidFill>
                  <a:schemeClr val="bg1"/>
                </a:solidFill>
                <a:latin typeface="Tw Cen MT" panose="020B0602020104020603" pitchFamily="34" charset="0"/>
              </a:endParaRPr>
            </a:p>
          </p:txBody>
        </p:sp>
        <p:sp>
          <p:nvSpPr>
            <p:cNvPr id="33" name="TextBox 32"/>
            <p:cNvSpPr txBox="1"/>
            <p:nvPr/>
          </p:nvSpPr>
          <p:spPr>
            <a:xfrm>
              <a:off x="7848600" y="4648200"/>
              <a:ext cx="914400" cy="369332"/>
            </a:xfrm>
            <a:prstGeom prst="rect">
              <a:avLst/>
            </a:prstGeom>
            <a:noFill/>
          </p:spPr>
          <p:txBody>
            <a:bodyPr wrap="square" rtlCol="0">
              <a:spAutoFit/>
            </a:bodyPr>
            <a:lstStyle/>
            <a:p>
              <a:endParaRPr lang="en-US" dirty="0"/>
            </a:p>
          </p:txBody>
        </p:sp>
        <p:sp>
          <p:nvSpPr>
            <p:cNvPr id="34" name="TextBox 33"/>
            <p:cNvSpPr txBox="1"/>
            <p:nvPr/>
          </p:nvSpPr>
          <p:spPr>
            <a:xfrm>
              <a:off x="7848599" y="4596277"/>
              <a:ext cx="1091903" cy="369332"/>
            </a:xfrm>
            <a:prstGeom prst="rect">
              <a:avLst/>
            </a:prstGeom>
            <a:noFill/>
          </p:spPr>
          <p:txBody>
            <a:bodyPr wrap="square" rtlCol="0">
              <a:spAutoFit/>
            </a:bodyPr>
            <a:lstStyle/>
            <a:p>
              <a:pPr algn="ctr"/>
              <a:r>
                <a:rPr lang="en-US" b="1" dirty="0">
                  <a:solidFill>
                    <a:schemeClr val="bg1"/>
                  </a:solidFill>
                  <a:latin typeface="Tw Cen MT" panose="020B0602020104020603" pitchFamily="34" charset="0"/>
                </a:rPr>
                <a:t>95.13%</a:t>
              </a:r>
            </a:p>
          </p:txBody>
        </p:sp>
      </p:grpSp>
      <p:grpSp>
        <p:nvGrpSpPr>
          <p:cNvPr id="37" name="Group 36"/>
          <p:cNvGrpSpPr/>
          <p:nvPr/>
        </p:nvGrpSpPr>
        <p:grpSpPr>
          <a:xfrm>
            <a:off x="5055549" y="5163334"/>
            <a:ext cx="1447800" cy="1255450"/>
            <a:chOff x="5055549" y="5163334"/>
            <a:chExt cx="1447800" cy="1255450"/>
          </a:xfrm>
        </p:grpSpPr>
        <p:sp>
          <p:nvSpPr>
            <p:cNvPr id="11" name="Oval 10"/>
            <p:cNvSpPr/>
            <p:nvPr/>
          </p:nvSpPr>
          <p:spPr>
            <a:xfrm>
              <a:off x="5055549" y="5190592"/>
              <a:ext cx="1447800" cy="122819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055549" y="5163334"/>
              <a:ext cx="1447800" cy="769441"/>
            </a:xfrm>
            <a:prstGeom prst="rect">
              <a:avLst/>
            </a:prstGeom>
            <a:noFill/>
          </p:spPr>
          <p:txBody>
            <a:bodyPr wrap="square" rtlCol="0">
              <a:spAutoFit/>
            </a:bodyPr>
            <a:lstStyle/>
            <a:p>
              <a:pPr algn="ctr"/>
              <a:r>
                <a:rPr lang="en-US" sz="4400" b="1" dirty="0">
                  <a:solidFill>
                    <a:schemeClr val="bg1"/>
                  </a:solidFill>
                  <a:latin typeface="Tw Cen MT" panose="020B0602020104020603" pitchFamily="34" charset="0"/>
                </a:rPr>
                <a:t>NO</a:t>
              </a:r>
              <a:endParaRPr lang="en-US" b="1" dirty="0">
                <a:solidFill>
                  <a:schemeClr val="bg1"/>
                </a:solidFill>
                <a:latin typeface="Tw Cen MT" panose="020B0602020104020603" pitchFamily="34" charset="0"/>
              </a:endParaRPr>
            </a:p>
          </p:txBody>
        </p:sp>
        <p:sp>
          <p:nvSpPr>
            <p:cNvPr id="36" name="TextBox 35"/>
            <p:cNvSpPr txBox="1"/>
            <p:nvPr/>
          </p:nvSpPr>
          <p:spPr>
            <a:xfrm>
              <a:off x="5440822" y="5840493"/>
              <a:ext cx="883778" cy="369332"/>
            </a:xfrm>
            <a:prstGeom prst="rect">
              <a:avLst/>
            </a:prstGeom>
            <a:noFill/>
          </p:spPr>
          <p:txBody>
            <a:bodyPr wrap="square" rtlCol="0">
              <a:spAutoFit/>
            </a:bodyPr>
            <a:lstStyle/>
            <a:p>
              <a:pPr algn="ctr"/>
              <a:r>
                <a:rPr lang="en-US" b="1" dirty="0">
                  <a:solidFill>
                    <a:schemeClr val="bg1"/>
                  </a:solidFill>
                  <a:latin typeface="Tw Cen MT" panose="020B0602020104020603" pitchFamily="34" charset="0"/>
                </a:rPr>
                <a:t>4.87%</a:t>
              </a:r>
            </a:p>
          </p:txBody>
        </p:sp>
      </p:grpSp>
    </p:spTree>
    <p:extLst>
      <p:ext uri="{BB962C8B-B14F-4D97-AF65-F5344CB8AC3E}">
        <p14:creationId xmlns:p14="http://schemas.microsoft.com/office/powerpoint/2010/main" val="420386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xmlns="" id="{E1C18116-B962-4353-87AA-099D4914CEED}"/>
              </a:ext>
            </a:extLst>
          </p:cNvPr>
          <p:cNvGrpSpPr/>
          <p:nvPr/>
        </p:nvGrpSpPr>
        <p:grpSpPr>
          <a:xfrm>
            <a:off x="3127429" y="2517829"/>
            <a:ext cx="1490909" cy="1393600"/>
            <a:chOff x="4206976" y="1539977"/>
            <a:chExt cx="1987878" cy="1858133"/>
          </a:xfrm>
        </p:grpSpPr>
        <p:sp>
          <p:nvSpPr>
            <p:cNvPr id="15" name="Freeform: Shape 14">
              <a:extLst>
                <a:ext uri="{FF2B5EF4-FFF2-40B4-BE49-F238E27FC236}">
                  <a16:creationId xmlns:a16="http://schemas.microsoft.com/office/drawing/2014/main" xmlns=""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4" name="TextBox 3">
              <a:extLst>
                <a:ext uri="{FF2B5EF4-FFF2-40B4-BE49-F238E27FC236}">
                  <a16:creationId xmlns:a16="http://schemas.microsoft.com/office/drawing/2014/main" xmlns="" id="{91D94B2C-CB8C-45BF-8861-AEA36380D936}"/>
                </a:ext>
              </a:extLst>
            </p:cNvPr>
            <p:cNvSpPr txBox="1"/>
            <p:nvPr/>
          </p:nvSpPr>
          <p:spPr>
            <a:xfrm>
              <a:off x="4305831" y="2469044"/>
              <a:ext cx="1889023" cy="492443"/>
            </a:xfrm>
            <a:prstGeom prst="rect">
              <a:avLst/>
            </a:prstGeom>
            <a:noFill/>
          </p:spPr>
          <p:txBody>
            <a:bodyPr wrap="square" rtlCol="0">
              <a:spAutoFit/>
            </a:bodyPr>
            <a:lstStyle/>
            <a:p>
              <a:pPr algn="ctr"/>
              <a:r>
                <a:rPr lang="en-US" b="1" dirty="0">
                  <a:latin typeface="Tw Cen MT" panose="020B0602020104020603" pitchFamily="34" charset="0"/>
                  <a:ea typeface="Tahoma" panose="020B0604030504040204" pitchFamily="34" charset="0"/>
                  <a:cs typeface="Arial" panose="020B0604020202020204" pitchFamily="34" charset="0"/>
                </a:rPr>
                <a:t>COLUMNS</a:t>
              </a:r>
            </a:p>
          </p:txBody>
        </p:sp>
      </p:grpSp>
      <p:grpSp>
        <p:nvGrpSpPr>
          <p:cNvPr id="22" name="Group 21">
            <a:extLst>
              <a:ext uri="{FF2B5EF4-FFF2-40B4-BE49-F238E27FC236}">
                <a16:creationId xmlns:a16="http://schemas.microsoft.com/office/drawing/2014/main" xmlns="" id="{418C60E4-02FA-43A7-86BC-8E33E5033E40}"/>
              </a:ext>
            </a:extLst>
          </p:cNvPr>
          <p:cNvGrpSpPr/>
          <p:nvPr/>
        </p:nvGrpSpPr>
        <p:grpSpPr>
          <a:xfrm>
            <a:off x="4479325" y="2517829"/>
            <a:ext cx="1490909" cy="1393600"/>
            <a:chOff x="5935362" y="1539977"/>
            <a:chExt cx="1987878" cy="1858133"/>
          </a:xfrm>
        </p:grpSpPr>
        <p:sp>
          <p:nvSpPr>
            <p:cNvPr id="14" name="Freeform: Shape 13">
              <a:extLst>
                <a:ext uri="{FF2B5EF4-FFF2-40B4-BE49-F238E27FC236}">
                  <a16:creationId xmlns:a16="http://schemas.microsoft.com/office/drawing/2014/main" xmlns=""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8" name="TextBox 17">
              <a:extLst>
                <a:ext uri="{FF2B5EF4-FFF2-40B4-BE49-F238E27FC236}">
                  <a16:creationId xmlns:a16="http://schemas.microsoft.com/office/drawing/2014/main" xmlns="" id="{7B523524-BC7F-464E-A8E1-48090C9BAA2E}"/>
                </a:ext>
              </a:extLst>
            </p:cNvPr>
            <p:cNvSpPr txBox="1"/>
            <p:nvPr/>
          </p:nvSpPr>
          <p:spPr>
            <a:xfrm>
              <a:off x="5935362" y="2469044"/>
              <a:ext cx="1889023" cy="410369"/>
            </a:xfrm>
            <a:prstGeom prst="rect">
              <a:avLst/>
            </a:prstGeom>
            <a:noFill/>
          </p:spPr>
          <p:txBody>
            <a:bodyPr wrap="square" rtlCol="0">
              <a:spAutoFit/>
            </a:bodyPr>
            <a:lstStyle/>
            <a:p>
              <a:pPr algn="ctr"/>
              <a:r>
                <a:rPr lang="en-US" sz="1400" b="1" dirty="0">
                  <a:latin typeface="Tw Cen MT" panose="020B0602020104020603" pitchFamily="34" charset="0"/>
                  <a:ea typeface="Tahoma" panose="020B0604030504040204" pitchFamily="34" charset="0"/>
                  <a:cs typeface="Arial" panose="020B0604020202020204" pitchFamily="34" charset="0"/>
                </a:rPr>
                <a:t>CATEGORICAL</a:t>
              </a:r>
            </a:p>
          </p:txBody>
        </p:sp>
      </p:grpSp>
      <p:grpSp>
        <p:nvGrpSpPr>
          <p:cNvPr id="23" name="Group 22">
            <a:extLst>
              <a:ext uri="{FF2B5EF4-FFF2-40B4-BE49-F238E27FC236}">
                <a16:creationId xmlns:a16="http://schemas.microsoft.com/office/drawing/2014/main" xmlns="" id="{BF72F321-8593-43D3-A969-8F1140D3EE6F}"/>
              </a:ext>
            </a:extLst>
          </p:cNvPr>
          <p:cNvGrpSpPr/>
          <p:nvPr/>
        </p:nvGrpSpPr>
        <p:grpSpPr>
          <a:xfrm>
            <a:off x="3127429" y="3967036"/>
            <a:ext cx="1490909" cy="1393598"/>
            <a:chOff x="4206976" y="3398110"/>
            <a:chExt cx="1987878" cy="1858131"/>
          </a:xfrm>
        </p:grpSpPr>
        <p:sp>
          <p:nvSpPr>
            <p:cNvPr id="11" name="Freeform: Shape 10">
              <a:extLst>
                <a:ext uri="{FF2B5EF4-FFF2-40B4-BE49-F238E27FC236}">
                  <a16:creationId xmlns:a16="http://schemas.microsoft.com/office/drawing/2014/main" xmlns=""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9" name="TextBox 18">
              <a:extLst>
                <a:ext uri="{FF2B5EF4-FFF2-40B4-BE49-F238E27FC236}">
                  <a16:creationId xmlns:a16="http://schemas.microsoft.com/office/drawing/2014/main" xmlns="" id="{18434B3A-3970-45CC-A2B2-BB26A8893588}"/>
                </a:ext>
              </a:extLst>
            </p:cNvPr>
            <p:cNvSpPr txBox="1"/>
            <p:nvPr/>
          </p:nvSpPr>
          <p:spPr>
            <a:xfrm>
              <a:off x="4305831" y="3865510"/>
              <a:ext cx="1889023" cy="492443"/>
            </a:xfrm>
            <a:prstGeom prst="rect">
              <a:avLst/>
            </a:prstGeom>
            <a:noFill/>
          </p:spPr>
          <p:txBody>
            <a:bodyPr wrap="square" rtlCol="0">
              <a:spAutoFit/>
            </a:bodyPr>
            <a:lstStyle/>
            <a:p>
              <a:pPr algn="ctr"/>
              <a:r>
                <a:rPr lang="en-US" b="1" dirty="0">
                  <a:latin typeface="Tw Cen MT" panose="020B0602020104020603" pitchFamily="34" charset="0"/>
                  <a:ea typeface="Tahoma" panose="020B0604030504040204" pitchFamily="34" charset="0"/>
                  <a:cs typeface="Arial" panose="020B0604020202020204" pitchFamily="34" charset="0"/>
                </a:rPr>
                <a:t>TARGET</a:t>
              </a:r>
            </a:p>
          </p:txBody>
        </p:sp>
      </p:grpSp>
      <p:grpSp>
        <p:nvGrpSpPr>
          <p:cNvPr id="24" name="Group 23">
            <a:extLst>
              <a:ext uri="{FF2B5EF4-FFF2-40B4-BE49-F238E27FC236}">
                <a16:creationId xmlns:a16="http://schemas.microsoft.com/office/drawing/2014/main" xmlns="" id="{F708346B-615A-4D47-B4D1-2E72634CE334}"/>
              </a:ext>
            </a:extLst>
          </p:cNvPr>
          <p:cNvGrpSpPr/>
          <p:nvPr/>
        </p:nvGrpSpPr>
        <p:grpSpPr>
          <a:xfrm>
            <a:off x="4479325" y="3967036"/>
            <a:ext cx="1490909" cy="1393598"/>
            <a:chOff x="5935362" y="3398110"/>
            <a:chExt cx="1987878" cy="1858131"/>
          </a:xfrm>
        </p:grpSpPr>
        <p:sp>
          <p:nvSpPr>
            <p:cNvPr id="10" name="Freeform: Shape 9">
              <a:extLst>
                <a:ext uri="{FF2B5EF4-FFF2-40B4-BE49-F238E27FC236}">
                  <a16:creationId xmlns:a16="http://schemas.microsoft.com/office/drawing/2014/main" xmlns=""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0" name="TextBox 19">
              <a:extLst>
                <a:ext uri="{FF2B5EF4-FFF2-40B4-BE49-F238E27FC236}">
                  <a16:creationId xmlns:a16="http://schemas.microsoft.com/office/drawing/2014/main" xmlns="" id="{E402E0EC-79F7-49F4-821D-F9EB43B6B12E}"/>
                </a:ext>
              </a:extLst>
            </p:cNvPr>
            <p:cNvSpPr txBox="1"/>
            <p:nvPr/>
          </p:nvSpPr>
          <p:spPr>
            <a:xfrm>
              <a:off x="5935362" y="3865510"/>
              <a:ext cx="1889023" cy="492443"/>
            </a:xfrm>
            <a:prstGeom prst="rect">
              <a:avLst/>
            </a:prstGeom>
            <a:noFill/>
          </p:spPr>
          <p:txBody>
            <a:bodyPr wrap="square" rtlCol="0">
              <a:spAutoFit/>
            </a:bodyPr>
            <a:lstStyle/>
            <a:p>
              <a:pPr algn="ctr"/>
              <a:r>
                <a:rPr lang="en-US" b="1" dirty="0">
                  <a:latin typeface="Tw Cen MT" panose="020B0602020104020603" pitchFamily="34" charset="0"/>
                  <a:ea typeface="Tahoma" panose="020B0604030504040204" pitchFamily="34" charset="0"/>
                  <a:cs typeface="Arial" panose="020B0604020202020204" pitchFamily="34" charset="0"/>
                </a:rPr>
                <a:t>NUMERIC</a:t>
              </a:r>
            </a:p>
          </p:txBody>
        </p:sp>
      </p:grpSp>
      <p:sp>
        <p:nvSpPr>
          <p:cNvPr id="28" name="Oval 27">
            <a:extLst>
              <a:ext uri="{FF2B5EF4-FFF2-40B4-BE49-F238E27FC236}">
                <a16:creationId xmlns:a16="http://schemas.microsoft.com/office/drawing/2014/main" xmlns="" id="{1475DB48-3E7D-4EE5-850F-8727F44E4416}"/>
              </a:ext>
            </a:extLst>
          </p:cNvPr>
          <p:cNvSpPr/>
          <p:nvPr/>
        </p:nvSpPr>
        <p:spPr>
          <a:xfrm>
            <a:off x="401110" y="4350457"/>
            <a:ext cx="522513" cy="522513"/>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9" name="TextBox 28">
            <a:extLst>
              <a:ext uri="{FF2B5EF4-FFF2-40B4-BE49-F238E27FC236}">
                <a16:creationId xmlns:a16="http://schemas.microsoft.com/office/drawing/2014/main" xmlns="" id="{94FC6DC1-766D-455B-8E9F-C470772325E9}"/>
              </a:ext>
            </a:extLst>
          </p:cNvPr>
          <p:cNvSpPr txBox="1"/>
          <p:nvPr/>
        </p:nvSpPr>
        <p:spPr>
          <a:xfrm>
            <a:off x="999823" y="4271898"/>
            <a:ext cx="1534886" cy="323165"/>
          </a:xfrm>
          <a:prstGeom prst="rect">
            <a:avLst/>
          </a:prstGeom>
          <a:noFill/>
        </p:spPr>
        <p:txBody>
          <a:bodyPr wrap="square" rtlCol="0">
            <a:spAutoFit/>
          </a:bodyPr>
          <a:lstStyle/>
          <a:p>
            <a:r>
              <a:rPr lang="en-US" sz="1500" dirty="0">
                <a:latin typeface="Montserrat" panose="02000505000000020004" pitchFamily="2" charset="0"/>
              </a:rPr>
              <a:t>Target</a:t>
            </a:r>
          </a:p>
        </p:txBody>
      </p:sp>
      <p:sp>
        <p:nvSpPr>
          <p:cNvPr id="30" name="TextBox 29">
            <a:extLst>
              <a:ext uri="{FF2B5EF4-FFF2-40B4-BE49-F238E27FC236}">
                <a16:creationId xmlns:a16="http://schemas.microsoft.com/office/drawing/2014/main" xmlns="" id="{9334EB73-3711-4B63-8DF0-144DB02D3F91}"/>
              </a:ext>
            </a:extLst>
          </p:cNvPr>
          <p:cNvSpPr txBox="1"/>
          <p:nvPr/>
        </p:nvSpPr>
        <p:spPr>
          <a:xfrm>
            <a:off x="999823" y="4507574"/>
            <a:ext cx="2051405" cy="900246"/>
          </a:xfrm>
          <a:prstGeom prst="rect">
            <a:avLst/>
          </a:prstGeom>
          <a:noFill/>
        </p:spPr>
        <p:txBody>
          <a:bodyPr wrap="square" rtlCol="0">
            <a:spAutoFit/>
          </a:bodyPr>
          <a:lstStyle/>
          <a:p>
            <a:r>
              <a:rPr lang="en-US" sz="1050" b="1" dirty="0">
                <a:latin typeface="Montserrat" panose="02000505000000020004" pitchFamily="2" charset="0"/>
              </a:rPr>
              <a:t>YES :-  To represent those have stroke.</a:t>
            </a:r>
          </a:p>
          <a:p>
            <a:endParaRPr lang="en-US" sz="1050" b="1" dirty="0">
              <a:latin typeface="Montserrat" panose="02000505000000020004" pitchFamily="2" charset="0"/>
            </a:endParaRPr>
          </a:p>
          <a:p>
            <a:r>
              <a:rPr lang="en-US" sz="1050" b="1" dirty="0">
                <a:latin typeface="Montserrat" panose="02000505000000020004" pitchFamily="2" charset="0"/>
              </a:rPr>
              <a:t>No :-  To represent those don’t have stroke.</a:t>
            </a:r>
          </a:p>
        </p:txBody>
      </p:sp>
      <p:sp>
        <p:nvSpPr>
          <p:cNvPr id="31" name="Oval 30">
            <a:extLst>
              <a:ext uri="{FF2B5EF4-FFF2-40B4-BE49-F238E27FC236}">
                <a16:creationId xmlns:a16="http://schemas.microsoft.com/office/drawing/2014/main" xmlns="" id="{4BEB8FE6-ED50-4D0B-AC03-8E074295E66A}"/>
              </a:ext>
            </a:extLst>
          </p:cNvPr>
          <p:cNvSpPr/>
          <p:nvPr/>
        </p:nvSpPr>
        <p:spPr>
          <a:xfrm>
            <a:off x="6243595" y="2455402"/>
            <a:ext cx="522513" cy="522513"/>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2" name="TextBox 31">
            <a:extLst>
              <a:ext uri="{FF2B5EF4-FFF2-40B4-BE49-F238E27FC236}">
                <a16:creationId xmlns:a16="http://schemas.microsoft.com/office/drawing/2014/main" xmlns="" id="{FE61BE6D-9F45-479F-ACB2-403F3B061C33}"/>
              </a:ext>
            </a:extLst>
          </p:cNvPr>
          <p:cNvSpPr txBox="1"/>
          <p:nvPr/>
        </p:nvSpPr>
        <p:spPr>
          <a:xfrm>
            <a:off x="6842309" y="2376844"/>
            <a:ext cx="1534886" cy="323165"/>
          </a:xfrm>
          <a:prstGeom prst="rect">
            <a:avLst/>
          </a:prstGeom>
          <a:noFill/>
        </p:spPr>
        <p:txBody>
          <a:bodyPr wrap="square" rtlCol="0">
            <a:spAutoFit/>
          </a:bodyPr>
          <a:lstStyle/>
          <a:p>
            <a:r>
              <a:rPr lang="en-US" sz="1500" dirty="0">
                <a:latin typeface="Montserrat" panose="02000505000000020004" pitchFamily="2" charset="0"/>
              </a:rPr>
              <a:t>Categorical</a:t>
            </a:r>
          </a:p>
        </p:txBody>
      </p:sp>
      <p:sp>
        <p:nvSpPr>
          <p:cNvPr id="33" name="TextBox 32">
            <a:extLst>
              <a:ext uri="{FF2B5EF4-FFF2-40B4-BE49-F238E27FC236}">
                <a16:creationId xmlns:a16="http://schemas.microsoft.com/office/drawing/2014/main" xmlns="" id="{FD2A2B39-E46B-427D-8E9D-8772C9544FC6}"/>
              </a:ext>
            </a:extLst>
          </p:cNvPr>
          <p:cNvSpPr txBox="1"/>
          <p:nvPr/>
        </p:nvSpPr>
        <p:spPr>
          <a:xfrm>
            <a:off x="6792405" y="2769065"/>
            <a:ext cx="2276777" cy="1223412"/>
          </a:xfrm>
          <a:prstGeom prst="rect">
            <a:avLst/>
          </a:prstGeom>
          <a:noFill/>
        </p:spPr>
        <p:txBody>
          <a:bodyPr wrap="square" rtlCol="0">
            <a:spAutoFit/>
          </a:bodyPr>
          <a:lstStyle/>
          <a:p>
            <a:pPr marL="171450" indent="-171450">
              <a:buFont typeface="Arial" panose="020B0604020202020204" pitchFamily="34" charset="0"/>
              <a:buChar char="•"/>
            </a:pPr>
            <a:r>
              <a:rPr lang="en-US" sz="1050" b="1" dirty="0">
                <a:latin typeface="Montserrat" panose="02000505000000020004" pitchFamily="2" charset="0"/>
              </a:rPr>
              <a:t>gender</a:t>
            </a:r>
          </a:p>
          <a:p>
            <a:pPr marL="171450" indent="-171450">
              <a:buFont typeface="Arial" panose="020B0604020202020204" pitchFamily="34" charset="0"/>
              <a:buChar char="•"/>
            </a:pPr>
            <a:r>
              <a:rPr lang="en-US" sz="1050" b="1" dirty="0">
                <a:latin typeface="Montserrat" panose="02000505000000020004" pitchFamily="2" charset="0"/>
              </a:rPr>
              <a:t>hypertension </a:t>
            </a:r>
          </a:p>
          <a:p>
            <a:pPr marL="171450" indent="-171450">
              <a:buFont typeface="Arial" panose="020B0604020202020204" pitchFamily="34" charset="0"/>
              <a:buChar char="•"/>
            </a:pPr>
            <a:r>
              <a:rPr lang="en-US" sz="1050" b="1" dirty="0" err="1">
                <a:latin typeface="Montserrat" panose="02000505000000020004" pitchFamily="2" charset="0"/>
              </a:rPr>
              <a:t>heart_disease</a:t>
            </a:r>
            <a:r>
              <a:rPr lang="en-US" sz="1050" b="1" dirty="0">
                <a:latin typeface="Montserrat" panose="02000505000000020004" pitchFamily="2" charset="0"/>
              </a:rPr>
              <a:t> </a:t>
            </a:r>
          </a:p>
          <a:p>
            <a:pPr marL="171450" indent="-171450">
              <a:buFont typeface="Arial" panose="020B0604020202020204" pitchFamily="34" charset="0"/>
              <a:buChar char="•"/>
            </a:pPr>
            <a:r>
              <a:rPr lang="en-US" sz="1050" b="1" dirty="0" err="1">
                <a:latin typeface="Montserrat" panose="02000505000000020004" pitchFamily="2" charset="0"/>
              </a:rPr>
              <a:t>ever_married</a:t>
            </a:r>
            <a:r>
              <a:rPr lang="en-US" sz="1050" b="1" dirty="0">
                <a:latin typeface="Montserrat" panose="02000505000000020004" pitchFamily="2" charset="0"/>
              </a:rPr>
              <a:t> </a:t>
            </a:r>
          </a:p>
          <a:p>
            <a:pPr marL="171450" indent="-171450">
              <a:buFont typeface="Arial" panose="020B0604020202020204" pitchFamily="34" charset="0"/>
              <a:buChar char="•"/>
            </a:pPr>
            <a:r>
              <a:rPr lang="en-US" sz="1050" b="1" dirty="0" err="1">
                <a:latin typeface="Montserrat" panose="02000505000000020004" pitchFamily="2" charset="0"/>
              </a:rPr>
              <a:t>work_type</a:t>
            </a:r>
            <a:r>
              <a:rPr lang="en-US" sz="1050" b="1" dirty="0">
                <a:latin typeface="Montserrat" panose="02000505000000020004" pitchFamily="2" charset="0"/>
              </a:rPr>
              <a:t> </a:t>
            </a:r>
          </a:p>
          <a:p>
            <a:pPr marL="171450" indent="-171450">
              <a:buFont typeface="Arial" panose="020B0604020202020204" pitchFamily="34" charset="0"/>
              <a:buChar char="•"/>
            </a:pPr>
            <a:r>
              <a:rPr lang="en-US" sz="1050" b="1" dirty="0" err="1">
                <a:latin typeface="Montserrat" panose="02000505000000020004" pitchFamily="2" charset="0"/>
              </a:rPr>
              <a:t>Residence_type</a:t>
            </a:r>
            <a:endParaRPr lang="en-US" sz="1050" b="1" dirty="0">
              <a:latin typeface="Montserrat" panose="02000505000000020004" pitchFamily="2" charset="0"/>
            </a:endParaRPr>
          </a:p>
          <a:p>
            <a:pPr marL="171450" indent="-171450">
              <a:buFont typeface="Arial" panose="020B0604020202020204" pitchFamily="34" charset="0"/>
              <a:buChar char="•"/>
            </a:pPr>
            <a:r>
              <a:rPr lang="en-US" sz="1050" b="1" dirty="0" err="1">
                <a:latin typeface="Montserrat" panose="02000505000000020004" pitchFamily="2" charset="0"/>
              </a:rPr>
              <a:t>smoking_status</a:t>
            </a:r>
            <a:r>
              <a:rPr lang="en-US" sz="1050" b="1" dirty="0">
                <a:latin typeface="Montserrat" panose="02000505000000020004" pitchFamily="2" charset="0"/>
              </a:rPr>
              <a:t>`</a:t>
            </a:r>
          </a:p>
        </p:txBody>
      </p:sp>
      <p:sp>
        <p:nvSpPr>
          <p:cNvPr id="34" name="Oval 33">
            <a:extLst>
              <a:ext uri="{FF2B5EF4-FFF2-40B4-BE49-F238E27FC236}">
                <a16:creationId xmlns:a16="http://schemas.microsoft.com/office/drawing/2014/main" xmlns="" id="{1686267D-A7D5-4460-8289-D9349F14CC16}"/>
              </a:ext>
            </a:extLst>
          </p:cNvPr>
          <p:cNvSpPr/>
          <p:nvPr/>
        </p:nvSpPr>
        <p:spPr>
          <a:xfrm>
            <a:off x="6268509" y="4350457"/>
            <a:ext cx="522513" cy="522513"/>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5" name="TextBox 34">
            <a:extLst>
              <a:ext uri="{FF2B5EF4-FFF2-40B4-BE49-F238E27FC236}">
                <a16:creationId xmlns:a16="http://schemas.microsoft.com/office/drawing/2014/main" xmlns="" id="{DE41BC3A-51DE-44CE-8D04-8FF2BD1E50A0}"/>
              </a:ext>
            </a:extLst>
          </p:cNvPr>
          <p:cNvSpPr txBox="1"/>
          <p:nvPr/>
        </p:nvSpPr>
        <p:spPr>
          <a:xfrm>
            <a:off x="6867223" y="4271898"/>
            <a:ext cx="1534886" cy="323165"/>
          </a:xfrm>
          <a:prstGeom prst="rect">
            <a:avLst/>
          </a:prstGeom>
          <a:noFill/>
        </p:spPr>
        <p:txBody>
          <a:bodyPr wrap="square" rtlCol="0">
            <a:spAutoFit/>
          </a:bodyPr>
          <a:lstStyle/>
          <a:p>
            <a:r>
              <a:rPr lang="en-US" sz="1500" dirty="0">
                <a:latin typeface="Montserrat" panose="02000505000000020004" pitchFamily="2" charset="0"/>
              </a:rPr>
              <a:t>Numeric</a:t>
            </a:r>
          </a:p>
        </p:txBody>
      </p:sp>
      <p:sp>
        <p:nvSpPr>
          <p:cNvPr id="36" name="TextBox 35">
            <a:extLst>
              <a:ext uri="{FF2B5EF4-FFF2-40B4-BE49-F238E27FC236}">
                <a16:creationId xmlns:a16="http://schemas.microsoft.com/office/drawing/2014/main" xmlns="" id="{24D145DC-89B5-4073-B07A-C1EB25E18967}"/>
              </a:ext>
            </a:extLst>
          </p:cNvPr>
          <p:cNvSpPr txBox="1"/>
          <p:nvPr/>
        </p:nvSpPr>
        <p:spPr>
          <a:xfrm>
            <a:off x="6867223" y="4507574"/>
            <a:ext cx="1981199" cy="577081"/>
          </a:xfrm>
          <a:prstGeom prst="rect">
            <a:avLst/>
          </a:prstGeom>
          <a:noFill/>
        </p:spPr>
        <p:txBody>
          <a:bodyPr wrap="square" rtlCol="0">
            <a:spAutoFit/>
          </a:bodyPr>
          <a:lstStyle/>
          <a:p>
            <a:pPr marL="171450" indent="-171450">
              <a:buFont typeface="Arial" panose="020B0604020202020204" pitchFamily="34" charset="0"/>
              <a:buChar char="•"/>
            </a:pPr>
            <a:r>
              <a:rPr lang="en-US" sz="1050" b="1" dirty="0">
                <a:latin typeface="Montserrat" panose="02000505000000020004" pitchFamily="2" charset="0"/>
              </a:rPr>
              <a:t>age</a:t>
            </a:r>
          </a:p>
          <a:p>
            <a:pPr marL="171450" indent="-171450">
              <a:buFont typeface="Arial" panose="020B0604020202020204" pitchFamily="34" charset="0"/>
              <a:buChar char="•"/>
            </a:pPr>
            <a:r>
              <a:rPr lang="en-US" sz="1050" b="1" dirty="0" err="1">
                <a:latin typeface="Montserrat" panose="02000505000000020004" pitchFamily="2" charset="0"/>
              </a:rPr>
              <a:t>avg_glucose_level</a:t>
            </a:r>
            <a:r>
              <a:rPr lang="en-US" sz="1050" b="1" dirty="0">
                <a:latin typeface="Montserrat" panose="02000505000000020004" pitchFamily="2" charset="0"/>
              </a:rPr>
              <a:t> </a:t>
            </a:r>
          </a:p>
          <a:p>
            <a:pPr marL="171450" indent="-171450">
              <a:buFont typeface="Arial" panose="020B0604020202020204" pitchFamily="34" charset="0"/>
              <a:buChar char="•"/>
            </a:pPr>
            <a:r>
              <a:rPr lang="en-US" sz="1050" b="1" dirty="0" err="1">
                <a:latin typeface="Montserrat" panose="02000505000000020004" pitchFamily="2" charset="0"/>
              </a:rPr>
              <a:t>bmi</a:t>
            </a:r>
            <a:r>
              <a:rPr lang="en-US" sz="1050" b="1" dirty="0">
                <a:latin typeface="Montserrat" panose="02000505000000020004" pitchFamily="2" charset="0"/>
              </a:rPr>
              <a:t> </a:t>
            </a:r>
          </a:p>
        </p:txBody>
      </p:sp>
      <p:pic>
        <p:nvPicPr>
          <p:cNvPr id="38" name="Picture 37">
            <a:extLst>
              <a:ext uri="{FF2B5EF4-FFF2-40B4-BE49-F238E27FC236}">
                <a16:creationId xmlns:a16="http://schemas.microsoft.com/office/drawing/2014/main" xmlns="" id="{1779C654-CD5A-4F14-A67F-6A622CB576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831" y="4466314"/>
            <a:ext cx="308129" cy="308129"/>
          </a:xfrm>
          <a:prstGeom prst="rect">
            <a:avLst/>
          </a:prstGeom>
        </p:spPr>
      </p:pic>
      <p:pic>
        <p:nvPicPr>
          <p:cNvPr id="39" name="Picture 38">
            <a:extLst>
              <a:ext uri="{FF2B5EF4-FFF2-40B4-BE49-F238E27FC236}">
                <a16:creationId xmlns:a16="http://schemas.microsoft.com/office/drawing/2014/main" xmlns="" id="{6022E766-E550-40C1-B8E3-55EA881417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720" y="2517829"/>
            <a:ext cx="384264" cy="384264"/>
          </a:xfrm>
          <a:prstGeom prst="rect">
            <a:avLst/>
          </a:prstGeom>
        </p:spPr>
      </p:pic>
      <p:pic>
        <p:nvPicPr>
          <p:cNvPr id="40" name="Picture 39">
            <a:extLst>
              <a:ext uri="{FF2B5EF4-FFF2-40B4-BE49-F238E27FC236}">
                <a16:creationId xmlns:a16="http://schemas.microsoft.com/office/drawing/2014/main" xmlns="" id="{45164F4A-C74A-49D0-BF2C-83F8EA664C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6506" y="4450139"/>
            <a:ext cx="340478" cy="340478"/>
          </a:xfrm>
          <a:prstGeom prst="rect">
            <a:avLst/>
          </a:prstGeom>
        </p:spPr>
      </p:pic>
      <p:sp>
        <p:nvSpPr>
          <p:cNvPr id="41" name="TextBox 40">
            <a:extLst>
              <a:ext uri="{FF2B5EF4-FFF2-40B4-BE49-F238E27FC236}">
                <a16:creationId xmlns:a16="http://schemas.microsoft.com/office/drawing/2014/main" xmlns="" id="{B6F23DC3-2ACE-4CE7-9835-63DDBBB5DD67}"/>
              </a:ext>
            </a:extLst>
          </p:cNvPr>
          <p:cNvSpPr txBox="1"/>
          <p:nvPr/>
        </p:nvSpPr>
        <p:spPr>
          <a:xfrm>
            <a:off x="1861456" y="444479"/>
            <a:ext cx="5508171" cy="600164"/>
          </a:xfrm>
          <a:prstGeom prst="rect">
            <a:avLst/>
          </a:prstGeom>
          <a:noFill/>
        </p:spPr>
        <p:txBody>
          <a:bodyPr wrap="square" rtlCol="0">
            <a:spAutoFit/>
          </a:bodyPr>
          <a:lstStyle/>
          <a:p>
            <a:pPr algn="ctr"/>
            <a:r>
              <a:rPr lang="en-US" sz="3300" b="1" dirty="0">
                <a:latin typeface="Montserrat" panose="02000505000000020004" pitchFamily="2" charset="0"/>
              </a:rPr>
              <a:t>FEATURE DETAILS</a:t>
            </a:r>
          </a:p>
        </p:txBody>
      </p:sp>
      <p:sp>
        <p:nvSpPr>
          <p:cNvPr id="42" name="TextBox 41">
            <a:extLst>
              <a:ext uri="{FF2B5EF4-FFF2-40B4-BE49-F238E27FC236}">
                <a16:creationId xmlns:a16="http://schemas.microsoft.com/office/drawing/2014/main" xmlns="" id="{BD05E3D1-C7DD-474E-870D-CAC77DB15E91}"/>
              </a:ext>
            </a:extLst>
          </p:cNvPr>
          <p:cNvSpPr txBox="1"/>
          <p:nvPr/>
        </p:nvSpPr>
        <p:spPr>
          <a:xfrm>
            <a:off x="1295400" y="1395193"/>
            <a:ext cx="6553200" cy="461665"/>
          </a:xfrm>
          <a:prstGeom prst="rect">
            <a:avLst/>
          </a:prstGeom>
          <a:noFill/>
        </p:spPr>
        <p:txBody>
          <a:bodyPr wrap="square" rtlCol="0">
            <a:spAutoFit/>
          </a:bodyPr>
          <a:lstStyle/>
          <a:p>
            <a:pPr algn="ctr"/>
            <a:r>
              <a:rPr lang="en-US" sz="1200" b="1" dirty="0">
                <a:latin typeface="Montserrat" panose="02000505000000020004" pitchFamily="2" charset="0"/>
              </a:rPr>
              <a:t>Here we have 12 features. In which we have 3 continues values and 9 categorical variables</a:t>
            </a:r>
          </a:p>
        </p:txBody>
      </p:sp>
    </p:spTree>
    <p:extLst>
      <p:ext uri="{BB962C8B-B14F-4D97-AF65-F5344CB8AC3E}">
        <p14:creationId xmlns:p14="http://schemas.microsoft.com/office/powerpoint/2010/main" val="328159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rot="2794759">
            <a:off x="7293727" y="3230261"/>
            <a:ext cx="1744734" cy="1041638"/>
          </a:xfrm>
          <a:prstGeom prst="ellipse">
            <a:avLst/>
          </a:prstGeom>
          <a:gradFill flip="none" rotWithShape="1">
            <a:gsLst>
              <a:gs pos="100000">
                <a:schemeClr val="bg1">
                  <a:alpha val="0"/>
                  <a:lumMod val="96000"/>
                </a:schemeClr>
              </a:gs>
              <a:gs pos="10000">
                <a:srgbClr val="B6B3B3"/>
              </a:gs>
              <a:gs pos="0">
                <a:schemeClr val="bg2">
                  <a:lumMod val="50000"/>
                </a:schemeClr>
              </a:gs>
            </a:gsLst>
            <a:lin ang="3300000" scaled="0"/>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Oval 44"/>
          <p:cNvSpPr/>
          <p:nvPr/>
        </p:nvSpPr>
        <p:spPr>
          <a:xfrm rot="2711784">
            <a:off x="5574790" y="2516170"/>
            <a:ext cx="1703834" cy="1041638"/>
          </a:xfrm>
          <a:prstGeom prst="ellipse">
            <a:avLst/>
          </a:prstGeom>
          <a:gradFill flip="none" rotWithShape="1">
            <a:gsLst>
              <a:gs pos="100000">
                <a:schemeClr val="bg1">
                  <a:alpha val="0"/>
                  <a:lumMod val="96000"/>
                </a:schemeClr>
              </a:gs>
              <a:gs pos="10000">
                <a:srgbClr val="B6B3B3"/>
              </a:gs>
              <a:gs pos="0">
                <a:schemeClr val="bg2">
                  <a:lumMod val="50000"/>
                </a:schemeClr>
              </a:gs>
            </a:gsLst>
            <a:lin ang="3300000" scaled="0"/>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Oval 43"/>
          <p:cNvSpPr/>
          <p:nvPr/>
        </p:nvSpPr>
        <p:spPr>
          <a:xfrm rot="2794759">
            <a:off x="3942013" y="3261230"/>
            <a:ext cx="1787225" cy="985235"/>
          </a:xfrm>
          <a:prstGeom prst="ellipse">
            <a:avLst/>
          </a:prstGeom>
          <a:gradFill flip="none" rotWithShape="1">
            <a:gsLst>
              <a:gs pos="100000">
                <a:schemeClr val="bg1">
                  <a:alpha val="0"/>
                  <a:lumMod val="96000"/>
                </a:schemeClr>
              </a:gs>
              <a:gs pos="10000">
                <a:srgbClr val="B6B3B3"/>
              </a:gs>
              <a:gs pos="0">
                <a:schemeClr val="bg2">
                  <a:lumMod val="50000"/>
                </a:schemeClr>
              </a:gs>
            </a:gsLst>
            <a:lin ang="3300000" scaled="0"/>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Oval 42"/>
          <p:cNvSpPr/>
          <p:nvPr/>
        </p:nvSpPr>
        <p:spPr>
          <a:xfrm rot="2761457">
            <a:off x="2288520" y="2603029"/>
            <a:ext cx="1757271" cy="1008620"/>
          </a:xfrm>
          <a:prstGeom prst="ellipse">
            <a:avLst/>
          </a:prstGeom>
          <a:gradFill flip="none" rotWithShape="1">
            <a:gsLst>
              <a:gs pos="100000">
                <a:schemeClr val="bg1">
                  <a:alpha val="0"/>
                  <a:lumMod val="96000"/>
                </a:schemeClr>
              </a:gs>
              <a:gs pos="10000">
                <a:srgbClr val="B6B3B3"/>
              </a:gs>
              <a:gs pos="0">
                <a:schemeClr val="bg2">
                  <a:lumMod val="50000"/>
                </a:schemeClr>
              </a:gs>
            </a:gsLst>
            <a:lin ang="3300000" scaled="0"/>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Oval 41"/>
          <p:cNvSpPr/>
          <p:nvPr/>
        </p:nvSpPr>
        <p:spPr>
          <a:xfrm rot="2580000">
            <a:off x="490497" y="3462294"/>
            <a:ext cx="1787245" cy="963752"/>
          </a:xfrm>
          <a:prstGeom prst="ellipse">
            <a:avLst/>
          </a:prstGeom>
          <a:gradFill flip="none" rotWithShape="1">
            <a:gsLst>
              <a:gs pos="100000">
                <a:schemeClr val="bg1">
                  <a:alpha val="0"/>
                  <a:lumMod val="96000"/>
                </a:schemeClr>
              </a:gs>
              <a:gs pos="10000">
                <a:srgbClr val="B6B3B3"/>
              </a:gs>
              <a:gs pos="0">
                <a:schemeClr val="bg2">
                  <a:lumMod val="50000"/>
                </a:schemeClr>
              </a:gs>
            </a:gsLst>
            <a:lin ang="3300000" scaled="0"/>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p:nvSpPr>
        <p:spPr>
          <a:xfrm rot="1683477">
            <a:off x="6250207" y="3103974"/>
            <a:ext cx="1504482" cy="158683"/>
          </a:xfrm>
          <a:prstGeom prst="rect">
            <a:avLst/>
          </a:prstGeom>
          <a:solidFill>
            <a:schemeClr val="bg1">
              <a:lumMod val="85000"/>
            </a:schemeClr>
          </a:solidFill>
          <a:ln>
            <a:no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p:nvSpPr>
        <p:spPr>
          <a:xfrm rot="19764616">
            <a:off x="4626878" y="3131147"/>
            <a:ext cx="1504482" cy="159969"/>
          </a:xfrm>
          <a:prstGeom prst="rect">
            <a:avLst/>
          </a:prstGeom>
          <a:solidFill>
            <a:schemeClr val="bg1">
              <a:lumMod val="85000"/>
            </a:schemeClr>
          </a:solidFill>
          <a:ln>
            <a:no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p:nvSpPr>
        <p:spPr>
          <a:xfrm rot="1683477">
            <a:off x="2964733" y="3188242"/>
            <a:ext cx="1504482" cy="140569"/>
          </a:xfrm>
          <a:prstGeom prst="rect">
            <a:avLst/>
          </a:prstGeom>
          <a:solidFill>
            <a:schemeClr val="bg1">
              <a:lumMod val="85000"/>
            </a:schemeClr>
          </a:solidFill>
          <a:ln>
            <a:no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p:nvSpPr>
        <p:spPr>
          <a:xfrm rot="19917985">
            <a:off x="1294616" y="3210500"/>
            <a:ext cx="1504482" cy="139401"/>
          </a:xfrm>
          <a:prstGeom prst="rect">
            <a:avLst/>
          </a:prstGeom>
          <a:solidFill>
            <a:schemeClr val="bg1">
              <a:lumMod val="85000"/>
            </a:schemeClr>
          </a:solidFill>
          <a:ln>
            <a:no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Can 13"/>
          <p:cNvSpPr/>
          <p:nvPr/>
        </p:nvSpPr>
        <p:spPr>
          <a:xfrm>
            <a:off x="2455322" y="2307309"/>
            <a:ext cx="872868" cy="782073"/>
          </a:xfrm>
          <a:prstGeom prst="can">
            <a:avLst>
              <a:gd name="adj" fmla="val 65652"/>
            </a:avLst>
          </a:prstGeom>
          <a:gradFill flip="none" rotWithShape="1">
            <a:gsLst>
              <a:gs pos="100000">
                <a:srgbClr val="FCDF01"/>
              </a:gs>
              <a:gs pos="0">
                <a:srgbClr val="FFC902"/>
              </a:gs>
            </a:gsLst>
            <a:lin ang="10800000" scaled="1"/>
            <a:tileRect/>
          </a:gradFill>
          <a:ln>
            <a:noFill/>
          </a:ln>
          <a:effectLst>
            <a:outerShdw blurRad="50800" dist="38100" dir="42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p:cNvSpPr/>
          <p:nvPr/>
        </p:nvSpPr>
        <p:spPr>
          <a:xfrm>
            <a:off x="2455322" y="2307309"/>
            <a:ext cx="872868" cy="492958"/>
          </a:xfrm>
          <a:prstGeom prst="ellipse">
            <a:avLst/>
          </a:prstGeom>
          <a:solidFill>
            <a:srgbClr val="FDF2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p:cNvSpPr txBox="1"/>
          <p:nvPr/>
        </p:nvSpPr>
        <p:spPr>
          <a:xfrm rot="3262242">
            <a:off x="2659670" y="2299872"/>
            <a:ext cx="300135" cy="507831"/>
          </a:xfrm>
          <a:prstGeom prst="rect">
            <a:avLst/>
          </a:prstGeom>
          <a:noFill/>
          <a:ln>
            <a:noFill/>
          </a:ln>
          <a:effectLst/>
          <a:scene3d>
            <a:camera prst="isometricRightUp"/>
            <a:lightRig rig="contrasting" dir="t">
              <a:rot lat="0" lon="0" rev="7800000"/>
            </a:lightRig>
          </a:scene3d>
          <a:sp3d z="-31750">
            <a:bevelT w="139700" h="139700"/>
          </a:sp3d>
        </p:spPr>
        <p:txBody>
          <a:bodyPr wrap="square" rtlCol="0">
            <a:spAutoFit/>
          </a:bodyPr>
          <a:lstStyle/>
          <a:p>
            <a:r>
              <a:rPr lang="en-US" sz="2700" dirty="0">
                <a:latin typeface="Adobe Gothic Std B" panose="020B0800000000000000" pitchFamily="34" charset="-128"/>
                <a:ea typeface="Adobe Gothic Std B" panose="020B0800000000000000" pitchFamily="34" charset="-128"/>
              </a:rPr>
              <a:t>2</a:t>
            </a:r>
          </a:p>
        </p:txBody>
      </p:sp>
      <p:sp>
        <p:nvSpPr>
          <p:cNvPr id="19" name="Can 18"/>
          <p:cNvSpPr/>
          <p:nvPr/>
        </p:nvSpPr>
        <p:spPr>
          <a:xfrm>
            <a:off x="4133499" y="2986444"/>
            <a:ext cx="872868" cy="782073"/>
          </a:xfrm>
          <a:prstGeom prst="can">
            <a:avLst>
              <a:gd name="adj" fmla="val 65652"/>
            </a:avLst>
          </a:prstGeom>
          <a:gradFill flip="none" rotWithShape="1">
            <a:gsLst>
              <a:gs pos="100000">
                <a:srgbClr val="FCDF01"/>
              </a:gs>
              <a:gs pos="0">
                <a:srgbClr val="FFC902"/>
              </a:gs>
            </a:gsLst>
            <a:lin ang="10800000" scaled="1"/>
            <a:tileRect/>
          </a:gradFill>
          <a:ln>
            <a:noFill/>
          </a:ln>
          <a:effectLst>
            <a:outerShdw blurRad="50800" dist="38100" dir="48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p:cNvSpPr/>
          <p:nvPr/>
        </p:nvSpPr>
        <p:spPr>
          <a:xfrm>
            <a:off x="4133499" y="2986444"/>
            <a:ext cx="872868" cy="492958"/>
          </a:xfrm>
          <a:prstGeom prst="ellipse">
            <a:avLst/>
          </a:prstGeom>
          <a:solidFill>
            <a:srgbClr val="FDF2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TextBox 20"/>
          <p:cNvSpPr txBox="1"/>
          <p:nvPr/>
        </p:nvSpPr>
        <p:spPr>
          <a:xfrm rot="3262242">
            <a:off x="4337847" y="2979007"/>
            <a:ext cx="300135" cy="507831"/>
          </a:xfrm>
          <a:prstGeom prst="rect">
            <a:avLst/>
          </a:prstGeom>
          <a:noFill/>
          <a:ln>
            <a:noFill/>
          </a:ln>
          <a:effectLst/>
          <a:scene3d>
            <a:camera prst="isometricRightUp"/>
            <a:lightRig rig="contrasting" dir="t">
              <a:rot lat="0" lon="0" rev="7800000"/>
            </a:lightRig>
          </a:scene3d>
          <a:sp3d z="-31750">
            <a:bevelT w="139700" h="139700"/>
          </a:sp3d>
        </p:spPr>
        <p:txBody>
          <a:bodyPr wrap="square" rtlCol="0">
            <a:spAutoFit/>
          </a:bodyPr>
          <a:lstStyle/>
          <a:p>
            <a:r>
              <a:rPr lang="en-US" sz="2700" dirty="0">
                <a:latin typeface="Adobe Gothic Std B" panose="020B0800000000000000" pitchFamily="34" charset="-128"/>
                <a:ea typeface="Adobe Gothic Std B" panose="020B0800000000000000" pitchFamily="34" charset="-128"/>
              </a:rPr>
              <a:t>3</a:t>
            </a:r>
          </a:p>
        </p:txBody>
      </p:sp>
      <p:sp>
        <p:nvSpPr>
          <p:cNvPr id="23" name="Can 22"/>
          <p:cNvSpPr/>
          <p:nvPr/>
        </p:nvSpPr>
        <p:spPr>
          <a:xfrm>
            <a:off x="5723922" y="2240455"/>
            <a:ext cx="872868" cy="782073"/>
          </a:xfrm>
          <a:prstGeom prst="can">
            <a:avLst>
              <a:gd name="adj" fmla="val 65652"/>
            </a:avLst>
          </a:prstGeom>
          <a:gradFill flip="none" rotWithShape="1">
            <a:gsLst>
              <a:gs pos="100000">
                <a:srgbClr val="FCDF01"/>
              </a:gs>
              <a:gs pos="0">
                <a:srgbClr val="FFC902"/>
              </a:gs>
            </a:gsLst>
            <a:lin ang="10800000" scaled="1"/>
            <a:tileRect/>
          </a:gradFill>
          <a:ln>
            <a:noFill/>
          </a:ln>
          <a:effectLst>
            <a:outerShdw blurRad="50800" dist="38100" dir="48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Oval 23"/>
          <p:cNvSpPr/>
          <p:nvPr/>
        </p:nvSpPr>
        <p:spPr>
          <a:xfrm>
            <a:off x="5723922" y="2240455"/>
            <a:ext cx="872868" cy="492958"/>
          </a:xfrm>
          <a:prstGeom prst="ellipse">
            <a:avLst/>
          </a:prstGeom>
          <a:solidFill>
            <a:srgbClr val="FDF2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p:cNvSpPr txBox="1"/>
          <p:nvPr/>
        </p:nvSpPr>
        <p:spPr>
          <a:xfrm rot="3262242">
            <a:off x="5928270" y="2233018"/>
            <a:ext cx="300135" cy="507831"/>
          </a:xfrm>
          <a:prstGeom prst="rect">
            <a:avLst/>
          </a:prstGeom>
          <a:noFill/>
          <a:ln>
            <a:noFill/>
          </a:ln>
          <a:effectLst/>
          <a:scene3d>
            <a:camera prst="isometricRightUp"/>
            <a:lightRig rig="contrasting" dir="t">
              <a:rot lat="0" lon="0" rev="7800000"/>
            </a:lightRig>
          </a:scene3d>
          <a:sp3d z="-31750">
            <a:bevelT w="139700" h="139700"/>
          </a:sp3d>
        </p:spPr>
        <p:txBody>
          <a:bodyPr wrap="square" rtlCol="0">
            <a:spAutoFit/>
          </a:bodyPr>
          <a:lstStyle/>
          <a:p>
            <a:r>
              <a:rPr lang="en-US" sz="2700" dirty="0">
                <a:latin typeface="Adobe Gothic Std B" panose="020B0800000000000000" pitchFamily="34" charset="-128"/>
                <a:ea typeface="Adobe Gothic Std B" panose="020B0800000000000000" pitchFamily="34" charset="-128"/>
              </a:rPr>
              <a:t>4</a:t>
            </a:r>
          </a:p>
        </p:txBody>
      </p:sp>
      <p:sp>
        <p:nvSpPr>
          <p:cNvPr id="27" name="Can 26"/>
          <p:cNvSpPr/>
          <p:nvPr/>
        </p:nvSpPr>
        <p:spPr>
          <a:xfrm>
            <a:off x="7478381" y="2998224"/>
            <a:ext cx="872868" cy="782073"/>
          </a:xfrm>
          <a:prstGeom prst="can">
            <a:avLst>
              <a:gd name="adj" fmla="val 65652"/>
            </a:avLst>
          </a:prstGeom>
          <a:gradFill flip="none" rotWithShape="1">
            <a:gsLst>
              <a:gs pos="100000">
                <a:srgbClr val="FCDF01"/>
              </a:gs>
              <a:gs pos="0">
                <a:srgbClr val="FFC902"/>
              </a:gs>
            </a:gsLst>
            <a:lin ang="10800000" scaled="1"/>
            <a:tileRect/>
          </a:gradFill>
          <a:ln>
            <a:noFill/>
          </a:ln>
          <a:effectLst>
            <a:outerShdw blurRad="50800" dist="38100" dir="48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Oval 27"/>
          <p:cNvSpPr/>
          <p:nvPr/>
        </p:nvSpPr>
        <p:spPr>
          <a:xfrm>
            <a:off x="7478381" y="2998224"/>
            <a:ext cx="872868" cy="492958"/>
          </a:xfrm>
          <a:prstGeom prst="ellipse">
            <a:avLst/>
          </a:prstGeom>
          <a:solidFill>
            <a:srgbClr val="FDF2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9" name="TextBox 28"/>
          <p:cNvSpPr txBox="1"/>
          <p:nvPr/>
        </p:nvSpPr>
        <p:spPr>
          <a:xfrm rot="3262242">
            <a:off x="7682729" y="2990787"/>
            <a:ext cx="300135" cy="507831"/>
          </a:xfrm>
          <a:prstGeom prst="rect">
            <a:avLst/>
          </a:prstGeom>
          <a:noFill/>
          <a:ln>
            <a:noFill/>
          </a:ln>
          <a:effectLst/>
          <a:scene3d>
            <a:camera prst="isometricRightUp"/>
            <a:lightRig rig="contrasting" dir="t">
              <a:rot lat="0" lon="0" rev="7800000"/>
            </a:lightRig>
          </a:scene3d>
          <a:sp3d z="-31750">
            <a:bevelT w="139700" h="139700"/>
          </a:sp3d>
        </p:spPr>
        <p:txBody>
          <a:bodyPr wrap="square" rtlCol="0">
            <a:spAutoFit/>
          </a:bodyPr>
          <a:lstStyle/>
          <a:p>
            <a:r>
              <a:rPr lang="en-US" sz="2700" dirty="0">
                <a:latin typeface="Adobe Gothic Std B" panose="020B0800000000000000" pitchFamily="34" charset="-128"/>
                <a:ea typeface="Adobe Gothic Std B" panose="020B0800000000000000" pitchFamily="34" charset="-128"/>
              </a:rPr>
              <a:t>5</a:t>
            </a:r>
          </a:p>
        </p:txBody>
      </p:sp>
      <p:sp>
        <p:nvSpPr>
          <p:cNvPr id="37" name="Can 36"/>
          <p:cNvSpPr/>
          <p:nvPr/>
        </p:nvSpPr>
        <p:spPr>
          <a:xfrm>
            <a:off x="636686" y="3166999"/>
            <a:ext cx="872868" cy="782073"/>
          </a:xfrm>
          <a:prstGeom prst="can">
            <a:avLst>
              <a:gd name="adj" fmla="val 65652"/>
            </a:avLst>
          </a:prstGeom>
          <a:gradFill flip="none" rotWithShape="1">
            <a:gsLst>
              <a:gs pos="100000">
                <a:srgbClr val="FCDF01"/>
              </a:gs>
              <a:gs pos="0">
                <a:srgbClr val="FFC902"/>
              </a:gs>
            </a:gsLst>
            <a:lin ang="10800000" scaled="1"/>
            <a:tileRect/>
          </a:gradFill>
          <a:ln>
            <a:noFill/>
          </a:ln>
          <a:effectLst>
            <a:outerShdw blurRad="50800" dist="38100" dir="4800000" algn="tl"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Oval 37"/>
          <p:cNvSpPr/>
          <p:nvPr/>
        </p:nvSpPr>
        <p:spPr>
          <a:xfrm>
            <a:off x="636686" y="3166999"/>
            <a:ext cx="872868" cy="492958"/>
          </a:xfrm>
          <a:prstGeom prst="ellipse">
            <a:avLst/>
          </a:prstGeom>
          <a:solidFill>
            <a:srgbClr val="FDF20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9" name="TextBox 38"/>
          <p:cNvSpPr txBox="1"/>
          <p:nvPr/>
        </p:nvSpPr>
        <p:spPr>
          <a:xfrm rot="3473745">
            <a:off x="891970" y="3178186"/>
            <a:ext cx="300135" cy="507831"/>
          </a:xfrm>
          <a:prstGeom prst="rect">
            <a:avLst/>
          </a:prstGeom>
          <a:noFill/>
          <a:ln>
            <a:noFill/>
          </a:ln>
          <a:effectLst/>
          <a:scene3d>
            <a:camera prst="isometricRightUp"/>
            <a:lightRig rig="contrasting" dir="t">
              <a:rot lat="0" lon="0" rev="7800000"/>
            </a:lightRig>
          </a:scene3d>
          <a:sp3d z="-31750">
            <a:bevelT w="139700" h="139700"/>
          </a:sp3d>
        </p:spPr>
        <p:txBody>
          <a:bodyPr wrap="square" rtlCol="0">
            <a:spAutoFit/>
          </a:bodyPr>
          <a:lstStyle/>
          <a:p>
            <a:r>
              <a:rPr lang="en-US" sz="2700" dirty="0">
                <a:latin typeface="Adobe Gothic Std B" panose="020B0800000000000000" pitchFamily="34" charset="-128"/>
                <a:ea typeface="Adobe Gothic Std B" panose="020B0800000000000000" pitchFamily="34" charset="-128"/>
              </a:rPr>
              <a:t>1</a:t>
            </a:r>
          </a:p>
        </p:txBody>
      </p:sp>
      <p:grpSp>
        <p:nvGrpSpPr>
          <p:cNvPr id="138" name="Group 137"/>
          <p:cNvGrpSpPr/>
          <p:nvPr/>
        </p:nvGrpSpPr>
        <p:grpSpPr>
          <a:xfrm>
            <a:off x="1006494" y="4089804"/>
            <a:ext cx="64451" cy="703804"/>
            <a:chOff x="6129860" y="857221"/>
            <a:chExt cx="122213" cy="1334577"/>
          </a:xfrm>
          <a:solidFill>
            <a:schemeClr val="tx1"/>
          </a:solidFill>
        </p:grpSpPr>
        <p:cxnSp>
          <p:nvCxnSpPr>
            <p:cNvPr id="135" name="Straight Connector 134"/>
            <p:cNvCxnSpPr/>
            <p:nvPr/>
          </p:nvCxnSpPr>
          <p:spPr>
            <a:xfrm>
              <a:off x="6190966" y="899195"/>
              <a:ext cx="0" cy="119380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6129860" y="857221"/>
              <a:ext cx="122213" cy="122213"/>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 name="Oval 136"/>
            <p:cNvSpPr/>
            <p:nvPr/>
          </p:nvSpPr>
          <p:spPr>
            <a:xfrm>
              <a:off x="6134138" y="2078141"/>
              <a:ext cx="113657" cy="113657"/>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0" name="Group 139"/>
          <p:cNvGrpSpPr/>
          <p:nvPr/>
        </p:nvGrpSpPr>
        <p:grpSpPr>
          <a:xfrm>
            <a:off x="2865500" y="3225562"/>
            <a:ext cx="64451" cy="703804"/>
            <a:chOff x="6129860" y="857221"/>
            <a:chExt cx="122213" cy="1334577"/>
          </a:xfrm>
          <a:solidFill>
            <a:schemeClr val="tx1"/>
          </a:solidFill>
        </p:grpSpPr>
        <p:cxnSp>
          <p:nvCxnSpPr>
            <p:cNvPr id="141" name="Straight Connector 140"/>
            <p:cNvCxnSpPr/>
            <p:nvPr/>
          </p:nvCxnSpPr>
          <p:spPr>
            <a:xfrm>
              <a:off x="6190966" y="899195"/>
              <a:ext cx="0" cy="119380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6129860" y="857221"/>
              <a:ext cx="122213" cy="122213"/>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Oval 142"/>
            <p:cNvSpPr/>
            <p:nvPr/>
          </p:nvSpPr>
          <p:spPr>
            <a:xfrm>
              <a:off x="6134138" y="2078141"/>
              <a:ext cx="113657" cy="113657"/>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4" name="Group 143"/>
          <p:cNvGrpSpPr/>
          <p:nvPr/>
        </p:nvGrpSpPr>
        <p:grpSpPr>
          <a:xfrm>
            <a:off x="4566802" y="3939229"/>
            <a:ext cx="64451" cy="703804"/>
            <a:chOff x="6129860" y="857221"/>
            <a:chExt cx="122213" cy="1334577"/>
          </a:xfrm>
          <a:solidFill>
            <a:schemeClr val="tx1"/>
          </a:solidFill>
        </p:grpSpPr>
        <p:cxnSp>
          <p:nvCxnSpPr>
            <p:cNvPr id="145" name="Straight Connector 144"/>
            <p:cNvCxnSpPr/>
            <p:nvPr/>
          </p:nvCxnSpPr>
          <p:spPr>
            <a:xfrm>
              <a:off x="6190966" y="899195"/>
              <a:ext cx="0" cy="119380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6129860" y="857221"/>
              <a:ext cx="122213" cy="122213"/>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Oval 146"/>
            <p:cNvSpPr/>
            <p:nvPr/>
          </p:nvSpPr>
          <p:spPr>
            <a:xfrm>
              <a:off x="6134138" y="2078141"/>
              <a:ext cx="113657" cy="113657"/>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8" name="Group 147"/>
          <p:cNvGrpSpPr/>
          <p:nvPr/>
        </p:nvGrpSpPr>
        <p:grpSpPr>
          <a:xfrm>
            <a:off x="6159081" y="3165122"/>
            <a:ext cx="64451" cy="703804"/>
            <a:chOff x="6129860" y="857221"/>
            <a:chExt cx="122213" cy="1334577"/>
          </a:xfrm>
          <a:solidFill>
            <a:schemeClr val="tx1"/>
          </a:solidFill>
        </p:grpSpPr>
        <p:cxnSp>
          <p:nvCxnSpPr>
            <p:cNvPr id="149" name="Straight Connector 148"/>
            <p:cNvCxnSpPr/>
            <p:nvPr/>
          </p:nvCxnSpPr>
          <p:spPr>
            <a:xfrm>
              <a:off x="6190966" y="899195"/>
              <a:ext cx="0" cy="119380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Oval 149"/>
            <p:cNvSpPr/>
            <p:nvPr/>
          </p:nvSpPr>
          <p:spPr>
            <a:xfrm>
              <a:off x="6129860" y="857221"/>
              <a:ext cx="122213" cy="122213"/>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Oval 150"/>
            <p:cNvSpPr/>
            <p:nvPr/>
          </p:nvSpPr>
          <p:spPr>
            <a:xfrm>
              <a:off x="6134138" y="2078141"/>
              <a:ext cx="113657" cy="113657"/>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52" name="Group 151"/>
          <p:cNvGrpSpPr/>
          <p:nvPr/>
        </p:nvGrpSpPr>
        <p:grpSpPr>
          <a:xfrm>
            <a:off x="7888792" y="3971454"/>
            <a:ext cx="64451" cy="703804"/>
            <a:chOff x="6129860" y="857221"/>
            <a:chExt cx="122213" cy="1334577"/>
          </a:xfrm>
          <a:solidFill>
            <a:schemeClr val="tx1"/>
          </a:solidFill>
        </p:grpSpPr>
        <p:cxnSp>
          <p:nvCxnSpPr>
            <p:cNvPr id="153" name="Straight Connector 152"/>
            <p:cNvCxnSpPr/>
            <p:nvPr/>
          </p:nvCxnSpPr>
          <p:spPr>
            <a:xfrm>
              <a:off x="6190966" y="899195"/>
              <a:ext cx="0" cy="119380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6129860" y="857221"/>
              <a:ext cx="122213" cy="122213"/>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5" name="Oval 154"/>
            <p:cNvSpPr/>
            <p:nvPr/>
          </p:nvSpPr>
          <p:spPr>
            <a:xfrm>
              <a:off x="6134138" y="2078141"/>
              <a:ext cx="113657" cy="113657"/>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6" name="TextBox 155"/>
          <p:cNvSpPr txBox="1"/>
          <p:nvPr/>
        </p:nvSpPr>
        <p:spPr>
          <a:xfrm>
            <a:off x="411331" y="4859084"/>
            <a:ext cx="1254777" cy="1477328"/>
          </a:xfrm>
          <a:prstGeom prst="rect">
            <a:avLst/>
          </a:prstGeom>
          <a:noFill/>
        </p:spPr>
        <p:txBody>
          <a:bodyPr wrap="square" rtlCol="0">
            <a:spAutoFit/>
          </a:bodyPr>
          <a:lstStyle/>
          <a:p>
            <a:r>
              <a:rPr lang="en-US" sz="1800" b="1" dirty="0">
                <a:latin typeface="Tw Cen MT" panose="020B0602020104020603" pitchFamily="34" charset="0"/>
              </a:rPr>
              <a:t>Checking the summary statistics.</a:t>
            </a:r>
          </a:p>
          <a:p>
            <a:endParaRPr lang="en-US" b="1" dirty="0">
              <a:solidFill>
                <a:schemeClr val="bg2">
                  <a:lumMod val="50000"/>
                </a:schemeClr>
              </a:solidFill>
              <a:latin typeface="Tw Cen MT" panose="020B0602020104020603" pitchFamily="34" charset="0"/>
            </a:endParaRPr>
          </a:p>
        </p:txBody>
      </p:sp>
      <p:sp>
        <p:nvSpPr>
          <p:cNvPr id="158" name="TextBox 157"/>
          <p:cNvSpPr txBox="1"/>
          <p:nvPr/>
        </p:nvSpPr>
        <p:spPr>
          <a:xfrm>
            <a:off x="2273477" y="3942908"/>
            <a:ext cx="1254777" cy="1754326"/>
          </a:xfrm>
          <a:prstGeom prst="rect">
            <a:avLst/>
          </a:prstGeom>
          <a:noFill/>
        </p:spPr>
        <p:txBody>
          <a:bodyPr wrap="square" rtlCol="0">
            <a:spAutoFit/>
          </a:bodyPr>
          <a:lstStyle/>
          <a:p>
            <a:pPr algn="ctr"/>
            <a:r>
              <a:rPr lang="en-US" sz="1800" b="1" dirty="0">
                <a:latin typeface="Tw Cen MT" panose="020B0602020104020603" pitchFamily="34" charset="0"/>
              </a:rPr>
              <a:t>Checking the null values and treating the null values. </a:t>
            </a:r>
          </a:p>
        </p:txBody>
      </p:sp>
      <p:sp>
        <p:nvSpPr>
          <p:cNvPr id="160" name="TextBox 159"/>
          <p:cNvSpPr txBox="1"/>
          <p:nvPr/>
        </p:nvSpPr>
        <p:spPr>
          <a:xfrm>
            <a:off x="3923156" y="4650256"/>
            <a:ext cx="1254777" cy="2308324"/>
          </a:xfrm>
          <a:prstGeom prst="rect">
            <a:avLst/>
          </a:prstGeom>
          <a:noFill/>
        </p:spPr>
        <p:txBody>
          <a:bodyPr wrap="square" rtlCol="0">
            <a:spAutoFit/>
          </a:bodyPr>
          <a:lstStyle/>
          <a:p>
            <a:r>
              <a:rPr lang="en-US" sz="1800" b="1" dirty="0">
                <a:latin typeface="Tw Cen MT" panose="020B0602020104020603" pitchFamily="34" charset="0"/>
              </a:rPr>
              <a:t>Understanding data using different visualization techniques.</a:t>
            </a:r>
          </a:p>
          <a:p>
            <a:endParaRPr lang="en-US" b="1" dirty="0">
              <a:solidFill>
                <a:schemeClr val="bg2">
                  <a:lumMod val="50000"/>
                </a:schemeClr>
              </a:solidFill>
              <a:latin typeface="Tw Cen MT" panose="020B0602020104020603" pitchFamily="34" charset="0"/>
            </a:endParaRPr>
          </a:p>
        </p:txBody>
      </p:sp>
      <p:sp>
        <p:nvSpPr>
          <p:cNvPr id="162" name="TextBox 161"/>
          <p:cNvSpPr txBox="1"/>
          <p:nvPr/>
        </p:nvSpPr>
        <p:spPr>
          <a:xfrm>
            <a:off x="5525702" y="3893140"/>
            <a:ext cx="1254777" cy="2308324"/>
          </a:xfrm>
          <a:prstGeom prst="rect">
            <a:avLst/>
          </a:prstGeom>
          <a:noFill/>
        </p:spPr>
        <p:txBody>
          <a:bodyPr wrap="square" rtlCol="0">
            <a:spAutoFit/>
          </a:bodyPr>
          <a:lstStyle/>
          <a:p>
            <a:pPr algn="ctr"/>
            <a:r>
              <a:rPr lang="en-US" sz="1800" b="1" dirty="0">
                <a:latin typeface="Tw Cen MT" panose="020B0602020104020603" pitchFamily="34" charset="0"/>
              </a:rPr>
              <a:t>Checking the correlation and multicollinearity among features.</a:t>
            </a:r>
          </a:p>
        </p:txBody>
      </p:sp>
      <p:sp>
        <p:nvSpPr>
          <p:cNvPr id="164" name="TextBox 163"/>
          <p:cNvSpPr txBox="1"/>
          <p:nvPr/>
        </p:nvSpPr>
        <p:spPr>
          <a:xfrm>
            <a:off x="7315200" y="4571447"/>
            <a:ext cx="1254777" cy="2308324"/>
          </a:xfrm>
          <a:prstGeom prst="rect">
            <a:avLst/>
          </a:prstGeom>
          <a:noFill/>
        </p:spPr>
        <p:txBody>
          <a:bodyPr wrap="square" rtlCol="0">
            <a:spAutoFit/>
          </a:bodyPr>
          <a:lstStyle/>
          <a:p>
            <a:pPr algn="ctr"/>
            <a:r>
              <a:rPr lang="en-US" sz="1800" b="1" dirty="0">
                <a:latin typeface="Tw Cen MT" panose="020B0602020104020603" pitchFamily="34" charset="0"/>
              </a:rPr>
              <a:t>Detecting outliers and </a:t>
            </a:r>
          </a:p>
          <a:p>
            <a:pPr algn="ctr"/>
            <a:r>
              <a:rPr lang="en-US" sz="1800" b="1" dirty="0">
                <a:latin typeface="Tw Cen MT" panose="020B0602020104020603" pitchFamily="34" charset="0"/>
              </a:rPr>
              <a:t>removing it along with unwanted features .</a:t>
            </a:r>
          </a:p>
        </p:txBody>
      </p:sp>
      <p:sp>
        <p:nvSpPr>
          <p:cNvPr id="116" name="TextBox 115">
            <a:extLst>
              <a:ext uri="{FF2B5EF4-FFF2-40B4-BE49-F238E27FC236}">
                <a16:creationId xmlns:a16="http://schemas.microsoft.com/office/drawing/2014/main" xmlns="" id="{F29E8A94-864C-4623-9D22-5255E836DD5F}"/>
              </a:ext>
            </a:extLst>
          </p:cNvPr>
          <p:cNvSpPr txBox="1"/>
          <p:nvPr/>
        </p:nvSpPr>
        <p:spPr>
          <a:xfrm>
            <a:off x="914400" y="685800"/>
            <a:ext cx="7696199" cy="646331"/>
          </a:xfrm>
          <a:prstGeom prst="rect">
            <a:avLst/>
          </a:prstGeom>
          <a:noFill/>
        </p:spPr>
        <p:txBody>
          <a:bodyPr wrap="square" rtlCol="0">
            <a:spAutoFit/>
          </a:bodyPr>
          <a:lstStyle/>
          <a:p>
            <a:pPr algn="ctr"/>
            <a:r>
              <a:rPr lang="en-US" sz="3600" b="1" dirty="0">
                <a:latin typeface="Tw Cen MT" panose="020B0602020104020603" pitchFamily="34" charset="0"/>
              </a:rPr>
              <a:t>STEPS FOLLOWED IN EDA</a:t>
            </a:r>
          </a:p>
        </p:txBody>
      </p:sp>
    </p:spTree>
    <p:extLst>
      <p:ext uri="{BB962C8B-B14F-4D97-AF65-F5344CB8AC3E}">
        <p14:creationId xmlns:p14="http://schemas.microsoft.com/office/powerpoint/2010/main" val="1267870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4092</TotalTime>
  <Words>1215</Words>
  <Application>Microsoft Office PowerPoint</Application>
  <PresentationFormat>On-screen Show (4:3)</PresentationFormat>
  <Paragraphs>241</Paragraphs>
  <Slides>23</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23</vt:i4>
      </vt:variant>
    </vt:vector>
  </HeadingPairs>
  <TitlesOfParts>
    <vt:vector size="37" baseType="lpstr">
      <vt:lpstr>맑은 고딕</vt:lpstr>
      <vt:lpstr>ＭＳ Ｐゴシック</vt:lpstr>
      <vt:lpstr>Adobe Gothic Std B</vt:lpstr>
      <vt:lpstr>Arial</vt:lpstr>
      <vt:lpstr>Bahnschrift</vt:lpstr>
      <vt:lpstr>Calibri</vt:lpstr>
      <vt:lpstr>Century Gothic</vt:lpstr>
      <vt:lpstr>Helvetica Neue</vt:lpstr>
      <vt:lpstr>Montserrat</vt:lpstr>
      <vt:lpstr>Roboto Condensed</vt:lpstr>
      <vt:lpstr>Roboto Condensed Light</vt:lpstr>
      <vt:lpstr>Tahoma</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 ON GENDER WISE</vt:lpstr>
      <vt:lpstr>COMPARISON ON RESIDENCE TYPE</vt:lpstr>
      <vt:lpstr>COMPARISON ON HYPERTENSION</vt:lpstr>
      <vt:lpstr>COMPARISON ON EVER MARRIED</vt:lpstr>
      <vt:lpstr>COMPARISON ON HEART DISEASE</vt:lpstr>
      <vt:lpstr>COMPARISON ON WORK TYPE</vt:lpstr>
      <vt:lpstr>COMPARISON ON SMOKING TYPE</vt:lpstr>
      <vt:lpstr>COMPARISON ON NUMERIC DATA</vt:lpstr>
      <vt:lpstr>COMPARISON ON AGE GROUP</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dc:creator>
  <cp:lastModifiedBy>HP</cp:lastModifiedBy>
  <cp:revision>245</cp:revision>
  <dcterms:created xsi:type="dcterms:W3CDTF">2006-08-16T00:00:00Z</dcterms:created>
  <dcterms:modified xsi:type="dcterms:W3CDTF">2022-04-29T06:19:30Z</dcterms:modified>
</cp:coreProperties>
</file>