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141168541" r:id="rId2"/>
    <p:sldId id="1517" r:id="rId3"/>
    <p:sldId id="141168608" r:id="rId4"/>
    <p:sldId id="141168609" r:id="rId5"/>
    <p:sldId id="141168610" r:id="rId6"/>
    <p:sldId id="141168611" r:id="rId7"/>
    <p:sldId id="141168614" r:id="rId8"/>
    <p:sldId id="141168616" r:id="rId9"/>
    <p:sldId id="141168617" r:id="rId10"/>
    <p:sldId id="141168618" r:id="rId11"/>
    <p:sldId id="141168619" r:id="rId12"/>
    <p:sldId id="141168620" r:id="rId13"/>
    <p:sldId id="141168621" r:id="rId14"/>
    <p:sldId id="141168622" r:id="rId15"/>
    <p:sldId id="141168623" r:id="rId16"/>
    <p:sldId id="141168624" r:id="rId17"/>
    <p:sldId id="141168625" r:id="rId18"/>
    <p:sldId id="141168626" r:id="rId19"/>
    <p:sldId id="141168631" r:id="rId20"/>
    <p:sldId id="141168627" r:id="rId21"/>
    <p:sldId id="141168628" r:id="rId22"/>
    <p:sldId id="141168629" r:id="rId23"/>
    <p:sldId id="1411686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59CB"/>
    <a:srgbClr val="7340BB"/>
    <a:srgbClr val="6D38B9"/>
    <a:srgbClr val="3E009A"/>
    <a:srgbClr val="EFE9FC"/>
    <a:srgbClr val="EFE0FC"/>
    <a:srgbClr val="F2F2FB"/>
    <a:srgbClr val="FFFFFF"/>
    <a:srgbClr val="7646FD"/>
    <a:srgbClr val="A75A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autoAdjust="0"/>
  </p:normalViewPr>
  <p:slideViewPr>
    <p:cSldViewPr snapToGrid="0">
      <p:cViewPr varScale="1">
        <p:scale>
          <a:sx n="92" d="100"/>
          <a:sy n="92" d="100"/>
        </p:scale>
        <p:origin x="10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AA06F-2E2B-402D-A6B7-F04C989E3E59}" type="doc">
      <dgm:prSet loTypeId="urn:microsoft.com/office/officeart/2005/8/layout/chevron1" loCatId="process" qsTypeId="urn:microsoft.com/office/officeart/2005/8/quickstyle/simple1" qsCatId="simple" csTypeId="urn:microsoft.com/office/officeart/2005/8/colors/accent1_2" csCatId="accent1" phldr="1"/>
      <dgm:spPr/>
    </dgm:pt>
    <dgm:pt modelId="{93855A3D-4FBB-429B-BE8D-69E1BCA08E1B}">
      <dgm:prSet phldrT="[Text]" custT="1"/>
      <dgm:spPr>
        <a:solidFill>
          <a:srgbClr val="7759CB"/>
        </a:solidFill>
        <a:ln>
          <a:solidFill>
            <a:srgbClr val="7759CB"/>
          </a:solidFill>
        </a:ln>
      </dgm:spPr>
      <dgm:t>
        <a:bodyPr/>
        <a:lstStyle/>
        <a:p>
          <a:r>
            <a:rPr lang="en-IN" sz="1400" b="0" dirty="0">
              <a:solidFill>
                <a:schemeClr val="bg1"/>
              </a:solidFill>
              <a:latin typeface="Trebuchet MS" panose="020B0603020202020204" pitchFamily="34" charset="0"/>
              <a:cs typeface="Helvetica" panose="020B0604020202020204" pitchFamily="34" charset="0"/>
            </a:rPr>
            <a:t>Higher Churn Rate Among Females (25.57%)</a:t>
          </a:r>
        </a:p>
      </dgm:t>
    </dgm:pt>
    <dgm:pt modelId="{7CC93DB9-F345-45DA-8D0F-F3A88404E969}" type="parTrans" cxnId="{94795428-24C4-4E46-8371-C43B626B0EA9}">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CA1F0993-EAE5-433E-9F32-AEA977041EDD}" type="sibTrans" cxnId="{94795428-24C4-4E46-8371-C43B626B0EA9}">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D1BA2F0D-671D-4816-AA7E-67A8A2E51ACC}">
      <dgm:prSet phldrT="[Text]" custT="1"/>
      <dgm:spPr>
        <a:solidFill>
          <a:srgbClr val="FFFFFF"/>
        </a:solidFill>
        <a:ln>
          <a:solidFill>
            <a:srgbClr val="7759CB"/>
          </a:solidFill>
        </a:ln>
      </dgm:spPr>
      <dgm:t>
        <a:bodyPr/>
        <a:lstStyle/>
        <a:p>
          <a:r>
            <a:rPr lang="en-IN" sz="1400" b="1" dirty="0">
              <a:solidFill>
                <a:srgbClr val="6D38B9"/>
              </a:solidFill>
              <a:latin typeface="Trebuchet MS" panose="020B0603020202020204" pitchFamily="34" charset="0"/>
              <a:cs typeface="Helvetica" panose="020B0604020202020204" pitchFamily="34" charset="0"/>
            </a:rPr>
            <a:t>Need for Tailored Engagement</a:t>
          </a:r>
          <a:endParaRPr lang="en-IN" sz="1400" dirty="0">
            <a:solidFill>
              <a:srgbClr val="6D38B9"/>
            </a:solidFill>
            <a:latin typeface="Trebuchet MS" panose="020B0603020202020204" pitchFamily="34" charset="0"/>
            <a:cs typeface="Helvetica" panose="020B0604020202020204" pitchFamily="34" charset="0"/>
          </a:endParaRPr>
        </a:p>
      </dgm:t>
    </dgm:pt>
    <dgm:pt modelId="{A7023AB5-5F3A-4AD6-9287-08BF69832A04}" type="parTrans" cxnId="{9DD23D65-51EA-4549-A1BA-D147FC6EF86C}">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4C68CD47-97DD-4A32-BBD5-8F50CD895E4C}" type="sibTrans" cxnId="{9DD23D65-51EA-4549-A1BA-D147FC6EF86C}">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1C4F8BC3-4B37-4E46-9FBF-DAEC7C69D625}">
      <dgm:prSet phldrT="[Text]" custT="1"/>
      <dgm:spPr>
        <a:solidFill>
          <a:srgbClr val="7759CB"/>
        </a:solidFill>
        <a:ln>
          <a:solidFill>
            <a:srgbClr val="7759CB"/>
          </a:solidFill>
        </a:ln>
      </dgm:spPr>
      <dgm:t>
        <a:bodyPr/>
        <a:lstStyle/>
        <a:p>
          <a:r>
            <a:rPr lang="en-IN" sz="1400" b="1" dirty="0">
              <a:solidFill>
                <a:srgbClr val="FFFBFF"/>
              </a:solidFill>
              <a:latin typeface="Trebuchet MS" panose="020B0603020202020204" pitchFamily="34" charset="0"/>
              <a:cs typeface="Helvetica" panose="020B0604020202020204" pitchFamily="34" charset="0"/>
            </a:rPr>
            <a:t>Understanding Male Customer Stability</a:t>
          </a:r>
          <a:endParaRPr lang="en-IN" sz="1400" dirty="0">
            <a:solidFill>
              <a:srgbClr val="FFFBFF"/>
            </a:solidFill>
            <a:latin typeface="Trebuchet MS" panose="020B0603020202020204" pitchFamily="34" charset="0"/>
            <a:cs typeface="Helvetica" panose="020B0604020202020204" pitchFamily="34" charset="0"/>
          </a:endParaRPr>
        </a:p>
      </dgm:t>
    </dgm:pt>
    <dgm:pt modelId="{5037B98E-822D-407D-A886-69F2FE7BE7EA}" type="parTrans" cxnId="{B6EEA85B-EB7D-4B7A-BAD1-7397183D9C97}">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CA9AFCAF-DCD5-4E48-8835-8FB1B6B3FB7D}" type="sibTrans" cxnId="{B6EEA85B-EB7D-4B7A-BAD1-7397183D9C97}">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A91419A0-9DA6-440A-BE8E-CF26B8B392A7}" type="pres">
      <dgm:prSet presAssocID="{5E3AA06F-2E2B-402D-A6B7-F04C989E3E59}" presName="Name0" presStyleCnt="0">
        <dgm:presLayoutVars>
          <dgm:dir/>
          <dgm:animLvl val="lvl"/>
          <dgm:resizeHandles val="exact"/>
        </dgm:presLayoutVars>
      </dgm:prSet>
      <dgm:spPr/>
    </dgm:pt>
    <dgm:pt modelId="{865EDF03-2958-40A7-8CF0-6DA0E586C0BE}" type="pres">
      <dgm:prSet presAssocID="{93855A3D-4FBB-429B-BE8D-69E1BCA08E1B}" presName="parTxOnly" presStyleLbl="node1" presStyleIdx="0" presStyleCnt="3">
        <dgm:presLayoutVars>
          <dgm:chMax val="0"/>
          <dgm:chPref val="0"/>
          <dgm:bulletEnabled val="1"/>
        </dgm:presLayoutVars>
      </dgm:prSet>
      <dgm:spPr/>
    </dgm:pt>
    <dgm:pt modelId="{0C168393-0D41-4514-949D-2CE85E9F4461}" type="pres">
      <dgm:prSet presAssocID="{CA1F0993-EAE5-433E-9F32-AEA977041EDD}" presName="parTxOnlySpace" presStyleCnt="0"/>
      <dgm:spPr/>
    </dgm:pt>
    <dgm:pt modelId="{0C0DDF9A-59D5-4846-8091-BE27494F256A}" type="pres">
      <dgm:prSet presAssocID="{D1BA2F0D-671D-4816-AA7E-67A8A2E51ACC}" presName="parTxOnly" presStyleLbl="node1" presStyleIdx="1" presStyleCnt="3">
        <dgm:presLayoutVars>
          <dgm:chMax val="0"/>
          <dgm:chPref val="0"/>
          <dgm:bulletEnabled val="1"/>
        </dgm:presLayoutVars>
      </dgm:prSet>
      <dgm:spPr/>
    </dgm:pt>
    <dgm:pt modelId="{2E8922B0-DCDF-4950-97A6-015D95060487}" type="pres">
      <dgm:prSet presAssocID="{4C68CD47-97DD-4A32-BBD5-8F50CD895E4C}" presName="parTxOnlySpace" presStyleCnt="0"/>
      <dgm:spPr/>
    </dgm:pt>
    <dgm:pt modelId="{B9E734DF-E39C-450F-963D-FC3BC4F5DC45}" type="pres">
      <dgm:prSet presAssocID="{1C4F8BC3-4B37-4E46-9FBF-DAEC7C69D625}" presName="parTxOnly" presStyleLbl="node1" presStyleIdx="2" presStyleCnt="3">
        <dgm:presLayoutVars>
          <dgm:chMax val="0"/>
          <dgm:chPref val="0"/>
          <dgm:bulletEnabled val="1"/>
        </dgm:presLayoutVars>
      </dgm:prSet>
      <dgm:spPr/>
    </dgm:pt>
  </dgm:ptLst>
  <dgm:cxnLst>
    <dgm:cxn modelId="{5D670C14-D8B5-4C58-8E32-0874EC4C2C50}" type="presOf" srcId="{1C4F8BC3-4B37-4E46-9FBF-DAEC7C69D625}" destId="{B9E734DF-E39C-450F-963D-FC3BC4F5DC45}" srcOrd="0" destOrd="0" presId="urn:microsoft.com/office/officeart/2005/8/layout/chevron1"/>
    <dgm:cxn modelId="{94795428-24C4-4E46-8371-C43B626B0EA9}" srcId="{5E3AA06F-2E2B-402D-A6B7-F04C989E3E59}" destId="{93855A3D-4FBB-429B-BE8D-69E1BCA08E1B}" srcOrd="0" destOrd="0" parTransId="{7CC93DB9-F345-45DA-8D0F-F3A88404E969}" sibTransId="{CA1F0993-EAE5-433E-9F32-AEA977041EDD}"/>
    <dgm:cxn modelId="{FA350C38-7654-41A4-B414-DBEDACA5555C}" type="presOf" srcId="{D1BA2F0D-671D-4816-AA7E-67A8A2E51ACC}" destId="{0C0DDF9A-59D5-4846-8091-BE27494F256A}" srcOrd="0" destOrd="0" presId="urn:microsoft.com/office/officeart/2005/8/layout/chevron1"/>
    <dgm:cxn modelId="{B6EEA85B-EB7D-4B7A-BAD1-7397183D9C97}" srcId="{5E3AA06F-2E2B-402D-A6B7-F04C989E3E59}" destId="{1C4F8BC3-4B37-4E46-9FBF-DAEC7C69D625}" srcOrd="2" destOrd="0" parTransId="{5037B98E-822D-407D-A886-69F2FE7BE7EA}" sibTransId="{CA9AFCAF-DCD5-4E48-8835-8FB1B6B3FB7D}"/>
    <dgm:cxn modelId="{9DD23D65-51EA-4549-A1BA-D147FC6EF86C}" srcId="{5E3AA06F-2E2B-402D-A6B7-F04C989E3E59}" destId="{D1BA2F0D-671D-4816-AA7E-67A8A2E51ACC}" srcOrd="1" destOrd="0" parTransId="{A7023AB5-5F3A-4AD6-9287-08BF69832A04}" sibTransId="{4C68CD47-97DD-4A32-BBD5-8F50CD895E4C}"/>
    <dgm:cxn modelId="{35B7D150-7CD9-44AD-BF97-BB0111F3B759}" type="presOf" srcId="{5E3AA06F-2E2B-402D-A6B7-F04C989E3E59}" destId="{A91419A0-9DA6-440A-BE8E-CF26B8B392A7}" srcOrd="0" destOrd="0" presId="urn:microsoft.com/office/officeart/2005/8/layout/chevron1"/>
    <dgm:cxn modelId="{7C5E3A51-CA19-4CAA-B9D3-2B2EBCCBC9D2}" type="presOf" srcId="{93855A3D-4FBB-429B-BE8D-69E1BCA08E1B}" destId="{865EDF03-2958-40A7-8CF0-6DA0E586C0BE}" srcOrd="0" destOrd="0" presId="urn:microsoft.com/office/officeart/2005/8/layout/chevron1"/>
    <dgm:cxn modelId="{F79A4FBA-1477-4659-ABD2-7BCEA9B3EF08}" type="presParOf" srcId="{A91419A0-9DA6-440A-BE8E-CF26B8B392A7}" destId="{865EDF03-2958-40A7-8CF0-6DA0E586C0BE}" srcOrd="0" destOrd="0" presId="urn:microsoft.com/office/officeart/2005/8/layout/chevron1"/>
    <dgm:cxn modelId="{03F770C6-BB55-494C-8488-A7B7CE0F2846}" type="presParOf" srcId="{A91419A0-9DA6-440A-BE8E-CF26B8B392A7}" destId="{0C168393-0D41-4514-949D-2CE85E9F4461}" srcOrd="1" destOrd="0" presId="urn:microsoft.com/office/officeart/2005/8/layout/chevron1"/>
    <dgm:cxn modelId="{8506ED22-806A-48D2-B731-8DFF2A82017C}" type="presParOf" srcId="{A91419A0-9DA6-440A-BE8E-CF26B8B392A7}" destId="{0C0DDF9A-59D5-4846-8091-BE27494F256A}" srcOrd="2" destOrd="0" presId="urn:microsoft.com/office/officeart/2005/8/layout/chevron1"/>
    <dgm:cxn modelId="{D7011F90-CF0C-471F-B48E-FA3E6F9EECD4}" type="presParOf" srcId="{A91419A0-9DA6-440A-BE8E-CF26B8B392A7}" destId="{2E8922B0-DCDF-4950-97A6-015D95060487}" srcOrd="3" destOrd="0" presId="urn:microsoft.com/office/officeart/2005/8/layout/chevron1"/>
    <dgm:cxn modelId="{2170E939-A609-4FDB-84FD-BE82288F0E6A}" type="presParOf" srcId="{A91419A0-9DA6-440A-BE8E-CF26B8B392A7}" destId="{B9E734DF-E39C-450F-963D-FC3BC4F5DC45}"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51AD4C-8A47-4FD3-8E88-9B8A48DD23FA}" type="doc">
      <dgm:prSet loTypeId="urn:microsoft.com/office/officeart/2005/8/layout/process1" loCatId="process" qsTypeId="urn:microsoft.com/office/officeart/2005/8/quickstyle/simple1" qsCatId="simple" csTypeId="urn:microsoft.com/office/officeart/2005/8/colors/accent1_2" csCatId="accent1" phldr="1"/>
      <dgm:spPr/>
    </dgm:pt>
    <dgm:pt modelId="{18EB8BD7-338C-4D54-86A5-CB32C193A854}">
      <dgm:prSet phldrT="[Text]" custT="1"/>
      <dgm:spPr>
        <a:solidFill>
          <a:srgbClr val="7759CB"/>
        </a:solidFill>
        <a:ln>
          <a:solidFill>
            <a:srgbClr val="7759CB"/>
          </a:solidFill>
        </a:ln>
      </dgm:spPr>
      <dgm:t>
        <a:bodyPr/>
        <a:lstStyle/>
        <a:p>
          <a:r>
            <a:rPr lang="en-IN" sz="1400" dirty="0">
              <a:solidFill>
                <a:srgbClr val="FFFBFF"/>
              </a:solidFill>
              <a:latin typeface="Trebuchet MS" panose="020B0603020202020204" pitchFamily="34" charset="0"/>
              <a:cs typeface="Helvetica" panose="020B0604020202020204" pitchFamily="34" charset="0"/>
            </a:rPr>
            <a:t>Significantly Higher Churn Rate Among Inactive Customers</a:t>
          </a:r>
        </a:p>
      </dgm:t>
    </dgm:pt>
    <dgm:pt modelId="{39C28D1D-2624-422A-BB1B-100A3958C667}" type="parTrans" cxnId="{45DD58F1-82C1-489C-860D-162092C26DF0}">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57FB6CC2-C774-42A8-A3F2-C1D99ECCF192}" type="sibTrans" cxnId="{45DD58F1-82C1-489C-860D-162092C26DF0}">
      <dgm:prSet custT="1"/>
      <dgm:spPr>
        <a:solidFill>
          <a:srgbClr val="EFE9FC"/>
        </a:solidFill>
        <a:ln>
          <a:solidFill>
            <a:srgbClr val="A75AF4"/>
          </a:solidFill>
        </a:ln>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C224BC79-20BC-4653-A61A-54120C147215}">
      <dgm:prSet phldrT="[Text]" custT="1"/>
      <dgm:spPr>
        <a:solidFill>
          <a:srgbClr val="FFFFFF"/>
        </a:solidFill>
        <a:ln>
          <a:solidFill>
            <a:srgbClr val="7759CB"/>
          </a:solidFill>
        </a:ln>
      </dgm:spPr>
      <dgm:t>
        <a:bodyPr/>
        <a:lstStyle/>
        <a:p>
          <a:r>
            <a:rPr lang="en-IN" sz="1400" dirty="0">
              <a:solidFill>
                <a:srgbClr val="6D38B9"/>
              </a:solidFill>
              <a:latin typeface="Trebuchet MS" panose="020B0603020202020204" pitchFamily="34" charset="0"/>
              <a:cs typeface="Helvetica" panose="020B0604020202020204" pitchFamily="34" charset="0"/>
            </a:rPr>
            <a:t>Need for Re-engagement Strategies</a:t>
          </a:r>
        </a:p>
      </dgm:t>
    </dgm:pt>
    <dgm:pt modelId="{A66025AF-D33C-4455-9CBD-005A571FCD70}" type="parTrans" cxnId="{E5C8C8CB-8750-4824-833F-0D8B7A0BB389}">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177BC33E-D8B8-4069-B297-5276ECCA0AEE}" type="sibTrans" cxnId="{E5C8C8CB-8750-4824-833F-0D8B7A0BB389}">
      <dgm:prSet custT="1"/>
      <dgm:spPr>
        <a:solidFill>
          <a:srgbClr val="EFE9FC"/>
        </a:solidFill>
        <a:ln>
          <a:solidFill>
            <a:srgbClr val="A75AF4"/>
          </a:solidFill>
        </a:ln>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B462CFBC-AD87-446E-877B-553C26583119}">
      <dgm:prSet phldrT="[Text]" custT="1"/>
      <dgm:spPr>
        <a:solidFill>
          <a:srgbClr val="7759CB"/>
        </a:solidFill>
        <a:ln>
          <a:solidFill>
            <a:srgbClr val="7759CB"/>
          </a:solidFill>
        </a:ln>
      </dgm:spPr>
      <dgm:t>
        <a:bodyPr/>
        <a:lstStyle/>
        <a:p>
          <a:r>
            <a:rPr lang="en-IN" sz="1400" dirty="0">
              <a:solidFill>
                <a:schemeClr val="bg1"/>
              </a:solidFill>
              <a:latin typeface="Trebuchet MS" panose="020B0603020202020204" pitchFamily="34" charset="0"/>
              <a:cs typeface="Helvetica" panose="020B0604020202020204" pitchFamily="34" charset="0"/>
            </a:rPr>
            <a:t>Focus on Retaining Active Customers</a:t>
          </a:r>
        </a:p>
      </dgm:t>
    </dgm:pt>
    <dgm:pt modelId="{B7528B6A-374F-432E-B28D-01B9D7635152}" type="parTrans" cxnId="{5CB98665-2F9C-4E5B-8433-E74DA23BFAAE}">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2BB937FF-BF7D-484D-9654-89122A51F2AE}" type="sibTrans" cxnId="{5CB98665-2F9C-4E5B-8433-E74DA23BFAAE}">
      <dgm:prSet/>
      <dgm:spPr/>
      <dgm:t>
        <a:bodyPr/>
        <a:lstStyle/>
        <a:p>
          <a:endParaRPr lang="en-IN" sz="1600">
            <a:solidFill>
              <a:srgbClr val="A75AF4"/>
            </a:solidFill>
            <a:latin typeface="Helvetica" panose="020B0604020202020204" pitchFamily="34" charset="0"/>
            <a:cs typeface="Helvetica" panose="020B0604020202020204" pitchFamily="34" charset="0"/>
          </a:endParaRPr>
        </a:p>
      </dgm:t>
    </dgm:pt>
    <dgm:pt modelId="{FCE45DCB-9BD7-473D-8510-A3BC4800C801}" type="pres">
      <dgm:prSet presAssocID="{2651AD4C-8A47-4FD3-8E88-9B8A48DD23FA}" presName="Name0" presStyleCnt="0">
        <dgm:presLayoutVars>
          <dgm:dir/>
          <dgm:resizeHandles val="exact"/>
        </dgm:presLayoutVars>
      </dgm:prSet>
      <dgm:spPr/>
    </dgm:pt>
    <dgm:pt modelId="{94769708-9789-4A5E-A728-84010518F7CF}" type="pres">
      <dgm:prSet presAssocID="{18EB8BD7-338C-4D54-86A5-CB32C193A854}" presName="node" presStyleLbl="node1" presStyleIdx="0" presStyleCnt="3">
        <dgm:presLayoutVars>
          <dgm:bulletEnabled val="1"/>
        </dgm:presLayoutVars>
      </dgm:prSet>
      <dgm:spPr/>
    </dgm:pt>
    <dgm:pt modelId="{4F28D20E-EBBD-4A92-879F-F1CC2B1EDA80}" type="pres">
      <dgm:prSet presAssocID="{57FB6CC2-C774-42A8-A3F2-C1D99ECCF192}" presName="sibTrans" presStyleLbl="sibTrans2D1" presStyleIdx="0" presStyleCnt="2" custScaleX="160088"/>
      <dgm:spPr/>
    </dgm:pt>
    <dgm:pt modelId="{A190F0C7-3399-46A5-8EE3-DEF7F9D5C4F5}" type="pres">
      <dgm:prSet presAssocID="{57FB6CC2-C774-42A8-A3F2-C1D99ECCF192}" presName="connectorText" presStyleLbl="sibTrans2D1" presStyleIdx="0" presStyleCnt="2"/>
      <dgm:spPr/>
    </dgm:pt>
    <dgm:pt modelId="{BA58CC96-3655-438D-BC92-CDFF40C423F5}" type="pres">
      <dgm:prSet presAssocID="{C224BC79-20BC-4653-A61A-54120C147215}" presName="node" presStyleLbl="node1" presStyleIdx="1" presStyleCnt="3">
        <dgm:presLayoutVars>
          <dgm:bulletEnabled val="1"/>
        </dgm:presLayoutVars>
      </dgm:prSet>
      <dgm:spPr/>
    </dgm:pt>
    <dgm:pt modelId="{EB691148-D74A-4FB2-9633-8E6F0766C441}" type="pres">
      <dgm:prSet presAssocID="{177BC33E-D8B8-4069-B297-5276ECCA0AEE}" presName="sibTrans" presStyleLbl="sibTrans2D1" presStyleIdx="1" presStyleCnt="2" custScaleX="168725"/>
      <dgm:spPr/>
    </dgm:pt>
    <dgm:pt modelId="{A30108DB-4C35-4644-BB8A-E9937FC485DD}" type="pres">
      <dgm:prSet presAssocID="{177BC33E-D8B8-4069-B297-5276ECCA0AEE}" presName="connectorText" presStyleLbl="sibTrans2D1" presStyleIdx="1" presStyleCnt="2"/>
      <dgm:spPr/>
    </dgm:pt>
    <dgm:pt modelId="{12D949FB-9351-45D9-B568-659B1CD0143B}" type="pres">
      <dgm:prSet presAssocID="{B462CFBC-AD87-446E-877B-553C26583119}" presName="node" presStyleLbl="node1" presStyleIdx="2" presStyleCnt="3">
        <dgm:presLayoutVars>
          <dgm:bulletEnabled val="1"/>
        </dgm:presLayoutVars>
      </dgm:prSet>
      <dgm:spPr/>
    </dgm:pt>
  </dgm:ptLst>
  <dgm:cxnLst>
    <dgm:cxn modelId="{C0878165-7658-4975-9D35-AF7163EE6274}" type="presOf" srcId="{2651AD4C-8A47-4FD3-8E88-9B8A48DD23FA}" destId="{FCE45DCB-9BD7-473D-8510-A3BC4800C801}" srcOrd="0" destOrd="0" presId="urn:microsoft.com/office/officeart/2005/8/layout/process1"/>
    <dgm:cxn modelId="{5CB98665-2F9C-4E5B-8433-E74DA23BFAAE}" srcId="{2651AD4C-8A47-4FD3-8E88-9B8A48DD23FA}" destId="{B462CFBC-AD87-446E-877B-553C26583119}" srcOrd="2" destOrd="0" parTransId="{B7528B6A-374F-432E-B28D-01B9D7635152}" sibTransId="{2BB937FF-BF7D-484D-9654-89122A51F2AE}"/>
    <dgm:cxn modelId="{2155B096-468E-4F93-BEF8-4A21877D5407}" type="presOf" srcId="{57FB6CC2-C774-42A8-A3F2-C1D99ECCF192}" destId="{4F28D20E-EBBD-4A92-879F-F1CC2B1EDA80}" srcOrd="0" destOrd="0" presId="urn:microsoft.com/office/officeart/2005/8/layout/process1"/>
    <dgm:cxn modelId="{9BF028A4-FE35-469E-817F-F1A6C7E7DDAB}" type="presOf" srcId="{C224BC79-20BC-4653-A61A-54120C147215}" destId="{BA58CC96-3655-438D-BC92-CDFF40C423F5}" srcOrd="0" destOrd="0" presId="urn:microsoft.com/office/officeart/2005/8/layout/process1"/>
    <dgm:cxn modelId="{C2C711BE-DC9A-4F94-A86A-D4580F6321DD}" type="presOf" srcId="{177BC33E-D8B8-4069-B297-5276ECCA0AEE}" destId="{EB691148-D74A-4FB2-9633-8E6F0766C441}" srcOrd="0" destOrd="0" presId="urn:microsoft.com/office/officeart/2005/8/layout/process1"/>
    <dgm:cxn modelId="{E77B83C3-4263-40AA-BBE8-5657C426B0A6}" type="presOf" srcId="{177BC33E-D8B8-4069-B297-5276ECCA0AEE}" destId="{A30108DB-4C35-4644-BB8A-E9937FC485DD}" srcOrd="1" destOrd="0" presId="urn:microsoft.com/office/officeart/2005/8/layout/process1"/>
    <dgm:cxn modelId="{E5C8C8CB-8750-4824-833F-0D8B7A0BB389}" srcId="{2651AD4C-8A47-4FD3-8E88-9B8A48DD23FA}" destId="{C224BC79-20BC-4653-A61A-54120C147215}" srcOrd="1" destOrd="0" parTransId="{A66025AF-D33C-4455-9CBD-005A571FCD70}" sibTransId="{177BC33E-D8B8-4069-B297-5276ECCA0AEE}"/>
    <dgm:cxn modelId="{C05907DA-3B59-44BA-AF16-5C44A07B91EB}" type="presOf" srcId="{57FB6CC2-C774-42A8-A3F2-C1D99ECCF192}" destId="{A190F0C7-3399-46A5-8EE3-DEF7F9D5C4F5}" srcOrd="1" destOrd="0" presId="urn:microsoft.com/office/officeart/2005/8/layout/process1"/>
    <dgm:cxn modelId="{6EE378E3-1054-4BAC-B1C7-48C7009437A7}" type="presOf" srcId="{B462CFBC-AD87-446E-877B-553C26583119}" destId="{12D949FB-9351-45D9-B568-659B1CD0143B}" srcOrd="0" destOrd="0" presId="urn:microsoft.com/office/officeart/2005/8/layout/process1"/>
    <dgm:cxn modelId="{4BF179E8-3FF5-4F7A-A81B-CBF8B108854E}" type="presOf" srcId="{18EB8BD7-338C-4D54-86A5-CB32C193A854}" destId="{94769708-9789-4A5E-A728-84010518F7CF}" srcOrd="0" destOrd="0" presId="urn:microsoft.com/office/officeart/2005/8/layout/process1"/>
    <dgm:cxn modelId="{45DD58F1-82C1-489C-860D-162092C26DF0}" srcId="{2651AD4C-8A47-4FD3-8E88-9B8A48DD23FA}" destId="{18EB8BD7-338C-4D54-86A5-CB32C193A854}" srcOrd="0" destOrd="0" parTransId="{39C28D1D-2624-422A-BB1B-100A3958C667}" sibTransId="{57FB6CC2-C774-42A8-A3F2-C1D99ECCF192}"/>
    <dgm:cxn modelId="{841A5EE1-03A2-4FD4-876F-3B3B3CA03F8C}" type="presParOf" srcId="{FCE45DCB-9BD7-473D-8510-A3BC4800C801}" destId="{94769708-9789-4A5E-A728-84010518F7CF}" srcOrd="0" destOrd="0" presId="urn:microsoft.com/office/officeart/2005/8/layout/process1"/>
    <dgm:cxn modelId="{A90C1DC8-A5DF-484C-81A2-A131E14342AC}" type="presParOf" srcId="{FCE45DCB-9BD7-473D-8510-A3BC4800C801}" destId="{4F28D20E-EBBD-4A92-879F-F1CC2B1EDA80}" srcOrd="1" destOrd="0" presId="urn:microsoft.com/office/officeart/2005/8/layout/process1"/>
    <dgm:cxn modelId="{F471B349-E8B1-4781-AF16-B0E649C13804}" type="presParOf" srcId="{4F28D20E-EBBD-4A92-879F-F1CC2B1EDA80}" destId="{A190F0C7-3399-46A5-8EE3-DEF7F9D5C4F5}" srcOrd="0" destOrd="0" presId="urn:microsoft.com/office/officeart/2005/8/layout/process1"/>
    <dgm:cxn modelId="{86198A78-6A48-467C-8B8D-E3190A142F03}" type="presParOf" srcId="{FCE45DCB-9BD7-473D-8510-A3BC4800C801}" destId="{BA58CC96-3655-438D-BC92-CDFF40C423F5}" srcOrd="2" destOrd="0" presId="urn:microsoft.com/office/officeart/2005/8/layout/process1"/>
    <dgm:cxn modelId="{EDADB30C-FA07-4FA5-8FE0-6EBABD502EB5}" type="presParOf" srcId="{FCE45DCB-9BD7-473D-8510-A3BC4800C801}" destId="{EB691148-D74A-4FB2-9633-8E6F0766C441}" srcOrd="3" destOrd="0" presId="urn:microsoft.com/office/officeart/2005/8/layout/process1"/>
    <dgm:cxn modelId="{E0303671-FECB-41F3-A26A-57CB32921770}" type="presParOf" srcId="{EB691148-D74A-4FB2-9633-8E6F0766C441}" destId="{A30108DB-4C35-4644-BB8A-E9937FC485DD}" srcOrd="0" destOrd="0" presId="urn:microsoft.com/office/officeart/2005/8/layout/process1"/>
    <dgm:cxn modelId="{FDDE0467-6FC6-41F7-9CA2-B3503F791ACF}" type="presParOf" srcId="{FCE45DCB-9BD7-473D-8510-A3BC4800C801}" destId="{12D949FB-9351-45D9-B568-659B1CD0143B}"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15A143-356A-430C-BD2C-31645ACE42C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6CED5C61-FE4B-4265-95FA-42D2B19C8F79}">
      <dgm:prSet phldrT="[Text]" custT="1"/>
      <dgm:spPr>
        <a:solidFill>
          <a:schemeClr val="bg1"/>
        </a:solidFill>
        <a:ln>
          <a:solidFill>
            <a:srgbClr val="A75AF4"/>
          </a:solidFill>
        </a:ln>
      </dgm:spPr>
      <dgm:t>
        <a:bodyPr/>
        <a:lstStyle/>
        <a:p>
          <a:r>
            <a:rPr lang="en-IN" sz="1200" b="1" dirty="0">
              <a:solidFill>
                <a:schemeClr val="tx1"/>
              </a:solidFill>
              <a:latin typeface="Trebuchet MS" panose="020B0603020202020204" pitchFamily="34" charset="0"/>
            </a:rPr>
            <a:t>Increasing Churn in Early Years</a:t>
          </a:r>
          <a:endParaRPr lang="en-IN" sz="1200" dirty="0">
            <a:solidFill>
              <a:schemeClr val="tx1"/>
            </a:solidFill>
            <a:latin typeface="Trebuchet MS" panose="020B0603020202020204" pitchFamily="34" charset="0"/>
          </a:endParaRPr>
        </a:p>
      </dgm:t>
    </dgm:pt>
    <dgm:pt modelId="{D02641EB-1861-4BD6-92BF-1AF272197043}" type="parTrans" cxnId="{19C63B32-0455-41CA-A9F4-E9E901D74032}">
      <dgm:prSet/>
      <dgm:spPr/>
      <dgm:t>
        <a:bodyPr/>
        <a:lstStyle/>
        <a:p>
          <a:endParaRPr lang="en-IN"/>
        </a:p>
      </dgm:t>
    </dgm:pt>
    <dgm:pt modelId="{49AD3E82-842C-4EDF-844E-CBC7A55DA173}" type="sibTrans" cxnId="{19C63B32-0455-41CA-A9F4-E9E901D74032}">
      <dgm:prSet/>
      <dgm:spPr/>
      <dgm:t>
        <a:bodyPr/>
        <a:lstStyle/>
        <a:p>
          <a:endParaRPr lang="en-IN"/>
        </a:p>
      </dgm:t>
    </dgm:pt>
    <dgm:pt modelId="{D705B0DC-52A5-461D-B003-CFE589BCC1CC}">
      <dgm:prSet phldrT="[Text]" custT="1"/>
      <dgm:spPr>
        <a:solidFill>
          <a:schemeClr val="bg1">
            <a:alpha val="90000"/>
          </a:schemeClr>
        </a:solidFill>
        <a:ln>
          <a:solidFill>
            <a:srgbClr val="7759CB"/>
          </a:solidFill>
        </a:ln>
      </dgm:spPr>
      <dgm:t>
        <a:bodyPr/>
        <a:lstStyle/>
        <a:p>
          <a:r>
            <a:rPr lang="en-IN" sz="1200" b="1" dirty="0">
              <a:solidFill>
                <a:schemeClr val="tx1"/>
              </a:solidFill>
              <a:latin typeface="Trebuchet MS" panose="020B0603020202020204" pitchFamily="34" charset="0"/>
            </a:rPr>
            <a:t>Variability in Churn Rates</a:t>
          </a:r>
          <a:endParaRPr lang="en-IN" sz="1200" dirty="0">
            <a:solidFill>
              <a:schemeClr val="tx1"/>
            </a:solidFill>
            <a:latin typeface="Trebuchet MS" panose="020B0603020202020204" pitchFamily="34" charset="0"/>
          </a:endParaRPr>
        </a:p>
      </dgm:t>
    </dgm:pt>
    <dgm:pt modelId="{480F9AA9-2C1C-4291-A15E-6897134D0DBF}" type="parTrans" cxnId="{F7E2B26F-0BFA-486D-BA0B-10D816AD8EF5}">
      <dgm:prSet/>
      <dgm:spPr/>
      <dgm:t>
        <a:bodyPr/>
        <a:lstStyle/>
        <a:p>
          <a:endParaRPr lang="en-IN"/>
        </a:p>
      </dgm:t>
    </dgm:pt>
    <dgm:pt modelId="{D5D05D2C-B07D-472C-892C-46D5D0C2A7F1}" type="sibTrans" cxnId="{F7E2B26F-0BFA-486D-BA0B-10D816AD8EF5}">
      <dgm:prSet/>
      <dgm:spPr/>
      <dgm:t>
        <a:bodyPr/>
        <a:lstStyle/>
        <a:p>
          <a:endParaRPr lang="en-IN"/>
        </a:p>
      </dgm:t>
    </dgm:pt>
    <dgm:pt modelId="{1DA266BF-7BD4-447C-A7CA-76EE60926EB4}" type="pres">
      <dgm:prSet presAssocID="{D015A143-356A-430C-BD2C-31645ACE42C4}" presName="Name0" presStyleCnt="0">
        <dgm:presLayoutVars>
          <dgm:chMax val="11"/>
          <dgm:chPref val="11"/>
          <dgm:dir/>
          <dgm:resizeHandles/>
        </dgm:presLayoutVars>
      </dgm:prSet>
      <dgm:spPr/>
    </dgm:pt>
    <dgm:pt modelId="{E83F6FF1-E2FA-42D4-B6D0-159417075FE7}" type="pres">
      <dgm:prSet presAssocID="{D705B0DC-52A5-461D-B003-CFE589BCC1CC}" presName="Accent2" presStyleCnt="0"/>
      <dgm:spPr/>
    </dgm:pt>
    <dgm:pt modelId="{BD47C5D5-E0F9-4000-A1D6-A97A0C074F1B}" type="pres">
      <dgm:prSet presAssocID="{D705B0DC-52A5-461D-B003-CFE589BCC1CC}" presName="Accent" presStyleLbl="node1" presStyleIdx="0" presStyleCnt="2" custScaleX="98477" custScaleY="90135" custLinFactNeighborX="50274" custLinFactNeighborY="-4532"/>
      <dgm:spPr>
        <a:solidFill>
          <a:srgbClr val="7759CB"/>
        </a:solidFill>
      </dgm:spPr>
    </dgm:pt>
    <dgm:pt modelId="{0EA29514-5390-4B43-9D57-54104108FCAB}" type="pres">
      <dgm:prSet presAssocID="{D705B0DC-52A5-461D-B003-CFE589BCC1CC}" presName="ParentBackground2" presStyleCnt="0"/>
      <dgm:spPr/>
    </dgm:pt>
    <dgm:pt modelId="{1C944BB9-58A0-4B36-92E8-FC2C2076C9F1}" type="pres">
      <dgm:prSet presAssocID="{D705B0DC-52A5-461D-B003-CFE589BCC1CC}" presName="ParentBackground" presStyleLbl="fgAcc1" presStyleIdx="0" presStyleCnt="2" custScaleX="98043" custLinFactNeighborX="51125" custLinFactNeighborY="-7350"/>
      <dgm:spPr/>
    </dgm:pt>
    <dgm:pt modelId="{3E5E3E84-088D-42D3-A342-6F555D6C6BEB}" type="pres">
      <dgm:prSet presAssocID="{D705B0DC-52A5-461D-B003-CFE589BCC1CC}" presName="Parent2" presStyleLbl="revTx" presStyleIdx="0" presStyleCnt="0">
        <dgm:presLayoutVars>
          <dgm:chMax val="1"/>
          <dgm:chPref val="1"/>
          <dgm:bulletEnabled val="1"/>
        </dgm:presLayoutVars>
      </dgm:prSet>
      <dgm:spPr/>
    </dgm:pt>
    <dgm:pt modelId="{6F66E001-A18A-4A43-807C-CDA6A991E5A3}" type="pres">
      <dgm:prSet presAssocID="{6CED5C61-FE4B-4265-95FA-42D2B19C8F79}" presName="Accent1" presStyleCnt="0"/>
      <dgm:spPr/>
    </dgm:pt>
    <dgm:pt modelId="{4EC98BF3-0569-4A62-807A-91A8296188BE}" type="pres">
      <dgm:prSet presAssocID="{6CED5C61-FE4B-4265-95FA-42D2B19C8F79}" presName="Accent" presStyleLbl="node1" presStyleIdx="1" presStyleCnt="2" custScaleX="125856" custScaleY="124417"/>
      <dgm:spPr>
        <a:solidFill>
          <a:srgbClr val="7646FD"/>
        </a:solidFill>
        <a:ln>
          <a:solidFill>
            <a:srgbClr val="A75AF4"/>
          </a:solidFill>
        </a:ln>
      </dgm:spPr>
    </dgm:pt>
    <dgm:pt modelId="{CF6E85E5-F151-486D-9B25-DD0D58CACCD9}" type="pres">
      <dgm:prSet presAssocID="{6CED5C61-FE4B-4265-95FA-42D2B19C8F79}" presName="ParentBackground1" presStyleCnt="0"/>
      <dgm:spPr/>
    </dgm:pt>
    <dgm:pt modelId="{92699364-1B4A-4D27-B1B6-10F2A8CC4574}" type="pres">
      <dgm:prSet presAssocID="{6CED5C61-FE4B-4265-95FA-42D2B19C8F79}" presName="ParentBackground" presStyleLbl="fgAcc1" presStyleIdx="1" presStyleCnt="2" custScaleX="134183" custScaleY="122722" custLinFactNeighborX="1821" custLinFactNeighborY="-653"/>
      <dgm:spPr/>
    </dgm:pt>
    <dgm:pt modelId="{723C423D-B50B-46FF-8C16-7DEE89E5363F}" type="pres">
      <dgm:prSet presAssocID="{6CED5C61-FE4B-4265-95FA-42D2B19C8F79}" presName="Parent1" presStyleLbl="revTx" presStyleIdx="0" presStyleCnt="0">
        <dgm:presLayoutVars>
          <dgm:chMax val="1"/>
          <dgm:chPref val="1"/>
          <dgm:bulletEnabled val="1"/>
        </dgm:presLayoutVars>
      </dgm:prSet>
      <dgm:spPr/>
    </dgm:pt>
  </dgm:ptLst>
  <dgm:cxnLst>
    <dgm:cxn modelId="{BD222423-D240-4F05-99E9-FA260A370BD1}" type="presOf" srcId="{D015A143-356A-430C-BD2C-31645ACE42C4}" destId="{1DA266BF-7BD4-447C-A7CA-76EE60926EB4}" srcOrd="0" destOrd="0" presId="urn:microsoft.com/office/officeart/2011/layout/CircleProcess"/>
    <dgm:cxn modelId="{19C63B32-0455-41CA-A9F4-E9E901D74032}" srcId="{D015A143-356A-430C-BD2C-31645ACE42C4}" destId="{6CED5C61-FE4B-4265-95FA-42D2B19C8F79}" srcOrd="0" destOrd="0" parTransId="{D02641EB-1861-4BD6-92BF-1AF272197043}" sibTransId="{49AD3E82-842C-4EDF-844E-CBC7A55DA173}"/>
    <dgm:cxn modelId="{5385F43A-2D0A-46C1-B7A7-A026D899956F}" type="presOf" srcId="{D705B0DC-52A5-461D-B003-CFE589BCC1CC}" destId="{3E5E3E84-088D-42D3-A342-6F555D6C6BEB}" srcOrd="1" destOrd="0" presId="urn:microsoft.com/office/officeart/2011/layout/CircleProcess"/>
    <dgm:cxn modelId="{A38FDB45-D63B-4ED8-A30C-2A7876235474}" type="presOf" srcId="{6CED5C61-FE4B-4265-95FA-42D2B19C8F79}" destId="{723C423D-B50B-46FF-8C16-7DEE89E5363F}" srcOrd="1" destOrd="0" presId="urn:microsoft.com/office/officeart/2011/layout/CircleProcess"/>
    <dgm:cxn modelId="{F7E2B26F-0BFA-486D-BA0B-10D816AD8EF5}" srcId="{D015A143-356A-430C-BD2C-31645ACE42C4}" destId="{D705B0DC-52A5-461D-B003-CFE589BCC1CC}" srcOrd="1" destOrd="0" parTransId="{480F9AA9-2C1C-4291-A15E-6897134D0DBF}" sibTransId="{D5D05D2C-B07D-472C-892C-46D5D0C2A7F1}"/>
    <dgm:cxn modelId="{7827AB5A-E4A8-4D83-96D5-E953F330D737}" type="presOf" srcId="{D705B0DC-52A5-461D-B003-CFE589BCC1CC}" destId="{1C944BB9-58A0-4B36-92E8-FC2C2076C9F1}" srcOrd="0" destOrd="0" presId="urn:microsoft.com/office/officeart/2011/layout/CircleProcess"/>
    <dgm:cxn modelId="{503591E0-5DC1-4E1D-9116-1F87A643CF39}" type="presOf" srcId="{6CED5C61-FE4B-4265-95FA-42D2B19C8F79}" destId="{92699364-1B4A-4D27-B1B6-10F2A8CC4574}" srcOrd="0" destOrd="0" presId="urn:microsoft.com/office/officeart/2011/layout/CircleProcess"/>
    <dgm:cxn modelId="{A120997F-22ED-4B22-899B-2F8253102FCD}" type="presParOf" srcId="{1DA266BF-7BD4-447C-A7CA-76EE60926EB4}" destId="{E83F6FF1-E2FA-42D4-B6D0-159417075FE7}" srcOrd="0" destOrd="0" presId="urn:microsoft.com/office/officeart/2011/layout/CircleProcess"/>
    <dgm:cxn modelId="{FAA53EA2-8AA2-4F0E-8DBF-449A6733CBB3}" type="presParOf" srcId="{E83F6FF1-E2FA-42D4-B6D0-159417075FE7}" destId="{BD47C5D5-E0F9-4000-A1D6-A97A0C074F1B}" srcOrd="0" destOrd="0" presId="urn:microsoft.com/office/officeart/2011/layout/CircleProcess"/>
    <dgm:cxn modelId="{89717746-2534-4245-9A17-322E07A472F3}" type="presParOf" srcId="{1DA266BF-7BD4-447C-A7CA-76EE60926EB4}" destId="{0EA29514-5390-4B43-9D57-54104108FCAB}" srcOrd="1" destOrd="0" presId="urn:microsoft.com/office/officeart/2011/layout/CircleProcess"/>
    <dgm:cxn modelId="{E33593A6-843C-4A61-8C69-C19118F64A52}" type="presParOf" srcId="{0EA29514-5390-4B43-9D57-54104108FCAB}" destId="{1C944BB9-58A0-4B36-92E8-FC2C2076C9F1}" srcOrd="0" destOrd="0" presId="urn:microsoft.com/office/officeart/2011/layout/CircleProcess"/>
    <dgm:cxn modelId="{2DB74725-57D8-4394-9728-C6AACFCD6D9D}" type="presParOf" srcId="{1DA266BF-7BD4-447C-A7CA-76EE60926EB4}" destId="{3E5E3E84-088D-42D3-A342-6F555D6C6BEB}" srcOrd="2" destOrd="0" presId="urn:microsoft.com/office/officeart/2011/layout/CircleProcess"/>
    <dgm:cxn modelId="{4CD52ED5-A992-4A5D-A0F5-0A3FC9C1E051}" type="presParOf" srcId="{1DA266BF-7BD4-447C-A7CA-76EE60926EB4}" destId="{6F66E001-A18A-4A43-807C-CDA6A991E5A3}" srcOrd="3" destOrd="0" presId="urn:microsoft.com/office/officeart/2011/layout/CircleProcess"/>
    <dgm:cxn modelId="{0A6EA891-D172-4BA4-8F2B-B6A9D89EF077}" type="presParOf" srcId="{6F66E001-A18A-4A43-807C-CDA6A991E5A3}" destId="{4EC98BF3-0569-4A62-807A-91A8296188BE}" srcOrd="0" destOrd="0" presId="urn:microsoft.com/office/officeart/2011/layout/CircleProcess"/>
    <dgm:cxn modelId="{C3DCF7A5-B1CB-43DA-AD47-60F6EF04CE5B}" type="presParOf" srcId="{1DA266BF-7BD4-447C-A7CA-76EE60926EB4}" destId="{CF6E85E5-F151-486D-9B25-DD0D58CACCD9}" srcOrd="4" destOrd="0" presId="urn:microsoft.com/office/officeart/2011/layout/CircleProcess"/>
    <dgm:cxn modelId="{681E2D1A-4A00-4A31-9A00-1979F342A038}" type="presParOf" srcId="{CF6E85E5-F151-486D-9B25-DD0D58CACCD9}" destId="{92699364-1B4A-4D27-B1B6-10F2A8CC4574}" srcOrd="0" destOrd="0" presId="urn:microsoft.com/office/officeart/2011/layout/CircleProcess"/>
    <dgm:cxn modelId="{B9578718-277B-4C82-9E24-6E0D1E87AEB8}" type="presParOf" srcId="{1DA266BF-7BD4-447C-A7CA-76EE60926EB4}" destId="{723C423D-B50B-46FF-8C16-7DEE89E5363F}" srcOrd="5"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C2C54B-32A3-4A96-A0A6-7353DE7DB975}" type="doc">
      <dgm:prSet loTypeId="urn:microsoft.com/office/officeart/2005/8/layout/process1" loCatId="process" qsTypeId="urn:microsoft.com/office/officeart/2005/8/quickstyle/simple1" qsCatId="simple" csTypeId="urn:microsoft.com/office/officeart/2005/8/colors/accent1_2" csCatId="accent1" phldr="1"/>
      <dgm:spPr/>
    </dgm:pt>
    <dgm:pt modelId="{C8066944-6865-4722-8B0A-1A7DD0FD1418}">
      <dgm:prSet phldrT="[Text]" custT="1"/>
      <dgm:spPr>
        <a:solidFill>
          <a:schemeClr val="bg1"/>
        </a:solidFill>
        <a:ln>
          <a:solidFill>
            <a:srgbClr val="7759CB"/>
          </a:solidFill>
        </a:ln>
      </dgm:spPr>
      <dgm:t>
        <a:bodyPr/>
        <a:lstStyle/>
        <a:p>
          <a:r>
            <a:rPr lang="en-US" sz="1400" b="1" dirty="0">
              <a:solidFill>
                <a:srgbClr val="7340BB"/>
              </a:solidFill>
              <a:latin typeface="Trebuchet MS" panose="020B0603020202020204" pitchFamily="34" charset="0"/>
            </a:rPr>
            <a:t>Highest Churn Rate Among Medium Balance Customers</a:t>
          </a:r>
          <a:endParaRPr lang="en-IN" sz="1400" dirty="0">
            <a:solidFill>
              <a:srgbClr val="7340BB"/>
            </a:solidFill>
            <a:latin typeface="Trebuchet MS" panose="020B0603020202020204" pitchFamily="34" charset="0"/>
          </a:endParaRPr>
        </a:p>
      </dgm:t>
    </dgm:pt>
    <dgm:pt modelId="{C9972337-0F1A-464E-9E59-29564A8E323E}" type="parTrans" cxnId="{1DB9CD70-FC07-4CF9-82EF-ACF8CA12967C}">
      <dgm:prSet/>
      <dgm:spPr/>
      <dgm:t>
        <a:bodyPr/>
        <a:lstStyle/>
        <a:p>
          <a:endParaRPr lang="en-IN" sz="1600">
            <a:solidFill>
              <a:srgbClr val="A75AF4"/>
            </a:solidFill>
          </a:endParaRPr>
        </a:p>
      </dgm:t>
    </dgm:pt>
    <dgm:pt modelId="{28EF72E3-EC9F-4BB7-A246-F5D7D169BC54}" type="sibTrans" cxnId="{1DB9CD70-FC07-4CF9-82EF-ACF8CA12967C}">
      <dgm:prSet custT="1"/>
      <dgm:spPr>
        <a:solidFill>
          <a:srgbClr val="F2F2FB"/>
        </a:solidFill>
        <a:ln>
          <a:solidFill>
            <a:srgbClr val="A75AF4"/>
          </a:solidFill>
        </a:ln>
      </dgm:spPr>
      <dgm:t>
        <a:bodyPr/>
        <a:lstStyle/>
        <a:p>
          <a:endParaRPr lang="en-IN" sz="1600">
            <a:solidFill>
              <a:srgbClr val="A75AF4"/>
            </a:solidFill>
          </a:endParaRPr>
        </a:p>
      </dgm:t>
    </dgm:pt>
    <dgm:pt modelId="{257CF0FA-B8A8-4C2C-87D1-B2E1821ACB1D}">
      <dgm:prSet phldrT="[Text]" custT="1"/>
      <dgm:spPr>
        <a:solidFill>
          <a:schemeClr val="bg1"/>
        </a:solidFill>
        <a:ln>
          <a:solidFill>
            <a:srgbClr val="A75AF4"/>
          </a:solidFill>
        </a:ln>
      </dgm:spPr>
      <dgm:t>
        <a:bodyPr/>
        <a:lstStyle/>
        <a:p>
          <a:r>
            <a:rPr lang="en-US" sz="1400" b="1" dirty="0">
              <a:solidFill>
                <a:srgbClr val="7340BB"/>
              </a:solidFill>
              <a:latin typeface="Trebuchet MS" panose="020B0603020202020204" pitchFamily="34" charset="0"/>
            </a:rPr>
            <a:t>High Balance Customers at Elevated Risk of Churn</a:t>
          </a:r>
          <a:endParaRPr lang="en-IN" sz="1400" dirty="0">
            <a:solidFill>
              <a:srgbClr val="7340BB"/>
            </a:solidFill>
            <a:latin typeface="Trebuchet MS" panose="020B0603020202020204" pitchFamily="34" charset="0"/>
          </a:endParaRPr>
        </a:p>
      </dgm:t>
    </dgm:pt>
    <dgm:pt modelId="{1524B77D-B948-456C-B140-F15C994397F7}" type="parTrans" cxnId="{536F6383-3625-4784-8B3E-8F0C3156D62E}">
      <dgm:prSet/>
      <dgm:spPr/>
      <dgm:t>
        <a:bodyPr/>
        <a:lstStyle/>
        <a:p>
          <a:endParaRPr lang="en-IN" sz="1600">
            <a:solidFill>
              <a:srgbClr val="A75AF4"/>
            </a:solidFill>
          </a:endParaRPr>
        </a:p>
      </dgm:t>
    </dgm:pt>
    <dgm:pt modelId="{295F44E0-82E8-4BC4-B894-386EF5341770}" type="sibTrans" cxnId="{536F6383-3625-4784-8B3E-8F0C3156D62E}">
      <dgm:prSet custT="1"/>
      <dgm:spPr>
        <a:solidFill>
          <a:srgbClr val="F2F2FB"/>
        </a:solidFill>
        <a:ln>
          <a:solidFill>
            <a:srgbClr val="A75AF4"/>
          </a:solidFill>
        </a:ln>
      </dgm:spPr>
      <dgm:t>
        <a:bodyPr/>
        <a:lstStyle/>
        <a:p>
          <a:endParaRPr lang="en-IN" sz="1600">
            <a:solidFill>
              <a:srgbClr val="A75AF4"/>
            </a:solidFill>
          </a:endParaRPr>
        </a:p>
      </dgm:t>
    </dgm:pt>
    <dgm:pt modelId="{99B39AE1-25C8-4DEF-991C-D3C3A7D335E2}">
      <dgm:prSet phldrT="[Text]" custT="1"/>
      <dgm:spPr>
        <a:solidFill>
          <a:schemeClr val="bg1"/>
        </a:solidFill>
        <a:ln>
          <a:solidFill>
            <a:srgbClr val="A75AF4"/>
          </a:solidFill>
        </a:ln>
      </dgm:spPr>
      <dgm:t>
        <a:bodyPr/>
        <a:lstStyle/>
        <a:p>
          <a:r>
            <a:rPr lang="en-US" sz="1400" b="1" dirty="0">
              <a:solidFill>
                <a:srgbClr val="7340BB"/>
              </a:solidFill>
              <a:latin typeface="Trebuchet MS" panose="020B0603020202020204" pitchFamily="34" charset="0"/>
            </a:rPr>
            <a:t>Lower Churn Rate for Low Balance Customers</a:t>
          </a:r>
          <a:endParaRPr lang="en-IN" sz="1400" dirty="0">
            <a:solidFill>
              <a:srgbClr val="7340BB"/>
            </a:solidFill>
            <a:latin typeface="Trebuchet MS" panose="020B0603020202020204" pitchFamily="34" charset="0"/>
          </a:endParaRPr>
        </a:p>
      </dgm:t>
    </dgm:pt>
    <dgm:pt modelId="{DCE683A5-27B0-481D-83EE-33381E13693A}" type="parTrans" cxnId="{02AEF898-8A2C-43C0-940C-1A0AD089A6C9}">
      <dgm:prSet/>
      <dgm:spPr/>
      <dgm:t>
        <a:bodyPr/>
        <a:lstStyle/>
        <a:p>
          <a:endParaRPr lang="en-IN" sz="1600">
            <a:solidFill>
              <a:srgbClr val="A75AF4"/>
            </a:solidFill>
          </a:endParaRPr>
        </a:p>
      </dgm:t>
    </dgm:pt>
    <dgm:pt modelId="{541B35EE-1486-418F-9D73-ECC871382FC7}" type="sibTrans" cxnId="{02AEF898-8A2C-43C0-940C-1A0AD089A6C9}">
      <dgm:prSet/>
      <dgm:spPr/>
      <dgm:t>
        <a:bodyPr/>
        <a:lstStyle/>
        <a:p>
          <a:endParaRPr lang="en-IN" sz="1600">
            <a:solidFill>
              <a:srgbClr val="A75AF4"/>
            </a:solidFill>
          </a:endParaRPr>
        </a:p>
      </dgm:t>
    </dgm:pt>
    <dgm:pt modelId="{60B8478B-735C-46E0-8F35-309905205D6A}" type="pres">
      <dgm:prSet presAssocID="{0AC2C54B-32A3-4A96-A0A6-7353DE7DB975}" presName="Name0" presStyleCnt="0">
        <dgm:presLayoutVars>
          <dgm:dir/>
          <dgm:resizeHandles val="exact"/>
        </dgm:presLayoutVars>
      </dgm:prSet>
      <dgm:spPr/>
    </dgm:pt>
    <dgm:pt modelId="{D27525BC-963C-4283-B833-898B98984B99}" type="pres">
      <dgm:prSet presAssocID="{C8066944-6865-4722-8B0A-1A7DD0FD1418}" presName="node" presStyleLbl="node1" presStyleIdx="0" presStyleCnt="3">
        <dgm:presLayoutVars>
          <dgm:bulletEnabled val="1"/>
        </dgm:presLayoutVars>
      </dgm:prSet>
      <dgm:spPr/>
    </dgm:pt>
    <dgm:pt modelId="{625F7D11-890B-461E-8228-9F76CF02B4BA}" type="pres">
      <dgm:prSet presAssocID="{28EF72E3-EC9F-4BB7-A246-F5D7D169BC54}" presName="sibTrans" presStyleLbl="sibTrans2D1" presStyleIdx="0" presStyleCnt="2" custScaleX="142871"/>
      <dgm:spPr/>
    </dgm:pt>
    <dgm:pt modelId="{764D26C6-77C2-499B-90C2-4CB4657CB7A2}" type="pres">
      <dgm:prSet presAssocID="{28EF72E3-EC9F-4BB7-A246-F5D7D169BC54}" presName="connectorText" presStyleLbl="sibTrans2D1" presStyleIdx="0" presStyleCnt="2"/>
      <dgm:spPr/>
    </dgm:pt>
    <dgm:pt modelId="{0F474F43-1128-4D72-BB0D-878E4801E275}" type="pres">
      <dgm:prSet presAssocID="{257CF0FA-B8A8-4C2C-87D1-B2E1821ACB1D}" presName="node" presStyleLbl="node1" presStyleIdx="1" presStyleCnt="3" custLinFactNeighborY="1213">
        <dgm:presLayoutVars>
          <dgm:bulletEnabled val="1"/>
        </dgm:presLayoutVars>
      </dgm:prSet>
      <dgm:spPr/>
    </dgm:pt>
    <dgm:pt modelId="{C9FB6F05-84CC-4108-92DA-377A0062BDBE}" type="pres">
      <dgm:prSet presAssocID="{295F44E0-82E8-4BC4-B894-386EF5341770}" presName="sibTrans" presStyleLbl="sibTrans2D1" presStyleIdx="1" presStyleCnt="2" custScaleX="149990"/>
      <dgm:spPr/>
    </dgm:pt>
    <dgm:pt modelId="{1B9D18F6-C073-46A2-B7DC-35FE458C6114}" type="pres">
      <dgm:prSet presAssocID="{295F44E0-82E8-4BC4-B894-386EF5341770}" presName="connectorText" presStyleLbl="sibTrans2D1" presStyleIdx="1" presStyleCnt="2"/>
      <dgm:spPr/>
    </dgm:pt>
    <dgm:pt modelId="{85A7B19F-8836-4E95-A161-32A05EE3C6AE}" type="pres">
      <dgm:prSet presAssocID="{99B39AE1-25C8-4DEF-991C-D3C3A7D335E2}" presName="node" presStyleLbl="node1" presStyleIdx="2" presStyleCnt="3">
        <dgm:presLayoutVars>
          <dgm:bulletEnabled val="1"/>
        </dgm:presLayoutVars>
      </dgm:prSet>
      <dgm:spPr/>
    </dgm:pt>
  </dgm:ptLst>
  <dgm:cxnLst>
    <dgm:cxn modelId="{D9ED430E-1BFF-4B3C-8569-3B406D32237E}" type="presOf" srcId="{257CF0FA-B8A8-4C2C-87D1-B2E1821ACB1D}" destId="{0F474F43-1128-4D72-BB0D-878E4801E275}" srcOrd="0" destOrd="0" presId="urn:microsoft.com/office/officeart/2005/8/layout/process1"/>
    <dgm:cxn modelId="{B4B35A21-9C98-4BAB-956B-F117F85F961E}" type="presOf" srcId="{99B39AE1-25C8-4DEF-991C-D3C3A7D335E2}" destId="{85A7B19F-8836-4E95-A161-32A05EE3C6AE}" srcOrd="0" destOrd="0" presId="urn:microsoft.com/office/officeart/2005/8/layout/process1"/>
    <dgm:cxn modelId="{E5D1CB66-608D-4C33-A8B6-5388B33E02EB}" type="presOf" srcId="{28EF72E3-EC9F-4BB7-A246-F5D7D169BC54}" destId="{625F7D11-890B-461E-8228-9F76CF02B4BA}" srcOrd="0" destOrd="0" presId="urn:microsoft.com/office/officeart/2005/8/layout/process1"/>
    <dgm:cxn modelId="{A83E6169-7852-4178-B86F-749CDD735FEE}" type="presOf" srcId="{0AC2C54B-32A3-4A96-A0A6-7353DE7DB975}" destId="{60B8478B-735C-46E0-8F35-309905205D6A}" srcOrd="0" destOrd="0" presId="urn:microsoft.com/office/officeart/2005/8/layout/process1"/>
    <dgm:cxn modelId="{1DB9CD70-FC07-4CF9-82EF-ACF8CA12967C}" srcId="{0AC2C54B-32A3-4A96-A0A6-7353DE7DB975}" destId="{C8066944-6865-4722-8B0A-1A7DD0FD1418}" srcOrd="0" destOrd="0" parTransId="{C9972337-0F1A-464E-9E59-29564A8E323E}" sibTransId="{28EF72E3-EC9F-4BB7-A246-F5D7D169BC54}"/>
    <dgm:cxn modelId="{59C8CC53-3FE0-476C-9586-F9F0268F4085}" type="presOf" srcId="{28EF72E3-EC9F-4BB7-A246-F5D7D169BC54}" destId="{764D26C6-77C2-499B-90C2-4CB4657CB7A2}" srcOrd="1" destOrd="0" presId="urn:microsoft.com/office/officeart/2005/8/layout/process1"/>
    <dgm:cxn modelId="{536F6383-3625-4784-8B3E-8F0C3156D62E}" srcId="{0AC2C54B-32A3-4A96-A0A6-7353DE7DB975}" destId="{257CF0FA-B8A8-4C2C-87D1-B2E1821ACB1D}" srcOrd="1" destOrd="0" parTransId="{1524B77D-B948-456C-B140-F15C994397F7}" sibTransId="{295F44E0-82E8-4BC4-B894-386EF5341770}"/>
    <dgm:cxn modelId="{02AEF898-8A2C-43C0-940C-1A0AD089A6C9}" srcId="{0AC2C54B-32A3-4A96-A0A6-7353DE7DB975}" destId="{99B39AE1-25C8-4DEF-991C-D3C3A7D335E2}" srcOrd="2" destOrd="0" parTransId="{DCE683A5-27B0-481D-83EE-33381E13693A}" sibTransId="{541B35EE-1486-418F-9D73-ECC871382FC7}"/>
    <dgm:cxn modelId="{3DE6DEA3-C1B9-4E2E-93A3-E617D343DBBE}" type="presOf" srcId="{295F44E0-82E8-4BC4-B894-386EF5341770}" destId="{1B9D18F6-C073-46A2-B7DC-35FE458C6114}" srcOrd="1" destOrd="0" presId="urn:microsoft.com/office/officeart/2005/8/layout/process1"/>
    <dgm:cxn modelId="{9B341EBB-6705-4A18-854A-F1E1E8FA3D7F}" type="presOf" srcId="{C8066944-6865-4722-8B0A-1A7DD0FD1418}" destId="{D27525BC-963C-4283-B833-898B98984B99}" srcOrd="0" destOrd="0" presId="urn:microsoft.com/office/officeart/2005/8/layout/process1"/>
    <dgm:cxn modelId="{2945BBED-E65A-4BB5-8056-B1FC8F263A98}" type="presOf" srcId="{295F44E0-82E8-4BC4-B894-386EF5341770}" destId="{C9FB6F05-84CC-4108-92DA-377A0062BDBE}" srcOrd="0" destOrd="0" presId="urn:microsoft.com/office/officeart/2005/8/layout/process1"/>
    <dgm:cxn modelId="{3865682D-D293-4FE4-A85E-33FF571F27FF}" type="presParOf" srcId="{60B8478B-735C-46E0-8F35-309905205D6A}" destId="{D27525BC-963C-4283-B833-898B98984B99}" srcOrd="0" destOrd="0" presId="urn:microsoft.com/office/officeart/2005/8/layout/process1"/>
    <dgm:cxn modelId="{7C0E68E9-25B8-4191-916B-80BA1AB4DB32}" type="presParOf" srcId="{60B8478B-735C-46E0-8F35-309905205D6A}" destId="{625F7D11-890B-461E-8228-9F76CF02B4BA}" srcOrd="1" destOrd="0" presId="urn:microsoft.com/office/officeart/2005/8/layout/process1"/>
    <dgm:cxn modelId="{9A504BDD-9ECA-4512-8568-B8B84EF2A79C}" type="presParOf" srcId="{625F7D11-890B-461E-8228-9F76CF02B4BA}" destId="{764D26C6-77C2-499B-90C2-4CB4657CB7A2}" srcOrd="0" destOrd="0" presId="urn:microsoft.com/office/officeart/2005/8/layout/process1"/>
    <dgm:cxn modelId="{F8D4BEDF-E68F-4F1A-BEC6-D8B6BBEB57D9}" type="presParOf" srcId="{60B8478B-735C-46E0-8F35-309905205D6A}" destId="{0F474F43-1128-4D72-BB0D-878E4801E275}" srcOrd="2" destOrd="0" presId="urn:microsoft.com/office/officeart/2005/8/layout/process1"/>
    <dgm:cxn modelId="{9E8A0770-C932-4701-B908-5352D1A1E4C0}" type="presParOf" srcId="{60B8478B-735C-46E0-8F35-309905205D6A}" destId="{C9FB6F05-84CC-4108-92DA-377A0062BDBE}" srcOrd="3" destOrd="0" presId="urn:microsoft.com/office/officeart/2005/8/layout/process1"/>
    <dgm:cxn modelId="{6FE4F963-51AF-435C-8584-86A4575A73DC}" type="presParOf" srcId="{C9FB6F05-84CC-4108-92DA-377A0062BDBE}" destId="{1B9D18F6-C073-46A2-B7DC-35FE458C6114}" srcOrd="0" destOrd="0" presId="urn:microsoft.com/office/officeart/2005/8/layout/process1"/>
    <dgm:cxn modelId="{2725AA56-2776-4E08-A098-9B4B661E4DC1}" type="presParOf" srcId="{60B8478B-735C-46E0-8F35-309905205D6A}" destId="{85A7B19F-8836-4E95-A161-32A05EE3C6AE}"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05F448-9A0F-4900-A2AC-0E9908E965C7}"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471FA168-07B2-4587-A876-1A79B6D9A1E8}">
      <dgm:prSet phldrT="[Text]" custT="1"/>
      <dgm:spPr/>
      <dgm:t>
        <a:bodyPr/>
        <a:lstStyle/>
        <a:p>
          <a:r>
            <a:rPr lang="en-US" sz="1400" dirty="0">
              <a:solidFill>
                <a:schemeClr val="tx1"/>
              </a:solidFill>
              <a:latin typeface="Trebuchet MS" panose="020B0603020202020204" pitchFamily="34" charset="0"/>
            </a:rPr>
            <a:t>Low Salary Customers</a:t>
          </a:r>
          <a:endParaRPr lang="en-IN" sz="1400" dirty="0">
            <a:solidFill>
              <a:schemeClr val="tx1"/>
            </a:solidFill>
            <a:latin typeface="Trebuchet MS" panose="020B0603020202020204" pitchFamily="34" charset="0"/>
          </a:endParaRPr>
        </a:p>
      </dgm:t>
    </dgm:pt>
    <dgm:pt modelId="{8FACD000-B51F-4C7C-82B9-242A309250A0}" type="parTrans" cxnId="{DF75DB20-0FBA-46B3-A708-CDB16FC8C7DA}">
      <dgm:prSet/>
      <dgm:spPr/>
      <dgm:t>
        <a:bodyPr/>
        <a:lstStyle/>
        <a:p>
          <a:endParaRPr lang="en-IN" sz="1600">
            <a:solidFill>
              <a:srgbClr val="A75AF4"/>
            </a:solidFill>
          </a:endParaRPr>
        </a:p>
      </dgm:t>
    </dgm:pt>
    <dgm:pt modelId="{923353C6-4B03-4EB6-8E3B-076C7E750FA3}" type="sibTrans" cxnId="{DF75DB20-0FBA-46B3-A708-CDB16FC8C7DA}">
      <dgm:prSet/>
      <dgm:spPr/>
      <dgm:t>
        <a:bodyPr/>
        <a:lstStyle/>
        <a:p>
          <a:endParaRPr lang="en-IN" sz="1600">
            <a:solidFill>
              <a:srgbClr val="A75AF4"/>
            </a:solidFill>
          </a:endParaRPr>
        </a:p>
      </dgm:t>
    </dgm:pt>
    <dgm:pt modelId="{94EE4001-111E-4BE1-91FD-4A114AB1C308}">
      <dgm:prSet phldrT="[Text]" custT="1"/>
      <dgm:spPr/>
      <dgm:t>
        <a:bodyPr/>
        <a:lstStyle/>
        <a:p>
          <a:r>
            <a:rPr lang="en-US" sz="1400" dirty="0">
              <a:solidFill>
                <a:schemeClr val="tx1"/>
              </a:solidFill>
              <a:latin typeface="Trebuchet MS" panose="020B0603020202020204" pitchFamily="34" charset="0"/>
            </a:rPr>
            <a:t>High Salary Customers</a:t>
          </a:r>
          <a:endParaRPr lang="en-IN" sz="1400" dirty="0">
            <a:solidFill>
              <a:schemeClr val="tx1"/>
            </a:solidFill>
            <a:latin typeface="Trebuchet MS" panose="020B0603020202020204" pitchFamily="34" charset="0"/>
          </a:endParaRPr>
        </a:p>
      </dgm:t>
    </dgm:pt>
    <dgm:pt modelId="{8745783D-0709-4BF4-B72C-A00BAA425147}" type="parTrans" cxnId="{E9729A8B-0AFF-41DE-86BD-7C09C4364866}">
      <dgm:prSet/>
      <dgm:spPr/>
      <dgm:t>
        <a:bodyPr/>
        <a:lstStyle/>
        <a:p>
          <a:endParaRPr lang="en-IN" sz="1600">
            <a:solidFill>
              <a:srgbClr val="A75AF4"/>
            </a:solidFill>
          </a:endParaRPr>
        </a:p>
      </dgm:t>
    </dgm:pt>
    <dgm:pt modelId="{719DF802-2194-4968-943C-5C5F3B3D7413}" type="sibTrans" cxnId="{E9729A8B-0AFF-41DE-86BD-7C09C4364866}">
      <dgm:prSet/>
      <dgm:spPr/>
      <dgm:t>
        <a:bodyPr/>
        <a:lstStyle/>
        <a:p>
          <a:endParaRPr lang="en-IN" sz="1600">
            <a:solidFill>
              <a:srgbClr val="A75AF4"/>
            </a:solidFill>
          </a:endParaRPr>
        </a:p>
      </dgm:t>
    </dgm:pt>
    <dgm:pt modelId="{07684CA9-DB47-42A9-8161-FCE56807E8A2}">
      <dgm:prSet phldrT="[Text]" custT="1"/>
      <dgm:spPr/>
      <dgm:t>
        <a:bodyPr/>
        <a:lstStyle/>
        <a:p>
          <a:r>
            <a:rPr lang="en-US" sz="1400" dirty="0">
              <a:solidFill>
                <a:schemeClr val="tx1"/>
              </a:solidFill>
              <a:latin typeface="Trebuchet MS" panose="020B0603020202020204" pitchFamily="34" charset="0"/>
            </a:rPr>
            <a:t>Medium Salary Customers</a:t>
          </a:r>
          <a:endParaRPr lang="en-IN" sz="1400" dirty="0">
            <a:solidFill>
              <a:schemeClr val="tx1"/>
            </a:solidFill>
            <a:latin typeface="Trebuchet MS" panose="020B0603020202020204" pitchFamily="34" charset="0"/>
          </a:endParaRPr>
        </a:p>
      </dgm:t>
    </dgm:pt>
    <dgm:pt modelId="{8CA4FF20-1523-4078-A07B-7CBA5C130ACF}" type="parTrans" cxnId="{75A42B43-D248-4266-8244-081194B6F636}">
      <dgm:prSet/>
      <dgm:spPr/>
      <dgm:t>
        <a:bodyPr/>
        <a:lstStyle/>
        <a:p>
          <a:endParaRPr lang="en-IN" sz="1600">
            <a:solidFill>
              <a:srgbClr val="A75AF4"/>
            </a:solidFill>
          </a:endParaRPr>
        </a:p>
      </dgm:t>
    </dgm:pt>
    <dgm:pt modelId="{A4DA092A-7902-4432-9733-43FC9259409C}" type="sibTrans" cxnId="{75A42B43-D248-4266-8244-081194B6F636}">
      <dgm:prSet/>
      <dgm:spPr/>
      <dgm:t>
        <a:bodyPr/>
        <a:lstStyle/>
        <a:p>
          <a:endParaRPr lang="en-IN" sz="1600">
            <a:solidFill>
              <a:srgbClr val="A75AF4"/>
            </a:solidFill>
          </a:endParaRPr>
        </a:p>
      </dgm:t>
    </dgm:pt>
    <dgm:pt modelId="{E6CC9CD3-549A-4A52-BB24-D633DBE5C9C4}" type="pres">
      <dgm:prSet presAssocID="{CC05F448-9A0F-4900-A2AC-0E9908E965C7}" presName="Name0" presStyleCnt="0">
        <dgm:presLayoutVars>
          <dgm:chMax val="7"/>
          <dgm:chPref val="7"/>
          <dgm:dir/>
          <dgm:animLvl val="lvl"/>
        </dgm:presLayoutVars>
      </dgm:prSet>
      <dgm:spPr/>
    </dgm:pt>
    <dgm:pt modelId="{14AA7AD9-800E-4BD3-BFDA-F0967A990A68}" type="pres">
      <dgm:prSet presAssocID="{471FA168-07B2-4587-A876-1A79B6D9A1E8}" presName="Accent1" presStyleCnt="0"/>
      <dgm:spPr/>
    </dgm:pt>
    <dgm:pt modelId="{4834629E-3D9C-40CC-AFDF-96F87A190C47}" type="pres">
      <dgm:prSet presAssocID="{471FA168-07B2-4587-A876-1A79B6D9A1E8}" presName="Accent" presStyleLbl="node1" presStyleIdx="0" presStyleCnt="3"/>
      <dgm:spPr>
        <a:solidFill>
          <a:srgbClr val="7646FD"/>
        </a:solidFill>
        <a:ln>
          <a:solidFill>
            <a:srgbClr val="A75AF4"/>
          </a:solidFill>
        </a:ln>
      </dgm:spPr>
    </dgm:pt>
    <dgm:pt modelId="{13820B8F-64F3-4810-9ECF-72DFBC844287}" type="pres">
      <dgm:prSet presAssocID="{471FA168-07B2-4587-A876-1A79B6D9A1E8}" presName="Parent1" presStyleLbl="revTx" presStyleIdx="0" presStyleCnt="3">
        <dgm:presLayoutVars>
          <dgm:chMax val="1"/>
          <dgm:chPref val="1"/>
          <dgm:bulletEnabled val="1"/>
        </dgm:presLayoutVars>
      </dgm:prSet>
      <dgm:spPr/>
    </dgm:pt>
    <dgm:pt modelId="{6CDF395B-0D4D-41BD-862B-9A7FC901F4D2}" type="pres">
      <dgm:prSet presAssocID="{94EE4001-111E-4BE1-91FD-4A114AB1C308}" presName="Accent2" presStyleCnt="0"/>
      <dgm:spPr/>
    </dgm:pt>
    <dgm:pt modelId="{57A9CF55-92F0-46ED-AED3-0957C802B229}" type="pres">
      <dgm:prSet presAssocID="{94EE4001-111E-4BE1-91FD-4A114AB1C308}" presName="Accent" presStyleLbl="node1" presStyleIdx="1" presStyleCnt="3"/>
      <dgm:spPr>
        <a:solidFill>
          <a:srgbClr val="7646FD"/>
        </a:solidFill>
        <a:ln>
          <a:solidFill>
            <a:srgbClr val="A75AF4"/>
          </a:solidFill>
        </a:ln>
      </dgm:spPr>
    </dgm:pt>
    <dgm:pt modelId="{3EFF85A1-FBC0-457C-9913-01CA448ED23E}" type="pres">
      <dgm:prSet presAssocID="{94EE4001-111E-4BE1-91FD-4A114AB1C308}" presName="Parent2" presStyleLbl="revTx" presStyleIdx="1" presStyleCnt="3">
        <dgm:presLayoutVars>
          <dgm:chMax val="1"/>
          <dgm:chPref val="1"/>
          <dgm:bulletEnabled val="1"/>
        </dgm:presLayoutVars>
      </dgm:prSet>
      <dgm:spPr/>
    </dgm:pt>
    <dgm:pt modelId="{69ACC4FA-E65C-44FA-87A3-9F93EEB6690B}" type="pres">
      <dgm:prSet presAssocID="{07684CA9-DB47-42A9-8161-FCE56807E8A2}" presName="Accent3" presStyleCnt="0"/>
      <dgm:spPr/>
    </dgm:pt>
    <dgm:pt modelId="{07126741-3735-4651-97E3-762E5F7DADE5}" type="pres">
      <dgm:prSet presAssocID="{07684CA9-DB47-42A9-8161-FCE56807E8A2}" presName="Accent" presStyleLbl="node1" presStyleIdx="2" presStyleCnt="3"/>
      <dgm:spPr>
        <a:solidFill>
          <a:srgbClr val="7646FD"/>
        </a:solidFill>
        <a:ln>
          <a:solidFill>
            <a:srgbClr val="A75AF4"/>
          </a:solidFill>
        </a:ln>
      </dgm:spPr>
    </dgm:pt>
    <dgm:pt modelId="{0DE47C3B-08B4-46CF-A6AE-AE213D07020B}" type="pres">
      <dgm:prSet presAssocID="{07684CA9-DB47-42A9-8161-FCE56807E8A2}" presName="Parent3" presStyleLbl="revTx" presStyleIdx="2" presStyleCnt="3">
        <dgm:presLayoutVars>
          <dgm:chMax val="1"/>
          <dgm:chPref val="1"/>
          <dgm:bulletEnabled val="1"/>
        </dgm:presLayoutVars>
      </dgm:prSet>
      <dgm:spPr/>
    </dgm:pt>
  </dgm:ptLst>
  <dgm:cxnLst>
    <dgm:cxn modelId="{A2EC7115-F7DB-4754-9A02-5A11E35D1EB1}" type="presOf" srcId="{07684CA9-DB47-42A9-8161-FCE56807E8A2}" destId="{0DE47C3B-08B4-46CF-A6AE-AE213D07020B}" srcOrd="0" destOrd="0" presId="urn:microsoft.com/office/officeart/2009/layout/CircleArrowProcess"/>
    <dgm:cxn modelId="{4EA84B17-500C-4B92-8860-7474A76AE4A8}" type="presOf" srcId="{471FA168-07B2-4587-A876-1A79B6D9A1E8}" destId="{13820B8F-64F3-4810-9ECF-72DFBC844287}" srcOrd="0" destOrd="0" presId="urn:microsoft.com/office/officeart/2009/layout/CircleArrowProcess"/>
    <dgm:cxn modelId="{DF75DB20-0FBA-46B3-A708-CDB16FC8C7DA}" srcId="{CC05F448-9A0F-4900-A2AC-0E9908E965C7}" destId="{471FA168-07B2-4587-A876-1A79B6D9A1E8}" srcOrd="0" destOrd="0" parTransId="{8FACD000-B51F-4C7C-82B9-242A309250A0}" sibTransId="{923353C6-4B03-4EB6-8E3B-076C7E750FA3}"/>
    <dgm:cxn modelId="{75A42B43-D248-4266-8244-081194B6F636}" srcId="{CC05F448-9A0F-4900-A2AC-0E9908E965C7}" destId="{07684CA9-DB47-42A9-8161-FCE56807E8A2}" srcOrd="2" destOrd="0" parTransId="{8CA4FF20-1523-4078-A07B-7CBA5C130ACF}" sibTransId="{A4DA092A-7902-4432-9733-43FC9259409C}"/>
    <dgm:cxn modelId="{1A3D6F56-D33B-4261-AD81-EE4D54BDACBE}" type="presOf" srcId="{94EE4001-111E-4BE1-91FD-4A114AB1C308}" destId="{3EFF85A1-FBC0-457C-9913-01CA448ED23E}" srcOrd="0" destOrd="0" presId="urn:microsoft.com/office/officeart/2009/layout/CircleArrowProcess"/>
    <dgm:cxn modelId="{E9729A8B-0AFF-41DE-86BD-7C09C4364866}" srcId="{CC05F448-9A0F-4900-A2AC-0E9908E965C7}" destId="{94EE4001-111E-4BE1-91FD-4A114AB1C308}" srcOrd="1" destOrd="0" parTransId="{8745783D-0709-4BF4-B72C-A00BAA425147}" sibTransId="{719DF802-2194-4968-943C-5C5F3B3D7413}"/>
    <dgm:cxn modelId="{FD376CA5-0C48-4946-A83A-893EC66CBE65}" type="presOf" srcId="{CC05F448-9A0F-4900-A2AC-0E9908E965C7}" destId="{E6CC9CD3-549A-4A52-BB24-D633DBE5C9C4}" srcOrd="0" destOrd="0" presId="urn:microsoft.com/office/officeart/2009/layout/CircleArrowProcess"/>
    <dgm:cxn modelId="{F282FCA9-EEFF-49C4-AD4A-6BDB82430427}" type="presParOf" srcId="{E6CC9CD3-549A-4A52-BB24-D633DBE5C9C4}" destId="{14AA7AD9-800E-4BD3-BFDA-F0967A990A68}" srcOrd="0" destOrd="0" presId="urn:microsoft.com/office/officeart/2009/layout/CircleArrowProcess"/>
    <dgm:cxn modelId="{7B37125A-C3E8-4D14-B22D-75ACE63F2B0B}" type="presParOf" srcId="{14AA7AD9-800E-4BD3-BFDA-F0967A990A68}" destId="{4834629E-3D9C-40CC-AFDF-96F87A190C47}" srcOrd="0" destOrd="0" presId="urn:microsoft.com/office/officeart/2009/layout/CircleArrowProcess"/>
    <dgm:cxn modelId="{DDA9F743-1B3A-455C-AA4E-566160828FA2}" type="presParOf" srcId="{E6CC9CD3-549A-4A52-BB24-D633DBE5C9C4}" destId="{13820B8F-64F3-4810-9ECF-72DFBC844287}" srcOrd="1" destOrd="0" presId="urn:microsoft.com/office/officeart/2009/layout/CircleArrowProcess"/>
    <dgm:cxn modelId="{2059D417-2CFB-430F-B1AC-C2CE7F3EBAD8}" type="presParOf" srcId="{E6CC9CD3-549A-4A52-BB24-D633DBE5C9C4}" destId="{6CDF395B-0D4D-41BD-862B-9A7FC901F4D2}" srcOrd="2" destOrd="0" presId="urn:microsoft.com/office/officeart/2009/layout/CircleArrowProcess"/>
    <dgm:cxn modelId="{E293840A-9770-436D-926A-BD016FDA7FB5}" type="presParOf" srcId="{6CDF395B-0D4D-41BD-862B-9A7FC901F4D2}" destId="{57A9CF55-92F0-46ED-AED3-0957C802B229}" srcOrd="0" destOrd="0" presId="urn:microsoft.com/office/officeart/2009/layout/CircleArrowProcess"/>
    <dgm:cxn modelId="{157EEABE-DEA2-4E39-A9D5-7C70CE56B040}" type="presParOf" srcId="{E6CC9CD3-549A-4A52-BB24-D633DBE5C9C4}" destId="{3EFF85A1-FBC0-457C-9913-01CA448ED23E}" srcOrd="3" destOrd="0" presId="urn:microsoft.com/office/officeart/2009/layout/CircleArrowProcess"/>
    <dgm:cxn modelId="{DF2A2900-9766-4039-94AE-1CB5DB71A08C}" type="presParOf" srcId="{E6CC9CD3-549A-4A52-BB24-D633DBE5C9C4}" destId="{69ACC4FA-E65C-44FA-87A3-9F93EEB6690B}" srcOrd="4" destOrd="0" presId="urn:microsoft.com/office/officeart/2009/layout/CircleArrowProcess"/>
    <dgm:cxn modelId="{53369CBB-72F4-4D35-BA1E-7D6A333D592A}" type="presParOf" srcId="{69ACC4FA-E65C-44FA-87A3-9F93EEB6690B}" destId="{07126741-3735-4651-97E3-762E5F7DADE5}" srcOrd="0" destOrd="0" presId="urn:microsoft.com/office/officeart/2009/layout/CircleArrowProcess"/>
    <dgm:cxn modelId="{7DB0BCA4-0612-4798-9D18-3EC7CF7B53E5}" type="presParOf" srcId="{E6CC9CD3-549A-4A52-BB24-D633DBE5C9C4}" destId="{0DE47C3B-08B4-46CF-A6AE-AE213D07020B}" srcOrd="5"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B6DCD6-890C-4C10-86DD-FF52887B678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BD947239-1361-444F-845A-249D345A7D27}">
      <dgm:prSet phldrT="[Text]" custT="1"/>
      <dgm:spPr>
        <a:solidFill>
          <a:srgbClr val="6D38B9"/>
        </a:solidFill>
        <a:ln>
          <a:solidFill>
            <a:srgbClr val="7340BB"/>
          </a:solidFill>
        </a:ln>
      </dgm:spPr>
      <dgm:t>
        <a:bodyPr/>
        <a:lstStyle/>
        <a:p>
          <a:r>
            <a:rPr lang="en-US" sz="2400" dirty="0">
              <a:solidFill>
                <a:srgbClr val="FFFBFF"/>
              </a:solidFill>
              <a:latin typeface="Trebuchet MS" panose="020B0603020202020204" pitchFamily="34" charset="0"/>
              <a:cs typeface="Helvetica" panose="020B0604020202020204" pitchFamily="34" charset="0"/>
            </a:rPr>
            <a:t>Overall Strategy</a:t>
          </a:r>
          <a:endParaRPr lang="en-IN" sz="2400" dirty="0">
            <a:solidFill>
              <a:srgbClr val="FFFBFF"/>
            </a:solidFill>
            <a:latin typeface="Trebuchet MS" panose="020B0603020202020204" pitchFamily="34" charset="0"/>
            <a:cs typeface="Helvetica" panose="020B0604020202020204" pitchFamily="34" charset="0"/>
          </a:endParaRPr>
        </a:p>
      </dgm:t>
    </dgm:pt>
    <dgm:pt modelId="{400D9154-38DD-4543-998F-56F2C8059506}" type="parTrans" cxnId="{600F3481-3C52-41E2-8961-8B820928AC4A}">
      <dgm:prSet/>
      <dgm:spPr/>
      <dgm:t>
        <a:bodyPr/>
        <a:lstStyle/>
        <a:p>
          <a:endParaRPr lang="en-IN">
            <a:solidFill>
              <a:srgbClr val="A75AF4"/>
            </a:solidFill>
          </a:endParaRPr>
        </a:p>
      </dgm:t>
    </dgm:pt>
    <dgm:pt modelId="{28E53AE3-2FEB-4291-A63A-FBE302D2F0FA}" type="sibTrans" cxnId="{600F3481-3C52-41E2-8961-8B820928AC4A}">
      <dgm:prSet/>
      <dgm:spPr/>
      <dgm:t>
        <a:bodyPr/>
        <a:lstStyle/>
        <a:p>
          <a:endParaRPr lang="en-IN">
            <a:solidFill>
              <a:srgbClr val="A75AF4"/>
            </a:solidFill>
          </a:endParaRPr>
        </a:p>
      </dgm:t>
    </dgm:pt>
    <dgm:pt modelId="{C675641F-4E29-4ED0-BE0F-CCBB27364225}">
      <dgm:prSet phldrT="[Text]" custT="1"/>
      <dgm:spPr>
        <a:solidFill>
          <a:schemeClr val="bg1"/>
        </a:solidFill>
        <a:ln>
          <a:solidFill>
            <a:srgbClr val="3E009A"/>
          </a:solidFill>
        </a:ln>
      </dgm:spPr>
      <dgm:t>
        <a:bodyPr/>
        <a:lstStyle/>
        <a:p>
          <a:r>
            <a:rPr lang="en-US" sz="1400" dirty="0">
              <a:solidFill>
                <a:srgbClr val="A75AF4"/>
              </a:solidFill>
              <a:latin typeface="Trebuchet MS" panose="020B0603020202020204" pitchFamily="34" charset="0"/>
              <a:cs typeface="Helvetica" panose="020B0604020202020204" pitchFamily="34" charset="0"/>
            </a:rPr>
            <a:t>Proactive Retention Efforts</a:t>
          </a:r>
          <a:endParaRPr lang="en-IN" sz="1400" dirty="0">
            <a:solidFill>
              <a:srgbClr val="A75AF4"/>
            </a:solidFill>
            <a:latin typeface="Trebuchet MS" panose="020B0603020202020204" pitchFamily="34" charset="0"/>
            <a:cs typeface="Helvetica" panose="020B0604020202020204" pitchFamily="34" charset="0"/>
          </a:endParaRPr>
        </a:p>
      </dgm:t>
    </dgm:pt>
    <dgm:pt modelId="{3170AB74-65B7-4E51-9D05-D47706BCE54A}" type="parTrans" cxnId="{EC007847-093D-4208-8759-1402C9DE7A59}">
      <dgm:prSet/>
      <dgm:spPr/>
      <dgm:t>
        <a:bodyPr/>
        <a:lstStyle/>
        <a:p>
          <a:endParaRPr lang="en-IN">
            <a:solidFill>
              <a:srgbClr val="A75AF4"/>
            </a:solidFill>
          </a:endParaRPr>
        </a:p>
      </dgm:t>
    </dgm:pt>
    <dgm:pt modelId="{AA46BEC2-81CA-4E3E-BB02-465230D4A00F}" type="sibTrans" cxnId="{EC007847-093D-4208-8759-1402C9DE7A59}">
      <dgm:prSet/>
      <dgm:spPr>
        <a:solidFill>
          <a:srgbClr val="7759CB"/>
        </a:solidFill>
        <a:ln>
          <a:solidFill>
            <a:srgbClr val="A75AF4"/>
          </a:solidFill>
        </a:ln>
      </dgm:spPr>
      <dgm:t>
        <a:bodyPr/>
        <a:lstStyle/>
        <a:p>
          <a:endParaRPr lang="en-IN">
            <a:solidFill>
              <a:srgbClr val="A75AF4"/>
            </a:solidFill>
          </a:endParaRPr>
        </a:p>
      </dgm:t>
    </dgm:pt>
    <dgm:pt modelId="{E06677BB-0BE2-459D-8AA8-1E62A8C80739}">
      <dgm:prSet phldrT="[Text]" custT="1"/>
      <dgm:spPr>
        <a:solidFill>
          <a:schemeClr val="bg1"/>
        </a:solidFill>
        <a:ln>
          <a:solidFill>
            <a:srgbClr val="3E009A"/>
          </a:solidFill>
        </a:ln>
      </dgm:spPr>
      <dgm:t>
        <a:bodyPr/>
        <a:lstStyle/>
        <a:p>
          <a:r>
            <a:rPr lang="en-IN" sz="1400" dirty="0">
              <a:solidFill>
                <a:srgbClr val="A75AF4"/>
              </a:solidFill>
              <a:latin typeface="Trebuchet MS" panose="020B0603020202020204" pitchFamily="34" charset="0"/>
              <a:cs typeface="Helvetica" panose="020B0604020202020204" pitchFamily="34" charset="0"/>
            </a:rPr>
            <a:t>Resource Allocation</a:t>
          </a:r>
        </a:p>
      </dgm:t>
    </dgm:pt>
    <dgm:pt modelId="{9E10937E-7E6D-41E0-8D47-305CBA05CC05}" type="parTrans" cxnId="{2F238B18-DA9E-4E0A-9EE0-7FF3F58D34E0}">
      <dgm:prSet/>
      <dgm:spPr/>
      <dgm:t>
        <a:bodyPr/>
        <a:lstStyle/>
        <a:p>
          <a:endParaRPr lang="en-IN">
            <a:solidFill>
              <a:srgbClr val="A75AF4"/>
            </a:solidFill>
          </a:endParaRPr>
        </a:p>
      </dgm:t>
    </dgm:pt>
    <dgm:pt modelId="{2C594655-F12A-4F38-A827-67E3680A9BBB}" type="sibTrans" cxnId="{2F238B18-DA9E-4E0A-9EE0-7FF3F58D34E0}">
      <dgm:prSet/>
      <dgm:spPr>
        <a:solidFill>
          <a:srgbClr val="7759CB"/>
        </a:solidFill>
        <a:ln>
          <a:solidFill>
            <a:srgbClr val="A75AF4"/>
          </a:solidFill>
        </a:ln>
      </dgm:spPr>
      <dgm:t>
        <a:bodyPr/>
        <a:lstStyle/>
        <a:p>
          <a:endParaRPr lang="en-IN">
            <a:solidFill>
              <a:srgbClr val="A75AF4"/>
            </a:solidFill>
          </a:endParaRPr>
        </a:p>
      </dgm:t>
    </dgm:pt>
    <dgm:pt modelId="{115F60A5-337D-4437-9757-19EA1A25C69E}">
      <dgm:prSet phldrT="[Text]" custT="1"/>
      <dgm:spPr>
        <a:solidFill>
          <a:schemeClr val="bg1"/>
        </a:solidFill>
        <a:ln>
          <a:solidFill>
            <a:srgbClr val="3E009A"/>
          </a:solidFill>
        </a:ln>
      </dgm:spPr>
      <dgm:t>
        <a:bodyPr/>
        <a:lstStyle/>
        <a:p>
          <a:r>
            <a:rPr lang="en-IN" sz="1400" dirty="0">
              <a:solidFill>
                <a:srgbClr val="A75AF4"/>
              </a:solidFill>
              <a:latin typeface="Trebuchet MS" panose="020B0603020202020204" pitchFamily="34" charset="0"/>
              <a:cs typeface="Helvetica" panose="020B0604020202020204" pitchFamily="34" charset="0"/>
            </a:rPr>
            <a:t>Ongoing Analysis and Adaptation</a:t>
          </a:r>
        </a:p>
      </dgm:t>
    </dgm:pt>
    <dgm:pt modelId="{28A75DC3-A648-40A4-9C90-E1D4F09BDDCC}" type="parTrans" cxnId="{391D9E03-C6BF-4C5C-BAA0-BAAF9D817FC3}">
      <dgm:prSet/>
      <dgm:spPr/>
      <dgm:t>
        <a:bodyPr/>
        <a:lstStyle/>
        <a:p>
          <a:endParaRPr lang="en-IN">
            <a:solidFill>
              <a:srgbClr val="A75AF4"/>
            </a:solidFill>
          </a:endParaRPr>
        </a:p>
      </dgm:t>
    </dgm:pt>
    <dgm:pt modelId="{62267806-AA7C-46CB-B1C3-3A112AE9B466}" type="sibTrans" cxnId="{391D9E03-C6BF-4C5C-BAA0-BAAF9D817FC3}">
      <dgm:prSet/>
      <dgm:spPr>
        <a:solidFill>
          <a:srgbClr val="7759CB"/>
        </a:solidFill>
        <a:ln>
          <a:solidFill>
            <a:srgbClr val="A75AF4"/>
          </a:solidFill>
        </a:ln>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27ABB5D7-139D-480A-8BE0-D57CBE1D732D}">
      <dgm:prSet phldrT="[Text]" custT="1"/>
      <dgm:spPr>
        <a:solidFill>
          <a:schemeClr val="bg1"/>
        </a:solidFill>
        <a:ln>
          <a:solidFill>
            <a:srgbClr val="3E009A"/>
          </a:solidFill>
        </a:ln>
      </dgm:spPr>
      <dgm:t>
        <a:bodyPr/>
        <a:lstStyle/>
        <a:p>
          <a:r>
            <a:rPr lang="en-IN" sz="1400" dirty="0">
              <a:solidFill>
                <a:srgbClr val="A75AF4"/>
              </a:solidFill>
              <a:latin typeface="Trebuchet MS" panose="020B0603020202020204" pitchFamily="34" charset="0"/>
              <a:cs typeface="Helvetica" panose="020B0604020202020204" pitchFamily="34" charset="0"/>
            </a:rPr>
            <a:t>Tailored Marketing Initiatives</a:t>
          </a:r>
        </a:p>
      </dgm:t>
    </dgm:pt>
    <dgm:pt modelId="{815CF5FE-91C2-4CA4-952A-EC65DA4A4B47}" type="parTrans" cxnId="{86C4D8D2-EF6F-470C-933C-2FAEA14FC031}">
      <dgm:prSet/>
      <dgm:spPr/>
      <dgm:t>
        <a:bodyPr/>
        <a:lstStyle/>
        <a:p>
          <a:endParaRPr lang="en-IN">
            <a:solidFill>
              <a:srgbClr val="A75AF4"/>
            </a:solidFill>
          </a:endParaRPr>
        </a:p>
      </dgm:t>
    </dgm:pt>
    <dgm:pt modelId="{70E33220-C364-4792-890F-E3AF10BF5F65}" type="sibTrans" cxnId="{86C4D8D2-EF6F-470C-933C-2FAEA14FC031}">
      <dgm:prSet/>
      <dgm:spPr>
        <a:solidFill>
          <a:srgbClr val="7759CB"/>
        </a:solidFill>
        <a:ln>
          <a:solidFill>
            <a:srgbClr val="A75AF4"/>
          </a:solidFill>
        </a:ln>
      </dgm:spPr>
      <dgm:t>
        <a:bodyPr/>
        <a:lstStyle/>
        <a:p>
          <a:endParaRPr lang="en-IN">
            <a:solidFill>
              <a:srgbClr val="A75AF4"/>
            </a:solidFill>
          </a:endParaRPr>
        </a:p>
      </dgm:t>
    </dgm:pt>
    <dgm:pt modelId="{5F968B8F-6856-4583-9BBE-E0641F7B80FE}" type="pres">
      <dgm:prSet presAssocID="{C5B6DCD6-890C-4C10-86DD-FF52887B6787}" presName="Name0" presStyleCnt="0">
        <dgm:presLayoutVars>
          <dgm:chMax val="1"/>
          <dgm:dir/>
          <dgm:animLvl val="ctr"/>
          <dgm:resizeHandles val="exact"/>
        </dgm:presLayoutVars>
      </dgm:prSet>
      <dgm:spPr/>
    </dgm:pt>
    <dgm:pt modelId="{B07B3908-D90E-4C7E-871B-ED3E7BB4BBC4}" type="pres">
      <dgm:prSet presAssocID="{BD947239-1361-444F-845A-249D345A7D27}" presName="centerShape" presStyleLbl="node0" presStyleIdx="0" presStyleCnt="1"/>
      <dgm:spPr/>
    </dgm:pt>
    <dgm:pt modelId="{62769195-76F8-4B13-8A8A-6C0D89509641}" type="pres">
      <dgm:prSet presAssocID="{C675641F-4E29-4ED0-BE0F-CCBB27364225}" presName="node" presStyleLbl="node1" presStyleIdx="0" presStyleCnt="4">
        <dgm:presLayoutVars>
          <dgm:bulletEnabled val="1"/>
        </dgm:presLayoutVars>
      </dgm:prSet>
      <dgm:spPr/>
    </dgm:pt>
    <dgm:pt modelId="{F65443A5-9E42-419A-AF82-265F1B107F5D}" type="pres">
      <dgm:prSet presAssocID="{C675641F-4E29-4ED0-BE0F-CCBB27364225}" presName="dummy" presStyleCnt="0"/>
      <dgm:spPr/>
    </dgm:pt>
    <dgm:pt modelId="{18755E5C-0369-412A-B920-16746E320753}" type="pres">
      <dgm:prSet presAssocID="{AA46BEC2-81CA-4E3E-BB02-465230D4A00F}" presName="sibTrans" presStyleLbl="sibTrans2D1" presStyleIdx="0" presStyleCnt="4"/>
      <dgm:spPr/>
    </dgm:pt>
    <dgm:pt modelId="{559C75DF-CF18-445D-9FA6-73FAA3029A97}" type="pres">
      <dgm:prSet presAssocID="{E06677BB-0BE2-459D-8AA8-1E62A8C80739}" presName="node" presStyleLbl="node1" presStyleIdx="1" presStyleCnt="4">
        <dgm:presLayoutVars>
          <dgm:bulletEnabled val="1"/>
        </dgm:presLayoutVars>
      </dgm:prSet>
      <dgm:spPr/>
    </dgm:pt>
    <dgm:pt modelId="{3FAD2CFF-279C-44EF-9CC2-31D2CBFA3D52}" type="pres">
      <dgm:prSet presAssocID="{E06677BB-0BE2-459D-8AA8-1E62A8C80739}" presName="dummy" presStyleCnt="0"/>
      <dgm:spPr/>
    </dgm:pt>
    <dgm:pt modelId="{596D77F8-B80C-4B4F-83F3-7F7BD5AA69F3}" type="pres">
      <dgm:prSet presAssocID="{2C594655-F12A-4F38-A827-67E3680A9BBB}" presName="sibTrans" presStyleLbl="sibTrans2D1" presStyleIdx="1" presStyleCnt="4"/>
      <dgm:spPr/>
    </dgm:pt>
    <dgm:pt modelId="{D729D4D3-41CA-449A-9368-D431F5410F24}" type="pres">
      <dgm:prSet presAssocID="{115F60A5-337D-4437-9757-19EA1A25C69E}" presName="node" presStyleLbl="node1" presStyleIdx="2" presStyleCnt="4">
        <dgm:presLayoutVars>
          <dgm:bulletEnabled val="1"/>
        </dgm:presLayoutVars>
      </dgm:prSet>
      <dgm:spPr/>
    </dgm:pt>
    <dgm:pt modelId="{C7BA2375-F3AE-4A99-A54B-65AE5984A55A}" type="pres">
      <dgm:prSet presAssocID="{115F60A5-337D-4437-9757-19EA1A25C69E}" presName="dummy" presStyleCnt="0"/>
      <dgm:spPr/>
    </dgm:pt>
    <dgm:pt modelId="{3DF545AF-806B-43D3-89C3-DDA0933BD554}" type="pres">
      <dgm:prSet presAssocID="{62267806-AA7C-46CB-B1C3-3A112AE9B466}" presName="sibTrans" presStyleLbl="sibTrans2D1" presStyleIdx="2" presStyleCnt="4"/>
      <dgm:spPr/>
    </dgm:pt>
    <dgm:pt modelId="{015CC771-0E2D-46C9-994B-D235BFA49CBC}" type="pres">
      <dgm:prSet presAssocID="{27ABB5D7-139D-480A-8BE0-D57CBE1D732D}" presName="node" presStyleLbl="node1" presStyleIdx="3" presStyleCnt="4">
        <dgm:presLayoutVars>
          <dgm:bulletEnabled val="1"/>
        </dgm:presLayoutVars>
      </dgm:prSet>
      <dgm:spPr/>
    </dgm:pt>
    <dgm:pt modelId="{EAEFE07B-76B2-4331-AAB3-65C38E1D16BA}" type="pres">
      <dgm:prSet presAssocID="{27ABB5D7-139D-480A-8BE0-D57CBE1D732D}" presName="dummy" presStyleCnt="0"/>
      <dgm:spPr/>
    </dgm:pt>
    <dgm:pt modelId="{A1A254C6-1002-4A04-A394-FD30D46FC327}" type="pres">
      <dgm:prSet presAssocID="{70E33220-C364-4792-890F-E3AF10BF5F65}" presName="sibTrans" presStyleLbl="sibTrans2D1" presStyleIdx="3" presStyleCnt="4"/>
      <dgm:spPr/>
    </dgm:pt>
  </dgm:ptLst>
  <dgm:cxnLst>
    <dgm:cxn modelId="{391D9E03-C6BF-4C5C-BAA0-BAAF9D817FC3}" srcId="{BD947239-1361-444F-845A-249D345A7D27}" destId="{115F60A5-337D-4437-9757-19EA1A25C69E}" srcOrd="2" destOrd="0" parTransId="{28A75DC3-A648-40A4-9C90-E1D4F09BDDCC}" sibTransId="{62267806-AA7C-46CB-B1C3-3A112AE9B466}"/>
    <dgm:cxn modelId="{B0C82D07-B195-4774-A446-5AD0C5E17E07}" type="presOf" srcId="{AA46BEC2-81CA-4E3E-BB02-465230D4A00F}" destId="{18755E5C-0369-412A-B920-16746E320753}" srcOrd="0" destOrd="0" presId="urn:microsoft.com/office/officeart/2005/8/layout/radial6"/>
    <dgm:cxn modelId="{A0567D0E-9522-473C-9E35-22D08E99BC6E}" type="presOf" srcId="{70E33220-C364-4792-890F-E3AF10BF5F65}" destId="{A1A254C6-1002-4A04-A394-FD30D46FC327}" srcOrd="0" destOrd="0" presId="urn:microsoft.com/office/officeart/2005/8/layout/radial6"/>
    <dgm:cxn modelId="{2F238B18-DA9E-4E0A-9EE0-7FF3F58D34E0}" srcId="{BD947239-1361-444F-845A-249D345A7D27}" destId="{E06677BB-0BE2-459D-8AA8-1E62A8C80739}" srcOrd="1" destOrd="0" parTransId="{9E10937E-7E6D-41E0-8D47-305CBA05CC05}" sibTransId="{2C594655-F12A-4F38-A827-67E3680A9BBB}"/>
    <dgm:cxn modelId="{976D7437-1017-4868-9C31-9CD5669A254A}" type="presOf" srcId="{C675641F-4E29-4ED0-BE0F-CCBB27364225}" destId="{62769195-76F8-4B13-8A8A-6C0D89509641}" srcOrd="0" destOrd="0" presId="urn:microsoft.com/office/officeart/2005/8/layout/radial6"/>
    <dgm:cxn modelId="{AA3E1A42-023A-4FCB-BA99-99C651C75805}" type="presOf" srcId="{115F60A5-337D-4437-9757-19EA1A25C69E}" destId="{D729D4D3-41CA-449A-9368-D431F5410F24}" srcOrd="0" destOrd="0" presId="urn:microsoft.com/office/officeart/2005/8/layout/radial6"/>
    <dgm:cxn modelId="{94E02446-D037-4949-8D90-FFAE595AD07B}" type="presOf" srcId="{C5B6DCD6-890C-4C10-86DD-FF52887B6787}" destId="{5F968B8F-6856-4583-9BBE-E0641F7B80FE}" srcOrd="0" destOrd="0" presId="urn:microsoft.com/office/officeart/2005/8/layout/radial6"/>
    <dgm:cxn modelId="{EC007847-093D-4208-8759-1402C9DE7A59}" srcId="{BD947239-1361-444F-845A-249D345A7D27}" destId="{C675641F-4E29-4ED0-BE0F-CCBB27364225}" srcOrd="0" destOrd="0" parTransId="{3170AB74-65B7-4E51-9D05-D47706BCE54A}" sibTransId="{AA46BEC2-81CA-4E3E-BB02-465230D4A00F}"/>
    <dgm:cxn modelId="{600F3481-3C52-41E2-8961-8B820928AC4A}" srcId="{C5B6DCD6-890C-4C10-86DD-FF52887B6787}" destId="{BD947239-1361-444F-845A-249D345A7D27}" srcOrd="0" destOrd="0" parTransId="{400D9154-38DD-4543-998F-56F2C8059506}" sibTransId="{28E53AE3-2FEB-4291-A63A-FBE302D2F0FA}"/>
    <dgm:cxn modelId="{59361DA5-E6CB-45E6-A649-237303AE0F35}" type="presOf" srcId="{E06677BB-0BE2-459D-8AA8-1E62A8C80739}" destId="{559C75DF-CF18-445D-9FA6-73FAA3029A97}" srcOrd="0" destOrd="0" presId="urn:microsoft.com/office/officeart/2005/8/layout/radial6"/>
    <dgm:cxn modelId="{4BC2D4B8-3738-4824-B1D2-50A3F878D933}" type="presOf" srcId="{BD947239-1361-444F-845A-249D345A7D27}" destId="{B07B3908-D90E-4C7E-871B-ED3E7BB4BBC4}" srcOrd="0" destOrd="0" presId="urn:microsoft.com/office/officeart/2005/8/layout/radial6"/>
    <dgm:cxn modelId="{86C4D8D2-EF6F-470C-933C-2FAEA14FC031}" srcId="{BD947239-1361-444F-845A-249D345A7D27}" destId="{27ABB5D7-139D-480A-8BE0-D57CBE1D732D}" srcOrd="3" destOrd="0" parTransId="{815CF5FE-91C2-4CA4-952A-EC65DA4A4B47}" sibTransId="{70E33220-C364-4792-890F-E3AF10BF5F65}"/>
    <dgm:cxn modelId="{C6EFB8E4-E4DD-48A4-B097-8B3550B4B5FC}" type="presOf" srcId="{62267806-AA7C-46CB-B1C3-3A112AE9B466}" destId="{3DF545AF-806B-43D3-89C3-DDA0933BD554}" srcOrd="0" destOrd="0" presId="urn:microsoft.com/office/officeart/2005/8/layout/radial6"/>
    <dgm:cxn modelId="{98D4FDEE-785D-4155-BCDA-E0FE6ABC1766}" type="presOf" srcId="{2C594655-F12A-4F38-A827-67E3680A9BBB}" destId="{596D77F8-B80C-4B4F-83F3-7F7BD5AA69F3}" srcOrd="0" destOrd="0" presId="urn:microsoft.com/office/officeart/2005/8/layout/radial6"/>
    <dgm:cxn modelId="{91B56BFB-25FE-4D8C-AEFB-5FE744120176}" type="presOf" srcId="{27ABB5D7-139D-480A-8BE0-D57CBE1D732D}" destId="{015CC771-0E2D-46C9-994B-D235BFA49CBC}" srcOrd="0" destOrd="0" presId="urn:microsoft.com/office/officeart/2005/8/layout/radial6"/>
    <dgm:cxn modelId="{F28FF1C1-D185-47CC-BDB4-44AFBB82B989}" type="presParOf" srcId="{5F968B8F-6856-4583-9BBE-E0641F7B80FE}" destId="{B07B3908-D90E-4C7E-871B-ED3E7BB4BBC4}" srcOrd="0" destOrd="0" presId="urn:microsoft.com/office/officeart/2005/8/layout/radial6"/>
    <dgm:cxn modelId="{68624BAC-7CA4-41F9-AAF4-97BCCD0D08E0}" type="presParOf" srcId="{5F968B8F-6856-4583-9BBE-E0641F7B80FE}" destId="{62769195-76F8-4B13-8A8A-6C0D89509641}" srcOrd="1" destOrd="0" presId="urn:microsoft.com/office/officeart/2005/8/layout/radial6"/>
    <dgm:cxn modelId="{D4F9955C-87CA-46A5-BD10-E05CEDD4EEE8}" type="presParOf" srcId="{5F968B8F-6856-4583-9BBE-E0641F7B80FE}" destId="{F65443A5-9E42-419A-AF82-265F1B107F5D}" srcOrd="2" destOrd="0" presId="urn:microsoft.com/office/officeart/2005/8/layout/radial6"/>
    <dgm:cxn modelId="{E4E93CF6-DC98-451B-BD88-8B61133CEA22}" type="presParOf" srcId="{5F968B8F-6856-4583-9BBE-E0641F7B80FE}" destId="{18755E5C-0369-412A-B920-16746E320753}" srcOrd="3" destOrd="0" presId="urn:microsoft.com/office/officeart/2005/8/layout/radial6"/>
    <dgm:cxn modelId="{985DD6B6-44A0-4A98-9494-FCE4B7D3BA3C}" type="presParOf" srcId="{5F968B8F-6856-4583-9BBE-E0641F7B80FE}" destId="{559C75DF-CF18-445D-9FA6-73FAA3029A97}" srcOrd="4" destOrd="0" presId="urn:microsoft.com/office/officeart/2005/8/layout/radial6"/>
    <dgm:cxn modelId="{18855692-974D-4EA2-882C-3C21FE4B64E6}" type="presParOf" srcId="{5F968B8F-6856-4583-9BBE-E0641F7B80FE}" destId="{3FAD2CFF-279C-44EF-9CC2-31D2CBFA3D52}" srcOrd="5" destOrd="0" presId="urn:microsoft.com/office/officeart/2005/8/layout/radial6"/>
    <dgm:cxn modelId="{8FA4B61D-2C29-4EA2-A237-916D6BDC1192}" type="presParOf" srcId="{5F968B8F-6856-4583-9BBE-E0641F7B80FE}" destId="{596D77F8-B80C-4B4F-83F3-7F7BD5AA69F3}" srcOrd="6" destOrd="0" presId="urn:microsoft.com/office/officeart/2005/8/layout/radial6"/>
    <dgm:cxn modelId="{3B6522B8-08FE-4F1C-9B90-348B42705CF0}" type="presParOf" srcId="{5F968B8F-6856-4583-9BBE-E0641F7B80FE}" destId="{D729D4D3-41CA-449A-9368-D431F5410F24}" srcOrd="7" destOrd="0" presId="urn:microsoft.com/office/officeart/2005/8/layout/radial6"/>
    <dgm:cxn modelId="{C2B5926D-D676-4BA2-B054-CBA147404740}" type="presParOf" srcId="{5F968B8F-6856-4583-9BBE-E0641F7B80FE}" destId="{C7BA2375-F3AE-4A99-A54B-65AE5984A55A}" srcOrd="8" destOrd="0" presId="urn:microsoft.com/office/officeart/2005/8/layout/radial6"/>
    <dgm:cxn modelId="{C3BA2FD2-5C6A-4A1D-B6F1-E8E2AD100883}" type="presParOf" srcId="{5F968B8F-6856-4583-9BBE-E0641F7B80FE}" destId="{3DF545AF-806B-43D3-89C3-DDA0933BD554}" srcOrd="9" destOrd="0" presId="urn:microsoft.com/office/officeart/2005/8/layout/radial6"/>
    <dgm:cxn modelId="{2CA1917D-08BB-4CDA-86E3-9ACB75668EC5}" type="presParOf" srcId="{5F968B8F-6856-4583-9BBE-E0641F7B80FE}" destId="{015CC771-0E2D-46C9-994B-D235BFA49CBC}" srcOrd="10" destOrd="0" presId="urn:microsoft.com/office/officeart/2005/8/layout/radial6"/>
    <dgm:cxn modelId="{F70D34FE-919F-4FAD-90E2-0EB7025D98E3}" type="presParOf" srcId="{5F968B8F-6856-4583-9BBE-E0641F7B80FE}" destId="{EAEFE07B-76B2-4331-AAB3-65C38E1D16BA}" srcOrd="11" destOrd="0" presId="urn:microsoft.com/office/officeart/2005/8/layout/radial6"/>
    <dgm:cxn modelId="{973A09E4-4407-40D7-B02B-87697B1859E4}" type="presParOf" srcId="{5F968B8F-6856-4583-9BBE-E0641F7B80FE}" destId="{A1A254C6-1002-4A04-A394-FD30D46FC327}" srcOrd="12" destOrd="0" presId="urn:microsoft.com/office/officeart/2005/8/layout/radial6"/>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873DCF-CE1A-47E4-926B-01CD82174F85}" type="doc">
      <dgm:prSet loTypeId="urn:microsoft.com/office/officeart/2005/8/layout/radial3" loCatId="cycle" qsTypeId="urn:microsoft.com/office/officeart/2005/8/quickstyle/simple5" qsCatId="simple" csTypeId="urn:microsoft.com/office/officeart/2005/8/colors/accent1_2" csCatId="accent1" phldr="1"/>
      <dgm:spPr/>
      <dgm:t>
        <a:bodyPr/>
        <a:lstStyle/>
        <a:p>
          <a:endParaRPr lang="en-IN"/>
        </a:p>
      </dgm:t>
    </dgm:pt>
    <dgm:pt modelId="{F67D564A-64D8-410F-BDCB-DD3C6B4138D4}">
      <dgm:prSet phldrT="[Text]" custT="1"/>
      <dgm:spPr>
        <a:solidFill>
          <a:srgbClr val="6D38B9"/>
        </a:solidFill>
      </dgm:spPr>
      <dgm:t>
        <a:bodyPr/>
        <a:lstStyle/>
        <a:p>
          <a:r>
            <a:rPr lang="en-IN" sz="2400" b="1" dirty="0">
              <a:solidFill>
                <a:schemeClr val="bg1"/>
              </a:solidFill>
              <a:latin typeface="Trebuchet MS" panose="020B0603020202020204" pitchFamily="34" charset="0"/>
              <a:cs typeface="Helvetica" panose="020B0604020202020204" pitchFamily="34" charset="0"/>
            </a:rPr>
            <a:t>Proactive retention strategies</a:t>
          </a:r>
          <a:endParaRPr lang="en-IN" sz="2400" dirty="0">
            <a:solidFill>
              <a:schemeClr val="bg1"/>
            </a:solidFill>
            <a:latin typeface="Trebuchet MS" panose="020B0603020202020204" pitchFamily="34" charset="0"/>
            <a:cs typeface="Helvetica" panose="020B0604020202020204" pitchFamily="34" charset="0"/>
          </a:endParaRPr>
        </a:p>
      </dgm:t>
    </dgm:pt>
    <dgm:pt modelId="{B3F55E54-F849-44FB-9E7C-3D78666449E7}" type="parTrans" cxnId="{3B8B1BF0-6B2E-466B-B531-BACDD28709D1}">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A8AA1E75-A623-41D8-BE39-0A4B63FBACB2}" type="sibTrans" cxnId="{3B8B1BF0-6B2E-466B-B531-BACDD28709D1}">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10287256-836F-4820-BE83-6E29B62D56C2}">
      <dgm:prSet phldrT="[Text]" custT="1"/>
      <dgm:spPr>
        <a:solidFill>
          <a:schemeClr val="bg1"/>
        </a:solidFill>
        <a:ln>
          <a:solidFill>
            <a:srgbClr val="7340BB"/>
          </a:solidFill>
        </a:ln>
      </dgm:spPr>
      <dgm:t>
        <a:bodyPr/>
        <a:lstStyle/>
        <a:p>
          <a:r>
            <a:rPr lang="en-IN" sz="1000" b="1" dirty="0">
              <a:solidFill>
                <a:srgbClr val="6D38B9"/>
              </a:solidFill>
              <a:latin typeface="Trebuchet MS" panose="020B0603020202020204" pitchFamily="34" charset="0"/>
              <a:cs typeface="Helvetica" panose="020B0604020202020204" pitchFamily="34" charset="0"/>
            </a:rPr>
            <a:t>Onboarding improvements</a:t>
          </a:r>
          <a:endParaRPr lang="en-IN" sz="1000" dirty="0">
            <a:solidFill>
              <a:srgbClr val="6D38B9"/>
            </a:solidFill>
            <a:latin typeface="Trebuchet MS" panose="020B0603020202020204" pitchFamily="34" charset="0"/>
            <a:cs typeface="Helvetica" panose="020B0604020202020204" pitchFamily="34" charset="0"/>
          </a:endParaRPr>
        </a:p>
      </dgm:t>
    </dgm:pt>
    <dgm:pt modelId="{4C3E0E5F-24D1-4DEC-9730-8FBACA869654}" type="parTrans" cxnId="{1B2FEBF1-C9C8-44E4-9D12-90D7F5D8557F}">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AF738E17-0127-4747-B76A-B3E5790E96DD}" type="sibTrans" cxnId="{1B2FEBF1-C9C8-44E4-9D12-90D7F5D8557F}">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087416AD-5A61-4B9D-90ED-4A6C2AB6E5F0}">
      <dgm:prSet phldrT="[Text]" custT="1"/>
      <dgm:spPr>
        <a:solidFill>
          <a:schemeClr val="bg1"/>
        </a:solidFill>
        <a:ln>
          <a:solidFill>
            <a:srgbClr val="7340BB"/>
          </a:solidFill>
        </a:ln>
      </dgm:spPr>
      <dgm:t>
        <a:bodyPr/>
        <a:lstStyle/>
        <a:p>
          <a:r>
            <a:rPr lang="en-IN" sz="1000">
              <a:solidFill>
                <a:srgbClr val="6D38B9"/>
              </a:solidFill>
              <a:latin typeface="Trebuchet MS" panose="020B0603020202020204" pitchFamily="34" charset="0"/>
              <a:cs typeface="Helvetica" panose="020B0604020202020204" pitchFamily="34" charset="0"/>
            </a:rPr>
            <a:t>Incentive programs</a:t>
          </a:r>
          <a:endParaRPr lang="en-IN" sz="1000" dirty="0">
            <a:solidFill>
              <a:srgbClr val="6D38B9"/>
            </a:solidFill>
            <a:latin typeface="Trebuchet MS" panose="020B0603020202020204" pitchFamily="34" charset="0"/>
            <a:cs typeface="Helvetica" panose="020B0604020202020204" pitchFamily="34" charset="0"/>
          </a:endParaRPr>
        </a:p>
      </dgm:t>
    </dgm:pt>
    <dgm:pt modelId="{D7CEE046-B7FD-458C-A1C2-09BE9E0D9358}" type="parTrans" cxnId="{9938774A-067C-47AF-A1B4-F9BA4AEB6ED0}">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CC5A8B60-B830-4BDA-AC21-88BE40428ABD}" type="sibTrans" cxnId="{9938774A-067C-47AF-A1B4-F9BA4AEB6ED0}">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32AECFE5-19F0-43C8-AF11-C98D7E5024B4}">
      <dgm:prSet phldrT="[Text]" custT="1"/>
      <dgm:spPr>
        <a:solidFill>
          <a:schemeClr val="bg1"/>
        </a:solidFill>
        <a:ln>
          <a:solidFill>
            <a:srgbClr val="7340BB"/>
          </a:solidFill>
        </a:ln>
      </dgm:spPr>
      <dgm:t>
        <a:bodyPr/>
        <a:lstStyle/>
        <a:p>
          <a:r>
            <a:rPr lang="en-IN" sz="1000">
              <a:solidFill>
                <a:srgbClr val="6D38B9"/>
              </a:solidFill>
              <a:latin typeface="Trebuchet MS" panose="020B0603020202020204" pitchFamily="34" charset="0"/>
              <a:cs typeface="Helvetica" panose="020B0604020202020204" pitchFamily="34" charset="0"/>
            </a:rPr>
            <a:t>Geographically tailored retention</a:t>
          </a:r>
          <a:endParaRPr lang="en-IN" sz="1000" dirty="0">
            <a:solidFill>
              <a:srgbClr val="6D38B9"/>
            </a:solidFill>
            <a:latin typeface="Trebuchet MS" panose="020B0603020202020204" pitchFamily="34" charset="0"/>
            <a:cs typeface="Helvetica" panose="020B0604020202020204" pitchFamily="34" charset="0"/>
          </a:endParaRPr>
        </a:p>
      </dgm:t>
    </dgm:pt>
    <dgm:pt modelId="{EC04128D-C27C-4A7E-80FD-2A68B6547E22}" type="parTrans" cxnId="{C40C7324-516F-4E20-997F-CC78604A57F7}">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2D92B271-9C40-4BE5-8C8E-C7BD7E6A7366}" type="sibTrans" cxnId="{C40C7324-516F-4E20-997F-CC78604A57F7}">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EBB10CAA-D585-4226-B9A0-775F2A0BF1B1}">
      <dgm:prSet phldrT="[Text]" custT="1"/>
      <dgm:spPr>
        <a:solidFill>
          <a:schemeClr val="bg1"/>
        </a:solidFill>
        <a:ln>
          <a:solidFill>
            <a:srgbClr val="7340BB"/>
          </a:solidFill>
        </a:ln>
      </dgm:spPr>
      <dgm:t>
        <a:bodyPr/>
        <a:lstStyle/>
        <a:p>
          <a:r>
            <a:rPr lang="en-IN" sz="1000">
              <a:solidFill>
                <a:srgbClr val="6D38B9"/>
              </a:solidFill>
              <a:latin typeface="Trebuchet MS" panose="020B0603020202020204" pitchFamily="34" charset="0"/>
              <a:cs typeface="Helvetica" panose="020B0604020202020204" pitchFamily="34" charset="0"/>
            </a:rPr>
            <a:t>Proactive Churn Prevention Initiatives</a:t>
          </a:r>
          <a:endParaRPr lang="en-IN" sz="1000" dirty="0">
            <a:solidFill>
              <a:srgbClr val="6D38B9"/>
            </a:solidFill>
            <a:latin typeface="Trebuchet MS" panose="020B0603020202020204" pitchFamily="34" charset="0"/>
            <a:cs typeface="Helvetica" panose="020B0604020202020204" pitchFamily="34" charset="0"/>
          </a:endParaRPr>
        </a:p>
      </dgm:t>
    </dgm:pt>
    <dgm:pt modelId="{3ED85D53-2C57-4AF5-BF0C-A567BDEF51F3}" type="parTrans" cxnId="{6D9A64D7-44D1-43D5-84DF-8796A0BEB473}">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77DB725C-751D-42FD-A0F2-E645F50BDA92}" type="sibTrans" cxnId="{6D9A64D7-44D1-43D5-84DF-8796A0BEB473}">
      <dgm:prSet/>
      <dgm:spPr/>
      <dgm:t>
        <a:bodyPr/>
        <a:lstStyle/>
        <a:p>
          <a:endParaRPr lang="en-IN">
            <a:solidFill>
              <a:srgbClr val="A75AF4"/>
            </a:solidFill>
            <a:latin typeface="Helvetica" panose="020B0604020202020204" pitchFamily="34" charset="0"/>
            <a:cs typeface="Helvetica" panose="020B0604020202020204" pitchFamily="34" charset="0"/>
          </a:endParaRPr>
        </a:p>
      </dgm:t>
    </dgm:pt>
    <dgm:pt modelId="{60691C25-CA02-4025-BB55-81BEFCEDF2BA}" type="pres">
      <dgm:prSet presAssocID="{C8873DCF-CE1A-47E4-926B-01CD82174F85}" presName="composite" presStyleCnt="0">
        <dgm:presLayoutVars>
          <dgm:chMax val="1"/>
          <dgm:dir/>
          <dgm:resizeHandles val="exact"/>
        </dgm:presLayoutVars>
      </dgm:prSet>
      <dgm:spPr/>
    </dgm:pt>
    <dgm:pt modelId="{F5792045-BBA9-44BD-808E-0899CD92CBB8}" type="pres">
      <dgm:prSet presAssocID="{C8873DCF-CE1A-47E4-926B-01CD82174F85}" presName="radial" presStyleCnt="0">
        <dgm:presLayoutVars>
          <dgm:animLvl val="ctr"/>
        </dgm:presLayoutVars>
      </dgm:prSet>
      <dgm:spPr/>
    </dgm:pt>
    <dgm:pt modelId="{CF627BB0-C3FF-46DD-8254-13B979DECB8A}" type="pres">
      <dgm:prSet presAssocID="{F67D564A-64D8-410F-BDCB-DD3C6B4138D4}" presName="centerShape" presStyleLbl="vennNode1" presStyleIdx="0" presStyleCnt="5" custLinFactNeighborY="-257"/>
      <dgm:spPr/>
    </dgm:pt>
    <dgm:pt modelId="{B388B140-32C3-45E7-97A7-E8674E37B12C}" type="pres">
      <dgm:prSet presAssocID="{10287256-836F-4820-BE83-6E29B62D56C2}" presName="node" presStyleLbl="vennNode1" presStyleIdx="1" presStyleCnt="5">
        <dgm:presLayoutVars>
          <dgm:bulletEnabled val="1"/>
        </dgm:presLayoutVars>
      </dgm:prSet>
      <dgm:spPr/>
    </dgm:pt>
    <dgm:pt modelId="{B0E123BB-9BC3-4411-853D-6CBFE4F94A0F}" type="pres">
      <dgm:prSet presAssocID="{087416AD-5A61-4B9D-90ED-4A6C2AB6E5F0}" presName="node" presStyleLbl="vennNode1" presStyleIdx="2" presStyleCnt="5">
        <dgm:presLayoutVars>
          <dgm:bulletEnabled val="1"/>
        </dgm:presLayoutVars>
      </dgm:prSet>
      <dgm:spPr/>
    </dgm:pt>
    <dgm:pt modelId="{A9AA6914-DEEA-4AC6-9EFF-48510B89E7FB}" type="pres">
      <dgm:prSet presAssocID="{32AECFE5-19F0-43C8-AF11-C98D7E5024B4}" presName="node" presStyleLbl="vennNode1" presStyleIdx="3" presStyleCnt="5" custRadScaleRad="99509" custRadScaleInc="-2492">
        <dgm:presLayoutVars>
          <dgm:bulletEnabled val="1"/>
        </dgm:presLayoutVars>
      </dgm:prSet>
      <dgm:spPr/>
    </dgm:pt>
    <dgm:pt modelId="{853BFC54-541D-41B3-93C2-850884265BD2}" type="pres">
      <dgm:prSet presAssocID="{EBB10CAA-D585-4226-B9A0-775F2A0BF1B1}" presName="node" presStyleLbl="vennNode1" presStyleIdx="4" presStyleCnt="5">
        <dgm:presLayoutVars>
          <dgm:bulletEnabled val="1"/>
        </dgm:presLayoutVars>
      </dgm:prSet>
      <dgm:spPr/>
    </dgm:pt>
  </dgm:ptLst>
  <dgm:cxnLst>
    <dgm:cxn modelId="{C40C7324-516F-4E20-997F-CC78604A57F7}" srcId="{F67D564A-64D8-410F-BDCB-DD3C6B4138D4}" destId="{32AECFE5-19F0-43C8-AF11-C98D7E5024B4}" srcOrd="2" destOrd="0" parTransId="{EC04128D-C27C-4A7E-80FD-2A68B6547E22}" sibTransId="{2D92B271-9C40-4BE5-8C8E-C7BD7E6A7366}"/>
    <dgm:cxn modelId="{D25CF95F-B4AA-44C6-9F9D-E0E0A7A6FB30}" type="presOf" srcId="{C8873DCF-CE1A-47E4-926B-01CD82174F85}" destId="{60691C25-CA02-4025-BB55-81BEFCEDF2BA}" srcOrd="0" destOrd="0" presId="urn:microsoft.com/office/officeart/2005/8/layout/radial3"/>
    <dgm:cxn modelId="{9938774A-067C-47AF-A1B4-F9BA4AEB6ED0}" srcId="{F67D564A-64D8-410F-BDCB-DD3C6B4138D4}" destId="{087416AD-5A61-4B9D-90ED-4A6C2AB6E5F0}" srcOrd="1" destOrd="0" parTransId="{D7CEE046-B7FD-458C-A1C2-09BE9E0D9358}" sibTransId="{CC5A8B60-B830-4BDA-AC21-88BE40428ABD}"/>
    <dgm:cxn modelId="{8DB1904F-50D7-4556-9584-1F4CEC60119C}" type="presOf" srcId="{F67D564A-64D8-410F-BDCB-DD3C6B4138D4}" destId="{CF627BB0-C3FF-46DD-8254-13B979DECB8A}" srcOrd="0" destOrd="0" presId="urn:microsoft.com/office/officeart/2005/8/layout/radial3"/>
    <dgm:cxn modelId="{080B2979-4A2D-4ED0-9453-AACDC00B2BE1}" type="presOf" srcId="{EBB10CAA-D585-4226-B9A0-775F2A0BF1B1}" destId="{853BFC54-541D-41B3-93C2-850884265BD2}" srcOrd="0" destOrd="0" presId="urn:microsoft.com/office/officeart/2005/8/layout/radial3"/>
    <dgm:cxn modelId="{E5357E92-DBA2-40FC-9865-3FB94AC264EC}" type="presOf" srcId="{32AECFE5-19F0-43C8-AF11-C98D7E5024B4}" destId="{A9AA6914-DEEA-4AC6-9EFF-48510B89E7FB}" srcOrd="0" destOrd="0" presId="urn:microsoft.com/office/officeart/2005/8/layout/radial3"/>
    <dgm:cxn modelId="{528A9FCF-2384-4BFC-A30E-8E71D06523F9}" type="presOf" srcId="{10287256-836F-4820-BE83-6E29B62D56C2}" destId="{B388B140-32C3-45E7-97A7-E8674E37B12C}" srcOrd="0" destOrd="0" presId="urn:microsoft.com/office/officeart/2005/8/layout/radial3"/>
    <dgm:cxn modelId="{5459F3D5-91E2-4317-98BE-B71C473AE35D}" type="presOf" srcId="{087416AD-5A61-4B9D-90ED-4A6C2AB6E5F0}" destId="{B0E123BB-9BC3-4411-853D-6CBFE4F94A0F}" srcOrd="0" destOrd="0" presId="urn:microsoft.com/office/officeart/2005/8/layout/radial3"/>
    <dgm:cxn modelId="{6D9A64D7-44D1-43D5-84DF-8796A0BEB473}" srcId="{F67D564A-64D8-410F-BDCB-DD3C6B4138D4}" destId="{EBB10CAA-D585-4226-B9A0-775F2A0BF1B1}" srcOrd="3" destOrd="0" parTransId="{3ED85D53-2C57-4AF5-BF0C-A567BDEF51F3}" sibTransId="{77DB725C-751D-42FD-A0F2-E645F50BDA92}"/>
    <dgm:cxn modelId="{3B8B1BF0-6B2E-466B-B531-BACDD28709D1}" srcId="{C8873DCF-CE1A-47E4-926B-01CD82174F85}" destId="{F67D564A-64D8-410F-BDCB-DD3C6B4138D4}" srcOrd="0" destOrd="0" parTransId="{B3F55E54-F849-44FB-9E7C-3D78666449E7}" sibTransId="{A8AA1E75-A623-41D8-BE39-0A4B63FBACB2}"/>
    <dgm:cxn modelId="{1B2FEBF1-C9C8-44E4-9D12-90D7F5D8557F}" srcId="{F67D564A-64D8-410F-BDCB-DD3C6B4138D4}" destId="{10287256-836F-4820-BE83-6E29B62D56C2}" srcOrd="0" destOrd="0" parTransId="{4C3E0E5F-24D1-4DEC-9730-8FBACA869654}" sibTransId="{AF738E17-0127-4747-B76A-B3E5790E96DD}"/>
    <dgm:cxn modelId="{08C60D13-DA03-41D8-A792-8D458D57F2B1}" type="presParOf" srcId="{60691C25-CA02-4025-BB55-81BEFCEDF2BA}" destId="{F5792045-BBA9-44BD-808E-0899CD92CBB8}" srcOrd="0" destOrd="0" presId="urn:microsoft.com/office/officeart/2005/8/layout/radial3"/>
    <dgm:cxn modelId="{105E2BD2-1729-4286-8210-3E86D9EDF991}" type="presParOf" srcId="{F5792045-BBA9-44BD-808E-0899CD92CBB8}" destId="{CF627BB0-C3FF-46DD-8254-13B979DECB8A}" srcOrd="0" destOrd="0" presId="urn:microsoft.com/office/officeart/2005/8/layout/radial3"/>
    <dgm:cxn modelId="{96FD01AF-DAD4-431C-AB02-FE438AA5CC5D}" type="presParOf" srcId="{F5792045-BBA9-44BD-808E-0899CD92CBB8}" destId="{B388B140-32C3-45E7-97A7-E8674E37B12C}" srcOrd="1" destOrd="0" presId="urn:microsoft.com/office/officeart/2005/8/layout/radial3"/>
    <dgm:cxn modelId="{226D49BD-D3D8-4C30-9577-01A30297FD9A}" type="presParOf" srcId="{F5792045-BBA9-44BD-808E-0899CD92CBB8}" destId="{B0E123BB-9BC3-4411-853D-6CBFE4F94A0F}" srcOrd="2" destOrd="0" presId="urn:microsoft.com/office/officeart/2005/8/layout/radial3"/>
    <dgm:cxn modelId="{936F1C09-80FA-4DC7-901D-15C5F0576EF0}" type="presParOf" srcId="{F5792045-BBA9-44BD-808E-0899CD92CBB8}" destId="{A9AA6914-DEEA-4AC6-9EFF-48510B89E7FB}" srcOrd="3" destOrd="0" presId="urn:microsoft.com/office/officeart/2005/8/layout/radial3"/>
    <dgm:cxn modelId="{ECA2119B-BFCA-4587-B5B2-5935475E5365}" type="presParOf" srcId="{F5792045-BBA9-44BD-808E-0899CD92CBB8}" destId="{853BFC54-541D-41B3-93C2-850884265BD2}" srcOrd="4"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337DBA8A-AADD-4D21-9379-DB72EC4549BD}" type="doc">
      <dgm:prSet loTypeId="urn:microsoft.com/office/officeart/2005/8/layout/cycle8" loCatId="cycle" qsTypeId="urn:microsoft.com/office/officeart/2005/8/quickstyle/simple1" qsCatId="simple" csTypeId="urn:microsoft.com/office/officeart/2005/8/colors/accent1_2" csCatId="accent1" phldr="1"/>
      <dgm:spPr/>
    </dgm:pt>
    <dgm:pt modelId="{4FE82A2E-8B60-4675-9D52-DAA7271C2E80}">
      <dgm:prSet phldrT="[Text]" custT="1"/>
      <dgm:spPr>
        <a:solidFill>
          <a:srgbClr val="FFFFFF"/>
        </a:solidFill>
        <a:ln>
          <a:solidFill>
            <a:srgbClr val="3E009A"/>
          </a:solidFill>
        </a:ln>
      </dgm:spPr>
      <dgm:t>
        <a:bodyPr/>
        <a:lstStyle/>
        <a:p>
          <a:r>
            <a:rPr lang="en-IN" sz="1400" dirty="0">
              <a:solidFill>
                <a:srgbClr val="A75AF4"/>
              </a:solidFill>
              <a:latin typeface="Trebuchet MS" panose="020B0603020202020204" pitchFamily="34" charset="0"/>
              <a:cs typeface="Helvetica" panose="020B0604020202020204" pitchFamily="34" charset="0"/>
            </a:rPr>
            <a:t>Geographical marketing</a:t>
          </a:r>
        </a:p>
      </dgm:t>
    </dgm:pt>
    <dgm:pt modelId="{61A5B1B3-59CC-4ACA-B3E0-E1BFDE338869}" type="parTrans" cxnId="{E27136B3-D517-4E6E-BABF-C017C65FD597}">
      <dgm:prSet/>
      <dgm:spPr/>
      <dgm:t>
        <a:bodyPr/>
        <a:lstStyle/>
        <a:p>
          <a:endParaRPr lang="en-IN"/>
        </a:p>
      </dgm:t>
    </dgm:pt>
    <dgm:pt modelId="{25B687CA-5CD4-4309-AFDA-FC666F23DFAA}" type="sibTrans" cxnId="{E27136B3-D517-4E6E-BABF-C017C65FD597}">
      <dgm:prSet/>
      <dgm:spPr/>
      <dgm:t>
        <a:bodyPr/>
        <a:lstStyle/>
        <a:p>
          <a:endParaRPr lang="en-IN"/>
        </a:p>
      </dgm:t>
    </dgm:pt>
    <dgm:pt modelId="{846C1981-6D29-40CF-A830-C487B336EC90}">
      <dgm:prSet phldrT="[Text]" custT="1"/>
      <dgm:spPr>
        <a:solidFill>
          <a:srgbClr val="FFFFFF"/>
        </a:solidFill>
        <a:ln>
          <a:solidFill>
            <a:srgbClr val="3E009A"/>
          </a:solidFill>
        </a:ln>
      </dgm:spPr>
      <dgm:t>
        <a:bodyPr/>
        <a:lstStyle/>
        <a:p>
          <a:r>
            <a:rPr lang="en-IN" sz="1400" dirty="0">
              <a:solidFill>
                <a:srgbClr val="A75AF4"/>
              </a:solidFill>
              <a:latin typeface="Trebuchet MS" panose="020B0603020202020204" pitchFamily="34" charset="0"/>
            </a:rPr>
            <a:t>Product</a:t>
          </a:r>
          <a:r>
            <a:rPr lang="en-IN" sz="1400" dirty="0">
              <a:latin typeface="Trebuchet MS" panose="020B0603020202020204" pitchFamily="34" charset="0"/>
            </a:rPr>
            <a:t> </a:t>
          </a:r>
          <a:r>
            <a:rPr lang="en-IN" sz="1400" dirty="0">
              <a:solidFill>
                <a:srgbClr val="A75AF4"/>
              </a:solidFill>
              <a:latin typeface="Trebuchet MS" panose="020B0603020202020204" pitchFamily="34" charset="0"/>
              <a:cs typeface="Helvetica" panose="020B0604020202020204" pitchFamily="34" charset="0"/>
            </a:rPr>
            <a:t>cross-selling</a:t>
          </a:r>
        </a:p>
      </dgm:t>
    </dgm:pt>
    <dgm:pt modelId="{A0A6F7D4-BF50-4705-978B-6559D041EFA1}" type="parTrans" cxnId="{22E8EB70-2563-48C2-859B-4EBFE44CFDDB}">
      <dgm:prSet/>
      <dgm:spPr/>
      <dgm:t>
        <a:bodyPr/>
        <a:lstStyle/>
        <a:p>
          <a:endParaRPr lang="en-IN"/>
        </a:p>
      </dgm:t>
    </dgm:pt>
    <dgm:pt modelId="{0FAE6835-0D20-42F5-A5C3-AFB9694A1056}" type="sibTrans" cxnId="{22E8EB70-2563-48C2-859B-4EBFE44CFDDB}">
      <dgm:prSet/>
      <dgm:spPr/>
      <dgm:t>
        <a:bodyPr/>
        <a:lstStyle/>
        <a:p>
          <a:endParaRPr lang="en-IN"/>
        </a:p>
      </dgm:t>
    </dgm:pt>
    <dgm:pt modelId="{DCE4BAF1-0F57-4A04-8091-57F4CBCE2533}">
      <dgm:prSet phldrT="[Text]" custT="1"/>
      <dgm:spPr>
        <a:solidFill>
          <a:srgbClr val="FFFFFF"/>
        </a:solidFill>
        <a:ln>
          <a:solidFill>
            <a:srgbClr val="3E009A"/>
          </a:solidFill>
        </a:ln>
      </dgm:spPr>
      <dgm:t>
        <a:bodyPr/>
        <a:lstStyle/>
        <a:p>
          <a:r>
            <a:rPr lang="en-IN" sz="1400" dirty="0">
              <a:solidFill>
                <a:srgbClr val="A75AF4"/>
              </a:solidFill>
              <a:latin typeface="Trebuchet MS" panose="020B0603020202020204" pitchFamily="34" charset="0"/>
              <a:cs typeface="Helvetica" panose="020B0604020202020204" pitchFamily="34" charset="0"/>
            </a:rPr>
            <a:t>High-CLV</a:t>
          </a:r>
          <a:r>
            <a:rPr lang="en-IN" sz="1400" dirty="0">
              <a:solidFill>
                <a:srgbClr val="A75AF4"/>
              </a:solidFill>
              <a:latin typeface="Trebuchet MS" panose="020B0603020202020204" pitchFamily="34" charset="0"/>
            </a:rPr>
            <a:t> </a:t>
          </a:r>
          <a:r>
            <a:rPr lang="en-IN" sz="1400" dirty="0">
              <a:solidFill>
                <a:srgbClr val="A75AF4"/>
              </a:solidFill>
              <a:latin typeface="Trebuchet MS" panose="020B0603020202020204" pitchFamily="34" charset="0"/>
              <a:cs typeface="Helvetica" panose="020B0604020202020204" pitchFamily="34" charset="0"/>
            </a:rPr>
            <a:t>customers</a:t>
          </a:r>
        </a:p>
      </dgm:t>
    </dgm:pt>
    <dgm:pt modelId="{84CEA160-74ED-477F-A8FD-2328C383912B}" type="parTrans" cxnId="{5CC44697-9494-4EC9-8F62-7458D9016057}">
      <dgm:prSet/>
      <dgm:spPr/>
      <dgm:t>
        <a:bodyPr/>
        <a:lstStyle/>
        <a:p>
          <a:endParaRPr lang="en-IN"/>
        </a:p>
      </dgm:t>
    </dgm:pt>
    <dgm:pt modelId="{FAE91A4D-07F6-453D-A07B-EA3ADA492CC2}" type="sibTrans" cxnId="{5CC44697-9494-4EC9-8F62-7458D9016057}">
      <dgm:prSet/>
      <dgm:spPr/>
      <dgm:t>
        <a:bodyPr/>
        <a:lstStyle/>
        <a:p>
          <a:endParaRPr lang="en-IN"/>
        </a:p>
      </dgm:t>
    </dgm:pt>
    <dgm:pt modelId="{08C5D06B-BA6E-4958-ABE6-4A8968658FF5}" type="pres">
      <dgm:prSet presAssocID="{337DBA8A-AADD-4D21-9379-DB72EC4549BD}" presName="compositeShape" presStyleCnt="0">
        <dgm:presLayoutVars>
          <dgm:chMax val="7"/>
          <dgm:dir/>
          <dgm:resizeHandles val="exact"/>
        </dgm:presLayoutVars>
      </dgm:prSet>
      <dgm:spPr/>
    </dgm:pt>
    <dgm:pt modelId="{D0BCCE86-FD57-462E-9774-1191186A433C}" type="pres">
      <dgm:prSet presAssocID="{337DBA8A-AADD-4D21-9379-DB72EC4549BD}" presName="wedge1" presStyleLbl="node1" presStyleIdx="0" presStyleCnt="3"/>
      <dgm:spPr/>
    </dgm:pt>
    <dgm:pt modelId="{CAEBD88B-5D53-4859-B761-41AFEBBD8459}" type="pres">
      <dgm:prSet presAssocID="{337DBA8A-AADD-4D21-9379-DB72EC4549BD}" presName="dummy1a" presStyleCnt="0"/>
      <dgm:spPr/>
    </dgm:pt>
    <dgm:pt modelId="{798C185F-A10D-4EE5-87D0-591EF102C6CB}" type="pres">
      <dgm:prSet presAssocID="{337DBA8A-AADD-4D21-9379-DB72EC4549BD}" presName="dummy1b" presStyleCnt="0"/>
      <dgm:spPr/>
    </dgm:pt>
    <dgm:pt modelId="{630DDAAC-FF73-4925-A139-423C141BE33A}" type="pres">
      <dgm:prSet presAssocID="{337DBA8A-AADD-4D21-9379-DB72EC4549BD}" presName="wedge1Tx" presStyleLbl="node1" presStyleIdx="0" presStyleCnt="3">
        <dgm:presLayoutVars>
          <dgm:chMax val="0"/>
          <dgm:chPref val="0"/>
          <dgm:bulletEnabled val="1"/>
        </dgm:presLayoutVars>
      </dgm:prSet>
      <dgm:spPr/>
    </dgm:pt>
    <dgm:pt modelId="{35F2455C-0BAE-4147-A542-73C4CFFFA9DF}" type="pres">
      <dgm:prSet presAssocID="{337DBA8A-AADD-4D21-9379-DB72EC4549BD}" presName="wedge2" presStyleLbl="node1" presStyleIdx="1" presStyleCnt="3"/>
      <dgm:spPr/>
    </dgm:pt>
    <dgm:pt modelId="{015DC08B-BD73-4BFB-AAE4-5856141352BC}" type="pres">
      <dgm:prSet presAssocID="{337DBA8A-AADD-4D21-9379-DB72EC4549BD}" presName="dummy2a" presStyleCnt="0"/>
      <dgm:spPr/>
    </dgm:pt>
    <dgm:pt modelId="{FA577784-70DC-4738-A953-683B327D2ED1}" type="pres">
      <dgm:prSet presAssocID="{337DBA8A-AADD-4D21-9379-DB72EC4549BD}" presName="dummy2b" presStyleCnt="0"/>
      <dgm:spPr/>
    </dgm:pt>
    <dgm:pt modelId="{1DB7713A-DA76-47BC-A366-2C65D2F829C5}" type="pres">
      <dgm:prSet presAssocID="{337DBA8A-AADD-4D21-9379-DB72EC4549BD}" presName="wedge2Tx" presStyleLbl="node1" presStyleIdx="1" presStyleCnt="3">
        <dgm:presLayoutVars>
          <dgm:chMax val="0"/>
          <dgm:chPref val="0"/>
          <dgm:bulletEnabled val="1"/>
        </dgm:presLayoutVars>
      </dgm:prSet>
      <dgm:spPr/>
    </dgm:pt>
    <dgm:pt modelId="{3D33F71E-2DFF-47CC-8157-6B881E209429}" type="pres">
      <dgm:prSet presAssocID="{337DBA8A-AADD-4D21-9379-DB72EC4549BD}" presName="wedge3" presStyleLbl="node1" presStyleIdx="2" presStyleCnt="3"/>
      <dgm:spPr/>
    </dgm:pt>
    <dgm:pt modelId="{7A199597-7F08-464B-9BC9-6ED105866264}" type="pres">
      <dgm:prSet presAssocID="{337DBA8A-AADD-4D21-9379-DB72EC4549BD}" presName="dummy3a" presStyleCnt="0"/>
      <dgm:spPr/>
    </dgm:pt>
    <dgm:pt modelId="{F9BD81E6-EEB8-4C80-BB34-738863FC558D}" type="pres">
      <dgm:prSet presAssocID="{337DBA8A-AADD-4D21-9379-DB72EC4549BD}" presName="dummy3b" presStyleCnt="0"/>
      <dgm:spPr/>
    </dgm:pt>
    <dgm:pt modelId="{E170B610-3B30-49D4-A20C-EB0A44FF6066}" type="pres">
      <dgm:prSet presAssocID="{337DBA8A-AADD-4D21-9379-DB72EC4549BD}" presName="wedge3Tx" presStyleLbl="node1" presStyleIdx="2" presStyleCnt="3">
        <dgm:presLayoutVars>
          <dgm:chMax val="0"/>
          <dgm:chPref val="0"/>
          <dgm:bulletEnabled val="1"/>
        </dgm:presLayoutVars>
      </dgm:prSet>
      <dgm:spPr/>
    </dgm:pt>
    <dgm:pt modelId="{5692CC7F-DFDC-465D-AD8E-BD1DADBA847E}" type="pres">
      <dgm:prSet presAssocID="{25B687CA-5CD4-4309-AFDA-FC666F23DFAA}" presName="arrowWedge1" presStyleLbl="fgSibTrans2D1" presStyleIdx="0" presStyleCnt="3"/>
      <dgm:spPr>
        <a:solidFill>
          <a:srgbClr val="7340BB"/>
        </a:solidFill>
        <a:ln>
          <a:solidFill>
            <a:srgbClr val="7340BB"/>
          </a:solidFill>
        </a:ln>
      </dgm:spPr>
    </dgm:pt>
    <dgm:pt modelId="{A4920F09-1E63-49C1-81C3-BEC4D7957206}" type="pres">
      <dgm:prSet presAssocID="{0FAE6835-0D20-42F5-A5C3-AFB9694A1056}" presName="arrowWedge2" presStyleLbl="fgSibTrans2D1" presStyleIdx="1" presStyleCnt="3"/>
      <dgm:spPr>
        <a:solidFill>
          <a:srgbClr val="7646FD"/>
        </a:solidFill>
        <a:ln>
          <a:solidFill>
            <a:srgbClr val="7646FD"/>
          </a:solidFill>
        </a:ln>
      </dgm:spPr>
    </dgm:pt>
    <dgm:pt modelId="{FB41CEB4-7AA3-4AEF-9313-0DB252285C1B}" type="pres">
      <dgm:prSet presAssocID="{FAE91A4D-07F6-453D-A07B-EA3ADA492CC2}" presName="arrowWedge3" presStyleLbl="fgSibTrans2D1" presStyleIdx="2" presStyleCnt="3"/>
      <dgm:spPr>
        <a:solidFill>
          <a:srgbClr val="3E009A"/>
        </a:solidFill>
        <a:ln>
          <a:solidFill>
            <a:srgbClr val="3E009A"/>
          </a:solidFill>
        </a:ln>
      </dgm:spPr>
    </dgm:pt>
  </dgm:ptLst>
  <dgm:cxnLst>
    <dgm:cxn modelId="{C7AFF40D-5EFC-4E8F-97AE-B66F22871502}" type="presOf" srcId="{337DBA8A-AADD-4D21-9379-DB72EC4549BD}" destId="{08C5D06B-BA6E-4958-ABE6-4A8968658FF5}" srcOrd="0" destOrd="0" presId="urn:microsoft.com/office/officeart/2005/8/layout/cycle8"/>
    <dgm:cxn modelId="{CA077635-4F80-4746-901C-E54CDFFCA88D}" type="presOf" srcId="{DCE4BAF1-0F57-4A04-8091-57F4CBCE2533}" destId="{E170B610-3B30-49D4-A20C-EB0A44FF6066}" srcOrd="1" destOrd="0" presId="urn:microsoft.com/office/officeart/2005/8/layout/cycle8"/>
    <dgm:cxn modelId="{F3545D5D-B53C-4257-8E32-F7143DEFD6C2}" type="presOf" srcId="{846C1981-6D29-40CF-A830-C487B336EC90}" destId="{1DB7713A-DA76-47BC-A366-2C65D2F829C5}" srcOrd="1" destOrd="0" presId="urn:microsoft.com/office/officeart/2005/8/layout/cycle8"/>
    <dgm:cxn modelId="{28DDAF48-E4F9-45FA-9ABA-1C1F960C6F44}" type="presOf" srcId="{4FE82A2E-8B60-4675-9D52-DAA7271C2E80}" destId="{630DDAAC-FF73-4925-A139-423C141BE33A}" srcOrd="1" destOrd="0" presId="urn:microsoft.com/office/officeart/2005/8/layout/cycle8"/>
    <dgm:cxn modelId="{22E8EB70-2563-48C2-859B-4EBFE44CFDDB}" srcId="{337DBA8A-AADD-4D21-9379-DB72EC4549BD}" destId="{846C1981-6D29-40CF-A830-C487B336EC90}" srcOrd="1" destOrd="0" parTransId="{A0A6F7D4-BF50-4705-978B-6559D041EFA1}" sibTransId="{0FAE6835-0D20-42F5-A5C3-AFB9694A1056}"/>
    <dgm:cxn modelId="{B9282993-4F32-4098-9EF9-30238CCF5020}" type="presOf" srcId="{846C1981-6D29-40CF-A830-C487B336EC90}" destId="{35F2455C-0BAE-4147-A542-73C4CFFFA9DF}" srcOrd="0" destOrd="0" presId="urn:microsoft.com/office/officeart/2005/8/layout/cycle8"/>
    <dgm:cxn modelId="{47A0D095-7DA4-4537-92DA-28990C5090A3}" type="presOf" srcId="{4FE82A2E-8B60-4675-9D52-DAA7271C2E80}" destId="{D0BCCE86-FD57-462E-9774-1191186A433C}" srcOrd="0" destOrd="0" presId="urn:microsoft.com/office/officeart/2005/8/layout/cycle8"/>
    <dgm:cxn modelId="{5CC44697-9494-4EC9-8F62-7458D9016057}" srcId="{337DBA8A-AADD-4D21-9379-DB72EC4549BD}" destId="{DCE4BAF1-0F57-4A04-8091-57F4CBCE2533}" srcOrd="2" destOrd="0" parTransId="{84CEA160-74ED-477F-A8FD-2328C383912B}" sibTransId="{FAE91A4D-07F6-453D-A07B-EA3ADA492CC2}"/>
    <dgm:cxn modelId="{E27136B3-D517-4E6E-BABF-C017C65FD597}" srcId="{337DBA8A-AADD-4D21-9379-DB72EC4549BD}" destId="{4FE82A2E-8B60-4675-9D52-DAA7271C2E80}" srcOrd="0" destOrd="0" parTransId="{61A5B1B3-59CC-4ACA-B3E0-E1BFDE338869}" sibTransId="{25B687CA-5CD4-4309-AFDA-FC666F23DFAA}"/>
    <dgm:cxn modelId="{86315CFE-A354-4AAB-9093-83903BD135DA}" type="presOf" srcId="{DCE4BAF1-0F57-4A04-8091-57F4CBCE2533}" destId="{3D33F71E-2DFF-47CC-8157-6B881E209429}" srcOrd="0" destOrd="0" presId="urn:microsoft.com/office/officeart/2005/8/layout/cycle8"/>
    <dgm:cxn modelId="{2FEDC5B2-C2E2-4A8E-A85F-F70200367492}" type="presParOf" srcId="{08C5D06B-BA6E-4958-ABE6-4A8968658FF5}" destId="{D0BCCE86-FD57-462E-9774-1191186A433C}" srcOrd="0" destOrd="0" presId="urn:microsoft.com/office/officeart/2005/8/layout/cycle8"/>
    <dgm:cxn modelId="{19014FA5-FDC0-4AA2-A5C9-C5B5A9859DAD}" type="presParOf" srcId="{08C5D06B-BA6E-4958-ABE6-4A8968658FF5}" destId="{CAEBD88B-5D53-4859-B761-41AFEBBD8459}" srcOrd="1" destOrd="0" presId="urn:microsoft.com/office/officeart/2005/8/layout/cycle8"/>
    <dgm:cxn modelId="{147A25ED-1604-4352-88D6-50C738FD5CAA}" type="presParOf" srcId="{08C5D06B-BA6E-4958-ABE6-4A8968658FF5}" destId="{798C185F-A10D-4EE5-87D0-591EF102C6CB}" srcOrd="2" destOrd="0" presId="urn:microsoft.com/office/officeart/2005/8/layout/cycle8"/>
    <dgm:cxn modelId="{B3457C85-112A-4E5A-A35D-EA7F1EDED0D0}" type="presParOf" srcId="{08C5D06B-BA6E-4958-ABE6-4A8968658FF5}" destId="{630DDAAC-FF73-4925-A139-423C141BE33A}" srcOrd="3" destOrd="0" presId="urn:microsoft.com/office/officeart/2005/8/layout/cycle8"/>
    <dgm:cxn modelId="{46AABBD7-BCED-426C-A436-B7726B11ED41}" type="presParOf" srcId="{08C5D06B-BA6E-4958-ABE6-4A8968658FF5}" destId="{35F2455C-0BAE-4147-A542-73C4CFFFA9DF}" srcOrd="4" destOrd="0" presId="urn:microsoft.com/office/officeart/2005/8/layout/cycle8"/>
    <dgm:cxn modelId="{609D5ABE-EE1C-4311-9CDE-692F05859ADC}" type="presParOf" srcId="{08C5D06B-BA6E-4958-ABE6-4A8968658FF5}" destId="{015DC08B-BD73-4BFB-AAE4-5856141352BC}" srcOrd="5" destOrd="0" presId="urn:microsoft.com/office/officeart/2005/8/layout/cycle8"/>
    <dgm:cxn modelId="{1E00B904-D14F-40DB-B53B-8DA2B308952D}" type="presParOf" srcId="{08C5D06B-BA6E-4958-ABE6-4A8968658FF5}" destId="{FA577784-70DC-4738-A953-683B327D2ED1}" srcOrd="6" destOrd="0" presId="urn:microsoft.com/office/officeart/2005/8/layout/cycle8"/>
    <dgm:cxn modelId="{14814588-03AB-4EFB-9B9F-2034693D78A8}" type="presParOf" srcId="{08C5D06B-BA6E-4958-ABE6-4A8968658FF5}" destId="{1DB7713A-DA76-47BC-A366-2C65D2F829C5}" srcOrd="7" destOrd="0" presId="urn:microsoft.com/office/officeart/2005/8/layout/cycle8"/>
    <dgm:cxn modelId="{BEA75EC1-49BA-46C4-A1CD-01C971730A67}" type="presParOf" srcId="{08C5D06B-BA6E-4958-ABE6-4A8968658FF5}" destId="{3D33F71E-2DFF-47CC-8157-6B881E209429}" srcOrd="8" destOrd="0" presId="urn:microsoft.com/office/officeart/2005/8/layout/cycle8"/>
    <dgm:cxn modelId="{2E9C1CDA-4242-4DAC-AAD5-8DFD54482ED7}" type="presParOf" srcId="{08C5D06B-BA6E-4958-ABE6-4A8968658FF5}" destId="{7A199597-7F08-464B-9BC9-6ED105866264}" srcOrd="9" destOrd="0" presId="urn:microsoft.com/office/officeart/2005/8/layout/cycle8"/>
    <dgm:cxn modelId="{03B9FD35-FBB0-49A3-8952-E8A9CDE2215C}" type="presParOf" srcId="{08C5D06B-BA6E-4958-ABE6-4A8968658FF5}" destId="{F9BD81E6-EEB8-4C80-BB34-738863FC558D}" srcOrd="10" destOrd="0" presId="urn:microsoft.com/office/officeart/2005/8/layout/cycle8"/>
    <dgm:cxn modelId="{4CAD8D4B-0C59-4076-9590-FBA7370D74BF}" type="presParOf" srcId="{08C5D06B-BA6E-4958-ABE6-4A8968658FF5}" destId="{E170B610-3B30-49D4-A20C-EB0A44FF6066}" srcOrd="11" destOrd="0" presId="urn:microsoft.com/office/officeart/2005/8/layout/cycle8"/>
    <dgm:cxn modelId="{10B8C8E5-E229-4A1F-98DA-16AEBA2F3F7E}" type="presParOf" srcId="{08C5D06B-BA6E-4958-ABE6-4A8968658FF5}" destId="{5692CC7F-DFDC-465D-AD8E-BD1DADBA847E}" srcOrd="12" destOrd="0" presId="urn:microsoft.com/office/officeart/2005/8/layout/cycle8"/>
    <dgm:cxn modelId="{81FE1756-38D0-4C25-A425-D1D308CD71F0}" type="presParOf" srcId="{08C5D06B-BA6E-4958-ABE6-4A8968658FF5}" destId="{A4920F09-1E63-49C1-81C3-BEC4D7957206}" srcOrd="13" destOrd="0" presId="urn:microsoft.com/office/officeart/2005/8/layout/cycle8"/>
    <dgm:cxn modelId="{B5EBF885-3F84-44BD-8B90-14C2394BE7FF}" type="presParOf" srcId="{08C5D06B-BA6E-4958-ABE6-4A8968658FF5}" destId="{FB41CEB4-7AA3-4AEF-9313-0DB252285C1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EDF03-2958-40A7-8CF0-6DA0E586C0BE}">
      <dsp:nvSpPr>
        <dsp:cNvPr id="0" name=""/>
        <dsp:cNvSpPr/>
      </dsp:nvSpPr>
      <dsp:spPr>
        <a:xfrm>
          <a:off x="2381" y="0"/>
          <a:ext cx="2901156" cy="661447"/>
        </a:xfrm>
        <a:prstGeom prst="chevron">
          <a:avLst/>
        </a:prstGeom>
        <a:solidFill>
          <a:srgbClr val="7759CB"/>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0" kern="1200" dirty="0">
              <a:solidFill>
                <a:schemeClr val="bg1"/>
              </a:solidFill>
              <a:latin typeface="Trebuchet MS" panose="020B0603020202020204" pitchFamily="34" charset="0"/>
              <a:cs typeface="Helvetica" panose="020B0604020202020204" pitchFamily="34" charset="0"/>
            </a:rPr>
            <a:t>Higher Churn Rate Among Females (25.57%)</a:t>
          </a:r>
        </a:p>
      </dsp:txBody>
      <dsp:txXfrm>
        <a:off x="333105" y="0"/>
        <a:ext cx="2239709" cy="661447"/>
      </dsp:txXfrm>
    </dsp:sp>
    <dsp:sp modelId="{0C0DDF9A-59D5-4846-8091-BE27494F256A}">
      <dsp:nvSpPr>
        <dsp:cNvPr id="0" name=""/>
        <dsp:cNvSpPr/>
      </dsp:nvSpPr>
      <dsp:spPr>
        <a:xfrm>
          <a:off x="2613421" y="0"/>
          <a:ext cx="2901156" cy="661447"/>
        </a:xfrm>
        <a:prstGeom prst="chevron">
          <a:avLst/>
        </a:prstGeom>
        <a:solidFill>
          <a:srgbClr val="FFFFFF"/>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rgbClr val="6D38B9"/>
              </a:solidFill>
              <a:latin typeface="Trebuchet MS" panose="020B0603020202020204" pitchFamily="34" charset="0"/>
              <a:cs typeface="Helvetica" panose="020B0604020202020204" pitchFamily="34" charset="0"/>
            </a:rPr>
            <a:t>Need for Tailored Engagement</a:t>
          </a:r>
          <a:endParaRPr lang="en-IN" sz="1400" kern="1200" dirty="0">
            <a:solidFill>
              <a:srgbClr val="6D38B9"/>
            </a:solidFill>
            <a:latin typeface="Trebuchet MS" panose="020B0603020202020204" pitchFamily="34" charset="0"/>
            <a:cs typeface="Helvetica" panose="020B0604020202020204" pitchFamily="34" charset="0"/>
          </a:endParaRPr>
        </a:p>
      </dsp:txBody>
      <dsp:txXfrm>
        <a:off x="2944145" y="0"/>
        <a:ext cx="2239709" cy="661447"/>
      </dsp:txXfrm>
    </dsp:sp>
    <dsp:sp modelId="{B9E734DF-E39C-450F-963D-FC3BC4F5DC45}">
      <dsp:nvSpPr>
        <dsp:cNvPr id="0" name=""/>
        <dsp:cNvSpPr/>
      </dsp:nvSpPr>
      <dsp:spPr>
        <a:xfrm>
          <a:off x="5224462" y="0"/>
          <a:ext cx="2901156" cy="661447"/>
        </a:xfrm>
        <a:prstGeom prst="chevron">
          <a:avLst/>
        </a:prstGeom>
        <a:solidFill>
          <a:srgbClr val="7759CB"/>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IN" sz="1400" b="1" kern="1200" dirty="0">
              <a:solidFill>
                <a:srgbClr val="FFFBFF"/>
              </a:solidFill>
              <a:latin typeface="Trebuchet MS" panose="020B0603020202020204" pitchFamily="34" charset="0"/>
              <a:cs typeface="Helvetica" panose="020B0604020202020204" pitchFamily="34" charset="0"/>
            </a:rPr>
            <a:t>Understanding Male Customer Stability</a:t>
          </a:r>
          <a:endParaRPr lang="en-IN" sz="1400" kern="1200" dirty="0">
            <a:solidFill>
              <a:srgbClr val="FFFBFF"/>
            </a:solidFill>
            <a:latin typeface="Trebuchet MS" panose="020B0603020202020204" pitchFamily="34" charset="0"/>
            <a:cs typeface="Helvetica" panose="020B0604020202020204" pitchFamily="34" charset="0"/>
          </a:endParaRPr>
        </a:p>
      </dsp:txBody>
      <dsp:txXfrm>
        <a:off x="5555186" y="0"/>
        <a:ext cx="2239709" cy="661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69708-9789-4A5E-A728-84010518F7CF}">
      <dsp:nvSpPr>
        <dsp:cNvPr id="0" name=""/>
        <dsp:cNvSpPr/>
      </dsp:nvSpPr>
      <dsp:spPr>
        <a:xfrm>
          <a:off x="7143" y="0"/>
          <a:ext cx="2135187" cy="756459"/>
        </a:xfrm>
        <a:prstGeom prst="roundRect">
          <a:avLst>
            <a:gd name="adj" fmla="val 10000"/>
          </a:avLst>
        </a:prstGeom>
        <a:solidFill>
          <a:srgbClr val="7759CB"/>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FFFBFF"/>
              </a:solidFill>
              <a:latin typeface="Trebuchet MS" panose="020B0603020202020204" pitchFamily="34" charset="0"/>
              <a:cs typeface="Helvetica" panose="020B0604020202020204" pitchFamily="34" charset="0"/>
            </a:rPr>
            <a:t>Significantly Higher Churn Rate Among Inactive Customers</a:t>
          </a:r>
        </a:p>
      </dsp:txBody>
      <dsp:txXfrm>
        <a:off x="29299" y="22156"/>
        <a:ext cx="2090875" cy="712147"/>
      </dsp:txXfrm>
    </dsp:sp>
    <dsp:sp modelId="{4F28D20E-EBBD-4A92-879F-F1CC2B1EDA80}">
      <dsp:nvSpPr>
        <dsp:cNvPr id="0" name=""/>
        <dsp:cNvSpPr/>
      </dsp:nvSpPr>
      <dsp:spPr>
        <a:xfrm>
          <a:off x="2219852" y="113466"/>
          <a:ext cx="724653" cy="529526"/>
        </a:xfrm>
        <a:prstGeom prst="rightArrow">
          <a:avLst>
            <a:gd name="adj1" fmla="val 60000"/>
            <a:gd name="adj2" fmla="val 50000"/>
          </a:avLst>
        </a:prstGeom>
        <a:solidFill>
          <a:srgbClr val="EFE9FC"/>
        </a:solidFill>
        <a:ln>
          <a:solidFill>
            <a:srgbClr val="A75AF4"/>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rgbClr val="A75AF4"/>
            </a:solidFill>
            <a:latin typeface="Helvetica" panose="020B0604020202020204" pitchFamily="34" charset="0"/>
            <a:cs typeface="Helvetica" panose="020B0604020202020204" pitchFamily="34" charset="0"/>
          </a:endParaRPr>
        </a:p>
      </dsp:txBody>
      <dsp:txXfrm>
        <a:off x="2219852" y="219371"/>
        <a:ext cx="565795" cy="317716"/>
      </dsp:txXfrm>
    </dsp:sp>
    <dsp:sp modelId="{BA58CC96-3655-438D-BC92-CDFF40C423F5}">
      <dsp:nvSpPr>
        <dsp:cNvPr id="0" name=""/>
        <dsp:cNvSpPr/>
      </dsp:nvSpPr>
      <dsp:spPr>
        <a:xfrm>
          <a:off x="2996406" y="0"/>
          <a:ext cx="2135187" cy="756459"/>
        </a:xfrm>
        <a:prstGeom prst="roundRect">
          <a:avLst>
            <a:gd name="adj" fmla="val 10000"/>
          </a:avLst>
        </a:prstGeom>
        <a:solidFill>
          <a:srgbClr val="FFFFFF"/>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6D38B9"/>
              </a:solidFill>
              <a:latin typeface="Trebuchet MS" panose="020B0603020202020204" pitchFamily="34" charset="0"/>
              <a:cs typeface="Helvetica" panose="020B0604020202020204" pitchFamily="34" charset="0"/>
            </a:rPr>
            <a:t>Need for Re-engagement Strategies</a:t>
          </a:r>
        </a:p>
      </dsp:txBody>
      <dsp:txXfrm>
        <a:off x="3018562" y="22156"/>
        <a:ext cx="2090875" cy="712147"/>
      </dsp:txXfrm>
    </dsp:sp>
    <dsp:sp modelId="{EB691148-D74A-4FB2-9633-8E6F0766C441}">
      <dsp:nvSpPr>
        <dsp:cNvPr id="0" name=""/>
        <dsp:cNvSpPr/>
      </dsp:nvSpPr>
      <dsp:spPr>
        <a:xfrm>
          <a:off x="5189567" y="113466"/>
          <a:ext cx="763750" cy="529526"/>
        </a:xfrm>
        <a:prstGeom prst="rightArrow">
          <a:avLst>
            <a:gd name="adj1" fmla="val 60000"/>
            <a:gd name="adj2" fmla="val 50000"/>
          </a:avLst>
        </a:prstGeom>
        <a:solidFill>
          <a:srgbClr val="EFE9FC"/>
        </a:solidFill>
        <a:ln>
          <a:solidFill>
            <a:srgbClr val="A75AF4"/>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rgbClr val="A75AF4"/>
            </a:solidFill>
            <a:latin typeface="Helvetica" panose="020B0604020202020204" pitchFamily="34" charset="0"/>
            <a:cs typeface="Helvetica" panose="020B0604020202020204" pitchFamily="34" charset="0"/>
          </a:endParaRPr>
        </a:p>
      </dsp:txBody>
      <dsp:txXfrm>
        <a:off x="5189567" y="219371"/>
        <a:ext cx="604892" cy="317716"/>
      </dsp:txXfrm>
    </dsp:sp>
    <dsp:sp modelId="{12D949FB-9351-45D9-B568-659B1CD0143B}">
      <dsp:nvSpPr>
        <dsp:cNvPr id="0" name=""/>
        <dsp:cNvSpPr/>
      </dsp:nvSpPr>
      <dsp:spPr>
        <a:xfrm>
          <a:off x="5985668" y="0"/>
          <a:ext cx="2135187" cy="756459"/>
        </a:xfrm>
        <a:prstGeom prst="roundRect">
          <a:avLst>
            <a:gd name="adj" fmla="val 10000"/>
          </a:avLst>
        </a:prstGeom>
        <a:solidFill>
          <a:srgbClr val="7759CB"/>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chemeClr val="bg1"/>
              </a:solidFill>
              <a:latin typeface="Trebuchet MS" panose="020B0603020202020204" pitchFamily="34" charset="0"/>
              <a:cs typeface="Helvetica" panose="020B0604020202020204" pitchFamily="34" charset="0"/>
            </a:rPr>
            <a:t>Focus on Retaining Active Customers</a:t>
          </a:r>
        </a:p>
      </dsp:txBody>
      <dsp:txXfrm>
        <a:off x="6007824" y="22156"/>
        <a:ext cx="2090875" cy="712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7C5D5-E0F9-4000-A1D6-A97A0C074F1B}">
      <dsp:nvSpPr>
        <dsp:cNvPr id="0" name=""/>
        <dsp:cNvSpPr/>
      </dsp:nvSpPr>
      <dsp:spPr>
        <a:xfrm>
          <a:off x="4163127" y="450925"/>
          <a:ext cx="1164180" cy="1065547"/>
        </a:xfrm>
        <a:prstGeom prst="ellipse">
          <a:avLst/>
        </a:prstGeom>
        <a:solidFill>
          <a:srgbClr val="7759C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44BB9-58A0-4B36-92E8-FC2C2076C9F1}">
      <dsp:nvSpPr>
        <dsp:cNvPr id="0" name=""/>
        <dsp:cNvSpPr/>
      </dsp:nvSpPr>
      <dsp:spPr>
        <a:xfrm>
          <a:off x="4173959" y="404507"/>
          <a:ext cx="1081556" cy="1103343"/>
        </a:xfrm>
        <a:prstGeom prst="ellipse">
          <a:avLst/>
        </a:prstGeom>
        <a:solidFill>
          <a:schemeClr val="bg1">
            <a:alpha val="90000"/>
          </a:schemeClr>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chemeClr val="tx1"/>
              </a:solidFill>
              <a:latin typeface="Trebuchet MS" panose="020B0603020202020204" pitchFamily="34" charset="0"/>
            </a:rPr>
            <a:t>Variability in Churn Rates</a:t>
          </a:r>
          <a:endParaRPr lang="en-IN" sz="1200" kern="1200" dirty="0">
            <a:solidFill>
              <a:schemeClr val="tx1"/>
            </a:solidFill>
            <a:latin typeface="Trebuchet MS" panose="020B0603020202020204" pitchFamily="34" charset="0"/>
          </a:endParaRPr>
        </a:p>
      </dsp:txBody>
      <dsp:txXfrm>
        <a:off x="4328688" y="562158"/>
        <a:ext cx="772613" cy="788042"/>
      </dsp:txXfrm>
    </dsp:sp>
    <dsp:sp modelId="{4EC98BF3-0569-4A62-807A-91A8296188BE}">
      <dsp:nvSpPr>
        <dsp:cNvPr id="0" name=""/>
        <dsp:cNvSpPr/>
      </dsp:nvSpPr>
      <dsp:spPr>
        <a:xfrm rot="2700000">
          <a:off x="2193998" y="301726"/>
          <a:ext cx="1470890" cy="1470890"/>
        </a:xfrm>
        <a:prstGeom prst="teardrop">
          <a:avLst>
            <a:gd name="adj" fmla="val 100000"/>
          </a:avLst>
        </a:prstGeom>
        <a:solidFill>
          <a:srgbClr val="7646FD"/>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699364-1B4A-4D27-B1B6-10F2A8CC4574}">
      <dsp:nvSpPr>
        <dsp:cNvPr id="0" name=""/>
        <dsp:cNvSpPr/>
      </dsp:nvSpPr>
      <dsp:spPr>
        <a:xfrm>
          <a:off x="2209415" y="353048"/>
          <a:ext cx="1480233" cy="1354044"/>
        </a:xfrm>
        <a:prstGeom prst="ellipse">
          <a:avLst/>
        </a:prstGeom>
        <a:solidFill>
          <a:schemeClr val="bg1"/>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b="1" kern="1200" dirty="0">
              <a:solidFill>
                <a:schemeClr val="tx1"/>
              </a:solidFill>
              <a:latin typeface="Trebuchet MS" panose="020B0603020202020204" pitchFamily="34" charset="0"/>
            </a:rPr>
            <a:t>Increasing Churn in Early Years</a:t>
          </a:r>
          <a:endParaRPr lang="en-IN" sz="1200" kern="1200" dirty="0">
            <a:solidFill>
              <a:schemeClr val="tx1"/>
            </a:solidFill>
            <a:latin typeface="Trebuchet MS" panose="020B0603020202020204" pitchFamily="34" charset="0"/>
          </a:endParaRPr>
        </a:p>
      </dsp:txBody>
      <dsp:txXfrm>
        <a:off x="2420827" y="546519"/>
        <a:ext cx="1057410" cy="9671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525BC-963C-4283-B833-898B98984B99}">
      <dsp:nvSpPr>
        <dsp:cNvPr id="0" name=""/>
        <dsp:cNvSpPr/>
      </dsp:nvSpPr>
      <dsp:spPr>
        <a:xfrm>
          <a:off x="8632" y="0"/>
          <a:ext cx="2580179" cy="707548"/>
        </a:xfrm>
        <a:prstGeom prst="roundRect">
          <a:avLst>
            <a:gd name="adj" fmla="val 10000"/>
          </a:avLst>
        </a:prstGeom>
        <a:solidFill>
          <a:schemeClr val="bg1"/>
        </a:solidFill>
        <a:ln w="12700" cap="flat" cmpd="sng" algn="ctr">
          <a:solidFill>
            <a:srgbClr val="7759C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7340BB"/>
              </a:solidFill>
              <a:latin typeface="Trebuchet MS" panose="020B0603020202020204" pitchFamily="34" charset="0"/>
            </a:rPr>
            <a:t>Highest Churn Rate Among Medium Balance Customers</a:t>
          </a:r>
          <a:endParaRPr lang="en-IN" sz="1400" kern="1200" dirty="0">
            <a:solidFill>
              <a:srgbClr val="7340BB"/>
            </a:solidFill>
            <a:latin typeface="Trebuchet MS" panose="020B0603020202020204" pitchFamily="34" charset="0"/>
          </a:endParaRPr>
        </a:p>
      </dsp:txBody>
      <dsp:txXfrm>
        <a:off x="29355" y="20723"/>
        <a:ext cx="2538733" cy="666102"/>
      </dsp:txXfrm>
    </dsp:sp>
    <dsp:sp modelId="{625F7D11-890B-461E-8228-9F76CF02B4BA}">
      <dsp:nvSpPr>
        <dsp:cNvPr id="0" name=""/>
        <dsp:cNvSpPr/>
      </dsp:nvSpPr>
      <dsp:spPr>
        <a:xfrm>
          <a:off x="2729578" y="33832"/>
          <a:ext cx="781501" cy="639884"/>
        </a:xfrm>
        <a:prstGeom prst="rightArrow">
          <a:avLst>
            <a:gd name="adj1" fmla="val 60000"/>
            <a:gd name="adj2" fmla="val 50000"/>
          </a:avLst>
        </a:prstGeom>
        <a:solidFill>
          <a:srgbClr val="F2F2FB"/>
        </a:solidFill>
        <a:ln>
          <a:solidFill>
            <a:srgbClr val="A75AF4"/>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rgbClr val="A75AF4"/>
            </a:solidFill>
          </a:endParaRPr>
        </a:p>
      </dsp:txBody>
      <dsp:txXfrm>
        <a:off x="2729578" y="161809"/>
        <a:ext cx="589536" cy="383930"/>
      </dsp:txXfrm>
    </dsp:sp>
    <dsp:sp modelId="{0F474F43-1128-4D72-BB0D-878E4801E275}">
      <dsp:nvSpPr>
        <dsp:cNvPr id="0" name=""/>
        <dsp:cNvSpPr/>
      </dsp:nvSpPr>
      <dsp:spPr>
        <a:xfrm>
          <a:off x="3620884" y="0"/>
          <a:ext cx="2580179" cy="707548"/>
        </a:xfrm>
        <a:prstGeom prst="roundRect">
          <a:avLst>
            <a:gd name="adj" fmla="val 10000"/>
          </a:avLst>
        </a:prstGeom>
        <a:solidFill>
          <a:schemeClr val="bg1"/>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7340BB"/>
              </a:solidFill>
              <a:latin typeface="Trebuchet MS" panose="020B0603020202020204" pitchFamily="34" charset="0"/>
            </a:rPr>
            <a:t>High Balance Customers at Elevated Risk of Churn</a:t>
          </a:r>
          <a:endParaRPr lang="en-IN" sz="1400" kern="1200" dirty="0">
            <a:solidFill>
              <a:srgbClr val="7340BB"/>
            </a:solidFill>
            <a:latin typeface="Trebuchet MS" panose="020B0603020202020204" pitchFamily="34" charset="0"/>
          </a:endParaRPr>
        </a:p>
      </dsp:txBody>
      <dsp:txXfrm>
        <a:off x="3641607" y="20723"/>
        <a:ext cx="2538733" cy="666102"/>
      </dsp:txXfrm>
    </dsp:sp>
    <dsp:sp modelId="{C9FB6F05-84CC-4108-92DA-377A0062BDBE}">
      <dsp:nvSpPr>
        <dsp:cNvPr id="0" name=""/>
        <dsp:cNvSpPr/>
      </dsp:nvSpPr>
      <dsp:spPr>
        <a:xfrm>
          <a:off x="6322360" y="33832"/>
          <a:ext cx="820442" cy="639884"/>
        </a:xfrm>
        <a:prstGeom prst="rightArrow">
          <a:avLst>
            <a:gd name="adj1" fmla="val 60000"/>
            <a:gd name="adj2" fmla="val 50000"/>
          </a:avLst>
        </a:prstGeom>
        <a:solidFill>
          <a:srgbClr val="F2F2FB"/>
        </a:solidFill>
        <a:ln>
          <a:solidFill>
            <a:srgbClr val="A75AF4"/>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solidFill>
              <a:srgbClr val="A75AF4"/>
            </a:solidFill>
          </a:endParaRPr>
        </a:p>
      </dsp:txBody>
      <dsp:txXfrm>
        <a:off x="6322360" y="161809"/>
        <a:ext cx="628477" cy="383930"/>
      </dsp:txXfrm>
    </dsp:sp>
    <dsp:sp modelId="{85A7B19F-8836-4E95-A161-32A05EE3C6AE}">
      <dsp:nvSpPr>
        <dsp:cNvPr id="0" name=""/>
        <dsp:cNvSpPr/>
      </dsp:nvSpPr>
      <dsp:spPr>
        <a:xfrm>
          <a:off x="7233136" y="0"/>
          <a:ext cx="2580179" cy="707548"/>
        </a:xfrm>
        <a:prstGeom prst="roundRect">
          <a:avLst>
            <a:gd name="adj" fmla="val 10000"/>
          </a:avLst>
        </a:prstGeom>
        <a:solidFill>
          <a:schemeClr val="bg1"/>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7340BB"/>
              </a:solidFill>
              <a:latin typeface="Trebuchet MS" panose="020B0603020202020204" pitchFamily="34" charset="0"/>
            </a:rPr>
            <a:t>Lower Churn Rate for Low Balance Customers</a:t>
          </a:r>
          <a:endParaRPr lang="en-IN" sz="1400" kern="1200" dirty="0">
            <a:solidFill>
              <a:srgbClr val="7340BB"/>
            </a:solidFill>
            <a:latin typeface="Trebuchet MS" panose="020B0603020202020204" pitchFamily="34" charset="0"/>
          </a:endParaRPr>
        </a:p>
      </dsp:txBody>
      <dsp:txXfrm>
        <a:off x="7253859" y="20723"/>
        <a:ext cx="2538733" cy="6661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4629E-3D9C-40CC-AFDF-96F87A190C47}">
      <dsp:nvSpPr>
        <dsp:cNvPr id="0" name=""/>
        <dsp:cNvSpPr/>
      </dsp:nvSpPr>
      <dsp:spPr>
        <a:xfrm>
          <a:off x="3414616" y="0"/>
          <a:ext cx="1798215" cy="1798488"/>
        </a:xfrm>
        <a:prstGeom prst="circularArrow">
          <a:avLst>
            <a:gd name="adj1" fmla="val 10980"/>
            <a:gd name="adj2" fmla="val 1142322"/>
            <a:gd name="adj3" fmla="val 4500000"/>
            <a:gd name="adj4" fmla="val 10800000"/>
            <a:gd name="adj5" fmla="val 12500"/>
          </a:avLst>
        </a:prstGeom>
        <a:solidFill>
          <a:srgbClr val="7646FD"/>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820B8F-64F3-4810-9ECF-72DFBC844287}">
      <dsp:nvSpPr>
        <dsp:cNvPr id="0" name=""/>
        <dsp:cNvSpPr/>
      </dsp:nvSpPr>
      <dsp:spPr>
        <a:xfrm>
          <a:off x="3812081" y="649308"/>
          <a:ext cx="999233" cy="499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rebuchet MS" panose="020B0603020202020204" pitchFamily="34" charset="0"/>
            </a:rPr>
            <a:t>Low Salary Customers</a:t>
          </a:r>
          <a:endParaRPr lang="en-IN" sz="1400" kern="1200" dirty="0">
            <a:solidFill>
              <a:schemeClr val="tx1"/>
            </a:solidFill>
            <a:latin typeface="Trebuchet MS" panose="020B0603020202020204" pitchFamily="34" charset="0"/>
          </a:endParaRPr>
        </a:p>
      </dsp:txBody>
      <dsp:txXfrm>
        <a:off x="3812081" y="649308"/>
        <a:ext cx="999233" cy="499497"/>
      </dsp:txXfrm>
    </dsp:sp>
    <dsp:sp modelId="{57A9CF55-92F0-46ED-AED3-0957C802B229}">
      <dsp:nvSpPr>
        <dsp:cNvPr id="0" name=""/>
        <dsp:cNvSpPr/>
      </dsp:nvSpPr>
      <dsp:spPr>
        <a:xfrm>
          <a:off x="2915168" y="1033365"/>
          <a:ext cx="1798215" cy="1798488"/>
        </a:xfrm>
        <a:prstGeom prst="leftCircularArrow">
          <a:avLst>
            <a:gd name="adj1" fmla="val 10980"/>
            <a:gd name="adj2" fmla="val 1142322"/>
            <a:gd name="adj3" fmla="val 6300000"/>
            <a:gd name="adj4" fmla="val 18900000"/>
            <a:gd name="adj5" fmla="val 12500"/>
          </a:avLst>
        </a:prstGeom>
        <a:solidFill>
          <a:srgbClr val="7646FD"/>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F85A1-FBC0-457C-9913-01CA448ED23E}">
      <dsp:nvSpPr>
        <dsp:cNvPr id="0" name=""/>
        <dsp:cNvSpPr/>
      </dsp:nvSpPr>
      <dsp:spPr>
        <a:xfrm>
          <a:off x="3314659" y="1688651"/>
          <a:ext cx="999233" cy="499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rebuchet MS" panose="020B0603020202020204" pitchFamily="34" charset="0"/>
            </a:rPr>
            <a:t>High Salary Customers</a:t>
          </a:r>
          <a:endParaRPr lang="en-IN" sz="1400" kern="1200" dirty="0">
            <a:solidFill>
              <a:schemeClr val="tx1"/>
            </a:solidFill>
            <a:latin typeface="Trebuchet MS" panose="020B0603020202020204" pitchFamily="34" charset="0"/>
          </a:endParaRPr>
        </a:p>
      </dsp:txBody>
      <dsp:txXfrm>
        <a:off x="3314659" y="1688651"/>
        <a:ext cx="999233" cy="499497"/>
      </dsp:txXfrm>
    </dsp:sp>
    <dsp:sp modelId="{07126741-3735-4651-97E3-762E5F7DADE5}">
      <dsp:nvSpPr>
        <dsp:cNvPr id="0" name=""/>
        <dsp:cNvSpPr/>
      </dsp:nvSpPr>
      <dsp:spPr>
        <a:xfrm>
          <a:off x="3542602" y="2190390"/>
          <a:ext cx="1544945" cy="1545564"/>
        </a:xfrm>
        <a:prstGeom prst="blockArc">
          <a:avLst>
            <a:gd name="adj1" fmla="val 13500000"/>
            <a:gd name="adj2" fmla="val 10800000"/>
            <a:gd name="adj3" fmla="val 12740"/>
          </a:avLst>
        </a:prstGeom>
        <a:solidFill>
          <a:srgbClr val="7646FD"/>
        </a:solidFill>
        <a:ln w="12700" cap="flat" cmpd="sng" algn="ctr">
          <a:solidFill>
            <a:srgbClr val="A75AF4"/>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47C3B-08B4-46CF-A6AE-AE213D07020B}">
      <dsp:nvSpPr>
        <dsp:cNvPr id="0" name=""/>
        <dsp:cNvSpPr/>
      </dsp:nvSpPr>
      <dsp:spPr>
        <a:xfrm>
          <a:off x="3814444" y="2729488"/>
          <a:ext cx="999233" cy="499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latin typeface="Trebuchet MS" panose="020B0603020202020204" pitchFamily="34" charset="0"/>
            </a:rPr>
            <a:t>Medium Salary Customers</a:t>
          </a:r>
          <a:endParaRPr lang="en-IN" sz="1400" kern="1200" dirty="0">
            <a:solidFill>
              <a:schemeClr val="tx1"/>
            </a:solidFill>
            <a:latin typeface="Trebuchet MS" panose="020B0603020202020204" pitchFamily="34" charset="0"/>
          </a:endParaRPr>
        </a:p>
      </dsp:txBody>
      <dsp:txXfrm>
        <a:off x="3814444" y="2729488"/>
        <a:ext cx="999233" cy="499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254C6-1002-4A04-A394-FD30D46FC327}">
      <dsp:nvSpPr>
        <dsp:cNvPr id="0" name=""/>
        <dsp:cNvSpPr/>
      </dsp:nvSpPr>
      <dsp:spPr>
        <a:xfrm>
          <a:off x="2769441" y="643153"/>
          <a:ext cx="4295073" cy="4295073"/>
        </a:xfrm>
        <a:prstGeom prst="blockArc">
          <a:avLst>
            <a:gd name="adj1" fmla="val 10800000"/>
            <a:gd name="adj2" fmla="val 16200000"/>
            <a:gd name="adj3" fmla="val 4643"/>
          </a:avLst>
        </a:prstGeom>
        <a:solidFill>
          <a:srgbClr val="7759CB"/>
        </a:solidFill>
        <a:ln>
          <a:solidFill>
            <a:srgbClr val="A75AF4"/>
          </a:solidFill>
        </a:ln>
        <a:effectLst/>
      </dsp:spPr>
      <dsp:style>
        <a:lnRef idx="0">
          <a:scrgbClr r="0" g="0" b="0"/>
        </a:lnRef>
        <a:fillRef idx="1">
          <a:scrgbClr r="0" g="0" b="0"/>
        </a:fillRef>
        <a:effectRef idx="0">
          <a:scrgbClr r="0" g="0" b="0"/>
        </a:effectRef>
        <a:fontRef idx="minor">
          <a:schemeClr val="lt1"/>
        </a:fontRef>
      </dsp:style>
    </dsp:sp>
    <dsp:sp modelId="{3DF545AF-806B-43D3-89C3-DDA0933BD554}">
      <dsp:nvSpPr>
        <dsp:cNvPr id="0" name=""/>
        <dsp:cNvSpPr/>
      </dsp:nvSpPr>
      <dsp:spPr>
        <a:xfrm>
          <a:off x="2769441" y="643153"/>
          <a:ext cx="4295073" cy="4295073"/>
        </a:xfrm>
        <a:prstGeom prst="blockArc">
          <a:avLst>
            <a:gd name="adj1" fmla="val 5400000"/>
            <a:gd name="adj2" fmla="val 10800000"/>
            <a:gd name="adj3" fmla="val 4643"/>
          </a:avLst>
        </a:prstGeom>
        <a:solidFill>
          <a:srgbClr val="7759CB"/>
        </a:solidFill>
        <a:ln>
          <a:solidFill>
            <a:srgbClr val="A75AF4"/>
          </a:solidFill>
        </a:ln>
        <a:effectLst/>
      </dsp:spPr>
      <dsp:style>
        <a:lnRef idx="0">
          <a:scrgbClr r="0" g="0" b="0"/>
        </a:lnRef>
        <a:fillRef idx="1">
          <a:scrgbClr r="0" g="0" b="0"/>
        </a:fillRef>
        <a:effectRef idx="0">
          <a:scrgbClr r="0" g="0" b="0"/>
        </a:effectRef>
        <a:fontRef idx="minor">
          <a:schemeClr val="lt1"/>
        </a:fontRef>
      </dsp:style>
    </dsp:sp>
    <dsp:sp modelId="{596D77F8-B80C-4B4F-83F3-7F7BD5AA69F3}">
      <dsp:nvSpPr>
        <dsp:cNvPr id="0" name=""/>
        <dsp:cNvSpPr/>
      </dsp:nvSpPr>
      <dsp:spPr>
        <a:xfrm>
          <a:off x="2769441" y="643153"/>
          <a:ext cx="4295073" cy="4295073"/>
        </a:xfrm>
        <a:prstGeom prst="blockArc">
          <a:avLst>
            <a:gd name="adj1" fmla="val 0"/>
            <a:gd name="adj2" fmla="val 5400000"/>
            <a:gd name="adj3" fmla="val 4643"/>
          </a:avLst>
        </a:prstGeom>
        <a:solidFill>
          <a:srgbClr val="7759CB"/>
        </a:solidFill>
        <a:ln>
          <a:solidFill>
            <a:srgbClr val="A75AF4"/>
          </a:solidFill>
        </a:ln>
        <a:effectLst/>
      </dsp:spPr>
      <dsp:style>
        <a:lnRef idx="0">
          <a:scrgbClr r="0" g="0" b="0"/>
        </a:lnRef>
        <a:fillRef idx="1">
          <a:scrgbClr r="0" g="0" b="0"/>
        </a:fillRef>
        <a:effectRef idx="0">
          <a:scrgbClr r="0" g="0" b="0"/>
        </a:effectRef>
        <a:fontRef idx="minor">
          <a:schemeClr val="lt1"/>
        </a:fontRef>
      </dsp:style>
    </dsp:sp>
    <dsp:sp modelId="{18755E5C-0369-412A-B920-16746E320753}">
      <dsp:nvSpPr>
        <dsp:cNvPr id="0" name=""/>
        <dsp:cNvSpPr/>
      </dsp:nvSpPr>
      <dsp:spPr>
        <a:xfrm>
          <a:off x="2769441" y="643153"/>
          <a:ext cx="4295073" cy="4295073"/>
        </a:xfrm>
        <a:prstGeom prst="blockArc">
          <a:avLst>
            <a:gd name="adj1" fmla="val 16200000"/>
            <a:gd name="adj2" fmla="val 0"/>
            <a:gd name="adj3" fmla="val 4643"/>
          </a:avLst>
        </a:prstGeom>
        <a:solidFill>
          <a:srgbClr val="7759CB"/>
        </a:solidFill>
        <a:ln>
          <a:solidFill>
            <a:srgbClr val="A75AF4"/>
          </a:solidFill>
        </a:ln>
        <a:effectLst/>
      </dsp:spPr>
      <dsp:style>
        <a:lnRef idx="0">
          <a:scrgbClr r="0" g="0" b="0"/>
        </a:lnRef>
        <a:fillRef idx="1">
          <a:scrgbClr r="0" g="0" b="0"/>
        </a:fillRef>
        <a:effectRef idx="0">
          <a:scrgbClr r="0" g="0" b="0"/>
        </a:effectRef>
        <a:fontRef idx="minor">
          <a:schemeClr val="lt1"/>
        </a:fontRef>
      </dsp:style>
    </dsp:sp>
    <dsp:sp modelId="{B07B3908-D90E-4C7E-871B-ED3E7BB4BBC4}">
      <dsp:nvSpPr>
        <dsp:cNvPr id="0" name=""/>
        <dsp:cNvSpPr/>
      </dsp:nvSpPr>
      <dsp:spPr>
        <a:xfrm>
          <a:off x="3927820" y="1801532"/>
          <a:ext cx="1978315" cy="1978315"/>
        </a:xfrm>
        <a:prstGeom prst="ellipse">
          <a:avLst/>
        </a:prstGeom>
        <a:solidFill>
          <a:srgbClr val="6D38B9"/>
        </a:solidFill>
        <a:ln w="12700" cap="flat" cmpd="sng" algn="ctr">
          <a:solidFill>
            <a:srgbClr val="7340B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FBFF"/>
              </a:solidFill>
              <a:latin typeface="Trebuchet MS" panose="020B0603020202020204" pitchFamily="34" charset="0"/>
              <a:cs typeface="Helvetica" panose="020B0604020202020204" pitchFamily="34" charset="0"/>
            </a:rPr>
            <a:t>Overall Strategy</a:t>
          </a:r>
          <a:endParaRPr lang="en-IN" sz="2400" kern="1200" dirty="0">
            <a:solidFill>
              <a:srgbClr val="FFFBFF"/>
            </a:solidFill>
            <a:latin typeface="Trebuchet MS" panose="020B0603020202020204" pitchFamily="34" charset="0"/>
            <a:cs typeface="Helvetica" panose="020B0604020202020204" pitchFamily="34" charset="0"/>
          </a:endParaRPr>
        </a:p>
      </dsp:txBody>
      <dsp:txXfrm>
        <a:off x="4217538" y="2091250"/>
        <a:ext cx="1398879" cy="1398879"/>
      </dsp:txXfrm>
    </dsp:sp>
    <dsp:sp modelId="{62769195-76F8-4B13-8A8A-6C0D89509641}">
      <dsp:nvSpPr>
        <dsp:cNvPr id="0" name=""/>
        <dsp:cNvSpPr/>
      </dsp:nvSpPr>
      <dsp:spPr>
        <a:xfrm>
          <a:off x="4224567" y="596"/>
          <a:ext cx="1384820" cy="1384820"/>
        </a:xfrm>
        <a:prstGeom prst="ellipse">
          <a:avLst/>
        </a:prstGeom>
        <a:solidFill>
          <a:schemeClr val="bg1"/>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A75AF4"/>
              </a:solidFill>
              <a:latin typeface="Trebuchet MS" panose="020B0603020202020204" pitchFamily="34" charset="0"/>
              <a:cs typeface="Helvetica" panose="020B0604020202020204" pitchFamily="34" charset="0"/>
            </a:rPr>
            <a:t>Proactive Retention Efforts</a:t>
          </a:r>
          <a:endParaRPr lang="en-IN" sz="1400" kern="1200" dirty="0">
            <a:solidFill>
              <a:srgbClr val="A75AF4"/>
            </a:solidFill>
            <a:latin typeface="Trebuchet MS" panose="020B0603020202020204" pitchFamily="34" charset="0"/>
            <a:cs typeface="Helvetica" panose="020B0604020202020204" pitchFamily="34" charset="0"/>
          </a:endParaRPr>
        </a:p>
      </dsp:txBody>
      <dsp:txXfrm>
        <a:off x="4427369" y="203398"/>
        <a:ext cx="979216" cy="979216"/>
      </dsp:txXfrm>
    </dsp:sp>
    <dsp:sp modelId="{559C75DF-CF18-445D-9FA6-73FAA3029A97}">
      <dsp:nvSpPr>
        <dsp:cNvPr id="0" name=""/>
        <dsp:cNvSpPr/>
      </dsp:nvSpPr>
      <dsp:spPr>
        <a:xfrm>
          <a:off x="6322250" y="2098279"/>
          <a:ext cx="1384820" cy="1384820"/>
        </a:xfrm>
        <a:prstGeom prst="ellipse">
          <a:avLst/>
        </a:prstGeom>
        <a:solidFill>
          <a:schemeClr val="bg1"/>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A75AF4"/>
              </a:solidFill>
              <a:latin typeface="Trebuchet MS" panose="020B0603020202020204" pitchFamily="34" charset="0"/>
              <a:cs typeface="Helvetica" panose="020B0604020202020204" pitchFamily="34" charset="0"/>
            </a:rPr>
            <a:t>Resource Allocation</a:t>
          </a:r>
        </a:p>
      </dsp:txBody>
      <dsp:txXfrm>
        <a:off x="6525052" y="2301081"/>
        <a:ext cx="979216" cy="979216"/>
      </dsp:txXfrm>
    </dsp:sp>
    <dsp:sp modelId="{D729D4D3-41CA-449A-9368-D431F5410F24}">
      <dsp:nvSpPr>
        <dsp:cNvPr id="0" name=""/>
        <dsp:cNvSpPr/>
      </dsp:nvSpPr>
      <dsp:spPr>
        <a:xfrm>
          <a:off x="4224567" y="4195962"/>
          <a:ext cx="1384820" cy="1384820"/>
        </a:xfrm>
        <a:prstGeom prst="ellipse">
          <a:avLst/>
        </a:prstGeom>
        <a:solidFill>
          <a:schemeClr val="bg1"/>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A75AF4"/>
              </a:solidFill>
              <a:latin typeface="Trebuchet MS" panose="020B0603020202020204" pitchFamily="34" charset="0"/>
              <a:cs typeface="Helvetica" panose="020B0604020202020204" pitchFamily="34" charset="0"/>
            </a:rPr>
            <a:t>Ongoing Analysis and Adaptation</a:t>
          </a:r>
        </a:p>
      </dsp:txBody>
      <dsp:txXfrm>
        <a:off x="4427369" y="4398764"/>
        <a:ext cx="979216" cy="979216"/>
      </dsp:txXfrm>
    </dsp:sp>
    <dsp:sp modelId="{015CC771-0E2D-46C9-994B-D235BFA49CBC}">
      <dsp:nvSpPr>
        <dsp:cNvPr id="0" name=""/>
        <dsp:cNvSpPr/>
      </dsp:nvSpPr>
      <dsp:spPr>
        <a:xfrm>
          <a:off x="2126884" y="2098279"/>
          <a:ext cx="1384820" cy="1384820"/>
        </a:xfrm>
        <a:prstGeom prst="ellipse">
          <a:avLst/>
        </a:prstGeom>
        <a:solidFill>
          <a:schemeClr val="bg1"/>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A75AF4"/>
              </a:solidFill>
              <a:latin typeface="Trebuchet MS" panose="020B0603020202020204" pitchFamily="34" charset="0"/>
              <a:cs typeface="Helvetica" panose="020B0604020202020204" pitchFamily="34" charset="0"/>
            </a:rPr>
            <a:t>Tailored Marketing Initiatives</a:t>
          </a:r>
        </a:p>
      </dsp:txBody>
      <dsp:txXfrm>
        <a:off x="2329686" y="2301081"/>
        <a:ext cx="979216" cy="9792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27BB0-C3FF-46DD-8254-13B979DECB8A}">
      <dsp:nvSpPr>
        <dsp:cNvPr id="0" name=""/>
        <dsp:cNvSpPr/>
      </dsp:nvSpPr>
      <dsp:spPr>
        <a:xfrm>
          <a:off x="4152256" y="1025938"/>
          <a:ext cx="2577339" cy="2577339"/>
        </a:xfrm>
        <a:prstGeom prst="ellipse">
          <a:avLst/>
        </a:prstGeom>
        <a:solidFill>
          <a:srgbClr val="6D38B9"/>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b="1" kern="1200" dirty="0">
              <a:solidFill>
                <a:schemeClr val="bg1"/>
              </a:solidFill>
              <a:latin typeface="Trebuchet MS" panose="020B0603020202020204" pitchFamily="34" charset="0"/>
              <a:cs typeface="Helvetica" panose="020B0604020202020204" pitchFamily="34" charset="0"/>
            </a:rPr>
            <a:t>Proactive retention strategies</a:t>
          </a:r>
          <a:endParaRPr lang="en-IN" sz="2400" kern="1200" dirty="0">
            <a:solidFill>
              <a:schemeClr val="bg1"/>
            </a:solidFill>
            <a:latin typeface="Trebuchet MS" panose="020B0603020202020204" pitchFamily="34" charset="0"/>
            <a:cs typeface="Helvetica" panose="020B0604020202020204" pitchFamily="34" charset="0"/>
          </a:endParaRPr>
        </a:p>
      </dsp:txBody>
      <dsp:txXfrm>
        <a:off x="4529699" y="1403381"/>
        <a:ext cx="1822453" cy="1822453"/>
      </dsp:txXfrm>
    </dsp:sp>
    <dsp:sp modelId="{B388B140-32C3-45E7-97A7-E8674E37B12C}">
      <dsp:nvSpPr>
        <dsp:cNvPr id="0" name=""/>
        <dsp:cNvSpPr/>
      </dsp:nvSpPr>
      <dsp:spPr>
        <a:xfrm>
          <a:off x="4796591" y="460"/>
          <a:ext cx="1288669" cy="1288669"/>
        </a:xfrm>
        <a:prstGeom prst="ellipse">
          <a:avLst/>
        </a:prstGeom>
        <a:solidFill>
          <a:schemeClr val="bg1"/>
        </a:solidFill>
        <a:ln>
          <a:solidFill>
            <a:srgbClr val="7340BB"/>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solidFill>
                <a:srgbClr val="6D38B9"/>
              </a:solidFill>
              <a:latin typeface="Trebuchet MS" panose="020B0603020202020204" pitchFamily="34" charset="0"/>
              <a:cs typeface="Helvetica" panose="020B0604020202020204" pitchFamily="34" charset="0"/>
            </a:rPr>
            <a:t>Onboarding improvements</a:t>
          </a:r>
          <a:endParaRPr lang="en-IN" sz="1000" kern="1200" dirty="0">
            <a:solidFill>
              <a:srgbClr val="6D38B9"/>
            </a:solidFill>
            <a:latin typeface="Trebuchet MS" panose="020B0603020202020204" pitchFamily="34" charset="0"/>
            <a:cs typeface="Helvetica" panose="020B0604020202020204" pitchFamily="34" charset="0"/>
          </a:endParaRPr>
        </a:p>
      </dsp:txBody>
      <dsp:txXfrm>
        <a:off x="4985312" y="189181"/>
        <a:ext cx="911227" cy="911227"/>
      </dsp:txXfrm>
    </dsp:sp>
    <dsp:sp modelId="{B0E123BB-9BC3-4411-853D-6CBFE4F94A0F}">
      <dsp:nvSpPr>
        <dsp:cNvPr id="0" name=""/>
        <dsp:cNvSpPr/>
      </dsp:nvSpPr>
      <dsp:spPr>
        <a:xfrm>
          <a:off x="6475031" y="1678900"/>
          <a:ext cx="1288669" cy="1288669"/>
        </a:xfrm>
        <a:prstGeom prst="ellipse">
          <a:avLst/>
        </a:prstGeom>
        <a:solidFill>
          <a:schemeClr val="bg1"/>
        </a:solidFill>
        <a:ln>
          <a:solidFill>
            <a:srgbClr val="7340BB"/>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a:solidFill>
                <a:srgbClr val="6D38B9"/>
              </a:solidFill>
              <a:latin typeface="Trebuchet MS" panose="020B0603020202020204" pitchFamily="34" charset="0"/>
              <a:cs typeface="Helvetica" panose="020B0604020202020204" pitchFamily="34" charset="0"/>
            </a:rPr>
            <a:t>Incentive programs</a:t>
          </a:r>
          <a:endParaRPr lang="en-IN" sz="1000" kern="1200" dirty="0">
            <a:solidFill>
              <a:srgbClr val="6D38B9"/>
            </a:solidFill>
            <a:latin typeface="Trebuchet MS" panose="020B0603020202020204" pitchFamily="34" charset="0"/>
            <a:cs typeface="Helvetica" panose="020B0604020202020204" pitchFamily="34" charset="0"/>
          </a:endParaRPr>
        </a:p>
      </dsp:txBody>
      <dsp:txXfrm>
        <a:off x="6663752" y="1867621"/>
        <a:ext cx="911227" cy="911227"/>
      </dsp:txXfrm>
    </dsp:sp>
    <dsp:sp modelId="{A9AA6914-DEEA-4AC6-9EFF-48510B89E7FB}">
      <dsp:nvSpPr>
        <dsp:cNvPr id="0" name=""/>
        <dsp:cNvSpPr/>
      </dsp:nvSpPr>
      <dsp:spPr>
        <a:xfrm>
          <a:off x="4861953" y="3347820"/>
          <a:ext cx="1288669" cy="1288669"/>
        </a:xfrm>
        <a:prstGeom prst="ellipse">
          <a:avLst/>
        </a:prstGeom>
        <a:solidFill>
          <a:schemeClr val="bg1"/>
        </a:solidFill>
        <a:ln>
          <a:solidFill>
            <a:srgbClr val="7340BB"/>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a:solidFill>
                <a:srgbClr val="6D38B9"/>
              </a:solidFill>
              <a:latin typeface="Trebuchet MS" panose="020B0603020202020204" pitchFamily="34" charset="0"/>
              <a:cs typeface="Helvetica" panose="020B0604020202020204" pitchFamily="34" charset="0"/>
            </a:rPr>
            <a:t>Geographically tailored retention</a:t>
          </a:r>
          <a:endParaRPr lang="en-IN" sz="1000" kern="1200" dirty="0">
            <a:solidFill>
              <a:srgbClr val="6D38B9"/>
            </a:solidFill>
            <a:latin typeface="Trebuchet MS" panose="020B0603020202020204" pitchFamily="34" charset="0"/>
            <a:cs typeface="Helvetica" panose="020B0604020202020204" pitchFamily="34" charset="0"/>
          </a:endParaRPr>
        </a:p>
      </dsp:txBody>
      <dsp:txXfrm>
        <a:off x="5050674" y="3536541"/>
        <a:ext cx="911227" cy="911227"/>
      </dsp:txXfrm>
    </dsp:sp>
    <dsp:sp modelId="{853BFC54-541D-41B3-93C2-850884265BD2}">
      <dsp:nvSpPr>
        <dsp:cNvPr id="0" name=""/>
        <dsp:cNvSpPr/>
      </dsp:nvSpPr>
      <dsp:spPr>
        <a:xfrm>
          <a:off x="3118150" y="1678900"/>
          <a:ext cx="1288669" cy="1288669"/>
        </a:xfrm>
        <a:prstGeom prst="ellipse">
          <a:avLst/>
        </a:prstGeom>
        <a:solidFill>
          <a:schemeClr val="bg1"/>
        </a:solidFill>
        <a:ln>
          <a:solidFill>
            <a:srgbClr val="7340BB"/>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a:solidFill>
                <a:srgbClr val="6D38B9"/>
              </a:solidFill>
              <a:latin typeface="Trebuchet MS" panose="020B0603020202020204" pitchFamily="34" charset="0"/>
              <a:cs typeface="Helvetica" panose="020B0604020202020204" pitchFamily="34" charset="0"/>
            </a:rPr>
            <a:t>Proactive Churn Prevention Initiatives</a:t>
          </a:r>
          <a:endParaRPr lang="en-IN" sz="1000" kern="1200" dirty="0">
            <a:solidFill>
              <a:srgbClr val="6D38B9"/>
            </a:solidFill>
            <a:latin typeface="Trebuchet MS" panose="020B0603020202020204" pitchFamily="34" charset="0"/>
            <a:cs typeface="Helvetica" panose="020B0604020202020204" pitchFamily="34" charset="0"/>
          </a:endParaRPr>
        </a:p>
      </dsp:txBody>
      <dsp:txXfrm>
        <a:off x="3306871" y="1867621"/>
        <a:ext cx="911227" cy="9112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CE86-FD57-462E-9774-1191186A433C}">
      <dsp:nvSpPr>
        <dsp:cNvPr id="0" name=""/>
        <dsp:cNvSpPr/>
      </dsp:nvSpPr>
      <dsp:spPr>
        <a:xfrm>
          <a:off x="3288871" y="255384"/>
          <a:ext cx="3300349" cy="3300349"/>
        </a:xfrm>
        <a:prstGeom prst="pie">
          <a:avLst>
            <a:gd name="adj1" fmla="val 16200000"/>
            <a:gd name="adj2" fmla="val 1800000"/>
          </a:avLst>
        </a:prstGeom>
        <a:solidFill>
          <a:srgbClr val="FFFFFF"/>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A75AF4"/>
              </a:solidFill>
              <a:latin typeface="Trebuchet MS" panose="020B0603020202020204" pitchFamily="34" charset="0"/>
              <a:cs typeface="Helvetica" panose="020B0604020202020204" pitchFamily="34" charset="0"/>
            </a:rPr>
            <a:t>Geographical marketing</a:t>
          </a:r>
        </a:p>
      </dsp:txBody>
      <dsp:txXfrm>
        <a:off x="5028234" y="954744"/>
        <a:ext cx="1178696" cy="982247"/>
      </dsp:txXfrm>
    </dsp:sp>
    <dsp:sp modelId="{35F2455C-0BAE-4147-A542-73C4CFFFA9DF}">
      <dsp:nvSpPr>
        <dsp:cNvPr id="0" name=""/>
        <dsp:cNvSpPr/>
      </dsp:nvSpPr>
      <dsp:spPr>
        <a:xfrm>
          <a:off x="3220899" y="373253"/>
          <a:ext cx="3300349" cy="3300349"/>
        </a:xfrm>
        <a:prstGeom prst="pie">
          <a:avLst>
            <a:gd name="adj1" fmla="val 1800000"/>
            <a:gd name="adj2" fmla="val 9000000"/>
          </a:avLst>
        </a:prstGeom>
        <a:solidFill>
          <a:srgbClr val="FFFFFF"/>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A75AF4"/>
              </a:solidFill>
              <a:latin typeface="Trebuchet MS" panose="020B0603020202020204" pitchFamily="34" charset="0"/>
            </a:rPr>
            <a:t>Product</a:t>
          </a:r>
          <a:r>
            <a:rPr lang="en-IN" sz="1400" kern="1200" dirty="0">
              <a:latin typeface="Trebuchet MS" panose="020B0603020202020204" pitchFamily="34" charset="0"/>
            </a:rPr>
            <a:t> </a:t>
          </a:r>
          <a:r>
            <a:rPr lang="en-IN" sz="1400" kern="1200" dirty="0">
              <a:solidFill>
                <a:srgbClr val="A75AF4"/>
              </a:solidFill>
              <a:latin typeface="Trebuchet MS" panose="020B0603020202020204" pitchFamily="34" charset="0"/>
              <a:cs typeface="Helvetica" panose="020B0604020202020204" pitchFamily="34" charset="0"/>
            </a:rPr>
            <a:t>cross-selling</a:t>
          </a:r>
        </a:p>
      </dsp:txBody>
      <dsp:txXfrm>
        <a:off x="4006697" y="2514552"/>
        <a:ext cx="1768044" cy="864377"/>
      </dsp:txXfrm>
    </dsp:sp>
    <dsp:sp modelId="{3D33F71E-2DFF-47CC-8157-6B881E209429}">
      <dsp:nvSpPr>
        <dsp:cNvPr id="0" name=""/>
        <dsp:cNvSpPr/>
      </dsp:nvSpPr>
      <dsp:spPr>
        <a:xfrm>
          <a:off x="3152928" y="255384"/>
          <a:ext cx="3300349" cy="3300349"/>
        </a:xfrm>
        <a:prstGeom prst="pie">
          <a:avLst>
            <a:gd name="adj1" fmla="val 9000000"/>
            <a:gd name="adj2" fmla="val 16200000"/>
          </a:avLst>
        </a:prstGeom>
        <a:solidFill>
          <a:srgbClr val="FFFFFF"/>
        </a:solidFill>
        <a:ln w="12700" cap="flat" cmpd="sng" algn="ctr">
          <a:solidFill>
            <a:srgbClr val="3E009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solidFill>
                <a:srgbClr val="A75AF4"/>
              </a:solidFill>
              <a:latin typeface="Trebuchet MS" panose="020B0603020202020204" pitchFamily="34" charset="0"/>
              <a:cs typeface="Helvetica" panose="020B0604020202020204" pitchFamily="34" charset="0"/>
            </a:rPr>
            <a:t>High-CLV</a:t>
          </a:r>
          <a:r>
            <a:rPr lang="en-IN" sz="1400" kern="1200" dirty="0">
              <a:solidFill>
                <a:srgbClr val="A75AF4"/>
              </a:solidFill>
              <a:latin typeface="Trebuchet MS" panose="020B0603020202020204" pitchFamily="34" charset="0"/>
            </a:rPr>
            <a:t> </a:t>
          </a:r>
          <a:r>
            <a:rPr lang="en-IN" sz="1400" kern="1200" dirty="0">
              <a:solidFill>
                <a:srgbClr val="A75AF4"/>
              </a:solidFill>
              <a:latin typeface="Trebuchet MS" panose="020B0603020202020204" pitchFamily="34" charset="0"/>
              <a:cs typeface="Helvetica" panose="020B0604020202020204" pitchFamily="34" charset="0"/>
            </a:rPr>
            <a:t>customers</a:t>
          </a:r>
        </a:p>
      </dsp:txBody>
      <dsp:txXfrm>
        <a:off x="3535218" y="954744"/>
        <a:ext cx="1178696" cy="982247"/>
      </dsp:txXfrm>
    </dsp:sp>
    <dsp:sp modelId="{5692CC7F-DFDC-465D-AD8E-BD1DADBA847E}">
      <dsp:nvSpPr>
        <dsp:cNvPr id="0" name=""/>
        <dsp:cNvSpPr/>
      </dsp:nvSpPr>
      <dsp:spPr>
        <a:xfrm>
          <a:off x="3084836" y="51076"/>
          <a:ext cx="3708964" cy="3708964"/>
        </a:xfrm>
        <a:prstGeom prst="circularArrow">
          <a:avLst>
            <a:gd name="adj1" fmla="val 5085"/>
            <a:gd name="adj2" fmla="val 327528"/>
            <a:gd name="adj3" fmla="val 1472472"/>
            <a:gd name="adj4" fmla="val 16199432"/>
            <a:gd name="adj5" fmla="val 5932"/>
          </a:avLst>
        </a:prstGeom>
        <a:solidFill>
          <a:srgbClr val="7340BB"/>
        </a:solidFill>
        <a:ln>
          <a:solidFill>
            <a:srgbClr val="7340BB"/>
          </a:solidFill>
        </a:ln>
        <a:effectLst/>
      </dsp:spPr>
      <dsp:style>
        <a:lnRef idx="0">
          <a:scrgbClr r="0" g="0" b="0"/>
        </a:lnRef>
        <a:fillRef idx="1">
          <a:scrgbClr r="0" g="0" b="0"/>
        </a:fillRef>
        <a:effectRef idx="0">
          <a:scrgbClr r="0" g="0" b="0"/>
        </a:effectRef>
        <a:fontRef idx="minor">
          <a:schemeClr val="lt1"/>
        </a:fontRef>
      </dsp:style>
    </dsp:sp>
    <dsp:sp modelId="{A4920F09-1E63-49C1-81C3-BEC4D7957206}">
      <dsp:nvSpPr>
        <dsp:cNvPr id="0" name=""/>
        <dsp:cNvSpPr/>
      </dsp:nvSpPr>
      <dsp:spPr>
        <a:xfrm>
          <a:off x="3016592" y="168737"/>
          <a:ext cx="3708964" cy="3708964"/>
        </a:xfrm>
        <a:prstGeom prst="circularArrow">
          <a:avLst>
            <a:gd name="adj1" fmla="val 5085"/>
            <a:gd name="adj2" fmla="val 327528"/>
            <a:gd name="adj3" fmla="val 8671970"/>
            <a:gd name="adj4" fmla="val 1800502"/>
            <a:gd name="adj5" fmla="val 5932"/>
          </a:avLst>
        </a:prstGeom>
        <a:solidFill>
          <a:srgbClr val="7646FD"/>
        </a:solidFill>
        <a:ln>
          <a:solidFill>
            <a:srgbClr val="7646FD"/>
          </a:solidFill>
        </a:ln>
        <a:effectLst/>
      </dsp:spPr>
      <dsp:style>
        <a:lnRef idx="0">
          <a:scrgbClr r="0" g="0" b="0"/>
        </a:lnRef>
        <a:fillRef idx="1">
          <a:scrgbClr r="0" g="0" b="0"/>
        </a:fillRef>
        <a:effectRef idx="0">
          <a:scrgbClr r="0" g="0" b="0"/>
        </a:effectRef>
        <a:fontRef idx="minor">
          <a:schemeClr val="lt1"/>
        </a:fontRef>
      </dsp:style>
    </dsp:sp>
    <dsp:sp modelId="{FB41CEB4-7AA3-4AEF-9313-0DB252285C1B}">
      <dsp:nvSpPr>
        <dsp:cNvPr id="0" name=""/>
        <dsp:cNvSpPr/>
      </dsp:nvSpPr>
      <dsp:spPr>
        <a:xfrm>
          <a:off x="2948348" y="51076"/>
          <a:ext cx="3708964" cy="3708964"/>
        </a:xfrm>
        <a:prstGeom prst="circularArrow">
          <a:avLst>
            <a:gd name="adj1" fmla="val 5085"/>
            <a:gd name="adj2" fmla="val 327528"/>
            <a:gd name="adj3" fmla="val 15873039"/>
            <a:gd name="adj4" fmla="val 9000000"/>
            <a:gd name="adj5" fmla="val 5932"/>
          </a:avLst>
        </a:prstGeom>
        <a:solidFill>
          <a:srgbClr val="3E009A"/>
        </a:solidFill>
        <a:ln>
          <a:solidFill>
            <a:srgbClr val="3E009A"/>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63D4C-77C6-44D6-9E71-4FA14269F0B6}"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643D5-22C3-4E48-AEEF-FF8AD065C6F1}" type="slidenum">
              <a:rPr lang="en-IN" smtClean="0"/>
              <a:t>‹#›</a:t>
            </a:fld>
            <a:endParaRPr lang="en-IN"/>
          </a:p>
        </p:txBody>
      </p:sp>
    </p:spTree>
    <p:extLst>
      <p:ext uri="{BB962C8B-B14F-4D97-AF65-F5344CB8AC3E}">
        <p14:creationId xmlns:p14="http://schemas.microsoft.com/office/powerpoint/2010/main" val="2121737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A7A3-5A02-48C9-9252-F16BFE843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85F436-C7CB-411A-8942-18CA4089A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66ECB9-65C8-4918-BE1D-BE13625725C2}"/>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5" name="Footer Placeholder 4">
            <a:extLst>
              <a:ext uri="{FF2B5EF4-FFF2-40B4-BE49-F238E27FC236}">
                <a16:creationId xmlns:a16="http://schemas.microsoft.com/office/drawing/2014/main" id="{810D2FCD-9936-43C8-8FAD-9F4C684B1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C50F4-E786-49F6-BFA0-BF52ADF22197}"/>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199768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4E11-2770-4575-9EEB-C855EB58D06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F220D6-0145-4F18-984C-9115D9107D8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36393-58E4-4013-AE49-3C70B3B9B9EA}"/>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5" name="Footer Placeholder 4">
            <a:extLst>
              <a:ext uri="{FF2B5EF4-FFF2-40B4-BE49-F238E27FC236}">
                <a16:creationId xmlns:a16="http://schemas.microsoft.com/office/drawing/2014/main" id="{4872C345-9FFA-4CB6-A98D-B4E91D583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CDF08-DF2B-4D0C-ACD7-2DB82DFBB120}"/>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184153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357CB-1A89-4F55-B558-EC9E89347B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9C2AF-B1EE-46B3-BD5C-2B150D504F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68BB8-1432-4EC1-9489-B6322DDE1C03}"/>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5" name="Footer Placeholder 4">
            <a:extLst>
              <a:ext uri="{FF2B5EF4-FFF2-40B4-BE49-F238E27FC236}">
                <a16:creationId xmlns:a16="http://schemas.microsoft.com/office/drawing/2014/main" id="{0D6C2C63-9798-4E1F-B548-2FBF6CC1E7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F7E08-E83D-4C4F-BADC-DBF4903F11FA}"/>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2245365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8503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5DA931-CAD7-0F9E-7B71-2F7611FF03FF}"/>
              </a:ext>
            </a:extLst>
          </p:cNvPr>
          <p:cNvPicPr>
            <a:picLocks noChangeAspect="1"/>
          </p:cNvPicPr>
          <p:nvPr userDrawn="1"/>
        </p:nvPicPr>
        <p:blipFill>
          <a:blip r:embed="rId2" cstate="email">
            <a:alphaModFix amt="80000"/>
            <a:extLst>
              <a:ext uri="{28A0092B-C50C-407E-A947-70E740481C1C}">
                <a14:useLocalDpi xmlns:a14="http://schemas.microsoft.com/office/drawing/2010/main" val="0"/>
              </a:ext>
            </a:extLst>
          </a:blip>
          <a:stretch>
            <a:fillRect/>
          </a:stretch>
        </p:blipFill>
        <p:spPr>
          <a:xfrm>
            <a:off x="2962" y="0"/>
            <a:ext cx="12189038" cy="6858000"/>
          </a:xfrm>
          <a:prstGeom prst="rect">
            <a:avLst/>
          </a:prstGeom>
        </p:spPr>
      </p:pic>
      <p:pic>
        <p:nvPicPr>
          <p:cNvPr id="48" name="Picture 47">
            <a:extLst>
              <a:ext uri="{FF2B5EF4-FFF2-40B4-BE49-F238E27FC236}">
                <a16:creationId xmlns:a16="http://schemas.microsoft.com/office/drawing/2014/main" id="{F8AB4B6D-EC15-0B59-564D-E8D1FCF9C0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4" y="-1666"/>
            <a:ext cx="12194962" cy="6859666"/>
          </a:xfrm>
          <a:prstGeom prst="rect">
            <a:avLst/>
          </a:prstGeom>
        </p:spPr>
      </p:pic>
    </p:spTree>
    <p:extLst>
      <p:ext uri="{BB962C8B-B14F-4D97-AF65-F5344CB8AC3E}">
        <p14:creationId xmlns:p14="http://schemas.microsoft.com/office/powerpoint/2010/main" val="1275126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5F2B-1CF2-46F4-A363-34ED5B329B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360C6C-DAF7-4A34-BE77-C38BE66201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745D8-CF4E-4BA7-9EEB-A8903886B0EF}"/>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5" name="Footer Placeholder 4">
            <a:extLst>
              <a:ext uri="{FF2B5EF4-FFF2-40B4-BE49-F238E27FC236}">
                <a16:creationId xmlns:a16="http://schemas.microsoft.com/office/drawing/2014/main" id="{8A5C2D7D-D40A-4074-864D-6E863029BB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55D14-0A3A-4912-8985-6D808091BA6B}"/>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202548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A618-4FB5-49AB-99F7-A317DB5D9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BBFCA2-4B7F-4EDE-9680-9DFD91A06E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828CBCD-BB1F-4D82-A858-0E9CE8F1E075}"/>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5" name="Footer Placeholder 4">
            <a:extLst>
              <a:ext uri="{FF2B5EF4-FFF2-40B4-BE49-F238E27FC236}">
                <a16:creationId xmlns:a16="http://schemas.microsoft.com/office/drawing/2014/main" id="{DF29AE84-DA68-4E7F-B3AC-67BCC3D75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DA332-8CA5-40FE-9FD5-7AC2BD184D8E}"/>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388790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0835-BF65-49E7-8B09-1DA9F8E8F0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3F2D3-6D88-4871-92BF-FE4D40DE91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E0EF0E-E287-4FFA-A1DA-988F47F364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C595B8-0578-4EA5-8FA5-11CEE84B51A3}"/>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6" name="Footer Placeholder 5">
            <a:extLst>
              <a:ext uri="{FF2B5EF4-FFF2-40B4-BE49-F238E27FC236}">
                <a16:creationId xmlns:a16="http://schemas.microsoft.com/office/drawing/2014/main" id="{9AAF5778-9680-4373-B634-036B6890AE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46AD0-F3A0-41E5-BB62-42C435808818}"/>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128006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7CDD-27A6-4CCF-8D06-4C5CDBE286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DDDD1E-4EE2-4A85-9118-00C0CBBBD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195034-C3F8-4034-B3CB-0DFA4AAA98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4E3433-266F-4055-9694-D1ECD9BB5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1178EA-8B1D-42A4-9836-016AFCF8A9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4F4078-5F35-4829-AC02-E7E63339C4F4}"/>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8" name="Footer Placeholder 7">
            <a:extLst>
              <a:ext uri="{FF2B5EF4-FFF2-40B4-BE49-F238E27FC236}">
                <a16:creationId xmlns:a16="http://schemas.microsoft.com/office/drawing/2014/main" id="{D38B1BFB-A4BB-4634-AB23-CD564228A5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E941AE-49C5-442B-9103-05FB7818084F}"/>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164303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74C1-2882-4EBE-BAC4-C263153E7D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D50319-F353-4E75-9845-A38A51944E06}"/>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4" name="Footer Placeholder 3">
            <a:extLst>
              <a:ext uri="{FF2B5EF4-FFF2-40B4-BE49-F238E27FC236}">
                <a16:creationId xmlns:a16="http://schemas.microsoft.com/office/drawing/2014/main" id="{FAA46FF1-BB0A-4EF0-8555-34339461F0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2F68FA-AF7F-43BC-9C1F-0ED3B63176A9}"/>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373114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1B122-F5C5-431C-A7CF-B7AF21181C36}"/>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3" name="Footer Placeholder 2">
            <a:extLst>
              <a:ext uri="{FF2B5EF4-FFF2-40B4-BE49-F238E27FC236}">
                <a16:creationId xmlns:a16="http://schemas.microsoft.com/office/drawing/2014/main" id="{A1B89148-33BF-4D44-BA0F-21792CEF7B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01E4FF-23B2-4E43-B831-7D8D5E6B364D}"/>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7053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919-CE46-4B4E-81C1-29A4BE625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3A4788-0BFC-4DBF-9C05-50F473CE9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9FAFCF-E1D5-4C9F-8C0C-29DEAFA58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9FDD3A-764D-4710-9D70-408C130743D0}"/>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6" name="Footer Placeholder 5">
            <a:extLst>
              <a:ext uri="{FF2B5EF4-FFF2-40B4-BE49-F238E27FC236}">
                <a16:creationId xmlns:a16="http://schemas.microsoft.com/office/drawing/2014/main" id="{D13A6CFB-A8C8-4FB4-BA82-4BB392EC3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02BA4-6EF4-499C-A763-95B043CB8D93}"/>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65616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65EB-1253-4C3A-97B3-CC9FA2E32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26CB40-A3CB-4C66-BAF3-50209CF89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88CC00-71DB-4CFE-B000-F87D067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E151D6-83F3-4A99-B9B5-4182C0AB6718}"/>
              </a:ext>
            </a:extLst>
          </p:cNvPr>
          <p:cNvSpPr>
            <a:spLocks noGrp="1"/>
          </p:cNvSpPr>
          <p:nvPr>
            <p:ph type="dt" sz="half" idx="10"/>
          </p:nvPr>
        </p:nvSpPr>
        <p:spPr/>
        <p:txBody>
          <a:bodyPr/>
          <a:lstStyle/>
          <a:p>
            <a:fld id="{E7B42E88-0EA3-40A2-8731-3AC88CEEF0E1}" type="datetimeFigureOut">
              <a:rPr lang="en-IN" smtClean="0"/>
              <a:pPr/>
              <a:t>06-10-2024</a:t>
            </a:fld>
            <a:endParaRPr lang="en-IN"/>
          </a:p>
        </p:txBody>
      </p:sp>
      <p:sp>
        <p:nvSpPr>
          <p:cNvPr id="6" name="Footer Placeholder 5">
            <a:extLst>
              <a:ext uri="{FF2B5EF4-FFF2-40B4-BE49-F238E27FC236}">
                <a16:creationId xmlns:a16="http://schemas.microsoft.com/office/drawing/2014/main" id="{0DE9AFCC-AF24-4049-B588-90A0CEFA48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101735-045E-48AC-B802-6FE0C81306D0}"/>
              </a:ext>
            </a:extLst>
          </p:cNvPr>
          <p:cNvSpPr>
            <a:spLocks noGrp="1"/>
          </p:cNvSpPr>
          <p:nvPr>
            <p:ph type="sldNum" sz="quarter" idx="12"/>
          </p:nvPr>
        </p:nvSpPr>
        <p:spPr/>
        <p:txBody>
          <a:bodyPr/>
          <a:lstStyle/>
          <a:p>
            <a:fld id="{04A09B5D-3669-48C0-A726-A887C699E020}" type="slidenum">
              <a:rPr lang="en-IN" smtClean="0"/>
              <a:pPr/>
              <a:t>‹#›</a:t>
            </a:fld>
            <a:endParaRPr lang="en-IN"/>
          </a:p>
        </p:txBody>
      </p:sp>
    </p:spTree>
    <p:extLst>
      <p:ext uri="{BB962C8B-B14F-4D97-AF65-F5344CB8AC3E}">
        <p14:creationId xmlns:p14="http://schemas.microsoft.com/office/powerpoint/2010/main" val="967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3A16B-CC73-42DF-9B43-AE83079C4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64153-B22F-4A1B-9CD0-1E83E9F8A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7D6C7-BA26-4D0A-B3EC-BAA6CC57F3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42E88-0EA3-40A2-8731-3AC88CEEF0E1}" type="datetimeFigureOut">
              <a:rPr lang="en-IN" smtClean="0"/>
              <a:pPr/>
              <a:t>06-10-2024</a:t>
            </a:fld>
            <a:endParaRPr lang="en-IN"/>
          </a:p>
        </p:txBody>
      </p:sp>
      <p:sp>
        <p:nvSpPr>
          <p:cNvPr id="5" name="Footer Placeholder 4">
            <a:extLst>
              <a:ext uri="{FF2B5EF4-FFF2-40B4-BE49-F238E27FC236}">
                <a16:creationId xmlns:a16="http://schemas.microsoft.com/office/drawing/2014/main" id="{916A293C-C20B-4F90-992C-EFC0781104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1C7E87-1E80-404D-88D9-DA1F22F6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09B5D-3669-48C0-A726-A887C699E020}" type="slidenum">
              <a:rPr lang="en-IN" smtClean="0"/>
              <a:pPr/>
              <a:t>‹#›</a:t>
            </a:fld>
            <a:endParaRPr lang="en-IN"/>
          </a:p>
        </p:txBody>
      </p:sp>
    </p:spTree>
    <p:extLst>
      <p:ext uri="{BB962C8B-B14F-4D97-AF65-F5344CB8AC3E}">
        <p14:creationId xmlns:p14="http://schemas.microsoft.com/office/powerpoint/2010/main" val="337107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image" Target="../media/image5.svg"/><Relationship Id="rId7" Type="http://schemas.openxmlformats.org/officeDocument/2006/relationships/image" Target="../media/image9.svg"/><Relationship Id="rId12"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diagramColors" Target="../diagrams/colors5.xml"/><Relationship Id="rId5" Type="http://schemas.openxmlformats.org/officeDocument/2006/relationships/image" Target="../media/image7.svg"/><Relationship Id="rId10" Type="http://schemas.openxmlformats.org/officeDocument/2006/relationships/diagramQuickStyle" Target="../diagrams/quickStyle5.xml"/><Relationship Id="rId4" Type="http://schemas.openxmlformats.org/officeDocument/2006/relationships/image" Target="../media/image6.png"/><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image" Target="../media/image5.svg"/><Relationship Id="rId7" Type="http://schemas.openxmlformats.org/officeDocument/2006/relationships/image" Target="../media/image9.svg"/><Relationship Id="rId12"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diagramColors" Target="../diagrams/colors7.xml"/><Relationship Id="rId5" Type="http://schemas.openxmlformats.org/officeDocument/2006/relationships/image" Target="../media/image7.svg"/><Relationship Id="rId10" Type="http://schemas.openxmlformats.org/officeDocument/2006/relationships/diagramQuickStyle" Target="../diagrams/quickStyle7.xml"/><Relationship Id="rId4" Type="http://schemas.openxmlformats.org/officeDocument/2006/relationships/image" Target="../media/image6.png"/><Relationship Id="rId9"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3" Type="http://schemas.openxmlformats.org/officeDocument/2006/relationships/image" Target="../media/image5.svg"/><Relationship Id="rId7" Type="http://schemas.openxmlformats.org/officeDocument/2006/relationships/image" Target="../media/image9.svg"/><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image" Target="../media/image4.png"/><Relationship Id="rId16" Type="http://schemas.openxmlformats.org/officeDocument/2006/relationships/diagramColors" Target="../diagrams/colors2.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diagramColors" Target="../diagrams/colors1.xml"/><Relationship Id="rId5" Type="http://schemas.openxmlformats.org/officeDocument/2006/relationships/image" Target="../media/image7.svg"/><Relationship Id="rId15" Type="http://schemas.openxmlformats.org/officeDocument/2006/relationships/diagramQuickStyle" Target="../diagrams/quickStyle2.xml"/><Relationship Id="rId10" Type="http://schemas.openxmlformats.org/officeDocument/2006/relationships/diagramQuickStyle" Target="../diagrams/quickStyle1.xml"/><Relationship Id="rId4" Type="http://schemas.openxmlformats.org/officeDocument/2006/relationships/image" Target="../media/image6.png"/><Relationship Id="rId9" Type="http://schemas.openxmlformats.org/officeDocument/2006/relationships/diagramLayout" Target="../diagrams/layout1.xml"/><Relationship Id="rId1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image" Target="../media/image5.svg"/><Relationship Id="rId7" Type="http://schemas.openxmlformats.org/officeDocument/2006/relationships/image" Target="../media/image9.svg"/><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image" Target="../media/image4.png"/><Relationship Id="rId16" Type="http://schemas.openxmlformats.org/officeDocument/2006/relationships/diagramColors" Target="../diagrams/colors4.xml"/><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diagramColors" Target="../diagrams/colors3.xml"/><Relationship Id="rId5" Type="http://schemas.openxmlformats.org/officeDocument/2006/relationships/image" Target="../media/image7.svg"/><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image" Target="../media/image6.png"/><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30990-B451-491A-DADC-B88522C306A1}"/>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8D8A0457-83EF-6391-D127-500AA5624BEE}"/>
              </a:ext>
            </a:extLst>
          </p:cNvPr>
          <p:cNvPicPr>
            <a:picLocks noChangeAspect="1"/>
          </p:cNvPicPr>
          <p:nvPr/>
        </p:nvPicPr>
        <p:blipFill>
          <a:blip r:embed="rId2">
            <a:extLst>
              <a:ext uri="{28A0092B-C50C-407E-A947-70E740481C1C}">
                <a14:useLocalDpi xmlns:a14="http://schemas.microsoft.com/office/drawing/2010/main" val="0"/>
              </a:ext>
            </a:extLst>
          </a:blip>
          <a:srcRect b="14009"/>
          <a:stretch/>
        </p:blipFill>
        <p:spPr>
          <a:xfrm>
            <a:off x="0" y="-195641"/>
            <a:ext cx="12298796" cy="7053642"/>
          </a:xfrm>
          <a:prstGeom prst="rect">
            <a:avLst/>
          </a:prstGeom>
        </p:spPr>
      </p:pic>
      <p:sp>
        <p:nvSpPr>
          <p:cNvPr id="15" name="Rectangle 14">
            <a:extLst>
              <a:ext uri="{FF2B5EF4-FFF2-40B4-BE49-F238E27FC236}">
                <a16:creationId xmlns:a16="http://schemas.microsoft.com/office/drawing/2014/main" id="{D29983A7-7C3E-2793-CB54-23F48F13D04B}"/>
              </a:ext>
            </a:extLst>
          </p:cNvPr>
          <p:cNvSpPr/>
          <p:nvPr/>
        </p:nvSpPr>
        <p:spPr>
          <a:xfrm>
            <a:off x="0" y="1268813"/>
            <a:ext cx="12192000" cy="5589187"/>
          </a:xfrm>
          <a:prstGeom prst="rect">
            <a:avLst/>
          </a:prstGeom>
          <a:gradFill>
            <a:gsLst>
              <a:gs pos="0">
                <a:srgbClr val="31007A">
                  <a:alpha val="0"/>
                </a:srgbClr>
              </a:gs>
              <a:gs pos="95000">
                <a:srgbClr val="31007A"/>
              </a:gs>
            </a:gsLst>
            <a:lin ang="5400000" scaled="1"/>
          </a:gra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01600" tIns="101600" rIns="101600" bIns="101600" numCol="1" spcCol="38100" rtlCol="0" anchor="ctr">
            <a:spAutoFit/>
          </a:bodyPr>
          <a:lstStyle/>
          <a:p>
            <a:pPr defTabSz="1651000"/>
            <a:endParaRPr lang="en-IN" sz="10000"/>
          </a:p>
        </p:txBody>
      </p:sp>
      <p:cxnSp>
        <p:nvCxnSpPr>
          <p:cNvPr id="3" name="Straight Connector 2">
            <a:extLst>
              <a:ext uri="{FF2B5EF4-FFF2-40B4-BE49-F238E27FC236}">
                <a16:creationId xmlns:a16="http://schemas.microsoft.com/office/drawing/2014/main" id="{614E2858-5667-5E30-E1D1-0E5D9074BA62}"/>
              </a:ext>
            </a:extLst>
          </p:cNvPr>
          <p:cNvCxnSpPr>
            <a:cxnSpLocks/>
          </p:cNvCxnSpPr>
          <p:nvPr/>
        </p:nvCxnSpPr>
        <p:spPr>
          <a:xfrm>
            <a:off x="0" y="5107493"/>
            <a:ext cx="8776138" cy="0"/>
          </a:xfrm>
          <a:prstGeom prst="line">
            <a:avLst/>
          </a:prstGeom>
          <a:ln w="38100">
            <a:solidFill>
              <a:srgbClr val="FD8F2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6A619B2-F7FF-BE03-8A55-BABDC3C16C3A}"/>
              </a:ext>
            </a:extLst>
          </p:cNvPr>
          <p:cNvSpPr txBox="1"/>
          <p:nvPr/>
        </p:nvSpPr>
        <p:spPr>
          <a:xfrm>
            <a:off x="167148" y="4120293"/>
            <a:ext cx="9023881" cy="861774"/>
          </a:xfrm>
          <a:prstGeom prst="rect">
            <a:avLst/>
          </a:prstGeom>
          <a:noFill/>
        </p:spPr>
        <p:txBody>
          <a:bodyPr wrap="none" rtlCol="0">
            <a:spAutoFit/>
          </a:bodyPr>
          <a:lstStyle/>
          <a:p>
            <a:r>
              <a:rPr lang="en-US" sz="5000" b="1" dirty="0">
                <a:solidFill>
                  <a:schemeClr val="bg1"/>
                </a:solidFill>
                <a:latin typeface="Trebuchet MS" panose="020B0603020202020204" pitchFamily="34" charset="0"/>
                <a:cs typeface="Arial" panose="020B0604020202020204" pitchFamily="34" charset="0"/>
              </a:rPr>
              <a:t>Data Analytics with MS Excel</a:t>
            </a:r>
            <a:endParaRPr lang="en-IN" sz="5000" b="1" dirty="0">
              <a:solidFill>
                <a:schemeClr val="bg1"/>
              </a:solidFill>
              <a:latin typeface="Trebuchet MS" panose="020B0603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7E25167-4A9D-C5D7-DA3A-FE41EF3BE399}"/>
              </a:ext>
            </a:extLst>
          </p:cNvPr>
          <p:cNvSpPr txBox="1"/>
          <p:nvPr/>
        </p:nvSpPr>
        <p:spPr>
          <a:xfrm>
            <a:off x="167147" y="5232919"/>
            <a:ext cx="3300904" cy="584775"/>
          </a:xfrm>
          <a:prstGeom prst="rect">
            <a:avLst/>
          </a:prstGeom>
          <a:noFill/>
        </p:spPr>
        <p:txBody>
          <a:bodyPr wrap="none" rtlCol="0">
            <a:spAutoFit/>
          </a:bodyPr>
          <a:lstStyle/>
          <a:p>
            <a:r>
              <a:rPr lang="en-US" sz="3200" b="1" dirty="0">
                <a:solidFill>
                  <a:schemeClr val="bg1"/>
                </a:solidFill>
                <a:latin typeface="Trebuchet MS" panose="020B0603020202020204" pitchFamily="34" charset="0"/>
                <a:cs typeface="Arial" panose="020B0604020202020204" pitchFamily="34" charset="0"/>
              </a:rPr>
              <a:t>SHREYA SHARMA</a:t>
            </a:r>
            <a:endParaRPr lang="en-IN" sz="3200" b="1" dirty="0">
              <a:solidFill>
                <a:schemeClr val="bg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870462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7" name="Rectangle 6">
            <a:extLst>
              <a:ext uri="{FF2B5EF4-FFF2-40B4-BE49-F238E27FC236}">
                <a16:creationId xmlns:a16="http://schemas.microsoft.com/office/drawing/2014/main" id="{793847FC-6039-82E5-4F6F-E6D655BE741B}"/>
              </a:ext>
            </a:extLst>
          </p:cNvPr>
          <p:cNvSpPr/>
          <p:nvPr/>
        </p:nvSpPr>
        <p:spPr>
          <a:xfrm>
            <a:off x="609593" y="384755"/>
            <a:ext cx="4665060" cy="461665"/>
          </a:xfrm>
          <a:prstGeom prst="rect">
            <a:avLst/>
          </a:prstGeom>
        </p:spPr>
        <p:txBody>
          <a:bodyPr wrap="none">
            <a:spAutoFit/>
          </a:bodyPr>
          <a:lstStyle/>
          <a:p>
            <a:r>
              <a:rPr lang="en-US" sz="2400" b="1" dirty="0">
                <a:solidFill>
                  <a:srgbClr val="7340BB"/>
                </a:solidFill>
                <a:latin typeface="Trebuchet MS" panose="020B0603020202020204" pitchFamily="34" charset="0"/>
                <a:cs typeface="Helvetica" panose="020B0604020202020204" pitchFamily="34" charset="0"/>
              </a:rPr>
              <a:t>6. Churned by Salary Category</a:t>
            </a:r>
            <a:endParaRPr lang="en-IN" sz="2400" b="1" dirty="0">
              <a:solidFill>
                <a:srgbClr val="7340BB"/>
              </a:solidFill>
              <a:latin typeface="Trebuchet MS" panose="020B0603020202020204" pitchFamily="34" charset="0"/>
              <a:cs typeface="Helvetica" panose="020B0604020202020204" pitchFamily="34" charset="0"/>
            </a:endParaRPr>
          </a:p>
        </p:txBody>
      </p:sp>
      <p:sp>
        <p:nvSpPr>
          <p:cNvPr id="9" name="Rectangle 8">
            <a:extLst>
              <a:ext uri="{FF2B5EF4-FFF2-40B4-BE49-F238E27FC236}">
                <a16:creationId xmlns:a16="http://schemas.microsoft.com/office/drawing/2014/main" id="{B05AF2C4-DA5D-825B-7B63-3FE67B0BB20E}"/>
              </a:ext>
            </a:extLst>
          </p:cNvPr>
          <p:cNvSpPr/>
          <p:nvPr/>
        </p:nvSpPr>
        <p:spPr>
          <a:xfrm>
            <a:off x="796406" y="4953120"/>
            <a:ext cx="10381668" cy="1169551"/>
          </a:xfrm>
          <a:prstGeom prst="rect">
            <a:avLst/>
          </a:prstGeom>
        </p:spPr>
        <p:txBody>
          <a:bodyPr wrap="square">
            <a:spAutoFit/>
          </a:bodyPr>
          <a:lstStyle/>
          <a:p>
            <a:r>
              <a:rPr lang="en-US" sz="1400" dirty="0">
                <a:latin typeface="Trebuchet MS" panose="020B0603020202020204" pitchFamily="34" charset="0"/>
                <a:cs typeface="Helvetica" panose="020B0604020202020204" pitchFamily="34" charset="0"/>
              </a:rPr>
              <a:t>The analysis indicates that lower salary customers are particularly vulnerable to churn, highlighting the need for targeted retention strategies to address their specific concerns. This could include financial education, support services, or tailored banking products designed to meet their needs. Additionally, the bank should monitor the satisfaction levels of high and medium salary customers to prevent potential churn, ensuring that all customer segments feel valued and supported. By focusing on these insights, the bank can enhance its overall customer retention efforts.</a:t>
            </a:r>
            <a:endParaRPr lang="en-IN" sz="1400" dirty="0">
              <a:latin typeface="Trebuchet MS" panose="020B0603020202020204" pitchFamily="34" charset="0"/>
              <a:cs typeface="Helvetica" panose="020B0604020202020204" pitchFamily="34" charset="0"/>
            </a:endParaRPr>
          </a:p>
        </p:txBody>
      </p:sp>
      <p:graphicFrame>
        <p:nvGraphicFramePr>
          <p:cNvPr id="10" name="Diagram 9">
            <a:extLst>
              <a:ext uri="{FF2B5EF4-FFF2-40B4-BE49-F238E27FC236}">
                <a16:creationId xmlns:a16="http://schemas.microsoft.com/office/drawing/2014/main" id="{7312AB1F-5771-7B9D-0EE5-8D7F3742CF74}"/>
              </a:ext>
            </a:extLst>
          </p:cNvPr>
          <p:cNvGraphicFramePr/>
          <p:nvPr>
            <p:extLst>
              <p:ext uri="{D42A27DB-BD31-4B8C-83A1-F6EECF244321}">
                <p14:modId xmlns:p14="http://schemas.microsoft.com/office/powerpoint/2010/main" val="1339902087"/>
              </p:ext>
            </p:extLst>
          </p:nvPr>
        </p:nvGraphicFramePr>
        <p:xfrm>
          <a:off x="1442602" y="846420"/>
          <a:ext cx="8128000" cy="37359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1386239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461665"/>
          </a:xfrm>
          <a:prstGeom prst="rect">
            <a:avLst/>
          </a:prstGeom>
          <a:noFill/>
        </p:spPr>
        <p:txBody>
          <a:bodyPr wrap="square">
            <a:spAutoFit/>
          </a:bodyPr>
          <a:lstStyle/>
          <a:p>
            <a:pPr algn="ctr"/>
            <a:r>
              <a:rPr lang="en-US" sz="2400" b="1" kern="600" dirty="0">
                <a:solidFill>
                  <a:schemeClr val="bg1"/>
                </a:solidFill>
                <a:latin typeface="Trebuchet MS" panose="020B0603020202020204" pitchFamily="34" charset="0"/>
                <a:cs typeface="Helvetica" panose="020B0604020202020204" pitchFamily="34" charset="0"/>
              </a:rPr>
              <a:t>Customer Lifetime Value (CLV) Analysis – Objective</a:t>
            </a:r>
            <a:endParaRPr lang="en-IN" sz="2400" b="1" kern="600" dirty="0">
              <a:solidFill>
                <a:schemeClr val="bg1"/>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19" name="Group 18">
            <a:extLst>
              <a:ext uri="{FF2B5EF4-FFF2-40B4-BE49-F238E27FC236}">
                <a16:creationId xmlns:a16="http://schemas.microsoft.com/office/drawing/2014/main" id="{8A729FCA-AB2E-04F5-3608-1C11BA6BA140}"/>
              </a:ext>
            </a:extLst>
          </p:cNvPr>
          <p:cNvGrpSpPr/>
          <p:nvPr/>
        </p:nvGrpSpPr>
        <p:grpSpPr>
          <a:xfrm>
            <a:off x="590160" y="1582934"/>
            <a:ext cx="6847686" cy="710273"/>
            <a:chOff x="590160" y="1191050"/>
            <a:chExt cx="6847686" cy="710273"/>
          </a:xfrm>
        </p:grpSpPr>
        <p:sp>
          <p:nvSpPr>
            <p:cNvPr id="7" name="TextBox 6">
              <a:extLst>
                <a:ext uri="{FF2B5EF4-FFF2-40B4-BE49-F238E27FC236}">
                  <a16:creationId xmlns:a16="http://schemas.microsoft.com/office/drawing/2014/main" id="{DF298307-0065-A981-58EF-85C1FFAB8E2F}"/>
                </a:ext>
              </a:extLst>
            </p:cNvPr>
            <p:cNvSpPr txBox="1"/>
            <p:nvPr/>
          </p:nvSpPr>
          <p:spPr>
            <a:xfrm>
              <a:off x="590160" y="1191050"/>
              <a:ext cx="6097554" cy="338554"/>
            </a:xfrm>
            <a:prstGeom prst="rect">
              <a:avLst/>
            </a:prstGeom>
            <a:noFill/>
          </p:spPr>
          <p:txBody>
            <a:bodyPr wrap="square">
              <a:spAutoFit/>
            </a:bodyPr>
            <a:lstStyle/>
            <a:p>
              <a:pPr marL="285750" lvl="0" indent="-285750" algn="l">
                <a:buBlip>
                  <a:blip r:embed="rId8"/>
                </a:buBlip>
              </a:pPr>
              <a:r>
                <a:rPr lang="en-IN" sz="1600" b="1" dirty="0">
                  <a:solidFill>
                    <a:srgbClr val="6D38B9"/>
                  </a:solidFill>
                  <a:latin typeface="Trebuchet MS" panose="020B0603020202020204" pitchFamily="34" charset="0"/>
                  <a:cs typeface="Helvetica" panose="020B0604020202020204" pitchFamily="34" charset="0"/>
                </a:rPr>
                <a:t>Prioritizing Retention</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8BB5DF14-97CC-791A-14EA-FD9CA4436C88}"/>
                </a:ext>
              </a:extLst>
            </p:cNvPr>
            <p:cNvSpPr txBox="1"/>
            <p:nvPr/>
          </p:nvSpPr>
          <p:spPr>
            <a:xfrm>
              <a:off x="899419" y="1593546"/>
              <a:ext cx="6538427" cy="307777"/>
            </a:xfrm>
            <a:prstGeom prst="rect">
              <a:avLst/>
            </a:prstGeom>
            <a:noFill/>
          </p:spPr>
          <p:txBody>
            <a:bodyPr wrap="square">
              <a:spAutoFit/>
            </a:bodyPr>
            <a:lstStyle/>
            <a:p>
              <a:pPr lvl="0"/>
              <a:r>
                <a:rPr lang="en-IN" sz="1400" dirty="0">
                  <a:latin typeface="Trebuchet MS" panose="020B0603020202020204" pitchFamily="34" charset="0"/>
                  <a:cs typeface="Helvetica" panose="020B0604020202020204" pitchFamily="34" charset="0"/>
                </a:rPr>
                <a:t>Focus on retaining customers who contribute the most revenue over time.</a:t>
              </a:r>
            </a:p>
          </p:txBody>
        </p:sp>
      </p:grpSp>
      <p:grpSp>
        <p:nvGrpSpPr>
          <p:cNvPr id="20" name="Group 19">
            <a:extLst>
              <a:ext uri="{FF2B5EF4-FFF2-40B4-BE49-F238E27FC236}">
                <a16:creationId xmlns:a16="http://schemas.microsoft.com/office/drawing/2014/main" id="{60E7E047-B99C-A078-3105-6A014FE842D7}"/>
              </a:ext>
            </a:extLst>
          </p:cNvPr>
          <p:cNvGrpSpPr/>
          <p:nvPr/>
        </p:nvGrpSpPr>
        <p:grpSpPr>
          <a:xfrm>
            <a:off x="590160" y="2637246"/>
            <a:ext cx="8656477" cy="885091"/>
            <a:chOff x="590160" y="2094854"/>
            <a:chExt cx="8656477" cy="885091"/>
          </a:xfrm>
        </p:grpSpPr>
        <p:sp>
          <p:nvSpPr>
            <p:cNvPr id="9" name="TextBox 8">
              <a:extLst>
                <a:ext uri="{FF2B5EF4-FFF2-40B4-BE49-F238E27FC236}">
                  <a16:creationId xmlns:a16="http://schemas.microsoft.com/office/drawing/2014/main" id="{91076939-E05D-DACF-8CA6-E58645BC8D06}"/>
                </a:ext>
              </a:extLst>
            </p:cNvPr>
            <p:cNvSpPr txBox="1"/>
            <p:nvPr/>
          </p:nvSpPr>
          <p:spPr>
            <a:xfrm>
              <a:off x="590160" y="2094854"/>
              <a:ext cx="6097554" cy="338554"/>
            </a:xfrm>
            <a:prstGeom prst="rect">
              <a:avLst/>
            </a:prstGeom>
            <a:noFill/>
          </p:spPr>
          <p:txBody>
            <a:bodyPr wrap="square">
              <a:spAutoFit/>
            </a:bodyPr>
            <a:lstStyle/>
            <a:p>
              <a:pPr marL="285750" lvl="0" indent="-285750" algn="l">
                <a:buBlip>
                  <a:blip r:embed="rId8"/>
                </a:buBlip>
              </a:pPr>
              <a:r>
                <a:rPr lang="en-IN" sz="1600" b="1" dirty="0">
                  <a:solidFill>
                    <a:srgbClr val="6D38B9"/>
                  </a:solidFill>
                  <a:latin typeface="Trebuchet MS" panose="020B0603020202020204" pitchFamily="34" charset="0"/>
                  <a:cs typeface="Helvetica" panose="020B0604020202020204" pitchFamily="34" charset="0"/>
                </a:rPr>
                <a:t>Targeting High-Value Customers</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AF032C42-0438-5A41-2D5C-539052646A45}"/>
                </a:ext>
              </a:extLst>
            </p:cNvPr>
            <p:cNvSpPr txBox="1"/>
            <p:nvPr/>
          </p:nvSpPr>
          <p:spPr>
            <a:xfrm>
              <a:off x="899419" y="2456725"/>
              <a:ext cx="8347218" cy="523220"/>
            </a:xfrm>
            <a:prstGeom prst="rect">
              <a:avLst/>
            </a:prstGeom>
            <a:noFill/>
          </p:spPr>
          <p:txBody>
            <a:bodyPr wrap="square">
              <a:spAutoFit/>
            </a:bodyPr>
            <a:lstStyle/>
            <a:p>
              <a:pPr lvl="0"/>
              <a:r>
                <a:rPr lang="en-IN" sz="1400" dirty="0">
                  <a:latin typeface="Helvetica" panose="020B0604020202020204" pitchFamily="34" charset="0"/>
                  <a:cs typeface="Helvetica" panose="020B0604020202020204" pitchFamily="34" charset="0"/>
                </a:rPr>
                <a:t>Allocate resources effectively by targeting customers with higher lifetime value for personalized offers and better services.</a:t>
              </a:r>
            </a:p>
          </p:txBody>
        </p:sp>
      </p:grpSp>
      <p:grpSp>
        <p:nvGrpSpPr>
          <p:cNvPr id="21" name="Group 20">
            <a:extLst>
              <a:ext uri="{FF2B5EF4-FFF2-40B4-BE49-F238E27FC236}">
                <a16:creationId xmlns:a16="http://schemas.microsoft.com/office/drawing/2014/main" id="{074BBEBE-6F7C-4546-0CE8-F333A522C30F}"/>
              </a:ext>
            </a:extLst>
          </p:cNvPr>
          <p:cNvGrpSpPr/>
          <p:nvPr/>
        </p:nvGrpSpPr>
        <p:grpSpPr>
          <a:xfrm>
            <a:off x="590160" y="3866376"/>
            <a:ext cx="8656477" cy="977971"/>
            <a:chOff x="590160" y="3241225"/>
            <a:chExt cx="8656477" cy="977971"/>
          </a:xfrm>
        </p:grpSpPr>
        <p:sp>
          <p:nvSpPr>
            <p:cNvPr id="16" name="TextBox 15">
              <a:extLst>
                <a:ext uri="{FF2B5EF4-FFF2-40B4-BE49-F238E27FC236}">
                  <a16:creationId xmlns:a16="http://schemas.microsoft.com/office/drawing/2014/main" id="{9C2EF98D-9E5D-1CFC-3D16-596CD5267ACF}"/>
                </a:ext>
              </a:extLst>
            </p:cNvPr>
            <p:cNvSpPr txBox="1"/>
            <p:nvPr/>
          </p:nvSpPr>
          <p:spPr>
            <a:xfrm>
              <a:off x="590160" y="3241225"/>
              <a:ext cx="6102220" cy="338554"/>
            </a:xfrm>
            <a:prstGeom prst="rect">
              <a:avLst/>
            </a:prstGeom>
            <a:noFill/>
          </p:spPr>
          <p:txBody>
            <a:bodyPr wrap="square">
              <a:spAutoFit/>
            </a:bodyPr>
            <a:lstStyle/>
            <a:p>
              <a:pPr marL="285750" lvl="0" indent="-285750" algn="l">
                <a:buBlip>
                  <a:blip r:embed="rId8"/>
                </a:buBlip>
              </a:pPr>
              <a:r>
                <a:rPr lang="en-IN" sz="1600" b="1" dirty="0">
                  <a:solidFill>
                    <a:srgbClr val="6D38B9"/>
                  </a:solidFill>
                  <a:latin typeface="Trebuchet MS" panose="020B0603020202020204" pitchFamily="34" charset="0"/>
                  <a:cs typeface="Helvetica" panose="020B0604020202020204" pitchFamily="34" charset="0"/>
                </a:rPr>
                <a:t>Optimizing Marketing Strategies</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2694C805-321B-13E2-79CB-BEA0087524E4}"/>
                </a:ext>
              </a:extLst>
            </p:cNvPr>
            <p:cNvSpPr txBox="1"/>
            <p:nvPr/>
          </p:nvSpPr>
          <p:spPr>
            <a:xfrm>
              <a:off x="899419" y="3695976"/>
              <a:ext cx="8347218" cy="523220"/>
            </a:xfrm>
            <a:prstGeom prst="rect">
              <a:avLst/>
            </a:prstGeom>
            <a:noFill/>
          </p:spPr>
          <p:txBody>
            <a:bodyPr wrap="square">
              <a:spAutoFit/>
            </a:bodyPr>
            <a:lstStyle/>
            <a:p>
              <a:pPr lvl="0"/>
              <a:r>
                <a:rPr lang="en-IN" sz="1400" dirty="0">
                  <a:latin typeface="Trebuchet MS" panose="020B0603020202020204" pitchFamily="34" charset="0"/>
                  <a:cs typeface="Helvetica" panose="020B0604020202020204" pitchFamily="34" charset="0"/>
                </a:rPr>
                <a:t>Drive more cost-effective marketing efforts by understanding which customer segments are worth investing in for long-term profitability.</a:t>
              </a:r>
            </a:p>
          </p:txBody>
        </p:sp>
      </p:grpSp>
    </p:spTree>
    <p:extLst>
      <p:ext uri="{BB962C8B-B14F-4D97-AF65-F5344CB8AC3E}">
        <p14:creationId xmlns:p14="http://schemas.microsoft.com/office/powerpoint/2010/main" val="249051426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461665"/>
          </a:xfrm>
          <a:prstGeom prst="rect">
            <a:avLst/>
          </a:prstGeom>
          <a:noFill/>
        </p:spPr>
        <p:txBody>
          <a:bodyPr wrap="square">
            <a:spAutoFit/>
          </a:bodyPr>
          <a:lstStyle/>
          <a:p>
            <a:pPr algn="ctr"/>
            <a:r>
              <a:rPr lang="en-IN" sz="2400" b="1" kern="600" dirty="0">
                <a:solidFill>
                  <a:schemeClr val="bg1"/>
                </a:solidFill>
                <a:latin typeface="Trebuchet MS" panose="020B0603020202020204" pitchFamily="34" charset="0"/>
                <a:cs typeface="Helvetica" panose="020B0604020202020204" pitchFamily="34" charset="0"/>
              </a:rPr>
              <a:t>Rationale for CLV Analysis</a:t>
            </a: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3" name="Group 2">
            <a:extLst>
              <a:ext uri="{FF2B5EF4-FFF2-40B4-BE49-F238E27FC236}">
                <a16:creationId xmlns:a16="http://schemas.microsoft.com/office/drawing/2014/main" id="{DBF13F4E-ABFD-BB8B-C25F-545D5B428C9F}"/>
              </a:ext>
            </a:extLst>
          </p:cNvPr>
          <p:cNvGrpSpPr/>
          <p:nvPr/>
        </p:nvGrpSpPr>
        <p:grpSpPr>
          <a:xfrm>
            <a:off x="590160" y="1582934"/>
            <a:ext cx="9673513" cy="925716"/>
            <a:chOff x="590160" y="1582934"/>
            <a:chExt cx="9673513" cy="925716"/>
          </a:xfrm>
        </p:grpSpPr>
        <p:sp>
          <p:nvSpPr>
            <p:cNvPr id="7" name="TextBox 6">
              <a:extLst>
                <a:ext uri="{FF2B5EF4-FFF2-40B4-BE49-F238E27FC236}">
                  <a16:creationId xmlns:a16="http://schemas.microsoft.com/office/drawing/2014/main" id="{DF298307-0065-A981-58EF-85C1FFAB8E2F}"/>
                </a:ext>
              </a:extLst>
            </p:cNvPr>
            <p:cNvSpPr txBox="1"/>
            <p:nvPr/>
          </p:nvSpPr>
          <p:spPr>
            <a:xfrm>
              <a:off x="590160" y="1582934"/>
              <a:ext cx="6097554" cy="338554"/>
            </a:xfrm>
            <a:prstGeom prst="rect">
              <a:avLst/>
            </a:prstGeom>
            <a:noFill/>
          </p:spPr>
          <p:txBody>
            <a:bodyPr wrap="square">
              <a:spAutoFit/>
            </a:bodyPr>
            <a:lstStyle/>
            <a:p>
              <a:pPr marL="285750" lvl="0" indent="-285750">
                <a:buBlip>
                  <a:blip r:embed="rId8"/>
                </a:buBlip>
              </a:pPr>
              <a:r>
                <a:rPr lang="en-IN" sz="1600" b="1" dirty="0">
                  <a:solidFill>
                    <a:srgbClr val="6D38B9"/>
                  </a:solidFill>
                  <a:latin typeface="Trebuchet MS" panose="020B0603020202020204" pitchFamily="34" charset="0"/>
                  <a:cs typeface="Helvetica" panose="020B0604020202020204" pitchFamily="34" charset="0"/>
                </a:rPr>
                <a:t>Maximizing Revenue</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8BB5DF14-97CC-791A-14EA-FD9CA4436C88}"/>
                </a:ext>
              </a:extLst>
            </p:cNvPr>
            <p:cNvSpPr txBox="1"/>
            <p:nvPr/>
          </p:nvSpPr>
          <p:spPr>
            <a:xfrm>
              <a:off x="899419" y="1985430"/>
              <a:ext cx="9364254" cy="523220"/>
            </a:xfrm>
            <a:prstGeom prst="rect">
              <a:avLst/>
            </a:prstGeom>
            <a:noFill/>
          </p:spPr>
          <p:txBody>
            <a:bodyPr wrap="square">
              <a:spAutoFit/>
            </a:bodyPr>
            <a:lstStyle/>
            <a:p>
              <a:pPr lvl="0"/>
              <a:r>
                <a:rPr lang="en-IN" sz="1400" dirty="0">
                  <a:latin typeface="Trebuchet MS" panose="020B0603020202020204" pitchFamily="34" charset="0"/>
                  <a:cs typeface="Helvetica" panose="020B0604020202020204" pitchFamily="34" charset="0"/>
                </a:rPr>
                <a:t>Knowing the future value of a customer helps the bank make data-driven decisions that enhance revenue generation by focusing on the most loyal and profitable customers.</a:t>
              </a:r>
            </a:p>
          </p:txBody>
        </p:sp>
      </p:grpSp>
      <p:grpSp>
        <p:nvGrpSpPr>
          <p:cNvPr id="4" name="Group 3">
            <a:extLst>
              <a:ext uri="{FF2B5EF4-FFF2-40B4-BE49-F238E27FC236}">
                <a16:creationId xmlns:a16="http://schemas.microsoft.com/office/drawing/2014/main" id="{B26C85F6-5E4A-ACD7-CFAA-00061AA41D6B}"/>
              </a:ext>
            </a:extLst>
          </p:cNvPr>
          <p:cNvGrpSpPr/>
          <p:nvPr/>
        </p:nvGrpSpPr>
        <p:grpSpPr>
          <a:xfrm>
            <a:off x="590160" y="2880261"/>
            <a:ext cx="9309620" cy="885091"/>
            <a:chOff x="590160" y="2637246"/>
            <a:chExt cx="9309620" cy="885091"/>
          </a:xfrm>
        </p:grpSpPr>
        <p:sp>
          <p:nvSpPr>
            <p:cNvPr id="9" name="TextBox 8">
              <a:extLst>
                <a:ext uri="{FF2B5EF4-FFF2-40B4-BE49-F238E27FC236}">
                  <a16:creationId xmlns:a16="http://schemas.microsoft.com/office/drawing/2014/main" id="{91076939-E05D-DACF-8CA6-E58645BC8D06}"/>
                </a:ext>
              </a:extLst>
            </p:cNvPr>
            <p:cNvSpPr txBox="1"/>
            <p:nvPr/>
          </p:nvSpPr>
          <p:spPr>
            <a:xfrm>
              <a:off x="590160" y="2637246"/>
              <a:ext cx="6097554" cy="338554"/>
            </a:xfrm>
            <a:prstGeom prst="rect">
              <a:avLst/>
            </a:prstGeom>
            <a:noFill/>
          </p:spPr>
          <p:txBody>
            <a:bodyPr wrap="square">
              <a:spAutoFit/>
            </a:bodyPr>
            <a:lstStyle/>
            <a:p>
              <a:pPr marL="285750" lvl="0" indent="-285750" algn="l">
                <a:buBlip>
                  <a:blip r:embed="rId8"/>
                </a:buBlip>
              </a:pPr>
              <a:r>
                <a:rPr lang="en-IN" sz="1600" b="1" dirty="0">
                  <a:solidFill>
                    <a:srgbClr val="6D38B9"/>
                  </a:solidFill>
                  <a:latin typeface="Trebuchet MS" panose="020B0603020202020204" pitchFamily="34" charset="0"/>
                  <a:cs typeface="Helvetica" panose="020B0604020202020204" pitchFamily="34" charset="0"/>
                </a:rPr>
                <a:t>Improving Retention</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AF032C42-0438-5A41-2D5C-539052646A45}"/>
                </a:ext>
              </a:extLst>
            </p:cNvPr>
            <p:cNvSpPr txBox="1"/>
            <p:nvPr/>
          </p:nvSpPr>
          <p:spPr>
            <a:xfrm>
              <a:off x="899419" y="2999117"/>
              <a:ext cx="9000361" cy="523220"/>
            </a:xfrm>
            <a:prstGeom prst="rect">
              <a:avLst/>
            </a:prstGeom>
            <a:noFill/>
          </p:spPr>
          <p:txBody>
            <a:bodyPr wrap="square">
              <a:spAutoFit/>
            </a:bodyPr>
            <a:lstStyle/>
            <a:p>
              <a:pPr lvl="0"/>
              <a:r>
                <a:rPr lang="en-IN" sz="1400" dirty="0">
                  <a:latin typeface="Trebuchet MS" panose="020B0603020202020204" pitchFamily="34" charset="0"/>
                  <a:cs typeface="Helvetica" panose="020B0604020202020204" pitchFamily="34" charset="0"/>
                </a:rPr>
                <a:t>By understanding which segments are more likely to churn and which are valuable, the bank can tailor retention strategies and minimize revenue loss.</a:t>
              </a:r>
            </a:p>
          </p:txBody>
        </p:sp>
      </p:grpSp>
      <p:grpSp>
        <p:nvGrpSpPr>
          <p:cNvPr id="2" name="Group 1">
            <a:extLst>
              <a:ext uri="{FF2B5EF4-FFF2-40B4-BE49-F238E27FC236}">
                <a16:creationId xmlns:a16="http://schemas.microsoft.com/office/drawing/2014/main" id="{754D1E94-3A82-DA5C-1DDA-8978AE8C2FE5}"/>
              </a:ext>
            </a:extLst>
          </p:cNvPr>
          <p:cNvGrpSpPr/>
          <p:nvPr/>
        </p:nvGrpSpPr>
        <p:grpSpPr>
          <a:xfrm>
            <a:off x="590160" y="4136963"/>
            <a:ext cx="9673513" cy="977971"/>
            <a:chOff x="590160" y="3866376"/>
            <a:chExt cx="9673513" cy="977971"/>
          </a:xfrm>
        </p:grpSpPr>
        <p:sp>
          <p:nvSpPr>
            <p:cNvPr id="16" name="TextBox 15">
              <a:extLst>
                <a:ext uri="{FF2B5EF4-FFF2-40B4-BE49-F238E27FC236}">
                  <a16:creationId xmlns:a16="http://schemas.microsoft.com/office/drawing/2014/main" id="{9C2EF98D-9E5D-1CFC-3D16-596CD5267ACF}"/>
                </a:ext>
              </a:extLst>
            </p:cNvPr>
            <p:cNvSpPr txBox="1"/>
            <p:nvPr/>
          </p:nvSpPr>
          <p:spPr>
            <a:xfrm>
              <a:off x="590160" y="3866376"/>
              <a:ext cx="6102220" cy="338554"/>
            </a:xfrm>
            <a:prstGeom prst="rect">
              <a:avLst/>
            </a:prstGeom>
            <a:noFill/>
          </p:spPr>
          <p:txBody>
            <a:bodyPr wrap="square">
              <a:spAutoFit/>
            </a:bodyPr>
            <a:lstStyle/>
            <a:p>
              <a:pPr marL="285750" lvl="0" indent="-285750" algn="l">
                <a:buBlip>
                  <a:blip r:embed="rId8"/>
                </a:buBlip>
              </a:pPr>
              <a:r>
                <a:rPr lang="en-IN" sz="1600" b="1" dirty="0">
                  <a:solidFill>
                    <a:srgbClr val="6D38B9"/>
                  </a:solidFill>
                  <a:latin typeface="Trebuchet MS" panose="020B0603020202020204" pitchFamily="34" charset="0"/>
                  <a:cs typeface="Helvetica" panose="020B0604020202020204" pitchFamily="34" charset="0"/>
                </a:rPr>
                <a:t>Resource Allocation</a:t>
              </a:r>
            </a:p>
          </p:txBody>
        </p:sp>
        <p:sp>
          <p:nvSpPr>
            <p:cNvPr id="18" name="TextBox 17">
              <a:extLst>
                <a:ext uri="{FF2B5EF4-FFF2-40B4-BE49-F238E27FC236}">
                  <a16:creationId xmlns:a16="http://schemas.microsoft.com/office/drawing/2014/main" id="{2694C805-321B-13E2-79CB-BEA0087524E4}"/>
                </a:ext>
              </a:extLst>
            </p:cNvPr>
            <p:cNvSpPr txBox="1"/>
            <p:nvPr/>
          </p:nvSpPr>
          <p:spPr>
            <a:xfrm>
              <a:off x="899419" y="4321127"/>
              <a:ext cx="9364254" cy="523220"/>
            </a:xfrm>
            <a:prstGeom prst="rect">
              <a:avLst/>
            </a:prstGeom>
            <a:noFill/>
          </p:spPr>
          <p:txBody>
            <a:bodyPr wrap="square">
              <a:spAutoFit/>
            </a:bodyPr>
            <a:lstStyle/>
            <a:p>
              <a:pPr lvl="0"/>
              <a:r>
                <a:rPr lang="en-IN" sz="1400" dirty="0">
                  <a:latin typeface="Trebuchet MS" panose="020B0603020202020204" pitchFamily="34" charset="0"/>
                  <a:cs typeface="Helvetica" panose="020B0604020202020204" pitchFamily="34" charset="0"/>
                </a:rPr>
                <a:t>It ensures efficient use of marketing and operational resources by focusing efforts on customers who bring the highest returns over time.</a:t>
              </a:r>
            </a:p>
          </p:txBody>
        </p:sp>
      </p:grpSp>
    </p:spTree>
    <p:extLst>
      <p:ext uri="{BB962C8B-B14F-4D97-AF65-F5344CB8AC3E}">
        <p14:creationId xmlns:p14="http://schemas.microsoft.com/office/powerpoint/2010/main" val="29501376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461665"/>
          </a:xfrm>
          <a:prstGeom prst="rect">
            <a:avLst/>
          </a:prstGeom>
          <a:noFill/>
        </p:spPr>
        <p:txBody>
          <a:bodyPr wrap="square">
            <a:spAutoFit/>
          </a:bodyPr>
          <a:lstStyle/>
          <a:p>
            <a:pPr algn="ctr"/>
            <a:r>
              <a:rPr lang="en-US" sz="2400" b="1" kern="600" dirty="0">
                <a:solidFill>
                  <a:schemeClr val="bg1"/>
                </a:solidFill>
                <a:latin typeface="Trebuchet MS" panose="020B0603020202020204" pitchFamily="34" charset="0"/>
                <a:cs typeface="Helvetica" panose="020B0604020202020204" pitchFamily="34" charset="0"/>
              </a:rPr>
              <a:t>Customer Lifetime Value (CLV) Analysis – Key Insights</a:t>
            </a:r>
            <a:endParaRPr lang="en-IN" sz="2400" b="1" kern="600" dirty="0">
              <a:solidFill>
                <a:schemeClr val="bg1"/>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19" name="Group 18">
            <a:extLst>
              <a:ext uri="{FF2B5EF4-FFF2-40B4-BE49-F238E27FC236}">
                <a16:creationId xmlns:a16="http://schemas.microsoft.com/office/drawing/2014/main" id="{8A729FCA-AB2E-04F5-3608-1C11BA6BA140}"/>
              </a:ext>
            </a:extLst>
          </p:cNvPr>
          <p:cNvGrpSpPr/>
          <p:nvPr/>
        </p:nvGrpSpPr>
        <p:grpSpPr>
          <a:xfrm>
            <a:off x="590160" y="1735398"/>
            <a:ext cx="10345318" cy="1043377"/>
            <a:chOff x="590160" y="1191050"/>
            <a:chExt cx="6847686" cy="1043377"/>
          </a:xfrm>
        </p:grpSpPr>
        <p:sp>
          <p:nvSpPr>
            <p:cNvPr id="7" name="TextBox 6">
              <a:extLst>
                <a:ext uri="{FF2B5EF4-FFF2-40B4-BE49-F238E27FC236}">
                  <a16:creationId xmlns:a16="http://schemas.microsoft.com/office/drawing/2014/main" id="{DF298307-0065-A981-58EF-85C1FFAB8E2F}"/>
                </a:ext>
              </a:extLst>
            </p:cNvPr>
            <p:cNvSpPr txBox="1"/>
            <p:nvPr/>
          </p:nvSpPr>
          <p:spPr>
            <a:xfrm>
              <a:off x="590160" y="1191050"/>
              <a:ext cx="6097554" cy="338554"/>
            </a:xfrm>
            <a:prstGeom prst="rect">
              <a:avLst/>
            </a:prstGeom>
            <a:noFill/>
          </p:spPr>
          <p:txBody>
            <a:bodyPr wrap="square">
              <a:spAutoFit/>
            </a:bodyPr>
            <a:lstStyle/>
            <a:p>
              <a:pPr marL="285750" lvl="0" indent="-285750" algn="l">
                <a:buBlip>
                  <a:blip r:embed="rId8"/>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Customer Segmentation by Estimated Revenue</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8BB5DF14-97CC-791A-14EA-FD9CA4436C88}"/>
                </a:ext>
              </a:extLst>
            </p:cNvPr>
            <p:cNvSpPr txBox="1"/>
            <p:nvPr/>
          </p:nvSpPr>
          <p:spPr>
            <a:xfrm>
              <a:off x="899419" y="1593546"/>
              <a:ext cx="6538427" cy="640881"/>
            </a:xfrm>
            <a:prstGeom prst="rect">
              <a:avLst/>
            </a:prstGeom>
            <a:noFill/>
          </p:spPr>
          <p:txBody>
            <a:bodyPr wrap="square">
              <a:spAutoFit/>
            </a:bodyPr>
            <a:lstStyle/>
            <a:p>
              <a:pPr lvl="0">
                <a:lnSpc>
                  <a:spcPct val="107000"/>
                </a:lnSpc>
                <a:spcAft>
                  <a:spcPts val="800"/>
                </a:spcAft>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Purpose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Understand the financial strength of customers based on their </a:t>
              </a: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balance</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and </a:t>
              </a: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salary</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a:t>
              </a:r>
            </a:p>
            <a:p>
              <a:r>
                <a:rPr lang="en-IN" sz="1400" b="1" dirty="0">
                  <a:effectLst/>
                  <a:latin typeface="Trebuchet MS" panose="020B0603020202020204" pitchFamily="34" charset="0"/>
                  <a:ea typeface="Calibri" panose="020F0502020204030204" pitchFamily="34" charset="0"/>
                  <a:cs typeface="Times New Roman" panose="02020603050405020304" pitchFamily="18" charset="0"/>
                </a:rPr>
                <a:t>Insight </a:t>
              </a:r>
              <a:r>
                <a:rPr lang="en-IN" sz="1400" dirty="0">
                  <a:effectLst/>
                  <a:latin typeface="Trebuchet MS" panose="020B0603020202020204" pitchFamily="34" charset="0"/>
                  <a:ea typeface="Calibri" panose="020F0502020204030204" pitchFamily="34" charset="0"/>
                  <a:cs typeface="Times New Roman" panose="02020603050405020304" pitchFamily="18" charset="0"/>
                </a:rPr>
                <a:t>: This helps in identifying high-value customers for targeted strategies.</a:t>
              </a:r>
              <a:endParaRPr lang="en-IN" sz="1400" dirty="0">
                <a:latin typeface="Trebuchet MS" panose="020B0603020202020204" pitchFamily="34" charset="0"/>
                <a:cs typeface="Helvetica" panose="020B0604020202020204" pitchFamily="34" charset="0"/>
              </a:endParaRPr>
            </a:p>
          </p:txBody>
        </p:sp>
      </p:grpSp>
      <p:grpSp>
        <p:nvGrpSpPr>
          <p:cNvPr id="20" name="Group 19">
            <a:extLst>
              <a:ext uri="{FF2B5EF4-FFF2-40B4-BE49-F238E27FC236}">
                <a16:creationId xmlns:a16="http://schemas.microsoft.com/office/drawing/2014/main" id="{60E7E047-B99C-A078-3105-6A014FE842D7}"/>
              </a:ext>
            </a:extLst>
          </p:cNvPr>
          <p:cNvGrpSpPr/>
          <p:nvPr/>
        </p:nvGrpSpPr>
        <p:grpSpPr>
          <a:xfrm>
            <a:off x="590160" y="3236349"/>
            <a:ext cx="10767483" cy="1330185"/>
            <a:chOff x="590160" y="2094854"/>
            <a:chExt cx="8347218" cy="1805731"/>
          </a:xfrm>
        </p:grpSpPr>
        <p:sp>
          <p:nvSpPr>
            <p:cNvPr id="9" name="TextBox 8">
              <a:extLst>
                <a:ext uri="{FF2B5EF4-FFF2-40B4-BE49-F238E27FC236}">
                  <a16:creationId xmlns:a16="http://schemas.microsoft.com/office/drawing/2014/main" id="{91076939-E05D-DACF-8CA6-E58645BC8D06}"/>
                </a:ext>
              </a:extLst>
            </p:cNvPr>
            <p:cNvSpPr txBox="1"/>
            <p:nvPr/>
          </p:nvSpPr>
          <p:spPr>
            <a:xfrm>
              <a:off x="590160" y="2094854"/>
              <a:ext cx="6097554" cy="459588"/>
            </a:xfrm>
            <a:prstGeom prst="rect">
              <a:avLst/>
            </a:prstGeom>
            <a:noFill/>
          </p:spPr>
          <p:txBody>
            <a:bodyPr wrap="square">
              <a:spAutoFit/>
            </a:bodyPr>
            <a:lstStyle/>
            <a:p>
              <a:pPr marL="285750" lvl="0" indent="-285750" algn="l">
                <a:buBlip>
                  <a:blip r:embed="rId8"/>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Balance and Salary as Revenue Proxies</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AF032C42-0438-5A41-2D5C-539052646A45}"/>
                </a:ext>
              </a:extLst>
            </p:cNvPr>
            <p:cNvSpPr txBox="1"/>
            <p:nvPr/>
          </p:nvSpPr>
          <p:spPr>
            <a:xfrm>
              <a:off x="590160" y="2465577"/>
              <a:ext cx="8347218" cy="1435008"/>
            </a:xfrm>
            <a:prstGeom prst="rect">
              <a:avLst/>
            </a:prstGeom>
            <a:noFill/>
          </p:spPr>
          <p:txBody>
            <a:bodyPr wrap="square">
              <a:spAutoFit/>
            </a:bodyPr>
            <a:lstStyle/>
            <a:p>
              <a:pPr marL="457200">
                <a:lnSpc>
                  <a:spcPct val="107000"/>
                </a:lnSpc>
                <a:spcAft>
                  <a:spcPts val="800"/>
                </a:spcAf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Purpose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Use customer balance and salary to estimate future financial activity and their contribution to the bank’s revenue.</a:t>
              </a:r>
            </a:p>
            <a:p>
              <a:pPr marL="457200">
                <a:lnSpc>
                  <a:spcPct val="107000"/>
                </a:lnSpc>
                <a:spcAft>
                  <a:spcPts val="800"/>
                </a:spcAf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Insight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Higher balance and salary often correlate with greater engagement and revenue potential.</a:t>
              </a:r>
            </a:p>
            <a:p>
              <a:pPr lvl="0"/>
              <a:endParaRPr lang="en-IN" sz="1400" dirty="0">
                <a:latin typeface="Trebuchet MS" panose="020B0603020202020204" pitchFamily="34" charset="0"/>
                <a:cs typeface="Helvetica" panose="020B0604020202020204" pitchFamily="34" charset="0"/>
              </a:endParaRPr>
            </a:p>
          </p:txBody>
        </p:sp>
      </p:grpSp>
      <p:grpSp>
        <p:nvGrpSpPr>
          <p:cNvPr id="21" name="Group 20">
            <a:extLst>
              <a:ext uri="{FF2B5EF4-FFF2-40B4-BE49-F238E27FC236}">
                <a16:creationId xmlns:a16="http://schemas.microsoft.com/office/drawing/2014/main" id="{074BBEBE-6F7C-4546-0CE8-F333A522C30F}"/>
              </a:ext>
            </a:extLst>
          </p:cNvPr>
          <p:cNvGrpSpPr/>
          <p:nvPr/>
        </p:nvGrpSpPr>
        <p:grpSpPr>
          <a:xfrm>
            <a:off x="590160" y="4582832"/>
            <a:ext cx="8656477" cy="1428736"/>
            <a:chOff x="590160" y="3241225"/>
            <a:chExt cx="8656477" cy="1428736"/>
          </a:xfrm>
        </p:grpSpPr>
        <p:sp>
          <p:nvSpPr>
            <p:cNvPr id="16" name="TextBox 15">
              <a:extLst>
                <a:ext uri="{FF2B5EF4-FFF2-40B4-BE49-F238E27FC236}">
                  <a16:creationId xmlns:a16="http://schemas.microsoft.com/office/drawing/2014/main" id="{9C2EF98D-9E5D-1CFC-3D16-596CD5267ACF}"/>
                </a:ext>
              </a:extLst>
            </p:cNvPr>
            <p:cNvSpPr txBox="1"/>
            <p:nvPr/>
          </p:nvSpPr>
          <p:spPr>
            <a:xfrm>
              <a:off x="590160" y="3241225"/>
              <a:ext cx="6102220" cy="338554"/>
            </a:xfrm>
            <a:prstGeom prst="rect">
              <a:avLst/>
            </a:prstGeom>
            <a:noFill/>
          </p:spPr>
          <p:txBody>
            <a:bodyPr wrap="square">
              <a:spAutoFit/>
            </a:bodyPr>
            <a:lstStyle/>
            <a:p>
              <a:pPr marL="285750" lvl="0" indent="-285750" algn="l">
                <a:buBlip>
                  <a:blip r:embed="rId8"/>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Churn Rate by Geographical Range</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2694C805-321B-13E2-79CB-BEA0087524E4}"/>
                </a:ext>
              </a:extLst>
            </p:cNvPr>
            <p:cNvSpPr txBox="1"/>
            <p:nvPr/>
          </p:nvSpPr>
          <p:spPr>
            <a:xfrm>
              <a:off x="899419" y="3695976"/>
              <a:ext cx="8347218" cy="973985"/>
            </a:xfrm>
            <a:prstGeom prst="rect">
              <a:avLst/>
            </a:prstGeom>
            <a:noFill/>
          </p:spPr>
          <p:txBody>
            <a:bodyPr wrap="square">
              <a:spAutoFit/>
            </a:bodyPr>
            <a:lstStyle/>
            <a:p>
              <a:pPr lvl="0">
                <a:lnSpc>
                  <a:spcPct val="107000"/>
                </a:lnSpc>
                <a:spcAft>
                  <a:spcPts val="800"/>
                </a:spcAft>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Purpose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Analyze churn behavior across different regions.</a:t>
              </a:r>
            </a:p>
            <a:p>
              <a:pPr lvl="0">
                <a:lnSpc>
                  <a:spcPct val="107000"/>
                </a:lnSpc>
                <a:spcAft>
                  <a:spcPts val="800"/>
                </a:spcAft>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Insight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Target geographical areas with higher churn rates for retention efforts.</a:t>
              </a:r>
            </a:p>
            <a:p>
              <a:pPr lvl="0"/>
              <a:endParaRPr lang="en-IN" sz="1400" dirty="0">
                <a:latin typeface="Trebuchet MS" panose="020B0603020202020204" pitchFamily="34" charset="0"/>
                <a:cs typeface="Helvetica" panose="020B0604020202020204" pitchFamily="34" charset="0"/>
              </a:endParaRPr>
            </a:p>
          </p:txBody>
        </p:sp>
      </p:grpSp>
    </p:spTree>
    <p:extLst>
      <p:ext uri="{BB962C8B-B14F-4D97-AF65-F5344CB8AC3E}">
        <p14:creationId xmlns:p14="http://schemas.microsoft.com/office/powerpoint/2010/main" val="371986543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00123C-C27B-A674-37DD-2CCA11952769}"/>
              </a:ext>
            </a:extLst>
          </p:cNvPr>
          <p:cNvGrpSpPr/>
          <p:nvPr/>
        </p:nvGrpSpPr>
        <p:grpSpPr>
          <a:xfrm>
            <a:off x="730118" y="791483"/>
            <a:ext cx="9878097" cy="1088414"/>
            <a:chOff x="590159" y="1245511"/>
            <a:chExt cx="6538427" cy="1088414"/>
          </a:xfrm>
        </p:grpSpPr>
        <p:sp>
          <p:nvSpPr>
            <p:cNvPr id="3" name="TextBox 2">
              <a:extLst>
                <a:ext uri="{FF2B5EF4-FFF2-40B4-BE49-F238E27FC236}">
                  <a16:creationId xmlns:a16="http://schemas.microsoft.com/office/drawing/2014/main" id="{C7095333-4F9A-C85A-4C26-C08FDF7E249F}"/>
                </a:ext>
              </a:extLst>
            </p:cNvPr>
            <p:cNvSpPr txBox="1"/>
            <p:nvPr/>
          </p:nvSpPr>
          <p:spPr>
            <a:xfrm>
              <a:off x="590159" y="1245511"/>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cs typeface="Helvetica" panose="020B0604020202020204" pitchFamily="34" charset="0"/>
                </a:rPr>
                <a:t>Average Revenue Per Customer by Tenure</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E8F2377F-8603-B6DB-9291-6B9D5E7767BC}"/>
                </a:ext>
              </a:extLst>
            </p:cNvPr>
            <p:cNvSpPr txBox="1"/>
            <p:nvPr/>
          </p:nvSpPr>
          <p:spPr>
            <a:xfrm>
              <a:off x="590159" y="1694326"/>
              <a:ext cx="6538427" cy="639599"/>
            </a:xfrm>
            <a:prstGeom prst="rect">
              <a:avLst/>
            </a:prstGeom>
            <a:noFill/>
          </p:spPr>
          <p:txBody>
            <a:bodyPr wrap="square">
              <a:spAutoFit/>
            </a:bodyPr>
            <a:lstStyle/>
            <a:p>
              <a:pPr marL="457200">
                <a:lnSpc>
                  <a:spcPct val="107000"/>
                </a:lnSpc>
                <a:spcAft>
                  <a:spcPts val="800"/>
                </a:spcAf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Purpose</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 Identify how long-tenured customers contribute to revenue.</a:t>
              </a:r>
            </a:p>
            <a:p>
              <a:pPr marL="457200">
                <a:lnSpc>
                  <a:spcPct val="107000"/>
                </a:lnSpc>
                <a:spcAft>
                  <a:spcPts val="800"/>
                </a:spcAf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Insight</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 Customers with longer tenure are typically more valuable and loyal.</a:t>
              </a:r>
            </a:p>
          </p:txBody>
        </p:sp>
      </p:grpSp>
      <p:grpSp>
        <p:nvGrpSpPr>
          <p:cNvPr id="5" name="Group 4">
            <a:extLst>
              <a:ext uri="{FF2B5EF4-FFF2-40B4-BE49-F238E27FC236}">
                <a16:creationId xmlns:a16="http://schemas.microsoft.com/office/drawing/2014/main" id="{DCB3144E-8E35-9C35-D703-3765EE6D5DCF}"/>
              </a:ext>
            </a:extLst>
          </p:cNvPr>
          <p:cNvGrpSpPr/>
          <p:nvPr/>
        </p:nvGrpSpPr>
        <p:grpSpPr>
          <a:xfrm>
            <a:off x="730119" y="2282986"/>
            <a:ext cx="10304929" cy="1061442"/>
            <a:chOff x="590160" y="1088413"/>
            <a:chExt cx="6820952" cy="1061442"/>
          </a:xfrm>
        </p:grpSpPr>
        <p:sp>
          <p:nvSpPr>
            <p:cNvPr id="6" name="TextBox 5">
              <a:extLst>
                <a:ext uri="{FF2B5EF4-FFF2-40B4-BE49-F238E27FC236}">
                  <a16:creationId xmlns:a16="http://schemas.microsoft.com/office/drawing/2014/main" id="{58D42B2B-E51E-52F5-2C37-7EA892400866}"/>
                </a:ext>
              </a:extLst>
            </p:cNvPr>
            <p:cNvSpPr txBox="1"/>
            <p:nvPr/>
          </p:nvSpPr>
          <p:spPr>
            <a:xfrm>
              <a:off x="590160" y="1088413"/>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ea typeface="Calibri" panose="020F0502020204030204" pitchFamily="34" charset="0"/>
                  <a:cs typeface="Times New Roman" panose="02020603050405020304" pitchFamily="18" charset="0"/>
                </a:rPr>
                <a:t>Total Revenue by Churn Status</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FAD46FC-F746-A4E2-6775-404D97FA85F5}"/>
                </a:ext>
              </a:extLst>
            </p:cNvPr>
            <p:cNvSpPr txBox="1"/>
            <p:nvPr/>
          </p:nvSpPr>
          <p:spPr>
            <a:xfrm>
              <a:off x="872685" y="1510256"/>
              <a:ext cx="6538427" cy="639599"/>
            </a:xfrm>
            <a:prstGeom prst="rect">
              <a:avLst/>
            </a:prstGeom>
            <a:noFill/>
          </p:spPr>
          <p:txBody>
            <a:bodyPr wrap="square">
              <a:spAutoFit/>
            </a:bodyPr>
            <a:lstStyle/>
            <a:p>
              <a:pPr lvl="0">
                <a:lnSpc>
                  <a:spcPct val="107000"/>
                </a:lnSpc>
                <a:spcAft>
                  <a:spcPts val="800"/>
                </a:spcAft>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Purpose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Compare the total revenue generated by churned and active customers.</a:t>
              </a:r>
            </a:p>
            <a:p>
              <a:pPr lvl="0">
                <a:lnSpc>
                  <a:spcPct val="107000"/>
                </a:lnSpc>
                <a:spcAft>
                  <a:spcPts val="800"/>
                </a:spcAft>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Insight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Understand the financial impact of customer churn on revenue.</a:t>
              </a:r>
            </a:p>
          </p:txBody>
        </p:sp>
      </p:grpSp>
    </p:spTree>
    <p:extLst>
      <p:ext uri="{BB962C8B-B14F-4D97-AF65-F5344CB8AC3E}">
        <p14:creationId xmlns:p14="http://schemas.microsoft.com/office/powerpoint/2010/main" val="9872582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523220"/>
          </a:xfrm>
          <a:prstGeom prst="rect">
            <a:avLst/>
          </a:prstGeom>
          <a:noFill/>
        </p:spPr>
        <p:txBody>
          <a:bodyPr wrap="square">
            <a:spAutoFit/>
          </a:bodyPr>
          <a:lstStyle/>
          <a:p>
            <a:pPr algn="ctr"/>
            <a:r>
              <a:rPr lang="en-US" sz="2800" b="1" kern="600" dirty="0">
                <a:solidFill>
                  <a:srgbClr val="FFFBFF"/>
                </a:solidFill>
                <a:latin typeface="Trebuchet MS" panose="020B0603020202020204" pitchFamily="34" charset="0"/>
                <a:cs typeface="Helvetica" panose="020B0604020202020204" pitchFamily="34" charset="0"/>
              </a:rPr>
              <a:t>Analytical Approach</a:t>
            </a:r>
            <a:endParaRPr lang="en-IN" sz="2800" b="1" kern="600" dirty="0">
              <a:solidFill>
                <a:srgbClr val="FFFBFF"/>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14" name="Group 13">
            <a:extLst>
              <a:ext uri="{FF2B5EF4-FFF2-40B4-BE49-F238E27FC236}">
                <a16:creationId xmlns:a16="http://schemas.microsoft.com/office/drawing/2014/main" id="{21933FD4-9772-F280-A7C7-7AB5F306BB72}"/>
              </a:ext>
            </a:extLst>
          </p:cNvPr>
          <p:cNvGrpSpPr/>
          <p:nvPr/>
        </p:nvGrpSpPr>
        <p:grpSpPr>
          <a:xfrm>
            <a:off x="3166707" y="1632396"/>
            <a:ext cx="5951625" cy="3593209"/>
            <a:chOff x="2996139" y="1521991"/>
            <a:chExt cx="5951625" cy="4276631"/>
          </a:xfrm>
        </p:grpSpPr>
        <p:sp>
          <p:nvSpPr>
            <p:cNvPr id="2" name="Rectangle: Rounded Corners 1">
              <a:extLst>
                <a:ext uri="{FF2B5EF4-FFF2-40B4-BE49-F238E27FC236}">
                  <a16:creationId xmlns:a16="http://schemas.microsoft.com/office/drawing/2014/main" id="{D0BC8FF0-00EF-AA5C-9729-56E8F8F01F2A}"/>
                </a:ext>
              </a:extLst>
            </p:cNvPr>
            <p:cNvSpPr/>
            <p:nvPr/>
          </p:nvSpPr>
          <p:spPr>
            <a:xfrm>
              <a:off x="3030644" y="1521991"/>
              <a:ext cx="5899868" cy="530942"/>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Data Collection</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4" name="Rectangle: Rounded Corners 3">
              <a:extLst>
                <a:ext uri="{FF2B5EF4-FFF2-40B4-BE49-F238E27FC236}">
                  <a16:creationId xmlns:a16="http://schemas.microsoft.com/office/drawing/2014/main" id="{AD3BA2EC-3E9D-A5FE-AD1E-9316DBEF2508}"/>
                </a:ext>
              </a:extLst>
            </p:cNvPr>
            <p:cNvSpPr/>
            <p:nvPr/>
          </p:nvSpPr>
          <p:spPr>
            <a:xfrm>
              <a:off x="2996139" y="2477471"/>
              <a:ext cx="5899868" cy="486485"/>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Data Cleaning</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5" name="Rectangle: Rounded Corners 4">
              <a:extLst>
                <a:ext uri="{FF2B5EF4-FFF2-40B4-BE49-F238E27FC236}">
                  <a16:creationId xmlns:a16="http://schemas.microsoft.com/office/drawing/2014/main" id="{ABE9A780-48FD-5795-0A32-4453D956BB44}"/>
                </a:ext>
              </a:extLst>
            </p:cNvPr>
            <p:cNvSpPr/>
            <p:nvPr/>
          </p:nvSpPr>
          <p:spPr>
            <a:xfrm>
              <a:off x="3047896" y="3376108"/>
              <a:ext cx="5899868" cy="532737"/>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Customer Segmentation</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7" name="Rectangle: Rounded Corners 6">
              <a:extLst>
                <a:ext uri="{FF2B5EF4-FFF2-40B4-BE49-F238E27FC236}">
                  <a16:creationId xmlns:a16="http://schemas.microsoft.com/office/drawing/2014/main" id="{93C8073D-8187-FCD1-DB4E-FB5F2E03A75F}"/>
                </a:ext>
              </a:extLst>
            </p:cNvPr>
            <p:cNvSpPr/>
            <p:nvPr/>
          </p:nvSpPr>
          <p:spPr>
            <a:xfrm>
              <a:off x="2996139" y="4320996"/>
              <a:ext cx="5899868" cy="532737"/>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Calculate Estimated Revenue</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9" name="Rectangle: Rounded Corners 8">
              <a:extLst>
                <a:ext uri="{FF2B5EF4-FFF2-40B4-BE49-F238E27FC236}">
                  <a16:creationId xmlns:a16="http://schemas.microsoft.com/office/drawing/2014/main" id="{EFBECC4A-58E8-4505-D2F5-E603A006F30D}"/>
                </a:ext>
              </a:extLst>
            </p:cNvPr>
            <p:cNvSpPr/>
            <p:nvPr/>
          </p:nvSpPr>
          <p:spPr>
            <a:xfrm>
              <a:off x="2996139" y="5265885"/>
              <a:ext cx="5899868" cy="532737"/>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Calculate CLV</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10" name="Arrow: Down 9">
              <a:extLst>
                <a:ext uri="{FF2B5EF4-FFF2-40B4-BE49-F238E27FC236}">
                  <a16:creationId xmlns:a16="http://schemas.microsoft.com/office/drawing/2014/main" id="{611BCCDE-7682-063E-75BF-8035CE727B1A}"/>
                </a:ext>
              </a:extLst>
            </p:cNvPr>
            <p:cNvSpPr/>
            <p:nvPr/>
          </p:nvSpPr>
          <p:spPr>
            <a:xfrm>
              <a:off x="5792917" y="2092720"/>
              <a:ext cx="265030" cy="339979"/>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Rounded Corners 5">
            <a:extLst>
              <a:ext uri="{FF2B5EF4-FFF2-40B4-BE49-F238E27FC236}">
                <a16:creationId xmlns:a16="http://schemas.microsoft.com/office/drawing/2014/main" id="{FD2E1E58-DF52-5989-FC97-2AB6257C56D5}"/>
              </a:ext>
            </a:extLst>
          </p:cNvPr>
          <p:cNvSpPr/>
          <p:nvPr/>
        </p:nvSpPr>
        <p:spPr>
          <a:xfrm>
            <a:off x="3201212" y="5586606"/>
            <a:ext cx="5899868" cy="447604"/>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Analyze Insights</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15" name="Arrow: Down 14">
            <a:extLst>
              <a:ext uri="{FF2B5EF4-FFF2-40B4-BE49-F238E27FC236}">
                <a16:creationId xmlns:a16="http://schemas.microsoft.com/office/drawing/2014/main" id="{7FEBA59C-0D8D-5D14-5242-691729227AAE}"/>
              </a:ext>
            </a:extLst>
          </p:cNvPr>
          <p:cNvSpPr/>
          <p:nvPr/>
        </p:nvSpPr>
        <p:spPr>
          <a:xfrm>
            <a:off x="5971267" y="2865186"/>
            <a:ext cx="265030" cy="285649"/>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8310044A-D7DB-34F2-B77C-A22CEA0AB873}"/>
              </a:ext>
            </a:extLst>
          </p:cNvPr>
          <p:cNvSpPr/>
          <p:nvPr/>
        </p:nvSpPr>
        <p:spPr>
          <a:xfrm>
            <a:off x="5959664" y="3673773"/>
            <a:ext cx="265030" cy="285649"/>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89C7F2E2-F62B-BB96-A507-B4DF69FE7C87}"/>
              </a:ext>
            </a:extLst>
          </p:cNvPr>
          <p:cNvSpPr/>
          <p:nvPr/>
        </p:nvSpPr>
        <p:spPr>
          <a:xfrm>
            <a:off x="5968284" y="4463900"/>
            <a:ext cx="265030" cy="285649"/>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13A73F79-7C2B-320B-5AC5-3E717F6EDC8F}"/>
              </a:ext>
            </a:extLst>
          </p:cNvPr>
          <p:cNvSpPr/>
          <p:nvPr/>
        </p:nvSpPr>
        <p:spPr>
          <a:xfrm>
            <a:off x="5984126" y="5263281"/>
            <a:ext cx="265030" cy="285649"/>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858916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461665"/>
          </a:xfrm>
          <a:prstGeom prst="rect">
            <a:avLst/>
          </a:prstGeom>
          <a:noFill/>
        </p:spPr>
        <p:txBody>
          <a:bodyPr wrap="square">
            <a:spAutoFit/>
          </a:bodyPr>
          <a:lstStyle/>
          <a:p>
            <a:pPr algn="ctr"/>
            <a:r>
              <a:rPr lang="en-IN" sz="2400" b="1" kern="600" dirty="0">
                <a:solidFill>
                  <a:schemeClr val="bg1"/>
                </a:solidFill>
                <a:latin typeface="Trebuchet MS" panose="020B0603020202020204" pitchFamily="34" charset="0"/>
                <a:cs typeface="Helvetica" panose="020B0604020202020204" pitchFamily="34" charset="0"/>
              </a:rPr>
              <a:t>Key Insights and Recommendations</a:t>
            </a: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3" name="Group 2">
            <a:extLst>
              <a:ext uri="{FF2B5EF4-FFF2-40B4-BE49-F238E27FC236}">
                <a16:creationId xmlns:a16="http://schemas.microsoft.com/office/drawing/2014/main" id="{DBF13F4E-ABFD-BB8B-C25F-545D5B428C9F}"/>
              </a:ext>
            </a:extLst>
          </p:cNvPr>
          <p:cNvGrpSpPr/>
          <p:nvPr/>
        </p:nvGrpSpPr>
        <p:grpSpPr>
          <a:xfrm>
            <a:off x="590160" y="1916829"/>
            <a:ext cx="10793187" cy="2836817"/>
            <a:chOff x="590160" y="1582934"/>
            <a:chExt cx="9673513" cy="2836817"/>
          </a:xfrm>
        </p:grpSpPr>
        <p:sp>
          <p:nvSpPr>
            <p:cNvPr id="7" name="TextBox 6">
              <a:extLst>
                <a:ext uri="{FF2B5EF4-FFF2-40B4-BE49-F238E27FC236}">
                  <a16:creationId xmlns:a16="http://schemas.microsoft.com/office/drawing/2014/main" id="{DF298307-0065-A981-58EF-85C1FFAB8E2F}"/>
                </a:ext>
              </a:extLst>
            </p:cNvPr>
            <p:cNvSpPr txBox="1"/>
            <p:nvPr/>
          </p:nvSpPr>
          <p:spPr>
            <a:xfrm>
              <a:off x="590160" y="1582934"/>
              <a:ext cx="6097554" cy="338554"/>
            </a:xfrm>
            <a:prstGeom prst="rect">
              <a:avLst/>
            </a:prstGeom>
            <a:noFill/>
          </p:spPr>
          <p:txBody>
            <a:bodyPr wrap="square">
              <a:spAutoFit/>
            </a:bodyPr>
            <a:lstStyle/>
            <a:p>
              <a:pPr marL="285750" lvl="0" indent="-285750">
                <a:buBlip>
                  <a:blip r:embed="rId8"/>
                </a:buBlip>
              </a:pPr>
              <a:r>
                <a:rPr lang="en-IN" sz="1600" b="1" dirty="0">
                  <a:solidFill>
                    <a:srgbClr val="6D38B9"/>
                  </a:solidFill>
                  <a:latin typeface="Trebuchet MS" panose="020B0603020202020204" pitchFamily="34" charset="0"/>
                  <a:cs typeface="Helvetica" panose="020B0604020202020204" pitchFamily="34" charset="0"/>
                </a:rPr>
                <a:t>Tenure and Churn Rate Relationship</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8BB5DF14-97CC-791A-14EA-FD9CA4436C88}"/>
                </a:ext>
              </a:extLst>
            </p:cNvPr>
            <p:cNvSpPr txBox="1"/>
            <p:nvPr/>
          </p:nvSpPr>
          <p:spPr>
            <a:xfrm>
              <a:off x="899419" y="1985430"/>
              <a:ext cx="9364254" cy="2434321"/>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The analysis indicates that churn rates are highest during the first two years of customer tenure, with the following churn rates observed:</a:t>
              </a:r>
            </a:p>
            <a:p>
              <a:pPr lvl="1">
                <a:lnSpc>
                  <a:spcPct val="107000"/>
                </a:lnSpc>
                <a:spcAft>
                  <a:spcPts val="800"/>
                </a:spcAft>
                <a:tabLst>
                  <a:tab pos="9144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0 Years</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18.46%</a:t>
              </a:r>
            </a:p>
            <a:p>
              <a:pPr lvl="1">
                <a:lnSpc>
                  <a:spcPct val="107000"/>
                </a:lnSpc>
                <a:spcAft>
                  <a:spcPts val="800"/>
                </a:spcAft>
                <a:tabLst>
                  <a:tab pos="9144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1 Year</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20.79%</a:t>
              </a:r>
            </a:p>
            <a:p>
              <a:pPr lvl="1">
                <a:lnSpc>
                  <a:spcPct val="107000"/>
                </a:lnSpc>
                <a:spcAft>
                  <a:spcPts val="800"/>
                </a:spcAft>
                <a:tabLst>
                  <a:tab pos="9144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2 Years</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24.24%</a:t>
              </a:r>
            </a:p>
            <a:p>
              <a:pPr lvl="1">
                <a:lnSpc>
                  <a:spcPct val="107000"/>
                </a:lnSpc>
                <a:spcAft>
                  <a:spcPts val="800"/>
                </a:spcAft>
                <a:tabLst>
                  <a:tab pos="9144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This suggests that customers are more likely to leave early in their relationship with the bank, highlighting a critical window for intervention.</a:t>
              </a:r>
            </a:p>
            <a:p>
              <a:pPr lvl="0"/>
              <a:endParaRPr lang="en-IN" sz="1400" dirty="0">
                <a:latin typeface="Trebuchet MS" panose="020B0603020202020204" pitchFamily="34" charset="0"/>
                <a:cs typeface="Helvetica" panose="020B0604020202020204" pitchFamily="34" charset="0"/>
              </a:endParaRPr>
            </a:p>
          </p:txBody>
        </p:sp>
      </p:grpSp>
      <p:grpSp>
        <p:nvGrpSpPr>
          <p:cNvPr id="4" name="Group 3">
            <a:extLst>
              <a:ext uri="{FF2B5EF4-FFF2-40B4-BE49-F238E27FC236}">
                <a16:creationId xmlns:a16="http://schemas.microsoft.com/office/drawing/2014/main" id="{B26C85F6-5E4A-ACD7-CFAA-00061AA41D6B}"/>
              </a:ext>
            </a:extLst>
          </p:cNvPr>
          <p:cNvGrpSpPr/>
          <p:nvPr/>
        </p:nvGrpSpPr>
        <p:grpSpPr>
          <a:xfrm>
            <a:off x="590160" y="4744467"/>
            <a:ext cx="10793186" cy="1603613"/>
            <a:chOff x="590161" y="2600001"/>
            <a:chExt cx="9309619" cy="1603613"/>
          </a:xfrm>
        </p:grpSpPr>
        <p:sp>
          <p:nvSpPr>
            <p:cNvPr id="9" name="TextBox 8">
              <a:extLst>
                <a:ext uri="{FF2B5EF4-FFF2-40B4-BE49-F238E27FC236}">
                  <a16:creationId xmlns:a16="http://schemas.microsoft.com/office/drawing/2014/main" id="{91076939-E05D-DACF-8CA6-E58645BC8D06}"/>
                </a:ext>
              </a:extLst>
            </p:cNvPr>
            <p:cNvSpPr txBox="1"/>
            <p:nvPr/>
          </p:nvSpPr>
          <p:spPr>
            <a:xfrm>
              <a:off x="590161" y="2600001"/>
              <a:ext cx="6097554" cy="338554"/>
            </a:xfrm>
            <a:prstGeom prst="rect">
              <a:avLst/>
            </a:prstGeom>
            <a:noFill/>
          </p:spPr>
          <p:txBody>
            <a:bodyPr wrap="square">
              <a:spAutoFit/>
            </a:bodyPr>
            <a:lstStyle/>
            <a:p>
              <a:pPr marL="285750" lvl="0" indent="-285750" algn="l">
                <a:buBlip>
                  <a:blip r:embed="rId8"/>
                </a:buBlip>
              </a:pPr>
              <a:r>
                <a:rPr lang="en-US" sz="1600" b="1" dirty="0">
                  <a:solidFill>
                    <a:srgbClr val="6D38B9"/>
                  </a:solidFill>
                  <a:latin typeface="Trebuchet MS" panose="020B0603020202020204" pitchFamily="34" charset="0"/>
                  <a:cs typeface="Helvetica" panose="020B0604020202020204" pitchFamily="34" charset="0"/>
                </a:rPr>
                <a:t>Churn by Customer Balance</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12" name="TextBox 11">
              <a:extLst>
                <a:ext uri="{FF2B5EF4-FFF2-40B4-BE49-F238E27FC236}">
                  <a16:creationId xmlns:a16="http://schemas.microsoft.com/office/drawing/2014/main" id="{AF032C42-0438-5A41-2D5C-539052646A45}"/>
                </a:ext>
              </a:extLst>
            </p:cNvPr>
            <p:cNvSpPr txBox="1"/>
            <p:nvPr/>
          </p:nvSpPr>
          <p:spPr>
            <a:xfrm>
              <a:off x="899419" y="2999117"/>
              <a:ext cx="9000361" cy="1204497"/>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Customers with lower balances exhibit higher churn rates. This insight suggests that customers who maintain minimal engagement with their accounts are more likely to churn.</a:t>
              </a:r>
            </a:p>
            <a:p>
              <a:pPr marL="342900" lvl="0" indent="-342900">
                <a:lnSpc>
                  <a:spcPct val="107000"/>
                </a:lnSpc>
                <a:spcAft>
                  <a:spcPts val="800"/>
                </a:spcAft>
                <a:buFont typeface="Symbol" panose="05050102010706020507" pitchFamily="18" charset="2"/>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Targeted strategies to encourage higher balances can potentially reduce churn.</a:t>
              </a:r>
            </a:p>
            <a:p>
              <a:pPr lvl="0"/>
              <a:endParaRPr lang="en-IN" sz="1400" dirty="0">
                <a:latin typeface="Trebuchet MS" panose="020B0603020202020204" pitchFamily="34" charset="0"/>
                <a:cs typeface="Helvetica" panose="020B0604020202020204" pitchFamily="34" charset="0"/>
              </a:endParaRPr>
            </a:p>
          </p:txBody>
        </p:sp>
      </p:grpSp>
      <p:sp>
        <p:nvSpPr>
          <p:cNvPr id="5" name="TextBox 4">
            <a:extLst>
              <a:ext uri="{FF2B5EF4-FFF2-40B4-BE49-F238E27FC236}">
                <a16:creationId xmlns:a16="http://schemas.microsoft.com/office/drawing/2014/main" id="{B325D23E-BB74-5CAA-38E9-02D6494C689F}"/>
              </a:ext>
            </a:extLst>
          </p:cNvPr>
          <p:cNvSpPr txBox="1"/>
          <p:nvPr/>
        </p:nvSpPr>
        <p:spPr>
          <a:xfrm>
            <a:off x="899419" y="1262767"/>
            <a:ext cx="4236098" cy="430887"/>
          </a:xfrm>
          <a:prstGeom prst="rect">
            <a:avLst/>
          </a:prstGeom>
          <a:noFill/>
        </p:spPr>
        <p:txBody>
          <a:bodyPr wrap="square" rtlCol="0">
            <a:spAutoFit/>
          </a:bodyPr>
          <a:lstStyle/>
          <a:p>
            <a:r>
              <a:rPr lang="en-US" sz="2200" dirty="0">
                <a:solidFill>
                  <a:srgbClr val="6D38B9"/>
                </a:solidFill>
                <a:latin typeface="Trebuchet MS" panose="020B0603020202020204" pitchFamily="34" charset="0"/>
              </a:rPr>
              <a:t>Churn Insights</a:t>
            </a:r>
            <a:endParaRPr lang="en-IN" sz="2200" dirty="0">
              <a:solidFill>
                <a:srgbClr val="6D38B9"/>
              </a:solidFill>
              <a:latin typeface="Trebuchet MS" panose="020B0603020202020204" pitchFamily="34" charset="0"/>
            </a:endParaRPr>
          </a:p>
        </p:txBody>
      </p:sp>
    </p:spTree>
    <p:extLst>
      <p:ext uri="{BB962C8B-B14F-4D97-AF65-F5344CB8AC3E}">
        <p14:creationId xmlns:p14="http://schemas.microsoft.com/office/powerpoint/2010/main" val="12284609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5D5FD3-4D4C-3809-C305-62BB86196EF1}"/>
              </a:ext>
            </a:extLst>
          </p:cNvPr>
          <p:cNvGrpSpPr/>
          <p:nvPr/>
        </p:nvGrpSpPr>
        <p:grpSpPr>
          <a:xfrm>
            <a:off x="699407" y="900254"/>
            <a:ext cx="10793186" cy="1191126"/>
            <a:chOff x="590161" y="2600001"/>
            <a:chExt cx="9309619" cy="1191126"/>
          </a:xfrm>
        </p:grpSpPr>
        <p:sp>
          <p:nvSpPr>
            <p:cNvPr id="3" name="TextBox 2">
              <a:extLst>
                <a:ext uri="{FF2B5EF4-FFF2-40B4-BE49-F238E27FC236}">
                  <a16:creationId xmlns:a16="http://schemas.microsoft.com/office/drawing/2014/main" id="{CAAD40AC-43ED-1277-4637-EDDA204FD88E}"/>
                </a:ext>
              </a:extLst>
            </p:cNvPr>
            <p:cNvSpPr txBox="1"/>
            <p:nvPr/>
          </p:nvSpPr>
          <p:spPr>
            <a:xfrm>
              <a:off x="590161" y="2600001"/>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cs typeface="Helvetica" panose="020B0604020202020204" pitchFamily="34" charset="0"/>
                </a:rPr>
                <a:t>Geographical Variations</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60D1CB5C-2357-B9E8-532D-3EA1C4995031}"/>
                </a:ext>
              </a:extLst>
            </p:cNvPr>
            <p:cNvSpPr txBox="1"/>
            <p:nvPr/>
          </p:nvSpPr>
          <p:spPr>
            <a:xfrm>
              <a:off x="899419" y="3052463"/>
              <a:ext cx="9000361" cy="738664"/>
            </a:xfrm>
            <a:prstGeom prst="rect">
              <a:avLst/>
            </a:prstGeom>
            <a:noFill/>
          </p:spPr>
          <p:txBody>
            <a:bodyPr wrap="square">
              <a:spAutoFit/>
            </a:bodyPr>
            <a:lstStyle/>
            <a:p>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Churn rates differ across geographical regions, indicating that some areas require tailored retention strategies. Understanding regional dynamics can help design localized campaigns to improve customer loyalty.</a:t>
              </a:r>
            </a:p>
            <a:p>
              <a:pPr lvl="0"/>
              <a:endParaRPr lang="en-IN" sz="1400" dirty="0">
                <a:latin typeface="Trebuchet MS" panose="020B0603020202020204" pitchFamily="34" charset="0"/>
                <a:cs typeface="Helvetica" panose="020B0604020202020204" pitchFamily="34" charset="0"/>
              </a:endParaRPr>
            </a:p>
          </p:txBody>
        </p:sp>
      </p:grpSp>
      <p:grpSp>
        <p:nvGrpSpPr>
          <p:cNvPr id="5" name="Group 4">
            <a:extLst>
              <a:ext uri="{FF2B5EF4-FFF2-40B4-BE49-F238E27FC236}">
                <a16:creationId xmlns:a16="http://schemas.microsoft.com/office/drawing/2014/main" id="{16510F55-BAE8-C96A-FBC5-F8DDC1823CEC}"/>
              </a:ext>
            </a:extLst>
          </p:cNvPr>
          <p:cNvGrpSpPr/>
          <p:nvPr/>
        </p:nvGrpSpPr>
        <p:grpSpPr>
          <a:xfrm>
            <a:off x="699407" y="2205288"/>
            <a:ext cx="10793186" cy="1168558"/>
            <a:chOff x="590161" y="2600001"/>
            <a:chExt cx="9309619" cy="1168558"/>
          </a:xfrm>
        </p:grpSpPr>
        <p:sp>
          <p:nvSpPr>
            <p:cNvPr id="6" name="TextBox 5">
              <a:extLst>
                <a:ext uri="{FF2B5EF4-FFF2-40B4-BE49-F238E27FC236}">
                  <a16:creationId xmlns:a16="http://schemas.microsoft.com/office/drawing/2014/main" id="{579567D1-3D53-514D-DCB0-A9E7D446CDE9}"/>
                </a:ext>
              </a:extLst>
            </p:cNvPr>
            <p:cNvSpPr txBox="1"/>
            <p:nvPr/>
          </p:nvSpPr>
          <p:spPr>
            <a:xfrm>
              <a:off x="590161" y="2600001"/>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cs typeface="Helvetica" panose="020B0604020202020204" pitchFamily="34" charset="0"/>
                </a:rPr>
                <a:t>Impact of Active Status</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041BFE14-5C35-F7B0-7E90-B8929502B9B4}"/>
                </a:ext>
              </a:extLst>
            </p:cNvPr>
            <p:cNvSpPr txBox="1"/>
            <p:nvPr/>
          </p:nvSpPr>
          <p:spPr>
            <a:xfrm>
              <a:off x="899419" y="3029895"/>
              <a:ext cx="9000361" cy="738664"/>
            </a:xfrm>
            <a:prstGeom prst="rect">
              <a:avLst/>
            </a:prstGeom>
            <a:noFill/>
          </p:spPr>
          <p:txBody>
            <a:bodyPr wrap="square">
              <a:spAutoFit/>
            </a:bodyPr>
            <a:lstStyle/>
            <a:p>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Analysis shows that customers classified as “Active” have significantly lower churn rates compared to “Inactive” customers. This highlights the importance of maintaining active engagement with customers to enhance retention.</a:t>
              </a:r>
            </a:p>
            <a:p>
              <a:pPr lvl="0"/>
              <a:endParaRPr lang="en-IN" sz="1400" dirty="0">
                <a:latin typeface="Trebuchet MS" panose="020B0603020202020204" pitchFamily="34" charset="0"/>
                <a:cs typeface="Helvetica" panose="020B0604020202020204" pitchFamily="34" charset="0"/>
              </a:endParaRPr>
            </a:p>
          </p:txBody>
        </p:sp>
      </p:grpSp>
    </p:spTree>
    <p:extLst>
      <p:ext uri="{BB962C8B-B14F-4D97-AF65-F5344CB8AC3E}">
        <p14:creationId xmlns:p14="http://schemas.microsoft.com/office/powerpoint/2010/main" val="293390849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ACD4C-A166-B944-9E55-3772BB77240C}"/>
              </a:ext>
            </a:extLst>
          </p:cNvPr>
          <p:cNvSpPr txBox="1"/>
          <p:nvPr/>
        </p:nvSpPr>
        <p:spPr>
          <a:xfrm>
            <a:off x="1057948" y="510392"/>
            <a:ext cx="3219060" cy="430887"/>
          </a:xfrm>
          <a:prstGeom prst="rect">
            <a:avLst/>
          </a:prstGeom>
          <a:noFill/>
        </p:spPr>
        <p:txBody>
          <a:bodyPr wrap="square" rtlCol="0">
            <a:spAutoFit/>
          </a:bodyPr>
          <a:lstStyle/>
          <a:p>
            <a:r>
              <a:rPr lang="en-US" sz="2200" dirty="0">
                <a:solidFill>
                  <a:srgbClr val="6D38B9"/>
                </a:solidFill>
                <a:latin typeface="Trebuchet MS" panose="020B0603020202020204" pitchFamily="34" charset="0"/>
              </a:rPr>
              <a:t>CLV Insights</a:t>
            </a:r>
            <a:endParaRPr lang="en-IN" sz="2200" dirty="0">
              <a:solidFill>
                <a:srgbClr val="6D38B9"/>
              </a:solidFill>
              <a:latin typeface="Trebuchet MS" panose="020B0603020202020204" pitchFamily="34" charset="0"/>
            </a:endParaRPr>
          </a:p>
        </p:txBody>
      </p:sp>
      <p:grpSp>
        <p:nvGrpSpPr>
          <p:cNvPr id="3" name="Group 2">
            <a:extLst>
              <a:ext uri="{FF2B5EF4-FFF2-40B4-BE49-F238E27FC236}">
                <a16:creationId xmlns:a16="http://schemas.microsoft.com/office/drawing/2014/main" id="{BEEE5805-0BD4-42EA-D849-17C541ACC11A}"/>
              </a:ext>
            </a:extLst>
          </p:cNvPr>
          <p:cNvGrpSpPr/>
          <p:nvPr/>
        </p:nvGrpSpPr>
        <p:grpSpPr>
          <a:xfrm>
            <a:off x="699407" y="1201423"/>
            <a:ext cx="10793186" cy="1481385"/>
            <a:chOff x="590161" y="2600001"/>
            <a:chExt cx="9309619" cy="1887470"/>
          </a:xfrm>
        </p:grpSpPr>
        <p:sp>
          <p:nvSpPr>
            <p:cNvPr id="4" name="TextBox 3">
              <a:extLst>
                <a:ext uri="{FF2B5EF4-FFF2-40B4-BE49-F238E27FC236}">
                  <a16:creationId xmlns:a16="http://schemas.microsoft.com/office/drawing/2014/main" id="{1814052B-0316-0277-A1CD-B81515521487}"/>
                </a:ext>
              </a:extLst>
            </p:cNvPr>
            <p:cNvSpPr txBox="1"/>
            <p:nvPr/>
          </p:nvSpPr>
          <p:spPr>
            <a:xfrm>
              <a:off x="590161" y="2600001"/>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cs typeface="Helvetica" panose="020B0604020202020204" pitchFamily="34" charset="0"/>
                </a:rPr>
                <a:t>Estimated Revenue Trends</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D0DFEFDB-C617-1E38-2182-0E8DFF2C3CEE}"/>
                </a:ext>
              </a:extLst>
            </p:cNvPr>
            <p:cNvSpPr txBox="1"/>
            <p:nvPr/>
          </p:nvSpPr>
          <p:spPr>
            <a:xfrm>
              <a:off x="899419" y="3052463"/>
              <a:ext cx="9000361" cy="1435008"/>
            </a:xfrm>
            <a:prstGeom prst="rect">
              <a:avLst/>
            </a:prstGeom>
            <a:noFill/>
          </p:spPr>
          <p:txBody>
            <a:bodyPr wrap="square">
              <a:spAutoFit/>
            </a:bodyPr>
            <a:lstStyle/>
            <a:p>
              <a:pPr marL="342900" lvl="0" indent="-342900">
                <a:lnSpc>
                  <a:spcPct val="107000"/>
                </a:lnSpc>
                <a:spcAft>
                  <a:spcPts val="800"/>
                </a:spcAft>
                <a:buFont typeface="Times New Roman" panose="02020603050405020304" pitchFamily="18"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The estimated revenue for customers is primarily driven by their balance and salary, which were calculated to provide insights into long-term profitability.</a:t>
              </a:r>
            </a:p>
            <a:p>
              <a:pPr marL="342900" lvl="0" indent="-342900">
                <a:lnSpc>
                  <a:spcPct val="107000"/>
                </a:lnSpc>
                <a:spcAft>
                  <a:spcPts val="800"/>
                </a:spcAft>
                <a:buFont typeface="Times New Roman" panose="02020603050405020304" pitchFamily="18"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Customers with higher estimated revenue have lower churn rates, indicating a correlation between customer value and retention.</a:t>
              </a:r>
            </a:p>
            <a:p>
              <a:pPr lvl="0"/>
              <a:endParaRPr lang="en-IN" sz="1400" dirty="0">
                <a:latin typeface="Trebuchet MS" panose="020B0603020202020204" pitchFamily="34" charset="0"/>
                <a:cs typeface="Helvetica" panose="020B0604020202020204" pitchFamily="34" charset="0"/>
              </a:endParaRPr>
            </a:p>
          </p:txBody>
        </p:sp>
      </p:grpSp>
      <p:grpSp>
        <p:nvGrpSpPr>
          <p:cNvPr id="6" name="Group 5">
            <a:extLst>
              <a:ext uri="{FF2B5EF4-FFF2-40B4-BE49-F238E27FC236}">
                <a16:creationId xmlns:a16="http://schemas.microsoft.com/office/drawing/2014/main" id="{00F71962-AF2A-EFD0-B8E0-33722DB7B82A}"/>
              </a:ext>
            </a:extLst>
          </p:cNvPr>
          <p:cNvGrpSpPr/>
          <p:nvPr/>
        </p:nvGrpSpPr>
        <p:grpSpPr>
          <a:xfrm>
            <a:off x="699407" y="2863959"/>
            <a:ext cx="10793186" cy="1187009"/>
            <a:chOff x="590161" y="2600001"/>
            <a:chExt cx="9309619" cy="1322572"/>
          </a:xfrm>
        </p:grpSpPr>
        <p:sp>
          <p:nvSpPr>
            <p:cNvPr id="7" name="TextBox 6">
              <a:extLst>
                <a:ext uri="{FF2B5EF4-FFF2-40B4-BE49-F238E27FC236}">
                  <a16:creationId xmlns:a16="http://schemas.microsoft.com/office/drawing/2014/main" id="{C2008F51-CFE3-2903-4683-5C028ADED171}"/>
                </a:ext>
              </a:extLst>
            </p:cNvPr>
            <p:cNvSpPr txBox="1"/>
            <p:nvPr/>
          </p:nvSpPr>
          <p:spPr>
            <a:xfrm>
              <a:off x="590161" y="2600001"/>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cs typeface="Helvetica" panose="020B0604020202020204" pitchFamily="34" charset="0"/>
                </a:rPr>
                <a:t>High-Value Customer Identification</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FEEF627A-7262-24A3-C3E1-B8C196E6641B}"/>
                </a:ext>
              </a:extLst>
            </p:cNvPr>
            <p:cNvSpPr txBox="1"/>
            <p:nvPr/>
          </p:nvSpPr>
          <p:spPr>
            <a:xfrm>
              <a:off x="899419" y="3052463"/>
              <a:ext cx="9000361" cy="870110"/>
            </a:xfrm>
            <a:prstGeom prst="rect">
              <a:avLst/>
            </a:prstGeom>
            <a:noFill/>
          </p:spPr>
          <p:txBody>
            <a:bodyPr wrap="square">
              <a:spAutoFit/>
            </a:bodyPr>
            <a:lstStyle/>
            <a:p>
              <a:pPr marL="342900" lvl="0" indent="-342900">
                <a:lnSpc>
                  <a:spcPct val="107000"/>
                </a:lnSpc>
                <a:spcAft>
                  <a:spcPts val="800"/>
                </a:spcAft>
                <a:buFont typeface="Times New Roman" panose="02020603050405020304" pitchFamily="18"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The CLV analysis has successfully identified high-value customer segments, allowing the bank to focus on those customers who generate significant revenue over time.</a:t>
              </a:r>
            </a:p>
            <a:p>
              <a:pPr marL="342900" lvl="0" indent="-342900">
                <a:lnSpc>
                  <a:spcPct val="107000"/>
                </a:lnSpc>
                <a:spcAft>
                  <a:spcPts val="800"/>
                </a:spcAft>
                <a:buFont typeface="Times New Roman" panose="02020603050405020304" pitchFamily="18" charset="0"/>
                <a:buChar char="•"/>
                <a:tabLst>
                  <a:tab pos="457200" algn="l"/>
                </a:tabLst>
              </a:pPr>
              <a:r>
                <a:rPr lang="en-IN" sz="1400" dirty="0">
                  <a:effectLst/>
                  <a:latin typeface="Trebuchet MS" panose="020B0603020202020204" pitchFamily="34" charset="0"/>
                  <a:ea typeface="Calibri" panose="020F0502020204030204" pitchFamily="34" charset="0"/>
                  <a:cs typeface="Times New Roman" panose="02020603050405020304" pitchFamily="18" charset="0"/>
                </a:rPr>
                <a:t>Customers with a higher salary and balance are essential for sustained profitability.</a:t>
              </a:r>
              <a:endParaRPr lang="en-IN" sz="1400" dirty="0">
                <a:latin typeface="Trebuchet MS" panose="020B0603020202020204" pitchFamily="34" charset="0"/>
                <a:cs typeface="Helvetica" panose="020B0604020202020204" pitchFamily="34" charset="0"/>
              </a:endParaRPr>
            </a:p>
          </p:txBody>
        </p:sp>
      </p:grpSp>
      <p:grpSp>
        <p:nvGrpSpPr>
          <p:cNvPr id="9" name="Group 8">
            <a:extLst>
              <a:ext uri="{FF2B5EF4-FFF2-40B4-BE49-F238E27FC236}">
                <a16:creationId xmlns:a16="http://schemas.microsoft.com/office/drawing/2014/main" id="{07B126A0-05F2-15B9-2592-936E644F1413}"/>
              </a:ext>
            </a:extLst>
          </p:cNvPr>
          <p:cNvGrpSpPr/>
          <p:nvPr/>
        </p:nvGrpSpPr>
        <p:grpSpPr>
          <a:xfrm>
            <a:off x="699407" y="4454458"/>
            <a:ext cx="10793186" cy="1694005"/>
            <a:chOff x="590161" y="2600001"/>
            <a:chExt cx="9309619" cy="1887470"/>
          </a:xfrm>
        </p:grpSpPr>
        <p:sp>
          <p:nvSpPr>
            <p:cNvPr id="10" name="TextBox 9">
              <a:extLst>
                <a:ext uri="{FF2B5EF4-FFF2-40B4-BE49-F238E27FC236}">
                  <a16:creationId xmlns:a16="http://schemas.microsoft.com/office/drawing/2014/main" id="{04105EC0-AB23-1B53-A05C-12F87C133898}"/>
                </a:ext>
              </a:extLst>
            </p:cNvPr>
            <p:cNvSpPr txBox="1"/>
            <p:nvPr/>
          </p:nvSpPr>
          <p:spPr>
            <a:xfrm>
              <a:off x="590161" y="2600001"/>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latin typeface="Trebuchet MS" panose="020B0603020202020204" pitchFamily="34" charset="0"/>
                  <a:cs typeface="Helvetica" panose="020B0604020202020204" pitchFamily="34" charset="0"/>
                </a:rPr>
                <a:t>Customer Lifespan</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11" name="TextBox 10">
              <a:extLst>
                <a:ext uri="{FF2B5EF4-FFF2-40B4-BE49-F238E27FC236}">
                  <a16:creationId xmlns:a16="http://schemas.microsoft.com/office/drawing/2014/main" id="{8ECF3542-CA19-3380-1CBE-64DECE4EE162}"/>
                </a:ext>
              </a:extLst>
            </p:cNvPr>
            <p:cNvSpPr txBox="1"/>
            <p:nvPr/>
          </p:nvSpPr>
          <p:spPr>
            <a:xfrm>
              <a:off x="899419" y="3052463"/>
              <a:ext cx="9000361" cy="1435008"/>
            </a:xfrm>
            <a:prstGeom prst="rect">
              <a:avLst/>
            </a:prstGeom>
            <a:noFill/>
          </p:spPr>
          <p:txBody>
            <a:bodyPr wrap="square">
              <a:spAutoFit/>
            </a:bodyPr>
            <a:lstStyle/>
            <a:p>
              <a:pPr marL="342900" lvl="0" indent="-342900">
                <a:lnSpc>
                  <a:spcPct val="107000"/>
                </a:lnSpc>
                <a:spcAft>
                  <a:spcPts val="800"/>
                </a:spcAft>
                <a:buFont typeface="Times New Roman" panose="02020603050405020304" pitchFamily="18"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Longer-tenured customers are associated with higher CLV, emphasizing the need for strategies that foster long-term relationships.</a:t>
              </a:r>
            </a:p>
            <a:p>
              <a:pPr marL="342900" lvl="0" indent="-342900">
                <a:lnSpc>
                  <a:spcPct val="107000"/>
                </a:lnSpc>
                <a:spcAft>
                  <a:spcPts val="800"/>
                </a:spcAft>
                <a:buFont typeface="Times New Roman" panose="02020603050405020304" pitchFamily="18"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The average lifespan of customers in the analysis should be leveraged to develop targeted offerings and personalized services.</a:t>
              </a:r>
            </a:p>
            <a:p>
              <a:pPr lvl="0"/>
              <a:endParaRPr lang="en-IN" sz="1400" dirty="0">
                <a:latin typeface="Trebuchet MS" panose="020B0603020202020204" pitchFamily="34" charset="0"/>
                <a:cs typeface="Helvetica" panose="020B0604020202020204" pitchFamily="34" charset="0"/>
              </a:endParaRPr>
            </a:p>
          </p:txBody>
        </p:sp>
      </p:grpSp>
    </p:spTree>
    <p:extLst>
      <p:ext uri="{BB962C8B-B14F-4D97-AF65-F5344CB8AC3E}">
        <p14:creationId xmlns:p14="http://schemas.microsoft.com/office/powerpoint/2010/main" val="273568624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E35D688-8B9D-2920-9429-E9A38FD93CC8}"/>
              </a:ext>
            </a:extLst>
          </p:cNvPr>
          <p:cNvGraphicFramePr/>
          <p:nvPr>
            <p:extLst>
              <p:ext uri="{D42A27DB-BD31-4B8C-83A1-F6EECF244321}">
                <p14:modId xmlns:p14="http://schemas.microsoft.com/office/powerpoint/2010/main" val="3912018216"/>
              </p:ext>
            </p:extLst>
          </p:nvPr>
        </p:nvGraphicFramePr>
        <p:xfrm>
          <a:off x="1141700" y="638310"/>
          <a:ext cx="9833956" cy="5581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998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CCF4864-5301-61EC-1E50-36E493DB2DCE}"/>
              </a:ext>
            </a:extLst>
          </p:cNvPr>
          <p:cNvSpPr/>
          <p:nvPr/>
        </p:nvSpPr>
        <p:spPr>
          <a:xfrm>
            <a:off x="2" y="0"/>
            <a:ext cx="2105024" cy="6858000"/>
          </a:xfrm>
          <a:prstGeom prst="rect">
            <a:avLst/>
          </a:prstGeom>
          <a:solidFill>
            <a:srgbClr val="3C009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AB184341-49AE-14F8-A503-FE3BFD8882AD}"/>
              </a:ext>
            </a:extLst>
          </p:cNvPr>
          <p:cNvSpPr txBox="1"/>
          <p:nvPr/>
        </p:nvSpPr>
        <p:spPr>
          <a:xfrm rot="16200000">
            <a:off x="-2486121" y="3044280"/>
            <a:ext cx="6790461"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marR="0" lvl="0" indent="0" algn="ctr" defTabSz="804511"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bg1"/>
                </a:solidFill>
                <a:effectLst/>
                <a:uLnTx/>
                <a:uFillTx/>
                <a:latin typeface="Trebuchet MS" panose="020B0603020202020204" pitchFamily="34" charset="0"/>
                <a:ea typeface="+mn-ea"/>
                <a:cs typeface="+mn-cs"/>
              </a:rPr>
              <a:t>Outline</a:t>
            </a:r>
          </a:p>
        </p:txBody>
      </p:sp>
      <p:grpSp>
        <p:nvGrpSpPr>
          <p:cNvPr id="7" name="Group 6">
            <a:extLst>
              <a:ext uri="{FF2B5EF4-FFF2-40B4-BE49-F238E27FC236}">
                <a16:creationId xmlns:a16="http://schemas.microsoft.com/office/drawing/2014/main" id="{3692C0F2-507E-85B9-F6BE-648307B5EA8D}"/>
              </a:ext>
            </a:extLst>
          </p:cNvPr>
          <p:cNvGrpSpPr/>
          <p:nvPr/>
        </p:nvGrpSpPr>
        <p:grpSpPr>
          <a:xfrm>
            <a:off x="1869378" y="1375587"/>
            <a:ext cx="9290026" cy="444954"/>
            <a:chOff x="1869378" y="1892422"/>
            <a:chExt cx="9290026" cy="444954"/>
          </a:xfrm>
        </p:grpSpPr>
        <p:sp>
          <p:nvSpPr>
            <p:cNvPr id="18" name="Oval 17">
              <a:extLst>
                <a:ext uri="{FF2B5EF4-FFF2-40B4-BE49-F238E27FC236}">
                  <a16:creationId xmlns:a16="http://schemas.microsoft.com/office/drawing/2014/main" id="{EC00F985-10CE-59B3-A771-EC481114533F}"/>
                </a:ext>
              </a:extLst>
            </p:cNvPr>
            <p:cNvSpPr/>
            <p:nvPr/>
          </p:nvSpPr>
          <p:spPr>
            <a:xfrm>
              <a:off x="1881035" y="1904071"/>
              <a:ext cx="431625" cy="431625"/>
            </a:xfrm>
            <a:prstGeom prst="ellipse">
              <a:avLst/>
            </a:prstGeom>
            <a:solidFill>
              <a:srgbClr val="3C0091"/>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7" name="Group 26">
              <a:extLst>
                <a:ext uri="{FF2B5EF4-FFF2-40B4-BE49-F238E27FC236}">
                  <a16:creationId xmlns:a16="http://schemas.microsoft.com/office/drawing/2014/main" id="{03B5023B-9B58-4237-9D27-06156D7D387A}"/>
                </a:ext>
              </a:extLst>
            </p:cNvPr>
            <p:cNvGrpSpPr/>
            <p:nvPr/>
          </p:nvGrpSpPr>
          <p:grpSpPr>
            <a:xfrm>
              <a:off x="2701736" y="2242528"/>
              <a:ext cx="8457668" cy="94848"/>
              <a:chOff x="2876550" y="1384183"/>
              <a:chExt cx="11890927" cy="133350"/>
            </a:xfrm>
          </p:grpSpPr>
          <p:cxnSp>
            <p:nvCxnSpPr>
              <p:cNvPr id="23" name="Straight Connector 22">
                <a:extLst>
                  <a:ext uri="{FF2B5EF4-FFF2-40B4-BE49-F238E27FC236}">
                    <a16:creationId xmlns:a16="http://schemas.microsoft.com/office/drawing/2014/main" id="{66298AB8-ABCA-78CB-2609-3980B80C8D0D}"/>
                  </a:ext>
                </a:extLst>
              </p:cNvPr>
              <p:cNvCxnSpPr>
                <a:cxnSpLocks/>
              </p:cNvCxnSpPr>
              <p:nvPr/>
            </p:nvCxnSpPr>
            <p:spPr>
              <a:xfrm flipV="1">
                <a:off x="2876550" y="1459680"/>
                <a:ext cx="11777105" cy="4714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F456553-0F3B-0F1E-C741-955992AFCC4B}"/>
                  </a:ext>
                </a:extLst>
              </p:cNvPr>
              <p:cNvSpPr/>
              <p:nvPr/>
            </p:nvSpPr>
            <p:spPr>
              <a:xfrm>
                <a:off x="14634127" y="1384183"/>
                <a:ext cx="133350" cy="1333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6" name="TextBox 85">
              <a:extLst>
                <a:ext uri="{FF2B5EF4-FFF2-40B4-BE49-F238E27FC236}">
                  <a16:creationId xmlns:a16="http://schemas.microsoft.com/office/drawing/2014/main" id="{EF82854A-D8A8-FE53-72D6-0138C48B1F75}"/>
                </a:ext>
              </a:extLst>
            </p:cNvPr>
            <p:cNvSpPr txBox="1"/>
            <p:nvPr/>
          </p:nvSpPr>
          <p:spPr>
            <a:xfrm>
              <a:off x="2568685" y="1892422"/>
              <a:ext cx="7417795" cy="369332"/>
            </a:xfrm>
            <a:prstGeom prst="rect">
              <a:avLst/>
            </a:prstGeom>
            <a:noFill/>
          </p:spPr>
          <p:txBody>
            <a:bodyPr wrap="square">
              <a:spAutoFit/>
            </a:bodyPr>
            <a:lstStyle/>
            <a:p>
              <a:r>
                <a:rPr lang="en-US" b="1" dirty="0">
                  <a:solidFill>
                    <a:srgbClr val="3C0091"/>
                  </a:solidFill>
                  <a:latin typeface="Trebuchet MS" panose="020B0603020202020204" pitchFamily="34" charset="0"/>
                </a:rPr>
                <a:t>Introduction</a:t>
              </a:r>
            </a:p>
          </p:txBody>
        </p:sp>
        <p:sp>
          <p:nvSpPr>
            <p:cNvPr id="124" name="TextBox 123">
              <a:extLst>
                <a:ext uri="{FF2B5EF4-FFF2-40B4-BE49-F238E27FC236}">
                  <a16:creationId xmlns:a16="http://schemas.microsoft.com/office/drawing/2014/main" id="{F5566AC2-D91F-B882-B0BC-F358604207D4}"/>
                </a:ext>
              </a:extLst>
            </p:cNvPr>
            <p:cNvSpPr txBox="1"/>
            <p:nvPr/>
          </p:nvSpPr>
          <p:spPr>
            <a:xfrm>
              <a:off x="1869378" y="1950154"/>
              <a:ext cx="447469" cy="338554"/>
            </a:xfrm>
            <a:prstGeom prst="rect">
              <a:avLst/>
            </a:prstGeom>
            <a:noFill/>
          </p:spPr>
          <p:txBody>
            <a:bodyPr wrap="square" rtlCol="0">
              <a:spAutoFit/>
            </a:bodyPr>
            <a:lstStyle/>
            <a:p>
              <a:pPr algn="ctr"/>
              <a:r>
                <a:rPr lang="en-IN" sz="1600" dirty="0">
                  <a:solidFill>
                    <a:schemeClr val="bg1"/>
                  </a:solidFill>
                  <a:latin typeface="Trebuchet MS" panose="020B0603020202020204" pitchFamily="34" charset="0"/>
                </a:rPr>
                <a:t>03</a:t>
              </a:r>
            </a:p>
          </p:txBody>
        </p:sp>
      </p:grpSp>
      <p:grpSp>
        <p:nvGrpSpPr>
          <p:cNvPr id="6" name="Group 5">
            <a:extLst>
              <a:ext uri="{FF2B5EF4-FFF2-40B4-BE49-F238E27FC236}">
                <a16:creationId xmlns:a16="http://schemas.microsoft.com/office/drawing/2014/main" id="{7976871E-D268-B11D-A2CC-116912236218}"/>
              </a:ext>
            </a:extLst>
          </p:cNvPr>
          <p:cNvGrpSpPr/>
          <p:nvPr/>
        </p:nvGrpSpPr>
        <p:grpSpPr>
          <a:xfrm>
            <a:off x="1884619" y="2350075"/>
            <a:ext cx="9274785" cy="450397"/>
            <a:chOff x="1884619" y="2791123"/>
            <a:chExt cx="9274785" cy="450397"/>
          </a:xfrm>
        </p:grpSpPr>
        <p:sp>
          <p:nvSpPr>
            <p:cNvPr id="69" name="Oval 68">
              <a:extLst>
                <a:ext uri="{FF2B5EF4-FFF2-40B4-BE49-F238E27FC236}">
                  <a16:creationId xmlns:a16="http://schemas.microsoft.com/office/drawing/2014/main" id="{34EED621-EBE8-A5AD-1393-237C5A3462DE}"/>
                </a:ext>
              </a:extLst>
            </p:cNvPr>
            <p:cNvSpPr/>
            <p:nvPr/>
          </p:nvSpPr>
          <p:spPr>
            <a:xfrm>
              <a:off x="1884845" y="2802773"/>
              <a:ext cx="431625" cy="431625"/>
            </a:xfrm>
            <a:prstGeom prst="ellipse">
              <a:avLst/>
            </a:prstGeom>
            <a:solidFill>
              <a:srgbClr val="3C0091"/>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7" name="TextBox 86">
              <a:extLst>
                <a:ext uri="{FF2B5EF4-FFF2-40B4-BE49-F238E27FC236}">
                  <a16:creationId xmlns:a16="http://schemas.microsoft.com/office/drawing/2014/main" id="{0E37FDE7-3018-606C-7C88-C6BEEFC53982}"/>
                </a:ext>
              </a:extLst>
            </p:cNvPr>
            <p:cNvSpPr txBox="1"/>
            <p:nvPr/>
          </p:nvSpPr>
          <p:spPr>
            <a:xfrm>
              <a:off x="2582234" y="2791123"/>
              <a:ext cx="5629895" cy="369332"/>
            </a:xfrm>
            <a:prstGeom prst="rect">
              <a:avLst/>
            </a:prstGeom>
            <a:noFill/>
          </p:spPr>
          <p:txBody>
            <a:bodyPr wrap="square">
              <a:spAutoFit/>
            </a:bodyPr>
            <a:lstStyle/>
            <a:p>
              <a:r>
                <a:rPr lang="en-US" b="1" dirty="0">
                  <a:solidFill>
                    <a:srgbClr val="3C0091"/>
                  </a:solidFill>
                  <a:latin typeface="Trebuchet MS" panose="020B0603020202020204" pitchFamily="34" charset="0"/>
                </a:rPr>
                <a:t>Churn Analysis</a:t>
              </a:r>
            </a:p>
          </p:txBody>
        </p:sp>
        <p:grpSp>
          <p:nvGrpSpPr>
            <p:cNvPr id="94" name="Group 93">
              <a:extLst>
                <a:ext uri="{FF2B5EF4-FFF2-40B4-BE49-F238E27FC236}">
                  <a16:creationId xmlns:a16="http://schemas.microsoft.com/office/drawing/2014/main" id="{C0FAD469-D20F-B3B1-739D-884F664A27B9}"/>
                </a:ext>
              </a:extLst>
            </p:cNvPr>
            <p:cNvGrpSpPr/>
            <p:nvPr/>
          </p:nvGrpSpPr>
          <p:grpSpPr>
            <a:xfrm>
              <a:off x="2701736" y="3146672"/>
              <a:ext cx="8457668" cy="94848"/>
              <a:chOff x="2876550" y="1384183"/>
              <a:chExt cx="11890927" cy="133350"/>
            </a:xfrm>
          </p:grpSpPr>
          <p:cxnSp>
            <p:nvCxnSpPr>
              <p:cNvPr id="95" name="Straight Connector 94">
                <a:extLst>
                  <a:ext uri="{FF2B5EF4-FFF2-40B4-BE49-F238E27FC236}">
                    <a16:creationId xmlns:a16="http://schemas.microsoft.com/office/drawing/2014/main" id="{016E6A36-4CDF-B353-C7DC-1DB1DECAA3FB}"/>
                  </a:ext>
                </a:extLst>
              </p:cNvPr>
              <p:cNvCxnSpPr>
                <a:cxnSpLocks/>
              </p:cNvCxnSpPr>
              <p:nvPr/>
            </p:nvCxnSpPr>
            <p:spPr>
              <a:xfrm flipV="1">
                <a:off x="2876550" y="1459680"/>
                <a:ext cx="11777105" cy="4714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56195EDD-E671-4916-11D6-88A6CC6615A2}"/>
                  </a:ext>
                </a:extLst>
              </p:cNvPr>
              <p:cNvSpPr/>
              <p:nvPr/>
            </p:nvSpPr>
            <p:spPr>
              <a:xfrm>
                <a:off x="14634127" y="1384183"/>
                <a:ext cx="133350" cy="1333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5" name="TextBox 124">
              <a:extLst>
                <a:ext uri="{FF2B5EF4-FFF2-40B4-BE49-F238E27FC236}">
                  <a16:creationId xmlns:a16="http://schemas.microsoft.com/office/drawing/2014/main" id="{F48F0D52-259F-B8FD-1888-61E134DFDFC0}"/>
                </a:ext>
              </a:extLst>
            </p:cNvPr>
            <p:cNvSpPr txBox="1"/>
            <p:nvPr/>
          </p:nvSpPr>
          <p:spPr>
            <a:xfrm>
              <a:off x="1884619" y="2846159"/>
              <a:ext cx="428042" cy="344545"/>
            </a:xfrm>
            <a:prstGeom prst="rect">
              <a:avLst/>
            </a:prstGeom>
            <a:noFill/>
          </p:spPr>
          <p:txBody>
            <a:bodyPr wrap="square" rtlCol="0">
              <a:spAutoFit/>
            </a:bodyPr>
            <a:lstStyle/>
            <a:p>
              <a:pPr algn="ctr"/>
              <a:r>
                <a:rPr lang="en-IN" sz="1600" dirty="0">
                  <a:solidFill>
                    <a:schemeClr val="bg1"/>
                  </a:solidFill>
                  <a:latin typeface="Trebuchet MS" panose="020B0603020202020204" pitchFamily="34" charset="0"/>
                </a:rPr>
                <a:t>04</a:t>
              </a:r>
            </a:p>
          </p:txBody>
        </p:sp>
      </p:grpSp>
      <p:grpSp>
        <p:nvGrpSpPr>
          <p:cNvPr id="5" name="Group 4">
            <a:extLst>
              <a:ext uri="{FF2B5EF4-FFF2-40B4-BE49-F238E27FC236}">
                <a16:creationId xmlns:a16="http://schemas.microsoft.com/office/drawing/2014/main" id="{C8C7D71E-A2D4-5131-8341-A36DE3CAC13E}"/>
              </a:ext>
            </a:extLst>
          </p:cNvPr>
          <p:cNvGrpSpPr/>
          <p:nvPr/>
        </p:nvGrpSpPr>
        <p:grpSpPr>
          <a:xfrm>
            <a:off x="1884845" y="3330006"/>
            <a:ext cx="9274559" cy="443274"/>
            <a:chOff x="1884845" y="3475309"/>
            <a:chExt cx="9274559" cy="443274"/>
          </a:xfrm>
        </p:grpSpPr>
        <p:sp>
          <p:nvSpPr>
            <p:cNvPr id="77" name="Oval 76">
              <a:extLst>
                <a:ext uri="{FF2B5EF4-FFF2-40B4-BE49-F238E27FC236}">
                  <a16:creationId xmlns:a16="http://schemas.microsoft.com/office/drawing/2014/main" id="{BFA2B861-F4D4-22E5-6ED1-E9B7328F6A73}"/>
                </a:ext>
              </a:extLst>
            </p:cNvPr>
            <p:cNvSpPr/>
            <p:nvPr/>
          </p:nvSpPr>
          <p:spPr>
            <a:xfrm>
              <a:off x="1884845" y="3486958"/>
              <a:ext cx="431625" cy="431625"/>
            </a:xfrm>
            <a:prstGeom prst="ellipse">
              <a:avLst/>
            </a:prstGeom>
            <a:solidFill>
              <a:srgbClr val="3C0091"/>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TextBox 97">
              <a:extLst>
                <a:ext uri="{FF2B5EF4-FFF2-40B4-BE49-F238E27FC236}">
                  <a16:creationId xmlns:a16="http://schemas.microsoft.com/office/drawing/2014/main" id="{196B3534-990A-8BBC-1260-070EB498A335}"/>
                </a:ext>
              </a:extLst>
            </p:cNvPr>
            <p:cNvSpPr txBox="1"/>
            <p:nvPr/>
          </p:nvSpPr>
          <p:spPr>
            <a:xfrm>
              <a:off x="2568686" y="3475309"/>
              <a:ext cx="6862990" cy="369332"/>
            </a:xfrm>
            <a:prstGeom prst="rect">
              <a:avLst/>
            </a:prstGeom>
            <a:noFill/>
          </p:spPr>
          <p:txBody>
            <a:bodyPr wrap="square">
              <a:spAutoFit/>
            </a:bodyPr>
            <a:lstStyle/>
            <a:p>
              <a:r>
                <a:rPr lang="en-US" b="1" dirty="0">
                  <a:solidFill>
                    <a:srgbClr val="3C0091"/>
                  </a:solidFill>
                  <a:latin typeface="Trebuchet MS" panose="020B0603020202020204" pitchFamily="34" charset="0"/>
                </a:rPr>
                <a:t>Customer Lifetime Value Analysis</a:t>
              </a:r>
            </a:p>
          </p:txBody>
        </p:sp>
        <p:grpSp>
          <p:nvGrpSpPr>
            <p:cNvPr id="99" name="Group 98">
              <a:extLst>
                <a:ext uri="{FF2B5EF4-FFF2-40B4-BE49-F238E27FC236}">
                  <a16:creationId xmlns:a16="http://schemas.microsoft.com/office/drawing/2014/main" id="{C2396F37-B0D9-6849-ED1A-B5BE300A3253}"/>
                </a:ext>
              </a:extLst>
            </p:cNvPr>
            <p:cNvGrpSpPr/>
            <p:nvPr/>
          </p:nvGrpSpPr>
          <p:grpSpPr>
            <a:xfrm>
              <a:off x="2701736" y="3822343"/>
              <a:ext cx="8457668" cy="94848"/>
              <a:chOff x="2876550" y="1384183"/>
              <a:chExt cx="11890927" cy="133350"/>
            </a:xfrm>
          </p:grpSpPr>
          <p:cxnSp>
            <p:nvCxnSpPr>
              <p:cNvPr id="100" name="Straight Connector 99">
                <a:extLst>
                  <a:ext uri="{FF2B5EF4-FFF2-40B4-BE49-F238E27FC236}">
                    <a16:creationId xmlns:a16="http://schemas.microsoft.com/office/drawing/2014/main" id="{F60F9B54-DE81-0101-2623-EFD0685E0A64}"/>
                  </a:ext>
                </a:extLst>
              </p:cNvPr>
              <p:cNvCxnSpPr>
                <a:cxnSpLocks/>
              </p:cNvCxnSpPr>
              <p:nvPr/>
            </p:nvCxnSpPr>
            <p:spPr>
              <a:xfrm flipV="1">
                <a:off x="2876550" y="1459680"/>
                <a:ext cx="11777105" cy="4714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CC60258D-A06B-E51D-161C-F03FFF177361}"/>
                  </a:ext>
                </a:extLst>
              </p:cNvPr>
              <p:cNvSpPr/>
              <p:nvPr/>
            </p:nvSpPr>
            <p:spPr>
              <a:xfrm>
                <a:off x="14634127" y="1384183"/>
                <a:ext cx="133350" cy="1333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6" name="TextBox 125">
              <a:extLst>
                <a:ext uri="{FF2B5EF4-FFF2-40B4-BE49-F238E27FC236}">
                  <a16:creationId xmlns:a16="http://schemas.microsoft.com/office/drawing/2014/main" id="{00FC41EF-9AF3-42DF-7DE1-EFBA900CC7E7}"/>
                </a:ext>
              </a:extLst>
            </p:cNvPr>
            <p:cNvSpPr txBox="1"/>
            <p:nvPr/>
          </p:nvSpPr>
          <p:spPr>
            <a:xfrm>
              <a:off x="1893949" y="3529534"/>
              <a:ext cx="432079" cy="336118"/>
            </a:xfrm>
            <a:prstGeom prst="rect">
              <a:avLst/>
            </a:prstGeom>
            <a:noFill/>
          </p:spPr>
          <p:txBody>
            <a:bodyPr wrap="square" rtlCol="0">
              <a:spAutoFit/>
            </a:bodyPr>
            <a:lstStyle/>
            <a:p>
              <a:r>
                <a:rPr lang="en-IN" sz="1600" dirty="0">
                  <a:solidFill>
                    <a:schemeClr val="bg1"/>
                  </a:solidFill>
                  <a:latin typeface="Trebuchet MS" panose="020B0603020202020204" pitchFamily="34" charset="0"/>
                </a:rPr>
                <a:t>11</a:t>
              </a:r>
            </a:p>
          </p:txBody>
        </p:sp>
      </p:grpSp>
      <p:grpSp>
        <p:nvGrpSpPr>
          <p:cNvPr id="4" name="Group 3">
            <a:extLst>
              <a:ext uri="{FF2B5EF4-FFF2-40B4-BE49-F238E27FC236}">
                <a16:creationId xmlns:a16="http://schemas.microsoft.com/office/drawing/2014/main" id="{FAF8EE0A-B7F2-BAA9-3AF9-2524D7D0125A}"/>
              </a:ext>
            </a:extLst>
          </p:cNvPr>
          <p:cNvGrpSpPr/>
          <p:nvPr/>
        </p:nvGrpSpPr>
        <p:grpSpPr>
          <a:xfrm>
            <a:off x="1884618" y="4302814"/>
            <a:ext cx="9274786" cy="451088"/>
            <a:chOff x="1884618" y="4336937"/>
            <a:chExt cx="9274786" cy="451088"/>
          </a:xfrm>
        </p:grpSpPr>
        <p:sp>
          <p:nvSpPr>
            <p:cNvPr id="85" name="Oval 84">
              <a:extLst>
                <a:ext uri="{FF2B5EF4-FFF2-40B4-BE49-F238E27FC236}">
                  <a16:creationId xmlns:a16="http://schemas.microsoft.com/office/drawing/2014/main" id="{588B125C-E18C-4F23-D28E-80D9F0C25D17}"/>
                </a:ext>
              </a:extLst>
            </p:cNvPr>
            <p:cNvSpPr/>
            <p:nvPr/>
          </p:nvSpPr>
          <p:spPr>
            <a:xfrm>
              <a:off x="1884845" y="4348585"/>
              <a:ext cx="431625" cy="431625"/>
            </a:xfrm>
            <a:prstGeom prst="ellipse">
              <a:avLst/>
            </a:prstGeom>
            <a:solidFill>
              <a:srgbClr val="3C0091"/>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 name="TextBox 101">
              <a:extLst>
                <a:ext uri="{FF2B5EF4-FFF2-40B4-BE49-F238E27FC236}">
                  <a16:creationId xmlns:a16="http://schemas.microsoft.com/office/drawing/2014/main" id="{058C0FCD-E79D-207D-C9F6-A85FED3AB7DF}"/>
                </a:ext>
              </a:extLst>
            </p:cNvPr>
            <p:cNvSpPr txBox="1"/>
            <p:nvPr/>
          </p:nvSpPr>
          <p:spPr>
            <a:xfrm>
              <a:off x="2568686" y="4336937"/>
              <a:ext cx="8509760" cy="369332"/>
            </a:xfrm>
            <a:prstGeom prst="rect">
              <a:avLst/>
            </a:prstGeom>
            <a:noFill/>
          </p:spPr>
          <p:txBody>
            <a:bodyPr wrap="square">
              <a:spAutoFit/>
            </a:bodyPr>
            <a:lstStyle/>
            <a:p>
              <a:r>
                <a:rPr lang="en-US" b="1" dirty="0">
                  <a:solidFill>
                    <a:srgbClr val="3C0091"/>
                  </a:solidFill>
                  <a:latin typeface="Trebuchet MS" panose="020B0603020202020204" pitchFamily="34" charset="0"/>
                </a:rPr>
                <a:t>Key Insights</a:t>
              </a:r>
              <a:endParaRPr lang="en-US" dirty="0">
                <a:solidFill>
                  <a:srgbClr val="3C0091"/>
                </a:solidFill>
                <a:latin typeface="Trebuchet MS" panose="020B0603020202020204" pitchFamily="34" charset="0"/>
              </a:endParaRPr>
            </a:p>
          </p:txBody>
        </p:sp>
        <p:grpSp>
          <p:nvGrpSpPr>
            <p:cNvPr id="103" name="Group 102">
              <a:extLst>
                <a:ext uri="{FF2B5EF4-FFF2-40B4-BE49-F238E27FC236}">
                  <a16:creationId xmlns:a16="http://schemas.microsoft.com/office/drawing/2014/main" id="{9B772E8C-671A-E7D9-4E39-5560F2D27C64}"/>
                </a:ext>
              </a:extLst>
            </p:cNvPr>
            <p:cNvGrpSpPr/>
            <p:nvPr/>
          </p:nvGrpSpPr>
          <p:grpSpPr>
            <a:xfrm>
              <a:off x="2701736" y="4693177"/>
              <a:ext cx="8457668" cy="94848"/>
              <a:chOff x="2876550" y="1384183"/>
              <a:chExt cx="11890927" cy="133350"/>
            </a:xfrm>
          </p:grpSpPr>
          <p:cxnSp>
            <p:nvCxnSpPr>
              <p:cNvPr id="104" name="Straight Connector 103">
                <a:extLst>
                  <a:ext uri="{FF2B5EF4-FFF2-40B4-BE49-F238E27FC236}">
                    <a16:creationId xmlns:a16="http://schemas.microsoft.com/office/drawing/2014/main" id="{3F89E720-626D-D786-9F07-009C090BCBEB}"/>
                  </a:ext>
                </a:extLst>
              </p:cNvPr>
              <p:cNvCxnSpPr>
                <a:cxnSpLocks/>
              </p:cNvCxnSpPr>
              <p:nvPr/>
            </p:nvCxnSpPr>
            <p:spPr>
              <a:xfrm flipV="1">
                <a:off x="2876550" y="1459680"/>
                <a:ext cx="11777105" cy="4714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2D6F23E9-4C03-05DE-D8DB-0A61C8F2CF0B}"/>
                  </a:ext>
                </a:extLst>
              </p:cNvPr>
              <p:cNvSpPr/>
              <p:nvPr/>
            </p:nvSpPr>
            <p:spPr>
              <a:xfrm>
                <a:off x="14634127" y="1384183"/>
                <a:ext cx="133350" cy="1333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7" name="TextBox 126">
              <a:extLst>
                <a:ext uri="{FF2B5EF4-FFF2-40B4-BE49-F238E27FC236}">
                  <a16:creationId xmlns:a16="http://schemas.microsoft.com/office/drawing/2014/main" id="{8E81D1F8-D1F2-579D-AACD-5847358703DF}"/>
                </a:ext>
              </a:extLst>
            </p:cNvPr>
            <p:cNvSpPr txBox="1"/>
            <p:nvPr/>
          </p:nvSpPr>
          <p:spPr>
            <a:xfrm>
              <a:off x="1884618" y="4394123"/>
              <a:ext cx="432079" cy="336118"/>
            </a:xfrm>
            <a:prstGeom prst="rect">
              <a:avLst/>
            </a:prstGeom>
            <a:noFill/>
          </p:spPr>
          <p:txBody>
            <a:bodyPr wrap="square" rtlCol="0">
              <a:spAutoFit/>
            </a:bodyPr>
            <a:lstStyle/>
            <a:p>
              <a:r>
                <a:rPr lang="en-IN" sz="1600" dirty="0">
                  <a:solidFill>
                    <a:schemeClr val="bg1"/>
                  </a:solidFill>
                  <a:latin typeface="Trebuchet MS" panose="020B0603020202020204" pitchFamily="34" charset="0"/>
                </a:rPr>
                <a:t>16</a:t>
              </a:r>
            </a:p>
          </p:txBody>
        </p:sp>
      </p:grpSp>
      <p:grpSp>
        <p:nvGrpSpPr>
          <p:cNvPr id="2" name="Group 1">
            <a:extLst>
              <a:ext uri="{FF2B5EF4-FFF2-40B4-BE49-F238E27FC236}">
                <a16:creationId xmlns:a16="http://schemas.microsoft.com/office/drawing/2014/main" id="{33130A58-D208-72D0-AC45-671C238CB0AA}"/>
              </a:ext>
            </a:extLst>
          </p:cNvPr>
          <p:cNvGrpSpPr/>
          <p:nvPr/>
        </p:nvGrpSpPr>
        <p:grpSpPr>
          <a:xfrm>
            <a:off x="1884845" y="5283435"/>
            <a:ext cx="9274559" cy="453190"/>
            <a:chOff x="1884845" y="5800270"/>
            <a:chExt cx="9274559" cy="453190"/>
          </a:xfrm>
        </p:grpSpPr>
        <p:sp>
          <p:nvSpPr>
            <p:cNvPr id="12" name="Oval 11">
              <a:extLst>
                <a:ext uri="{FF2B5EF4-FFF2-40B4-BE49-F238E27FC236}">
                  <a16:creationId xmlns:a16="http://schemas.microsoft.com/office/drawing/2014/main" id="{A553C908-3C58-FD75-F17D-8E61E4AF9F99}"/>
                </a:ext>
              </a:extLst>
            </p:cNvPr>
            <p:cNvSpPr/>
            <p:nvPr/>
          </p:nvSpPr>
          <p:spPr>
            <a:xfrm>
              <a:off x="1884845" y="5811918"/>
              <a:ext cx="431625" cy="431625"/>
            </a:xfrm>
            <a:prstGeom prst="ellipse">
              <a:avLst/>
            </a:prstGeom>
            <a:solidFill>
              <a:srgbClr val="3C0091"/>
            </a:solidFill>
            <a:ln w="19050">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06" name="Group 105">
              <a:extLst>
                <a:ext uri="{FF2B5EF4-FFF2-40B4-BE49-F238E27FC236}">
                  <a16:creationId xmlns:a16="http://schemas.microsoft.com/office/drawing/2014/main" id="{E78BB1BD-D7D9-D83A-0F01-5C7034FE1B9E}"/>
                </a:ext>
              </a:extLst>
            </p:cNvPr>
            <p:cNvGrpSpPr/>
            <p:nvPr/>
          </p:nvGrpSpPr>
          <p:grpSpPr>
            <a:xfrm>
              <a:off x="2701736" y="6158612"/>
              <a:ext cx="8457668" cy="94848"/>
              <a:chOff x="2876550" y="1384183"/>
              <a:chExt cx="11890927" cy="133350"/>
            </a:xfrm>
          </p:grpSpPr>
          <p:cxnSp>
            <p:nvCxnSpPr>
              <p:cNvPr id="107" name="Straight Connector 106">
                <a:extLst>
                  <a:ext uri="{FF2B5EF4-FFF2-40B4-BE49-F238E27FC236}">
                    <a16:creationId xmlns:a16="http://schemas.microsoft.com/office/drawing/2014/main" id="{6846850F-F5E0-3E07-B8A2-106F473DBE25}"/>
                  </a:ext>
                </a:extLst>
              </p:cNvPr>
              <p:cNvCxnSpPr>
                <a:cxnSpLocks/>
              </p:cNvCxnSpPr>
              <p:nvPr/>
            </p:nvCxnSpPr>
            <p:spPr>
              <a:xfrm flipV="1">
                <a:off x="2876550" y="1459680"/>
                <a:ext cx="11777105" cy="4714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08" name="Oval 107">
                <a:extLst>
                  <a:ext uri="{FF2B5EF4-FFF2-40B4-BE49-F238E27FC236}">
                    <a16:creationId xmlns:a16="http://schemas.microsoft.com/office/drawing/2014/main" id="{B7D5341B-9769-3D4F-F0A1-687AAE818C9E}"/>
                  </a:ext>
                </a:extLst>
              </p:cNvPr>
              <p:cNvSpPr/>
              <p:nvPr/>
            </p:nvSpPr>
            <p:spPr>
              <a:xfrm>
                <a:off x="14634127" y="1384183"/>
                <a:ext cx="133350" cy="1333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09" name="TextBox 108">
              <a:extLst>
                <a:ext uri="{FF2B5EF4-FFF2-40B4-BE49-F238E27FC236}">
                  <a16:creationId xmlns:a16="http://schemas.microsoft.com/office/drawing/2014/main" id="{C79A4B41-7DF0-8D85-B17F-24C9F8121ADB}"/>
                </a:ext>
              </a:extLst>
            </p:cNvPr>
            <p:cNvSpPr txBox="1"/>
            <p:nvPr/>
          </p:nvSpPr>
          <p:spPr>
            <a:xfrm>
              <a:off x="2582236" y="5800270"/>
              <a:ext cx="7724919" cy="369332"/>
            </a:xfrm>
            <a:prstGeom prst="rect">
              <a:avLst/>
            </a:prstGeom>
            <a:noFill/>
          </p:spPr>
          <p:txBody>
            <a:bodyPr wrap="square">
              <a:spAutoFit/>
            </a:bodyPr>
            <a:lstStyle/>
            <a:p>
              <a:r>
                <a:rPr lang="en-US" b="1" dirty="0">
                  <a:solidFill>
                    <a:srgbClr val="3C0091"/>
                  </a:solidFill>
                  <a:latin typeface="Trebuchet MS" panose="020B0603020202020204" pitchFamily="34" charset="0"/>
                </a:rPr>
                <a:t>Conclusion</a:t>
              </a:r>
              <a:endParaRPr lang="en-US" dirty="0">
                <a:solidFill>
                  <a:srgbClr val="3C0091"/>
                </a:solidFill>
                <a:latin typeface="Trebuchet MS" panose="020B0603020202020204" pitchFamily="34" charset="0"/>
              </a:endParaRPr>
            </a:p>
          </p:txBody>
        </p:sp>
        <p:sp>
          <p:nvSpPr>
            <p:cNvPr id="128" name="TextBox 127">
              <a:extLst>
                <a:ext uri="{FF2B5EF4-FFF2-40B4-BE49-F238E27FC236}">
                  <a16:creationId xmlns:a16="http://schemas.microsoft.com/office/drawing/2014/main" id="{2190293D-6E72-D556-0CE9-CE30A1EE1F62}"/>
                </a:ext>
              </a:extLst>
            </p:cNvPr>
            <p:cNvSpPr txBox="1"/>
            <p:nvPr/>
          </p:nvSpPr>
          <p:spPr>
            <a:xfrm>
              <a:off x="1893949" y="5858229"/>
              <a:ext cx="432079" cy="336118"/>
            </a:xfrm>
            <a:prstGeom prst="rect">
              <a:avLst/>
            </a:prstGeom>
            <a:noFill/>
          </p:spPr>
          <p:txBody>
            <a:bodyPr wrap="square" rtlCol="0">
              <a:spAutoFit/>
            </a:bodyPr>
            <a:lstStyle/>
            <a:p>
              <a:r>
                <a:rPr lang="en-US" sz="1600" dirty="0">
                  <a:solidFill>
                    <a:schemeClr val="bg1"/>
                  </a:solidFill>
                  <a:latin typeface="Trebuchet MS" panose="020B0603020202020204" pitchFamily="34" charset="0"/>
                </a:rPr>
                <a:t>2</a:t>
              </a:r>
              <a:r>
                <a:rPr lang="en-IN" sz="1600" dirty="0">
                  <a:solidFill>
                    <a:schemeClr val="bg1"/>
                  </a:solidFill>
                  <a:latin typeface="Trebuchet MS" panose="020B0603020202020204" pitchFamily="34" charset="0"/>
                </a:rPr>
                <a:t>0</a:t>
              </a:r>
            </a:p>
          </p:txBody>
        </p:sp>
      </p:grpSp>
    </p:spTree>
    <p:extLst>
      <p:ext uri="{BB962C8B-B14F-4D97-AF65-F5344CB8AC3E}">
        <p14:creationId xmlns:p14="http://schemas.microsoft.com/office/powerpoint/2010/main" val="455291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461665"/>
          </a:xfrm>
          <a:prstGeom prst="rect">
            <a:avLst/>
          </a:prstGeom>
          <a:noFill/>
        </p:spPr>
        <p:txBody>
          <a:bodyPr wrap="square">
            <a:spAutoFit/>
          </a:bodyPr>
          <a:lstStyle/>
          <a:p>
            <a:pPr algn="ctr"/>
            <a:r>
              <a:rPr lang="en-US" sz="2400" b="1" kern="600" dirty="0">
                <a:solidFill>
                  <a:schemeClr val="bg1"/>
                </a:solidFill>
                <a:latin typeface="Trebuchet MS" panose="020B0603020202020204" pitchFamily="34" charset="0"/>
                <a:cs typeface="Helvetica" panose="020B0604020202020204" pitchFamily="34" charset="0"/>
              </a:rPr>
              <a:t>Conclusions</a:t>
            </a:r>
            <a:endParaRPr lang="en-IN" sz="2400" b="1" kern="600" dirty="0">
              <a:solidFill>
                <a:schemeClr val="bg1"/>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19" name="Group 18">
            <a:extLst>
              <a:ext uri="{FF2B5EF4-FFF2-40B4-BE49-F238E27FC236}">
                <a16:creationId xmlns:a16="http://schemas.microsoft.com/office/drawing/2014/main" id="{8A729FCA-AB2E-04F5-3608-1C11BA6BA140}"/>
              </a:ext>
            </a:extLst>
          </p:cNvPr>
          <p:cNvGrpSpPr/>
          <p:nvPr/>
        </p:nvGrpSpPr>
        <p:grpSpPr>
          <a:xfrm>
            <a:off x="590160" y="2059235"/>
            <a:ext cx="10151146" cy="2345272"/>
            <a:chOff x="590160" y="1191050"/>
            <a:chExt cx="6719161" cy="2345272"/>
          </a:xfrm>
        </p:grpSpPr>
        <p:sp>
          <p:nvSpPr>
            <p:cNvPr id="7" name="TextBox 6">
              <a:extLst>
                <a:ext uri="{FF2B5EF4-FFF2-40B4-BE49-F238E27FC236}">
                  <a16:creationId xmlns:a16="http://schemas.microsoft.com/office/drawing/2014/main" id="{DF298307-0065-A981-58EF-85C1FFAB8E2F}"/>
                </a:ext>
              </a:extLst>
            </p:cNvPr>
            <p:cNvSpPr txBox="1"/>
            <p:nvPr/>
          </p:nvSpPr>
          <p:spPr>
            <a:xfrm>
              <a:off x="590160" y="1191050"/>
              <a:ext cx="6097554" cy="338554"/>
            </a:xfrm>
            <a:prstGeom prst="rect">
              <a:avLst/>
            </a:prstGeom>
            <a:noFill/>
          </p:spPr>
          <p:txBody>
            <a:bodyPr wrap="square">
              <a:spAutoFit/>
            </a:bodyPr>
            <a:lstStyle/>
            <a:p>
              <a:pPr marL="285750" lvl="0" indent="-285750" algn="l">
                <a:buBlip>
                  <a:blip r:embed="rId8"/>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Key Factors Driving Churn</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8BB5DF14-97CC-791A-14EA-FD9CA4436C88}"/>
                </a:ext>
              </a:extLst>
            </p:cNvPr>
            <p:cNvSpPr txBox="1"/>
            <p:nvPr/>
          </p:nvSpPr>
          <p:spPr>
            <a:xfrm>
              <a:off x="770894" y="1641573"/>
              <a:ext cx="6538427" cy="1894749"/>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Through the analysis, it became clear that </a:t>
              </a: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tenure</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plays a significant role in determining customer churn. The highest churn rates were found within the first two years, with a peak of 24.24% at year two. This suggests that customers in their early relationship with the bank are at a higher risk of leaving.</a:t>
              </a:r>
            </a:p>
            <a:p>
              <a:pPr marL="342900" lvl="0" indent="-342900">
                <a:lnSpc>
                  <a:spcPct val="107000"/>
                </a:lnSpc>
                <a:spcAft>
                  <a:spcPts val="800"/>
                </a:spcAft>
                <a:buFont typeface="Arial" panose="020B0604020202020204" pitchFamily="34" charset="0"/>
                <a:buChar char="•"/>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Balance</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and </a:t>
              </a: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activity status</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were also critical churn indicators.</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Medium balance and inactive customers have the highest churn rates.</a:t>
              </a:r>
              <a:endParaRPr lang="en-IN" sz="1400" kern="100" dirty="0">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b="1" dirty="0">
                  <a:effectLst/>
                  <a:latin typeface="Trebuchet MS" panose="020B0603020202020204" pitchFamily="34" charset="0"/>
                  <a:ea typeface="Calibri" panose="020F0502020204030204" pitchFamily="34" charset="0"/>
                  <a:cs typeface="Times New Roman" panose="02020603050405020304" pitchFamily="18" charset="0"/>
                </a:rPr>
                <a:t>Geographical disparities</a:t>
              </a:r>
              <a:r>
                <a:rPr lang="en-IN" sz="1400" dirty="0">
                  <a:effectLst/>
                  <a:latin typeface="Trebuchet MS" panose="020B0603020202020204" pitchFamily="34" charset="0"/>
                  <a:ea typeface="Calibri" panose="020F0502020204030204" pitchFamily="34" charset="0"/>
                  <a:cs typeface="Times New Roman" panose="02020603050405020304" pitchFamily="18" charset="0"/>
                </a:rPr>
                <a:t> highlighted that churn rates differ across regions, indicating the need for targeted retention efforts based on regional characteristics.</a:t>
              </a:r>
              <a:endParaRPr lang="en-IN" sz="1400" dirty="0">
                <a:latin typeface="Trebuchet MS" panose="020B0603020202020204" pitchFamily="34" charset="0"/>
                <a:cs typeface="Helvetica" panose="020B0604020202020204" pitchFamily="34" charset="0"/>
              </a:endParaRPr>
            </a:p>
          </p:txBody>
        </p:sp>
      </p:grpSp>
      <p:grpSp>
        <p:nvGrpSpPr>
          <p:cNvPr id="21" name="Group 20">
            <a:extLst>
              <a:ext uri="{FF2B5EF4-FFF2-40B4-BE49-F238E27FC236}">
                <a16:creationId xmlns:a16="http://schemas.microsoft.com/office/drawing/2014/main" id="{074BBEBE-6F7C-4546-0CE8-F333A522C30F}"/>
              </a:ext>
            </a:extLst>
          </p:cNvPr>
          <p:cNvGrpSpPr/>
          <p:nvPr/>
        </p:nvGrpSpPr>
        <p:grpSpPr>
          <a:xfrm>
            <a:off x="590160" y="4612728"/>
            <a:ext cx="10345318" cy="1624302"/>
            <a:chOff x="590160" y="3241225"/>
            <a:chExt cx="8656477" cy="1624302"/>
          </a:xfrm>
        </p:grpSpPr>
        <p:sp>
          <p:nvSpPr>
            <p:cNvPr id="16" name="TextBox 15">
              <a:extLst>
                <a:ext uri="{FF2B5EF4-FFF2-40B4-BE49-F238E27FC236}">
                  <a16:creationId xmlns:a16="http://schemas.microsoft.com/office/drawing/2014/main" id="{9C2EF98D-9E5D-1CFC-3D16-596CD5267ACF}"/>
                </a:ext>
              </a:extLst>
            </p:cNvPr>
            <p:cNvSpPr txBox="1"/>
            <p:nvPr/>
          </p:nvSpPr>
          <p:spPr>
            <a:xfrm>
              <a:off x="590160" y="3241225"/>
              <a:ext cx="6102220" cy="338554"/>
            </a:xfrm>
            <a:prstGeom prst="rect">
              <a:avLst/>
            </a:prstGeom>
            <a:noFill/>
          </p:spPr>
          <p:txBody>
            <a:bodyPr wrap="square">
              <a:spAutoFit/>
            </a:bodyPr>
            <a:lstStyle/>
            <a:p>
              <a:pPr marL="285750" lvl="0" indent="-285750" algn="l">
                <a:buBlip>
                  <a:blip r:embed="rId8"/>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Key Insights</a:t>
              </a:r>
              <a:endParaRPr lang="en-IN" sz="1600" dirty="0">
                <a:solidFill>
                  <a:srgbClr val="6D38B9"/>
                </a:solidFill>
                <a:latin typeface="Trebuchet MS" panose="020B0603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2694C805-321B-13E2-79CB-BEA0087524E4}"/>
                </a:ext>
              </a:extLst>
            </p:cNvPr>
            <p:cNvSpPr txBox="1"/>
            <p:nvPr/>
          </p:nvSpPr>
          <p:spPr>
            <a:xfrm>
              <a:off x="899419" y="3695976"/>
              <a:ext cx="8347218" cy="1169551"/>
            </a:xfrm>
            <a:prstGeom prst="rect">
              <a:avLst/>
            </a:prstGeom>
            <a:noFill/>
          </p:spPr>
          <p:txBody>
            <a:bodyPr wrap="square">
              <a:spAutoFit/>
            </a:bodyPr>
            <a:lstStyle/>
            <a:p>
              <a:r>
                <a:rPr lang="en-US" sz="1400" b="1" kern="100" dirty="0">
                  <a:effectLst/>
                  <a:latin typeface="Trebuchet MS" panose="020B0603020202020204" pitchFamily="34" charset="0"/>
                  <a:ea typeface="Calibri" panose="020F0502020204030204" pitchFamily="34" charset="0"/>
                  <a:cs typeface="Times New Roman" panose="02020603050405020304" pitchFamily="18" charset="0"/>
                </a:rPr>
                <a:t>Early retention efforts</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 should focus on customers in their first three years, especially during the second and third years when churn risk is highest. Medium balance and inactive customers have the highest churn rates. Focusing on tailored engagement and retention strategies for these segments can significantly reduce overall churn, </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particularly in high-churn geographical areas.</a:t>
              </a:r>
            </a:p>
            <a:p>
              <a:pPr lvl="0"/>
              <a:endParaRPr lang="en-IN" sz="1400" dirty="0">
                <a:latin typeface="Trebuchet MS" panose="020B0603020202020204" pitchFamily="34" charset="0"/>
                <a:cs typeface="Helvetica" panose="020B0604020202020204" pitchFamily="34" charset="0"/>
              </a:endParaRPr>
            </a:p>
          </p:txBody>
        </p:sp>
      </p:grpSp>
      <p:sp>
        <p:nvSpPr>
          <p:cNvPr id="2" name="TextBox 1">
            <a:extLst>
              <a:ext uri="{FF2B5EF4-FFF2-40B4-BE49-F238E27FC236}">
                <a16:creationId xmlns:a16="http://schemas.microsoft.com/office/drawing/2014/main" id="{B6B308F3-646F-CB62-01CD-AB295A00C6D0}"/>
              </a:ext>
            </a:extLst>
          </p:cNvPr>
          <p:cNvSpPr txBox="1"/>
          <p:nvPr/>
        </p:nvSpPr>
        <p:spPr>
          <a:xfrm>
            <a:off x="863209" y="1396263"/>
            <a:ext cx="4708937" cy="430887"/>
          </a:xfrm>
          <a:prstGeom prst="rect">
            <a:avLst/>
          </a:prstGeom>
          <a:noFill/>
        </p:spPr>
        <p:txBody>
          <a:bodyPr wrap="square" rtlCol="0">
            <a:spAutoFit/>
          </a:bodyPr>
          <a:lstStyle/>
          <a:p>
            <a:r>
              <a:rPr lang="en-US" sz="2200" dirty="0">
                <a:solidFill>
                  <a:srgbClr val="6D38B9"/>
                </a:solidFill>
                <a:latin typeface="Trebuchet MS" panose="020B0603020202020204" pitchFamily="34" charset="0"/>
              </a:rPr>
              <a:t>Summary of Findings</a:t>
            </a:r>
            <a:endParaRPr lang="en-IN" sz="2200" dirty="0">
              <a:solidFill>
                <a:srgbClr val="6D38B9"/>
              </a:solidFill>
              <a:latin typeface="Trebuchet MS" panose="020B0603020202020204" pitchFamily="34" charset="0"/>
            </a:endParaRPr>
          </a:p>
        </p:txBody>
      </p:sp>
    </p:spTree>
    <p:extLst>
      <p:ext uri="{BB962C8B-B14F-4D97-AF65-F5344CB8AC3E}">
        <p14:creationId xmlns:p14="http://schemas.microsoft.com/office/powerpoint/2010/main" val="5596560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8DD7CEC-35C2-36DE-05F5-BC4359316F2D}"/>
              </a:ext>
            </a:extLst>
          </p:cNvPr>
          <p:cNvGrpSpPr/>
          <p:nvPr/>
        </p:nvGrpSpPr>
        <p:grpSpPr>
          <a:xfrm>
            <a:off x="1020427" y="659643"/>
            <a:ext cx="10151146" cy="2424492"/>
            <a:chOff x="590160" y="1191050"/>
            <a:chExt cx="6719161" cy="2424492"/>
          </a:xfrm>
        </p:grpSpPr>
        <p:sp>
          <p:nvSpPr>
            <p:cNvPr id="4" name="TextBox 3">
              <a:extLst>
                <a:ext uri="{FF2B5EF4-FFF2-40B4-BE49-F238E27FC236}">
                  <a16:creationId xmlns:a16="http://schemas.microsoft.com/office/drawing/2014/main" id="{3487D0F7-BE3A-7FBA-90C2-4F52EA117F65}"/>
                </a:ext>
              </a:extLst>
            </p:cNvPr>
            <p:cNvSpPr txBox="1"/>
            <p:nvPr/>
          </p:nvSpPr>
          <p:spPr>
            <a:xfrm>
              <a:off x="590160" y="1191050"/>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Customers Providing the Most Value </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5" name="TextBox 4">
              <a:extLst>
                <a:ext uri="{FF2B5EF4-FFF2-40B4-BE49-F238E27FC236}">
                  <a16:creationId xmlns:a16="http://schemas.microsoft.com/office/drawing/2014/main" id="{2E3E1C80-4675-CEED-B7D5-94F3B0718E81}"/>
                </a:ext>
              </a:extLst>
            </p:cNvPr>
            <p:cNvSpPr txBox="1"/>
            <p:nvPr/>
          </p:nvSpPr>
          <p:spPr>
            <a:xfrm>
              <a:off x="770894" y="1720793"/>
              <a:ext cx="6538427" cy="1894749"/>
            </a:xfrm>
            <a:prstGeom prst="rect">
              <a:avLst/>
            </a:prstGeom>
            <a:noFill/>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IN" sz="1400" b="1" kern="100" dirty="0">
                  <a:effectLst/>
                  <a:latin typeface="Trebuchet MS" panose="020B0603020202020204" pitchFamily="34" charset="0"/>
                  <a:ea typeface="Calibri" panose="020F0502020204030204" pitchFamily="34" charset="0"/>
                  <a:cs typeface="Times New Roman" panose="02020603050405020304" pitchFamily="18" charset="0"/>
                </a:rPr>
                <a:t>The Customer Lifetime Value (CLV)</a:t>
              </a: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 analysis revealed that customers with higher balances and salaries represent the most profitable customer segments. Highest Revenue in Early Tenure, </a:t>
              </a:r>
              <a:r>
                <a:rPr lang="en-US" sz="1400" kern="100" dirty="0">
                  <a:effectLst/>
                  <a:latin typeface="Trebuchet MS" panose="020B0603020202020204" pitchFamily="34" charset="0"/>
                  <a:ea typeface="Calibri" panose="020F0502020204030204" pitchFamily="34" charset="0"/>
                  <a:cs typeface="Times New Roman" panose="02020603050405020304" pitchFamily="18" charset="0"/>
                </a:rPr>
                <a:t>Sustained efforts are needed to maintain customer value over time.</a:t>
              </a:r>
              <a:endParaRPr lang="en-IN" sz="1400" kern="100" dirty="0">
                <a:effectLst/>
                <a:latin typeface="Trebuchet MS" panose="020B0603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Long-tenured customers were identified as having the highest CLV, which underscores the importance of fostering long-term relationships with customers to maximize their value over time.</a:t>
              </a:r>
            </a:p>
            <a:p>
              <a:pPr marL="342900" lvl="0" indent="-342900">
                <a:lnSpc>
                  <a:spcPct val="107000"/>
                </a:lnSpc>
                <a:spcAft>
                  <a:spcPts val="800"/>
                </a:spcAft>
                <a:buFont typeface="Arial" panose="020B0604020202020204" pitchFamily="34" charset="0"/>
                <a:buChar char="•"/>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The geographical analysis from CLV data suggests that certain regions house more high-value customers, which can be leveraged for targeted marketing and engagement strategies.</a:t>
              </a:r>
            </a:p>
          </p:txBody>
        </p:sp>
      </p:grpSp>
      <p:grpSp>
        <p:nvGrpSpPr>
          <p:cNvPr id="6" name="Group 5">
            <a:extLst>
              <a:ext uri="{FF2B5EF4-FFF2-40B4-BE49-F238E27FC236}">
                <a16:creationId xmlns:a16="http://schemas.microsoft.com/office/drawing/2014/main" id="{63843737-1394-AAB5-6AD0-F11554D0E815}"/>
              </a:ext>
            </a:extLst>
          </p:cNvPr>
          <p:cNvGrpSpPr/>
          <p:nvPr/>
        </p:nvGrpSpPr>
        <p:grpSpPr>
          <a:xfrm>
            <a:off x="1020427" y="3429000"/>
            <a:ext cx="10151146" cy="1301971"/>
            <a:chOff x="590160" y="1191050"/>
            <a:chExt cx="6719161" cy="1301971"/>
          </a:xfrm>
        </p:grpSpPr>
        <p:sp>
          <p:nvSpPr>
            <p:cNvPr id="7" name="TextBox 6">
              <a:extLst>
                <a:ext uri="{FF2B5EF4-FFF2-40B4-BE49-F238E27FC236}">
                  <a16:creationId xmlns:a16="http://schemas.microsoft.com/office/drawing/2014/main" id="{805C7101-152C-A4C4-5526-44C3463EC22B}"/>
                </a:ext>
              </a:extLst>
            </p:cNvPr>
            <p:cNvSpPr txBox="1"/>
            <p:nvPr/>
          </p:nvSpPr>
          <p:spPr>
            <a:xfrm>
              <a:off x="590160" y="1191050"/>
              <a:ext cx="6097554" cy="338554"/>
            </a:xfrm>
            <a:prstGeom prst="rect">
              <a:avLst/>
            </a:prstGeom>
            <a:noFill/>
          </p:spPr>
          <p:txBody>
            <a:bodyPr wrap="square">
              <a:spAutoFit/>
            </a:bodyPr>
            <a:lstStyle/>
            <a:p>
              <a:pPr marL="285750" lvl="0" indent="-285750" algn="l">
                <a:buBlip>
                  <a:blip r:embed="rId2"/>
                </a:buBlip>
              </a:pPr>
              <a:r>
                <a:rPr lang="en-US" sz="1600" b="1" dirty="0">
                  <a:solidFill>
                    <a:srgbClr val="6D38B9"/>
                  </a:solidFill>
                  <a:effectLst/>
                  <a:latin typeface="Trebuchet MS" panose="020B0603020202020204" pitchFamily="34" charset="0"/>
                  <a:ea typeface="Calibri" panose="020F0502020204030204" pitchFamily="34" charset="0"/>
                  <a:cs typeface="Times New Roman" panose="02020603050405020304" pitchFamily="18" charset="0"/>
                </a:rPr>
                <a:t>Key Insights</a:t>
              </a:r>
              <a:endParaRPr lang="en-IN" sz="1600" b="1" dirty="0">
                <a:solidFill>
                  <a:srgbClr val="6D38B9"/>
                </a:solidFill>
                <a:latin typeface="Trebuchet MS" panose="020B0603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258423B1-4B81-8805-F12E-8F56204734F7}"/>
                </a:ext>
              </a:extLst>
            </p:cNvPr>
            <p:cNvSpPr txBox="1"/>
            <p:nvPr/>
          </p:nvSpPr>
          <p:spPr>
            <a:xfrm>
              <a:off x="770894" y="1622911"/>
              <a:ext cx="6538427" cy="870110"/>
            </a:xfrm>
            <a:prstGeom prst="rect">
              <a:avLst/>
            </a:prstGeom>
            <a:noFill/>
          </p:spPr>
          <p:txBody>
            <a:bodyPr wrap="square">
              <a:spAutoFit/>
            </a:bodyPr>
            <a:lstStyle/>
            <a:p>
              <a:pPr>
                <a:lnSpc>
                  <a:spcPct val="107000"/>
                </a:lnSpc>
                <a:spcAft>
                  <a:spcPts val="800"/>
                </a:spcAft>
                <a:tabLst>
                  <a:tab pos="457200" algn="l"/>
                </a:tabLst>
              </a:pPr>
              <a:r>
                <a:rPr lang="en-IN" sz="1400" kern="100" dirty="0">
                  <a:effectLst/>
                  <a:latin typeface="Trebuchet MS" panose="020B0603020202020204" pitchFamily="34" charset="0"/>
                  <a:ea typeface="Calibri" panose="020F0502020204030204" pitchFamily="34" charset="0"/>
                  <a:cs typeface="Times New Roman" panose="02020603050405020304" pitchFamily="18" charset="0"/>
                </a:rPr>
                <a:t>By focusing on these high-CLV customers, the bank can maximize long-term profitability and maintain a steady revenue stream.</a:t>
              </a:r>
            </a:p>
            <a:p>
              <a:pPr lvl="0">
                <a:lnSpc>
                  <a:spcPct val="107000"/>
                </a:lnSpc>
                <a:spcAft>
                  <a:spcPts val="800"/>
                </a:spcAft>
                <a:tabLst>
                  <a:tab pos="457200" algn="l"/>
                </a:tabLst>
              </a:pPr>
              <a:endParaRPr lang="en-IN" sz="1400" kern="100" dirty="0">
                <a:effectLst/>
                <a:latin typeface="Trebuchet MS" panose="020B060302020202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0616786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461665"/>
          </a:xfrm>
          <a:prstGeom prst="rect">
            <a:avLst/>
          </a:prstGeom>
          <a:noFill/>
        </p:spPr>
        <p:txBody>
          <a:bodyPr wrap="square">
            <a:spAutoFit/>
          </a:bodyPr>
          <a:lstStyle/>
          <a:p>
            <a:pPr algn="ctr"/>
            <a:r>
              <a:rPr lang="en-US" sz="2400" b="1" kern="600" dirty="0">
                <a:solidFill>
                  <a:schemeClr val="bg1"/>
                </a:solidFill>
                <a:latin typeface="Trebuchet MS" panose="020B0603020202020204" pitchFamily="34" charset="0"/>
                <a:cs typeface="Helvetica" panose="020B0604020202020204" pitchFamily="34" charset="0"/>
              </a:rPr>
              <a:t>Suggestions</a:t>
            </a:r>
            <a:endParaRPr lang="en-IN" sz="2400" b="1" kern="600" dirty="0">
              <a:solidFill>
                <a:schemeClr val="bg1"/>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 name="TextBox 1">
            <a:extLst>
              <a:ext uri="{FF2B5EF4-FFF2-40B4-BE49-F238E27FC236}">
                <a16:creationId xmlns:a16="http://schemas.microsoft.com/office/drawing/2014/main" id="{B6B308F3-646F-CB62-01CD-AB295A00C6D0}"/>
              </a:ext>
            </a:extLst>
          </p:cNvPr>
          <p:cNvSpPr txBox="1"/>
          <p:nvPr/>
        </p:nvSpPr>
        <p:spPr>
          <a:xfrm>
            <a:off x="2226196" y="1418687"/>
            <a:ext cx="8112840" cy="430887"/>
          </a:xfrm>
          <a:prstGeom prst="rect">
            <a:avLst/>
          </a:prstGeom>
          <a:noFill/>
        </p:spPr>
        <p:txBody>
          <a:bodyPr wrap="square" rtlCol="0">
            <a:spAutoFit/>
          </a:bodyPr>
          <a:lstStyle/>
          <a:p>
            <a:r>
              <a:rPr lang="en-US" sz="2200" dirty="0">
                <a:solidFill>
                  <a:srgbClr val="6D38B9"/>
                </a:solidFill>
                <a:latin typeface="Trebuchet MS" panose="020B0603020202020204" pitchFamily="34" charset="0"/>
              </a:rPr>
              <a:t>Implement Retention Strategies for High-Churn Segments</a:t>
            </a:r>
            <a:endParaRPr lang="en-IN" sz="2200" dirty="0">
              <a:solidFill>
                <a:srgbClr val="6D38B9"/>
              </a:solidFill>
              <a:latin typeface="Trebuchet MS" panose="020B0603020202020204" pitchFamily="34" charset="0"/>
            </a:endParaRPr>
          </a:p>
        </p:txBody>
      </p:sp>
      <p:graphicFrame>
        <p:nvGraphicFramePr>
          <p:cNvPr id="3" name="Content Placeholder 4">
            <a:extLst>
              <a:ext uri="{FF2B5EF4-FFF2-40B4-BE49-F238E27FC236}">
                <a16:creationId xmlns:a16="http://schemas.microsoft.com/office/drawing/2014/main" id="{C7E86DB1-1F01-A27F-CC76-39B3EAAE9964}"/>
              </a:ext>
            </a:extLst>
          </p:cNvPr>
          <p:cNvGraphicFramePr>
            <a:graphicFrameLocks/>
          </p:cNvGraphicFramePr>
          <p:nvPr>
            <p:extLst>
              <p:ext uri="{D42A27DB-BD31-4B8C-83A1-F6EECF244321}">
                <p14:modId xmlns:p14="http://schemas.microsoft.com/office/powerpoint/2010/main" val="2455305813"/>
              </p:ext>
            </p:extLst>
          </p:nvPr>
        </p:nvGraphicFramePr>
        <p:xfrm>
          <a:off x="543108" y="1937539"/>
          <a:ext cx="10881852" cy="46464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8632326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9DE2B-1028-8435-981F-B417C2487253}"/>
              </a:ext>
            </a:extLst>
          </p:cNvPr>
          <p:cNvSpPr txBox="1"/>
          <p:nvPr/>
        </p:nvSpPr>
        <p:spPr>
          <a:xfrm>
            <a:off x="1881322" y="700231"/>
            <a:ext cx="8653300" cy="430887"/>
          </a:xfrm>
          <a:prstGeom prst="rect">
            <a:avLst/>
          </a:prstGeom>
          <a:noFill/>
        </p:spPr>
        <p:txBody>
          <a:bodyPr wrap="square" rtlCol="0">
            <a:spAutoFit/>
          </a:bodyPr>
          <a:lstStyle/>
          <a:p>
            <a:r>
              <a:rPr lang="en-US" sz="2200" dirty="0">
                <a:solidFill>
                  <a:srgbClr val="6D38B9"/>
                </a:solidFill>
                <a:latin typeface="Trebuchet MS" panose="020B0603020202020204" pitchFamily="34" charset="0"/>
              </a:rPr>
              <a:t>Leverage CLV Data for Future Marketing &amp; Customer Engagement</a:t>
            </a:r>
            <a:endParaRPr lang="en-IN" sz="2200" dirty="0">
              <a:solidFill>
                <a:srgbClr val="6D38B9"/>
              </a:solidFill>
              <a:latin typeface="Trebuchet MS" panose="020B0603020202020204" pitchFamily="34" charset="0"/>
            </a:endParaRPr>
          </a:p>
        </p:txBody>
      </p:sp>
      <p:graphicFrame>
        <p:nvGraphicFramePr>
          <p:cNvPr id="3" name="Content Placeholder 3">
            <a:extLst>
              <a:ext uri="{FF2B5EF4-FFF2-40B4-BE49-F238E27FC236}">
                <a16:creationId xmlns:a16="http://schemas.microsoft.com/office/drawing/2014/main" id="{D8ABCD44-1F2B-DFA4-4F95-E8722392A306}"/>
              </a:ext>
            </a:extLst>
          </p:cNvPr>
          <p:cNvGraphicFramePr>
            <a:graphicFrameLocks/>
          </p:cNvGraphicFramePr>
          <p:nvPr>
            <p:extLst>
              <p:ext uri="{D42A27DB-BD31-4B8C-83A1-F6EECF244321}">
                <p14:modId xmlns:p14="http://schemas.microsoft.com/office/powerpoint/2010/main" val="4242856887"/>
              </p:ext>
            </p:extLst>
          </p:nvPr>
        </p:nvGraphicFramePr>
        <p:xfrm>
          <a:off x="1063689" y="1613396"/>
          <a:ext cx="9742149" cy="392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8352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523220"/>
          </a:xfrm>
          <a:prstGeom prst="rect">
            <a:avLst/>
          </a:prstGeom>
          <a:noFill/>
        </p:spPr>
        <p:txBody>
          <a:bodyPr wrap="square">
            <a:spAutoFit/>
          </a:bodyPr>
          <a:lstStyle/>
          <a:p>
            <a:pPr algn="ctr"/>
            <a:r>
              <a:rPr lang="en-IN" sz="2800" b="1" kern="600" dirty="0">
                <a:solidFill>
                  <a:schemeClr val="bg1"/>
                </a:solidFill>
                <a:latin typeface="Trebuchet MS" panose="020B0603020202020204" pitchFamily="34" charset="0"/>
                <a:cs typeface="Helvetica" panose="020B0604020202020204" pitchFamily="34" charset="0"/>
              </a:rPr>
              <a:t>Dataset Overview and Objectives</a:t>
            </a: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6" name="Group 5">
            <a:extLst>
              <a:ext uri="{FF2B5EF4-FFF2-40B4-BE49-F238E27FC236}">
                <a16:creationId xmlns:a16="http://schemas.microsoft.com/office/drawing/2014/main" id="{761E1FD3-CA64-D0AF-76BA-13CC8468289E}"/>
              </a:ext>
            </a:extLst>
          </p:cNvPr>
          <p:cNvGrpSpPr/>
          <p:nvPr/>
        </p:nvGrpSpPr>
        <p:grpSpPr>
          <a:xfrm>
            <a:off x="553513" y="1187816"/>
            <a:ext cx="11084975" cy="4926061"/>
            <a:chOff x="550298" y="1118368"/>
            <a:chExt cx="11084975" cy="4926061"/>
          </a:xfrm>
        </p:grpSpPr>
        <p:sp>
          <p:nvSpPr>
            <p:cNvPr id="10" name="Freeform: Shape 9">
              <a:extLst>
                <a:ext uri="{FF2B5EF4-FFF2-40B4-BE49-F238E27FC236}">
                  <a16:creationId xmlns:a16="http://schemas.microsoft.com/office/drawing/2014/main" id="{587E9E7C-46BC-B8BF-53BE-20E9C07EB70C}"/>
                </a:ext>
              </a:extLst>
            </p:cNvPr>
            <p:cNvSpPr/>
            <p:nvPr/>
          </p:nvSpPr>
          <p:spPr>
            <a:xfrm>
              <a:off x="550298" y="1118368"/>
              <a:ext cx="5542488" cy="2463031"/>
            </a:xfrm>
            <a:custGeom>
              <a:avLst/>
              <a:gdLst>
                <a:gd name="connsiteX0" fmla="*/ 0 w 2463030"/>
                <a:gd name="connsiteY0" fmla="*/ 0 h 5542487"/>
                <a:gd name="connsiteX1" fmla="*/ 2052517 w 2463030"/>
                <a:gd name="connsiteY1" fmla="*/ 0 h 5542487"/>
                <a:gd name="connsiteX2" fmla="*/ 2463030 w 2463030"/>
                <a:gd name="connsiteY2" fmla="*/ 410513 h 5542487"/>
                <a:gd name="connsiteX3" fmla="*/ 2463030 w 2463030"/>
                <a:gd name="connsiteY3" fmla="*/ 5542487 h 5542487"/>
                <a:gd name="connsiteX4" fmla="*/ 0 w 2463030"/>
                <a:gd name="connsiteY4" fmla="*/ 5542487 h 5542487"/>
                <a:gd name="connsiteX5" fmla="*/ 0 w 2463030"/>
                <a:gd name="connsiteY5" fmla="*/ 0 h 554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3030" h="5542487">
                  <a:moveTo>
                    <a:pt x="0" y="5542486"/>
                  </a:moveTo>
                  <a:lnTo>
                    <a:pt x="0" y="923767"/>
                  </a:lnTo>
                  <a:cubicBezTo>
                    <a:pt x="0" y="413585"/>
                    <a:pt x="81676" y="1"/>
                    <a:pt x="182428" y="1"/>
                  </a:cubicBezTo>
                  <a:lnTo>
                    <a:pt x="2463030" y="1"/>
                  </a:lnTo>
                  <a:lnTo>
                    <a:pt x="2463030" y="5542486"/>
                  </a:lnTo>
                  <a:lnTo>
                    <a:pt x="0" y="5542486"/>
                  </a:lnTo>
                  <a:close/>
                </a:path>
              </a:pathLst>
            </a:custGeom>
            <a:solidFill>
              <a:srgbClr val="3E009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6001" tIns="396000" rIns="142240" bIns="757999" numCol="1" spcCol="1270" anchor="t" anchorCtr="0">
              <a:noAutofit/>
            </a:bodyPr>
            <a:lstStyle/>
            <a:p>
              <a:pPr marL="0" lvl="0" indent="0" algn="l" defTabSz="889000">
                <a:lnSpc>
                  <a:spcPct val="90000"/>
                </a:lnSpc>
                <a:spcBef>
                  <a:spcPct val="0"/>
                </a:spcBef>
                <a:spcAft>
                  <a:spcPct val="35000"/>
                </a:spcAft>
                <a:buNone/>
              </a:pPr>
              <a:r>
                <a:rPr lang="en-IN" sz="2000" b="1" kern="1200" dirty="0">
                  <a:latin typeface="Trebuchet MS" panose="020B0603020202020204" pitchFamily="34" charset="0"/>
                </a:rPr>
                <a:t>Dataset Size</a:t>
              </a:r>
            </a:p>
            <a:p>
              <a:pPr marL="285750" lvl="0" indent="-285750">
                <a:buFont typeface="Arial" panose="020B0604020202020204" pitchFamily="34" charset="0"/>
                <a:buChar char="•"/>
              </a:pPr>
              <a:r>
                <a:rPr lang="en-US" sz="1600" dirty="0">
                  <a:solidFill>
                    <a:schemeClr val="bg1"/>
                  </a:solidFill>
                  <a:latin typeface="Trebuchet MS" panose="020B0603020202020204" pitchFamily="34" charset="0"/>
                  <a:cs typeface="Helvetica" panose="020B0604020202020204" pitchFamily="34" charset="0"/>
                </a:rPr>
                <a:t>2,932 Bank Customers</a:t>
              </a:r>
              <a:endParaRPr lang="en-IN" sz="1600" dirty="0">
                <a:solidFill>
                  <a:schemeClr val="bg1"/>
                </a:solidFill>
                <a:latin typeface="Trebuchet MS" panose="020B0603020202020204" pitchFamily="34" charset="0"/>
                <a:cs typeface="Helvetica" panose="020B0604020202020204" pitchFamily="34" charset="0"/>
              </a:endParaRPr>
            </a:p>
          </p:txBody>
        </p:sp>
        <p:sp>
          <p:nvSpPr>
            <p:cNvPr id="11" name="Freeform: Shape 10">
              <a:extLst>
                <a:ext uri="{FF2B5EF4-FFF2-40B4-BE49-F238E27FC236}">
                  <a16:creationId xmlns:a16="http://schemas.microsoft.com/office/drawing/2014/main" id="{BEAAA9AA-F0E5-E2DE-589E-E9783466891B}"/>
                </a:ext>
              </a:extLst>
            </p:cNvPr>
            <p:cNvSpPr/>
            <p:nvPr/>
          </p:nvSpPr>
          <p:spPr>
            <a:xfrm>
              <a:off x="6092786" y="1118368"/>
              <a:ext cx="5542487" cy="2463030"/>
            </a:xfrm>
            <a:custGeom>
              <a:avLst/>
              <a:gdLst>
                <a:gd name="connsiteX0" fmla="*/ 0 w 5542487"/>
                <a:gd name="connsiteY0" fmla="*/ 0 h 2463030"/>
                <a:gd name="connsiteX1" fmla="*/ 5131974 w 5542487"/>
                <a:gd name="connsiteY1" fmla="*/ 0 h 2463030"/>
                <a:gd name="connsiteX2" fmla="*/ 5542487 w 5542487"/>
                <a:gd name="connsiteY2" fmla="*/ 410513 h 2463030"/>
                <a:gd name="connsiteX3" fmla="*/ 5542487 w 5542487"/>
                <a:gd name="connsiteY3" fmla="*/ 2463030 h 2463030"/>
                <a:gd name="connsiteX4" fmla="*/ 0 w 5542487"/>
                <a:gd name="connsiteY4" fmla="*/ 2463030 h 2463030"/>
                <a:gd name="connsiteX5" fmla="*/ 0 w 5542487"/>
                <a:gd name="connsiteY5" fmla="*/ 0 h 246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2487" h="2463030">
                  <a:moveTo>
                    <a:pt x="0" y="0"/>
                  </a:moveTo>
                  <a:lnTo>
                    <a:pt x="5131974" y="0"/>
                  </a:lnTo>
                  <a:cubicBezTo>
                    <a:pt x="5358694" y="0"/>
                    <a:pt x="5542487" y="183793"/>
                    <a:pt x="5542487" y="410513"/>
                  </a:cubicBezTo>
                  <a:lnTo>
                    <a:pt x="5542487" y="2463030"/>
                  </a:lnTo>
                  <a:lnTo>
                    <a:pt x="0" y="2463030"/>
                  </a:lnTo>
                  <a:lnTo>
                    <a:pt x="0" y="0"/>
                  </a:lnTo>
                  <a:close/>
                </a:path>
              </a:pathLst>
            </a:custGeom>
            <a:solidFill>
              <a:srgbClr val="512DB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6000" tIns="396000" rIns="142240" bIns="757998" numCol="1" spcCol="1270" anchor="t" anchorCtr="0">
              <a:noAutofit/>
            </a:bodyPr>
            <a:lstStyle/>
            <a:p>
              <a:pPr marL="0" lvl="0" indent="0" algn="l" defTabSz="889000">
                <a:lnSpc>
                  <a:spcPct val="90000"/>
                </a:lnSpc>
                <a:spcBef>
                  <a:spcPct val="0"/>
                </a:spcBef>
                <a:spcAft>
                  <a:spcPct val="35000"/>
                </a:spcAft>
                <a:buNone/>
              </a:pPr>
              <a:r>
                <a:rPr lang="en-US" sz="2000" b="1" i="0" kern="1200" dirty="0">
                  <a:latin typeface="Trebuchet MS" panose="020B0603020202020204" pitchFamily="34" charset="0"/>
                </a:rPr>
                <a:t>Key Columns</a:t>
              </a:r>
              <a:endParaRPr lang="en-IN" sz="2000" i="0" kern="1200" dirty="0">
                <a:latin typeface="Trebuchet MS" panose="020B0603020202020204" pitchFamily="34" charset="0"/>
              </a:endParaRPr>
            </a:p>
            <a:p>
              <a:pPr marL="285750" lvl="0" indent="-285750">
                <a:buFont typeface="Arial" panose="020B0604020202020204" pitchFamily="34" charset="0"/>
                <a:buChar char="•"/>
              </a:pPr>
              <a:r>
                <a:rPr lang="en-US" sz="1600" dirty="0">
                  <a:solidFill>
                    <a:schemeClr val="bg1"/>
                  </a:solidFill>
                  <a:latin typeface="Trebuchet MS" panose="020B0603020202020204" pitchFamily="34" charset="0"/>
                  <a:cs typeface="Helvetica" panose="020B0604020202020204" pitchFamily="34" charset="0"/>
                </a:rPr>
                <a:t>CustomerID, Surname, Creditscore, Geography, Gender, Age, Tenure, Balance, NumofProducts, Credit card, Customer Salary, Churn, Active Status.</a:t>
              </a:r>
              <a:endParaRPr lang="en-IN" sz="1600" dirty="0">
                <a:solidFill>
                  <a:schemeClr val="bg1"/>
                </a:solidFill>
                <a:latin typeface="Trebuchet MS" panose="020B0603020202020204" pitchFamily="34" charset="0"/>
                <a:cs typeface="Helvetica" panose="020B0604020202020204" pitchFamily="34" charset="0"/>
              </a:endParaRPr>
            </a:p>
          </p:txBody>
        </p:sp>
        <p:sp>
          <p:nvSpPr>
            <p:cNvPr id="12" name="Freeform: Shape 11">
              <a:extLst>
                <a:ext uri="{FF2B5EF4-FFF2-40B4-BE49-F238E27FC236}">
                  <a16:creationId xmlns:a16="http://schemas.microsoft.com/office/drawing/2014/main" id="{979EC61C-B793-469E-B68C-76572D64F2B5}"/>
                </a:ext>
              </a:extLst>
            </p:cNvPr>
            <p:cNvSpPr/>
            <p:nvPr/>
          </p:nvSpPr>
          <p:spPr>
            <a:xfrm>
              <a:off x="550299" y="3581397"/>
              <a:ext cx="5542488" cy="2463031"/>
            </a:xfrm>
            <a:custGeom>
              <a:avLst/>
              <a:gdLst>
                <a:gd name="connsiteX0" fmla="*/ 0 w 5542487"/>
                <a:gd name="connsiteY0" fmla="*/ 0 h 2463030"/>
                <a:gd name="connsiteX1" fmla="*/ 5131974 w 5542487"/>
                <a:gd name="connsiteY1" fmla="*/ 0 h 2463030"/>
                <a:gd name="connsiteX2" fmla="*/ 5542487 w 5542487"/>
                <a:gd name="connsiteY2" fmla="*/ 410513 h 2463030"/>
                <a:gd name="connsiteX3" fmla="*/ 5542487 w 5542487"/>
                <a:gd name="connsiteY3" fmla="*/ 2463030 h 2463030"/>
                <a:gd name="connsiteX4" fmla="*/ 0 w 5542487"/>
                <a:gd name="connsiteY4" fmla="*/ 2463030 h 2463030"/>
                <a:gd name="connsiteX5" fmla="*/ 0 w 5542487"/>
                <a:gd name="connsiteY5" fmla="*/ 0 h 246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2487" h="2463030">
                  <a:moveTo>
                    <a:pt x="5542487" y="2463030"/>
                  </a:moveTo>
                  <a:lnTo>
                    <a:pt x="410513" y="2463030"/>
                  </a:lnTo>
                  <a:cubicBezTo>
                    <a:pt x="183793" y="2463030"/>
                    <a:pt x="0" y="2279237"/>
                    <a:pt x="0" y="2052517"/>
                  </a:cubicBezTo>
                  <a:lnTo>
                    <a:pt x="0" y="0"/>
                  </a:lnTo>
                  <a:lnTo>
                    <a:pt x="5542487" y="0"/>
                  </a:lnTo>
                  <a:lnTo>
                    <a:pt x="5542487" y="2463030"/>
                  </a:lnTo>
                  <a:close/>
                </a:path>
              </a:pathLst>
            </a:custGeom>
            <a:solidFill>
              <a:srgbClr val="7646F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6000" tIns="687759" rIns="128017" bIns="128016" numCol="1" spcCol="1270" anchor="t" anchorCtr="0">
              <a:noAutofit/>
            </a:bodyPr>
            <a:lstStyle/>
            <a:p>
              <a:pPr marL="0" lvl="0" indent="0" algn="l" defTabSz="800100">
                <a:lnSpc>
                  <a:spcPct val="90000"/>
                </a:lnSpc>
                <a:spcBef>
                  <a:spcPct val="0"/>
                </a:spcBef>
                <a:spcAft>
                  <a:spcPct val="35000"/>
                </a:spcAft>
                <a:buNone/>
              </a:pPr>
              <a:r>
                <a:rPr lang="en-IN" sz="1800" b="1" kern="1200" dirty="0">
                  <a:latin typeface="Trebuchet MS" panose="020B0603020202020204" pitchFamily="34" charset="0"/>
                </a:rPr>
                <a:t>Tools Used</a:t>
              </a:r>
            </a:p>
            <a:p>
              <a:pPr marL="285750" lvl="0" indent="-285750">
                <a:buFont typeface="Arial" panose="020B0604020202020204" pitchFamily="34" charset="0"/>
                <a:buChar char="•"/>
              </a:pPr>
              <a:r>
                <a:rPr lang="en-US" sz="1600" dirty="0">
                  <a:solidFill>
                    <a:schemeClr val="bg1"/>
                  </a:solidFill>
                  <a:latin typeface="Trebuchet MS" panose="020B0603020202020204" pitchFamily="34" charset="0"/>
                  <a:cs typeface="Helvetica" panose="020B0604020202020204" pitchFamily="34" charset="0"/>
                </a:rPr>
                <a:t>MS Excel (for Analysis and Visualization)</a:t>
              </a:r>
              <a:endParaRPr lang="en-IN" sz="1600" dirty="0">
                <a:solidFill>
                  <a:schemeClr val="bg1"/>
                </a:solidFill>
                <a:latin typeface="Trebuchet MS" panose="020B0603020202020204" pitchFamily="34" charset="0"/>
                <a:cs typeface="Helvetica" panose="020B0604020202020204" pitchFamily="34" charset="0"/>
              </a:endParaRPr>
            </a:p>
          </p:txBody>
        </p:sp>
        <p:sp>
          <p:nvSpPr>
            <p:cNvPr id="13" name="Freeform: Shape 12">
              <a:extLst>
                <a:ext uri="{FF2B5EF4-FFF2-40B4-BE49-F238E27FC236}">
                  <a16:creationId xmlns:a16="http://schemas.microsoft.com/office/drawing/2014/main" id="{003A0195-49B8-602B-74CC-B111907283B9}"/>
                </a:ext>
              </a:extLst>
            </p:cNvPr>
            <p:cNvSpPr/>
            <p:nvPr/>
          </p:nvSpPr>
          <p:spPr>
            <a:xfrm>
              <a:off x="6092785" y="3581398"/>
              <a:ext cx="5542488" cy="2463031"/>
            </a:xfrm>
            <a:custGeom>
              <a:avLst/>
              <a:gdLst>
                <a:gd name="connsiteX0" fmla="*/ 0 w 2463030"/>
                <a:gd name="connsiteY0" fmla="*/ 0 h 5542487"/>
                <a:gd name="connsiteX1" fmla="*/ 2052517 w 2463030"/>
                <a:gd name="connsiteY1" fmla="*/ 0 h 5542487"/>
                <a:gd name="connsiteX2" fmla="*/ 2463030 w 2463030"/>
                <a:gd name="connsiteY2" fmla="*/ 410513 h 5542487"/>
                <a:gd name="connsiteX3" fmla="*/ 2463030 w 2463030"/>
                <a:gd name="connsiteY3" fmla="*/ 5542487 h 5542487"/>
                <a:gd name="connsiteX4" fmla="*/ 0 w 2463030"/>
                <a:gd name="connsiteY4" fmla="*/ 5542487 h 5542487"/>
                <a:gd name="connsiteX5" fmla="*/ 0 w 2463030"/>
                <a:gd name="connsiteY5" fmla="*/ 0 h 554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3030" h="5542487">
                  <a:moveTo>
                    <a:pt x="2463030" y="1"/>
                  </a:moveTo>
                  <a:lnTo>
                    <a:pt x="2463030" y="4618720"/>
                  </a:lnTo>
                  <a:cubicBezTo>
                    <a:pt x="2463030" y="5128902"/>
                    <a:pt x="2381354" y="5542486"/>
                    <a:pt x="2280602" y="5542486"/>
                  </a:cubicBezTo>
                  <a:lnTo>
                    <a:pt x="0" y="5542486"/>
                  </a:lnTo>
                  <a:lnTo>
                    <a:pt x="0" y="1"/>
                  </a:lnTo>
                  <a:lnTo>
                    <a:pt x="2463030" y="1"/>
                  </a:lnTo>
                  <a:close/>
                </a:path>
              </a:pathLst>
            </a:custGeom>
            <a:solidFill>
              <a:srgbClr val="7759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6001" tIns="743774" rIns="128016" bIns="128017" numCol="1" spcCol="1270" anchor="t" anchorCtr="0">
              <a:noAutofit/>
            </a:bodyPr>
            <a:lstStyle/>
            <a:p>
              <a:pPr marL="0" lvl="0" indent="0" algn="l" defTabSz="800100">
                <a:lnSpc>
                  <a:spcPct val="90000"/>
                </a:lnSpc>
                <a:spcBef>
                  <a:spcPct val="0"/>
                </a:spcBef>
                <a:spcAft>
                  <a:spcPct val="35000"/>
                </a:spcAft>
                <a:buNone/>
              </a:pPr>
              <a:r>
                <a:rPr lang="en-IN" sz="1800" b="1" kern="1200" dirty="0">
                  <a:latin typeface="Trebuchet MS" panose="020B0603020202020204" pitchFamily="34" charset="0"/>
                </a:rPr>
                <a:t>Objective of Analysis</a:t>
              </a:r>
            </a:p>
            <a:p>
              <a:pPr marL="285750" lvl="0" indent="-285750" algn="l">
                <a:buFont typeface="Arial" panose="020B0604020202020204" pitchFamily="34" charset="0"/>
                <a:buChar char="•"/>
              </a:pPr>
              <a:r>
                <a:rPr lang="en-US" sz="1400" b="1" dirty="0">
                  <a:solidFill>
                    <a:schemeClr val="bg1"/>
                  </a:solidFill>
                  <a:latin typeface="Trebuchet MS" panose="020B0603020202020204" pitchFamily="34" charset="0"/>
                  <a:cs typeface="Helvetica" panose="020B0604020202020204" pitchFamily="34" charset="0"/>
                </a:rPr>
                <a:t>Churn</a:t>
              </a:r>
              <a:r>
                <a:rPr lang="en-US" sz="1400" b="1" baseline="0" dirty="0">
                  <a:solidFill>
                    <a:schemeClr val="bg1"/>
                  </a:solidFill>
                  <a:latin typeface="Trebuchet MS" panose="020B0603020202020204" pitchFamily="34" charset="0"/>
                  <a:cs typeface="Helvetica" panose="020B0604020202020204" pitchFamily="34" charset="0"/>
                </a:rPr>
                <a:t> </a:t>
              </a:r>
              <a:r>
                <a:rPr lang="en-US" sz="1400" b="1" baseline="0" dirty="0">
                  <a:ln>
                    <a:noFill/>
                  </a:ln>
                  <a:solidFill>
                    <a:schemeClr val="bg1"/>
                  </a:solidFill>
                  <a:latin typeface="Trebuchet MS" panose="020B0603020202020204" pitchFamily="34" charset="0"/>
                  <a:cs typeface="Helvetica" panose="020B0604020202020204" pitchFamily="34" charset="0"/>
                </a:rPr>
                <a:t>Analysis</a:t>
              </a:r>
              <a:r>
                <a:rPr lang="en-US" sz="1400" b="1" baseline="0" dirty="0">
                  <a:solidFill>
                    <a:schemeClr val="bg1"/>
                  </a:solidFill>
                  <a:latin typeface="Trebuchet MS" panose="020B0603020202020204" pitchFamily="34" charset="0"/>
                  <a:cs typeface="Helvetica" panose="020B0604020202020204" pitchFamily="34" charset="0"/>
                </a:rPr>
                <a:t> Objective </a:t>
              </a:r>
              <a:r>
                <a:rPr lang="en-US" sz="1400" baseline="0" dirty="0">
                  <a:solidFill>
                    <a:schemeClr val="bg1"/>
                  </a:solidFill>
                  <a:latin typeface="Trebuchet MS" panose="020B0603020202020204" pitchFamily="34" charset="0"/>
                  <a:cs typeface="Helvetica" panose="020B0604020202020204" pitchFamily="34" charset="0"/>
                </a:rPr>
                <a:t>: Identify which customer segment are more likely to churn, allowing for targeted retention efforts.</a:t>
              </a:r>
              <a:endParaRPr lang="en-IN" sz="1400" dirty="0">
                <a:solidFill>
                  <a:schemeClr val="bg1"/>
                </a:solidFill>
                <a:latin typeface="Trebuchet MS" panose="020B0603020202020204" pitchFamily="34" charset="0"/>
                <a:cs typeface="Helvetica" panose="020B0604020202020204" pitchFamily="34" charset="0"/>
              </a:endParaRPr>
            </a:p>
            <a:p>
              <a:pPr marL="285750" lvl="0" indent="-285750" algn="l">
                <a:buFont typeface="Arial" panose="020B0604020202020204" pitchFamily="34" charset="0"/>
                <a:buChar char="•"/>
              </a:pPr>
              <a:r>
                <a:rPr lang="en-US" sz="1400" b="1" dirty="0">
                  <a:solidFill>
                    <a:schemeClr val="bg1"/>
                  </a:solidFill>
                  <a:latin typeface="Trebuchet MS" panose="020B0603020202020204" pitchFamily="34" charset="0"/>
                  <a:cs typeface="Helvetica" panose="020B0604020202020204" pitchFamily="34" charset="0"/>
                </a:rPr>
                <a:t>CLV Analysis Objective </a:t>
              </a:r>
              <a:r>
                <a:rPr lang="en-US" sz="1400" dirty="0">
                  <a:solidFill>
                    <a:schemeClr val="bg1"/>
                  </a:solidFill>
                  <a:latin typeface="Trebuchet MS" panose="020B0603020202020204" pitchFamily="34" charset="0"/>
                  <a:cs typeface="Helvetica" panose="020B0604020202020204" pitchFamily="34" charset="0"/>
                </a:rPr>
                <a:t>: Recognize the loyal Customer </a:t>
              </a:r>
              <a:br>
                <a:rPr lang="en-US" sz="1400" dirty="0">
                  <a:solidFill>
                    <a:schemeClr val="bg1"/>
                  </a:solidFill>
                  <a:latin typeface="Trebuchet MS" panose="020B0603020202020204" pitchFamily="34" charset="0"/>
                  <a:cs typeface="Helvetica" panose="020B0604020202020204" pitchFamily="34" charset="0"/>
                </a:rPr>
              </a:br>
              <a:r>
                <a:rPr lang="en-US" sz="1400" dirty="0">
                  <a:solidFill>
                    <a:schemeClr val="bg1"/>
                  </a:solidFill>
                  <a:latin typeface="Trebuchet MS" panose="020B0603020202020204" pitchFamily="34" charset="0"/>
                  <a:cs typeface="Helvetica" panose="020B0604020202020204" pitchFamily="34" charset="0"/>
                </a:rPr>
                <a:t>Base to focus on them, as they are the primary source of revenue generation for the bank.</a:t>
              </a:r>
              <a:endParaRPr lang="en-IN" sz="1400" dirty="0">
                <a:solidFill>
                  <a:schemeClr val="bg1"/>
                </a:solidFill>
                <a:latin typeface="Trebuchet MS" panose="020B0603020202020204" pitchFamily="34" charset="0"/>
                <a:cs typeface="Helvetica" panose="020B0604020202020204" pitchFamily="34" charset="0"/>
              </a:endParaRPr>
            </a:p>
            <a:p>
              <a:pPr marL="171450" lvl="1" indent="-171450" algn="l" defTabSz="800100">
                <a:lnSpc>
                  <a:spcPct val="90000"/>
                </a:lnSpc>
                <a:spcBef>
                  <a:spcPct val="0"/>
                </a:spcBef>
                <a:spcAft>
                  <a:spcPct val="15000"/>
                </a:spcAft>
                <a:buChar char="•"/>
              </a:pPr>
              <a:endParaRPr lang="en-IN" sz="1800" b="0" i="0" kern="1200" dirty="0">
                <a:latin typeface="Trebuchet MS" panose="020B0603020202020204" pitchFamily="34" charset="0"/>
              </a:endParaRPr>
            </a:p>
          </p:txBody>
        </p:sp>
        <p:sp>
          <p:nvSpPr>
            <p:cNvPr id="14" name="Freeform: Shape 13">
              <a:extLst>
                <a:ext uri="{FF2B5EF4-FFF2-40B4-BE49-F238E27FC236}">
                  <a16:creationId xmlns:a16="http://schemas.microsoft.com/office/drawing/2014/main" id="{87806CE6-420C-C15B-9350-80705EFFFDFC}"/>
                </a:ext>
              </a:extLst>
            </p:cNvPr>
            <p:cNvSpPr/>
            <p:nvPr/>
          </p:nvSpPr>
          <p:spPr>
            <a:xfrm>
              <a:off x="4430039" y="2965640"/>
              <a:ext cx="3325492" cy="1231515"/>
            </a:xfrm>
            <a:custGeom>
              <a:avLst/>
              <a:gdLst>
                <a:gd name="connsiteX0" fmla="*/ 0 w 3325492"/>
                <a:gd name="connsiteY0" fmla="*/ 205257 h 1231515"/>
                <a:gd name="connsiteX1" fmla="*/ 205257 w 3325492"/>
                <a:gd name="connsiteY1" fmla="*/ 0 h 1231515"/>
                <a:gd name="connsiteX2" fmla="*/ 3120235 w 3325492"/>
                <a:gd name="connsiteY2" fmla="*/ 0 h 1231515"/>
                <a:gd name="connsiteX3" fmla="*/ 3325492 w 3325492"/>
                <a:gd name="connsiteY3" fmla="*/ 205257 h 1231515"/>
                <a:gd name="connsiteX4" fmla="*/ 3325492 w 3325492"/>
                <a:gd name="connsiteY4" fmla="*/ 1026258 h 1231515"/>
                <a:gd name="connsiteX5" fmla="*/ 3120235 w 3325492"/>
                <a:gd name="connsiteY5" fmla="*/ 1231515 h 1231515"/>
                <a:gd name="connsiteX6" fmla="*/ 205257 w 3325492"/>
                <a:gd name="connsiteY6" fmla="*/ 1231515 h 1231515"/>
                <a:gd name="connsiteX7" fmla="*/ 0 w 3325492"/>
                <a:gd name="connsiteY7" fmla="*/ 1026258 h 1231515"/>
                <a:gd name="connsiteX8" fmla="*/ 0 w 3325492"/>
                <a:gd name="connsiteY8" fmla="*/ 205257 h 123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5492" h="1231515">
                  <a:moveTo>
                    <a:pt x="0" y="205257"/>
                  </a:moveTo>
                  <a:cubicBezTo>
                    <a:pt x="0" y="91897"/>
                    <a:pt x="91897" y="0"/>
                    <a:pt x="205257" y="0"/>
                  </a:cubicBezTo>
                  <a:lnTo>
                    <a:pt x="3120235" y="0"/>
                  </a:lnTo>
                  <a:cubicBezTo>
                    <a:pt x="3233595" y="0"/>
                    <a:pt x="3325492" y="91897"/>
                    <a:pt x="3325492" y="205257"/>
                  </a:cubicBezTo>
                  <a:lnTo>
                    <a:pt x="3325492" y="1026258"/>
                  </a:lnTo>
                  <a:cubicBezTo>
                    <a:pt x="3325492" y="1139618"/>
                    <a:pt x="3233595" y="1231515"/>
                    <a:pt x="3120235" y="1231515"/>
                  </a:cubicBezTo>
                  <a:lnTo>
                    <a:pt x="205257" y="1231515"/>
                  </a:lnTo>
                  <a:cubicBezTo>
                    <a:pt x="91897" y="1231515"/>
                    <a:pt x="0" y="1139618"/>
                    <a:pt x="0" y="1026258"/>
                  </a:cubicBezTo>
                  <a:lnTo>
                    <a:pt x="0" y="205257"/>
                  </a:lnTo>
                  <a:close/>
                </a:path>
              </a:pathLst>
            </a:custGeom>
            <a:solidFill>
              <a:schemeClr val="bg1"/>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74418" tIns="174418" rIns="174418" bIns="174418" numCol="1" spcCol="1270" anchor="ctr" anchorCtr="0">
              <a:noAutofit/>
            </a:bodyPr>
            <a:lstStyle/>
            <a:p>
              <a:pPr marL="0" lvl="0" indent="0" algn="ctr" defTabSz="1333500">
                <a:lnSpc>
                  <a:spcPct val="90000"/>
                </a:lnSpc>
                <a:spcBef>
                  <a:spcPct val="0"/>
                </a:spcBef>
                <a:spcAft>
                  <a:spcPct val="35000"/>
                </a:spcAft>
                <a:buNone/>
              </a:pPr>
              <a:r>
                <a:rPr lang="en-IN" sz="2600" b="1" kern="1200" dirty="0">
                  <a:latin typeface="Trebuchet MS" panose="020B0603020202020204" pitchFamily="34" charset="0"/>
                </a:rPr>
                <a:t>Data</a:t>
              </a:r>
              <a:r>
                <a:rPr lang="en-IN" sz="2600" b="1" dirty="0">
                  <a:latin typeface="Trebuchet MS" panose="020B0603020202020204" pitchFamily="34" charset="0"/>
                </a:rPr>
                <a:t> </a:t>
              </a:r>
              <a:r>
                <a:rPr lang="en-IN" sz="2600" b="1" kern="1200" dirty="0">
                  <a:latin typeface="Trebuchet MS" panose="020B0603020202020204" pitchFamily="34" charset="0"/>
                </a:rPr>
                <a:t>Set</a:t>
              </a:r>
            </a:p>
          </p:txBody>
        </p:sp>
      </p:grpSp>
    </p:spTree>
    <p:extLst>
      <p:ext uri="{BB962C8B-B14F-4D97-AF65-F5344CB8AC3E}">
        <p14:creationId xmlns:p14="http://schemas.microsoft.com/office/powerpoint/2010/main" val="261552783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523220"/>
          </a:xfrm>
          <a:prstGeom prst="rect">
            <a:avLst/>
          </a:prstGeom>
          <a:noFill/>
        </p:spPr>
        <p:txBody>
          <a:bodyPr wrap="square">
            <a:spAutoFit/>
          </a:bodyPr>
          <a:lstStyle/>
          <a:p>
            <a:pPr algn="ctr"/>
            <a:r>
              <a:rPr lang="en-US" sz="2800" b="1" kern="600" dirty="0">
                <a:solidFill>
                  <a:srgbClr val="FFFBFF"/>
                </a:solidFill>
                <a:latin typeface="Trebuchet MS" panose="020B0603020202020204" pitchFamily="34" charset="0"/>
                <a:cs typeface="Helvetica" panose="020B0604020202020204" pitchFamily="34" charset="0"/>
              </a:rPr>
              <a:t>Churn Analysis – Key Factors</a:t>
            </a:r>
            <a:endParaRPr lang="en-IN" sz="2800" b="1" kern="600" dirty="0">
              <a:solidFill>
                <a:srgbClr val="FFFBFF"/>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3" name="Rectangle: Rounded Corners 2">
            <a:extLst>
              <a:ext uri="{FF2B5EF4-FFF2-40B4-BE49-F238E27FC236}">
                <a16:creationId xmlns:a16="http://schemas.microsoft.com/office/drawing/2014/main" id="{BB22E5A7-B06C-5769-7520-3CD49361F813}"/>
              </a:ext>
            </a:extLst>
          </p:cNvPr>
          <p:cNvSpPr/>
          <p:nvPr/>
        </p:nvSpPr>
        <p:spPr>
          <a:xfrm>
            <a:off x="3794318" y="3336803"/>
            <a:ext cx="4603364" cy="755374"/>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75AF4"/>
                </a:solidFill>
                <a:latin typeface="Trebuchet MS" panose="020B0603020202020204" pitchFamily="34" charset="0"/>
                <a:cs typeface="Helvetica" panose="020B0604020202020204" pitchFamily="34" charset="0"/>
              </a:rPr>
              <a:t>Identify Customer Segments likely to Churn</a:t>
            </a:r>
            <a:endParaRPr lang="en-IN" sz="1600" b="1" dirty="0">
              <a:solidFill>
                <a:srgbClr val="A75AF4"/>
              </a:solidFill>
              <a:latin typeface="Trebuchet MS" panose="020B0603020202020204" pitchFamily="34" charset="0"/>
              <a:cs typeface="Helvetica" panose="020B0604020202020204" pitchFamily="34" charset="0"/>
            </a:endParaRPr>
          </a:p>
        </p:txBody>
      </p:sp>
      <p:sp>
        <p:nvSpPr>
          <p:cNvPr id="6" name="Arrow: Right 5">
            <a:extLst>
              <a:ext uri="{FF2B5EF4-FFF2-40B4-BE49-F238E27FC236}">
                <a16:creationId xmlns:a16="http://schemas.microsoft.com/office/drawing/2014/main" id="{A801EB42-24F3-630A-5260-3AC0D5F23076}"/>
              </a:ext>
            </a:extLst>
          </p:cNvPr>
          <p:cNvSpPr/>
          <p:nvPr/>
        </p:nvSpPr>
        <p:spPr>
          <a:xfrm rot="5400000">
            <a:off x="5767172" y="2758988"/>
            <a:ext cx="657657" cy="309600"/>
          </a:xfrm>
          <a:prstGeom prst="rightArrow">
            <a:avLst/>
          </a:prstGeom>
          <a:solidFill>
            <a:srgbClr val="A75AF4"/>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453A4D3-821F-5B44-205B-8E77A3AF91BE}"/>
              </a:ext>
            </a:extLst>
          </p:cNvPr>
          <p:cNvSpPr/>
          <p:nvPr/>
        </p:nvSpPr>
        <p:spPr>
          <a:xfrm>
            <a:off x="3794318" y="4938208"/>
            <a:ext cx="4603364" cy="755374"/>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75AF4"/>
                </a:solidFill>
                <a:latin typeface="Trebuchet MS" panose="020B0603020202020204" pitchFamily="34" charset="0"/>
              </a:rPr>
              <a:t>Target </a:t>
            </a:r>
            <a:r>
              <a:rPr lang="en-US" sz="1600" b="1" dirty="0">
                <a:solidFill>
                  <a:srgbClr val="A75AF4"/>
                </a:solidFill>
                <a:latin typeface="Trebuchet MS" panose="020B0603020202020204" pitchFamily="34" charset="0"/>
                <a:cs typeface="Helvetica" panose="020B0604020202020204" pitchFamily="34" charset="0"/>
              </a:rPr>
              <a:t>Customers</a:t>
            </a:r>
            <a:r>
              <a:rPr lang="en-US" sz="1600" b="1" dirty="0">
                <a:solidFill>
                  <a:srgbClr val="A75AF4"/>
                </a:solidFill>
                <a:latin typeface="Trebuchet MS" panose="020B0603020202020204" pitchFamily="34" charset="0"/>
              </a:rPr>
              <a:t> with Retention Strategies</a:t>
            </a:r>
            <a:endParaRPr lang="en-IN" sz="1600" b="1" dirty="0">
              <a:solidFill>
                <a:srgbClr val="A75AF4"/>
              </a:solidFill>
              <a:latin typeface="Trebuchet MS" panose="020B0603020202020204" pitchFamily="34" charset="0"/>
            </a:endParaRPr>
          </a:p>
        </p:txBody>
      </p:sp>
      <p:sp>
        <p:nvSpPr>
          <p:cNvPr id="18" name="Rectangle: Rounded Corners 17">
            <a:extLst>
              <a:ext uri="{FF2B5EF4-FFF2-40B4-BE49-F238E27FC236}">
                <a16:creationId xmlns:a16="http://schemas.microsoft.com/office/drawing/2014/main" id="{7F0EBED1-2885-EAE3-A03B-DF0C4C1E8731}"/>
              </a:ext>
            </a:extLst>
          </p:cNvPr>
          <p:cNvSpPr/>
          <p:nvPr/>
        </p:nvSpPr>
        <p:spPr>
          <a:xfrm>
            <a:off x="3794318" y="1735398"/>
            <a:ext cx="4603364" cy="755374"/>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A75AF4"/>
                </a:solidFill>
                <a:latin typeface="Trebuchet MS" panose="020B0603020202020204" pitchFamily="34" charset="0"/>
                <a:cs typeface="Helvetica" panose="020B0604020202020204" pitchFamily="34" charset="0"/>
              </a:rPr>
              <a:t>Objective of Churn Analysis </a:t>
            </a:r>
            <a:endParaRPr lang="en-IN" sz="1600" b="1" dirty="0">
              <a:solidFill>
                <a:srgbClr val="A75AF4"/>
              </a:solidFill>
              <a:latin typeface="Trebuchet MS" panose="020B0603020202020204" pitchFamily="34" charset="0"/>
              <a:cs typeface="Helvetica" panose="020B0604020202020204" pitchFamily="34" charset="0"/>
            </a:endParaRPr>
          </a:p>
        </p:txBody>
      </p:sp>
      <p:sp>
        <p:nvSpPr>
          <p:cNvPr id="20" name="Arrow: Right 19">
            <a:extLst>
              <a:ext uri="{FF2B5EF4-FFF2-40B4-BE49-F238E27FC236}">
                <a16:creationId xmlns:a16="http://schemas.microsoft.com/office/drawing/2014/main" id="{411A2AD0-D82A-2809-CE51-0763A4E3FBF5}"/>
              </a:ext>
            </a:extLst>
          </p:cNvPr>
          <p:cNvSpPr/>
          <p:nvPr/>
        </p:nvSpPr>
        <p:spPr>
          <a:xfrm rot="5400000">
            <a:off x="5767172" y="4360393"/>
            <a:ext cx="657657" cy="309600"/>
          </a:xfrm>
          <a:prstGeom prst="rightArrow">
            <a:avLst/>
          </a:prstGeom>
          <a:solidFill>
            <a:srgbClr val="A75AF4"/>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82585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523220"/>
          </a:xfrm>
          <a:prstGeom prst="rect">
            <a:avLst/>
          </a:prstGeom>
          <a:noFill/>
        </p:spPr>
        <p:txBody>
          <a:bodyPr wrap="square">
            <a:spAutoFit/>
          </a:bodyPr>
          <a:lstStyle/>
          <a:p>
            <a:pPr algn="ctr"/>
            <a:r>
              <a:rPr lang="en-US" sz="2800" b="1" kern="600" dirty="0">
                <a:solidFill>
                  <a:schemeClr val="bg1"/>
                </a:solidFill>
                <a:latin typeface="Trebuchet MS" panose="020B0603020202020204" pitchFamily="34" charset="0"/>
                <a:cs typeface="Helvetica" panose="020B0604020202020204" pitchFamily="34" charset="0"/>
              </a:rPr>
              <a:t>Factors Analyzed</a:t>
            </a:r>
            <a:endParaRPr lang="en-IN" sz="2800" b="1" kern="600" dirty="0">
              <a:solidFill>
                <a:schemeClr val="bg1"/>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34" name="Group 33">
            <a:extLst>
              <a:ext uri="{FF2B5EF4-FFF2-40B4-BE49-F238E27FC236}">
                <a16:creationId xmlns:a16="http://schemas.microsoft.com/office/drawing/2014/main" id="{EA072BE1-9A5B-0792-7DB6-E22569642D2C}"/>
              </a:ext>
            </a:extLst>
          </p:cNvPr>
          <p:cNvGrpSpPr/>
          <p:nvPr/>
        </p:nvGrpSpPr>
        <p:grpSpPr>
          <a:xfrm>
            <a:off x="1495697" y="2820929"/>
            <a:ext cx="9539630" cy="1589371"/>
            <a:chOff x="1495697" y="1685406"/>
            <a:chExt cx="9539630" cy="1589371"/>
          </a:xfrm>
        </p:grpSpPr>
        <p:pic>
          <p:nvPicPr>
            <p:cNvPr id="9" name="Graphic 8" descr="Gender">
              <a:extLst>
                <a:ext uri="{FF2B5EF4-FFF2-40B4-BE49-F238E27FC236}">
                  <a16:creationId xmlns:a16="http://schemas.microsoft.com/office/drawing/2014/main" id="{6397AA75-81FD-BE9B-0C20-9CCB750ADBD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48665" y="1685406"/>
              <a:ext cx="747746" cy="747746"/>
            </a:xfrm>
            <a:prstGeom prst="rect">
              <a:avLst/>
            </a:prstGeom>
          </p:spPr>
        </p:pic>
        <p:pic>
          <p:nvPicPr>
            <p:cNvPr id="10" name="Graphic 9" descr="Bank">
              <a:extLst>
                <a:ext uri="{FF2B5EF4-FFF2-40B4-BE49-F238E27FC236}">
                  <a16:creationId xmlns:a16="http://schemas.microsoft.com/office/drawing/2014/main" id="{7D0F4AC1-DA9F-72D1-17F0-EFAC4CE8487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61354" y="1685406"/>
              <a:ext cx="773226" cy="747746"/>
            </a:xfrm>
            <a:prstGeom prst="rect">
              <a:avLst/>
            </a:prstGeom>
          </p:spPr>
        </p:pic>
        <p:pic>
          <p:nvPicPr>
            <p:cNvPr id="28" name="Graphic 27" descr="User">
              <a:extLst>
                <a:ext uri="{FF2B5EF4-FFF2-40B4-BE49-F238E27FC236}">
                  <a16:creationId xmlns:a16="http://schemas.microsoft.com/office/drawing/2014/main" id="{C837A72B-936E-1F3B-8D98-941E5C77796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299521" y="1685406"/>
              <a:ext cx="843813" cy="843813"/>
            </a:xfrm>
            <a:prstGeom prst="rect">
              <a:avLst/>
            </a:prstGeom>
          </p:spPr>
        </p:pic>
        <p:sp>
          <p:nvSpPr>
            <p:cNvPr id="31" name="TextBox 30">
              <a:extLst>
                <a:ext uri="{FF2B5EF4-FFF2-40B4-BE49-F238E27FC236}">
                  <a16:creationId xmlns:a16="http://schemas.microsoft.com/office/drawing/2014/main" id="{E9E35083-3BF8-5E80-CA11-F258ABB7D422}"/>
                </a:ext>
              </a:extLst>
            </p:cNvPr>
            <p:cNvSpPr txBox="1"/>
            <p:nvPr/>
          </p:nvSpPr>
          <p:spPr>
            <a:xfrm>
              <a:off x="1495697" y="2659224"/>
              <a:ext cx="1853681" cy="615553"/>
            </a:xfrm>
            <a:prstGeom prst="rect">
              <a:avLst/>
            </a:prstGeom>
            <a:noFill/>
          </p:spPr>
          <p:txBody>
            <a:bodyPr wrap="square" rtlCol="0">
              <a:spAutoFit/>
            </a:bodyPr>
            <a:lstStyle/>
            <a:p>
              <a:pPr algn="ctr"/>
              <a:r>
                <a:rPr lang="en-US" b="1" dirty="0">
                  <a:latin typeface="Trebuchet MS" panose="020B0603020202020204" pitchFamily="34" charset="0"/>
                </a:rPr>
                <a:t>Demographics :</a:t>
              </a:r>
            </a:p>
            <a:p>
              <a:pPr algn="ctr"/>
              <a:r>
                <a:rPr lang="en-US" sz="1600" dirty="0">
                  <a:latin typeface="Trebuchet MS" panose="020B0603020202020204" pitchFamily="34" charset="0"/>
                </a:rPr>
                <a:t>Age ,  Gender</a:t>
              </a:r>
              <a:endParaRPr lang="en-IN" sz="1600" dirty="0">
                <a:latin typeface="Trebuchet MS" panose="020B0603020202020204" pitchFamily="34" charset="0"/>
              </a:endParaRPr>
            </a:p>
          </p:txBody>
        </p:sp>
        <p:sp>
          <p:nvSpPr>
            <p:cNvPr id="32" name="TextBox 31">
              <a:extLst>
                <a:ext uri="{FF2B5EF4-FFF2-40B4-BE49-F238E27FC236}">
                  <a16:creationId xmlns:a16="http://schemas.microsoft.com/office/drawing/2014/main" id="{7048D1FC-6537-65E8-32CC-E36AC4F8715E}"/>
                </a:ext>
              </a:extLst>
            </p:cNvPr>
            <p:cNvSpPr txBox="1"/>
            <p:nvPr/>
          </p:nvSpPr>
          <p:spPr>
            <a:xfrm>
              <a:off x="4734067" y="2659223"/>
              <a:ext cx="2627800" cy="615553"/>
            </a:xfrm>
            <a:prstGeom prst="rect">
              <a:avLst/>
            </a:prstGeom>
            <a:noFill/>
          </p:spPr>
          <p:txBody>
            <a:bodyPr wrap="square" rtlCol="0">
              <a:spAutoFit/>
            </a:bodyPr>
            <a:lstStyle/>
            <a:p>
              <a:pPr algn="ctr"/>
              <a:r>
                <a:rPr lang="en-US" b="1" dirty="0">
                  <a:latin typeface="Trebuchet MS" panose="020B0603020202020204" pitchFamily="34" charset="0"/>
                </a:rPr>
                <a:t>Account Information :</a:t>
              </a:r>
            </a:p>
            <a:p>
              <a:pPr algn="ctr"/>
              <a:r>
                <a:rPr lang="en-US" sz="1600" dirty="0">
                  <a:latin typeface="Trebuchet MS" panose="020B0603020202020204" pitchFamily="34" charset="0"/>
                </a:rPr>
                <a:t>Balance , Tenure</a:t>
              </a:r>
              <a:endParaRPr lang="en-IN" sz="1600" dirty="0">
                <a:latin typeface="Trebuchet MS" panose="020B0603020202020204" pitchFamily="34" charset="0"/>
              </a:endParaRPr>
            </a:p>
          </p:txBody>
        </p:sp>
        <p:sp>
          <p:nvSpPr>
            <p:cNvPr id="33" name="TextBox 32">
              <a:extLst>
                <a:ext uri="{FF2B5EF4-FFF2-40B4-BE49-F238E27FC236}">
                  <a16:creationId xmlns:a16="http://schemas.microsoft.com/office/drawing/2014/main" id="{49886DBB-D5C2-9D04-BE13-8DBD669151A9}"/>
                </a:ext>
              </a:extLst>
            </p:cNvPr>
            <p:cNvSpPr txBox="1"/>
            <p:nvPr/>
          </p:nvSpPr>
          <p:spPr>
            <a:xfrm>
              <a:off x="8407527" y="2659223"/>
              <a:ext cx="2627800" cy="615553"/>
            </a:xfrm>
            <a:prstGeom prst="rect">
              <a:avLst/>
            </a:prstGeom>
            <a:noFill/>
          </p:spPr>
          <p:txBody>
            <a:bodyPr wrap="square" rtlCol="0">
              <a:spAutoFit/>
            </a:bodyPr>
            <a:lstStyle/>
            <a:p>
              <a:pPr algn="ctr"/>
              <a:r>
                <a:rPr lang="en-US" b="1" dirty="0">
                  <a:latin typeface="Trebuchet MS" panose="020B0603020202020204" pitchFamily="34" charset="0"/>
                </a:rPr>
                <a:t>Customer Behavior :</a:t>
              </a:r>
            </a:p>
            <a:p>
              <a:pPr algn="ctr"/>
              <a:r>
                <a:rPr lang="en-US" sz="1600" dirty="0">
                  <a:latin typeface="Trebuchet MS" panose="020B0603020202020204" pitchFamily="34" charset="0"/>
                </a:rPr>
                <a:t>Active Status , Salary</a:t>
              </a:r>
              <a:endParaRPr lang="en-IN" sz="1600" dirty="0">
                <a:latin typeface="Trebuchet MS" panose="020B0603020202020204" pitchFamily="34" charset="0"/>
              </a:endParaRPr>
            </a:p>
          </p:txBody>
        </p:sp>
      </p:grpSp>
    </p:spTree>
    <p:extLst>
      <p:ext uri="{BB962C8B-B14F-4D97-AF65-F5344CB8AC3E}">
        <p14:creationId xmlns:p14="http://schemas.microsoft.com/office/powerpoint/2010/main" val="31149312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523220"/>
          </a:xfrm>
          <a:prstGeom prst="rect">
            <a:avLst/>
          </a:prstGeom>
          <a:noFill/>
        </p:spPr>
        <p:txBody>
          <a:bodyPr wrap="square">
            <a:spAutoFit/>
          </a:bodyPr>
          <a:lstStyle/>
          <a:p>
            <a:pPr algn="ctr"/>
            <a:r>
              <a:rPr lang="en-US" sz="2800" b="1" kern="600" dirty="0">
                <a:solidFill>
                  <a:srgbClr val="FFFBFF"/>
                </a:solidFill>
                <a:latin typeface="Trebuchet MS" panose="020B0603020202020204" pitchFamily="34" charset="0"/>
                <a:cs typeface="Helvetica" panose="020B0604020202020204" pitchFamily="34" charset="0"/>
              </a:rPr>
              <a:t>Analytical Approach</a:t>
            </a:r>
            <a:endParaRPr lang="en-IN" sz="2800" b="1" kern="600" dirty="0">
              <a:solidFill>
                <a:srgbClr val="FFFBFF"/>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14" name="Group 13">
            <a:extLst>
              <a:ext uri="{FF2B5EF4-FFF2-40B4-BE49-F238E27FC236}">
                <a16:creationId xmlns:a16="http://schemas.microsoft.com/office/drawing/2014/main" id="{21933FD4-9772-F280-A7C7-7AB5F306BB72}"/>
              </a:ext>
            </a:extLst>
          </p:cNvPr>
          <p:cNvGrpSpPr/>
          <p:nvPr/>
        </p:nvGrpSpPr>
        <p:grpSpPr>
          <a:xfrm>
            <a:off x="2996843" y="1428450"/>
            <a:ext cx="5960252" cy="4840870"/>
            <a:chOff x="2987512" y="1521991"/>
            <a:chExt cx="5960252" cy="4840870"/>
          </a:xfrm>
        </p:grpSpPr>
        <p:sp>
          <p:nvSpPr>
            <p:cNvPr id="2" name="Rectangle: Rounded Corners 1">
              <a:extLst>
                <a:ext uri="{FF2B5EF4-FFF2-40B4-BE49-F238E27FC236}">
                  <a16:creationId xmlns:a16="http://schemas.microsoft.com/office/drawing/2014/main" id="{D0BC8FF0-00EF-AA5C-9729-56E8F8F01F2A}"/>
                </a:ext>
              </a:extLst>
            </p:cNvPr>
            <p:cNvSpPr/>
            <p:nvPr/>
          </p:nvSpPr>
          <p:spPr>
            <a:xfrm>
              <a:off x="3030644" y="1521991"/>
              <a:ext cx="5899868" cy="530942"/>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Data Collection</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4" name="Rectangle: Rounded Corners 3">
              <a:extLst>
                <a:ext uri="{FF2B5EF4-FFF2-40B4-BE49-F238E27FC236}">
                  <a16:creationId xmlns:a16="http://schemas.microsoft.com/office/drawing/2014/main" id="{AD3BA2EC-3E9D-A5FE-AD1E-9316DBEF2508}"/>
                </a:ext>
              </a:extLst>
            </p:cNvPr>
            <p:cNvSpPr/>
            <p:nvPr/>
          </p:nvSpPr>
          <p:spPr>
            <a:xfrm>
              <a:off x="2987512" y="2588303"/>
              <a:ext cx="5899868" cy="486485"/>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Data Cleaning</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5" name="Rectangle: Rounded Corners 4">
              <a:extLst>
                <a:ext uri="{FF2B5EF4-FFF2-40B4-BE49-F238E27FC236}">
                  <a16:creationId xmlns:a16="http://schemas.microsoft.com/office/drawing/2014/main" id="{ABE9A780-48FD-5795-0A32-4453D956BB44}"/>
                </a:ext>
              </a:extLst>
            </p:cNvPr>
            <p:cNvSpPr/>
            <p:nvPr/>
          </p:nvSpPr>
          <p:spPr>
            <a:xfrm>
              <a:off x="3030644" y="3610158"/>
              <a:ext cx="5899868" cy="532738"/>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Define Churn</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7" name="Rectangle: Rounded Corners 6">
              <a:extLst>
                <a:ext uri="{FF2B5EF4-FFF2-40B4-BE49-F238E27FC236}">
                  <a16:creationId xmlns:a16="http://schemas.microsoft.com/office/drawing/2014/main" id="{93C8073D-8187-FCD1-DB4E-FB5F2E03A75F}"/>
                </a:ext>
              </a:extLst>
            </p:cNvPr>
            <p:cNvSpPr/>
            <p:nvPr/>
          </p:nvSpPr>
          <p:spPr>
            <a:xfrm>
              <a:off x="2996139" y="4678266"/>
              <a:ext cx="5899868" cy="532738"/>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Segment Customers</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9" name="Rectangle: Rounded Corners 8">
              <a:extLst>
                <a:ext uri="{FF2B5EF4-FFF2-40B4-BE49-F238E27FC236}">
                  <a16:creationId xmlns:a16="http://schemas.microsoft.com/office/drawing/2014/main" id="{EFBECC4A-58E8-4505-D2F5-E603A006F30D}"/>
                </a:ext>
              </a:extLst>
            </p:cNvPr>
            <p:cNvSpPr/>
            <p:nvPr/>
          </p:nvSpPr>
          <p:spPr>
            <a:xfrm>
              <a:off x="3047896" y="5830123"/>
              <a:ext cx="5899868" cy="532738"/>
            </a:xfrm>
            <a:prstGeom prst="roundRect">
              <a:avLst/>
            </a:prstGeom>
            <a:solidFill>
              <a:schemeClr val="bg1"/>
            </a:solidFill>
            <a:ln>
              <a:solidFill>
                <a:srgbClr val="A75A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rgbClr val="7646FD"/>
                    </a:solidFill>
                  </a:ln>
                  <a:solidFill>
                    <a:srgbClr val="A75AF4"/>
                  </a:solidFill>
                  <a:latin typeface="Trebuchet MS" panose="020B0603020202020204" pitchFamily="34" charset="0"/>
                  <a:cs typeface="Helvetica" panose="020B0604020202020204" pitchFamily="34" charset="0"/>
                </a:rPr>
                <a:t>Insight Derivation</a:t>
              </a:r>
              <a:endParaRPr lang="en-IN" sz="1600" dirty="0">
                <a:ln>
                  <a:solidFill>
                    <a:srgbClr val="7646FD"/>
                  </a:solidFill>
                </a:ln>
                <a:solidFill>
                  <a:srgbClr val="A75AF4"/>
                </a:solidFill>
                <a:latin typeface="Trebuchet MS" panose="020B0603020202020204" pitchFamily="34" charset="0"/>
                <a:cs typeface="Helvetica" panose="020B0604020202020204" pitchFamily="34" charset="0"/>
              </a:endParaRPr>
            </a:p>
          </p:txBody>
        </p:sp>
        <p:sp>
          <p:nvSpPr>
            <p:cNvPr id="10" name="Arrow: Down 9">
              <a:extLst>
                <a:ext uri="{FF2B5EF4-FFF2-40B4-BE49-F238E27FC236}">
                  <a16:creationId xmlns:a16="http://schemas.microsoft.com/office/drawing/2014/main" id="{611BCCDE-7682-063E-75BF-8035CE727B1A}"/>
                </a:ext>
              </a:extLst>
            </p:cNvPr>
            <p:cNvSpPr/>
            <p:nvPr/>
          </p:nvSpPr>
          <p:spPr>
            <a:xfrm>
              <a:off x="5797971" y="2098559"/>
              <a:ext cx="275025" cy="444118"/>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9E183CB4-E423-D6B9-0308-86EC5A199E04}"/>
                </a:ext>
              </a:extLst>
            </p:cNvPr>
            <p:cNvSpPr/>
            <p:nvPr/>
          </p:nvSpPr>
          <p:spPr>
            <a:xfrm>
              <a:off x="5728961" y="5256630"/>
              <a:ext cx="314632" cy="527869"/>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7">
              <a:extLst>
                <a:ext uri="{FF2B5EF4-FFF2-40B4-BE49-F238E27FC236}">
                  <a16:creationId xmlns:a16="http://schemas.microsoft.com/office/drawing/2014/main" id="{5435B839-CE33-E351-DE59-924BAD0E9CD7}"/>
                </a:ext>
              </a:extLst>
            </p:cNvPr>
            <p:cNvSpPr/>
            <p:nvPr/>
          </p:nvSpPr>
          <p:spPr>
            <a:xfrm>
              <a:off x="5777844" y="3120414"/>
              <a:ext cx="275025" cy="444118"/>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7">
              <a:extLst>
                <a:ext uri="{FF2B5EF4-FFF2-40B4-BE49-F238E27FC236}">
                  <a16:creationId xmlns:a16="http://schemas.microsoft.com/office/drawing/2014/main" id="{A4F93AD0-B076-F65C-4DBD-20FDF9D1ADDD}"/>
                </a:ext>
              </a:extLst>
            </p:cNvPr>
            <p:cNvSpPr/>
            <p:nvPr/>
          </p:nvSpPr>
          <p:spPr>
            <a:xfrm>
              <a:off x="5740461" y="4188522"/>
              <a:ext cx="275025" cy="444118"/>
            </a:xfrm>
            <a:prstGeom prst="downArrow">
              <a:avLst/>
            </a:prstGeom>
            <a:solidFill>
              <a:srgbClr val="A75AF4"/>
            </a:solidFill>
            <a:ln>
              <a:solidFill>
                <a:srgbClr val="A75A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1939628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2637C637-18B1-4FA5-6A71-9610F5F0635C}"/>
              </a:ext>
            </a:extLst>
          </p:cNvPr>
          <p:cNvSpPr/>
          <p:nvPr/>
        </p:nvSpPr>
        <p:spPr>
          <a:xfrm>
            <a:off x="0" y="1"/>
            <a:ext cx="12192000" cy="962025"/>
          </a:xfrm>
          <a:prstGeom prst="rect">
            <a:avLst/>
          </a:prstGeom>
          <a:solidFill>
            <a:srgbClr val="3C00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000"/>
          </a:p>
        </p:txBody>
      </p:sp>
      <p:sp>
        <p:nvSpPr>
          <p:cNvPr id="62" name="TextBox 61">
            <a:extLst>
              <a:ext uri="{FF2B5EF4-FFF2-40B4-BE49-F238E27FC236}">
                <a16:creationId xmlns:a16="http://schemas.microsoft.com/office/drawing/2014/main" id="{D0DC9342-9C1D-1965-6664-1AFF08154FA8}"/>
              </a:ext>
            </a:extLst>
          </p:cNvPr>
          <p:cNvSpPr txBox="1"/>
          <p:nvPr/>
        </p:nvSpPr>
        <p:spPr>
          <a:xfrm>
            <a:off x="1450694" y="273990"/>
            <a:ext cx="9290612" cy="523220"/>
          </a:xfrm>
          <a:prstGeom prst="rect">
            <a:avLst/>
          </a:prstGeom>
          <a:noFill/>
        </p:spPr>
        <p:txBody>
          <a:bodyPr wrap="square">
            <a:spAutoFit/>
          </a:bodyPr>
          <a:lstStyle/>
          <a:p>
            <a:pPr algn="ctr"/>
            <a:r>
              <a:rPr lang="en-US" sz="2800" b="1" kern="600" dirty="0">
                <a:solidFill>
                  <a:srgbClr val="FFFBFF"/>
                </a:solidFill>
                <a:latin typeface="Trebuchet MS" panose="020B0603020202020204" pitchFamily="34" charset="0"/>
                <a:cs typeface="Helvetica" panose="020B0604020202020204" pitchFamily="34" charset="0"/>
              </a:rPr>
              <a:t>Churn Indicators</a:t>
            </a:r>
            <a:endParaRPr lang="en-IN" sz="2800" b="1" kern="600" dirty="0">
              <a:solidFill>
                <a:srgbClr val="FFFBFF"/>
              </a:solidFill>
              <a:latin typeface="Trebuchet MS" panose="020B0603020202020204" pitchFamily="34" charset="0"/>
              <a:cs typeface="Helvetica" panose="020B0604020202020204" pitchFamily="34" charset="0"/>
            </a:endParaRPr>
          </a:p>
        </p:txBody>
      </p:sp>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6" name="TextBox 5">
            <a:extLst>
              <a:ext uri="{FF2B5EF4-FFF2-40B4-BE49-F238E27FC236}">
                <a16:creationId xmlns:a16="http://schemas.microsoft.com/office/drawing/2014/main" id="{38207971-8558-3470-69DF-2D924EAFD26E}"/>
              </a:ext>
            </a:extLst>
          </p:cNvPr>
          <p:cNvSpPr txBox="1"/>
          <p:nvPr/>
        </p:nvSpPr>
        <p:spPr>
          <a:xfrm>
            <a:off x="962108" y="1653600"/>
            <a:ext cx="6600305" cy="461665"/>
          </a:xfrm>
          <a:prstGeom prst="rect">
            <a:avLst/>
          </a:prstGeom>
          <a:noFill/>
        </p:spPr>
        <p:txBody>
          <a:bodyPr wrap="square" rtlCol="0">
            <a:spAutoFit/>
          </a:bodyPr>
          <a:lstStyle/>
          <a:p>
            <a:r>
              <a:rPr lang="en-US" sz="2400" b="1" dirty="0">
                <a:solidFill>
                  <a:srgbClr val="7759CB"/>
                </a:solidFill>
                <a:latin typeface="Trebuchet MS" panose="020B0603020202020204" pitchFamily="34" charset="0"/>
                <a:cs typeface="Helvetica" panose="020B0604020202020204" pitchFamily="34" charset="0"/>
              </a:rPr>
              <a:t>1. Churned by Age </a:t>
            </a:r>
            <a:endParaRPr lang="en-IN" sz="2400" b="1" dirty="0">
              <a:solidFill>
                <a:srgbClr val="7759CB"/>
              </a:solidFill>
              <a:latin typeface="Trebuchet MS" panose="020B0603020202020204" pitchFamily="34" charset="0"/>
              <a:cs typeface="Helvetica" panose="020B0604020202020204" pitchFamily="34" charset="0"/>
            </a:endParaRPr>
          </a:p>
        </p:txBody>
      </p:sp>
      <p:sp>
        <p:nvSpPr>
          <p:cNvPr id="24" name="TextBox 23">
            <a:extLst>
              <a:ext uri="{FF2B5EF4-FFF2-40B4-BE49-F238E27FC236}">
                <a16:creationId xmlns:a16="http://schemas.microsoft.com/office/drawing/2014/main" id="{B9A814C1-00B1-8F4D-11B8-BC614974ADEB}"/>
              </a:ext>
            </a:extLst>
          </p:cNvPr>
          <p:cNvSpPr txBox="1"/>
          <p:nvPr/>
        </p:nvSpPr>
        <p:spPr>
          <a:xfrm>
            <a:off x="3443108" y="2476974"/>
            <a:ext cx="7382437" cy="1077218"/>
          </a:xfrm>
          <a:prstGeom prst="rect">
            <a:avLst/>
          </a:prstGeom>
          <a:noFill/>
        </p:spPr>
        <p:txBody>
          <a:bodyPr wrap="square" rtlCol="0">
            <a:spAutoFit/>
          </a:bodyPr>
          <a:lstStyle/>
          <a:p>
            <a:r>
              <a:rPr lang="en-IN" sz="1600" kern="100" dirty="0">
                <a:effectLst/>
                <a:latin typeface="Trebuchet MS" panose="020B0603020202020204" pitchFamily="34" charset="0"/>
                <a:ea typeface="Calibri" panose="020F0502020204030204" pitchFamily="34" charset="0"/>
                <a:cs typeface="Times New Roman" panose="02020603050405020304" pitchFamily="18" charset="0"/>
              </a:rPr>
              <a:t>The analysis highlights that customers aged 45-65 have the highest churn rates (51.85% and 53.80%). This indicates a critical need for targeted retention strategies to address their specific needs.</a:t>
            </a:r>
          </a:p>
          <a:p>
            <a:endParaRPr lang="en-IN" sz="1600" dirty="0">
              <a:latin typeface="Trebuchet MS" panose="020B0603020202020204" pitchFamily="34" charset="0"/>
            </a:endParaRPr>
          </a:p>
        </p:txBody>
      </p:sp>
      <p:sp>
        <p:nvSpPr>
          <p:cNvPr id="25" name="TextBox 24">
            <a:extLst>
              <a:ext uri="{FF2B5EF4-FFF2-40B4-BE49-F238E27FC236}">
                <a16:creationId xmlns:a16="http://schemas.microsoft.com/office/drawing/2014/main" id="{144F168C-7170-12FB-6081-621B2CB41D62}"/>
              </a:ext>
            </a:extLst>
          </p:cNvPr>
          <p:cNvSpPr txBox="1"/>
          <p:nvPr/>
        </p:nvSpPr>
        <p:spPr>
          <a:xfrm>
            <a:off x="3443107" y="3630213"/>
            <a:ext cx="7382437" cy="1077218"/>
          </a:xfrm>
          <a:prstGeom prst="rect">
            <a:avLst/>
          </a:prstGeom>
          <a:noFill/>
        </p:spPr>
        <p:txBody>
          <a:bodyPr wrap="square" rtlCol="0">
            <a:spAutoFit/>
          </a:bodyPr>
          <a:lstStyle/>
          <a:p>
            <a:r>
              <a:rPr lang="en-IN" sz="1600" kern="100" dirty="0">
                <a:effectLst/>
                <a:latin typeface="Trebuchet MS" panose="020B0603020202020204" pitchFamily="34" charset="0"/>
                <a:ea typeface="Calibri" panose="020F0502020204030204" pitchFamily="34" charset="0"/>
                <a:cs typeface="Times New Roman" panose="02020603050405020304" pitchFamily="18" charset="0"/>
              </a:rPr>
              <a:t>Moderate churn rates (20.91%) in the 35-45 age group suggest potential opportunities for improving customer engagement and satisfaction, which could lead to lower churn.</a:t>
            </a:r>
          </a:p>
          <a:p>
            <a:endParaRPr lang="en-IN" sz="1600" dirty="0">
              <a:latin typeface="Trebuchet MS" panose="020B0603020202020204" pitchFamily="34" charset="0"/>
            </a:endParaRPr>
          </a:p>
        </p:txBody>
      </p:sp>
      <p:sp>
        <p:nvSpPr>
          <p:cNvPr id="26" name="TextBox 25">
            <a:extLst>
              <a:ext uri="{FF2B5EF4-FFF2-40B4-BE49-F238E27FC236}">
                <a16:creationId xmlns:a16="http://schemas.microsoft.com/office/drawing/2014/main" id="{7D2444BF-9202-3F44-9172-E8DA9D80BC58}"/>
              </a:ext>
            </a:extLst>
          </p:cNvPr>
          <p:cNvSpPr txBox="1"/>
          <p:nvPr/>
        </p:nvSpPr>
        <p:spPr>
          <a:xfrm>
            <a:off x="3451961" y="4830542"/>
            <a:ext cx="7382437" cy="1077218"/>
          </a:xfrm>
          <a:prstGeom prst="rect">
            <a:avLst/>
          </a:prstGeom>
          <a:noFill/>
        </p:spPr>
        <p:txBody>
          <a:bodyPr wrap="square" rtlCol="0">
            <a:spAutoFit/>
          </a:bodyPr>
          <a:lstStyle/>
          <a:p>
            <a:r>
              <a:rPr lang="en-IN" sz="1600" kern="100" dirty="0">
                <a:effectLst/>
                <a:latin typeface="Trebuchet MS" panose="020B0603020202020204" pitchFamily="34" charset="0"/>
                <a:ea typeface="Calibri" panose="020F0502020204030204" pitchFamily="34" charset="0"/>
                <a:cs typeface="Times New Roman" panose="02020603050405020304" pitchFamily="18" charset="0"/>
              </a:rPr>
              <a:t>The low churn rates (6.59% and 7.68%) among younger customers indicate a strong sense of loyalty, suggesting that current engagement strategies may be effective in retaining this demographic.</a:t>
            </a:r>
          </a:p>
          <a:p>
            <a:endParaRPr lang="en-IN" sz="1600" dirty="0">
              <a:latin typeface="Trebuchet MS" panose="020B0603020202020204" pitchFamily="34" charset="0"/>
            </a:endParaRPr>
          </a:p>
        </p:txBody>
      </p:sp>
      <p:sp>
        <p:nvSpPr>
          <p:cNvPr id="27" name="TextBox 26">
            <a:extLst>
              <a:ext uri="{FF2B5EF4-FFF2-40B4-BE49-F238E27FC236}">
                <a16:creationId xmlns:a16="http://schemas.microsoft.com/office/drawing/2014/main" id="{CE3012AE-78F4-1C62-B878-EFDDB7B9FB2A}"/>
              </a:ext>
            </a:extLst>
          </p:cNvPr>
          <p:cNvSpPr txBox="1"/>
          <p:nvPr/>
        </p:nvSpPr>
        <p:spPr>
          <a:xfrm>
            <a:off x="793102" y="2476974"/>
            <a:ext cx="2444620" cy="646331"/>
          </a:xfrm>
          <a:prstGeom prst="rect">
            <a:avLst/>
          </a:prstGeom>
          <a:noFill/>
        </p:spPr>
        <p:txBody>
          <a:bodyPr wrap="square" rtlCol="0">
            <a:spAutoFit/>
          </a:bodyPr>
          <a:lstStyle/>
          <a:p>
            <a:r>
              <a:rPr lang="en-IN" sz="1800" b="1" kern="100" dirty="0">
                <a:effectLst/>
                <a:latin typeface="Trebuchet MS" panose="020B0603020202020204" pitchFamily="34" charset="0"/>
                <a:ea typeface="Calibri" panose="020F0502020204030204" pitchFamily="34" charset="0"/>
                <a:cs typeface="Times New Roman" panose="02020603050405020304" pitchFamily="18" charset="0"/>
              </a:rPr>
              <a:t>Identification of High-Risk Segment</a:t>
            </a:r>
          </a:p>
        </p:txBody>
      </p:sp>
      <p:sp>
        <p:nvSpPr>
          <p:cNvPr id="28" name="TextBox 27">
            <a:extLst>
              <a:ext uri="{FF2B5EF4-FFF2-40B4-BE49-F238E27FC236}">
                <a16:creationId xmlns:a16="http://schemas.microsoft.com/office/drawing/2014/main" id="{9E05D7AC-07A2-4DEB-64C2-516909CBECD8}"/>
              </a:ext>
            </a:extLst>
          </p:cNvPr>
          <p:cNvSpPr txBox="1"/>
          <p:nvPr/>
        </p:nvSpPr>
        <p:spPr>
          <a:xfrm>
            <a:off x="793102" y="3658480"/>
            <a:ext cx="2444620" cy="664028"/>
          </a:xfrm>
          <a:prstGeom prst="rect">
            <a:avLst/>
          </a:prstGeom>
          <a:noFill/>
        </p:spPr>
        <p:txBody>
          <a:bodyPr wrap="square" rtlCol="0">
            <a:spAutoFit/>
          </a:bodyPr>
          <a:lstStyle/>
          <a:p>
            <a:pPr>
              <a:lnSpc>
                <a:spcPct val="107000"/>
              </a:lnSpc>
              <a:spcAft>
                <a:spcPts val="800"/>
              </a:spcAft>
            </a:pPr>
            <a:r>
              <a:rPr lang="en-IN" sz="1800" b="1" kern="100" dirty="0">
                <a:effectLst/>
                <a:latin typeface="Trebuchet MS" panose="020B0603020202020204" pitchFamily="34" charset="0"/>
                <a:ea typeface="Calibri" panose="020F0502020204030204" pitchFamily="34" charset="0"/>
                <a:cs typeface="Times New Roman" panose="02020603050405020304" pitchFamily="18" charset="0"/>
              </a:rPr>
              <a:t>Opportunities for Engagement</a:t>
            </a:r>
          </a:p>
        </p:txBody>
      </p:sp>
      <p:sp>
        <p:nvSpPr>
          <p:cNvPr id="29" name="TextBox 28">
            <a:extLst>
              <a:ext uri="{FF2B5EF4-FFF2-40B4-BE49-F238E27FC236}">
                <a16:creationId xmlns:a16="http://schemas.microsoft.com/office/drawing/2014/main" id="{5242A93D-E5CD-C0BC-0C7D-475006C5E8FC}"/>
              </a:ext>
            </a:extLst>
          </p:cNvPr>
          <p:cNvSpPr txBox="1"/>
          <p:nvPr/>
        </p:nvSpPr>
        <p:spPr>
          <a:xfrm>
            <a:off x="793102" y="4866189"/>
            <a:ext cx="2444620" cy="664028"/>
          </a:xfrm>
          <a:prstGeom prst="rect">
            <a:avLst/>
          </a:prstGeom>
          <a:noFill/>
        </p:spPr>
        <p:txBody>
          <a:bodyPr wrap="square" rtlCol="0">
            <a:spAutoFit/>
          </a:bodyPr>
          <a:lstStyle/>
          <a:p>
            <a:pPr>
              <a:lnSpc>
                <a:spcPct val="107000"/>
              </a:lnSpc>
              <a:spcAft>
                <a:spcPts val="800"/>
              </a:spcAft>
            </a:pPr>
            <a:r>
              <a:rPr lang="en-IN" sz="1800" b="1" kern="100" dirty="0">
                <a:effectLst/>
                <a:latin typeface="Trebuchet MS" panose="020B0603020202020204" pitchFamily="34" charset="0"/>
                <a:ea typeface="Calibri" panose="020F0502020204030204" pitchFamily="34" charset="0"/>
                <a:cs typeface="Times New Roman" panose="02020603050405020304" pitchFamily="18" charset="0"/>
              </a:rPr>
              <a:t>Stable Younger Demographics</a:t>
            </a:r>
          </a:p>
        </p:txBody>
      </p:sp>
    </p:spTree>
    <p:extLst>
      <p:ext uri="{BB962C8B-B14F-4D97-AF65-F5344CB8AC3E}">
        <p14:creationId xmlns:p14="http://schemas.microsoft.com/office/powerpoint/2010/main" val="29946409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grpSp>
        <p:nvGrpSpPr>
          <p:cNvPr id="14" name="Group 13">
            <a:extLst>
              <a:ext uri="{FF2B5EF4-FFF2-40B4-BE49-F238E27FC236}">
                <a16:creationId xmlns:a16="http://schemas.microsoft.com/office/drawing/2014/main" id="{3A47E698-3D74-D1C2-5A13-D9896CAD72DF}"/>
              </a:ext>
            </a:extLst>
          </p:cNvPr>
          <p:cNvGrpSpPr/>
          <p:nvPr/>
        </p:nvGrpSpPr>
        <p:grpSpPr>
          <a:xfrm>
            <a:off x="980902" y="848169"/>
            <a:ext cx="9717578" cy="2219907"/>
            <a:chOff x="980902" y="584477"/>
            <a:chExt cx="9717578" cy="2219907"/>
          </a:xfrm>
        </p:grpSpPr>
        <p:sp>
          <p:nvSpPr>
            <p:cNvPr id="7" name="TextBox 6">
              <a:extLst>
                <a:ext uri="{FF2B5EF4-FFF2-40B4-BE49-F238E27FC236}">
                  <a16:creationId xmlns:a16="http://schemas.microsoft.com/office/drawing/2014/main" id="{EBE6B6AB-0AE6-AFF6-81AD-D47E9825163E}"/>
                </a:ext>
              </a:extLst>
            </p:cNvPr>
            <p:cNvSpPr txBox="1"/>
            <p:nvPr/>
          </p:nvSpPr>
          <p:spPr>
            <a:xfrm>
              <a:off x="980902" y="584477"/>
              <a:ext cx="5902036" cy="461665"/>
            </a:xfrm>
            <a:prstGeom prst="rect">
              <a:avLst/>
            </a:prstGeom>
            <a:noFill/>
          </p:spPr>
          <p:txBody>
            <a:bodyPr wrap="square" rtlCol="0">
              <a:spAutoFit/>
            </a:bodyPr>
            <a:lstStyle/>
            <a:p>
              <a:r>
                <a:rPr lang="en-US" sz="2400" b="1" dirty="0">
                  <a:solidFill>
                    <a:srgbClr val="7759CB"/>
                  </a:solidFill>
                  <a:latin typeface="Trebuchet MS" panose="020B0603020202020204" pitchFamily="34" charset="0"/>
                  <a:cs typeface="Helvetica" panose="020B0604020202020204" pitchFamily="34" charset="0"/>
                </a:rPr>
                <a:t>2. Churned by Gender</a:t>
              </a:r>
              <a:endParaRPr lang="en-IN" sz="2400" b="1" dirty="0">
                <a:solidFill>
                  <a:srgbClr val="7759CB"/>
                </a:solidFill>
                <a:latin typeface="Trebuchet MS" panose="020B0603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DC66FDED-2EDD-BBF6-DA3C-988A1D744F78}"/>
                </a:ext>
              </a:extLst>
            </p:cNvPr>
            <p:cNvSpPr txBox="1"/>
            <p:nvPr/>
          </p:nvSpPr>
          <p:spPr>
            <a:xfrm>
              <a:off x="980902" y="2065720"/>
              <a:ext cx="9717578" cy="738664"/>
            </a:xfrm>
            <a:prstGeom prst="rect">
              <a:avLst/>
            </a:prstGeom>
            <a:noFill/>
          </p:spPr>
          <p:txBody>
            <a:bodyPr wrap="square" rtlCol="0">
              <a:spAutoFit/>
            </a:bodyPr>
            <a:lstStyle/>
            <a:p>
              <a:r>
                <a:rPr lang="en-US" sz="1400" dirty="0">
                  <a:latin typeface="Trebuchet MS" panose="020B0603020202020204" pitchFamily="34" charset="0"/>
                  <a:cs typeface="Helvetica" panose="020B0604020202020204" pitchFamily="34" charset="0"/>
                </a:rPr>
                <a:t>The analysis underscores the importance of gender-specific strategies to enhance customer retention. By addressing the higher churn rates among females with tailored engagement efforts, the bank can improve overall customer loyalty, reduce churn, and foster a more inclusive banking environment.</a:t>
              </a:r>
              <a:endParaRPr lang="en-IN" sz="1400" dirty="0">
                <a:latin typeface="Trebuchet MS" panose="020B0603020202020204" pitchFamily="34" charset="0"/>
                <a:cs typeface="Helvetica" panose="020B0604020202020204" pitchFamily="34" charset="0"/>
              </a:endParaRPr>
            </a:p>
          </p:txBody>
        </p:sp>
        <p:graphicFrame>
          <p:nvGraphicFramePr>
            <p:cNvPr id="10" name="Diagram 9">
              <a:extLst>
                <a:ext uri="{FF2B5EF4-FFF2-40B4-BE49-F238E27FC236}">
                  <a16:creationId xmlns:a16="http://schemas.microsoft.com/office/drawing/2014/main" id="{0C304D77-1EB1-C4EA-113E-8B9E999C44B1}"/>
                </a:ext>
              </a:extLst>
            </p:cNvPr>
            <p:cNvGraphicFramePr/>
            <p:nvPr>
              <p:extLst>
                <p:ext uri="{D42A27DB-BD31-4B8C-83A1-F6EECF244321}">
                  <p14:modId xmlns:p14="http://schemas.microsoft.com/office/powerpoint/2010/main" val="4233613995"/>
                </p:ext>
              </p:extLst>
            </p:nvPr>
          </p:nvGraphicFramePr>
          <p:xfrm>
            <a:off x="1350356" y="1226581"/>
            <a:ext cx="8128000" cy="6614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15" name="Group 14">
            <a:extLst>
              <a:ext uri="{FF2B5EF4-FFF2-40B4-BE49-F238E27FC236}">
                <a16:creationId xmlns:a16="http://schemas.microsoft.com/office/drawing/2014/main" id="{06A722F2-B651-48DE-8BDC-425CC2A643E2}"/>
              </a:ext>
            </a:extLst>
          </p:cNvPr>
          <p:cNvGrpSpPr/>
          <p:nvPr/>
        </p:nvGrpSpPr>
        <p:grpSpPr>
          <a:xfrm>
            <a:off x="980902" y="3398323"/>
            <a:ext cx="9590682" cy="2611509"/>
            <a:chOff x="1130531" y="3134631"/>
            <a:chExt cx="9590682" cy="2611509"/>
          </a:xfrm>
        </p:grpSpPr>
        <p:sp>
          <p:nvSpPr>
            <p:cNvPr id="11" name="TextBox 10">
              <a:extLst>
                <a:ext uri="{FF2B5EF4-FFF2-40B4-BE49-F238E27FC236}">
                  <a16:creationId xmlns:a16="http://schemas.microsoft.com/office/drawing/2014/main" id="{C31DB9F4-41B9-3F58-E0A4-F133111F4F3C}"/>
                </a:ext>
              </a:extLst>
            </p:cNvPr>
            <p:cNvSpPr txBox="1"/>
            <p:nvPr/>
          </p:nvSpPr>
          <p:spPr>
            <a:xfrm>
              <a:off x="1130531" y="3134631"/>
              <a:ext cx="4385366" cy="461665"/>
            </a:xfrm>
            <a:prstGeom prst="rect">
              <a:avLst/>
            </a:prstGeom>
            <a:noFill/>
          </p:spPr>
          <p:txBody>
            <a:bodyPr wrap="square" rtlCol="0">
              <a:spAutoFit/>
            </a:bodyPr>
            <a:lstStyle/>
            <a:p>
              <a:r>
                <a:rPr lang="en-US" sz="2400" b="1" dirty="0">
                  <a:solidFill>
                    <a:srgbClr val="7759CB"/>
                  </a:solidFill>
                  <a:latin typeface="Trebuchet MS" panose="020B0603020202020204" pitchFamily="34" charset="0"/>
                  <a:cs typeface="Helvetica" panose="020B0604020202020204" pitchFamily="34" charset="0"/>
                </a:rPr>
                <a:t>3. Churned by Active Status </a:t>
              </a:r>
              <a:endParaRPr lang="en-IN" sz="2400" b="1" dirty="0">
                <a:solidFill>
                  <a:srgbClr val="7759CB"/>
                </a:solidFill>
                <a:latin typeface="Trebuchet MS" panose="020B0603020202020204" pitchFamily="34" charset="0"/>
                <a:cs typeface="Helvetica" panose="020B0604020202020204" pitchFamily="34" charset="0"/>
              </a:endParaRPr>
            </a:p>
          </p:txBody>
        </p:sp>
        <p:graphicFrame>
          <p:nvGraphicFramePr>
            <p:cNvPr id="12" name="Diagram 11">
              <a:extLst>
                <a:ext uri="{FF2B5EF4-FFF2-40B4-BE49-F238E27FC236}">
                  <a16:creationId xmlns:a16="http://schemas.microsoft.com/office/drawing/2014/main" id="{15CF84F2-1B66-1D15-97FF-BF4D8224D60E}"/>
                </a:ext>
              </a:extLst>
            </p:cNvPr>
            <p:cNvGraphicFramePr/>
            <p:nvPr>
              <p:extLst>
                <p:ext uri="{D42A27DB-BD31-4B8C-83A1-F6EECF244321}">
                  <p14:modId xmlns:p14="http://schemas.microsoft.com/office/powerpoint/2010/main" val="2743355397"/>
                </p:ext>
              </p:extLst>
            </p:nvPr>
          </p:nvGraphicFramePr>
          <p:xfrm>
            <a:off x="1350356" y="3801033"/>
            <a:ext cx="8128000" cy="75645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3" name="TextBox 12">
              <a:extLst>
                <a:ext uri="{FF2B5EF4-FFF2-40B4-BE49-F238E27FC236}">
                  <a16:creationId xmlns:a16="http://schemas.microsoft.com/office/drawing/2014/main" id="{D24C247E-1584-7716-75F5-1FE6FCF7D8A8}"/>
                </a:ext>
              </a:extLst>
            </p:cNvPr>
            <p:cNvSpPr txBox="1"/>
            <p:nvPr/>
          </p:nvSpPr>
          <p:spPr>
            <a:xfrm>
              <a:off x="1130531" y="4792033"/>
              <a:ext cx="9590682" cy="954107"/>
            </a:xfrm>
            <a:prstGeom prst="rect">
              <a:avLst/>
            </a:prstGeom>
            <a:noFill/>
          </p:spPr>
          <p:txBody>
            <a:bodyPr wrap="square" rtlCol="0">
              <a:spAutoFit/>
            </a:bodyPr>
            <a:lstStyle/>
            <a:p>
              <a:r>
                <a:rPr lang="en-US" sz="1400" dirty="0">
                  <a:latin typeface="Trebuchet MS" panose="020B0603020202020204" pitchFamily="34" charset="0"/>
                  <a:cs typeface="Helvetica" panose="020B0604020202020204" pitchFamily="34" charset="0"/>
                </a:rPr>
                <a:t>The analysis indicates that customers with an </a:t>
              </a:r>
              <a:r>
                <a:rPr lang="en-US" sz="1400" b="1" dirty="0">
                  <a:latin typeface="Trebuchet MS" panose="020B0603020202020204" pitchFamily="34" charset="0"/>
                  <a:cs typeface="Helvetica" panose="020B0604020202020204" pitchFamily="34" charset="0"/>
                </a:rPr>
                <a:t>inactive status</a:t>
              </a:r>
              <a:r>
                <a:rPr lang="en-US" sz="1400" dirty="0">
                  <a:latin typeface="Trebuchet MS" panose="020B0603020202020204" pitchFamily="34" charset="0"/>
                  <a:cs typeface="Helvetica" panose="020B0604020202020204" pitchFamily="34" charset="0"/>
                </a:rPr>
                <a:t> (No) have a churn rate of </a:t>
              </a:r>
              <a:r>
                <a:rPr lang="en-US" sz="1400" b="1" dirty="0">
                  <a:latin typeface="Trebuchet MS" panose="020B0603020202020204" pitchFamily="34" charset="0"/>
                  <a:cs typeface="Helvetica" panose="020B0604020202020204" pitchFamily="34" charset="0"/>
                </a:rPr>
                <a:t>28.69%</a:t>
              </a:r>
              <a:r>
                <a:rPr lang="en-US" sz="1400" dirty="0">
                  <a:latin typeface="Trebuchet MS" panose="020B0603020202020204" pitchFamily="34" charset="0"/>
                  <a:cs typeface="Helvetica" panose="020B0604020202020204" pitchFamily="34" charset="0"/>
                </a:rPr>
                <a:t>, compared to just </a:t>
              </a:r>
              <a:r>
                <a:rPr lang="en-US" sz="1400" b="1" dirty="0">
                  <a:latin typeface="Trebuchet MS" panose="020B0603020202020204" pitchFamily="34" charset="0"/>
                  <a:cs typeface="Helvetica" panose="020B0604020202020204" pitchFamily="34" charset="0"/>
                </a:rPr>
                <a:t>13.71%</a:t>
              </a:r>
              <a:r>
                <a:rPr lang="en-US" sz="1400" dirty="0">
                  <a:latin typeface="Trebuchet MS" panose="020B0603020202020204" pitchFamily="34" charset="0"/>
                  <a:cs typeface="Helvetica" panose="020B0604020202020204" pitchFamily="34" charset="0"/>
                </a:rPr>
                <a:t> for </a:t>
              </a:r>
              <a:r>
                <a:rPr lang="en-US" sz="1400" b="1" dirty="0">
                  <a:latin typeface="Trebuchet MS" panose="020B0603020202020204" pitchFamily="34" charset="0"/>
                  <a:cs typeface="Helvetica" panose="020B0604020202020204" pitchFamily="34" charset="0"/>
                </a:rPr>
                <a:t>active customers</a:t>
              </a:r>
              <a:r>
                <a:rPr lang="en-US" sz="1400" dirty="0">
                  <a:latin typeface="Trebuchet MS" panose="020B0603020202020204" pitchFamily="34" charset="0"/>
                  <a:cs typeface="Helvetica" panose="020B0604020202020204" pitchFamily="34" charset="0"/>
                </a:rPr>
                <a:t> (Yes). This suggests that inactive customers are at a much higher risk of leaving the bank. The overall churn rate of </a:t>
              </a:r>
              <a:r>
                <a:rPr lang="en-US" sz="1400" b="1" dirty="0">
                  <a:latin typeface="Trebuchet MS" panose="020B0603020202020204" pitchFamily="34" charset="0"/>
                  <a:cs typeface="Helvetica" panose="020B0604020202020204" pitchFamily="34" charset="0"/>
                </a:rPr>
                <a:t>20.91%</a:t>
              </a:r>
              <a:r>
                <a:rPr lang="en-US" sz="1400" dirty="0">
                  <a:latin typeface="Trebuchet MS" panose="020B0603020202020204" pitchFamily="34" charset="0"/>
                  <a:cs typeface="Helvetica" panose="020B0604020202020204" pitchFamily="34" charset="0"/>
                </a:rPr>
                <a:t> reflects the combined impact of both active and inactive customers. Reducing churn among the inactive segment is essential to improving this overall rate.</a:t>
              </a:r>
              <a:endParaRPr lang="en-IN" sz="1400" dirty="0">
                <a:latin typeface="Trebuchet MS" panose="020B0603020202020204" pitchFamily="34" charset="0"/>
                <a:cs typeface="Helvetica" panose="020B0604020202020204" pitchFamily="34" charset="0"/>
              </a:endParaRPr>
            </a:p>
          </p:txBody>
        </p:sp>
      </p:grpSp>
    </p:spTree>
    <p:extLst>
      <p:ext uri="{BB962C8B-B14F-4D97-AF65-F5344CB8AC3E}">
        <p14:creationId xmlns:p14="http://schemas.microsoft.com/office/powerpoint/2010/main" val="53022082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81891-4D62-D553-9F98-570513F9CE5A}"/>
            </a:ext>
          </a:extLst>
        </p:cNvPr>
        <p:cNvGrpSpPr/>
        <p:nvPr/>
      </p:nvGrpSpPr>
      <p:grpSpPr>
        <a:xfrm>
          <a:off x="0" y="0"/>
          <a:ext cx="0" cy="0"/>
          <a:chOff x="0" y="0"/>
          <a:chExt cx="0" cy="0"/>
        </a:xfrm>
      </p:grpSpPr>
      <p:sp>
        <p:nvSpPr>
          <p:cNvPr id="8" name="Rectangle 7" descr="Bitcoin">
            <a:extLst>
              <a:ext uri="{FF2B5EF4-FFF2-40B4-BE49-F238E27FC236}">
                <a16:creationId xmlns:a16="http://schemas.microsoft.com/office/drawing/2014/main" id="{4E7B35B0-9519-8579-F164-B10AF2BC3136}"/>
              </a:ext>
            </a:extLst>
          </p:cNvPr>
          <p:cNvSpPr/>
          <p:nvPr/>
        </p:nvSpPr>
        <p:spPr>
          <a:xfrm>
            <a:off x="6793485" y="1735398"/>
            <a:ext cx="681685" cy="681685"/>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2" name="Rectangle 21" descr="Statistics">
            <a:extLst>
              <a:ext uri="{FF2B5EF4-FFF2-40B4-BE49-F238E27FC236}">
                <a16:creationId xmlns:a16="http://schemas.microsoft.com/office/drawing/2014/main" id="{082AEA5E-9119-E703-2B6E-57767B5A2C5D}"/>
              </a:ext>
            </a:extLst>
          </p:cNvPr>
          <p:cNvSpPr/>
          <p:nvPr/>
        </p:nvSpPr>
        <p:spPr>
          <a:xfrm>
            <a:off x="6802338" y="3761292"/>
            <a:ext cx="681685" cy="681685"/>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3" name="Rectangle 22" descr="Business Growth">
            <a:extLst>
              <a:ext uri="{FF2B5EF4-FFF2-40B4-BE49-F238E27FC236}">
                <a16:creationId xmlns:a16="http://schemas.microsoft.com/office/drawing/2014/main" id="{1D1ECFFA-D117-DEFF-7CB2-71C11B8A2E4A}"/>
              </a:ext>
            </a:extLst>
          </p:cNvPr>
          <p:cNvSpPr/>
          <p:nvPr/>
        </p:nvSpPr>
        <p:spPr>
          <a:xfrm>
            <a:off x="967911" y="3779303"/>
            <a:ext cx="681685" cy="681685"/>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sz="900"/>
          </a:p>
        </p:txBody>
      </p:sp>
      <p:sp>
        <p:nvSpPr>
          <p:cNvPr id="2" name="Title 1">
            <a:extLst>
              <a:ext uri="{FF2B5EF4-FFF2-40B4-BE49-F238E27FC236}">
                <a16:creationId xmlns:a16="http://schemas.microsoft.com/office/drawing/2014/main" id="{7A9DD06D-60C9-DDE7-2FFF-BA7DB010EA98}"/>
              </a:ext>
            </a:extLst>
          </p:cNvPr>
          <p:cNvSpPr txBox="1">
            <a:spLocks/>
          </p:cNvSpPr>
          <p:nvPr/>
        </p:nvSpPr>
        <p:spPr>
          <a:xfrm>
            <a:off x="838200" y="747678"/>
            <a:ext cx="10515600" cy="2954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340BB"/>
                </a:solidFill>
                <a:latin typeface="Trebuchet MS" panose="020B0603020202020204" pitchFamily="34" charset="0"/>
                <a:cs typeface="Helvetica" panose="020B0604020202020204" pitchFamily="34" charset="0"/>
              </a:rPr>
              <a:t>4. Churned by Tenure</a:t>
            </a:r>
            <a:endParaRPr lang="en-IN" sz="2400" b="1" dirty="0">
              <a:solidFill>
                <a:srgbClr val="7340BB"/>
              </a:solidFill>
              <a:latin typeface="Trebuchet MS" panose="020B0603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10A61DD9-9563-8D0C-2622-01E42614D6A0}"/>
              </a:ext>
            </a:extLst>
          </p:cNvPr>
          <p:cNvSpPr txBox="1"/>
          <p:nvPr/>
        </p:nvSpPr>
        <p:spPr>
          <a:xfrm>
            <a:off x="879764" y="3115452"/>
            <a:ext cx="10474036" cy="954107"/>
          </a:xfrm>
          <a:prstGeom prst="rect">
            <a:avLst/>
          </a:prstGeom>
          <a:noFill/>
        </p:spPr>
        <p:txBody>
          <a:bodyPr wrap="square" rtlCol="0">
            <a:spAutoFit/>
          </a:bodyPr>
          <a:lstStyle/>
          <a:p>
            <a:r>
              <a:rPr lang="en-US" sz="1400" dirty="0">
                <a:latin typeface="Trebuchet MS" panose="020B0603020202020204" pitchFamily="34" charset="0"/>
                <a:cs typeface="Helvetica" panose="020B0604020202020204" pitchFamily="34" charset="0"/>
              </a:rPr>
              <a:t>The chart underscores the importance of focusing on early customer experiences to enhance retention. Strategies aimed at improving customer satisfaction and engagement during the first few years could significantly reduce churn rates, particularly for those within the </a:t>
            </a:r>
            <a:r>
              <a:rPr lang="en-US" sz="1400" b="1" dirty="0">
                <a:latin typeface="Trebuchet MS" panose="020B0603020202020204" pitchFamily="34" charset="0"/>
                <a:cs typeface="Helvetica" panose="020B0604020202020204" pitchFamily="34" charset="0"/>
              </a:rPr>
              <a:t>0 to 2-year</a:t>
            </a:r>
            <a:r>
              <a:rPr lang="en-US" sz="1400" dirty="0">
                <a:latin typeface="Trebuchet MS" panose="020B0603020202020204" pitchFamily="34" charset="0"/>
                <a:cs typeface="Helvetica" panose="020B0604020202020204" pitchFamily="34" charset="0"/>
              </a:rPr>
              <a:t> tenure range. Additionally, understanding the factors contributing to churn at different stages can help the bank tailor its services to better meet customer needs over time.</a:t>
            </a:r>
            <a:endParaRPr lang="en-IN" sz="1400" dirty="0">
              <a:latin typeface="Trebuchet MS" panose="020B0603020202020204" pitchFamily="34" charset="0"/>
              <a:cs typeface="Helvetica" panose="020B0604020202020204" pitchFamily="34" charset="0"/>
            </a:endParaRPr>
          </a:p>
        </p:txBody>
      </p:sp>
      <p:graphicFrame>
        <p:nvGraphicFramePr>
          <p:cNvPr id="4" name="Diagram 3">
            <a:extLst>
              <a:ext uri="{FF2B5EF4-FFF2-40B4-BE49-F238E27FC236}">
                <a16:creationId xmlns:a16="http://schemas.microsoft.com/office/drawing/2014/main" id="{18C7C9C0-FADE-99E6-23EB-77E5DCA01071}"/>
              </a:ext>
            </a:extLst>
          </p:cNvPr>
          <p:cNvGraphicFramePr/>
          <p:nvPr>
            <p:extLst>
              <p:ext uri="{D42A27DB-BD31-4B8C-83A1-F6EECF244321}">
                <p14:modId xmlns:p14="http://schemas.microsoft.com/office/powerpoint/2010/main" val="3871533129"/>
              </p:ext>
            </p:extLst>
          </p:nvPr>
        </p:nvGraphicFramePr>
        <p:xfrm>
          <a:off x="1845426" y="1043097"/>
          <a:ext cx="6610316" cy="20743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TextBox 4">
            <a:extLst>
              <a:ext uri="{FF2B5EF4-FFF2-40B4-BE49-F238E27FC236}">
                <a16:creationId xmlns:a16="http://schemas.microsoft.com/office/drawing/2014/main" id="{DF39C145-3F84-E9A0-0241-878FCA2DA715}"/>
              </a:ext>
            </a:extLst>
          </p:cNvPr>
          <p:cNvSpPr txBox="1"/>
          <p:nvPr/>
        </p:nvSpPr>
        <p:spPr>
          <a:xfrm>
            <a:off x="879763" y="4515269"/>
            <a:ext cx="6946713" cy="461665"/>
          </a:xfrm>
          <a:prstGeom prst="rect">
            <a:avLst/>
          </a:prstGeom>
          <a:noFill/>
        </p:spPr>
        <p:txBody>
          <a:bodyPr wrap="square" rtlCol="0">
            <a:spAutoFit/>
          </a:bodyPr>
          <a:lstStyle/>
          <a:p>
            <a:r>
              <a:rPr lang="en-US" sz="2400" b="1" dirty="0">
                <a:solidFill>
                  <a:srgbClr val="7340BB"/>
                </a:solidFill>
                <a:latin typeface="Trebuchet MS" panose="020B0603020202020204" pitchFamily="34" charset="0"/>
                <a:cs typeface="Helvetica" panose="020B0604020202020204" pitchFamily="34" charset="0"/>
              </a:rPr>
              <a:t>5. Churned by Bank Balance Category</a:t>
            </a:r>
            <a:endParaRPr lang="en-IN" sz="2400" b="1" dirty="0">
              <a:solidFill>
                <a:srgbClr val="7340BB"/>
              </a:solidFill>
              <a:latin typeface="Trebuchet MS" panose="020B0603020202020204" pitchFamily="34" charset="0"/>
              <a:cs typeface="Helvetica" panose="020B0604020202020204" pitchFamily="34" charset="0"/>
            </a:endParaRPr>
          </a:p>
        </p:txBody>
      </p:sp>
      <p:graphicFrame>
        <p:nvGraphicFramePr>
          <p:cNvPr id="6" name="Diagram 5">
            <a:extLst>
              <a:ext uri="{FF2B5EF4-FFF2-40B4-BE49-F238E27FC236}">
                <a16:creationId xmlns:a16="http://schemas.microsoft.com/office/drawing/2014/main" id="{A0509791-417A-6A45-0291-E3FB2DFAE3F4}"/>
              </a:ext>
            </a:extLst>
          </p:cNvPr>
          <p:cNvGraphicFramePr/>
          <p:nvPr>
            <p:extLst>
              <p:ext uri="{D42A27DB-BD31-4B8C-83A1-F6EECF244321}">
                <p14:modId xmlns:p14="http://schemas.microsoft.com/office/powerpoint/2010/main" val="3867975117"/>
              </p:ext>
            </p:extLst>
          </p:nvPr>
        </p:nvGraphicFramePr>
        <p:xfrm>
          <a:off x="879764" y="5280308"/>
          <a:ext cx="9821949" cy="7075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80597504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1644</Words>
  <Application>Microsoft Office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vt:lpstr>
      <vt:lpstr>Symbol</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84</cp:revision>
  <dcterms:created xsi:type="dcterms:W3CDTF">2024-10-03T16:20:10Z</dcterms:created>
  <dcterms:modified xsi:type="dcterms:W3CDTF">2024-10-06T16:11:47Z</dcterms:modified>
</cp:coreProperties>
</file>