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12"/>
  </p:notesMasterIdLst>
  <p:handoutMasterIdLst>
    <p:handoutMasterId r:id="rId13"/>
  </p:handoutMasterIdLst>
  <p:sldIdLst>
    <p:sldId id="262" r:id="rId6"/>
    <p:sldId id="259" r:id="rId7"/>
    <p:sldId id="261" r:id="rId8"/>
    <p:sldId id="260" r:id="rId9"/>
    <p:sldId id="257" r:id="rId10"/>
    <p:sldId id="258" r:id="rId1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B5574"/>
    <a:srgbClr val="BCCFEC"/>
    <a:srgbClr val="ADD1D7"/>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12/03/2024</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3/12/2024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1</a:t>
            </a:fld>
            <a:endParaRPr lang="en-US"/>
          </a:p>
        </p:txBody>
      </p:sp>
    </p:spTree>
    <p:extLst>
      <p:ext uri="{BB962C8B-B14F-4D97-AF65-F5344CB8AC3E}">
        <p14:creationId xmlns:p14="http://schemas.microsoft.com/office/powerpoint/2010/main" val="356454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2</a:t>
            </a:fld>
            <a:endParaRPr lang="en-US"/>
          </a:p>
        </p:txBody>
      </p:sp>
    </p:spTree>
    <p:extLst>
      <p:ext uri="{BB962C8B-B14F-4D97-AF65-F5344CB8AC3E}">
        <p14:creationId xmlns:p14="http://schemas.microsoft.com/office/powerpoint/2010/main" val="411562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66DF-A7FF-9D9F-BA2F-738C02893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BF5E7-B879-787F-14DD-95D8A58126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48DC7-FE9D-2620-5DAB-A718D49781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B12332-90C3-C313-91BE-044C57633D7E}"/>
              </a:ext>
            </a:extLst>
          </p:cNvPr>
          <p:cNvSpPr>
            <a:spLocks noGrp="1"/>
          </p:cNvSpPr>
          <p:nvPr>
            <p:ph type="sldNum" sz="quarter" idx="5"/>
          </p:nvPr>
        </p:nvSpPr>
        <p:spPr/>
        <p:txBody>
          <a:bodyPr/>
          <a:lstStyle/>
          <a:p>
            <a:fld id="{370E1B22-2DBE-1B42-9AD7-8EA3C1BAF1FD}" type="slidenum">
              <a:rPr lang="en-US" smtClean="0"/>
              <a:t>3</a:t>
            </a:fld>
            <a:endParaRPr lang="en-US"/>
          </a:p>
        </p:txBody>
      </p:sp>
    </p:spTree>
    <p:extLst>
      <p:ext uri="{BB962C8B-B14F-4D97-AF65-F5344CB8AC3E}">
        <p14:creationId xmlns:p14="http://schemas.microsoft.com/office/powerpoint/2010/main" val="227326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78134-AD62-EA5C-0BCF-930C66426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E6277-1982-F31C-30B4-803462C28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B51E5-635E-491B-CD20-024DFFCA46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AC52DF-0FB3-35A0-8B0A-44B11179806F}"/>
              </a:ext>
            </a:extLst>
          </p:cNvPr>
          <p:cNvSpPr>
            <a:spLocks noGrp="1"/>
          </p:cNvSpPr>
          <p:nvPr>
            <p:ph type="sldNum" sz="quarter" idx="5"/>
          </p:nvPr>
        </p:nvSpPr>
        <p:spPr/>
        <p:txBody>
          <a:bodyPr/>
          <a:lstStyle/>
          <a:p>
            <a:fld id="{370E1B22-2DBE-1B42-9AD7-8EA3C1BAF1FD}" type="slidenum">
              <a:rPr lang="en-US" smtClean="0"/>
              <a:t>4</a:t>
            </a:fld>
            <a:endParaRPr lang="en-US"/>
          </a:p>
        </p:txBody>
      </p:sp>
    </p:spTree>
    <p:extLst>
      <p:ext uri="{BB962C8B-B14F-4D97-AF65-F5344CB8AC3E}">
        <p14:creationId xmlns:p14="http://schemas.microsoft.com/office/powerpoint/2010/main" val="131842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0E1B22-2DBE-1B42-9AD7-8EA3C1BAF1FD}" type="slidenum">
              <a:rPr lang="en-US" smtClean="0"/>
              <a:t>5</a:t>
            </a:fld>
            <a:endParaRPr lang="en-US"/>
          </a:p>
        </p:txBody>
      </p:sp>
    </p:spTree>
    <p:extLst>
      <p:ext uri="{BB962C8B-B14F-4D97-AF65-F5344CB8AC3E}">
        <p14:creationId xmlns:p14="http://schemas.microsoft.com/office/powerpoint/2010/main" val="421662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12/03/2024</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12/03/2024</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DA6EA8-AE4F-3CB2-A6AC-AC626B009E6B}"/>
              </a:ext>
            </a:extLst>
          </p:cNvPr>
          <p:cNvPicPr>
            <a:picLocks noChangeAspect="1"/>
          </p:cNvPicPr>
          <p:nvPr/>
        </p:nvPicPr>
        <p:blipFill>
          <a:blip r:embed="rId3"/>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63082B8-BEFD-646E-586E-6E3D09BB8482}"/>
              </a:ext>
            </a:extLst>
          </p:cNvPr>
          <p:cNvSpPr txBox="1"/>
          <p:nvPr/>
        </p:nvSpPr>
        <p:spPr>
          <a:xfrm>
            <a:off x="3768780" y="4880850"/>
            <a:ext cx="5928851" cy="523220"/>
          </a:xfrm>
          <a:prstGeom prst="rect">
            <a:avLst/>
          </a:prstGeom>
          <a:noFill/>
        </p:spPr>
        <p:txBody>
          <a:bodyPr wrap="square" rtlCol="0">
            <a:spAutoFit/>
          </a:bodyPr>
          <a:lstStyle/>
          <a:p>
            <a:r>
              <a:rPr lang="en-IN" sz="2800" b="1" dirty="0">
                <a:solidFill>
                  <a:srgbClr val="F6F6F6"/>
                </a:solidFill>
                <a:latin typeface="Mylius Modern" panose="020B0504020202020204"/>
              </a:rPr>
              <a:t>Predictive Modelling Conclusion</a:t>
            </a:r>
          </a:p>
        </p:txBody>
      </p:sp>
      <p:sp>
        <p:nvSpPr>
          <p:cNvPr id="3" name="TextBox 2">
            <a:extLst>
              <a:ext uri="{FF2B5EF4-FFF2-40B4-BE49-F238E27FC236}">
                <a16:creationId xmlns:a16="http://schemas.microsoft.com/office/drawing/2014/main" id="{B1AAE6DF-1CBD-E0C6-5EAF-5D081F0B30E7}"/>
              </a:ext>
            </a:extLst>
          </p:cNvPr>
          <p:cNvSpPr txBox="1"/>
          <p:nvPr/>
        </p:nvSpPr>
        <p:spPr>
          <a:xfrm>
            <a:off x="8721969" y="5946369"/>
            <a:ext cx="3470031" cy="738664"/>
          </a:xfrm>
          <a:prstGeom prst="rect">
            <a:avLst/>
          </a:prstGeom>
          <a:noFill/>
        </p:spPr>
        <p:txBody>
          <a:bodyPr wrap="square" rtlCol="0">
            <a:spAutoFit/>
          </a:bodyPr>
          <a:lstStyle/>
          <a:p>
            <a:r>
              <a:rPr lang="en-US" sz="2400" b="1" dirty="0">
                <a:solidFill>
                  <a:srgbClr val="F6F6F6"/>
                </a:solidFill>
                <a:latin typeface="Mylius Modern" panose="020B0504020202020204"/>
              </a:rPr>
              <a:t>By :</a:t>
            </a:r>
            <a:br>
              <a:rPr lang="en-US" b="1" dirty="0">
                <a:solidFill>
                  <a:srgbClr val="F6F6F6"/>
                </a:solidFill>
                <a:latin typeface="Mylius Modern" panose="020B0504020202020204"/>
              </a:rPr>
            </a:br>
            <a:r>
              <a:rPr lang="en-US" b="1" dirty="0">
                <a:solidFill>
                  <a:srgbClr val="F6F6F6"/>
                </a:solidFill>
                <a:latin typeface="Mylius Modern" panose="020B0504020202020204"/>
              </a:rPr>
              <a:t>         Shreyash Dhomkar</a:t>
            </a:r>
            <a:endParaRPr lang="en-IN" b="1" dirty="0">
              <a:solidFill>
                <a:srgbClr val="F6F6F6"/>
              </a:solidFill>
              <a:latin typeface="Mylius Modern" panose="020B0504020202020204"/>
            </a:endParaRPr>
          </a:p>
        </p:txBody>
      </p:sp>
    </p:spTree>
    <p:extLst>
      <p:ext uri="{BB962C8B-B14F-4D97-AF65-F5344CB8AC3E}">
        <p14:creationId xmlns:p14="http://schemas.microsoft.com/office/powerpoint/2010/main" val="32128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AFF6-0E37-30A3-580D-852D3806372D}"/>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408EF9E9-3C83-F5D5-C8CE-B9E3136050C6}"/>
              </a:ext>
            </a:extLst>
          </p:cNvPr>
          <p:cNvSpPr>
            <a:spLocks noGrp="1"/>
          </p:cNvSpPr>
          <p:nvPr>
            <p:ph type="title"/>
          </p:nvPr>
        </p:nvSpPr>
        <p:spPr>
          <a:xfrm>
            <a:off x="343671" y="304800"/>
            <a:ext cx="10212033" cy="461555"/>
          </a:xfrm>
        </p:spPr>
        <p:txBody>
          <a:bodyPr/>
          <a:lstStyle/>
          <a:p>
            <a:r>
              <a:rPr lang="en-IN" b="0" i="0" dirty="0">
                <a:solidFill>
                  <a:srgbClr val="ECECEC"/>
                </a:solidFill>
                <a:effectLst/>
                <a:latin typeface="Mylius Modern" panose="020B0504020202020204"/>
              </a:rPr>
              <a:t>British Airways Global Reach</a:t>
            </a:r>
            <a:endParaRPr lang="en-GB" dirty="0">
              <a:latin typeface="Mylius Modern" panose="020B0504020202020204"/>
            </a:endParaRPr>
          </a:p>
        </p:txBody>
      </p:sp>
      <p:sp>
        <p:nvSpPr>
          <p:cNvPr id="21" name="TextBox 20">
            <a:extLst>
              <a:ext uri="{FF2B5EF4-FFF2-40B4-BE49-F238E27FC236}">
                <a16:creationId xmlns:a16="http://schemas.microsoft.com/office/drawing/2014/main" id="{704CB970-074E-CE35-A3C1-7CFCE86CFC4A}"/>
              </a:ext>
            </a:extLst>
          </p:cNvPr>
          <p:cNvSpPr txBox="1"/>
          <p:nvPr/>
        </p:nvSpPr>
        <p:spPr>
          <a:xfrm>
            <a:off x="152399" y="1165299"/>
            <a:ext cx="3505201" cy="5078313"/>
          </a:xfrm>
          <a:prstGeom prst="rect">
            <a:avLst/>
          </a:prstGeom>
          <a:noFill/>
        </p:spPr>
        <p:txBody>
          <a:bodyPr wrap="square" rtlCol="0">
            <a:spAutoFit/>
          </a:bodyPr>
          <a:lstStyle/>
          <a:p>
            <a:pPr algn="just"/>
            <a:r>
              <a:rPr lang="en-US" dirty="0">
                <a:latin typeface="Mylius Modern" panose="020B0504020202020204"/>
              </a:rPr>
              <a:t>British Airways serves passengers traveling to 103 countries worldwide. Passengers have booked flights to various destinations, including popular tourist destinations like New Zealand, India, and the United Kingdom, as well as business hubs like China, Singapore, and the United States. Notably, some countries like Myanmar (Burma) and Svalbard &amp; Jan Mayen represent more remote or less frequently traveled destinations. The airline's extensive network covers diverse regions, catering to both leisure and business travelers across the globe.</a:t>
            </a:r>
          </a:p>
        </p:txBody>
      </p:sp>
      <p:pic>
        <p:nvPicPr>
          <p:cNvPr id="9" name="Picture 8">
            <a:extLst>
              <a:ext uri="{FF2B5EF4-FFF2-40B4-BE49-F238E27FC236}">
                <a16:creationId xmlns:a16="http://schemas.microsoft.com/office/drawing/2014/main" id="{63652B0C-7072-3466-64DD-5F7A16F5BA6B}"/>
              </a:ext>
            </a:extLst>
          </p:cNvPr>
          <p:cNvPicPr>
            <a:picLocks noChangeAspect="1"/>
          </p:cNvPicPr>
          <p:nvPr/>
        </p:nvPicPr>
        <p:blipFill>
          <a:blip r:embed="rId3"/>
          <a:stretch>
            <a:fillRect/>
          </a:stretch>
        </p:blipFill>
        <p:spPr>
          <a:xfrm>
            <a:off x="4038600" y="1036320"/>
            <a:ext cx="8153400" cy="5821680"/>
          </a:xfrm>
          <a:prstGeom prst="rect">
            <a:avLst/>
          </a:prstGeom>
        </p:spPr>
      </p:pic>
    </p:spTree>
    <p:extLst>
      <p:ext uri="{BB962C8B-B14F-4D97-AF65-F5344CB8AC3E}">
        <p14:creationId xmlns:p14="http://schemas.microsoft.com/office/powerpoint/2010/main" val="1812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3461D-7591-9F33-7DAE-3497179CAEB3}"/>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ADC84909-1C64-B41A-45A2-CFF6AFB442BA}"/>
              </a:ext>
            </a:extLst>
          </p:cNvPr>
          <p:cNvSpPr>
            <a:spLocks noGrp="1"/>
          </p:cNvSpPr>
          <p:nvPr>
            <p:ph type="title"/>
          </p:nvPr>
        </p:nvSpPr>
        <p:spPr>
          <a:xfrm>
            <a:off x="343671" y="304800"/>
            <a:ext cx="10212033" cy="461555"/>
          </a:xfrm>
        </p:spPr>
        <p:txBody>
          <a:bodyPr/>
          <a:lstStyle/>
          <a:p>
            <a:r>
              <a:rPr lang="en-US" b="0" i="0" dirty="0">
                <a:solidFill>
                  <a:srgbClr val="ECECEC"/>
                </a:solidFill>
                <a:effectLst/>
                <a:latin typeface="Mylius Modern" panose="020B0504020202020204"/>
              </a:rPr>
              <a:t>British Airways Global Network Insights</a:t>
            </a:r>
            <a:endParaRPr lang="en-GB" dirty="0">
              <a:latin typeface="Mylius Modern" panose="020B0504020202020204"/>
            </a:endParaRPr>
          </a:p>
        </p:txBody>
      </p:sp>
      <p:pic>
        <p:nvPicPr>
          <p:cNvPr id="3" name="Picture 2">
            <a:extLst>
              <a:ext uri="{FF2B5EF4-FFF2-40B4-BE49-F238E27FC236}">
                <a16:creationId xmlns:a16="http://schemas.microsoft.com/office/drawing/2014/main" id="{89FFD865-9DCA-C8BB-5ADD-F2C268B03C3A}"/>
              </a:ext>
            </a:extLst>
          </p:cNvPr>
          <p:cNvPicPr>
            <a:picLocks noChangeAspect="1"/>
          </p:cNvPicPr>
          <p:nvPr/>
        </p:nvPicPr>
        <p:blipFill>
          <a:blip r:embed="rId3"/>
          <a:stretch>
            <a:fillRect/>
          </a:stretch>
        </p:blipFill>
        <p:spPr>
          <a:xfrm>
            <a:off x="343671" y="1969575"/>
            <a:ext cx="11284215" cy="3789322"/>
          </a:xfrm>
          <a:prstGeom prst="rect">
            <a:avLst/>
          </a:prstGeom>
        </p:spPr>
      </p:pic>
      <p:sp>
        <p:nvSpPr>
          <p:cNvPr id="4" name="TextBox 3">
            <a:extLst>
              <a:ext uri="{FF2B5EF4-FFF2-40B4-BE49-F238E27FC236}">
                <a16:creationId xmlns:a16="http://schemas.microsoft.com/office/drawing/2014/main" id="{1BEEE22E-DC4F-22A5-3533-42556595467B}"/>
              </a:ext>
            </a:extLst>
          </p:cNvPr>
          <p:cNvSpPr txBox="1"/>
          <p:nvPr/>
        </p:nvSpPr>
        <p:spPr>
          <a:xfrm>
            <a:off x="217573" y="1352531"/>
            <a:ext cx="11410313" cy="523220"/>
          </a:xfrm>
          <a:prstGeom prst="rect">
            <a:avLst/>
          </a:prstGeom>
          <a:noFill/>
        </p:spPr>
        <p:txBody>
          <a:bodyPr wrap="square" rtlCol="0">
            <a:spAutoFit/>
          </a:bodyPr>
          <a:lstStyle/>
          <a:p>
            <a:pPr marL="285750" indent="-285750" algn="just">
              <a:buFont typeface="Wingdings" panose="05000000000000000000" pitchFamily="2" charset="2"/>
              <a:buChar char="q"/>
            </a:pPr>
            <a:r>
              <a:rPr lang="en-IN" sz="1400" b="0" i="0" dirty="0">
                <a:solidFill>
                  <a:srgbClr val="0B5574"/>
                </a:solidFill>
                <a:effectLst/>
                <a:latin typeface="Mylius Modern" panose="020B0504020202020204"/>
              </a:rPr>
              <a:t>among the top 5 source locations, DMK (Don Mueang International Airport, Bangkok) and ICN (Incheon International Airport, Seoul) are the most frequent, closely followed by MEL (Melbourne Airport) and DPS (Ngurah Rai International Airport, Bali). </a:t>
            </a:r>
          </a:p>
        </p:txBody>
      </p:sp>
      <p:sp>
        <p:nvSpPr>
          <p:cNvPr id="5" name="TextBox 4">
            <a:extLst>
              <a:ext uri="{FF2B5EF4-FFF2-40B4-BE49-F238E27FC236}">
                <a16:creationId xmlns:a16="http://schemas.microsoft.com/office/drawing/2014/main" id="{EA76B9B2-B476-DE4D-FEAE-1DA42B447CB1}"/>
              </a:ext>
            </a:extLst>
          </p:cNvPr>
          <p:cNvSpPr txBox="1"/>
          <p:nvPr/>
        </p:nvSpPr>
        <p:spPr>
          <a:xfrm>
            <a:off x="343671" y="5852721"/>
            <a:ext cx="11284215" cy="523220"/>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0" i="0" dirty="0">
                <a:solidFill>
                  <a:srgbClr val="0B5574"/>
                </a:solidFill>
                <a:effectLst/>
                <a:latin typeface="Mylius Modern" panose="020B0504020202020204"/>
              </a:rPr>
              <a:t>among the top 5 destination locations, SYD (Sydney Airport) is the most common, indicating a high volume of flights to Sydney, followed by PER (Perth Airport) and MEL (Melbourne Airport), reflecting significant travel demand to these cities. </a:t>
            </a:r>
            <a:endParaRPr lang="en-IN" sz="1400" dirty="0">
              <a:solidFill>
                <a:srgbClr val="0B5574"/>
              </a:solidFill>
              <a:latin typeface="Mylius Modern" panose="020B0504020202020204"/>
            </a:endParaRPr>
          </a:p>
        </p:txBody>
      </p:sp>
    </p:spTree>
    <p:extLst>
      <p:ext uri="{BB962C8B-B14F-4D97-AF65-F5344CB8AC3E}">
        <p14:creationId xmlns:p14="http://schemas.microsoft.com/office/powerpoint/2010/main" val="157034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C2F95-EB54-E56B-47F7-C4E510161F7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CBF6445-BACE-91F2-FF91-A583F3302B89}"/>
              </a:ext>
            </a:extLst>
          </p:cNvPr>
          <p:cNvPicPr>
            <a:picLocks noChangeAspect="1"/>
          </p:cNvPicPr>
          <p:nvPr/>
        </p:nvPicPr>
        <p:blipFill>
          <a:blip r:embed="rId3"/>
          <a:stretch>
            <a:fillRect/>
          </a:stretch>
        </p:blipFill>
        <p:spPr>
          <a:xfrm>
            <a:off x="7013280" y="2161646"/>
            <a:ext cx="4255659" cy="3702843"/>
          </a:xfrm>
          <a:prstGeom prst="rect">
            <a:avLst/>
          </a:prstGeom>
        </p:spPr>
      </p:pic>
      <p:pic>
        <p:nvPicPr>
          <p:cNvPr id="5" name="Picture 4">
            <a:extLst>
              <a:ext uri="{FF2B5EF4-FFF2-40B4-BE49-F238E27FC236}">
                <a16:creationId xmlns:a16="http://schemas.microsoft.com/office/drawing/2014/main" id="{B7ACE735-E253-2207-AC0D-0E26A078D50E}"/>
              </a:ext>
            </a:extLst>
          </p:cNvPr>
          <p:cNvPicPr>
            <a:picLocks noChangeAspect="1"/>
          </p:cNvPicPr>
          <p:nvPr/>
        </p:nvPicPr>
        <p:blipFill>
          <a:blip r:embed="rId4"/>
          <a:stretch>
            <a:fillRect/>
          </a:stretch>
        </p:blipFill>
        <p:spPr>
          <a:xfrm>
            <a:off x="560439" y="1100552"/>
            <a:ext cx="4383995" cy="3702843"/>
          </a:xfrm>
          <a:prstGeom prst="rect">
            <a:avLst/>
          </a:prstGeom>
        </p:spPr>
      </p:pic>
      <p:sp>
        <p:nvSpPr>
          <p:cNvPr id="6" name="TextBox 5">
            <a:extLst>
              <a:ext uri="{FF2B5EF4-FFF2-40B4-BE49-F238E27FC236}">
                <a16:creationId xmlns:a16="http://schemas.microsoft.com/office/drawing/2014/main" id="{5C031583-0D47-98C1-29F4-FD82CBF69267}"/>
              </a:ext>
            </a:extLst>
          </p:cNvPr>
          <p:cNvSpPr txBox="1"/>
          <p:nvPr/>
        </p:nvSpPr>
        <p:spPr>
          <a:xfrm>
            <a:off x="343672" y="5593557"/>
            <a:ext cx="6336631" cy="954107"/>
          </a:xfrm>
          <a:prstGeom prst="rect">
            <a:avLst/>
          </a:prstGeom>
          <a:noFill/>
        </p:spPr>
        <p:txBody>
          <a:bodyPr wrap="square" rtlCol="0">
            <a:spAutoFit/>
          </a:bodyPr>
          <a:lstStyle/>
          <a:p>
            <a:pPr algn="just"/>
            <a:r>
              <a:rPr lang="en-US" sz="1400" b="0" i="0" dirty="0">
                <a:effectLst/>
                <a:latin typeface="Mylius Modern" panose="020B0504020202020204"/>
              </a:rPr>
              <a:t>Among the top 10 countries by booking count, Australia has the highest share with 39.3%, followed by Malaysia (15.7%), and South Korea (10%). Japan and China also represent significant portions with 8.5% and 7.3% respectively, while the remaining countries contribute smaller percentages to the total bookings.</a:t>
            </a:r>
            <a:endParaRPr lang="en-IN" sz="1400" dirty="0">
              <a:latin typeface="Mylius Modern" panose="020B0504020202020204"/>
            </a:endParaRPr>
          </a:p>
        </p:txBody>
      </p:sp>
      <p:sp>
        <p:nvSpPr>
          <p:cNvPr id="7" name="TextBox 6">
            <a:extLst>
              <a:ext uri="{FF2B5EF4-FFF2-40B4-BE49-F238E27FC236}">
                <a16:creationId xmlns:a16="http://schemas.microsoft.com/office/drawing/2014/main" id="{D840B06C-1898-B5CA-26D1-DFEDC58D35E7}"/>
              </a:ext>
            </a:extLst>
          </p:cNvPr>
          <p:cNvSpPr txBox="1"/>
          <p:nvPr/>
        </p:nvSpPr>
        <p:spPr>
          <a:xfrm>
            <a:off x="5278010" y="1100552"/>
            <a:ext cx="6336631" cy="954107"/>
          </a:xfrm>
          <a:prstGeom prst="rect">
            <a:avLst/>
          </a:prstGeom>
          <a:noFill/>
        </p:spPr>
        <p:txBody>
          <a:bodyPr wrap="square" rtlCol="0">
            <a:spAutoFit/>
          </a:bodyPr>
          <a:lstStyle/>
          <a:p>
            <a:pPr algn="just"/>
            <a:r>
              <a:rPr lang="en-US" sz="1400" dirty="0">
                <a:latin typeface="Mylius Modern" panose="020B0504020202020204"/>
              </a:rPr>
              <a:t>The data indicates that among the top 10 countries with complete bookings, Malaysia has the highest share at 36.5%, followed by Australia (13.4%) and China (10.3%). The remaining countries contribute varying percentages to the total number of complete bookings.</a:t>
            </a:r>
            <a:endParaRPr lang="en-IN" sz="1400" dirty="0">
              <a:latin typeface="Mylius Modern" panose="020B0504020202020204"/>
            </a:endParaRPr>
          </a:p>
        </p:txBody>
      </p:sp>
      <p:sp>
        <p:nvSpPr>
          <p:cNvPr id="12" name="Content Placeholder 2">
            <a:extLst>
              <a:ext uri="{FF2B5EF4-FFF2-40B4-BE49-F238E27FC236}">
                <a16:creationId xmlns:a16="http://schemas.microsoft.com/office/drawing/2014/main" id="{D5ACE784-8525-0C7A-B6C2-793AF2B226BF}"/>
              </a:ext>
            </a:extLst>
          </p:cNvPr>
          <p:cNvSpPr txBox="1">
            <a:spLocks/>
          </p:cNvSpPr>
          <p:nvPr/>
        </p:nvSpPr>
        <p:spPr>
          <a:xfrm>
            <a:off x="864022" y="4819318"/>
            <a:ext cx="4608585" cy="63654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0" dirty="0">
                <a:effectLst/>
                <a:latin typeface="Mylius Modern" panose="020B0504020202020204"/>
              </a:rPr>
              <a:t>Distribution of Top 10 Countries by Booking Count</a:t>
            </a:r>
            <a:r>
              <a:rPr lang="en-US" sz="1800" dirty="0">
                <a:latin typeface="Mylius Modern" panose="020B0504020202020204"/>
              </a:rPr>
              <a:t>.</a:t>
            </a:r>
            <a:endParaRPr lang="en-GB" sz="1800" dirty="0">
              <a:latin typeface="Mylius Modern" panose="020B0504020202020204"/>
            </a:endParaRPr>
          </a:p>
        </p:txBody>
      </p:sp>
      <p:sp>
        <p:nvSpPr>
          <p:cNvPr id="13" name="Content Placeholder 2">
            <a:extLst>
              <a:ext uri="{FF2B5EF4-FFF2-40B4-BE49-F238E27FC236}">
                <a16:creationId xmlns:a16="http://schemas.microsoft.com/office/drawing/2014/main" id="{EDBA96BE-C96C-EB40-33CB-94D6D84B3E3B}"/>
              </a:ext>
            </a:extLst>
          </p:cNvPr>
          <p:cNvSpPr txBox="1">
            <a:spLocks/>
          </p:cNvSpPr>
          <p:nvPr/>
        </p:nvSpPr>
        <p:spPr>
          <a:xfrm>
            <a:off x="7052473" y="5971477"/>
            <a:ext cx="4608585" cy="664861"/>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0" dirty="0">
                <a:effectLst/>
                <a:latin typeface="Mylius Modern" panose="020B0504020202020204"/>
              </a:rPr>
              <a:t>Complete Booking Distribution Among Top 10 Countries</a:t>
            </a:r>
            <a:endParaRPr lang="en-GB" sz="1800" dirty="0">
              <a:latin typeface="Mylius Modern" panose="020B0504020202020204"/>
            </a:endParaRPr>
          </a:p>
        </p:txBody>
      </p:sp>
      <p:sp>
        <p:nvSpPr>
          <p:cNvPr id="15" name="Title 1">
            <a:extLst>
              <a:ext uri="{FF2B5EF4-FFF2-40B4-BE49-F238E27FC236}">
                <a16:creationId xmlns:a16="http://schemas.microsoft.com/office/drawing/2014/main" id="{42C2957F-0E8C-356A-A00D-15339E6CFC1E}"/>
              </a:ext>
            </a:extLst>
          </p:cNvPr>
          <p:cNvSpPr>
            <a:spLocks noGrp="1"/>
          </p:cNvSpPr>
          <p:nvPr>
            <p:ph type="title"/>
          </p:nvPr>
        </p:nvSpPr>
        <p:spPr>
          <a:xfrm>
            <a:off x="343672" y="323488"/>
            <a:ext cx="8797438" cy="442867"/>
          </a:xfrm>
        </p:spPr>
        <p:txBody>
          <a:bodyPr/>
          <a:lstStyle/>
          <a:p>
            <a:r>
              <a:rPr lang="en-IN" b="0" i="0" dirty="0">
                <a:solidFill>
                  <a:srgbClr val="ECECEC"/>
                </a:solidFill>
                <a:effectLst/>
                <a:latin typeface="Mylius Modern" panose="020B0504020202020204"/>
              </a:rPr>
              <a:t>Booking Distribution Overview</a:t>
            </a:r>
            <a:endParaRPr lang="en-GB" dirty="0">
              <a:latin typeface="Mylius Modern" panose="020B0504020202020204"/>
            </a:endParaRPr>
          </a:p>
        </p:txBody>
      </p:sp>
    </p:spTree>
    <p:extLst>
      <p:ext uri="{BB962C8B-B14F-4D97-AF65-F5344CB8AC3E}">
        <p14:creationId xmlns:p14="http://schemas.microsoft.com/office/powerpoint/2010/main" val="338417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IN" b="0" i="0" dirty="0">
                <a:solidFill>
                  <a:srgbClr val="ECECEC"/>
                </a:solidFill>
                <a:effectLst/>
                <a:latin typeface="Mylius Modern" panose="020B0504020202020204"/>
              </a:rPr>
              <a:t>Booking Status Overview</a:t>
            </a:r>
            <a:endParaRPr lang="en-GB" dirty="0">
              <a:latin typeface="Mylius Modern" panose="020B0504020202020204"/>
            </a:endParaRPr>
          </a:p>
        </p:txBody>
      </p:sp>
      <p:sp>
        <p:nvSpPr>
          <p:cNvPr id="4" name="Rectangle: Rounded Corners 3">
            <a:extLst>
              <a:ext uri="{FF2B5EF4-FFF2-40B4-BE49-F238E27FC236}">
                <a16:creationId xmlns:a16="http://schemas.microsoft.com/office/drawing/2014/main" id="{94F5EF8C-C23B-4148-27C7-A0A1758B0E3D}"/>
              </a:ext>
            </a:extLst>
          </p:cNvPr>
          <p:cNvSpPr/>
          <p:nvPr/>
        </p:nvSpPr>
        <p:spPr>
          <a:xfrm>
            <a:off x="113754" y="1317323"/>
            <a:ext cx="2254750"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total booking entries</a:t>
            </a:r>
          </a:p>
          <a:p>
            <a:pPr algn="ctr"/>
            <a:r>
              <a:rPr lang="en-CA" sz="3600" b="1" dirty="0">
                <a:solidFill>
                  <a:schemeClr val="tx1">
                    <a:lumMod val="75000"/>
                  </a:schemeClr>
                </a:solidFill>
              </a:rPr>
              <a:t>49263</a:t>
            </a:r>
          </a:p>
        </p:txBody>
      </p:sp>
      <p:sp>
        <p:nvSpPr>
          <p:cNvPr id="14" name="Content Placeholder 2">
            <a:extLst>
              <a:ext uri="{FF2B5EF4-FFF2-40B4-BE49-F238E27FC236}">
                <a16:creationId xmlns:a16="http://schemas.microsoft.com/office/drawing/2014/main" id="{8B408CB1-6ACD-7DE2-9487-72CE66007713}"/>
              </a:ext>
            </a:extLst>
          </p:cNvPr>
          <p:cNvSpPr txBox="1">
            <a:spLocks/>
          </p:cNvSpPr>
          <p:nvPr/>
        </p:nvSpPr>
        <p:spPr>
          <a:xfrm>
            <a:off x="136488" y="2872558"/>
            <a:ext cx="2232017" cy="1724031"/>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There are a total of 49,263 booking entries in the system.</a:t>
            </a:r>
          </a:p>
          <a:p>
            <a:pPr algn="just"/>
            <a:r>
              <a:rPr lang="en-US" sz="1400" dirty="0"/>
              <a:t>This figure encompasses all bookings recorded in the database.</a:t>
            </a:r>
            <a:endParaRPr lang="en-GB" sz="1400" dirty="0"/>
          </a:p>
        </p:txBody>
      </p:sp>
      <p:sp>
        <p:nvSpPr>
          <p:cNvPr id="15" name="Content Placeholder 2">
            <a:extLst>
              <a:ext uri="{FF2B5EF4-FFF2-40B4-BE49-F238E27FC236}">
                <a16:creationId xmlns:a16="http://schemas.microsoft.com/office/drawing/2014/main" id="{C2E71D0C-B398-3F3F-1E7F-11DEDD8381F2}"/>
              </a:ext>
            </a:extLst>
          </p:cNvPr>
          <p:cNvSpPr txBox="1">
            <a:spLocks/>
          </p:cNvSpPr>
          <p:nvPr/>
        </p:nvSpPr>
        <p:spPr>
          <a:xfrm>
            <a:off x="2910689" y="2874666"/>
            <a:ext cx="2232017" cy="155791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In total, 7389 bookings have been successfully completed across all entries, representing 15% of the total completed bookings</a:t>
            </a:r>
            <a:endParaRPr lang="en-GB" sz="1400" dirty="0"/>
          </a:p>
        </p:txBody>
      </p:sp>
      <p:sp>
        <p:nvSpPr>
          <p:cNvPr id="31" name="Content Placeholder 2">
            <a:extLst>
              <a:ext uri="{FF2B5EF4-FFF2-40B4-BE49-F238E27FC236}">
                <a16:creationId xmlns:a16="http://schemas.microsoft.com/office/drawing/2014/main" id="{EDE0BBC9-CCC6-32C3-4C35-8F85E454182F}"/>
              </a:ext>
            </a:extLst>
          </p:cNvPr>
          <p:cNvSpPr txBox="1">
            <a:spLocks/>
          </p:cNvSpPr>
          <p:nvPr/>
        </p:nvSpPr>
        <p:spPr>
          <a:xfrm>
            <a:off x="5792515" y="5892691"/>
            <a:ext cx="6314594" cy="35340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Out of 49263 booking entries only 15 % bookings completed.</a:t>
            </a:r>
            <a:endParaRPr lang="en-GB" sz="1800" dirty="0"/>
          </a:p>
        </p:txBody>
      </p:sp>
      <p:sp>
        <p:nvSpPr>
          <p:cNvPr id="19" name="Rectangle: Rounded Corners 18">
            <a:extLst>
              <a:ext uri="{FF2B5EF4-FFF2-40B4-BE49-F238E27FC236}">
                <a16:creationId xmlns:a16="http://schemas.microsoft.com/office/drawing/2014/main" id="{BB8BCA31-C161-120D-5ED7-0B854B75E60E}"/>
              </a:ext>
            </a:extLst>
          </p:cNvPr>
          <p:cNvSpPr/>
          <p:nvPr/>
        </p:nvSpPr>
        <p:spPr>
          <a:xfrm>
            <a:off x="2910689" y="1317323"/>
            <a:ext cx="2254751"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completed bookings</a:t>
            </a:r>
          </a:p>
          <a:p>
            <a:pPr algn="ctr"/>
            <a:r>
              <a:rPr lang="en-CA" sz="3600" b="1" dirty="0">
                <a:solidFill>
                  <a:schemeClr val="tx1">
                    <a:lumMod val="75000"/>
                  </a:schemeClr>
                </a:solidFill>
              </a:rPr>
              <a:t>7389</a:t>
            </a:r>
          </a:p>
        </p:txBody>
      </p:sp>
      <p:sp>
        <p:nvSpPr>
          <p:cNvPr id="21" name="Rectangle: Rounded Corners 20">
            <a:extLst>
              <a:ext uri="{FF2B5EF4-FFF2-40B4-BE49-F238E27FC236}">
                <a16:creationId xmlns:a16="http://schemas.microsoft.com/office/drawing/2014/main" id="{6BEDE13C-7472-12D9-6574-7FD18785D89C}"/>
              </a:ext>
            </a:extLst>
          </p:cNvPr>
          <p:cNvSpPr/>
          <p:nvPr/>
        </p:nvSpPr>
        <p:spPr>
          <a:xfrm>
            <a:off x="169781" y="4835263"/>
            <a:ext cx="2254750" cy="1410828"/>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uncompleted bookings</a:t>
            </a:r>
          </a:p>
          <a:p>
            <a:pPr algn="ctr"/>
            <a:r>
              <a:rPr lang="en-CA" sz="3600" b="1" dirty="0">
                <a:solidFill>
                  <a:schemeClr val="tx1">
                    <a:lumMod val="75000"/>
                  </a:schemeClr>
                </a:solidFill>
              </a:rPr>
              <a:t>41874</a:t>
            </a:r>
          </a:p>
        </p:txBody>
      </p:sp>
      <p:sp>
        <p:nvSpPr>
          <p:cNvPr id="26" name="Content Placeholder 2">
            <a:extLst>
              <a:ext uri="{FF2B5EF4-FFF2-40B4-BE49-F238E27FC236}">
                <a16:creationId xmlns:a16="http://schemas.microsoft.com/office/drawing/2014/main" id="{CD88C864-BCEC-376C-4E6B-C3FACB034BF9}"/>
              </a:ext>
            </a:extLst>
          </p:cNvPr>
          <p:cNvSpPr txBox="1">
            <a:spLocks/>
          </p:cNvSpPr>
          <p:nvPr/>
        </p:nvSpPr>
        <p:spPr>
          <a:xfrm>
            <a:off x="2930126" y="4835263"/>
            <a:ext cx="2254750" cy="116873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In total, 41,874 bookings remain uncompleted across all entries, constituting 85% of the total completed bookings</a:t>
            </a:r>
            <a:endParaRPr lang="en-GB" sz="1400" dirty="0"/>
          </a:p>
        </p:txBody>
      </p:sp>
      <p:pic>
        <p:nvPicPr>
          <p:cNvPr id="7" name="Picture 6">
            <a:extLst>
              <a:ext uri="{FF2B5EF4-FFF2-40B4-BE49-F238E27FC236}">
                <a16:creationId xmlns:a16="http://schemas.microsoft.com/office/drawing/2014/main" id="{7CA58A1C-5FAF-32E8-BD69-0E0A9441EEF0}"/>
              </a:ext>
            </a:extLst>
          </p:cNvPr>
          <p:cNvPicPr>
            <a:picLocks noChangeAspect="1"/>
          </p:cNvPicPr>
          <p:nvPr/>
        </p:nvPicPr>
        <p:blipFill>
          <a:blip r:embed="rId3"/>
          <a:stretch>
            <a:fillRect/>
          </a:stretch>
        </p:blipFill>
        <p:spPr>
          <a:xfrm>
            <a:off x="5684890" y="1317323"/>
            <a:ext cx="6158688" cy="4313567"/>
          </a:xfrm>
          <a:prstGeom prst="rect">
            <a:avLst/>
          </a:prstGeom>
        </p:spPr>
      </p:pic>
    </p:spTree>
    <p:extLst>
      <p:ext uri="{BB962C8B-B14F-4D97-AF65-F5344CB8AC3E}">
        <p14:creationId xmlns:p14="http://schemas.microsoft.com/office/powerpoint/2010/main" val="253919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6D31D-2EBC-2A66-D7FC-FB3B26EA1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15759-F9C5-69F0-23E5-B12DEFC42816}"/>
              </a:ext>
            </a:extLst>
          </p:cNvPr>
          <p:cNvSpPr>
            <a:spLocks noGrp="1"/>
          </p:cNvSpPr>
          <p:nvPr>
            <p:ph type="title"/>
          </p:nvPr>
        </p:nvSpPr>
        <p:spPr/>
        <p:txBody>
          <a:bodyPr/>
          <a:lstStyle/>
          <a:p>
            <a:r>
              <a:rPr lang="en-GB" dirty="0"/>
              <a:t>Predictive modelling results</a:t>
            </a:r>
          </a:p>
        </p:txBody>
      </p:sp>
      <p:sp>
        <p:nvSpPr>
          <p:cNvPr id="4" name="Rectangle: Rounded Corners 3">
            <a:extLst>
              <a:ext uri="{FF2B5EF4-FFF2-40B4-BE49-F238E27FC236}">
                <a16:creationId xmlns:a16="http://schemas.microsoft.com/office/drawing/2014/main" id="{C90B3FAC-E209-89F2-EAF6-0597E1784D9F}"/>
              </a:ext>
            </a:extLst>
          </p:cNvPr>
          <p:cNvSpPr/>
          <p:nvPr/>
        </p:nvSpPr>
        <p:spPr>
          <a:xfrm>
            <a:off x="183637" y="1217006"/>
            <a:ext cx="2081581"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Recall Rate</a:t>
            </a:r>
          </a:p>
          <a:p>
            <a:pPr algn="ctr"/>
            <a:r>
              <a:rPr lang="en-CA" sz="3600" b="1" dirty="0">
                <a:solidFill>
                  <a:schemeClr val="tx1">
                    <a:lumMod val="75000"/>
                  </a:schemeClr>
                </a:solidFill>
              </a:rPr>
              <a:t>63%</a:t>
            </a:r>
          </a:p>
        </p:txBody>
      </p:sp>
      <p:sp>
        <p:nvSpPr>
          <p:cNvPr id="9" name="Rectangle: Rounded Corners 8">
            <a:extLst>
              <a:ext uri="{FF2B5EF4-FFF2-40B4-BE49-F238E27FC236}">
                <a16:creationId xmlns:a16="http://schemas.microsoft.com/office/drawing/2014/main" id="{BEA38028-9BBC-7634-ABB1-1C49E6EBBC3B}"/>
              </a:ext>
            </a:extLst>
          </p:cNvPr>
          <p:cNvSpPr/>
          <p:nvPr/>
        </p:nvSpPr>
        <p:spPr>
          <a:xfrm>
            <a:off x="2743199" y="1303331"/>
            <a:ext cx="2140527"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Precision</a:t>
            </a:r>
          </a:p>
          <a:p>
            <a:pPr algn="ctr"/>
            <a:r>
              <a:rPr lang="en-CA" sz="3600" b="1">
                <a:solidFill>
                  <a:schemeClr val="tx1">
                    <a:lumMod val="75000"/>
                  </a:schemeClr>
                </a:solidFill>
              </a:rPr>
              <a:t>62%</a:t>
            </a:r>
            <a:endParaRPr lang="en-CA" sz="3600" b="1" dirty="0">
              <a:solidFill>
                <a:schemeClr val="tx1">
                  <a:lumMod val="75000"/>
                </a:schemeClr>
              </a:solidFill>
            </a:endParaRPr>
          </a:p>
        </p:txBody>
      </p:sp>
      <p:sp>
        <p:nvSpPr>
          <p:cNvPr id="14" name="Content Placeholder 2">
            <a:extLst>
              <a:ext uri="{FF2B5EF4-FFF2-40B4-BE49-F238E27FC236}">
                <a16:creationId xmlns:a16="http://schemas.microsoft.com/office/drawing/2014/main" id="{7D93692B-84BA-1EF9-6C56-C3D8CCF86CE9}"/>
              </a:ext>
            </a:extLst>
          </p:cNvPr>
          <p:cNvSpPr txBox="1">
            <a:spLocks/>
          </p:cNvSpPr>
          <p:nvPr/>
        </p:nvSpPr>
        <p:spPr>
          <a:xfrm>
            <a:off x="184423" y="2350319"/>
            <a:ext cx="2080795" cy="76002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dirty="0"/>
              <a:t>Chance of predicting true successful bookings. </a:t>
            </a:r>
            <a:endParaRPr lang="en-GB" sz="1200" dirty="0"/>
          </a:p>
        </p:txBody>
      </p:sp>
      <p:sp>
        <p:nvSpPr>
          <p:cNvPr id="15" name="Content Placeholder 2">
            <a:extLst>
              <a:ext uri="{FF2B5EF4-FFF2-40B4-BE49-F238E27FC236}">
                <a16:creationId xmlns:a16="http://schemas.microsoft.com/office/drawing/2014/main" id="{FE9EDA41-490F-D0C2-D5C2-89B5F13D4E13}"/>
              </a:ext>
            </a:extLst>
          </p:cNvPr>
          <p:cNvSpPr txBox="1">
            <a:spLocks/>
          </p:cNvSpPr>
          <p:nvPr/>
        </p:nvSpPr>
        <p:spPr>
          <a:xfrm>
            <a:off x="2743199" y="2350318"/>
            <a:ext cx="2140527" cy="129123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dirty="0"/>
              <a:t>Will be predicted as actually completed bookings out of all successfully completed bookings. </a:t>
            </a:r>
            <a:endParaRPr lang="en-GB" sz="1200" dirty="0"/>
          </a:p>
        </p:txBody>
      </p:sp>
      <p:sp>
        <p:nvSpPr>
          <p:cNvPr id="22" name="Content Placeholder 2">
            <a:extLst>
              <a:ext uri="{FF2B5EF4-FFF2-40B4-BE49-F238E27FC236}">
                <a16:creationId xmlns:a16="http://schemas.microsoft.com/office/drawing/2014/main" id="{2458954E-197D-DAF9-49DE-26E48F459274}"/>
              </a:ext>
            </a:extLst>
          </p:cNvPr>
          <p:cNvSpPr txBox="1">
            <a:spLocks/>
          </p:cNvSpPr>
          <p:nvPr/>
        </p:nvSpPr>
        <p:spPr>
          <a:xfrm>
            <a:off x="183637" y="4114690"/>
            <a:ext cx="2080795" cy="99105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t>Accuracy</a:t>
            </a:r>
            <a:r>
              <a:rPr lang="en-GB" sz="1400" dirty="0"/>
              <a:t> of the model predicting successful or incomplete booking is</a:t>
            </a:r>
            <a:endParaRPr lang="en-GB" sz="1200" dirty="0"/>
          </a:p>
        </p:txBody>
      </p:sp>
      <p:sp>
        <p:nvSpPr>
          <p:cNvPr id="23" name="Rectangle: Rounded Corners 22">
            <a:extLst>
              <a:ext uri="{FF2B5EF4-FFF2-40B4-BE49-F238E27FC236}">
                <a16:creationId xmlns:a16="http://schemas.microsoft.com/office/drawing/2014/main" id="{DC8A8E1A-1F11-4575-0B7A-DF6869BF4C9D}"/>
              </a:ext>
            </a:extLst>
          </p:cNvPr>
          <p:cNvSpPr/>
          <p:nvPr/>
        </p:nvSpPr>
        <p:spPr>
          <a:xfrm>
            <a:off x="2743199" y="4091810"/>
            <a:ext cx="2140527" cy="991056"/>
          </a:xfrm>
          <a:prstGeom prst="roundRect">
            <a:avLst/>
          </a:prstGeom>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lumMod val="75000"/>
                  </a:schemeClr>
                </a:solidFill>
              </a:rPr>
              <a:t>Accuracy</a:t>
            </a:r>
          </a:p>
          <a:p>
            <a:pPr algn="ctr"/>
            <a:r>
              <a:rPr lang="en-CA" sz="3600" b="1" dirty="0">
                <a:solidFill>
                  <a:schemeClr val="tx1">
                    <a:lumMod val="75000"/>
                  </a:schemeClr>
                </a:solidFill>
              </a:rPr>
              <a:t>62%</a:t>
            </a:r>
          </a:p>
        </p:txBody>
      </p:sp>
      <p:sp>
        <p:nvSpPr>
          <p:cNvPr id="25" name="Content Placeholder 2">
            <a:extLst>
              <a:ext uri="{FF2B5EF4-FFF2-40B4-BE49-F238E27FC236}">
                <a16:creationId xmlns:a16="http://schemas.microsoft.com/office/drawing/2014/main" id="{10CD63C2-6F41-5BA5-48CA-EC558FD1DDAF}"/>
              </a:ext>
            </a:extLst>
          </p:cNvPr>
          <p:cNvSpPr txBox="1">
            <a:spLocks/>
          </p:cNvSpPr>
          <p:nvPr/>
        </p:nvSpPr>
        <p:spPr>
          <a:xfrm>
            <a:off x="184423" y="3092477"/>
            <a:ext cx="2080795" cy="76002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dirty="0"/>
              <a:t>63% Chance of predicting true incomplete bookings correctly. </a:t>
            </a:r>
            <a:endParaRPr lang="en-GB" sz="1200" dirty="0"/>
          </a:p>
        </p:txBody>
      </p:sp>
      <p:sp>
        <p:nvSpPr>
          <p:cNvPr id="31" name="Content Placeholder 2">
            <a:extLst>
              <a:ext uri="{FF2B5EF4-FFF2-40B4-BE49-F238E27FC236}">
                <a16:creationId xmlns:a16="http://schemas.microsoft.com/office/drawing/2014/main" id="{9A782F42-AC3E-B417-7684-8B85117E5C5F}"/>
              </a:ext>
            </a:extLst>
          </p:cNvPr>
          <p:cNvSpPr txBox="1">
            <a:spLocks/>
          </p:cNvSpPr>
          <p:nvPr/>
        </p:nvSpPr>
        <p:spPr>
          <a:xfrm>
            <a:off x="6274983" y="5957523"/>
            <a:ext cx="5732254" cy="35340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Top features that can drive successful flight bookings.</a:t>
            </a:r>
            <a:endParaRPr lang="en-GB" sz="1050" dirty="0"/>
          </a:p>
        </p:txBody>
      </p:sp>
      <p:sp>
        <p:nvSpPr>
          <p:cNvPr id="32" name="Content Placeholder 2">
            <a:extLst>
              <a:ext uri="{FF2B5EF4-FFF2-40B4-BE49-F238E27FC236}">
                <a16:creationId xmlns:a16="http://schemas.microsoft.com/office/drawing/2014/main" id="{2316D28F-BC90-4058-8161-2FC15E8B393D}"/>
              </a:ext>
            </a:extLst>
          </p:cNvPr>
          <p:cNvSpPr txBox="1">
            <a:spLocks/>
          </p:cNvSpPr>
          <p:nvPr/>
        </p:nvSpPr>
        <p:spPr>
          <a:xfrm>
            <a:off x="183637" y="5380535"/>
            <a:ext cx="4700089" cy="115397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200" dirty="0"/>
              <a:t>We are concerned with not predicting the successful bookings correctly. Imbalance dataset drives higher accuracy but it does not accurately predict the successful bookings. </a:t>
            </a:r>
            <a:br>
              <a:rPr lang="en-GB" sz="1200" dirty="0"/>
            </a:br>
            <a:br>
              <a:rPr lang="en-GB" sz="1200" dirty="0"/>
            </a:br>
            <a:r>
              <a:rPr lang="en-GB" sz="1200" dirty="0"/>
              <a:t>Dataset was balanced with 7k labelled as incomplete bookings and 7k as complete bookings. </a:t>
            </a:r>
          </a:p>
          <a:p>
            <a:endParaRPr lang="en-GB" sz="1200" dirty="0"/>
          </a:p>
        </p:txBody>
      </p:sp>
      <p:pic>
        <p:nvPicPr>
          <p:cNvPr id="5" name="Picture 4">
            <a:extLst>
              <a:ext uri="{FF2B5EF4-FFF2-40B4-BE49-F238E27FC236}">
                <a16:creationId xmlns:a16="http://schemas.microsoft.com/office/drawing/2014/main" id="{C339A244-CB11-FB4E-C683-5096AD5534CB}"/>
              </a:ext>
            </a:extLst>
          </p:cNvPr>
          <p:cNvPicPr>
            <a:picLocks noChangeAspect="1"/>
          </p:cNvPicPr>
          <p:nvPr/>
        </p:nvPicPr>
        <p:blipFill>
          <a:blip r:embed="rId2"/>
          <a:stretch>
            <a:fillRect/>
          </a:stretch>
        </p:blipFill>
        <p:spPr>
          <a:xfrm>
            <a:off x="5361707" y="1162878"/>
            <a:ext cx="6777968" cy="4619222"/>
          </a:xfrm>
          <a:prstGeom prst="rect">
            <a:avLst/>
          </a:prstGeom>
        </p:spPr>
      </p:pic>
    </p:spTree>
    <p:extLst>
      <p:ext uri="{BB962C8B-B14F-4D97-AF65-F5344CB8AC3E}">
        <p14:creationId xmlns:p14="http://schemas.microsoft.com/office/powerpoint/2010/main" val="1011570624"/>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3D82A4-28C2-4B97-A470-A3247BBF4B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2280</TotalTime>
  <Words>521</Words>
  <Application>Microsoft Office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Mylius Modern</vt:lpstr>
      <vt:lpstr>Wingdings</vt:lpstr>
      <vt:lpstr>Section Heading</vt:lpstr>
      <vt:lpstr>Slide Body - Curious Blue (ABBA)</vt:lpstr>
      <vt:lpstr>PowerPoint Presentation</vt:lpstr>
      <vt:lpstr>British Airways Global Reach</vt:lpstr>
      <vt:lpstr>British Airways Global Network Insights</vt:lpstr>
      <vt:lpstr>Booking Distribution Overview</vt:lpstr>
      <vt:lpstr>Booking Status Overview</vt:lpstr>
      <vt:lpstr>Predictive modelling 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shreyash dhomkar</cp:lastModifiedBy>
  <cp:revision>37</cp:revision>
  <cp:lastPrinted>2022-06-09T07:44:13Z</cp:lastPrinted>
  <dcterms:created xsi:type="dcterms:W3CDTF">2022-02-22T07:39:05Z</dcterms:created>
  <dcterms:modified xsi:type="dcterms:W3CDTF">2024-03-12T13:30:16Z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