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1.jpeg" ContentType="image/jpeg"/>
  <Override PartName="/ppt/media/image2.png" ContentType="image/png"/>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slideLayouts/_rels/slideLayout46.xml.rels" ContentType="application/vnd.openxmlformats-package.relationships+xml"/>
  <Override PartName="/ppt/slideLayouts/_rels/slideLayout22.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500760"/>
            <a:ext cx="8520120" cy="2891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311760" y="500760"/>
            <a:ext cx="8520120" cy="2891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311760" y="500760"/>
            <a:ext cx="8520120" cy="2891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500760"/>
            <a:ext cx="8520120" cy="2891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500760"/>
            <a:ext cx="8520120" cy="623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94d"/>
        </a:solidFill>
      </p:bgPr>
    </p:bg>
    <p:spTree>
      <p:nvGrpSpPr>
        <p:cNvPr id="1" name=""/>
        <p:cNvGrpSpPr/>
        <p:nvPr/>
      </p:nvGrpSpPr>
      <p:grpSpPr>
        <a:xfrm>
          <a:off x="0" y="0"/>
          <a:ext cx="0" cy="0"/>
          <a:chOff x="0" y="0"/>
          <a:chExt cx="0" cy="0"/>
        </a:xfrm>
      </p:grpSpPr>
      <p:sp>
        <p:nvSpPr>
          <p:cNvPr id="0" name="CustomShape 1"/>
          <p:cNvSpPr/>
          <p:nvPr/>
        </p:nvSpPr>
        <p:spPr>
          <a:xfrm>
            <a:off x="0" y="0"/>
            <a:ext cx="9144000" cy="4397760"/>
          </a:xfrm>
          <a:custGeom>
            <a:avLst/>
            <a:gdLst/>
            <a:ahLst/>
            <a:rect l="l" t="t" r="r" b="b"/>
            <a:pathLst>
              <a:path w="365770" h="175924">
                <a:moveTo>
                  <a:pt x="0" y="0"/>
                </a:moveTo>
                <a:lnTo>
                  <a:pt x="365770" y="0"/>
                </a:lnTo>
                <a:lnTo>
                  <a:pt x="365760" y="70914"/>
                </a:lnTo>
                <a:lnTo>
                  <a:pt x="0" y="175924"/>
                </a:lnTo>
                <a:close/>
              </a:path>
            </a:pathLst>
          </a:custGeom>
          <a:solidFill>
            <a:schemeClr val="lt1"/>
          </a:solidFill>
          <a:ln>
            <a:noFill/>
          </a:ln>
        </p:spPr>
        <p:style>
          <a:lnRef idx="0"/>
          <a:fillRef idx="0"/>
          <a:effectRef idx="0"/>
          <a:fontRef idx="minor"/>
        </p:style>
      </p:sp>
      <p:sp>
        <p:nvSpPr>
          <p:cNvPr id="1" name="PlaceHolder 2"/>
          <p:cNvSpPr>
            <a:spLocks noGrp="1"/>
          </p:cNvSpPr>
          <p:nvPr>
            <p:ph type="title"/>
          </p:nvPr>
        </p:nvSpPr>
        <p:spPr>
          <a:xfrm>
            <a:off x="311760" y="539640"/>
            <a:ext cx="8520120" cy="1282320"/>
          </a:xfrm>
          <a:prstGeom prst="rect">
            <a:avLst/>
          </a:prstGeom>
        </p:spPr>
        <p:txBody>
          <a:bodyPr tIns="91440" bIns="91440">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A021F248-D178-452C-AEAB-BCA11943234F}" type="slidenum">
              <a:rPr b="0" lang="en-US" sz="1000" spc="-1" strike="noStrike">
                <a:solidFill>
                  <a:srgbClr val="ffffff"/>
                </a:solidFill>
                <a:latin typeface="Roboto"/>
                <a:ea typeface="Roboto"/>
              </a:rPr>
              <a:t>1</a:t>
            </a:fld>
            <a:endParaRPr b="0" lang="en-US" sz="1000" spc="-1" strike="noStrike">
              <a:latin typeface="Times New Roman"/>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3640" cy="1276920"/>
          </a:xfrm>
          <a:prstGeom prst="rect">
            <a:avLst/>
          </a:prstGeom>
          <a:solidFill>
            <a:schemeClr val="dk1"/>
          </a:solidFill>
          <a:ln>
            <a:noFill/>
          </a:ln>
        </p:spPr>
        <p:style>
          <a:lnRef idx="0"/>
          <a:fillRef idx="0"/>
          <a:effectRef idx="0"/>
          <a:fontRef idx="minor"/>
        </p:style>
      </p:sp>
      <p:sp>
        <p:nvSpPr>
          <p:cNvPr id="41" name="PlaceHolder 2"/>
          <p:cNvSpPr>
            <a:spLocks noGrp="1"/>
          </p:cNvSpPr>
          <p:nvPr>
            <p:ph type="title"/>
          </p:nvPr>
        </p:nvSpPr>
        <p:spPr>
          <a:xfrm>
            <a:off x="311760" y="500760"/>
            <a:ext cx="8520120" cy="623520"/>
          </a:xfrm>
          <a:prstGeom prst="rect">
            <a:avLst/>
          </a:prstGeom>
        </p:spPr>
        <p:txBody>
          <a:bodyPr tIns="91440" bIns="91440">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2"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DD73D653-9B9F-43DA-8934-3F5E57ECB594}" type="slidenum">
              <a:rPr b="0" lang="en-US" sz="1000" spc="-1" strike="noStrike">
                <a:solidFill>
                  <a:srgbClr val="666666"/>
                </a:solidFill>
                <a:latin typeface="Roboto"/>
                <a:ea typeface="Roboto"/>
              </a:rPr>
              <a:t>1</a:t>
            </a:fld>
            <a:endParaRPr b="0" lang="en-US" sz="1000" spc="-1" strike="noStrike">
              <a:latin typeface="Times New Roman"/>
            </a:endParaRPr>
          </a:p>
        </p:txBody>
      </p:sp>
      <p:sp>
        <p:nvSpPr>
          <p:cNvPr id="4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3EA0C1E3-20AD-4AD0-890F-B6BEED48C86E}" type="slidenum">
              <a:rPr b="0" lang="en-US" sz="1000" spc="-1" strike="noStrike">
                <a:solidFill>
                  <a:srgbClr val="666666"/>
                </a:solidFill>
                <a:latin typeface="Roboto"/>
                <a:ea typeface="Roboto"/>
              </a:rPr>
              <a:t>1</a:t>
            </a:fld>
            <a:endParaRPr b="0" lang="en-US" sz="1000" spc="-1" strike="noStrike">
              <a:latin typeface="Times New Roman"/>
            </a:endParaRPr>
          </a:p>
        </p:txBody>
      </p:sp>
      <p:sp>
        <p:nvSpPr>
          <p:cNvPr id="81"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4368960"/>
            <a:ext cx="9143640" cy="774000"/>
          </a:xfrm>
          <a:prstGeom prst="rect">
            <a:avLst/>
          </a:prstGeom>
          <a:solidFill>
            <a:schemeClr val="dk1"/>
          </a:solidFill>
          <a:ln>
            <a:noFill/>
          </a:ln>
        </p:spPr>
        <p:style>
          <a:lnRef idx="0"/>
          <a:fillRef idx="0"/>
          <a:effectRef idx="0"/>
          <a:fontRef idx="minor"/>
        </p:style>
      </p:sp>
      <p:sp>
        <p:nvSpPr>
          <p:cNvPr id="120" name="PlaceHolder 2"/>
          <p:cNvSpPr>
            <a:spLocks noGrp="1"/>
          </p:cNvSpPr>
          <p:nvPr>
            <p:ph type="body"/>
          </p:nvPr>
        </p:nvSpPr>
        <p:spPr>
          <a:xfrm>
            <a:off x="311760" y="4521240"/>
            <a:ext cx="7979040" cy="46008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121"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7FBB5404-5990-4F00-9A2F-1B6B79189837}" type="slidenum">
              <a:rPr b="0" lang="en-US" sz="1000" spc="-1" strike="noStrike">
                <a:solidFill>
                  <a:srgbClr val="ffffff"/>
                </a:solidFill>
                <a:latin typeface="Roboto"/>
                <a:ea typeface="Roboto"/>
              </a:rPr>
              <a:t>1</a:t>
            </a:fld>
            <a:endParaRPr b="0" lang="en-US" sz="1000" spc="-1" strike="noStrike">
              <a:latin typeface="Times New Roman"/>
            </a:endParaRPr>
          </a:p>
        </p:txBody>
      </p:sp>
      <p:sp>
        <p:nvSpPr>
          <p:cNvPr id="122" name="PlaceHolder 4"/>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11760" y="500760"/>
            <a:ext cx="8520120" cy="623520"/>
          </a:xfrm>
          <a:prstGeom prst="rect">
            <a:avLst/>
          </a:prstGeom>
          <a:noFill/>
          <a:ln>
            <a:noFill/>
          </a:ln>
        </p:spPr>
        <p:txBody>
          <a:bodyPr tIns="91440" bIns="91440">
            <a:noAutofit/>
          </a:bodyPr>
          <a:p>
            <a:pPr>
              <a:lnSpc>
                <a:spcPct val="100000"/>
              </a:lnSpc>
            </a:pPr>
            <a:r>
              <a:rPr b="0" lang="en-US" sz="2800" spc="-1" strike="noStrike">
                <a:solidFill>
                  <a:srgbClr val="ffffff"/>
                </a:solidFill>
                <a:latin typeface="Merriweather"/>
                <a:ea typeface="Merriweather"/>
              </a:rPr>
              <a:t>INTRODUCTION</a:t>
            </a:r>
            <a:endParaRPr b="0" lang="en-US" sz="2800" spc="-1" strike="noStrike">
              <a:solidFill>
                <a:srgbClr val="000000"/>
              </a:solidFill>
              <a:latin typeface="Arial"/>
            </a:endParaRPr>
          </a:p>
        </p:txBody>
      </p:sp>
      <p:sp>
        <p:nvSpPr>
          <p:cNvPr id="160" name="CustomShape 2"/>
          <p:cNvSpPr/>
          <p:nvPr/>
        </p:nvSpPr>
        <p:spPr>
          <a:xfrm>
            <a:off x="327960" y="1561320"/>
            <a:ext cx="8029800" cy="272880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00000"/>
              </a:buClr>
              <a:buFont typeface="Roboto"/>
              <a:buChar char="●"/>
            </a:pPr>
            <a:r>
              <a:rPr b="0" lang="en-US" sz="1400" spc="-1" strike="noStrike">
                <a:solidFill>
                  <a:srgbClr val="222222"/>
                </a:solidFill>
                <a:latin typeface="Roboto"/>
                <a:ea typeface="Roboto"/>
              </a:rPr>
              <a:t>Monitoring and controlling of substations are essential task for supplying healthy power to the consumers in this automated era. Remote monitoring and control make these substations to be operated through wireless communication technologies help of Wi-Fi communication between substation and user.</a:t>
            </a:r>
            <a:endParaRPr b="0" lang="en-US" sz="1400" spc="-1" strike="noStrike">
              <a:latin typeface="Arial"/>
            </a:endParaRPr>
          </a:p>
          <a:p>
            <a:pPr marL="457200" indent="-317160">
              <a:lnSpc>
                <a:spcPct val="100000"/>
              </a:lnSpc>
              <a:buClr>
                <a:srgbClr val="222222"/>
              </a:buClr>
              <a:buFont typeface="Roboto"/>
              <a:buChar char="●"/>
            </a:pPr>
            <a:r>
              <a:rPr b="0" lang="en-US" sz="1400" spc="-1" strike="noStrike">
                <a:solidFill>
                  <a:srgbClr val="222222"/>
                </a:solidFill>
                <a:latin typeface="Roboto"/>
                <a:ea typeface="Roboto"/>
              </a:rPr>
              <a:t>Our system aims to get real time data such as current, voltage, power factor, frequency and temperature of transformer. </a:t>
            </a:r>
            <a:endParaRPr b="0" lang="en-US" sz="1400" spc="-1" strike="noStrike">
              <a:latin typeface="Arial"/>
            </a:endParaRPr>
          </a:p>
          <a:p>
            <a:pPr marL="457200" indent="-317160">
              <a:lnSpc>
                <a:spcPct val="100000"/>
              </a:lnSpc>
              <a:buClr>
                <a:srgbClr val="222222"/>
              </a:buClr>
              <a:buFont typeface="Roboto"/>
              <a:buChar char="●"/>
            </a:pPr>
            <a:r>
              <a:rPr b="0" lang="en-US" sz="1400" spc="-1" strike="noStrike">
                <a:solidFill>
                  <a:srgbClr val="222222"/>
                </a:solidFill>
                <a:latin typeface="Roboto"/>
                <a:ea typeface="Roboto"/>
              </a:rPr>
              <a:t>The real time data is continuously monitored at ThingSpeak.</a:t>
            </a:r>
            <a:endParaRPr b="0" lang="en-US" sz="1400" spc="-1" strike="noStrike">
              <a:latin typeface="Arial"/>
            </a:endParaRPr>
          </a:p>
          <a:p>
            <a:pPr marL="457200" indent="-317160">
              <a:lnSpc>
                <a:spcPct val="100000"/>
              </a:lnSpc>
              <a:buClr>
                <a:srgbClr val="222222"/>
              </a:buClr>
              <a:buFont typeface="Roboto"/>
              <a:buChar char="●"/>
            </a:pPr>
            <a:r>
              <a:rPr b="0" lang="en-US" sz="1400" spc="-1" strike="noStrike">
                <a:solidFill>
                  <a:srgbClr val="222222"/>
                </a:solidFill>
                <a:latin typeface="Roboto"/>
                <a:ea typeface="Roboto"/>
              </a:rPr>
              <a:t>It allows the remote operator to operate relays, circuit breakers and buzzers, and facilitates the display of various parameters in the LCD that is interfaced to the microcontroller.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Google Shape;76;p15" descr=""/>
          <p:cNvPicPr/>
          <p:nvPr/>
        </p:nvPicPr>
        <p:blipFill>
          <a:blip r:embed="rId1"/>
          <a:stretch/>
        </p:blipFill>
        <p:spPr>
          <a:xfrm>
            <a:off x="1346400" y="0"/>
            <a:ext cx="6831720" cy="51433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11760" y="4521240"/>
            <a:ext cx="7979040" cy="460080"/>
          </a:xfrm>
          <a:prstGeom prst="rect">
            <a:avLst/>
          </a:prstGeom>
          <a:noFill/>
          <a:ln>
            <a:noFill/>
          </a:ln>
        </p:spPr>
        <p:txBody>
          <a:bodyPr tIns="91440" bIns="91440" anchor="ctr">
            <a:noAutofit/>
          </a:bodyPr>
          <a:p>
            <a:pPr>
              <a:lnSpc>
                <a:spcPct val="100000"/>
              </a:lnSpc>
            </a:pPr>
            <a:r>
              <a:rPr b="0" lang="en-US" sz="1800" spc="-1" strike="noStrike">
                <a:solidFill>
                  <a:srgbClr val="ffffff"/>
                </a:solidFill>
                <a:latin typeface="Merriweather"/>
                <a:ea typeface="Merriweather"/>
              </a:rPr>
              <a:t>Measurement of Frequency using Schmitt Trigger</a:t>
            </a:r>
            <a:endParaRPr b="0" lang="en-US" sz="1800" spc="-1" strike="noStrike">
              <a:solidFill>
                <a:srgbClr val="000000"/>
              </a:solidFill>
              <a:latin typeface="Arial"/>
            </a:endParaRPr>
          </a:p>
        </p:txBody>
      </p:sp>
      <p:pic>
        <p:nvPicPr>
          <p:cNvPr id="163" name="Google Shape;82;p16" descr=""/>
          <p:cNvPicPr/>
          <p:nvPr/>
        </p:nvPicPr>
        <p:blipFill>
          <a:blip r:embed="rId1"/>
          <a:stretch/>
        </p:blipFill>
        <p:spPr>
          <a:xfrm>
            <a:off x="4757400" y="703440"/>
            <a:ext cx="4032000" cy="2418840"/>
          </a:xfrm>
          <a:prstGeom prst="rect">
            <a:avLst/>
          </a:prstGeom>
          <a:ln>
            <a:noFill/>
          </a:ln>
        </p:spPr>
      </p:pic>
      <p:sp>
        <p:nvSpPr>
          <p:cNvPr id="164" name="CustomShape 2"/>
          <p:cNvSpPr/>
          <p:nvPr/>
        </p:nvSpPr>
        <p:spPr>
          <a:xfrm>
            <a:off x="393480" y="467280"/>
            <a:ext cx="3791520" cy="383616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00000"/>
              </a:buClr>
              <a:buFont typeface="Roboto"/>
              <a:buChar char="●"/>
            </a:pPr>
            <a:r>
              <a:rPr b="0" lang="en-US" sz="1400" spc="-1" strike="noStrike">
                <a:solidFill>
                  <a:srgbClr val="000000"/>
                </a:solidFill>
                <a:latin typeface="Roboto"/>
                <a:ea typeface="Roboto"/>
              </a:rPr>
              <a:t>Measurement of Frequency through Schmitt Trigger, following waveform was obtained which shows that for a particular time circuit is ON and for rest of the time circuit is OFF.</a:t>
            </a:r>
            <a:endParaRPr b="0" lang="en-US" sz="1400" spc="-1" strike="noStrike">
              <a:latin typeface="Arial"/>
            </a:endParaRPr>
          </a:p>
          <a:p>
            <a:pPr marL="457200" indent="-317160">
              <a:lnSpc>
                <a:spcPct val="100000"/>
              </a:lnSpc>
              <a:buClr>
                <a:srgbClr val="000000"/>
              </a:buClr>
              <a:buFont typeface="Roboto"/>
              <a:buChar char="●"/>
            </a:pPr>
            <a:r>
              <a:rPr b="0" lang="en-US" sz="1400" spc="-1" strike="noStrike">
                <a:solidFill>
                  <a:srgbClr val="000000"/>
                </a:solidFill>
                <a:latin typeface="Roboto"/>
                <a:ea typeface="Roboto"/>
              </a:rPr>
              <a:t>On time of Circuit is measured and time is calculated, which in turn gives us Frequency of Supply.</a:t>
            </a:r>
            <a:endParaRPr b="0" lang="en-US" sz="1400" spc="-1" strike="noStrike">
              <a:latin typeface="Arial"/>
            </a:endParaRPr>
          </a:p>
          <a:p>
            <a:pPr marL="457200" indent="-317160">
              <a:lnSpc>
                <a:spcPct val="100000"/>
              </a:lnSpc>
              <a:buClr>
                <a:srgbClr val="000000"/>
              </a:buClr>
              <a:buFont typeface="Roboto"/>
              <a:buChar char="●"/>
            </a:pPr>
            <a:r>
              <a:rPr b="0" lang="en-US" sz="1400" spc="-1" strike="noStrike">
                <a:solidFill>
                  <a:srgbClr val="000000"/>
                </a:solidFill>
                <a:latin typeface="Roboto"/>
                <a:ea typeface="Roboto"/>
              </a:rPr>
              <a:t>Similarly using Schmitt trigger we can find out the value of power factor the square waveforms of current and voltage is given to XOR gate which stays on when both are not equal and gives the time.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11760" y="500760"/>
            <a:ext cx="8520120" cy="623520"/>
          </a:xfrm>
          <a:prstGeom prst="rect">
            <a:avLst/>
          </a:prstGeom>
          <a:noFill/>
          <a:ln>
            <a:noFill/>
          </a:ln>
        </p:spPr>
        <p:txBody>
          <a:bodyPr tIns="91440" bIns="91440">
            <a:noAutofit/>
          </a:bodyPr>
          <a:p>
            <a:pPr>
              <a:lnSpc>
                <a:spcPct val="100000"/>
              </a:lnSpc>
            </a:pPr>
            <a:r>
              <a:rPr b="0" lang="en-US" sz="2800" spc="-1" strike="noStrike">
                <a:solidFill>
                  <a:srgbClr val="ffffff"/>
                </a:solidFill>
                <a:latin typeface="Merriweather"/>
                <a:ea typeface="Merriweather"/>
              </a:rPr>
              <a:t>Circuit Operation</a:t>
            </a:r>
            <a:endParaRPr b="0" lang="en-US" sz="2800" spc="-1" strike="noStrike">
              <a:solidFill>
                <a:srgbClr val="000000"/>
              </a:solidFill>
              <a:latin typeface="Arial"/>
            </a:endParaRPr>
          </a:p>
        </p:txBody>
      </p:sp>
      <p:sp>
        <p:nvSpPr>
          <p:cNvPr id="166" name="CustomShape 2"/>
          <p:cNvSpPr/>
          <p:nvPr/>
        </p:nvSpPr>
        <p:spPr>
          <a:xfrm>
            <a:off x="380520" y="1535040"/>
            <a:ext cx="8520120" cy="347652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00000"/>
              </a:buClr>
              <a:buFont typeface="Roboto"/>
              <a:buChar char="●"/>
            </a:pPr>
            <a:r>
              <a:rPr b="0" lang="en-US" sz="1400" spc="-1" strike="noStrike">
                <a:solidFill>
                  <a:srgbClr val="000000"/>
                </a:solidFill>
                <a:latin typeface="Roboto"/>
                <a:ea typeface="Roboto"/>
              </a:rPr>
              <a:t>The Circuit uses ESP32 as its main microcontroller which detects different parameters like Current, Voltage, Frequency, Power factor and temperature across the transformer, this data is the fed to ThingSpeak Servers and can be monitored Easily.</a:t>
            </a:r>
            <a:endParaRPr b="0" lang="en-US" sz="1400" spc="-1" strike="noStrike">
              <a:latin typeface="Arial"/>
            </a:endParaRPr>
          </a:p>
          <a:p>
            <a:pPr marL="457200" indent="-317160">
              <a:lnSpc>
                <a:spcPct val="100000"/>
              </a:lnSpc>
              <a:buClr>
                <a:srgbClr val="000000"/>
              </a:buClr>
              <a:buFont typeface="Roboto"/>
              <a:buChar char="●"/>
            </a:pPr>
            <a:r>
              <a:rPr b="0" lang="en-US" sz="1400" spc="-1" strike="noStrike">
                <a:solidFill>
                  <a:srgbClr val="000000"/>
                </a:solidFill>
                <a:latin typeface="Roboto"/>
                <a:ea typeface="Roboto"/>
              </a:rPr>
              <a:t>The Project is also integrated with BLYNK which helps remote user to control Circuit Breakers and Relays.</a:t>
            </a:r>
            <a:endParaRPr b="0" lang="en-US" sz="1400" spc="-1" strike="noStrike">
              <a:latin typeface="Arial"/>
            </a:endParaRPr>
          </a:p>
          <a:p>
            <a:pPr marL="457200" indent="-317160">
              <a:lnSpc>
                <a:spcPct val="100000"/>
              </a:lnSpc>
              <a:buClr>
                <a:srgbClr val="000000"/>
              </a:buClr>
              <a:buFont typeface="Roboto"/>
              <a:buChar char="●"/>
            </a:pPr>
            <a:r>
              <a:rPr b="0" lang="en-US" sz="1400" spc="-1" strike="noStrike">
                <a:solidFill>
                  <a:srgbClr val="000000"/>
                </a:solidFill>
                <a:latin typeface="Roboto"/>
                <a:ea typeface="Roboto"/>
              </a:rPr>
              <a:t>For Frequency Measurement Schmitt Trigger is used which converts the AC sine wave to Square wave and through arduino coding time can be measured for which Schmitt trigger is ON and through this frequency is calculated.</a:t>
            </a:r>
            <a:endParaRPr b="0" lang="en-US" sz="1400" spc="-1" strike="noStrike">
              <a:latin typeface="Arial"/>
            </a:endParaRPr>
          </a:p>
          <a:p>
            <a:pPr marL="457200" indent="-317160">
              <a:lnSpc>
                <a:spcPct val="100000"/>
              </a:lnSpc>
              <a:buClr>
                <a:srgbClr val="000000"/>
              </a:buClr>
              <a:buFont typeface="Roboto"/>
              <a:buChar char="●"/>
            </a:pPr>
            <a:r>
              <a:rPr b="0" lang="en-US" sz="1400" spc="-1" strike="noStrike">
                <a:solidFill>
                  <a:srgbClr val="000000"/>
                </a:solidFill>
                <a:latin typeface="Roboto"/>
                <a:ea typeface="Roboto"/>
              </a:rPr>
              <a:t>For Current Measurement we use ACS712 which reads AC current with the help of Hall Effect and for temperature we use DHT11.</a:t>
            </a:r>
            <a:endParaRPr b="0" lang="en-US" sz="1400" spc="-1" strike="noStrike">
              <a:latin typeface="Arial"/>
            </a:endParaRPr>
          </a:p>
          <a:p>
            <a:pPr marL="457200" indent="-317160">
              <a:lnSpc>
                <a:spcPct val="100000"/>
              </a:lnSpc>
              <a:buClr>
                <a:srgbClr val="000000"/>
              </a:buClr>
              <a:buFont typeface="Roboto"/>
              <a:buChar char="●"/>
            </a:pPr>
            <a:r>
              <a:rPr b="0" lang="en-US" sz="1400" spc="-1" strike="noStrike">
                <a:solidFill>
                  <a:srgbClr val="000000"/>
                </a:solidFill>
                <a:latin typeface="Roboto"/>
                <a:ea typeface="Roboto"/>
              </a:rPr>
              <a:t>For Power Factor measurement two Schmitt trigger and a XOR gate is used and is calculated through a formula.</a:t>
            </a: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1760" y="500760"/>
            <a:ext cx="8520120" cy="623520"/>
          </a:xfrm>
          <a:prstGeom prst="rect">
            <a:avLst/>
          </a:prstGeom>
          <a:noFill/>
          <a:ln>
            <a:noFill/>
          </a:ln>
        </p:spPr>
        <p:txBody>
          <a:bodyPr tIns="91440" bIns="91440">
            <a:noAutofit/>
          </a:bodyPr>
          <a:p>
            <a:pPr>
              <a:lnSpc>
                <a:spcPct val="100000"/>
              </a:lnSpc>
            </a:pPr>
            <a:r>
              <a:rPr b="0" lang="en-US" sz="2800" spc="-1" strike="noStrike">
                <a:solidFill>
                  <a:srgbClr val="ffffff"/>
                </a:solidFill>
                <a:latin typeface="Merriweather"/>
                <a:ea typeface="Merriweather"/>
              </a:rPr>
              <a:t>Salient Features</a:t>
            </a:r>
            <a:endParaRPr b="0" lang="en-US" sz="2800" spc="-1" strike="noStrike">
              <a:solidFill>
                <a:srgbClr val="000000"/>
              </a:solidFill>
              <a:latin typeface="Arial"/>
            </a:endParaRPr>
          </a:p>
        </p:txBody>
      </p:sp>
      <p:sp>
        <p:nvSpPr>
          <p:cNvPr id="168" name="CustomShape 2"/>
          <p:cNvSpPr/>
          <p:nvPr/>
        </p:nvSpPr>
        <p:spPr>
          <a:xfrm>
            <a:off x="564120" y="1745280"/>
            <a:ext cx="7124400" cy="241416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00000"/>
              </a:buClr>
              <a:buFont typeface="Roboto"/>
              <a:buChar char="●"/>
            </a:pPr>
            <a:r>
              <a:rPr b="0" lang="en-US" sz="1400" spc="-1" strike="noStrike">
                <a:solidFill>
                  <a:srgbClr val="000000"/>
                </a:solidFill>
                <a:latin typeface="Roboto"/>
                <a:ea typeface="Roboto"/>
              </a:rPr>
              <a:t>The Relays and Circuit Breakers can be controlled Wirelessly with Voice Assistant using IFTTT serves.</a:t>
            </a: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LibreOffice/6.3.3.2$Linux_X86_64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2019-12-30T17:51:30Z</dcterms:modified>
  <cp:revision>1</cp:revision>
  <dc:subject/>
  <dc:title/>
</cp:coreProperties>
</file>