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9" r:id="rId3"/>
    <p:sldId id="261" r:id="rId4"/>
    <p:sldId id="279" r:id="rId5"/>
    <p:sldId id="280" r:id="rId6"/>
    <p:sldId id="281" r:id="rId7"/>
    <p:sldId id="282" r:id="rId8"/>
    <p:sldId id="283" r:id="rId9"/>
    <p:sldId id="284" r:id="rId10"/>
    <p:sldId id="286" r:id="rId11"/>
    <p:sldId id="285" r:id="rId12"/>
    <p:sldId id="28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8.png"/><Relationship Id="rId7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ebp"/><Relationship Id="rId3" Type="http://schemas.openxmlformats.org/officeDocument/2006/relationships/image" Target="../media/image8.png"/><Relationship Id="rId7" Type="http://schemas.openxmlformats.org/officeDocument/2006/relationships/image" Target="../media/image1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17F22DB-4F97-4DE8-96BC-68E8C6F7B0F9}"/>
              </a:ext>
            </a:extLst>
          </p:cNvPr>
          <p:cNvSpPr txBox="1"/>
          <p:nvPr/>
        </p:nvSpPr>
        <p:spPr>
          <a:xfrm>
            <a:off x="4566891" y="1558937"/>
            <a:ext cx="32745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spc="-2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PRESENTATION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3D3CF4F-36D5-4E2A-9AA4-C7BF76718271}"/>
              </a:ext>
            </a:extLst>
          </p:cNvPr>
          <p:cNvSpPr txBox="1"/>
          <p:nvPr/>
        </p:nvSpPr>
        <p:spPr>
          <a:xfrm>
            <a:off x="470176" y="6470751"/>
            <a:ext cx="7264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10" dirty="0">
                <a:solidFill>
                  <a:srgbClr val="8888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31-03-2023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EDC06F8-1941-4353-BA71-07CB9AAFB26B}"/>
              </a:ext>
            </a:extLst>
          </p:cNvPr>
          <p:cNvSpPr/>
          <p:nvPr/>
        </p:nvSpPr>
        <p:spPr>
          <a:xfrm>
            <a:off x="4819850" y="6169385"/>
            <a:ext cx="2798064" cy="362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2BF4D09-12B9-4C36-8182-A2A9DE52FBF3}"/>
              </a:ext>
            </a:extLst>
          </p:cNvPr>
          <p:cNvSpPr txBox="1"/>
          <p:nvPr/>
        </p:nvSpPr>
        <p:spPr>
          <a:xfrm>
            <a:off x="4819850" y="6169385"/>
            <a:ext cx="2798445" cy="268663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831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6055">
              <a:lnSpc>
                <a:spcPct val="100000"/>
              </a:lnSpc>
              <a:spcBef>
                <a:spcPts val="655"/>
              </a:spcBef>
            </a:pPr>
            <a:r>
              <a:rPr sz="1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Mechanical</a:t>
            </a:r>
            <a:r>
              <a:rPr sz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7279CB7-F065-4497-93BF-7B330A4775C7}"/>
              </a:ext>
            </a:extLst>
          </p:cNvPr>
          <p:cNvSpPr txBox="1"/>
          <p:nvPr/>
        </p:nvSpPr>
        <p:spPr>
          <a:xfrm>
            <a:off x="10729186" y="6470751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B3BE588-949E-4807-84F8-931433D5B11E}"/>
              </a:ext>
            </a:extLst>
          </p:cNvPr>
          <p:cNvSpPr txBox="1"/>
          <p:nvPr/>
        </p:nvSpPr>
        <p:spPr>
          <a:xfrm>
            <a:off x="4458716" y="2583478"/>
            <a:ext cx="3274568" cy="768799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29844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KSB Energy Pumps Division,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Shirwal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1D35779-B4CE-489B-B461-91962D54DC6E}"/>
              </a:ext>
            </a:extLst>
          </p:cNvPr>
          <p:cNvSpPr txBox="1"/>
          <p:nvPr/>
        </p:nvSpPr>
        <p:spPr>
          <a:xfrm>
            <a:off x="7733284" y="3784404"/>
            <a:ext cx="4372655" cy="7989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" marR="5080" indent="-18415">
              <a:lnSpc>
                <a:spcPct val="150600"/>
              </a:lnSpc>
              <a:spcBef>
                <a:spcPts val="100"/>
              </a:spcBef>
              <a:tabLst>
                <a:tab pos="139890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Internal- Institute Guide From The Institute: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Prof. S. V.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Nishandar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Prof. P.B. Patil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69EB67EF-0AB0-4254-BA5E-312B0A9E759E}"/>
              </a:ext>
            </a:extLst>
          </p:cNvPr>
          <p:cNvSpPr txBox="1"/>
          <p:nvPr/>
        </p:nvSpPr>
        <p:spPr>
          <a:xfrm>
            <a:off x="1612589" y="3229632"/>
            <a:ext cx="2017380" cy="811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" marR="5080" indent="-15240">
              <a:lnSpc>
                <a:spcPct val="150600"/>
              </a:lnSpc>
              <a:spcBef>
                <a:spcPts val="100"/>
              </a:spcBef>
            </a:pPr>
            <a:endParaRPr lang="en-US" sz="18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" marR="5080" indent="-15240">
              <a:lnSpc>
                <a:spcPct val="150600"/>
              </a:lnSpc>
              <a:spcBef>
                <a:spcPts val="100"/>
              </a:spcBef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2157497-5DB5-414E-A66E-67FE6732926A}"/>
              </a:ext>
            </a:extLst>
          </p:cNvPr>
          <p:cNvSpPr/>
          <p:nvPr/>
        </p:nvSpPr>
        <p:spPr>
          <a:xfrm>
            <a:off x="0" y="206262"/>
            <a:ext cx="2621279" cy="1547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D6A1219C-6441-4667-AC5C-69FAAD46C820}"/>
              </a:ext>
            </a:extLst>
          </p:cNvPr>
          <p:cNvSpPr txBox="1"/>
          <p:nvPr/>
        </p:nvSpPr>
        <p:spPr>
          <a:xfrm>
            <a:off x="2588764" y="325903"/>
            <a:ext cx="7260237" cy="1022075"/>
          </a:xfrm>
          <a:prstGeom prst="rect">
            <a:avLst/>
          </a:prstGeom>
          <a:solidFill>
            <a:schemeClr val="accent6"/>
          </a:solidFill>
          <a:ln w="6096">
            <a:solidFill>
              <a:srgbClr val="FFC000"/>
            </a:solidFill>
          </a:ln>
        </p:spPr>
        <p:txBody>
          <a:bodyPr vert="horz" wrap="square" lIns="0" tIns="3683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Annasaheb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Dange College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IN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Ashta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63BB7CF0-D7AA-48DD-8844-AEE73DBA00FC}"/>
              </a:ext>
            </a:extLst>
          </p:cNvPr>
          <p:cNvSpPr/>
          <p:nvPr/>
        </p:nvSpPr>
        <p:spPr>
          <a:xfrm>
            <a:off x="10277139" y="563362"/>
            <a:ext cx="1520360" cy="2735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AD9CB9-2DF7-41E8-B05E-C6CFF11BC21E}"/>
              </a:ext>
            </a:extLst>
          </p:cNvPr>
          <p:cNvSpPr txBox="1"/>
          <p:nvPr/>
        </p:nvSpPr>
        <p:spPr>
          <a:xfrm>
            <a:off x="8313197" y="4687755"/>
            <a:ext cx="470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Shreyash Satish Killedar (</a:t>
            </a:r>
            <a:r>
              <a:rPr lang="en-US" dirty="0">
                <a:latin typeface="Times New Roman" panose="02020603050405020304" pitchFamily="18" charset="0"/>
              </a:rPr>
              <a:t>19111005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)</a:t>
            </a:r>
          </a:p>
          <a:p>
            <a:pPr algn="l"/>
            <a:r>
              <a:rPr lang="nn-NO" sz="1800" b="0" i="0" u="none" strike="noStrike" baseline="0" dirty="0">
                <a:latin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2E8BE6-62E4-46E1-834E-301CF557909A}"/>
              </a:ext>
            </a:extLst>
          </p:cNvPr>
          <p:cNvSpPr txBox="1"/>
          <p:nvPr/>
        </p:nvSpPr>
        <p:spPr>
          <a:xfrm>
            <a:off x="6931381" y="4687755"/>
            <a:ext cx="201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  </a:t>
            </a:r>
            <a:r>
              <a:rPr lang="en-US" dirty="0"/>
              <a:t>:-</a:t>
            </a:r>
            <a:endParaRPr lang="en-IN" dirty="0"/>
          </a:p>
        </p:txBody>
      </p:sp>
      <p:pic>
        <p:nvPicPr>
          <p:cNvPr id="8" name="Picture 9" descr="C:\Users\RITclg\Desktop\1306064\images.jpg">
            <a:extLst>
              <a:ext uri="{FF2B5EF4-FFF2-40B4-BE49-F238E27FC236}">
                <a16:creationId xmlns:a16="http://schemas.microsoft.com/office/drawing/2014/main" id="{8F8F243A-A35C-3D10-A541-8AC652C51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bg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313197" y="1699648"/>
            <a:ext cx="3378149" cy="1767660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F3B39A-1A15-A983-EC04-B4692F92CAC5}"/>
              </a:ext>
            </a:extLst>
          </p:cNvPr>
          <p:cNvSpPr txBox="1"/>
          <p:nvPr/>
        </p:nvSpPr>
        <p:spPr>
          <a:xfrm>
            <a:off x="8948761" y="1844814"/>
            <a:ext cx="2678463" cy="147732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Mechanical Engineering Department</a:t>
            </a:r>
          </a:p>
        </p:txBody>
      </p:sp>
      <p:pic>
        <p:nvPicPr>
          <p:cNvPr id="16" name="Picture 15" descr="KSB German Make Pump HDA, Max Flow Rate: 576 m3/hr">
            <a:extLst>
              <a:ext uri="{FF2B5EF4-FFF2-40B4-BE49-F238E27FC236}">
                <a16:creationId xmlns:a16="http://schemas.microsoft.com/office/drawing/2014/main" id="{0EAB6C11-8FA6-F407-8A68-84280C2C20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7" y="2098478"/>
            <a:ext cx="4070907" cy="4070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Ksb png images | PNGWing">
            <a:extLst>
              <a:ext uri="{FF2B5EF4-FFF2-40B4-BE49-F238E27FC236}">
                <a16:creationId xmlns:a16="http://schemas.microsoft.com/office/drawing/2014/main" id="{ADF5F206-B9C9-623B-595A-E499F3C57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6663" y="5756879"/>
            <a:ext cx="1101121" cy="110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549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B13068F-B8C4-455A-9D9E-8B2AD95188D5}"/>
              </a:ext>
            </a:extLst>
          </p:cNvPr>
          <p:cNvSpPr/>
          <p:nvPr/>
        </p:nvSpPr>
        <p:spPr>
          <a:xfrm>
            <a:off x="838201" y="28572"/>
            <a:ext cx="9988550" cy="704215"/>
          </a:xfrm>
          <a:custGeom>
            <a:avLst/>
            <a:gdLst/>
            <a:ahLst/>
            <a:cxnLst/>
            <a:rect l="l" t="t" r="r" b="b"/>
            <a:pathLst>
              <a:path w="9988550" h="704215">
                <a:moveTo>
                  <a:pt x="0" y="704088"/>
                </a:moveTo>
                <a:lnTo>
                  <a:pt x="9988296" y="704088"/>
                </a:lnTo>
                <a:lnTo>
                  <a:pt x="9988296" y="0"/>
                </a:lnTo>
                <a:lnTo>
                  <a:pt x="0" y="0"/>
                </a:lnTo>
                <a:lnTo>
                  <a:pt x="0" y="704088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C032A25-7386-4E84-B2A1-1B636B1B4376}"/>
              </a:ext>
            </a:extLst>
          </p:cNvPr>
          <p:cNvSpPr txBox="1">
            <a:spLocks noGrp="1"/>
          </p:cNvSpPr>
          <p:nvPr/>
        </p:nvSpPr>
        <p:spPr>
          <a:xfrm>
            <a:off x="838201" y="39533"/>
            <a:ext cx="9988550" cy="6756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192">
            <a:solidFill>
              <a:srgbClr val="507D31"/>
            </a:solidFill>
          </a:ln>
        </p:spPr>
        <p:txBody>
          <a:bodyPr vert="horz" wrap="square" lIns="0" tIns="0" rIns="0" bIns="0" rtlCol="0">
            <a:spAutoFit/>
          </a:bodyPr>
          <a:lstStyle>
            <a:lvl1pPr>
              <a:defRPr sz="88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270510" algn="ctr">
              <a:lnSpc>
                <a:spcPct val="107000"/>
              </a:lnSpc>
              <a:spcAft>
                <a:spcPts val="800"/>
              </a:spcAft>
            </a:pPr>
            <a:r>
              <a:rPr lang="en-IN" sz="4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Approx Budget Of Solar Project</a:t>
            </a:r>
            <a:endParaRPr lang="en-IN" sz="4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60247D6-3461-45A0-824B-C51A777893B9}"/>
              </a:ext>
            </a:extLst>
          </p:cNvPr>
          <p:cNvSpPr/>
          <p:nvPr/>
        </p:nvSpPr>
        <p:spPr>
          <a:xfrm>
            <a:off x="4703065" y="6340973"/>
            <a:ext cx="2890266" cy="485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D8C0E3C-DC21-4FCC-A706-EB2BC52D58D0}"/>
              </a:ext>
            </a:extLst>
          </p:cNvPr>
          <p:cNvSpPr/>
          <p:nvPr/>
        </p:nvSpPr>
        <p:spPr>
          <a:xfrm>
            <a:off x="4785360" y="6389741"/>
            <a:ext cx="2725674" cy="4396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3AD3AC9-E380-4019-859F-B3EEA678BBCD}"/>
              </a:ext>
            </a:extLst>
          </p:cNvPr>
          <p:cNvSpPr/>
          <p:nvPr/>
        </p:nvSpPr>
        <p:spPr>
          <a:xfrm>
            <a:off x="4764024" y="6383651"/>
            <a:ext cx="2770631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D54435B-212F-4EE2-9EFD-AF9DC3DFBE73}"/>
              </a:ext>
            </a:extLst>
          </p:cNvPr>
          <p:cNvSpPr/>
          <p:nvPr/>
        </p:nvSpPr>
        <p:spPr>
          <a:xfrm>
            <a:off x="1" y="28572"/>
            <a:ext cx="1057656" cy="704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55F040C-66D8-4C62-AEE3-ED96A3F760D1}"/>
              </a:ext>
            </a:extLst>
          </p:cNvPr>
          <p:cNvSpPr/>
          <p:nvPr/>
        </p:nvSpPr>
        <p:spPr>
          <a:xfrm>
            <a:off x="10826496" y="28572"/>
            <a:ext cx="1365503" cy="704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B87EBFA-C3A6-4304-8672-7866D0D480AD}"/>
              </a:ext>
            </a:extLst>
          </p:cNvPr>
          <p:cNvSpPr txBox="1">
            <a:spLocks noGrp="1"/>
          </p:cNvSpPr>
          <p:nvPr/>
        </p:nvSpPr>
        <p:spPr>
          <a:xfrm>
            <a:off x="917245" y="6495005"/>
            <a:ext cx="72643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US" spc="-10" dirty="0"/>
              <a:t>31-03-2023</a:t>
            </a:r>
            <a:endParaRPr spc="-10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1E83E97-7194-41D4-81EE-77B5E23C401E}"/>
              </a:ext>
            </a:extLst>
          </p:cNvPr>
          <p:cNvSpPr txBox="1"/>
          <p:nvPr/>
        </p:nvSpPr>
        <p:spPr>
          <a:xfrm>
            <a:off x="4926330" y="6495005"/>
            <a:ext cx="24466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Department of Mechanical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519B303-30E5-482F-B6DE-B45F29CA853D}"/>
              </a:ext>
            </a:extLst>
          </p:cNvPr>
          <p:cNvSpPr txBox="1">
            <a:spLocks noGrp="1"/>
          </p:cNvSpPr>
          <p:nvPr/>
        </p:nvSpPr>
        <p:spPr>
          <a:xfrm>
            <a:off x="11087355" y="6495005"/>
            <a:ext cx="204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10</a:t>
            </a:fld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36AF2-D18C-6273-A810-2026E0FC11C1}"/>
              </a:ext>
            </a:extLst>
          </p:cNvPr>
          <p:cNvSpPr txBox="1"/>
          <p:nvPr/>
        </p:nvSpPr>
        <p:spPr>
          <a:xfrm>
            <a:off x="1048871" y="717176"/>
            <a:ext cx="9777761" cy="88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just">
              <a:lnSpc>
                <a:spcPct val="150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AEEB51-C646-9E7D-33ED-251831330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71451"/>
              </p:ext>
            </p:extLst>
          </p:nvPr>
        </p:nvGraphicFramePr>
        <p:xfrm>
          <a:off x="1048752" y="1307346"/>
          <a:ext cx="9777625" cy="46129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5082">
                  <a:extLst>
                    <a:ext uri="{9D8B030D-6E8A-4147-A177-3AD203B41FA5}">
                      <a16:colId xmlns:a16="http://schemas.microsoft.com/office/drawing/2014/main" val="2206427298"/>
                    </a:ext>
                  </a:extLst>
                </a:gridCol>
                <a:gridCol w="6625037">
                  <a:extLst>
                    <a:ext uri="{9D8B030D-6E8A-4147-A177-3AD203B41FA5}">
                      <a16:colId xmlns:a16="http://schemas.microsoft.com/office/drawing/2014/main" val="3097313586"/>
                    </a:ext>
                  </a:extLst>
                </a:gridCol>
                <a:gridCol w="2157506">
                  <a:extLst>
                    <a:ext uri="{9D8B030D-6E8A-4147-A177-3AD203B41FA5}">
                      <a16:colId xmlns:a16="http://schemas.microsoft.com/office/drawing/2014/main" val="1825711702"/>
                    </a:ext>
                  </a:extLst>
                </a:gridCol>
              </a:tblGrid>
              <a:tr h="180349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IN" sz="2000">
                          <a:effectLst/>
                        </a:rPr>
                        <a:t>Sr. No.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74" marR="23574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IN" sz="2000" dirty="0">
                          <a:effectLst/>
                        </a:rPr>
                        <a:t>Components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74" marR="23574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IN" sz="2000" dirty="0">
                          <a:effectLst/>
                        </a:rPr>
                        <a:t>Cost</a:t>
                      </a:r>
                    </a:p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(in Rs.)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74" marR="23574" marT="0" marB="0"/>
                </a:tc>
                <a:extLst>
                  <a:ext uri="{0D108BD9-81ED-4DB2-BD59-A6C34878D82A}">
                    <a16:rowId xmlns:a16="http://schemas.microsoft.com/office/drawing/2014/main" val="1276512963"/>
                  </a:ext>
                </a:extLst>
              </a:tr>
              <a:tr h="53926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74" marR="23574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IN" sz="2000" dirty="0">
                          <a:effectLst/>
                        </a:rPr>
                        <a:t>Solar Panels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74" marR="23574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325000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74" marR="23574" marT="0" marB="0"/>
                </a:tc>
                <a:extLst>
                  <a:ext uri="{0D108BD9-81ED-4DB2-BD59-A6C34878D82A}">
                    <a16:rowId xmlns:a16="http://schemas.microsoft.com/office/drawing/2014/main" val="30739821"/>
                  </a:ext>
                </a:extLst>
              </a:tr>
              <a:tr h="44003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74" marR="23574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IN" sz="2000">
                          <a:effectLst/>
                        </a:rPr>
                        <a:t>Solar GI structure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74" marR="23574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5000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74" marR="23574" marT="0" marB="0"/>
                </a:tc>
                <a:extLst>
                  <a:ext uri="{0D108BD9-81ED-4DB2-BD59-A6C34878D82A}">
                    <a16:rowId xmlns:a16="http://schemas.microsoft.com/office/drawing/2014/main" val="4236305767"/>
                  </a:ext>
                </a:extLst>
              </a:tr>
              <a:tr h="510224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74" marR="23574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IN" sz="2000">
                          <a:effectLst/>
                        </a:rPr>
                        <a:t>Battery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74" marR="23574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120000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74" marR="23574" marT="0" marB="0"/>
                </a:tc>
                <a:extLst>
                  <a:ext uri="{0D108BD9-81ED-4DB2-BD59-A6C34878D82A}">
                    <a16:rowId xmlns:a16="http://schemas.microsoft.com/office/drawing/2014/main" val="117339549"/>
                  </a:ext>
                </a:extLst>
              </a:tr>
              <a:tr h="4840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74" marR="23574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IN" sz="2000">
                          <a:effectLst/>
                        </a:rPr>
                        <a:t>Invertor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74" marR="23574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90000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74" marR="23574" marT="0" marB="0"/>
                </a:tc>
                <a:extLst>
                  <a:ext uri="{0D108BD9-81ED-4DB2-BD59-A6C34878D82A}">
                    <a16:rowId xmlns:a16="http://schemas.microsoft.com/office/drawing/2014/main" val="4246630189"/>
                  </a:ext>
                </a:extLst>
              </a:tr>
              <a:tr h="55306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74" marR="23574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IN" sz="2000">
                          <a:effectLst/>
                        </a:rPr>
                        <a:t>All Accessories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74" marR="23574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30000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74" marR="23574" marT="0" marB="0"/>
                </a:tc>
                <a:extLst>
                  <a:ext uri="{0D108BD9-81ED-4DB2-BD59-A6C34878D82A}">
                    <a16:rowId xmlns:a16="http://schemas.microsoft.com/office/drawing/2014/main" val="3627097930"/>
                  </a:ext>
                </a:extLst>
              </a:tr>
              <a:tr h="55306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IN" sz="20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74" marR="23574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IN" sz="2000">
                          <a:effectLst/>
                        </a:rPr>
                        <a:t>Installation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74" marR="23574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20000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74" marR="23574" marT="0" marB="0"/>
                </a:tc>
                <a:extLst>
                  <a:ext uri="{0D108BD9-81ED-4DB2-BD59-A6C34878D82A}">
                    <a16:rowId xmlns:a16="http://schemas.microsoft.com/office/drawing/2014/main" val="1778923736"/>
                  </a:ext>
                </a:extLst>
              </a:tr>
              <a:tr h="666084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74" marR="23574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IN" sz="2000" dirty="0">
                          <a:effectLst/>
                        </a:rPr>
                        <a:t>Total Cost (Approx.)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74" marR="23574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590000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74" marR="23574" marT="0" marB="0"/>
                </a:tc>
                <a:extLst>
                  <a:ext uri="{0D108BD9-81ED-4DB2-BD59-A6C34878D82A}">
                    <a16:rowId xmlns:a16="http://schemas.microsoft.com/office/drawing/2014/main" val="2271522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11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B13068F-B8C4-455A-9D9E-8B2AD95188D5}"/>
              </a:ext>
            </a:extLst>
          </p:cNvPr>
          <p:cNvSpPr/>
          <p:nvPr/>
        </p:nvSpPr>
        <p:spPr>
          <a:xfrm>
            <a:off x="838201" y="28572"/>
            <a:ext cx="9988550" cy="704215"/>
          </a:xfrm>
          <a:custGeom>
            <a:avLst/>
            <a:gdLst/>
            <a:ahLst/>
            <a:cxnLst/>
            <a:rect l="l" t="t" r="r" b="b"/>
            <a:pathLst>
              <a:path w="9988550" h="704215">
                <a:moveTo>
                  <a:pt x="0" y="704088"/>
                </a:moveTo>
                <a:lnTo>
                  <a:pt x="9988296" y="704088"/>
                </a:lnTo>
                <a:lnTo>
                  <a:pt x="9988296" y="0"/>
                </a:lnTo>
                <a:lnTo>
                  <a:pt x="0" y="0"/>
                </a:lnTo>
                <a:lnTo>
                  <a:pt x="0" y="704088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C032A25-7386-4E84-B2A1-1B636B1B4376}"/>
              </a:ext>
            </a:extLst>
          </p:cNvPr>
          <p:cNvSpPr txBox="1">
            <a:spLocks noGrp="1"/>
          </p:cNvSpPr>
          <p:nvPr/>
        </p:nvSpPr>
        <p:spPr>
          <a:xfrm>
            <a:off x="1057657" y="39533"/>
            <a:ext cx="9769094" cy="8940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192">
            <a:solidFill>
              <a:srgbClr val="507D31"/>
            </a:solidFill>
          </a:ln>
        </p:spPr>
        <p:txBody>
          <a:bodyPr vert="horz" wrap="square" lIns="0" tIns="0" rIns="0" bIns="0" rtlCol="0">
            <a:spAutoFit/>
          </a:bodyPr>
          <a:lstStyle>
            <a:lvl1pPr>
              <a:defRPr sz="88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4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Payback Period</a:t>
            </a:r>
            <a:endParaRPr lang="en-IN" sz="4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60247D6-3461-45A0-824B-C51A777893B9}"/>
              </a:ext>
            </a:extLst>
          </p:cNvPr>
          <p:cNvSpPr/>
          <p:nvPr/>
        </p:nvSpPr>
        <p:spPr>
          <a:xfrm>
            <a:off x="4703065" y="6340973"/>
            <a:ext cx="2890266" cy="485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D8C0E3C-DC21-4FCC-A706-EB2BC52D58D0}"/>
              </a:ext>
            </a:extLst>
          </p:cNvPr>
          <p:cNvSpPr/>
          <p:nvPr/>
        </p:nvSpPr>
        <p:spPr>
          <a:xfrm>
            <a:off x="4785360" y="6389741"/>
            <a:ext cx="2725674" cy="4396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3AD3AC9-E380-4019-859F-B3EEA678BBCD}"/>
              </a:ext>
            </a:extLst>
          </p:cNvPr>
          <p:cNvSpPr/>
          <p:nvPr/>
        </p:nvSpPr>
        <p:spPr>
          <a:xfrm>
            <a:off x="4764024" y="6383651"/>
            <a:ext cx="2770631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D54435B-212F-4EE2-9EFD-AF9DC3DFBE73}"/>
              </a:ext>
            </a:extLst>
          </p:cNvPr>
          <p:cNvSpPr/>
          <p:nvPr/>
        </p:nvSpPr>
        <p:spPr>
          <a:xfrm>
            <a:off x="1" y="28572"/>
            <a:ext cx="1057656" cy="704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55F040C-66D8-4C62-AEE3-ED96A3F760D1}"/>
              </a:ext>
            </a:extLst>
          </p:cNvPr>
          <p:cNvSpPr/>
          <p:nvPr/>
        </p:nvSpPr>
        <p:spPr>
          <a:xfrm>
            <a:off x="10826496" y="28572"/>
            <a:ext cx="1365503" cy="704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B87EBFA-C3A6-4304-8672-7866D0D480AD}"/>
              </a:ext>
            </a:extLst>
          </p:cNvPr>
          <p:cNvSpPr txBox="1">
            <a:spLocks noGrp="1"/>
          </p:cNvSpPr>
          <p:nvPr/>
        </p:nvSpPr>
        <p:spPr>
          <a:xfrm>
            <a:off x="917245" y="6495005"/>
            <a:ext cx="72643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US" spc="-10" dirty="0"/>
              <a:t>31-03-2023</a:t>
            </a:r>
            <a:endParaRPr spc="-10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1E83E97-7194-41D4-81EE-77B5E23C401E}"/>
              </a:ext>
            </a:extLst>
          </p:cNvPr>
          <p:cNvSpPr txBox="1"/>
          <p:nvPr/>
        </p:nvSpPr>
        <p:spPr>
          <a:xfrm>
            <a:off x="4926330" y="6495005"/>
            <a:ext cx="24466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Department of Mechanical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519B303-30E5-482F-B6DE-B45F29CA853D}"/>
              </a:ext>
            </a:extLst>
          </p:cNvPr>
          <p:cNvSpPr txBox="1">
            <a:spLocks noGrp="1"/>
          </p:cNvSpPr>
          <p:nvPr/>
        </p:nvSpPr>
        <p:spPr>
          <a:xfrm>
            <a:off x="11087355" y="6495005"/>
            <a:ext cx="204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11</a:t>
            </a:fld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EBBA1-D8DA-C069-6BD7-5178EC99DE74}"/>
              </a:ext>
            </a:extLst>
          </p:cNvPr>
          <p:cNvSpPr txBox="1"/>
          <p:nvPr/>
        </p:nvSpPr>
        <p:spPr>
          <a:xfrm>
            <a:off x="1057656" y="1081726"/>
            <a:ext cx="9768839" cy="5042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Electricity required for 1 month is 900kwhr.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 Electricity bill for 1 month is 900×6= 5400Rs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Electricity Bill For 1 Year is 5400×12= 64800Rs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Payback Period Of Solar System is,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Payback Period = Cost of Solar Panels / Electricity Savings Per Year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= 590000 / 64800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= 9 Years (Maximum)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26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B13068F-B8C4-455A-9D9E-8B2AD95188D5}"/>
              </a:ext>
            </a:extLst>
          </p:cNvPr>
          <p:cNvSpPr/>
          <p:nvPr/>
        </p:nvSpPr>
        <p:spPr>
          <a:xfrm>
            <a:off x="838201" y="28572"/>
            <a:ext cx="9988550" cy="704215"/>
          </a:xfrm>
          <a:custGeom>
            <a:avLst/>
            <a:gdLst/>
            <a:ahLst/>
            <a:cxnLst/>
            <a:rect l="l" t="t" r="r" b="b"/>
            <a:pathLst>
              <a:path w="9988550" h="704215">
                <a:moveTo>
                  <a:pt x="0" y="704088"/>
                </a:moveTo>
                <a:lnTo>
                  <a:pt x="9988296" y="704088"/>
                </a:lnTo>
                <a:lnTo>
                  <a:pt x="9988296" y="0"/>
                </a:lnTo>
                <a:lnTo>
                  <a:pt x="0" y="0"/>
                </a:lnTo>
                <a:lnTo>
                  <a:pt x="0" y="704088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C032A25-7386-4E84-B2A1-1B636B1B4376}"/>
              </a:ext>
            </a:extLst>
          </p:cNvPr>
          <p:cNvSpPr txBox="1">
            <a:spLocks noGrp="1"/>
          </p:cNvSpPr>
          <p:nvPr/>
        </p:nvSpPr>
        <p:spPr>
          <a:xfrm>
            <a:off x="1057657" y="39533"/>
            <a:ext cx="9769094" cy="8940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192">
            <a:solidFill>
              <a:srgbClr val="507D31"/>
            </a:solidFill>
          </a:ln>
        </p:spPr>
        <p:txBody>
          <a:bodyPr vert="horz" wrap="square" lIns="0" tIns="0" rIns="0" bIns="0" rtlCol="0">
            <a:spAutoFit/>
          </a:bodyPr>
          <a:lstStyle>
            <a:lvl1pPr>
              <a:defRPr sz="88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4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60247D6-3461-45A0-824B-C51A777893B9}"/>
              </a:ext>
            </a:extLst>
          </p:cNvPr>
          <p:cNvSpPr/>
          <p:nvPr/>
        </p:nvSpPr>
        <p:spPr>
          <a:xfrm>
            <a:off x="4703065" y="6340973"/>
            <a:ext cx="2890266" cy="485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D8C0E3C-DC21-4FCC-A706-EB2BC52D58D0}"/>
              </a:ext>
            </a:extLst>
          </p:cNvPr>
          <p:cNvSpPr/>
          <p:nvPr/>
        </p:nvSpPr>
        <p:spPr>
          <a:xfrm>
            <a:off x="4785360" y="6389741"/>
            <a:ext cx="2725674" cy="4396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3AD3AC9-E380-4019-859F-B3EEA678BBCD}"/>
              </a:ext>
            </a:extLst>
          </p:cNvPr>
          <p:cNvSpPr/>
          <p:nvPr/>
        </p:nvSpPr>
        <p:spPr>
          <a:xfrm>
            <a:off x="4764024" y="6383651"/>
            <a:ext cx="2770631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D54435B-212F-4EE2-9EFD-AF9DC3DFBE73}"/>
              </a:ext>
            </a:extLst>
          </p:cNvPr>
          <p:cNvSpPr/>
          <p:nvPr/>
        </p:nvSpPr>
        <p:spPr>
          <a:xfrm>
            <a:off x="1" y="28572"/>
            <a:ext cx="1057656" cy="704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55F040C-66D8-4C62-AEE3-ED96A3F760D1}"/>
              </a:ext>
            </a:extLst>
          </p:cNvPr>
          <p:cNvSpPr/>
          <p:nvPr/>
        </p:nvSpPr>
        <p:spPr>
          <a:xfrm>
            <a:off x="10826496" y="28572"/>
            <a:ext cx="1365503" cy="704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B87EBFA-C3A6-4304-8672-7866D0D480AD}"/>
              </a:ext>
            </a:extLst>
          </p:cNvPr>
          <p:cNvSpPr txBox="1">
            <a:spLocks noGrp="1"/>
          </p:cNvSpPr>
          <p:nvPr/>
        </p:nvSpPr>
        <p:spPr>
          <a:xfrm>
            <a:off x="917245" y="6495005"/>
            <a:ext cx="72643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US" spc="-10" dirty="0"/>
              <a:t>31-03-2023</a:t>
            </a:r>
            <a:endParaRPr spc="-10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1E83E97-7194-41D4-81EE-77B5E23C401E}"/>
              </a:ext>
            </a:extLst>
          </p:cNvPr>
          <p:cNvSpPr txBox="1"/>
          <p:nvPr/>
        </p:nvSpPr>
        <p:spPr>
          <a:xfrm>
            <a:off x="4926330" y="6495005"/>
            <a:ext cx="24466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Department of Mechanical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519B303-30E5-482F-B6DE-B45F29CA853D}"/>
              </a:ext>
            </a:extLst>
          </p:cNvPr>
          <p:cNvSpPr txBox="1">
            <a:spLocks noGrp="1"/>
          </p:cNvSpPr>
          <p:nvPr/>
        </p:nvSpPr>
        <p:spPr>
          <a:xfrm>
            <a:off x="11087355" y="6495005"/>
            <a:ext cx="204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12</a:t>
            </a:fld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25F45-7D03-CAE8-81AF-B192339A233E}"/>
              </a:ext>
            </a:extLst>
          </p:cNvPr>
          <p:cNvSpPr txBox="1"/>
          <p:nvPr/>
        </p:nvSpPr>
        <p:spPr>
          <a:xfrm>
            <a:off x="1057402" y="1219200"/>
            <a:ext cx="9769094" cy="43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solar system has potentially high initial system cost, but it gives more benefit in long time.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When we installed solar system then there is low labour and maintenance costs.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 fuel requirement for solar project.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can be easy to remove, transport, and store.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has reliable and long life.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solar systems are Non-polluting.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77068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74DAD7-2BD0-5B28-1C42-4D3DE66EC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B13068F-B8C4-455A-9D9E-8B2AD95188D5}"/>
              </a:ext>
            </a:extLst>
          </p:cNvPr>
          <p:cNvSpPr/>
          <p:nvPr/>
        </p:nvSpPr>
        <p:spPr>
          <a:xfrm>
            <a:off x="838201" y="104283"/>
            <a:ext cx="9988550" cy="628504"/>
          </a:xfrm>
          <a:custGeom>
            <a:avLst/>
            <a:gdLst/>
            <a:ahLst/>
            <a:cxnLst/>
            <a:rect l="l" t="t" r="r" b="b"/>
            <a:pathLst>
              <a:path w="9988550" h="704215">
                <a:moveTo>
                  <a:pt x="0" y="704088"/>
                </a:moveTo>
                <a:lnTo>
                  <a:pt x="9988296" y="704088"/>
                </a:lnTo>
                <a:lnTo>
                  <a:pt x="9988296" y="0"/>
                </a:lnTo>
                <a:lnTo>
                  <a:pt x="0" y="0"/>
                </a:lnTo>
                <a:lnTo>
                  <a:pt x="0" y="704088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C032A25-7386-4E84-B2A1-1B636B1B4376}"/>
              </a:ext>
            </a:extLst>
          </p:cNvPr>
          <p:cNvSpPr txBox="1">
            <a:spLocks noGrp="1"/>
          </p:cNvSpPr>
          <p:nvPr/>
        </p:nvSpPr>
        <p:spPr>
          <a:xfrm>
            <a:off x="838201" y="104283"/>
            <a:ext cx="9988550" cy="628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192">
            <a:solidFill>
              <a:srgbClr val="507D31"/>
            </a:solidFill>
          </a:ln>
        </p:spPr>
        <p:txBody>
          <a:bodyPr vert="horz" wrap="square" lIns="0" tIns="0" rIns="0" bIns="0" rtlCol="0">
            <a:spAutoFit/>
          </a:bodyPr>
          <a:lstStyle>
            <a:lvl1pPr>
              <a:defRPr sz="88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4445" algn="ctr">
              <a:lnSpc>
                <a:spcPts val="4920"/>
              </a:lnSpc>
            </a:pPr>
            <a:r>
              <a:rPr sz="4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2D08A5F-E0A7-4D8E-A8E5-914083573C96}"/>
              </a:ext>
            </a:extLst>
          </p:cNvPr>
          <p:cNvSpPr txBox="1"/>
          <p:nvPr/>
        </p:nvSpPr>
        <p:spPr>
          <a:xfrm>
            <a:off x="2005902" y="1272640"/>
            <a:ext cx="5394325" cy="365933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indent="-457200">
              <a:lnSpc>
                <a:spcPct val="100000"/>
              </a:lnSpc>
              <a:spcBef>
                <a:spcPts val="720"/>
              </a:spcBef>
              <a:buFont typeface="Wingdings" panose="05000000000000000000" pitchFamily="2" charset="2"/>
              <a:buChar char="§"/>
              <a:tabLst>
                <a:tab pos="357505" algn="l"/>
              </a:tabLst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sz="28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740"/>
              </a:spcBef>
              <a:buFont typeface="Wingdings" panose="05000000000000000000" pitchFamily="2" charset="2"/>
              <a:buChar char="§"/>
              <a:tabLst>
                <a:tab pos="357505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469900" indent="-457200">
              <a:spcBef>
                <a:spcPts val="740"/>
              </a:spcBef>
              <a:buFont typeface="Wingdings" panose="05000000000000000000" pitchFamily="2" charset="2"/>
              <a:buChar char="§"/>
              <a:tabLst>
                <a:tab pos="357505" algn="l"/>
              </a:tabLst>
            </a:pP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Font typeface="Wingdings" panose="05000000000000000000" pitchFamily="2" charset="2"/>
              <a:buChar char="§"/>
              <a:tabLst>
                <a:tab pos="357505" algn="l"/>
              </a:tabLst>
            </a:pP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Font typeface="Wingdings" panose="05000000000000000000" pitchFamily="2" charset="2"/>
              <a:buChar char="§"/>
              <a:tabLst>
                <a:tab pos="357505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Font typeface="Wingdings" panose="05000000000000000000" pitchFamily="2" charset="2"/>
              <a:buChar char="§"/>
              <a:tabLst>
                <a:tab pos="357505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of proposed work</a:t>
            </a: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Font typeface="Wingdings" panose="05000000000000000000" pitchFamily="2" charset="2"/>
              <a:buChar char="§"/>
              <a:tabLst>
                <a:tab pos="357505" algn="l"/>
              </a:tabLst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Referances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60247D6-3461-45A0-824B-C51A777893B9}"/>
              </a:ext>
            </a:extLst>
          </p:cNvPr>
          <p:cNvSpPr/>
          <p:nvPr/>
        </p:nvSpPr>
        <p:spPr>
          <a:xfrm>
            <a:off x="4703065" y="6340973"/>
            <a:ext cx="2890266" cy="485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D8C0E3C-DC21-4FCC-A706-EB2BC52D58D0}"/>
              </a:ext>
            </a:extLst>
          </p:cNvPr>
          <p:cNvSpPr/>
          <p:nvPr/>
        </p:nvSpPr>
        <p:spPr>
          <a:xfrm>
            <a:off x="4785360" y="6389741"/>
            <a:ext cx="2725674" cy="4396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3AD3AC9-E380-4019-859F-B3EEA678BBCD}"/>
              </a:ext>
            </a:extLst>
          </p:cNvPr>
          <p:cNvSpPr/>
          <p:nvPr/>
        </p:nvSpPr>
        <p:spPr>
          <a:xfrm>
            <a:off x="4764024" y="6383651"/>
            <a:ext cx="2770631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D54435B-212F-4EE2-9EFD-AF9DC3DFBE73}"/>
              </a:ext>
            </a:extLst>
          </p:cNvPr>
          <p:cNvSpPr/>
          <p:nvPr/>
        </p:nvSpPr>
        <p:spPr>
          <a:xfrm>
            <a:off x="1" y="28572"/>
            <a:ext cx="1057656" cy="704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55F040C-66D8-4C62-AEE3-ED96A3F760D1}"/>
              </a:ext>
            </a:extLst>
          </p:cNvPr>
          <p:cNvSpPr/>
          <p:nvPr/>
        </p:nvSpPr>
        <p:spPr>
          <a:xfrm>
            <a:off x="10826496" y="28572"/>
            <a:ext cx="1365503" cy="704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B87EBFA-C3A6-4304-8672-7866D0D480AD}"/>
              </a:ext>
            </a:extLst>
          </p:cNvPr>
          <p:cNvSpPr txBox="1">
            <a:spLocks noGrp="1"/>
          </p:cNvSpPr>
          <p:nvPr/>
        </p:nvSpPr>
        <p:spPr>
          <a:xfrm>
            <a:off x="890350" y="6495005"/>
            <a:ext cx="72643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US" spc="-10" dirty="0"/>
              <a:t>31-03-2023</a:t>
            </a:r>
            <a:endParaRPr spc="-10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1E83E97-7194-41D4-81EE-77B5E23C401E}"/>
              </a:ext>
            </a:extLst>
          </p:cNvPr>
          <p:cNvSpPr txBox="1"/>
          <p:nvPr/>
        </p:nvSpPr>
        <p:spPr>
          <a:xfrm>
            <a:off x="4926330" y="6495005"/>
            <a:ext cx="24466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Department of Mechanical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519B303-30E5-482F-B6DE-B45F29CA853D}"/>
              </a:ext>
            </a:extLst>
          </p:cNvPr>
          <p:cNvSpPr txBox="1">
            <a:spLocks noGrp="1"/>
          </p:cNvSpPr>
          <p:nvPr/>
        </p:nvSpPr>
        <p:spPr>
          <a:xfrm>
            <a:off x="11087355" y="6495005"/>
            <a:ext cx="204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2</a:t>
            </a:fld>
            <a:endParaRPr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0D159DC-1CFE-217A-F1C5-7F093D63E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181572"/>
              </p:ext>
            </p:extLst>
          </p:nvPr>
        </p:nvGraphicFramePr>
        <p:xfrm>
          <a:off x="2010551" y="1032724"/>
          <a:ext cx="7643850" cy="46460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43850">
                  <a:extLst>
                    <a:ext uri="{9D8B030D-6E8A-4147-A177-3AD203B41FA5}">
                      <a16:colId xmlns:a16="http://schemas.microsoft.com/office/drawing/2014/main" val="2936576106"/>
                    </a:ext>
                  </a:extLst>
                </a:gridCol>
              </a:tblGrid>
              <a:tr h="5875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About Company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4746546"/>
                  </a:ext>
                </a:extLst>
              </a:tr>
              <a:tr h="5875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 of Pumps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9555590"/>
                  </a:ext>
                </a:extLst>
              </a:tr>
              <a:tr h="5709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is Solar Energy ?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655449"/>
                  </a:ext>
                </a:extLst>
              </a:tr>
              <a:tr h="5875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Calculation of Solar For 10HP motor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1935467"/>
                  </a:ext>
                </a:extLst>
              </a:tr>
              <a:tr h="570965">
                <a:tc>
                  <a:txBody>
                    <a:bodyPr/>
                    <a:lstStyle/>
                    <a:p>
                      <a:pPr marL="27051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System &amp; Invertor System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1533729"/>
                  </a:ext>
                </a:extLst>
              </a:tr>
              <a:tr h="570965">
                <a:tc>
                  <a:txBody>
                    <a:bodyPr/>
                    <a:lstStyle/>
                    <a:p>
                      <a:pPr marL="27051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Approx Budget Of Solar Project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6046469"/>
                  </a:ext>
                </a:extLst>
              </a:tr>
              <a:tr h="5852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Payback Period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9011829"/>
                  </a:ext>
                </a:extLst>
              </a:tr>
              <a:tr h="5852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9378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84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B13068F-B8C4-455A-9D9E-8B2AD95188D5}"/>
              </a:ext>
            </a:extLst>
          </p:cNvPr>
          <p:cNvSpPr/>
          <p:nvPr/>
        </p:nvSpPr>
        <p:spPr>
          <a:xfrm>
            <a:off x="838201" y="28572"/>
            <a:ext cx="9988550" cy="704215"/>
          </a:xfrm>
          <a:custGeom>
            <a:avLst/>
            <a:gdLst/>
            <a:ahLst/>
            <a:cxnLst/>
            <a:rect l="l" t="t" r="r" b="b"/>
            <a:pathLst>
              <a:path w="9988550" h="704215">
                <a:moveTo>
                  <a:pt x="0" y="704088"/>
                </a:moveTo>
                <a:lnTo>
                  <a:pt x="9988296" y="704088"/>
                </a:lnTo>
                <a:lnTo>
                  <a:pt x="9988296" y="0"/>
                </a:lnTo>
                <a:lnTo>
                  <a:pt x="0" y="0"/>
                </a:lnTo>
                <a:lnTo>
                  <a:pt x="0" y="704088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C032A25-7386-4E84-B2A1-1B636B1B4376}"/>
              </a:ext>
            </a:extLst>
          </p:cNvPr>
          <p:cNvSpPr txBox="1">
            <a:spLocks noGrp="1"/>
          </p:cNvSpPr>
          <p:nvPr/>
        </p:nvSpPr>
        <p:spPr>
          <a:xfrm>
            <a:off x="838201" y="66427"/>
            <a:ext cx="9988550" cy="628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192">
            <a:solidFill>
              <a:srgbClr val="507D31"/>
            </a:solidFill>
          </a:ln>
        </p:spPr>
        <p:txBody>
          <a:bodyPr vert="horz" wrap="square" lIns="0" tIns="0" rIns="0" bIns="0" rtlCol="0">
            <a:spAutoFit/>
          </a:bodyPr>
          <a:lstStyle>
            <a:lvl1pPr>
              <a:defRPr sz="88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4445" algn="ctr">
              <a:lnSpc>
                <a:spcPts val="4920"/>
              </a:lnSpc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60247D6-3461-45A0-824B-C51A777893B9}"/>
              </a:ext>
            </a:extLst>
          </p:cNvPr>
          <p:cNvSpPr/>
          <p:nvPr/>
        </p:nvSpPr>
        <p:spPr>
          <a:xfrm>
            <a:off x="4703065" y="6340973"/>
            <a:ext cx="2890266" cy="485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D8C0E3C-DC21-4FCC-A706-EB2BC52D58D0}"/>
              </a:ext>
            </a:extLst>
          </p:cNvPr>
          <p:cNvSpPr/>
          <p:nvPr/>
        </p:nvSpPr>
        <p:spPr>
          <a:xfrm>
            <a:off x="4785360" y="6389741"/>
            <a:ext cx="2725674" cy="4396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3AD3AC9-E380-4019-859F-B3EEA678BBCD}"/>
              </a:ext>
            </a:extLst>
          </p:cNvPr>
          <p:cNvSpPr/>
          <p:nvPr/>
        </p:nvSpPr>
        <p:spPr>
          <a:xfrm>
            <a:off x="4764024" y="6383651"/>
            <a:ext cx="2770631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D54435B-212F-4EE2-9EFD-AF9DC3DFBE73}"/>
              </a:ext>
            </a:extLst>
          </p:cNvPr>
          <p:cNvSpPr/>
          <p:nvPr/>
        </p:nvSpPr>
        <p:spPr>
          <a:xfrm>
            <a:off x="1" y="28572"/>
            <a:ext cx="1057656" cy="704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55F040C-66D8-4C62-AEE3-ED96A3F760D1}"/>
              </a:ext>
            </a:extLst>
          </p:cNvPr>
          <p:cNvSpPr/>
          <p:nvPr/>
        </p:nvSpPr>
        <p:spPr>
          <a:xfrm>
            <a:off x="10826496" y="28572"/>
            <a:ext cx="1365503" cy="704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B87EBFA-C3A6-4304-8672-7866D0D480AD}"/>
              </a:ext>
            </a:extLst>
          </p:cNvPr>
          <p:cNvSpPr txBox="1">
            <a:spLocks noGrp="1"/>
          </p:cNvSpPr>
          <p:nvPr/>
        </p:nvSpPr>
        <p:spPr>
          <a:xfrm>
            <a:off x="917245" y="6495005"/>
            <a:ext cx="72643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US" spc="-10" dirty="0"/>
              <a:t>31-03-2023</a:t>
            </a:r>
            <a:endParaRPr spc="-10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1E83E97-7194-41D4-81EE-77B5E23C401E}"/>
              </a:ext>
            </a:extLst>
          </p:cNvPr>
          <p:cNvSpPr txBox="1"/>
          <p:nvPr/>
        </p:nvSpPr>
        <p:spPr>
          <a:xfrm>
            <a:off x="4926330" y="6495005"/>
            <a:ext cx="24466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Department of Mechanical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519B303-30E5-482F-B6DE-B45F29CA853D}"/>
              </a:ext>
            </a:extLst>
          </p:cNvPr>
          <p:cNvSpPr txBox="1">
            <a:spLocks noGrp="1"/>
          </p:cNvSpPr>
          <p:nvPr/>
        </p:nvSpPr>
        <p:spPr>
          <a:xfrm>
            <a:off x="11087355" y="6495005"/>
            <a:ext cx="204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3</a:t>
            </a:fld>
            <a:endParaRPr dirty="0"/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4925C4B0-35E7-4803-AE79-D172B1C4CF91}"/>
              </a:ext>
            </a:extLst>
          </p:cNvPr>
          <p:cNvSpPr txBox="1"/>
          <p:nvPr/>
        </p:nvSpPr>
        <p:spPr>
          <a:xfrm>
            <a:off x="460375" y="1153732"/>
            <a:ext cx="1127125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company was founded in 1872. Excellent products and first-class service - this is KSB in India. KSB Limited,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specialises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 Centrifugal Pumps &amp; High Pressure Multistage Pumps. All the pumps and valves are offered to the market through a very wide distribution network. The company manufacturing the API &amp; Non-API Pumps.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nvestor Relations">
            <a:extLst>
              <a:ext uri="{FF2B5EF4-FFF2-40B4-BE49-F238E27FC236}">
                <a16:creationId xmlns:a16="http://schemas.microsoft.com/office/drawing/2014/main" id="{47C79102-C3DE-AC02-D096-8FEBE2BE20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80" y="2174762"/>
            <a:ext cx="8458834" cy="362359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058702-8BA3-16DF-ED7D-267D40755C48}"/>
              </a:ext>
            </a:extLst>
          </p:cNvPr>
          <p:cNvSpPr txBox="1"/>
          <p:nvPr/>
        </p:nvSpPr>
        <p:spPr>
          <a:xfrm>
            <a:off x="4225622" y="5841031"/>
            <a:ext cx="414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KSB Energy Pumps Division,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Shirwal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4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B13068F-B8C4-455A-9D9E-8B2AD95188D5}"/>
              </a:ext>
            </a:extLst>
          </p:cNvPr>
          <p:cNvSpPr/>
          <p:nvPr/>
        </p:nvSpPr>
        <p:spPr>
          <a:xfrm>
            <a:off x="838201" y="28572"/>
            <a:ext cx="9988550" cy="704215"/>
          </a:xfrm>
          <a:custGeom>
            <a:avLst/>
            <a:gdLst/>
            <a:ahLst/>
            <a:cxnLst/>
            <a:rect l="l" t="t" r="r" b="b"/>
            <a:pathLst>
              <a:path w="9988550" h="704215">
                <a:moveTo>
                  <a:pt x="0" y="704088"/>
                </a:moveTo>
                <a:lnTo>
                  <a:pt x="9988296" y="704088"/>
                </a:lnTo>
                <a:lnTo>
                  <a:pt x="9988296" y="0"/>
                </a:lnTo>
                <a:lnTo>
                  <a:pt x="0" y="0"/>
                </a:lnTo>
                <a:lnTo>
                  <a:pt x="0" y="704088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C032A25-7386-4E84-B2A1-1B636B1B4376}"/>
              </a:ext>
            </a:extLst>
          </p:cNvPr>
          <p:cNvSpPr txBox="1">
            <a:spLocks noGrp="1"/>
          </p:cNvSpPr>
          <p:nvPr/>
        </p:nvSpPr>
        <p:spPr>
          <a:xfrm>
            <a:off x="838201" y="66427"/>
            <a:ext cx="9988550" cy="628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192">
            <a:solidFill>
              <a:srgbClr val="507D31"/>
            </a:solidFill>
          </a:ln>
        </p:spPr>
        <p:txBody>
          <a:bodyPr vert="horz" wrap="square" lIns="0" tIns="0" rIns="0" bIns="0" rtlCol="0">
            <a:spAutoFit/>
          </a:bodyPr>
          <a:lstStyle>
            <a:lvl1pPr>
              <a:defRPr sz="88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4445" algn="ctr">
              <a:lnSpc>
                <a:spcPts val="4920"/>
              </a:lnSpc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PUMPS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60247D6-3461-45A0-824B-C51A777893B9}"/>
              </a:ext>
            </a:extLst>
          </p:cNvPr>
          <p:cNvSpPr/>
          <p:nvPr/>
        </p:nvSpPr>
        <p:spPr>
          <a:xfrm>
            <a:off x="4703065" y="6340973"/>
            <a:ext cx="2890266" cy="485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D8C0E3C-DC21-4FCC-A706-EB2BC52D58D0}"/>
              </a:ext>
            </a:extLst>
          </p:cNvPr>
          <p:cNvSpPr/>
          <p:nvPr/>
        </p:nvSpPr>
        <p:spPr>
          <a:xfrm>
            <a:off x="4785360" y="6389741"/>
            <a:ext cx="2725674" cy="4396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3AD3AC9-E380-4019-859F-B3EEA678BBCD}"/>
              </a:ext>
            </a:extLst>
          </p:cNvPr>
          <p:cNvSpPr/>
          <p:nvPr/>
        </p:nvSpPr>
        <p:spPr>
          <a:xfrm>
            <a:off x="4764024" y="6383651"/>
            <a:ext cx="2770631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D54435B-212F-4EE2-9EFD-AF9DC3DFBE73}"/>
              </a:ext>
            </a:extLst>
          </p:cNvPr>
          <p:cNvSpPr/>
          <p:nvPr/>
        </p:nvSpPr>
        <p:spPr>
          <a:xfrm>
            <a:off x="1" y="28572"/>
            <a:ext cx="1057656" cy="704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55F040C-66D8-4C62-AEE3-ED96A3F760D1}"/>
              </a:ext>
            </a:extLst>
          </p:cNvPr>
          <p:cNvSpPr/>
          <p:nvPr/>
        </p:nvSpPr>
        <p:spPr>
          <a:xfrm>
            <a:off x="10826496" y="28572"/>
            <a:ext cx="1365503" cy="704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B87EBFA-C3A6-4304-8672-7866D0D480AD}"/>
              </a:ext>
            </a:extLst>
          </p:cNvPr>
          <p:cNvSpPr txBox="1">
            <a:spLocks noGrp="1"/>
          </p:cNvSpPr>
          <p:nvPr/>
        </p:nvSpPr>
        <p:spPr>
          <a:xfrm>
            <a:off x="917245" y="6495005"/>
            <a:ext cx="72643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US" spc="-10" dirty="0"/>
              <a:t>31-03-2023</a:t>
            </a:r>
            <a:endParaRPr spc="-10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1E83E97-7194-41D4-81EE-77B5E23C401E}"/>
              </a:ext>
            </a:extLst>
          </p:cNvPr>
          <p:cNvSpPr txBox="1"/>
          <p:nvPr/>
        </p:nvSpPr>
        <p:spPr>
          <a:xfrm>
            <a:off x="4926330" y="6495005"/>
            <a:ext cx="24466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Department of Mechanical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519B303-30E5-482F-B6DE-B45F29CA853D}"/>
              </a:ext>
            </a:extLst>
          </p:cNvPr>
          <p:cNvSpPr txBox="1">
            <a:spLocks noGrp="1"/>
          </p:cNvSpPr>
          <p:nvPr/>
        </p:nvSpPr>
        <p:spPr>
          <a:xfrm>
            <a:off x="11087355" y="6495005"/>
            <a:ext cx="204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4</a:t>
            </a:fld>
            <a:endParaRPr dirty="0"/>
          </a:p>
        </p:txBody>
      </p:sp>
      <p:pic>
        <p:nvPicPr>
          <p:cNvPr id="13" name="Picture 12" descr="RSR Dry-installed pump">
            <a:extLst>
              <a:ext uri="{FF2B5EF4-FFF2-40B4-BE49-F238E27FC236}">
                <a16:creationId xmlns:a16="http://schemas.microsoft.com/office/drawing/2014/main" id="{E305CB70-D8C2-9DC7-ACDD-02865D7B7F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45" y="770515"/>
            <a:ext cx="2906395" cy="2906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HG Ring-section pump">
            <a:extLst>
              <a:ext uri="{FF2B5EF4-FFF2-40B4-BE49-F238E27FC236}">
                <a16:creationId xmlns:a16="http://schemas.microsoft.com/office/drawing/2014/main" id="{5FC6FF07-45F1-CF48-7197-A2F7F073EF2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206" y="732659"/>
            <a:ext cx="3361794" cy="3361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CHTC Dry-installed pump">
            <a:extLst>
              <a:ext uri="{FF2B5EF4-FFF2-40B4-BE49-F238E27FC236}">
                <a16:creationId xmlns:a16="http://schemas.microsoft.com/office/drawing/2014/main" id="{DEDA808B-613D-6253-7A24-0728A94DF6A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212" y="798310"/>
            <a:ext cx="3296143" cy="329614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73275B-B9FC-7081-9B1F-179055C2DC16}"/>
              </a:ext>
            </a:extLst>
          </p:cNvPr>
          <p:cNvSpPr txBox="1"/>
          <p:nvPr/>
        </p:nvSpPr>
        <p:spPr>
          <a:xfrm>
            <a:off x="1104645" y="3714638"/>
            <a:ext cx="2448854" cy="2679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Maximum Head: 215m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Maximum allowed fluid temperature: 350ºC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 allowed fluid temperature: 5ºC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35C228-9256-9465-FE83-E014D6D81A36}"/>
              </a:ext>
            </a:extLst>
          </p:cNvPr>
          <p:cNvSpPr txBox="1"/>
          <p:nvPr/>
        </p:nvSpPr>
        <p:spPr>
          <a:xfrm>
            <a:off x="4735267" y="3586690"/>
            <a:ext cx="29471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dirty="0">
                <a:solidFill>
                  <a:srgbClr val="1D1D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Head: 140m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dirty="0">
                <a:solidFill>
                  <a:srgbClr val="1D1D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Head: 4200m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Maximum allowed fluid temperature: 200ºC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8007D-630C-E0C4-9E06-9248F5FABE4D}"/>
              </a:ext>
            </a:extLst>
          </p:cNvPr>
          <p:cNvSpPr txBox="1"/>
          <p:nvPr/>
        </p:nvSpPr>
        <p:spPr>
          <a:xfrm>
            <a:off x="8268473" y="3586690"/>
            <a:ext cx="3220824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dirty="0">
                <a:solidFill>
                  <a:srgbClr val="1D1D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Head: 0.1m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dirty="0">
                <a:solidFill>
                  <a:srgbClr val="1D1D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Head: 4000m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Maximum allowed fluid temperature: 200ºC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68AF3A-8460-9510-2F71-EC151EEF7A1B}"/>
              </a:ext>
            </a:extLst>
          </p:cNvPr>
          <p:cNvSpPr txBox="1"/>
          <p:nvPr/>
        </p:nvSpPr>
        <p:spPr>
          <a:xfrm>
            <a:off x="1808768" y="822974"/>
            <a:ext cx="158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RSR Pump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E1BFE2-DB2F-AF3E-D2CB-9E7C704CFEA5}"/>
              </a:ext>
            </a:extLst>
          </p:cNvPr>
          <p:cNvSpPr txBox="1"/>
          <p:nvPr/>
        </p:nvSpPr>
        <p:spPr>
          <a:xfrm>
            <a:off x="5087138" y="822974"/>
            <a:ext cx="154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HDA Pump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A639FB-982B-D982-AFF6-E3286FE40A82}"/>
              </a:ext>
            </a:extLst>
          </p:cNvPr>
          <p:cNvSpPr txBox="1"/>
          <p:nvPr/>
        </p:nvSpPr>
        <p:spPr>
          <a:xfrm>
            <a:off x="8721161" y="822974"/>
            <a:ext cx="143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CHTR PUMP</a:t>
            </a:r>
          </a:p>
        </p:txBody>
      </p:sp>
    </p:spTree>
    <p:extLst>
      <p:ext uri="{BB962C8B-B14F-4D97-AF65-F5344CB8AC3E}">
        <p14:creationId xmlns:p14="http://schemas.microsoft.com/office/powerpoint/2010/main" val="51625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B13068F-B8C4-455A-9D9E-8B2AD95188D5}"/>
              </a:ext>
            </a:extLst>
          </p:cNvPr>
          <p:cNvSpPr/>
          <p:nvPr/>
        </p:nvSpPr>
        <p:spPr>
          <a:xfrm>
            <a:off x="838201" y="28572"/>
            <a:ext cx="9988550" cy="704215"/>
          </a:xfrm>
          <a:custGeom>
            <a:avLst/>
            <a:gdLst/>
            <a:ahLst/>
            <a:cxnLst/>
            <a:rect l="l" t="t" r="r" b="b"/>
            <a:pathLst>
              <a:path w="9988550" h="704215">
                <a:moveTo>
                  <a:pt x="0" y="704088"/>
                </a:moveTo>
                <a:lnTo>
                  <a:pt x="9988296" y="704088"/>
                </a:lnTo>
                <a:lnTo>
                  <a:pt x="9988296" y="0"/>
                </a:lnTo>
                <a:lnTo>
                  <a:pt x="0" y="0"/>
                </a:lnTo>
                <a:lnTo>
                  <a:pt x="0" y="704088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C032A25-7386-4E84-B2A1-1B636B1B4376}"/>
              </a:ext>
            </a:extLst>
          </p:cNvPr>
          <p:cNvSpPr txBox="1">
            <a:spLocks noGrp="1"/>
          </p:cNvSpPr>
          <p:nvPr/>
        </p:nvSpPr>
        <p:spPr>
          <a:xfrm>
            <a:off x="1057657" y="-14255"/>
            <a:ext cx="9769094" cy="9106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192">
            <a:solidFill>
              <a:srgbClr val="507D31"/>
            </a:solidFill>
          </a:ln>
        </p:spPr>
        <p:txBody>
          <a:bodyPr vert="horz" wrap="square" lIns="0" tIns="0" rIns="0" bIns="0" rtlCol="0">
            <a:spAutoFit/>
          </a:bodyPr>
          <a:lstStyle>
            <a:lvl1pPr>
              <a:defRPr sz="88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4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SOLAR ENERGY ?</a:t>
            </a:r>
            <a:endParaRPr lang="en-IN" sz="4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60247D6-3461-45A0-824B-C51A777893B9}"/>
              </a:ext>
            </a:extLst>
          </p:cNvPr>
          <p:cNvSpPr/>
          <p:nvPr/>
        </p:nvSpPr>
        <p:spPr>
          <a:xfrm>
            <a:off x="4703065" y="6340973"/>
            <a:ext cx="2890266" cy="485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D8C0E3C-DC21-4FCC-A706-EB2BC52D58D0}"/>
              </a:ext>
            </a:extLst>
          </p:cNvPr>
          <p:cNvSpPr/>
          <p:nvPr/>
        </p:nvSpPr>
        <p:spPr>
          <a:xfrm>
            <a:off x="4785360" y="6389741"/>
            <a:ext cx="2725674" cy="4396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3AD3AC9-E380-4019-859F-B3EEA678BBCD}"/>
              </a:ext>
            </a:extLst>
          </p:cNvPr>
          <p:cNvSpPr/>
          <p:nvPr/>
        </p:nvSpPr>
        <p:spPr>
          <a:xfrm>
            <a:off x="4703063" y="6384358"/>
            <a:ext cx="2770631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D54435B-212F-4EE2-9EFD-AF9DC3DFBE73}"/>
              </a:ext>
            </a:extLst>
          </p:cNvPr>
          <p:cNvSpPr/>
          <p:nvPr/>
        </p:nvSpPr>
        <p:spPr>
          <a:xfrm>
            <a:off x="1" y="28572"/>
            <a:ext cx="1057656" cy="704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55F040C-66D8-4C62-AEE3-ED96A3F760D1}"/>
              </a:ext>
            </a:extLst>
          </p:cNvPr>
          <p:cNvSpPr/>
          <p:nvPr/>
        </p:nvSpPr>
        <p:spPr>
          <a:xfrm>
            <a:off x="10826496" y="28572"/>
            <a:ext cx="1365503" cy="704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B87EBFA-C3A6-4304-8672-7866D0D480AD}"/>
              </a:ext>
            </a:extLst>
          </p:cNvPr>
          <p:cNvSpPr txBox="1">
            <a:spLocks noGrp="1"/>
          </p:cNvSpPr>
          <p:nvPr/>
        </p:nvSpPr>
        <p:spPr>
          <a:xfrm>
            <a:off x="917245" y="6495005"/>
            <a:ext cx="72643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US" spc="-10" dirty="0"/>
              <a:t>31-03-2023</a:t>
            </a:r>
            <a:endParaRPr spc="-10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1E83E97-7194-41D4-81EE-77B5E23C401E}"/>
              </a:ext>
            </a:extLst>
          </p:cNvPr>
          <p:cNvSpPr txBox="1"/>
          <p:nvPr/>
        </p:nvSpPr>
        <p:spPr>
          <a:xfrm>
            <a:off x="4926330" y="6495005"/>
            <a:ext cx="24466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Department of Mechanical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519B303-30E5-482F-B6DE-B45F29CA853D}"/>
              </a:ext>
            </a:extLst>
          </p:cNvPr>
          <p:cNvSpPr txBox="1">
            <a:spLocks noGrp="1"/>
          </p:cNvSpPr>
          <p:nvPr/>
        </p:nvSpPr>
        <p:spPr>
          <a:xfrm>
            <a:off x="11087355" y="6495005"/>
            <a:ext cx="204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5</a:t>
            </a:fld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9F8948-93F1-535F-8786-70D37926F8A6}"/>
              </a:ext>
            </a:extLst>
          </p:cNvPr>
          <p:cNvSpPr txBox="1"/>
          <p:nvPr/>
        </p:nvSpPr>
        <p:spPr>
          <a:xfrm>
            <a:off x="1057657" y="1136098"/>
            <a:ext cx="9768839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Solar Energy is the energy which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absorped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sun and stored into the batteries.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various components are used in the solar panels such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aluminium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frame, tempered glass, solar cells, junction box, etc.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solar panels had different efficiency of consuming solar energy.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0D3003-55D7-455F-A9C3-7150E9B1C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509" y="2838282"/>
            <a:ext cx="5769934" cy="349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9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B13068F-B8C4-455A-9D9E-8B2AD95188D5}"/>
              </a:ext>
            </a:extLst>
          </p:cNvPr>
          <p:cNvSpPr/>
          <p:nvPr/>
        </p:nvSpPr>
        <p:spPr>
          <a:xfrm>
            <a:off x="838201" y="28572"/>
            <a:ext cx="9988550" cy="704215"/>
          </a:xfrm>
          <a:custGeom>
            <a:avLst/>
            <a:gdLst/>
            <a:ahLst/>
            <a:cxnLst/>
            <a:rect l="l" t="t" r="r" b="b"/>
            <a:pathLst>
              <a:path w="9988550" h="704215">
                <a:moveTo>
                  <a:pt x="0" y="704088"/>
                </a:moveTo>
                <a:lnTo>
                  <a:pt x="9988296" y="704088"/>
                </a:lnTo>
                <a:lnTo>
                  <a:pt x="9988296" y="0"/>
                </a:lnTo>
                <a:lnTo>
                  <a:pt x="0" y="0"/>
                </a:lnTo>
                <a:lnTo>
                  <a:pt x="0" y="704088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C032A25-7386-4E84-B2A1-1B636B1B4376}"/>
              </a:ext>
            </a:extLst>
          </p:cNvPr>
          <p:cNvSpPr txBox="1">
            <a:spLocks noGrp="1"/>
          </p:cNvSpPr>
          <p:nvPr/>
        </p:nvSpPr>
        <p:spPr>
          <a:xfrm>
            <a:off x="838201" y="66427"/>
            <a:ext cx="9988550" cy="628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192">
            <a:solidFill>
              <a:srgbClr val="507D31"/>
            </a:solidFill>
          </a:ln>
        </p:spPr>
        <p:txBody>
          <a:bodyPr vert="horz" wrap="square" lIns="0" tIns="0" rIns="0" bIns="0" rtlCol="0">
            <a:spAutoFit/>
          </a:bodyPr>
          <a:lstStyle>
            <a:lvl1pPr>
              <a:defRPr sz="88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4445" algn="ctr">
              <a:lnSpc>
                <a:spcPts val="4920"/>
              </a:lnSpc>
            </a:pPr>
            <a:r>
              <a:rPr lang="en-IN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Calculation of Solar For 10HP Motor</a:t>
            </a:r>
            <a:endParaRPr sz="4400" b="1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60247D6-3461-45A0-824B-C51A777893B9}"/>
              </a:ext>
            </a:extLst>
          </p:cNvPr>
          <p:cNvSpPr/>
          <p:nvPr/>
        </p:nvSpPr>
        <p:spPr>
          <a:xfrm>
            <a:off x="4703065" y="6340973"/>
            <a:ext cx="2890266" cy="485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D8C0E3C-DC21-4FCC-A706-EB2BC52D58D0}"/>
              </a:ext>
            </a:extLst>
          </p:cNvPr>
          <p:cNvSpPr/>
          <p:nvPr/>
        </p:nvSpPr>
        <p:spPr>
          <a:xfrm>
            <a:off x="4785360" y="6389741"/>
            <a:ext cx="2725674" cy="4396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3AD3AC9-E380-4019-859F-B3EEA678BBCD}"/>
              </a:ext>
            </a:extLst>
          </p:cNvPr>
          <p:cNvSpPr/>
          <p:nvPr/>
        </p:nvSpPr>
        <p:spPr>
          <a:xfrm>
            <a:off x="4764024" y="6383651"/>
            <a:ext cx="2770631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D54435B-212F-4EE2-9EFD-AF9DC3DFBE73}"/>
              </a:ext>
            </a:extLst>
          </p:cNvPr>
          <p:cNvSpPr/>
          <p:nvPr/>
        </p:nvSpPr>
        <p:spPr>
          <a:xfrm>
            <a:off x="1" y="28572"/>
            <a:ext cx="1057656" cy="704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55F040C-66D8-4C62-AEE3-ED96A3F760D1}"/>
              </a:ext>
            </a:extLst>
          </p:cNvPr>
          <p:cNvSpPr/>
          <p:nvPr/>
        </p:nvSpPr>
        <p:spPr>
          <a:xfrm>
            <a:off x="10826496" y="28572"/>
            <a:ext cx="1365503" cy="704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B87EBFA-C3A6-4304-8672-7866D0D480AD}"/>
              </a:ext>
            </a:extLst>
          </p:cNvPr>
          <p:cNvSpPr txBox="1">
            <a:spLocks noGrp="1"/>
          </p:cNvSpPr>
          <p:nvPr/>
        </p:nvSpPr>
        <p:spPr>
          <a:xfrm>
            <a:off x="917245" y="6495005"/>
            <a:ext cx="72643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US" spc="-10" dirty="0"/>
              <a:t>31-03-2023</a:t>
            </a:r>
            <a:endParaRPr spc="-10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1E83E97-7194-41D4-81EE-77B5E23C401E}"/>
              </a:ext>
            </a:extLst>
          </p:cNvPr>
          <p:cNvSpPr txBox="1"/>
          <p:nvPr/>
        </p:nvSpPr>
        <p:spPr>
          <a:xfrm>
            <a:off x="4926330" y="6495005"/>
            <a:ext cx="24466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Department of Mechanical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519B303-30E5-482F-B6DE-B45F29CA853D}"/>
              </a:ext>
            </a:extLst>
          </p:cNvPr>
          <p:cNvSpPr txBox="1">
            <a:spLocks noGrp="1"/>
          </p:cNvSpPr>
          <p:nvPr/>
        </p:nvSpPr>
        <p:spPr>
          <a:xfrm>
            <a:off x="11087355" y="6495005"/>
            <a:ext cx="204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6</a:t>
            </a:fld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6BCBA2-52E9-45B0-FBF7-587804DAA715}"/>
              </a:ext>
            </a:extLst>
          </p:cNvPr>
          <p:cNvSpPr txBox="1"/>
          <p:nvPr/>
        </p:nvSpPr>
        <p:spPr>
          <a:xfrm>
            <a:off x="1057657" y="694804"/>
            <a:ext cx="9768839" cy="6169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The Motor is Working for 4Hrs in 1 day. So the power required for 1 day is 7.5×4=30kwhr.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The Power Required for 1 month is,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30×30= 900kwhr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1 Solar panel generates 300watts average power in 1 hr.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have need of 7500w of power in 1 hr.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7500/300= 25 Solar Panels (Approx.) Required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So, 25 solar panels generates 7500kw energy in 1 hr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5) In normal days we absorb 3-4 hrs energy from sun.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Means 7500×4= 30000watts of energy collect from the sun per day and we use 15000watts of energy per day and other energy can be stored in the batteries.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6) Average Dimensions of Solar Panel is 2.2m×1.05m×0.035m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7) Monocrystalline Solar Panels are best solar panels because, it has highest efficiency than other solar panels.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64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B13068F-B8C4-455A-9D9E-8B2AD95188D5}"/>
              </a:ext>
            </a:extLst>
          </p:cNvPr>
          <p:cNvSpPr/>
          <p:nvPr/>
        </p:nvSpPr>
        <p:spPr>
          <a:xfrm>
            <a:off x="838201" y="28572"/>
            <a:ext cx="9988550" cy="704215"/>
          </a:xfrm>
          <a:custGeom>
            <a:avLst/>
            <a:gdLst/>
            <a:ahLst/>
            <a:cxnLst/>
            <a:rect l="l" t="t" r="r" b="b"/>
            <a:pathLst>
              <a:path w="9988550" h="704215">
                <a:moveTo>
                  <a:pt x="0" y="704088"/>
                </a:moveTo>
                <a:lnTo>
                  <a:pt x="9988296" y="704088"/>
                </a:lnTo>
                <a:lnTo>
                  <a:pt x="9988296" y="0"/>
                </a:lnTo>
                <a:lnTo>
                  <a:pt x="0" y="0"/>
                </a:lnTo>
                <a:lnTo>
                  <a:pt x="0" y="704088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C032A25-7386-4E84-B2A1-1B636B1B4376}"/>
              </a:ext>
            </a:extLst>
          </p:cNvPr>
          <p:cNvSpPr txBox="1">
            <a:spLocks noGrp="1"/>
          </p:cNvSpPr>
          <p:nvPr/>
        </p:nvSpPr>
        <p:spPr>
          <a:xfrm>
            <a:off x="838201" y="66427"/>
            <a:ext cx="9988550" cy="6756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192">
            <a:solidFill>
              <a:srgbClr val="507D31"/>
            </a:solidFill>
          </a:ln>
        </p:spPr>
        <p:txBody>
          <a:bodyPr vert="horz" wrap="square" lIns="0" tIns="0" rIns="0" bIns="0" rtlCol="0">
            <a:spAutoFit/>
          </a:bodyPr>
          <a:lstStyle>
            <a:lvl1pPr>
              <a:defRPr sz="88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270510" algn="ctr">
              <a:lnSpc>
                <a:spcPct val="107000"/>
              </a:lnSpc>
              <a:spcAft>
                <a:spcPts val="800"/>
              </a:spcAft>
            </a:pPr>
            <a:r>
              <a:rPr lang="en-IN" sz="4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Battery System &amp; Invertor System</a:t>
            </a:r>
            <a:endParaRPr lang="en-IN" sz="4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60247D6-3461-45A0-824B-C51A777893B9}"/>
              </a:ext>
            </a:extLst>
          </p:cNvPr>
          <p:cNvSpPr/>
          <p:nvPr/>
        </p:nvSpPr>
        <p:spPr>
          <a:xfrm>
            <a:off x="4703065" y="6340973"/>
            <a:ext cx="2890266" cy="485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D8C0E3C-DC21-4FCC-A706-EB2BC52D58D0}"/>
              </a:ext>
            </a:extLst>
          </p:cNvPr>
          <p:cNvSpPr/>
          <p:nvPr/>
        </p:nvSpPr>
        <p:spPr>
          <a:xfrm>
            <a:off x="4785360" y="6389741"/>
            <a:ext cx="2725674" cy="4396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3AD3AC9-E380-4019-859F-B3EEA678BBCD}"/>
              </a:ext>
            </a:extLst>
          </p:cNvPr>
          <p:cNvSpPr/>
          <p:nvPr/>
        </p:nvSpPr>
        <p:spPr>
          <a:xfrm>
            <a:off x="4764024" y="6383651"/>
            <a:ext cx="2770631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D54435B-212F-4EE2-9EFD-AF9DC3DFBE73}"/>
              </a:ext>
            </a:extLst>
          </p:cNvPr>
          <p:cNvSpPr/>
          <p:nvPr/>
        </p:nvSpPr>
        <p:spPr>
          <a:xfrm>
            <a:off x="1" y="28572"/>
            <a:ext cx="1057656" cy="704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55F040C-66D8-4C62-AEE3-ED96A3F760D1}"/>
              </a:ext>
            </a:extLst>
          </p:cNvPr>
          <p:cNvSpPr/>
          <p:nvPr/>
        </p:nvSpPr>
        <p:spPr>
          <a:xfrm>
            <a:off x="10826496" y="28572"/>
            <a:ext cx="1365503" cy="704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B87EBFA-C3A6-4304-8672-7866D0D480AD}"/>
              </a:ext>
            </a:extLst>
          </p:cNvPr>
          <p:cNvSpPr txBox="1">
            <a:spLocks noGrp="1"/>
          </p:cNvSpPr>
          <p:nvPr/>
        </p:nvSpPr>
        <p:spPr>
          <a:xfrm>
            <a:off x="917245" y="6495005"/>
            <a:ext cx="72643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US" spc="-10" dirty="0"/>
              <a:t>31-03-2023</a:t>
            </a:r>
            <a:endParaRPr spc="-10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1E83E97-7194-41D4-81EE-77B5E23C401E}"/>
              </a:ext>
            </a:extLst>
          </p:cNvPr>
          <p:cNvSpPr txBox="1"/>
          <p:nvPr/>
        </p:nvSpPr>
        <p:spPr>
          <a:xfrm>
            <a:off x="4926330" y="6495005"/>
            <a:ext cx="24466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Department of Mechanical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519B303-30E5-482F-B6DE-B45F29CA853D}"/>
              </a:ext>
            </a:extLst>
          </p:cNvPr>
          <p:cNvSpPr txBox="1">
            <a:spLocks noGrp="1"/>
          </p:cNvSpPr>
          <p:nvPr/>
        </p:nvSpPr>
        <p:spPr>
          <a:xfrm>
            <a:off x="11087355" y="6495005"/>
            <a:ext cx="204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7</a:t>
            </a:fld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C9AF0F-EDCF-459F-AADE-7ECA57C26CE7}"/>
              </a:ext>
            </a:extLst>
          </p:cNvPr>
          <p:cNvSpPr txBox="1"/>
          <p:nvPr/>
        </p:nvSpPr>
        <p:spPr>
          <a:xfrm>
            <a:off x="1057657" y="725903"/>
            <a:ext cx="9679014" cy="3041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One 150Ah battery can store 1600watts of average energy.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we have required almost 10 batteries of 150AH 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The dimension of 1 Battery is 0.502m×0.191m×0.44m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Alfa + 10 KVA MPPT Solar PCU invertor can be required for 10Hp motor.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PCU is a Solar Power Conditioning Unit (PCU) which uses Solar energy (primary) and also the power from grid (secondary), to charge the batteries as well as to feed to connected load.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23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3" name="Picture 12" descr="Alfa+ Solar PCU">
            <a:extLst>
              <a:ext uri="{FF2B5EF4-FFF2-40B4-BE49-F238E27FC236}">
                <a16:creationId xmlns:a16="http://schemas.microsoft.com/office/drawing/2014/main" id="{267B7E09-FA08-08B8-3746-9012224221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496" y="3429000"/>
            <a:ext cx="2563009" cy="2563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04D601-86D9-22A7-9FC9-AB6323B65F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197" y="3447186"/>
            <a:ext cx="2563009" cy="26060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649908-BF20-A6C9-49BC-72372EA825A3}"/>
              </a:ext>
            </a:extLst>
          </p:cNvPr>
          <p:cNvSpPr txBox="1"/>
          <p:nvPr/>
        </p:nvSpPr>
        <p:spPr>
          <a:xfrm>
            <a:off x="3748324" y="5962202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CDFCDF-2D0B-D0A9-DC8B-7BF05F04A42C}"/>
              </a:ext>
            </a:extLst>
          </p:cNvPr>
          <p:cNvSpPr txBox="1"/>
          <p:nvPr/>
        </p:nvSpPr>
        <p:spPr>
          <a:xfrm>
            <a:off x="7060379" y="5906573"/>
            <a:ext cx="1370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62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B13068F-B8C4-455A-9D9E-8B2AD95188D5}"/>
              </a:ext>
            </a:extLst>
          </p:cNvPr>
          <p:cNvSpPr/>
          <p:nvPr/>
        </p:nvSpPr>
        <p:spPr>
          <a:xfrm>
            <a:off x="838201" y="28572"/>
            <a:ext cx="9988550" cy="704215"/>
          </a:xfrm>
          <a:custGeom>
            <a:avLst/>
            <a:gdLst/>
            <a:ahLst/>
            <a:cxnLst/>
            <a:rect l="l" t="t" r="r" b="b"/>
            <a:pathLst>
              <a:path w="9988550" h="704215">
                <a:moveTo>
                  <a:pt x="0" y="704088"/>
                </a:moveTo>
                <a:lnTo>
                  <a:pt x="9988296" y="704088"/>
                </a:lnTo>
                <a:lnTo>
                  <a:pt x="9988296" y="0"/>
                </a:lnTo>
                <a:lnTo>
                  <a:pt x="0" y="0"/>
                </a:lnTo>
                <a:lnTo>
                  <a:pt x="0" y="704088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C032A25-7386-4E84-B2A1-1B636B1B4376}"/>
              </a:ext>
            </a:extLst>
          </p:cNvPr>
          <p:cNvSpPr txBox="1">
            <a:spLocks noGrp="1"/>
          </p:cNvSpPr>
          <p:nvPr/>
        </p:nvSpPr>
        <p:spPr>
          <a:xfrm>
            <a:off x="838201" y="39533"/>
            <a:ext cx="9988550" cy="6756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192">
            <a:solidFill>
              <a:srgbClr val="507D31"/>
            </a:solidFill>
          </a:ln>
        </p:spPr>
        <p:txBody>
          <a:bodyPr vert="horz" wrap="square" lIns="0" tIns="0" rIns="0" bIns="0" rtlCol="0">
            <a:spAutoFit/>
          </a:bodyPr>
          <a:lstStyle>
            <a:lvl1pPr>
              <a:defRPr sz="88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270510" algn="ctr">
              <a:lnSpc>
                <a:spcPct val="107000"/>
              </a:lnSpc>
              <a:spcAft>
                <a:spcPts val="800"/>
              </a:spcAft>
            </a:pPr>
            <a:r>
              <a:rPr lang="en-IN" sz="4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Approx Budget Of Solar Project</a:t>
            </a:r>
            <a:endParaRPr lang="en-IN" sz="4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60247D6-3461-45A0-824B-C51A777893B9}"/>
              </a:ext>
            </a:extLst>
          </p:cNvPr>
          <p:cNvSpPr/>
          <p:nvPr/>
        </p:nvSpPr>
        <p:spPr>
          <a:xfrm>
            <a:off x="4703065" y="6340973"/>
            <a:ext cx="2890266" cy="485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D8C0E3C-DC21-4FCC-A706-EB2BC52D58D0}"/>
              </a:ext>
            </a:extLst>
          </p:cNvPr>
          <p:cNvSpPr/>
          <p:nvPr/>
        </p:nvSpPr>
        <p:spPr>
          <a:xfrm>
            <a:off x="4785360" y="6389741"/>
            <a:ext cx="2725674" cy="4396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3AD3AC9-E380-4019-859F-B3EEA678BBCD}"/>
              </a:ext>
            </a:extLst>
          </p:cNvPr>
          <p:cNvSpPr/>
          <p:nvPr/>
        </p:nvSpPr>
        <p:spPr>
          <a:xfrm>
            <a:off x="4764024" y="6383651"/>
            <a:ext cx="2770631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D54435B-212F-4EE2-9EFD-AF9DC3DFBE73}"/>
              </a:ext>
            </a:extLst>
          </p:cNvPr>
          <p:cNvSpPr/>
          <p:nvPr/>
        </p:nvSpPr>
        <p:spPr>
          <a:xfrm>
            <a:off x="1" y="28572"/>
            <a:ext cx="1057656" cy="704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55F040C-66D8-4C62-AEE3-ED96A3F760D1}"/>
              </a:ext>
            </a:extLst>
          </p:cNvPr>
          <p:cNvSpPr/>
          <p:nvPr/>
        </p:nvSpPr>
        <p:spPr>
          <a:xfrm>
            <a:off x="10826496" y="28572"/>
            <a:ext cx="1365503" cy="704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B87EBFA-C3A6-4304-8672-7866D0D480AD}"/>
              </a:ext>
            </a:extLst>
          </p:cNvPr>
          <p:cNvSpPr txBox="1">
            <a:spLocks noGrp="1"/>
          </p:cNvSpPr>
          <p:nvPr/>
        </p:nvSpPr>
        <p:spPr>
          <a:xfrm>
            <a:off x="917245" y="6495005"/>
            <a:ext cx="72643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US" spc="-10" dirty="0"/>
              <a:t>31-03-2023</a:t>
            </a:r>
            <a:endParaRPr spc="-10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1E83E97-7194-41D4-81EE-77B5E23C401E}"/>
              </a:ext>
            </a:extLst>
          </p:cNvPr>
          <p:cNvSpPr txBox="1"/>
          <p:nvPr/>
        </p:nvSpPr>
        <p:spPr>
          <a:xfrm>
            <a:off x="4926330" y="6495005"/>
            <a:ext cx="24466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Department of Mechanical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519B303-30E5-482F-B6DE-B45F29CA853D}"/>
              </a:ext>
            </a:extLst>
          </p:cNvPr>
          <p:cNvSpPr txBox="1">
            <a:spLocks noGrp="1"/>
          </p:cNvSpPr>
          <p:nvPr/>
        </p:nvSpPr>
        <p:spPr>
          <a:xfrm>
            <a:off x="11087355" y="6495005"/>
            <a:ext cx="204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36AF2-D18C-6273-A810-2026E0FC11C1}"/>
              </a:ext>
            </a:extLst>
          </p:cNvPr>
          <p:cNvSpPr txBox="1"/>
          <p:nvPr/>
        </p:nvSpPr>
        <p:spPr>
          <a:xfrm>
            <a:off x="1057658" y="715231"/>
            <a:ext cx="9768974" cy="5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Solar Panels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 price of 1 solar panel is 15000rs (Bi-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Ficial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Solar Panels)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25 solar panels 13000×25= 325000Rs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Solar Panel GI structure (Galvanised Iron Structure)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High Height 2500Rs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Low Height 1500Rs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Average Price for GI structure is 5000Rs for 7.5kw motor solar system.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Battery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 price of 1 Battery of 150Ah is 12000Rs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10 Batteries 12000×10= 120000Rs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dirty="0"/>
              <a:t>4)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Invertor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Alfa + 10 KVA MPPT solar PCU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Price Of Invertor is 90000Rs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15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B13068F-B8C4-455A-9D9E-8B2AD95188D5}"/>
              </a:ext>
            </a:extLst>
          </p:cNvPr>
          <p:cNvSpPr/>
          <p:nvPr/>
        </p:nvSpPr>
        <p:spPr>
          <a:xfrm>
            <a:off x="838201" y="28572"/>
            <a:ext cx="9988550" cy="704215"/>
          </a:xfrm>
          <a:custGeom>
            <a:avLst/>
            <a:gdLst/>
            <a:ahLst/>
            <a:cxnLst/>
            <a:rect l="l" t="t" r="r" b="b"/>
            <a:pathLst>
              <a:path w="9988550" h="704215">
                <a:moveTo>
                  <a:pt x="0" y="704088"/>
                </a:moveTo>
                <a:lnTo>
                  <a:pt x="9988296" y="704088"/>
                </a:lnTo>
                <a:lnTo>
                  <a:pt x="9988296" y="0"/>
                </a:lnTo>
                <a:lnTo>
                  <a:pt x="0" y="0"/>
                </a:lnTo>
                <a:lnTo>
                  <a:pt x="0" y="704088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C032A25-7386-4E84-B2A1-1B636B1B4376}"/>
              </a:ext>
            </a:extLst>
          </p:cNvPr>
          <p:cNvSpPr txBox="1">
            <a:spLocks noGrp="1"/>
          </p:cNvSpPr>
          <p:nvPr/>
        </p:nvSpPr>
        <p:spPr>
          <a:xfrm>
            <a:off x="838201" y="39533"/>
            <a:ext cx="9988550" cy="6756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192">
            <a:solidFill>
              <a:srgbClr val="507D31"/>
            </a:solidFill>
          </a:ln>
        </p:spPr>
        <p:txBody>
          <a:bodyPr vert="horz" wrap="square" lIns="0" tIns="0" rIns="0" bIns="0" rtlCol="0">
            <a:spAutoFit/>
          </a:bodyPr>
          <a:lstStyle>
            <a:lvl1pPr>
              <a:defRPr sz="88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270510" algn="ctr">
              <a:lnSpc>
                <a:spcPct val="107000"/>
              </a:lnSpc>
              <a:spcAft>
                <a:spcPts val="800"/>
              </a:spcAft>
            </a:pPr>
            <a:r>
              <a:rPr lang="en-IN" sz="4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Approx Budget Of Solar Project</a:t>
            </a:r>
            <a:endParaRPr lang="en-IN" sz="4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60247D6-3461-45A0-824B-C51A777893B9}"/>
              </a:ext>
            </a:extLst>
          </p:cNvPr>
          <p:cNvSpPr/>
          <p:nvPr/>
        </p:nvSpPr>
        <p:spPr>
          <a:xfrm>
            <a:off x="4703065" y="6340973"/>
            <a:ext cx="2890266" cy="485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D8C0E3C-DC21-4FCC-A706-EB2BC52D58D0}"/>
              </a:ext>
            </a:extLst>
          </p:cNvPr>
          <p:cNvSpPr/>
          <p:nvPr/>
        </p:nvSpPr>
        <p:spPr>
          <a:xfrm>
            <a:off x="4785360" y="6389741"/>
            <a:ext cx="2725674" cy="4396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3AD3AC9-E380-4019-859F-B3EEA678BBCD}"/>
              </a:ext>
            </a:extLst>
          </p:cNvPr>
          <p:cNvSpPr/>
          <p:nvPr/>
        </p:nvSpPr>
        <p:spPr>
          <a:xfrm>
            <a:off x="4764024" y="6383651"/>
            <a:ext cx="2770631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D54435B-212F-4EE2-9EFD-AF9DC3DFBE73}"/>
              </a:ext>
            </a:extLst>
          </p:cNvPr>
          <p:cNvSpPr/>
          <p:nvPr/>
        </p:nvSpPr>
        <p:spPr>
          <a:xfrm>
            <a:off x="1" y="28572"/>
            <a:ext cx="1057656" cy="704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55F040C-66D8-4C62-AEE3-ED96A3F760D1}"/>
              </a:ext>
            </a:extLst>
          </p:cNvPr>
          <p:cNvSpPr/>
          <p:nvPr/>
        </p:nvSpPr>
        <p:spPr>
          <a:xfrm>
            <a:off x="10826496" y="28572"/>
            <a:ext cx="1365503" cy="704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B87EBFA-C3A6-4304-8672-7866D0D480AD}"/>
              </a:ext>
            </a:extLst>
          </p:cNvPr>
          <p:cNvSpPr txBox="1">
            <a:spLocks noGrp="1"/>
          </p:cNvSpPr>
          <p:nvPr/>
        </p:nvSpPr>
        <p:spPr>
          <a:xfrm>
            <a:off x="917245" y="6495005"/>
            <a:ext cx="72643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US" spc="-10" dirty="0"/>
              <a:t>31-03-2023</a:t>
            </a:r>
            <a:endParaRPr spc="-10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1E83E97-7194-41D4-81EE-77B5E23C401E}"/>
              </a:ext>
            </a:extLst>
          </p:cNvPr>
          <p:cNvSpPr txBox="1"/>
          <p:nvPr/>
        </p:nvSpPr>
        <p:spPr>
          <a:xfrm>
            <a:off x="4926330" y="6495005"/>
            <a:ext cx="24466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Department of Mechanical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519B303-30E5-482F-B6DE-B45F29CA853D}"/>
              </a:ext>
            </a:extLst>
          </p:cNvPr>
          <p:cNvSpPr txBox="1">
            <a:spLocks noGrp="1"/>
          </p:cNvSpPr>
          <p:nvPr/>
        </p:nvSpPr>
        <p:spPr>
          <a:xfrm>
            <a:off x="11087355" y="6495005"/>
            <a:ext cx="204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36AF2-D18C-6273-A810-2026E0FC11C1}"/>
              </a:ext>
            </a:extLst>
          </p:cNvPr>
          <p:cNvSpPr txBox="1"/>
          <p:nvPr/>
        </p:nvSpPr>
        <p:spPr>
          <a:xfrm>
            <a:off x="1048871" y="717176"/>
            <a:ext cx="9777761" cy="659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5) DC wires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6mm DC wire= Rs80/m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10mm DC wire= Rs135/m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6) MC4 Connectors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 50Rs for 1 connector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in 1 out &amp; 3 in 1 out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7) DCDB box &amp; ACDB box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for the connecting the wires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DCDB box= 5000Rs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ACDB box= 3000Rs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8) LA &amp; Earthing (For Safety from Thunderstorm)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LA (Lightning Arrestor) For 2000Rs</a:t>
            </a:r>
          </a:p>
          <a:p>
            <a:pPr marL="228600" algn="just">
              <a:lnSpc>
                <a:spcPct val="15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Earthing:  1 for Lightning Arrestor, 1 for Solar panel, 1 for Motor &amp; Lights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9) Installation Cost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 20000Rs For installation.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27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1001</Words>
  <Application>Microsoft Office PowerPoint</Application>
  <PresentationFormat>Widescreen</PresentationFormat>
  <Paragraphs>175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Shreyash</cp:lastModifiedBy>
  <cp:revision>6</cp:revision>
  <dcterms:modified xsi:type="dcterms:W3CDTF">2023-03-31T05:32:12Z</dcterms:modified>
</cp:coreProperties>
</file>