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37A9-3BAB-6552-5C29-A111CE291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C58E87-E020-FCF7-D7A8-9D8EB44D5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92FB76-8CF8-BD95-8E19-6F818C16A6A5}"/>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5" name="Footer Placeholder 4">
            <a:extLst>
              <a:ext uri="{FF2B5EF4-FFF2-40B4-BE49-F238E27FC236}">
                <a16:creationId xmlns:a16="http://schemas.microsoft.com/office/drawing/2014/main" id="{F6B357D7-9498-8099-5187-7BFAB38F8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C49A8-97F0-CC6E-E70A-B21B2E9245EC}"/>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69451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CA8-7DE6-F615-66DA-F9A62974D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89091-0DBC-6EEB-AF3E-E27983F113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A3677-FA45-4D73-ED23-C28E406D35A1}"/>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5" name="Footer Placeholder 4">
            <a:extLst>
              <a:ext uri="{FF2B5EF4-FFF2-40B4-BE49-F238E27FC236}">
                <a16:creationId xmlns:a16="http://schemas.microsoft.com/office/drawing/2014/main" id="{CC99D4CC-6DC5-8EE8-74B1-ADBB74184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FFD29-EF69-1F02-37E1-FB26AC7DB59F}"/>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133567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D6F72-D724-6C09-32D6-61E2A6BCCD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BA9A22-4486-3EC1-DB55-8E4BA2EF8C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7340A-9379-53EC-3D26-2A1FDA89749D}"/>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5" name="Footer Placeholder 4">
            <a:extLst>
              <a:ext uri="{FF2B5EF4-FFF2-40B4-BE49-F238E27FC236}">
                <a16:creationId xmlns:a16="http://schemas.microsoft.com/office/drawing/2014/main" id="{4C60DB68-4233-410D-0612-6ACC559A4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AB461-2801-65C6-3968-5DE16371E0FA}"/>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327481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0A91-F513-C032-2349-0F1F754EEF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88AD0B-75A3-FA9C-D332-9128970DF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2675D-8198-0A24-CD46-9E4FA71431D5}"/>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5" name="Footer Placeholder 4">
            <a:extLst>
              <a:ext uri="{FF2B5EF4-FFF2-40B4-BE49-F238E27FC236}">
                <a16:creationId xmlns:a16="http://schemas.microsoft.com/office/drawing/2014/main" id="{F9006DFA-C6B8-F85F-C98B-FE2D855FA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035F9-6136-35DF-BF58-04B92A5D96F8}"/>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175151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7C63-01C0-2930-1B4E-CC94EC706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FB8844-FD6A-6535-9F1D-5260F6FFE8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118248-5F17-84DB-95CC-E91439E67876}"/>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5" name="Footer Placeholder 4">
            <a:extLst>
              <a:ext uri="{FF2B5EF4-FFF2-40B4-BE49-F238E27FC236}">
                <a16:creationId xmlns:a16="http://schemas.microsoft.com/office/drawing/2014/main" id="{4C53EA11-3A39-8D37-5269-690DB4580D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145C3-790C-F6CB-06F7-7E29029DE6E2}"/>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342678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2D3-34A5-1393-C1C5-5FF121370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E2AD6A-4116-3117-B4D0-FBC4B48FF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FD01E-F55E-640C-A501-9036523981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B79D90-5EF6-A34D-778B-7C2B58A823A1}"/>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6" name="Footer Placeholder 5">
            <a:extLst>
              <a:ext uri="{FF2B5EF4-FFF2-40B4-BE49-F238E27FC236}">
                <a16:creationId xmlns:a16="http://schemas.microsoft.com/office/drawing/2014/main" id="{D114E910-B56C-75EF-2932-EA958DAFB7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909443-5444-968F-0FE5-F34923504BB7}"/>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64678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488-7FFE-468B-8005-160918D772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E4A28-5255-FAF0-2F67-859ABE52E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803C8D-060D-95A9-A1B2-7A4F20A8B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6D1864-7196-5A3D-A2F8-C978AE187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BBBC55-B05C-F392-9A49-27F2030BF8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57FB01-F243-5E17-1A42-34B416A19FE0}"/>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8" name="Footer Placeholder 7">
            <a:extLst>
              <a:ext uri="{FF2B5EF4-FFF2-40B4-BE49-F238E27FC236}">
                <a16:creationId xmlns:a16="http://schemas.microsoft.com/office/drawing/2014/main" id="{769A1159-D911-DD46-4733-47B39FF027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CD02C6-0CAB-323F-4C69-24C7649B60AE}"/>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428326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A0FB-5E71-C827-D3F6-6B85999769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8C8917-12C7-082F-4843-06AFA8D07463}"/>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4" name="Footer Placeholder 3">
            <a:extLst>
              <a:ext uri="{FF2B5EF4-FFF2-40B4-BE49-F238E27FC236}">
                <a16:creationId xmlns:a16="http://schemas.microsoft.com/office/drawing/2014/main" id="{37AF822B-4A0F-B307-0CB0-DA2B591C3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6632B4-BB38-CFB7-3337-8CAD1774F9D9}"/>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125997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2658C-AAF2-5C76-CD28-E8BCEF9C01AA}"/>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3" name="Footer Placeholder 2">
            <a:extLst>
              <a:ext uri="{FF2B5EF4-FFF2-40B4-BE49-F238E27FC236}">
                <a16:creationId xmlns:a16="http://schemas.microsoft.com/office/drawing/2014/main" id="{DF6B36F9-0399-076F-4916-FE0962C2AA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E44CE4-E274-4A98-8BE1-30805F128497}"/>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415359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8862-7038-B4A1-4DF6-70AEBF977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D6F7B1-3C53-9B1D-7D02-6A8914AAAA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8D6F73-349C-5F71-213A-5BC7F91DC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4D9E0-C146-7992-6A74-A7461530C499}"/>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6" name="Footer Placeholder 5">
            <a:extLst>
              <a:ext uri="{FF2B5EF4-FFF2-40B4-BE49-F238E27FC236}">
                <a16:creationId xmlns:a16="http://schemas.microsoft.com/office/drawing/2014/main" id="{BA7C4383-395B-60D1-A40E-2CFA1A2563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D6F09-B170-6353-E0A0-720D69BE9D0E}"/>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349000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876C-9F29-873A-82F0-E6AF0AE56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5AD34B-E545-5EA1-18A0-9D59C0D14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F8AA30-72AD-8ABD-4897-1FF76DF32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20699-F430-C6B8-7873-AA82BC2F9346}"/>
              </a:ext>
            </a:extLst>
          </p:cNvPr>
          <p:cNvSpPr>
            <a:spLocks noGrp="1"/>
          </p:cNvSpPr>
          <p:nvPr>
            <p:ph type="dt" sz="half" idx="10"/>
          </p:nvPr>
        </p:nvSpPr>
        <p:spPr/>
        <p:txBody>
          <a:bodyPr/>
          <a:lstStyle/>
          <a:p>
            <a:fld id="{01FAE051-6C69-474B-B6F4-D9D040E735C6}" type="datetimeFigureOut">
              <a:rPr lang="en-IN" smtClean="0"/>
              <a:t>04-12-2023</a:t>
            </a:fld>
            <a:endParaRPr lang="en-IN"/>
          </a:p>
        </p:txBody>
      </p:sp>
      <p:sp>
        <p:nvSpPr>
          <p:cNvPr id="6" name="Footer Placeholder 5">
            <a:extLst>
              <a:ext uri="{FF2B5EF4-FFF2-40B4-BE49-F238E27FC236}">
                <a16:creationId xmlns:a16="http://schemas.microsoft.com/office/drawing/2014/main" id="{7577334D-A37D-B2EB-F581-36840AF7DF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6BF19-0B67-F1A5-D65D-9E97F6CFD5EF}"/>
              </a:ext>
            </a:extLst>
          </p:cNvPr>
          <p:cNvSpPr>
            <a:spLocks noGrp="1"/>
          </p:cNvSpPr>
          <p:nvPr>
            <p:ph type="sldNum" sz="quarter" idx="12"/>
          </p:nvPr>
        </p:nvSpPr>
        <p:spPr/>
        <p:txBody>
          <a:bodyPr/>
          <a:lstStyle/>
          <a:p>
            <a:fld id="{0EB40DD8-794A-4E6B-9A0C-3F461C9F7C61}" type="slidenum">
              <a:rPr lang="en-IN" smtClean="0"/>
              <a:t>‹#›</a:t>
            </a:fld>
            <a:endParaRPr lang="en-IN"/>
          </a:p>
        </p:txBody>
      </p:sp>
    </p:spTree>
    <p:extLst>
      <p:ext uri="{BB962C8B-B14F-4D97-AF65-F5344CB8AC3E}">
        <p14:creationId xmlns:p14="http://schemas.microsoft.com/office/powerpoint/2010/main" val="20271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A7446D-9B1E-4B59-C717-1BF42E5B5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A8FAA-211A-E01E-D111-6A4AA424A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B537E-A120-6025-CE42-84E037286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AE051-6C69-474B-B6F4-D9D040E735C6}" type="datetimeFigureOut">
              <a:rPr lang="en-IN" smtClean="0"/>
              <a:t>04-12-2023</a:t>
            </a:fld>
            <a:endParaRPr lang="en-IN"/>
          </a:p>
        </p:txBody>
      </p:sp>
      <p:sp>
        <p:nvSpPr>
          <p:cNvPr id="5" name="Footer Placeholder 4">
            <a:extLst>
              <a:ext uri="{FF2B5EF4-FFF2-40B4-BE49-F238E27FC236}">
                <a16:creationId xmlns:a16="http://schemas.microsoft.com/office/drawing/2014/main" id="{D38F9A7B-E03E-FF1C-D662-0B05BD50AB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FFE828-35A7-BAAE-15F8-1E6057534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40DD8-794A-4E6B-9A0C-3F461C9F7C61}" type="slidenum">
              <a:rPr lang="en-IN" smtClean="0"/>
              <a:t>‹#›</a:t>
            </a:fld>
            <a:endParaRPr lang="en-IN"/>
          </a:p>
        </p:txBody>
      </p:sp>
    </p:spTree>
    <p:extLst>
      <p:ext uri="{BB962C8B-B14F-4D97-AF65-F5344CB8AC3E}">
        <p14:creationId xmlns:p14="http://schemas.microsoft.com/office/powerpoint/2010/main" val="357665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5E5A-A45C-F57A-F92B-A6954B968199}"/>
              </a:ext>
            </a:extLst>
          </p:cNvPr>
          <p:cNvSpPr>
            <a:spLocks noGrp="1"/>
          </p:cNvSpPr>
          <p:nvPr>
            <p:ph type="ctrTitle"/>
          </p:nvPr>
        </p:nvSpPr>
        <p:spPr/>
        <p:txBody>
          <a:bodyPr/>
          <a:lstStyle/>
          <a:p>
            <a:r>
              <a:rPr lang="en-IN" dirty="0"/>
              <a:t>Bank Customer Churn Prediction</a:t>
            </a:r>
          </a:p>
        </p:txBody>
      </p:sp>
      <p:sp>
        <p:nvSpPr>
          <p:cNvPr id="3" name="Subtitle 2">
            <a:extLst>
              <a:ext uri="{FF2B5EF4-FFF2-40B4-BE49-F238E27FC236}">
                <a16:creationId xmlns:a16="http://schemas.microsoft.com/office/drawing/2014/main" id="{3984FF43-385A-42C6-8CE0-7AFC642328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589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D147-3398-218B-350B-86307748CF28}"/>
              </a:ext>
            </a:extLst>
          </p:cNvPr>
          <p:cNvSpPr>
            <a:spLocks noGrp="1"/>
          </p:cNvSpPr>
          <p:nvPr>
            <p:ph type="title"/>
          </p:nvPr>
        </p:nvSpPr>
        <p:spPr>
          <a:xfrm>
            <a:off x="838200" y="365126"/>
            <a:ext cx="10515600" cy="532342"/>
          </a:xfrm>
        </p:spPr>
        <p:txBody>
          <a:bodyPr>
            <a:normAutofit fontScale="90000"/>
          </a:bodyPr>
          <a:lstStyle/>
          <a:p>
            <a:r>
              <a:rPr lang="en-IN" dirty="0"/>
              <a:t>AdaBoost</a:t>
            </a:r>
          </a:p>
        </p:txBody>
      </p:sp>
      <p:sp>
        <p:nvSpPr>
          <p:cNvPr id="3" name="Content Placeholder 2">
            <a:extLst>
              <a:ext uri="{FF2B5EF4-FFF2-40B4-BE49-F238E27FC236}">
                <a16:creationId xmlns:a16="http://schemas.microsoft.com/office/drawing/2014/main" id="{FA0A87E7-8B0B-4C29-4F74-9CB203A19C66}"/>
              </a:ext>
            </a:extLst>
          </p:cNvPr>
          <p:cNvSpPr>
            <a:spLocks noGrp="1"/>
          </p:cNvSpPr>
          <p:nvPr>
            <p:ph idx="1"/>
          </p:nvPr>
        </p:nvSpPr>
        <p:spPr>
          <a:xfrm>
            <a:off x="220133" y="1065756"/>
            <a:ext cx="11557000" cy="5665244"/>
          </a:xfrm>
        </p:spPr>
        <p:txBody>
          <a:bodyPr/>
          <a:lstStyle/>
          <a:p>
            <a:pPr marL="0" indent="0">
              <a:buNone/>
            </a:pPr>
            <a:r>
              <a:rPr lang="en-IN" dirty="0"/>
              <a:t>Intro to AdaBoost</a:t>
            </a:r>
          </a:p>
          <a:p>
            <a:pPr marL="0" indent="0">
              <a:buNone/>
            </a:pPr>
            <a:endParaRPr lang="en-IN" dirty="0"/>
          </a:p>
          <a:p>
            <a:pPr marL="0" indent="0">
              <a:buNone/>
            </a:pPr>
            <a:r>
              <a:rPr lang="en-IN" dirty="0"/>
              <a:t>Classification Report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Cross-Validation</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63850D8-A205-D702-11AB-7E44AC9D6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357" y="1930944"/>
            <a:ext cx="5506218" cy="3581900"/>
          </a:xfrm>
          <a:prstGeom prst="rect">
            <a:avLst/>
          </a:prstGeom>
        </p:spPr>
      </p:pic>
      <p:pic>
        <p:nvPicPr>
          <p:cNvPr id="7" name="Picture 6">
            <a:extLst>
              <a:ext uri="{FF2B5EF4-FFF2-40B4-BE49-F238E27FC236}">
                <a16:creationId xmlns:a16="http://schemas.microsoft.com/office/drawing/2014/main" id="{F0878515-EE75-75E1-83F6-4CEE22D50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092" y="5792244"/>
            <a:ext cx="8230749" cy="790685"/>
          </a:xfrm>
          <a:prstGeom prst="rect">
            <a:avLst/>
          </a:prstGeom>
        </p:spPr>
      </p:pic>
    </p:spTree>
    <p:extLst>
      <p:ext uri="{BB962C8B-B14F-4D97-AF65-F5344CB8AC3E}">
        <p14:creationId xmlns:p14="http://schemas.microsoft.com/office/powerpoint/2010/main" val="101324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2FC81-A0FF-D004-A444-CC1A20101754}"/>
              </a:ext>
            </a:extLst>
          </p:cNvPr>
          <p:cNvSpPr>
            <a:spLocks noGrp="1"/>
          </p:cNvSpPr>
          <p:nvPr>
            <p:ph idx="1"/>
          </p:nvPr>
        </p:nvSpPr>
        <p:spPr>
          <a:xfrm>
            <a:off x="160867" y="143932"/>
            <a:ext cx="11192933" cy="6714067"/>
          </a:xfrm>
        </p:spPr>
        <p:txBody>
          <a:bodyPr/>
          <a:lstStyle/>
          <a:p>
            <a:pPr marL="0" indent="0">
              <a:buNone/>
            </a:pPr>
            <a:r>
              <a:rPr lang="en-IN" dirty="0"/>
              <a:t>Hyperparameter Tuning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Confusion Matrix</a:t>
            </a:r>
          </a:p>
          <a:p>
            <a:pPr marL="0" indent="0">
              <a:buNone/>
            </a:pPr>
            <a:endParaRPr lang="en-IN" dirty="0"/>
          </a:p>
        </p:txBody>
      </p:sp>
      <p:pic>
        <p:nvPicPr>
          <p:cNvPr id="5" name="Picture 4">
            <a:extLst>
              <a:ext uri="{FF2B5EF4-FFF2-40B4-BE49-F238E27FC236}">
                <a16:creationId xmlns:a16="http://schemas.microsoft.com/office/drawing/2014/main" id="{9C287B82-D64B-CBE2-7B44-5307415AE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6" y="795814"/>
            <a:ext cx="8297433" cy="762106"/>
          </a:xfrm>
          <a:prstGeom prst="rect">
            <a:avLst/>
          </a:prstGeom>
        </p:spPr>
      </p:pic>
      <p:pic>
        <p:nvPicPr>
          <p:cNvPr id="7" name="Picture 6">
            <a:extLst>
              <a:ext uri="{FF2B5EF4-FFF2-40B4-BE49-F238E27FC236}">
                <a16:creationId xmlns:a16="http://schemas.microsoft.com/office/drawing/2014/main" id="{5EF37211-D108-181F-B8CC-B1152AE8A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6" y="1966804"/>
            <a:ext cx="5268060" cy="1552792"/>
          </a:xfrm>
          <a:prstGeom prst="rect">
            <a:avLst/>
          </a:prstGeom>
        </p:spPr>
      </p:pic>
      <p:pic>
        <p:nvPicPr>
          <p:cNvPr id="9" name="Picture 8">
            <a:extLst>
              <a:ext uri="{FF2B5EF4-FFF2-40B4-BE49-F238E27FC236}">
                <a16:creationId xmlns:a16="http://schemas.microsoft.com/office/drawing/2014/main" id="{A2A75EE8-08E3-8EDD-E060-4960E5375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198" y="3107267"/>
            <a:ext cx="5142240" cy="3721577"/>
          </a:xfrm>
          <a:prstGeom prst="rect">
            <a:avLst/>
          </a:prstGeom>
        </p:spPr>
      </p:pic>
    </p:spTree>
    <p:extLst>
      <p:ext uri="{BB962C8B-B14F-4D97-AF65-F5344CB8AC3E}">
        <p14:creationId xmlns:p14="http://schemas.microsoft.com/office/powerpoint/2010/main" val="80955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DD72-B501-8137-3099-72336A175F9A}"/>
              </a:ext>
            </a:extLst>
          </p:cNvPr>
          <p:cNvSpPr>
            <a:spLocks noGrp="1"/>
          </p:cNvSpPr>
          <p:nvPr>
            <p:ph type="title"/>
          </p:nvPr>
        </p:nvSpPr>
        <p:spPr>
          <a:xfrm>
            <a:off x="110067" y="365125"/>
            <a:ext cx="11243733" cy="752475"/>
          </a:xfrm>
        </p:spPr>
        <p:txBody>
          <a:bodyPr/>
          <a:lstStyle/>
          <a:p>
            <a:r>
              <a:rPr lang="en-IN" dirty="0"/>
              <a:t>Model Evaluation</a:t>
            </a:r>
          </a:p>
        </p:txBody>
      </p:sp>
      <p:sp>
        <p:nvSpPr>
          <p:cNvPr id="3" name="Content Placeholder 2">
            <a:extLst>
              <a:ext uri="{FF2B5EF4-FFF2-40B4-BE49-F238E27FC236}">
                <a16:creationId xmlns:a16="http://schemas.microsoft.com/office/drawing/2014/main" id="{4CEF2E26-8C68-D79E-500F-43E13F6EB045}"/>
              </a:ext>
            </a:extLst>
          </p:cNvPr>
          <p:cNvSpPr>
            <a:spLocks noGrp="1"/>
          </p:cNvSpPr>
          <p:nvPr>
            <p:ph idx="1"/>
          </p:nvPr>
        </p:nvSpPr>
        <p:spPr>
          <a:xfrm>
            <a:off x="203200" y="1430867"/>
            <a:ext cx="11303000" cy="5215466"/>
          </a:xfrm>
        </p:spPr>
        <p:txBody>
          <a:bodyPr/>
          <a:lstStyle/>
          <a:p>
            <a:pPr marL="0" indent="0">
              <a:buNone/>
            </a:pPr>
            <a:r>
              <a:rPr lang="en-IN" dirty="0"/>
              <a:t>Model Selection Criteria:</a:t>
            </a:r>
          </a:p>
          <a:p>
            <a:pPr marL="0" indent="0">
              <a:buNone/>
            </a:pPr>
            <a:endParaRPr lang="en-IN" dirty="0"/>
          </a:p>
          <a:p>
            <a:pPr marL="0" indent="0">
              <a:buNone/>
            </a:pPr>
            <a:r>
              <a:rPr lang="en-IN" dirty="0"/>
              <a:t>In churn analysis, the percentage of False Negative(FN) is important. A FN predicts a customer will not churn when they actually do. </a:t>
            </a:r>
          </a:p>
          <a:p>
            <a:pPr marL="0" indent="0">
              <a:buNone/>
            </a:pPr>
            <a:r>
              <a:rPr lang="en-IN" dirty="0"/>
              <a:t>Based on that, the </a:t>
            </a:r>
            <a:r>
              <a:rPr lang="en-IN" b="1" dirty="0"/>
              <a:t>percentage of FN should be minimized</a:t>
            </a:r>
            <a:r>
              <a:rPr lang="en-IN" dirty="0"/>
              <a:t>. So, most suitable evaluation metric is </a:t>
            </a:r>
            <a:r>
              <a:rPr lang="en-IN" b="1" dirty="0"/>
              <a:t>Recall</a:t>
            </a:r>
            <a:r>
              <a:rPr lang="en-IN" dirty="0"/>
              <a:t> because it takes into account False Negative. </a:t>
            </a:r>
          </a:p>
          <a:p>
            <a:pPr marL="0" indent="0">
              <a:buNone/>
            </a:pPr>
            <a:r>
              <a:rPr lang="en-IN" b="1" dirty="0"/>
              <a:t>ROC-AUC score </a:t>
            </a:r>
            <a:r>
              <a:rPr lang="en-IN" dirty="0"/>
              <a:t>provides a comprehensive measure of the model’s performance across various classification thresholds and allows for a more balanced evaluation and selection of models.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7606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BAA7-C7A0-B27B-AF5A-A4A6563E2EA5}"/>
              </a:ext>
            </a:extLst>
          </p:cNvPr>
          <p:cNvSpPr>
            <a:spLocks noGrp="1"/>
          </p:cNvSpPr>
          <p:nvPr>
            <p:ph type="title"/>
          </p:nvPr>
        </p:nvSpPr>
        <p:spPr/>
        <p:txBody>
          <a:bodyPr/>
          <a:lstStyle/>
          <a:p>
            <a:r>
              <a:rPr lang="en-IN" dirty="0"/>
              <a:t>Best Model</a:t>
            </a:r>
          </a:p>
        </p:txBody>
      </p:sp>
      <p:sp>
        <p:nvSpPr>
          <p:cNvPr id="6" name="Content Placeholder 5">
            <a:extLst>
              <a:ext uri="{FF2B5EF4-FFF2-40B4-BE49-F238E27FC236}">
                <a16:creationId xmlns:a16="http://schemas.microsoft.com/office/drawing/2014/main" id="{5AEED969-C789-2E76-6200-791637CFA09B}"/>
              </a:ext>
            </a:extLst>
          </p:cNvPr>
          <p:cNvSpPr>
            <a:spLocks noGrp="1"/>
          </p:cNvSpPr>
          <p:nvPr>
            <p:ph idx="1"/>
          </p:nvPr>
        </p:nvSpPr>
        <p:spPr>
          <a:xfrm>
            <a:off x="838200" y="1405467"/>
            <a:ext cx="10515600" cy="5283200"/>
          </a:xfrm>
        </p:spPr>
        <p:txBody>
          <a:bodyPr/>
          <a:lstStyle/>
          <a:p>
            <a:pPr marL="0" indent="0">
              <a:buNone/>
            </a:pPr>
            <a:endParaRPr lang="en-US" b="0" i="0" dirty="0">
              <a:solidFill>
                <a:srgbClr val="242424"/>
              </a:solidFill>
              <a:effectLst/>
              <a:latin typeface="source-serif-pro"/>
            </a:endParaRPr>
          </a:p>
          <a:p>
            <a:pPr marL="0" indent="0">
              <a:buNone/>
            </a:pPr>
            <a:endParaRPr lang="en-US" dirty="0">
              <a:solidFill>
                <a:srgbClr val="242424"/>
              </a:solidFill>
              <a:latin typeface="source-serif-pro"/>
            </a:endParaRPr>
          </a:p>
          <a:p>
            <a:pPr marL="0" indent="0">
              <a:buNone/>
            </a:pPr>
            <a:endParaRPr lang="en-US" b="0" i="0" dirty="0">
              <a:solidFill>
                <a:srgbClr val="242424"/>
              </a:solidFill>
              <a:effectLst/>
              <a:latin typeface="source-serif-pro"/>
            </a:endParaRPr>
          </a:p>
          <a:p>
            <a:pPr marL="0" indent="0">
              <a:buNone/>
            </a:pPr>
            <a:endParaRPr lang="en-US" dirty="0">
              <a:solidFill>
                <a:srgbClr val="242424"/>
              </a:solidFill>
              <a:latin typeface="source-serif-pro"/>
            </a:endParaRPr>
          </a:p>
          <a:p>
            <a:pPr marL="0" indent="0">
              <a:buNone/>
            </a:pPr>
            <a:endParaRPr lang="en-US" b="0" i="0" dirty="0">
              <a:solidFill>
                <a:srgbClr val="242424"/>
              </a:solidFill>
              <a:effectLst/>
              <a:latin typeface="source-serif-pro"/>
            </a:endParaRPr>
          </a:p>
          <a:p>
            <a:pPr marL="0" indent="0">
              <a:buNone/>
            </a:pPr>
            <a:r>
              <a:rPr lang="en-US" b="0" i="0" dirty="0">
                <a:solidFill>
                  <a:srgbClr val="242424"/>
                </a:solidFill>
                <a:effectLst/>
                <a:latin typeface="source-serif-pro"/>
              </a:rPr>
              <a:t>The best model is selected from the model that produces the highest average recall value for the test data and does not indicate overfitting and underfitting. Based on the table above, the selected model is </a:t>
            </a:r>
            <a:r>
              <a:rPr lang="en-US" b="1" i="0" dirty="0">
                <a:solidFill>
                  <a:srgbClr val="242424"/>
                </a:solidFill>
                <a:effectLst/>
                <a:latin typeface="source-serif-pro"/>
              </a:rPr>
              <a:t>AdaBoost</a:t>
            </a:r>
            <a:r>
              <a:rPr lang="en-US" b="0" i="0" dirty="0">
                <a:solidFill>
                  <a:srgbClr val="242424"/>
                </a:solidFill>
                <a:effectLst/>
                <a:latin typeface="source-serif-pro"/>
              </a:rPr>
              <a:t> with an average recall for the testing data of </a:t>
            </a:r>
            <a:r>
              <a:rPr lang="en-US" b="1" i="0" dirty="0">
                <a:solidFill>
                  <a:srgbClr val="242424"/>
                </a:solidFill>
                <a:effectLst/>
                <a:latin typeface="source-serif-pro"/>
              </a:rPr>
              <a:t>0.998667</a:t>
            </a:r>
            <a:endParaRPr lang="en-IN" dirty="0"/>
          </a:p>
        </p:txBody>
      </p:sp>
      <p:pic>
        <p:nvPicPr>
          <p:cNvPr id="7" name="Content Placeholder 3">
            <a:extLst>
              <a:ext uri="{FF2B5EF4-FFF2-40B4-BE49-F238E27FC236}">
                <a16:creationId xmlns:a16="http://schemas.microsoft.com/office/drawing/2014/main" id="{B4C254D7-6A3C-5F1F-CC93-06B7A67F7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33" y="1969395"/>
            <a:ext cx="8195734" cy="1668120"/>
          </a:xfrm>
          <a:prstGeom prst="rect">
            <a:avLst/>
          </a:prstGeom>
        </p:spPr>
      </p:pic>
    </p:spTree>
    <p:extLst>
      <p:ext uri="{BB962C8B-B14F-4D97-AF65-F5344CB8AC3E}">
        <p14:creationId xmlns:p14="http://schemas.microsoft.com/office/powerpoint/2010/main" val="108223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D42F71-4911-7F51-E1EE-ABB2D7D62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6343" y="2133601"/>
            <a:ext cx="4837186" cy="3953933"/>
          </a:xfrm>
        </p:spPr>
      </p:pic>
      <p:sp>
        <p:nvSpPr>
          <p:cNvPr id="7" name="TextBox 6">
            <a:extLst>
              <a:ext uri="{FF2B5EF4-FFF2-40B4-BE49-F238E27FC236}">
                <a16:creationId xmlns:a16="http://schemas.microsoft.com/office/drawing/2014/main" id="{52942439-4925-0F09-B2B8-8716AF39CB70}"/>
              </a:ext>
            </a:extLst>
          </p:cNvPr>
          <p:cNvSpPr txBox="1"/>
          <p:nvPr/>
        </p:nvSpPr>
        <p:spPr>
          <a:xfrm>
            <a:off x="341276" y="1228636"/>
            <a:ext cx="6096000" cy="1200329"/>
          </a:xfrm>
          <a:prstGeom prst="rect">
            <a:avLst/>
          </a:prstGeom>
          <a:noFill/>
        </p:spPr>
        <p:txBody>
          <a:bodyPr wrap="square">
            <a:spAutoFit/>
          </a:bodyPr>
          <a:lstStyle/>
          <a:p>
            <a:r>
              <a:rPr lang="en-US" dirty="0">
                <a:solidFill>
                  <a:srgbClr val="242424"/>
                </a:solidFill>
                <a:latin typeface="source-serif-pro"/>
              </a:rPr>
              <a:t>C</a:t>
            </a:r>
            <a:r>
              <a:rPr lang="en-US" b="0" i="0" dirty="0">
                <a:solidFill>
                  <a:srgbClr val="242424"/>
                </a:solidFill>
                <a:effectLst/>
                <a:latin typeface="source-serif-pro"/>
              </a:rPr>
              <a:t>onfusion matrix of the best model after the tuning process. Resulting in True Negative (TN) 79.57%, True Positive (TP) 20.30%, False Negative (FN) 0.07%, False Positive (FP) 0.07% which means the model is good enough in predicting churn.</a:t>
            </a:r>
            <a:endParaRPr lang="en-IN" dirty="0"/>
          </a:p>
        </p:txBody>
      </p:sp>
      <p:sp>
        <p:nvSpPr>
          <p:cNvPr id="11" name="TextBox 10">
            <a:extLst>
              <a:ext uri="{FF2B5EF4-FFF2-40B4-BE49-F238E27FC236}">
                <a16:creationId xmlns:a16="http://schemas.microsoft.com/office/drawing/2014/main" id="{385ED26E-0B89-C7B4-0619-C9B87428D554}"/>
              </a:ext>
            </a:extLst>
          </p:cNvPr>
          <p:cNvSpPr txBox="1"/>
          <p:nvPr/>
        </p:nvSpPr>
        <p:spPr>
          <a:xfrm>
            <a:off x="804333" y="5764368"/>
            <a:ext cx="6096000" cy="646331"/>
          </a:xfrm>
          <a:prstGeom prst="rect">
            <a:avLst/>
          </a:prstGeom>
          <a:noFill/>
        </p:spPr>
        <p:txBody>
          <a:bodyPr wrap="square">
            <a:spAutoFit/>
          </a:bodyPr>
          <a:lstStyle/>
          <a:p>
            <a:r>
              <a:rPr lang="en-US" b="1" i="0" dirty="0">
                <a:solidFill>
                  <a:srgbClr val="242424"/>
                </a:solidFill>
                <a:effectLst/>
                <a:latin typeface="source-serif-pro"/>
              </a:rPr>
              <a:t>Class 0</a:t>
            </a:r>
            <a:r>
              <a:rPr lang="en-US" b="0" i="0" dirty="0">
                <a:solidFill>
                  <a:srgbClr val="242424"/>
                </a:solidFill>
                <a:effectLst/>
                <a:latin typeface="source-serif-pro"/>
              </a:rPr>
              <a:t>: Retain</a:t>
            </a:r>
            <a:br>
              <a:rPr lang="en-US" dirty="0"/>
            </a:br>
            <a:r>
              <a:rPr lang="en-US" b="1" i="0" dirty="0">
                <a:solidFill>
                  <a:srgbClr val="242424"/>
                </a:solidFill>
                <a:effectLst/>
                <a:latin typeface="source-serif-pro"/>
              </a:rPr>
              <a:t>Class 1</a:t>
            </a:r>
            <a:r>
              <a:rPr lang="en-US" b="0" i="0" dirty="0">
                <a:solidFill>
                  <a:srgbClr val="242424"/>
                </a:solidFill>
                <a:effectLst/>
                <a:latin typeface="source-serif-pro"/>
              </a:rPr>
              <a:t>: Churn</a:t>
            </a:r>
            <a:endParaRPr lang="en-IN" dirty="0"/>
          </a:p>
        </p:txBody>
      </p:sp>
    </p:spTree>
    <p:extLst>
      <p:ext uri="{BB962C8B-B14F-4D97-AF65-F5344CB8AC3E}">
        <p14:creationId xmlns:p14="http://schemas.microsoft.com/office/powerpoint/2010/main" val="172110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551F6F-DD20-41BD-693E-CD8DD333D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267" y="2016533"/>
            <a:ext cx="4937770" cy="4325121"/>
          </a:xfrm>
        </p:spPr>
      </p:pic>
      <p:sp>
        <p:nvSpPr>
          <p:cNvPr id="7" name="TextBox 6">
            <a:extLst>
              <a:ext uri="{FF2B5EF4-FFF2-40B4-BE49-F238E27FC236}">
                <a16:creationId xmlns:a16="http://schemas.microsoft.com/office/drawing/2014/main" id="{118E13C8-BFE5-3264-E901-63F65C39A897}"/>
              </a:ext>
            </a:extLst>
          </p:cNvPr>
          <p:cNvSpPr txBox="1"/>
          <p:nvPr/>
        </p:nvSpPr>
        <p:spPr>
          <a:xfrm>
            <a:off x="474134" y="1093203"/>
            <a:ext cx="6096000" cy="923330"/>
          </a:xfrm>
          <a:prstGeom prst="rect">
            <a:avLst/>
          </a:prstGeom>
          <a:noFill/>
        </p:spPr>
        <p:txBody>
          <a:bodyPr wrap="square">
            <a:spAutoFit/>
          </a:bodyPr>
          <a:lstStyle/>
          <a:p>
            <a:r>
              <a:rPr lang="en-US" b="0" i="0" dirty="0">
                <a:solidFill>
                  <a:srgbClr val="242424"/>
                </a:solidFill>
                <a:effectLst/>
                <a:latin typeface="source-serif-pro"/>
              </a:rPr>
              <a:t>The graph shows the ROC AUC curve with an almost perfect score of 0.999998. This means that the model works well in predicting each class.</a:t>
            </a:r>
            <a:endParaRPr lang="en-IN" dirty="0"/>
          </a:p>
        </p:txBody>
      </p:sp>
    </p:spTree>
    <p:extLst>
      <p:ext uri="{BB962C8B-B14F-4D97-AF65-F5344CB8AC3E}">
        <p14:creationId xmlns:p14="http://schemas.microsoft.com/office/powerpoint/2010/main" val="310013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CBF8-F05B-3479-5043-5F095E1EFB7B}"/>
              </a:ext>
            </a:extLst>
          </p:cNvPr>
          <p:cNvSpPr>
            <a:spLocks noGrp="1"/>
          </p:cNvSpPr>
          <p:nvPr>
            <p:ph type="title"/>
          </p:nvPr>
        </p:nvSpPr>
        <p:spPr/>
        <p:txBody>
          <a:bodyPr/>
          <a:lstStyle/>
          <a:p>
            <a:r>
              <a:rPr lang="en-IN" dirty="0"/>
              <a:t>Prediction</a:t>
            </a:r>
          </a:p>
        </p:txBody>
      </p:sp>
      <p:pic>
        <p:nvPicPr>
          <p:cNvPr id="5" name="Content Placeholder 4">
            <a:extLst>
              <a:ext uri="{FF2B5EF4-FFF2-40B4-BE49-F238E27FC236}">
                <a16:creationId xmlns:a16="http://schemas.microsoft.com/office/drawing/2014/main" id="{796E7EC8-8721-2072-7AB5-0BB7D457F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647" y="2576393"/>
            <a:ext cx="9650172" cy="1705213"/>
          </a:xfrm>
        </p:spPr>
      </p:pic>
    </p:spTree>
    <p:extLst>
      <p:ext uri="{BB962C8B-B14F-4D97-AF65-F5344CB8AC3E}">
        <p14:creationId xmlns:p14="http://schemas.microsoft.com/office/powerpoint/2010/main" val="260406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F509-FE67-C111-0AE3-A8A2DB7C04C0}"/>
              </a:ext>
            </a:extLst>
          </p:cNvPr>
          <p:cNvSpPr>
            <a:spLocks noGrp="1"/>
          </p:cNvSpPr>
          <p:nvPr>
            <p:ph type="title"/>
          </p:nvPr>
        </p:nvSpPr>
        <p:spPr>
          <a:xfrm>
            <a:off x="838200" y="365126"/>
            <a:ext cx="10515600" cy="710142"/>
          </a:xfrm>
        </p:spPr>
        <p:txBody>
          <a:bodyPr/>
          <a:lstStyle/>
          <a:p>
            <a:r>
              <a:rPr lang="en-IN" dirty="0"/>
              <a:t>Result</a:t>
            </a:r>
          </a:p>
        </p:txBody>
      </p:sp>
      <p:sp>
        <p:nvSpPr>
          <p:cNvPr id="3" name="Content Placeholder 2">
            <a:extLst>
              <a:ext uri="{FF2B5EF4-FFF2-40B4-BE49-F238E27FC236}">
                <a16:creationId xmlns:a16="http://schemas.microsoft.com/office/drawing/2014/main" id="{3A90D860-258F-6690-63AA-4CAE1FD0E23D}"/>
              </a:ext>
            </a:extLst>
          </p:cNvPr>
          <p:cNvSpPr>
            <a:spLocks noGrp="1"/>
          </p:cNvSpPr>
          <p:nvPr>
            <p:ph idx="1"/>
          </p:nvPr>
        </p:nvSpPr>
        <p:spPr>
          <a:xfrm>
            <a:off x="838200" y="1346200"/>
            <a:ext cx="10515600" cy="4830763"/>
          </a:xfrm>
        </p:spPr>
        <p:txBody>
          <a:bodyPr/>
          <a:lstStyle/>
          <a:p>
            <a:pPr marL="0" indent="0" algn="l">
              <a:buNone/>
            </a:pPr>
            <a:r>
              <a:rPr lang="en-US" b="0" i="0" dirty="0">
                <a:solidFill>
                  <a:srgbClr val="242424"/>
                </a:solidFill>
                <a:effectLst/>
                <a:latin typeface="source-serif-pro"/>
              </a:rPr>
              <a:t>Based on the whole process from data preparation, analysis of data exploration results, and modeling, the following are the results:</a:t>
            </a:r>
          </a:p>
          <a:p>
            <a:pPr marL="0" indent="0" algn="l">
              <a:buNone/>
            </a:pPr>
            <a:endParaRPr lang="en-US" dirty="0">
              <a:solidFill>
                <a:srgbClr val="242424"/>
              </a:solidFill>
              <a:latin typeface="source-serif-pro"/>
            </a:endParaRPr>
          </a:p>
          <a:p>
            <a:r>
              <a:rPr lang="en-US" b="0" i="0" dirty="0">
                <a:solidFill>
                  <a:srgbClr val="242424"/>
                </a:solidFill>
                <a:effectLst/>
                <a:latin typeface="source-serif-pro"/>
              </a:rPr>
              <a:t>The most suitable model evaluation metrics, in this case, are recall and ROC-AUC, using recall because it needs to take into account the percentage of False Negative (FN) that must be minimized. While ROC-AUC is to measure how well (balanced) the model predicts each class.</a:t>
            </a:r>
          </a:p>
          <a:p>
            <a:pPr marL="0" indent="0">
              <a:buNone/>
            </a:pPr>
            <a:endParaRPr lang="en-US" b="0" i="0" dirty="0">
              <a:solidFill>
                <a:srgbClr val="242424"/>
              </a:solidFill>
              <a:effectLst/>
              <a:latin typeface="source-serif-pro"/>
            </a:endParaRPr>
          </a:p>
          <a:p>
            <a:r>
              <a:rPr lang="en-US" b="0" i="0" dirty="0">
                <a:solidFill>
                  <a:srgbClr val="242424"/>
                </a:solidFill>
                <a:effectLst/>
                <a:latin typeface="source-serif-pro"/>
              </a:rPr>
              <a:t>The best model obtained is AdaBoost which produces recall and ROC-AUC scores of 0.998667 and 0.998033 in test data, respectively.</a:t>
            </a:r>
          </a:p>
          <a:p>
            <a:endParaRPr lang="en-IN" dirty="0"/>
          </a:p>
        </p:txBody>
      </p:sp>
    </p:spTree>
    <p:extLst>
      <p:ext uri="{BB962C8B-B14F-4D97-AF65-F5344CB8AC3E}">
        <p14:creationId xmlns:p14="http://schemas.microsoft.com/office/powerpoint/2010/main" val="279962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AA06A-C55C-8F5A-4591-25BBC041AFBC}"/>
              </a:ext>
            </a:extLst>
          </p:cNvPr>
          <p:cNvSpPr>
            <a:spLocks noGrp="1"/>
          </p:cNvSpPr>
          <p:nvPr>
            <p:ph idx="1"/>
          </p:nvPr>
        </p:nvSpPr>
        <p:spPr>
          <a:xfrm>
            <a:off x="838200" y="999067"/>
            <a:ext cx="10515600" cy="5177896"/>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Thank you</a:t>
            </a:r>
          </a:p>
        </p:txBody>
      </p:sp>
    </p:spTree>
    <p:extLst>
      <p:ext uri="{BB962C8B-B14F-4D97-AF65-F5344CB8AC3E}">
        <p14:creationId xmlns:p14="http://schemas.microsoft.com/office/powerpoint/2010/main" val="251428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C593-304C-BBD1-C324-98A3C85FCDC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AB2413B-B4DE-E99F-95F6-21E4A70C3F07}"/>
              </a:ext>
            </a:extLst>
          </p:cNvPr>
          <p:cNvSpPr>
            <a:spLocks noGrp="1"/>
          </p:cNvSpPr>
          <p:nvPr>
            <p:ph idx="1"/>
          </p:nvPr>
        </p:nvSpPr>
        <p:spPr/>
        <p:txBody>
          <a:bodyPr/>
          <a:lstStyle/>
          <a:p>
            <a:r>
              <a:rPr lang="en-US" b="0" i="0" dirty="0">
                <a:solidFill>
                  <a:srgbClr val="1F2328"/>
                </a:solidFill>
                <a:effectLst/>
                <a:latin typeface="-apple-system"/>
              </a:rPr>
              <a:t>The primary objective of this project is to develop a robust churn prediction model that can accurately identify potential churners among bank customers. Ultimately, the development of an accurate churn prediction model can significantly contribute to the reduction of customer churn rates and improve overall customer retention for banks.</a:t>
            </a:r>
            <a:endParaRPr lang="en-IN" dirty="0"/>
          </a:p>
        </p:txBody>
      </p:sp>
    </p:spTree>
    <p:extLst>
      <p:ext uri="{BB962C8B-B14F-4D97-AF65-F5344CB8AC3E}">
        <p14:creationId xmlns:p14="http://schemas.microsoft.com/office/powerpoint/2010/main" val="277070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C72F-C6F1-189B-CD48-31F2CE2B1BC2}"/>
              </a:ext>
            </a:extLst>
          </p:cNvPr>
          <p:cNvSpPr>
            <a:spLocks noGrp="1"/>
          </p:cNvSpPr>
          <p:nvPr>
            <p:ph type="title"/>
          </p:nvPr>
        </p:nvSpPr>
        <p:spPr/>
        <p:txBody>
          <a:bodyPr/>
          <a:lstStyle/>
          <a:p>
            <a:r>
              <a:rPr lang="en-IN" dirty="0"/>
              <a:t>Recap</a:t>
            </a:r>
          </a:p>
        </p:txBody>
      </p:sp>
      <p:sp>
        <p:nvSpPr>
          <p:cNvPr id="3" name="Content Placeholder 2">
            <a:extLst>
              <a:ext uri="{FF2B5EF4-FFF2-40B4-BE49-F238E27FC236}">
                <a16:creationId xmlns:a16="http://schemas.microsoft.com/office/drawing/2014/main" id="{0E9F4E52-8359-D7DC-8299-DD56E9B7F592}"/>
              </a:ext>
            </a:extLst>
          </p:cNvPr>
          <p:cNvSpPr>
            <a:spLocks noGrp="1"/>
          </p:cNvSpPr>
          <p:nvPr>
            <p:ph idx="1"/>
          </p:nvPr>
        </p:nvSpPr>
        <p:spPr/>
        <p:txBody>
          <a:bodyPr/>
          <a:lstStyle/>
          <a:p>
            <a:pPr marL="0" indent="0">
              <a:buNone/>
            </a:pPr>
            <a:r>
              <a:rPr lang="en-IN" dirty="0"/>
              <a:t>Data preparation: checking for data duplication</a:t>
            </a:r>
          </a:p>
          <a:p>
            <a:pPr marL="0" indent="0">
              <a:buNone/>
            </a:pPr>
            <a:r>
              <a:rPr lang="en-IN" dirty="0"/>
              <a:t>Checking for missing values</a:t>
            </a:r>
          </a:p>
          <a:p>
            <a:pPr marL="0" indent="0">
              <a:buNone/>
            </a:pPr>
            <a:r>
              <a:rPr lang="en-IN" dirty="0"/>
              <a:t>Encoding, converting categorical data into numerical</a:t>
            </a:r>
          </a:p>
          <a:p>
            <a:pPr marL="0" indent="0">
              <a:buNone/>
            </a:pPr>
            <a:endParaRPr lang="en-IN" dirty="0"/>
          </a:p>
          <a:p>
            <a:pPr marL="0" indent="0">
              <a:buNone/>
            </a:pPr>
            <a:r>
              <a:rPr lang="en-IN" dirty="0"/>
              <a:t>EDA: </a:t>
            </a:r>
            <a:r>
              <a:rPr lang="en-US" b="0" i="0" dirty="0">
                <a:solidFill>
                  <a:srgbClr val="242424"/>
                </a:solidFill>
                <a:effectLst/>
                <a:latin typeface="source-serif-pro"/>
              </a:rPr>
              <a:t>understanding data deeply and gaining valuable knowledge through data visualization</a:t>
            </a:r>
            <a:endParaRPr lang="en-IN" b="0" i="0" dirty="0">
              <a:solidFill>
                <a:srgbClr val="242424"/>
              </a:solidFill>
              <a:effectLst/>
              <a:latin typeface="source-serif-pro"/>
            </a:endParaRPr>
          </a:p>
          <a:p>
            <a:pPr marL="0" indent="0">
              <a:buNone/>
            </a:pPr>
            <a:endParaRPr lang="en-IN" dirty="0">
              <a:solidFill>
                <a:srgbClr val="242424"/>
              </a:solidFill>
              <a:latin typeface="source-serif-pro"/>
            </a:endParaRPr>
          </a:p>
          <a:p>
            <a:pPr marL="0" indent="0">
              <a:buNone/>
            </a:pPr>
            <a:endParaRPr lang="en-IN" dirty="0"/>
          </a:p>
        </p:txBody>
      </p:sp>
    </p:spTree>
    <p:extLst>
      <p:ext uri="{BB962C8B-B14F-4D97-AF65-F5344CB8AC3E}">
        <p14:creationId xmlns:p14="http://schemas.microsoft.com/office/powerpoint/2010/main" val="359733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2366-EDE3-75E9-4FB8-190871792103}"/>
              </a:ext>
            </a:extLst>
          </p:cNvPr>
          <p:cNvSpPr>
            <a:spLocks noGrp="1"/>
          </p:cNvSpPr>
          <p:nvPr>
            <p:ph type="title"/>
          </p:nvPr>
        </p:nvSpPr>
        <p:spPr/>
        <p:txBody>
          <a:bodyPr/>
          <a:lstStyle/>
          <a:p>
            <a:r>
              <a:rPr lang="en-IN" dirty="0"/>
              <a:t>Correlation</a:t>
            </a:r>
          </a:p>
        </p:txBody>
      </p:sp>
      <p:pic>
        <p:nvPicPr>
          <p:cNvPr id="5" name="Content Placeholder 4">
            <a:extLst>
              <a:ext uri="{FF2B5EF4-FFF2-40B4-BE49-F238E27FC236}">
                <a16:creationId xmlns:a16="http://schemas.microsoft.com/office/drawing/2014/main" id="{DD303657-C29E-37D0-3000-48BE818C008B}"/>
              </a:ext>
            </a:extLst>
          </p:cNvPr>
          <p:cNvPicPr>
            <a:picLocks noGrp="1" noChangeAspect="1"/>
          </p:cNvPicPr>
          <p:nvPr>
            <p:ph idx="1"/>
          </p:nvPr>
        </p:nvPicPr>
        <p:blipFill>
          <a:blip r:embed="rId2"/>
          <a:stretch>
            <a:fillRect/>
          </a:stretch>
        </p:blipFill>
        <p:spPr>
          <a:xfrm>
            <a:off x="4117114" y="7902"/>
            <a:ext cx="5611086" cy="6169061"/>
          </a:xfrm>
        </p:spPr>
      </p:pic>
    </p:spTree>
    <p:extLst>
      <p:ext uri="{BB962C8B-B14F-4D97-AF65-F5344CB8AC3E}">
        <p14:creationId xmlns:p14="http://schemas.microsoft.com/office/powerpoint/2010/main" val="315530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7D5A-BE3C-2D1C-4D32-75C470FF4383}"/>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62F5FC85-734E-968A-6E14-682D596E7CE9}"/>
              </a:ext>
            </a:extLst>
          </p:cNvPr>
          <p:cNvSpPr>
            <a:spLocks noGrp="1"/>
          </p:cNvSpPr>
          <p:nvPr>
            <p:ph idx="1"/>
          </p:nvPr>
        </p:nvSpPr>
        <p:spPr/>
        <p:txBody>
          <a:bodyPr/>
          <a:lstStyle/>
          <a:p>
            <a:r>
              <a:rPr lang="en-IN" dirty="0"/>
              <a:t>Based on prior knowledge of the correlation between features, the model developed is one that work well on dataset that have many non-linear correlations between features.</a:t>
            </a:r>
          </a:p>
          <a:p>
            <a:endParaRPr lang="en-IN" dirty="0"/>
          </a:p>
          <a:p>
            <a:r>
              <a:rPr lang="en-IN" dirty="0"/>
              <a:t>Naive Bayes</a:t>
            </a:r>
          </a:p>
          <a:p>
            <a:r>
              <a:rPr lang="en-IN" dirty="0"/>
              <a:t>Decision Tree</a:t>
            </a:r>
          </a:p>
          <a:p>
            <a:r>
              <a:rPr lang="en-IN" dirty="0"/>
              <a:t>AdaBoost</a:t>
            </a:r>
          </a:p>
        </p:txBody>
      </p:sp>
    </p:spTree>
    <p:extLst>
      <p:ext uri="{BB962C8B-B14F-4D97-AF65-F5344CB8AC3E}">
        <p14:creationId xmlns:p14="http://schemas.microsoft.com/office/powerpoint/2010/main" val="39843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F338-16DC-5D38-72CB-5D47D1B8101A}"/>
              </a:ext>
            </a:extLst>
          </p:cNvPr>
          <p:cNvSpPr>
            <a:spLocks noGrp="1"/>
          </p:cNvSpPr>
          <p:nvPr>
            <p:ph type="title"/>
          </p:nvPr>
        </p:nvSpPr>
        <p:spPr>
          <a:xfrm>
            <a:off x="838200" y="365126"/>
            <a:ext cx="10515600" cy="439208"/>
          </a:xfrm>
        </p:spPr>
        <p:txBody>
          <a:bodyPr>
            <a:normAutofit fontScale="90000"/>
          </a:bodyPr>
          <a:lstStyle/>
          <a:p>
            <a:r>
              <a:rPr lang="en-IN" dirty="0"/>
              <a:t>Naive Bayes</a:t>
            </a:r>
          </a:p>
        </p:txBody>
      </p:sp>
      <p:sp>
        <p:nvSpPr>
          <p:cNvPr id="3" name="Content Placeholder 2">
            <a:extLst>
              <a:ext uri="{FF2B5EF4-FFF2-40B4-BE49-F238E27FC236}">
                <a16:creationId xmlns:a16="http://schemas.microsoft.com/office/drawing/2014/main" id="{46DDC1BD-A95C-B8D3-3C90-4E8DD6DBAE93}"/>
              </a:ext>
            </a:extLst>
          </p:cNvPr>
          <p:cNvSpPr>
            <a:spLocks noGrp="1"/>
          </p:cNvSpPr>
          <p:nvPr>
            <p:ph idx="1"/>
          </p:nvPr>
        </p:nvSpPr>
        <p:spPr>
          <a:xfrm>
            <a:off x="127000" y="956732"/>
            <a:ext cx="11226800" cy="5901267"/>
          </a:xfrm>
        </p:spPr>
        <p:txBody>
          <a:bodyPr>
            <a:normAutofit/>
          </a:bodyPr>
          <a:lstStyle/>
          <a:p>
            <a:pPr marL="0" indent="0">
              <a:buNone/>
            </a:pPr>
            <a:r>
              <a:rPr lang="en-IN" dirty="0"/>
              <a:t>Intro to NB</a:t>
            </a:r>
          </a:p>
          <a:p>
            <a:pPr marL="0" indent="0">
              <a:buNone/>
            </a:pPr>
            <a:endParaRPr lang="en-IN" dirty="0"/>
          </a:p>
          <a:p>
            <a:r>
              <a:rPr lang="en-IN" dirty="0"/>
              <a:t>Classification Report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Cross-Validation</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2872CDF-FC5F-4B5F-CDBA-3A207B787C5F}"/>
              </a:ext>
            </a:extLst>
          </p:cNvPr>
          <p:cNvPicPr>
            <a:picLocks noChangeAspect="1"/>
          </p:cNvPicPr>
          <p:nvPr/>
        </p:nvPicPr>
        <p:blipFill>
          <a:blip r:embed="rId2"/>
          <a:stretch>
            <a:fillRect/>
          </a:stretch>
        </p:blipFill>
        <p:spPr>
          <a:xfrm>
            <a:off x="837744" y="2767526"/>
            <a:ext cx="10516511" cy="1322947"/>
          </a:xfrm>
          <a:prstGeom prst="rect">
            <a:avLst/>
          </a:prstGeom>
        </p:spPr>
      </p:pic>
      <p:pic>
        <p:nvPicPr>
          <p:cNvPr id="6" name="Picture 5">
            <a:extLst>
              <a:ext uri="{FF2B5EF4-FFF2-40B4-BE49-F238E27FC236}">
                <a16:creationId xmlns:a16="http://schemas.microsoft.com/office/drawing/2014/main" id="{DC50CA5F-3B11-4F7C-BF2B-26E9A5E3103B}"/>
              </a:ext>
            </a:extLst>
          </p:cNvPr>
          <p:cNvPicPr>
            <a:picLocks noChangeAspect="1"/>
          </p:cNvPicPr>
          <p:nvPr/>
        </p:nvPicPr>
        <p:blipFill>
          <a:blip r:embed="rId2"/>
          <a:stretch>
            <a:fillRect/>
          </a:stretch>
        </p:blipFill>
        <p:spPr>
          <a:xfrm>
            <a:off x="990144" y="2919926"/>
            <a:ext cx="10516511" cy="1322947"/>
          </a:xfrm>
          <a:prstGeom prst="rect">
            <a:avLst/>
          </a:prstGeom>
        </p:spPr>
      </p:pic>
      <p:pic>
        <p:nvPicPr>
          <p:cNvPr id="7" name="Picture 6">
            <a:extLst>
              <a:ext uri="{FF2B5EF4-FFF2-40B4-BE49-F238E27FC236}">
                <a16:creationId xmlns:a16="http://schemas.microsoft.com/office/drawing/2014/main" id="{F5418501-B6A0-3657-D954-AC88ACD77AAC}"/>
              </a:ext>
            </a:extLst>
          </p:cNvPr>
          <p:cNvPicPr>
            <a:picLocks noChangeAspect="1"/>
          </p:cNvPicPr>
          <p:nvPr/>
        </p:nvPicPr>
        <p:blipFill>
          <a:blip r:embed="rId2"/>
          <a:stretch>
            <a:fillRect/>
          </a:stretch>
        </p:blipFill>
        <p:spPr>
          <a:xfrm>
            <a:off x="1142544" y="3072326"/>
            <a:ext cx="10516511" cy="1322947"/>
          </a:xfrm>
          <a:prstGeom prst="rect">
            <a:avLst/>
          </a:prstGeom>
        </p:spPr>
      </p:pic>
      <p:pic>
        <p:nvPicPr>
          <p:cNvPr id="8" name="Picture 7">
            <a:extLst>
              <a:ext uri="{FF2B5EF4-FFF2-40B4-BE49-F238E27FC236}">
                <a16:creationId xmlns:a16="http://schemas.microsoft.com/office/drawing/2014/main" id="{2AD348DC-4A15-0FEF-4131-22C433898FB9}"/>
              </a:ext>
            </a:extLst>
          </p:cNvPr>
          <p:cNvPicPr>
            <a:picLocks noChangeAspect="1"/>
          </p:cNvPicPr>
          <p:nvPr/>
        </p:nvPicPr>
        <p:blipFill>
          <a:blip r:embed="rId3"/>
          <a:stretch>
            <a:fillRect/>
          </a:stretch>
        </p:blipFill>
        <p:spPr>
          <a:xfrm>
            <a:off x="1291896" y="3224726"/>
            <a:ext cx="10522608" cy="1322947"/>
          </a:xfrm>
          <a:prstGeom prst="rect">
            <a:avLst/>
          </a:prstGeom>
        </p:spPr>
      </p:pic>
      <p:pic>
        <p:nvPicPr>
          <p:cNvPr id="9" name="Picture 8">
            <a:extLst>
              <a:ext uri="{FF2B5EF4-FFF2-40B4-BE49-F238E27FC236}">
                <a16:creationId xmlns:a16="http://schemas.microsoft.com/office/drawing/2014/main" id="{42D5A39F-EDA8-8AB9-E27D-C6C10172A219}"/>
              </a:ext>
            </a:extLst>
          </p:cNvPr>
          <p:cNvPicPr>
            <a:picLocks noChangeAspect="1"/>
          </p:cNvPicPr>
          <p:nvPr/>
        </p:nvPicPr>
        <p:blipFill>
          <a:blip r:embed="rId2"/>
          <a:stretch>
            <a:fillRect/>
          </a:stretch>
        </p:blipFill>
        <p:spPr>
          <a:xfrm>
            <a:off x="1294944" y="3224726"/>
            <a:ext cx="10516511" cy="1322947"/>
          </a:xfrm>
          <a:prstGeom prst="rect">
            <a:avLst/>
          </a:prstGeom>
        </p:spPr>
      </p:pic>
      <p:pic>
        <p:nvPicPr>
          <p:cNvPr id="11" name="Picture 10">
            <a:extLst>
              <a:ext uri="{FF2B5EF4-FFF2-40B4-BE49-F238E27FC236}">
                <a16:creationId xmlns:a16="http://schemas.microsoft.com/office/drawing/2014/main" id="{F80FE5C0-89CA-5ED4-ADDA-ADE25089E1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971" y="2133598"/>
            <a:ext cx="5906324" cy="3547533"/>
          </a:xfrm>
          <a:prstGeom prst="rect">
            <a:avLst/>
          </a:prstGeom>
        </p:spPr>
      </p:pic>
      <p:pic>
        <p:nvPicPr>
          <p:cNvPr id="13" name="Picture 12">
            <a:extLst>
              <a:ext uri="{FF2B5EF4-FFF2-40B4-BE49-F238E27FC236}">
                <a16:creationId xmlns:a16="http://schemas.microsoft.com/office/drawing/2014/main" id="{9CDA773E-BDFD-7E76-BB52-9E8B44346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56" y="6119109"/>
            <a:ext cx="9221487" cy="714475"/>
          </a:xfrm>
          <a:prstGeom prst="rect">
            <a:avLst/>
          </a:prstGeom>
        </p:spPr>
      </p:pic>
    </p:spTree>
    <p:extLst>
      <p:ext uri="{BB962C8B-B14F-4D97-AF65-F5344CB8AC3E}">
        <p14:creationId xmlns:p14="http://schemas.microsoft.com/office/powerpoint/2010/main" val="426613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546D0-9165-399B-AAEC-61B07D337972}"/>
              </a:ext>
            </a:extLst>
          </p:cNvPr>
          <p:cNvSpPr>
            <a:spLocks noGrp="1"/>
          </p:cNvSpPr>
          <p:nvPr>
            <p:ph idx="1"/>
          </p:nvPr>
        </p:nvSpPr>
        <p:spPr>
          <a:xfrm>
            <a:off x="237067" y="304800"/>
            <a:ext cx="11116733" cy="6731000"/>
          </a:xfrm>
        </p:spPr>
        <p:txBody>
          <a:bodyPr/>
          <a:lstStyle/>
          <a:p>
            <a:r>
              <a:rPr lang="en-IN" dirty="0"/>
              <a:t>Hyperparameter Tuning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Confusion Matrix</a:t>
            </a:r>
          </a:p>
          <a:p>
            <a:endParaRPr lang="en-IN" dirty="0"/>
          </a:p>
          <a:p>
            <a:endParaRPr lang="en-IN" dirty="0"/>
          </a:p>
        </p:txBody>
      </p:sp>
      <p:pic>
        <p:nvPicPr>
          <p:cNvPr id="5" name="Picture 4">
            <a:extLst>
              <a:ext uri="{FF2B5EF4-FFF2-40B4-BE49-F238E27FC236}">
                <a16:creationId xmlns:a16="http://schemas.microsoft.com/office/drawing/2014/main" id="{74504D9E-44BC-6D46-3A01-E4B73650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10" y="1127545"/>
            <a:ext cx="6192114" cy="1571844"/>
          </a:xfrm>
          <a:prstGeom prst="rect">
            <a:avLst/>
          </a:prstGeom>
        </p:spPr>
      </p:pic>
      <p:pic>
        <p:nvPicPr>
          <p:cNvPr id="7" name="Picture 6">
            <a:extLst>
              <a:ext uri="{FF2B5EF4-FFF2-40B4-BE49-F238E27FC236}">
                <a16:creationId xmlns:a16="http://schemas.microsoft.com/office/drawing/2014/main" id="{EED17D99-EA85-2C76-12B4-C5973C1E9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807" y="2980267"/>
            <a:ext cx="4992460" cy="4056165"/>
          </a:xfrm>
          <a:prstGeom prst="rect">
            <a:avLst/>
          </a:prstGeom>
        </p:spPr>
      </p:pic>
      <p:pic>
        <p:nvPicPr>
          <p:cNvPr id="9" name="Picture 8">
            <a:extLst>
              <a:ext uri="{FF2B5EF4-FFF2-40B4-BE49-F238E27FC236}">
                <a16:creationId xmlns:a16="http://schemas.microsoft.com/office/drawing/2014/main" id="{950EE42D-793E-EB23-463E-A44ED2A47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165" y="2699389"/>
            <a:ext cx="8611802" cy="666843"/>
          </a:xfrm>
          <a:prstGeom prst="rect">
            <a:avLst/>
          </a:prstGeom>
        </p:spPr>
      </p:pic>
    </p:spTree>
    <p:extLst>
      <p:ext uri="{BB962C8B-B14F-4D97-AF65-F5344CB8AC3E}">
        <p14:creationId xmlns:p14="http://schemas.microsoft.com/office/powerpoint/2010/main" val="14012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42F-EF9A-5ABC-3886-262E7D9FB5F5}"/>
              </a:ext>
            </a:extLst>
          </p:cNvPr>
          <p:cNvSpPr>
            <a:spLocks noGrp="1"/>
          </p:cNvSpPr>
          <p:nvPr>
            <p:ph type="title"/>
          </p:nvPr>
        </p:nvSpPr>
        <p:spPr>
          <a:xfrm>
            <a:off x="838200" y="365126"/>
            <a:ext cx="10515600" cy="642408"/>
          </a:xfrm>
        </p:spPr>
        <p:txBody>
          <a:bodyPr>
            <a:normAutofit fontScale="90000"/>
          </a:bodyPr>
          <a:lstStyle/>
          <a:p>
            <a:r>
              <a:rPr lang="en-IN" dirty="0"/>
              <a:t>Decision Tree</a:t>
            </a:r>
          </a:p>
        </p:txBody>
      </p:sp>
      <p:sp>
        <p:nvSpPr>
          <p:cNvPr id="3" name="Content Placeholder 2">
            <a:extLst>
              <a:ext uri="{FF2B5EF4-FFF2-40B4-BE49-F238E27FC236}">
                <a16:creationId xmlns:a16="http://schemas.microsoft.com/office/drawing/2014/main" id="{BB0D5833-A443-D5A9-8605-0DBBF2D9B045}"/>
              </a:ext>
            </a:extLst>
          </p:cNvPr>
          <p:cNvSpPr>
            <a:spLocks noGrp="1"/>
          </p:cNvSpPr>
          <p:nvPr>
            <p:ph idx="1"/>
          </p:nvPr>
        </p:nvSpPr>
        <p:spPr>
          <a:xfrm>
            <a:off x="194733" y="1007534"/>
            <a:ext cx="11159067" cy="5169429"/>
          </a:xfrm>
        </p:spPr>
        <p:txBody>
          <a:bodyPr/>
          <a:lstStyle/>
          <a:p>
            <a:pPr marL="0" indent="0">
              <a:buNone/>
            </a:pPr>
            <a:r>
              <a:rPr lang="en-IN" dirty="0"/>
              <a:t>Intro to DT</a:t>
            </a:r>
          </a:p>
          <a:p>
            <a:pPr marL="0" indent="0">
              <a:buNone/>
            </a:pPr>
            <a:endParaRPr lang="en-IN" dirty="0"/>
          </a:p>
          <a:p>
            <a:pPr marL="0" indent="0">
              <a:buNone/>
            </a:pPr>
            <a:r>
              <a:rPr lang="en-IN" dirty="0"/>
              <a:t>Classification Report</a:t>
            </a:r>
          </a:p>
          <a:p>
            <a:pPr marL="0" indent="0">
              <a:buNone/>
            </a:pPr>
            <a:endParaRPr lang="en-IN" dirty="0"/>
          </a:p>
          <a:p>
            <a:pPr marL="0" indent="0">
              <a:buNone/>
            </a:pPr>
            <a:endParaRPr lang="en-IN" dirty="0"/>
          </a:p>
          <a:p>
            <a:pPr marL="0" indent="0">
              <a:buNone/>
            </a:pPr>
            <a:endParaRPr lang="en-IN" dirty="0"/>
          </a:p>
          <a:p>
            <a:pPr marL="0" indent="0">
              <a:buNone/>
            </a:pPr>
            <a:r>
              <a:rPr lang="en-IN" dirty="0"/>
              <a:t>Cross-Validation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2453F2B1-F449-CBE9-8CF8-9512FE97C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345" y="1340647"/>
            <a:ext cx="6830378" cy="3753374"/>
          </a:xfrm>
          <a:prstGeom prst="rect">
            <a:avLst/>
          </a:prstGeom>
        </p:spPr>
      </p:pic>
      <p:pic>
        <p:nvPicPr>
          <p:cNvPr id="7" name="Picture 6">
            <a:extLst>
              <a:ext uri="{FF2B5EF4-FFF2-40B4-BE49-F238E27FC236}">
                <a16:creationId xmlns:a16="http://schemas.microsoft.com/office/drawing/2014/main" id="{D48CBA90-3859-100C-18E1-D5F3FF708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43" y="5360139"/>
            <a:ext cx="9278645" cy="752580"/>
          </a:xfrm>
          <a:prstGeom prst="rect">
            <a:avLst/>
          </a:prstGeom>
        </p:spPr>
      </p:pic>
    </p:spTree>
    <p:extLst>
      <p:ext uri="{BB962C8B-B14F-4D97-AF65-F5344CB8AC3E}">
        <p14:creationId xmlns:p14="http://schemas.microsoft.com/office/powerpoint/2010/main" val="344067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8CB44-A39E-965C-1747-F63AFAB5FF57}"/>
              </a:ext>
            </a:extLst>
          </p:cNvPr>
          <p:cNvSpPr>
            <a:spLocks noGrp="1"/>
          </p:cNvSpPr>
          <p:nvPr>
            <p:ph idx="1"/>
          </p:nvPr>
        </p:nvSpPr>
        <p:spPr>
          <a:xfrm>
            <a:off x="177800" y="169333"/>
            <a:ext cx="11176000" cy="6007630"/>
          </a:xfrm>
        </p:spPr>
        <p:txBody>
          <a:bodyPr/>
          <a:lstStyle/>
          <a:p>
            <a:pPr marL="0" indent="0">
              <a:buNone/>
            </a:pPr>
            <a:r>
              <a:rPr lang="en-IN" dirty="0"/>
              <a:t>Hyperparameter Tuning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Confusion Matrix</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F6214EE-BA83-9080-B092-3BFE0252F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59" y="879367"/>
            <a:ext cx="5963482" cy="1543265"/>
          </a:xfrm>
          <a:prstGeom prst="rect">
            <a:avLst/>
          </a:prstGeom>
        </p:spPr>
      </p:pic>
      <p:pic>
        <p:nvPicPr>
          <p:cNvPr id="7" name="Picture 6">
            <a:extLst>
              <a:ext uri="{FF2B5EF4-FFF2-40B4-BE49-F238E27FC236}">
                <a16:creationId xmlns:a16="http://schemas.microsoft.com/office/drawing/2014/main" id="{97A4CEB7-FED3-23D8-8344-B54B21699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00" y="2634674"/>
            <a:ext cx="8707065" cy="657317"/>
          </a:xfrm>
          <a:prstGeom prst="rect">
            <a:avLst/>
          </a:prstGeom>
        </p:spPr>
      </p:pic>
      <p:pic>
        <p:nvPicPr>
          <p:cNvPr id="9" name="Picture 8">
            <a:extLst>
              <a:ext uri="{FF2B5EF4-FFF2-40B4-BE49-F238E27FC236}">
                <a16:creationId xmlns:a16="http://schemas.microsoft.com/office/drawing/2014/main" id="{21950574-05A1-2FFF-565B-430F00741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3615" y="2963332"/>
            <a:ext cx="4837186" cy="3804059"/>
          </a:xfrm>
          <a:prstGeom prst="rect">
            <a:avLst/>
          </a:prstGeom>
        </p:spPr>
      </p:pic>
    </p:spTree>
    <p:extLst>
      <p:ext uri="{BB962C8B-B14F-4D97-AF65-F5344CB8AC3E}">
        <p14:creationId xmlns:p14="http://schemas.microsoft.com/office/powerpoint/2010/main" val="2151898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489</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source-serif-pro</vt:lpstr>
      <vt:lpstr>Office Theme</vt:lpstr>
      <vt:lpstr>Bank Customer Churn Prediction</vt:lpstr>
      <vt:lpstr>Objective</vt:lpstr>
      <vt:lpstr>Recap</vt:lpstr>
      <vt:lpstr>Correlation</vt:lpstr>
      <vt:lpstr>Model Selection</vt:lpstr>
      <vt:lpstr>Naive Bayes</vt:lpstr>
      <vt:lpstr>PowerPoint Presentation</vt:lpstr>
      <vt:lpstr>Decision Tree</vt:lpstr>
      <vt:lpstr>PowerPoint Presentation</vt:lpstr>
      <vt:lpstr>AdaBoost</vt:lpstr>
      <vt:lpstr>PowerPoint Presentation</vt:lpstr>
      <vt:lpstr>Model Evaluation</vt:lpstr>
      <vt:lpstr>Best Model</vt:lpstr>
      <vt:lpstr>PowerPoint Presentation</vt:lpstr>
      <vt:lpstr>PowerPoint Presentation</vt:lpstr>
      <vt:lpstr>Prediction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Shreyash Mehta</dc:creator>
  <cp:lastModifiedBy>Shreyash Mehta</cp:lastModifiedBy>
  <cp:revision>7</cp:revision>
  <dcterms:created xsi:type="dcterms:W3CDTF">2023-12-04T20:01:38Z</dcterms:created>
  <dcterms:modified xsi:type="dcterms:W3CDTF">2023-12-05T04:05:18Z</dcterms:modified>
</cp:coreProperties>
</file>