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3"/>
  </p:notesMasterIdLst>
  <p:sldIdLst>
    <p:sldId id="280" r:id="rId2"/>
    <p:sldId id="257" r:id="rId3"/>
    <p:sldId id="267" r:id="rId4"/>
    <p:sldId id="277" r:id="rId5"/>
    <p:sldId id="259" r:id="rId6"/>
    <p:sldId id="258" r:id="rId7"/>
    <p:sldId id="268" r:id="rId8"/>
    <p:sldId id="272" r:id="rId9"/>
    <p:sldId id="260" r:id="rId10"/>
    <p:sldId id="273" r:id="rId11"/>
    <p:sldId id="261" r:id="rId12"/>
    <p:sldId id="274" r:id="rId13"/>
    <p:sldId id="275" r:id="rId14"/>
    <p:sldId id="270" r:id="rId15"/>
    <p:sldId id="263" r:id="rId16"/>
    <p:sldId id="271" r:id="rId17"/>
    <p:sldId id="278" r:id="rId18"/>
    <p:sldId id="279" r:id="rId19"/>
    <p:sldId id="264" r:id="rId20"/>
    <p:sldId id="26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074AC0-3549-45DE-9F99-AFDC0BFE99C8}" type="datetimeFigureOut">
              <a:rPr lang="en-US" smtClean="0"/>
              <a:t>9/16/2018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ADDD35-15F1-482F-907D-2B4CF22DED62}" type="slidenum">
              <a:rPr lang="en-US" smtClean="0"/>
              <a:t>‹#›</a:t>
            </a:fld>
            <a:endParaRPr lang="en-US"/>
          </a:p>
        </p:txBody>
      </p:sp>
    </p:spTree>
    <p:extLst>
      <p:ext uri="{BB962C8B-B14F-4D97-AF65-F5344CB8AC3E}">
        <p14:creationId xmlns:p14="http://schemas.microsoft.com/office/powerpoint/2010/main" val="968737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E4CAD528-7771-4B2E-AF44-AB0759A06AF3}" type="slidenum">
              <a:rPr lang="en-GB" altLang="en-US"/>
              <a:pPr/>
              <a:t>5</a:t>
            </a:fld>
            <a:endParaRPr lang="en-GB" altLang="en-US"/>
          </a:p>
        </p:txBody>
      </p:sp>
      <p:sp>
        <p:nvSpPr>
          <p:cNvPr id="41985" name="Text Box 1"/>
          <p:cNvSpPr txBox="1">
            <a:spLocks noChangeArrowheads="1"/>
          </p:cNvSpPr>
          <p:nvPr/>
        </p:nvSpPr>
        <p:spPr bwMode="auto">
          <a:xfrm>
            <a:off x="1143000" y="685800"/>
            <a:ext cx="457041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986" name="Rectangle 2"/>
          <p:cNvSpPr txBox="1">
            <a:spLocks noChangeArrowheads="1"/>
          </p:cNvSpPr>
          <p:nvPr>
            <p:ph type="body"/>
          </p:nvPr>
        </p:nvSpPr>
        <p:spPr bwMode="auto">
          <a:xfrm>
            <a:off x="685800" y="4343400"/>
            <a:ext cx="5483225"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26C932A7-0AA9-4EB5-982B-9B45B331484B}" type="slidenum">
              <a:rPr lang="en-GB" altLang="en-US"/>
              <a:pPr/>
              <a:t>9</a:t>
            </a:fld>
            <a:endParaRPr lang="en-GB" altLang="en-US"/>
          </a:p>
        </p:txBody>
      </p:sp>
      <p:sp>
        <p:nvSpPr>
          <p:cNvPr id="4300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10" name="Rectangle 2"/>
          <p:cNvSpPr txBox="1">
            <a:spLocks noChangeArrowheads="1"/>
          </p:cNvSpPr>
          <p:nvPr>
            <p:ph type="body"/>
          </p:nvPr>
        </p:nvSpPr>
        <p:spPr bwMode="auto">
          <a:xfrm>
            <a:off x="685800" y="4343400"/>
            <a:ext cx="5483225"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19D6C055-2566-46AA-8901-A7F0D617280E}" type="slidenum">
              <a:rPr lang="en-GB" altLang="en-US"/>
              <a:pPr/>
              <a:t>11</a:t>
            </a:fld>
            <a:endParaRPr lang="en-GB" altLang="en-US"/>
          </a:p>
        </p:txBody>
      </p:sp>
      <p:sp>
        <p:nvSpPr>
          <p:cNvPr id="47105" name="Text Box 1"/>
          <p:cNvSpPr txBox="1">
            <a:spLocks noChangeArrowheads="1"/>
          </p:cNvSpPr>
          <p:nvPr/>
        </p:nvSpPr>
        <p:spPr bwMode="auto">
          <a:xfrm>
            <a:off x="1143000" y="685800"/>
            <a:ext cx="457041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106" name="Rectangle 2"/>
          <p:cNvSpPr txBox="1">
            <a:spLocks noChangeArrowheads="1"/>
          </p:cNvSpPr>
          <p:nvPr>
            <p:ph type="body"/>
          </p:nvPr>
        </p:nvSpPr>
        <p:spPr bwMode="auto">
          <a:xfrm>
            <a:off x="685800" y="4343400"/>
            <a:ext cx="5483225"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ADDD35-15F1-482F-907D-2B4CF22DED62}" type="slidenum">
              <a:rPr lang="en-US" smtClean="0"/>
              <a:t>13</a:t>
            </a:fld>
            <a:endParaRPr lang="en-US"/>
          </a:p>
        </p:txBody>
      </p:sp>
    </p:spTree>
    <p:extLst>
      <p:ext uri="{BB962C8B-B14F-4D97-AF65-F5344CB8AC3E}">
        <p14:creationId xmlns:p14="http://schemas.microsoft.com/office/powerpoint/2010/main" val="3845608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F65C6A55-D033-4EEB-BCE2-8591976BA84C}" type="slidenum">
              <a:rPr lang="en-GB" altLang="en-US"/>
              <a:pPr/>
              <a:t>15</a:t>
            </a:fld>
            <a:endParaRPr lang="en-GB" altLang="en-US"/>
          </a:p>
        </p:txBody>
      </p:sp>
      <p:sp>
        <p:nvSpPr>
          <p:cNvPr id="68609" name="Text Box 1"/>
          <p:cNvSpPr txBox="1">
            <a:spLocks noChangeArrowheads="1"/>
          </p:cNvSpPr>
          <p:nvPr/>
        </p:nvSpPr>
        <p:spPr bwMode="auto">
          <a:xfrm>
            <a:off x="1143000" y="685800"/>
            <a:ext cx="457041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0" name="Rectangle 2"/>
          <p:cNvSpPr txBox="1">
            <a:spLocks noChangeArrowheads="1"/>
          </p:cNvSpPr>
          <p:nvPr>
            <p:ph type="body"/>
          </p:nvPr>
        </p:nvSpPr>
        <p:spPr bwMode="auto">
          <a:xfrm>
            <a:off x="685800" y="4343400"/>
            <a:ext cx="5483225"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34CF3630-2841-4AF1-A377-81B38AE39492}" type="slidenum">
              <a:rPr lang="en-GB" altLang="en-US"/>
              <a:pPr/>
              <a:t>19</a:t>
            </a:fld>
            <a:endParaRPr lang="en-GB" altLang="en-US"/>
          </a:p>
        </p:txBody>
      </p:sp>
      <p:sp>
        <p:nvSpPr>
          <p:cNvPr id="69633" name="Text Box 1"/>
          <p:cNvSpPr txBox="1">
            <a:spLocks noChangeArrowheads="1"/>
          </p:cNvSpPr>
          <p:nvPr/>
        </p:nvSpPr>
        <p:spPr bwMode="auto">
          <a:xfrm>
            <a:off x="1143000" y="685800"/>
            <a:ext cx="457041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634" name="Rectangle 2"/>
          <p:cNvSpPr txBox="1">
            <a:spLocks noChangeArrowheads="1"/>
          </p:cNvSpPr>
          <p:nvPr>
            <p:ph type="body"/>
          </p:nvPr>
        </p:nvSpPr>
        <p:spPr bwMode="auto">
          <a:xfrm>
            <a:off x="685800" y="4343400"/>
            <a:ext cx="5483225"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56882D13-0C89-48FF-8986-42667235D5B1}" type="slidenum">
              <a:rPr lang="en-GB" altLang="en-US"/>
              <a:pPr/>
              <a:t>20</a:t>
            </a:fld>
            <a:endParaRPr lang="en-GB" altLang="en-US"/>
          </a:p>
        </p:txBody>
      </p:sp>
      <p:sp>
        <p:nvSpPr>
          <p:cNvPr id="71681" name="Text Box 1"/>
          <p:cNvSpPr txBox="1">
            <a:spLocks noChangeArrowheads="1"/>
          </p:cNvSpPr>
          <p:nvPr/>
        </p:nvSpPr>
        <p:spPr bwMode="auto">
          <a:xfrm>
            <a:off x="1143000" y="685800"/>
            <a:ext cx="457041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2" name="Rectangle 2"/>
          <p:cNvSpPr txBox="1">
            <a:spLocks noChangeArrowheads="1"/>
          </p:cNvSpPr>
          <p:nvPr>
            <p:ph type="body"/>
          </p:nvPr>
        </p:nvSpPr>
        <p:spPr bwMode="auto">
          <a:xfrm>
            <a:off x="685800" y="4343400"/>
            <a:ext cx="5483225"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9/16/2018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49250"/>
            <a:ext cx="8224838" cy="1431925"/>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7200" y="6245225"/>
            <a:ext cx="2128838" cy="471488"/>
          </a:xfrm>
        </p:spPr>
        <p:txBody>
          <a:bodyPr/>
          <a:lstStyle>
            <a:lvl1pPr>
              <a:defRPr/>
            </a:lvl1pPr>
          </a:lstStyle>
          <a:p>
            <a:endParaRPr lang="en-GB" altLang="en-US"/>
          </a:p>
        </p:txBody>
      </p:sp>
      <p:sp>
        <p:nvSpPr>
          <p:cNvPr id="4" name="Footer Placeholder 3"/>
          <p:cNvSpPr>
            <a:spLocks noGrp="1"/>
          </p:cNvSpPr>
          <p:nvPr>
            <p:ph type="ftr" idx="11"/>
          </p:nvPr>
        </p:nvSpPr>
        <p:spPr>
          <a:xfrm>
            <a:off x="3124200" y="6245225"/>
            <a:ext cx="2890838" cy="471488"/>
          </a:xfrm>
        </p:spPr>
        <p:txBody>
          <a:bodyPr/>
          <a:lstStyle>
            <a:lvl1pPr>
              <a:defRPr/>
            </a:lvl1pPr>
          </a:lstStyle>
          <a:p>
            <a:endParaRPr lang="en-GB" altLang="en-US"/>
          </a:p>
        </p:txBody>
      </p:sp>
      <p:sp>
        <p:nvSpPr>
          <p:cNvPr id="5" name="Slide Number Placeholder 4"/>
          <p:cNvSpPr>
            <a:spLocks noGrp="1"/>
          </p:cNvSpPr>
          <p:nvPr>
            <p:ph type="sldNum" idx="12"/>
          </p:nvPr>
        </p:nvSpPr>
        <p:spPr>
          <a:xfrm>
            <a:off x="6553200" y="6245225"/>
            <a:ext cx="2128838" cy="471488"/>
          </a:xfrm>
        </p:spPr>
        <p:txBody>
          <a:bodyPr/>
          <a:lstStyle>
            <a:lvl1pPr>
              <a:defRPr/>
            </a:lvl1pPr>
          </a:lstStyle>
          <a:p>
            <a:fld id="{4D3625E2-8C9A-4F15-9DBF-139DB94A3C83}" type="slidenum">
              <a:rPr lang="en-GB" altLang="en-US"/>
              <a:pPr/>
              <a:t>‹#›</a:t>
            </a:fld>
            <a:endParaRPr lang="en-GB" altLang="en-US"/>
          </a:p>
        </p:txBody>
      </p:sp>
    </p:spTree>
    <p:extLst>
      <p:ext uri="{BB962C8B-B14F-4D97-AF65-F5344CB8AC3E}">
        <p14:creationId xmlns:p14="http://schemas.microsoft.com/office/powerpoint/2010/main" val="29160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9/16/2018</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9/16/2018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9/16/2018</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9/16/2018</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9/16/2018</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9/16/2018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 y="228600"/>
            <a:ext cx="91059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descr="C:\Users\hp\Downloads\blur-business-chart-6976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6500" y="1752600"/>
            <a:ext cx="4229100" cy="2819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429000" y="5329535"/>
            <a:ext cx="3810000" cy="523220"/>
          </a:xfrm>
          <a:prstGeom prst="rect">
            <a:avLst/>
          </a:prstGeom>
          <a:noFill/>
        </p:spPr>
        <p:txBody>
          <a:bodyPr wrap="square" rtlCol="0">
            <a:spAutoFit/>
          </a:bodyPr>
          <a:lstStyle/>
          <a:p>
            <a:r>
              <a:rPr lang="en-US" sz="2800" b="1" dirty="0" smtClean="0">
                <a:solidFill>
                  <a:srgbClr val="FF0000"/>
                </a:solidFill>
              </a:rPr>
              <a:t>Presented By:-</a:t>
            </a:r>
            <a:endParaRPr lang="en-US" b="1" dirty="0">
              <a:solidFill>
                <a:srgbClr val="FF0000"/>
              </a:solidFill>
            </a:endParaRPr>
          </a:p>
        </p:txBody>
      </p:sp>
      <p:sp>
        <p:nvSpPr>
          <p:cNvPr id="7" name="TextBox 6"/>
          <p:cNvSpPr txBox="1"/>
          <p:nvPr/>
        </p:nvSpPr>
        <p:spPr>
          <a:xfrm>
            <a:off x="6248400" y="5329535"/>
            <a:ext cx="2971800" cy="830997"/>
          </a:xfrm>
          <a:prstGeom prst="rect">
            <a:avLst/>
          </a:prstGeom>
          <a:noFill/>
        </p:spPr>
        <p:txBody>
          <a:bodyPr wrap="square" rtlCol="0">
            <a:spAutoFit/>
          </a:bodyPr>
          <a:lstStyle/>
          <a:p>
            <a:r>
              <a:rPr lang="en-US" sz="2400" b="1" dirty="0" err="1" smtClean="0">
                <a:solidFill>
                  <a:srgbClr val="00B0F0"/>
                </a:solidFill>
              </a:rPr>
              <a:t>Shubham</a:t>
            </a:r>
            <a:r>
              <a:rPr lang="en-US" sz="2400" b="1" dirty="0" smtClean="0">
                <a:solidFill>
                  <a:srgbClr val="00B0F0"/>
                </a:solidFill>
              </a:rPr>
              <a:t> </a:t>
            </a:r>
            <a:r>
              <a:rPr lang="en-US" sz="2400" b="1" dirty="0" err="1" smtClean="0">
                <a:solidFill>
                  <a:srgbClr val="00B0F0"/>
                </a:solidFill>
              </a:rPr>
              <a:t>Garg</a:t>
            </a:r>
            <a:endParaRPr lang="en-US" sz="2400" b="1" dirty="0" smtClean="0">
              <a:solidFill>
                <a:srgbClr val="00B0F0"/>
              </a:solidFill>
            </a:endParaRPr>
          </a:p>
          <a:p>
            <a:r>
              <a:rPr lang="en-US" sz="2400" b="1" dirty="0" err="1" smtClean="0">
                <a:solidFill>
                  <a:srgbClr val="00B0F0"/>
                </a:solidFill>
              </a:rPr>
              <a:t>Shreyash</a:t>
            </a:r>
            <a:r>
              <a:rPr lang="en-US" sz="2400" b="1" dirty="0" smtClean="0">
                <a:solidFill>
                  <a:srgbClr val="00B0F0"/>
                </a:solidFill>
              </a:rPr>
              <a:t> Mehta</a:t>
            </a:r>
            <a:endParaRPr lang="en-US" sz="2400" b="1" dirty="0">
              <a:solidFill>
                <a:srgbClr val="00B0F0"/>
              </a:solidFill>
            </a:endParaRPr>
          </a:p>
        </p:txBody>
      </p:sp>
      <p:sp>
        <p:nvSpPr>
          <p:cNvPr id="8" name="TextBox 7"/>
          <p:cNvSpPr txBox="1"/>
          <p:nvPr/>
        </p:nvSpPr>
        <p:spPr>
          <a:xfrm>
            <a:off x="6705600" y="6103203"/>
            <a:ext cx="1371600" cy="830997"/>
          </a:xfrm>
          <a:prstGeom prst="rect">
            <a:avLst/>
          </a:prstGeom>
          <a:noFill/>
        </p:spPr>
        <p:txBody>
          <a:bodyPr wrap="square" rtlCol="0">
            <a:spAutoFit/>
          </a:bodyPr>
          <a:lstStyle/>
          <a:p>
            <a:pPr algn="ctr"/>
            <a:r>
              <a:rPr lang="en-US" sz="2400" b="1" i="1" dirty="0" smtClean="0"/>
              <a:t>ASET</a:t>
            </a:r>
          </a:p>
          <a:p>
            <a:pPr algn="ctr"/>
            <a:r>
              <a:rPr lang="en-US" sz="2400" b="1" i="1" dirty="0" smtClean="0"/>
              <a:t>CSE-V</a:t>
            </a:r>
            <a:endParaRPr lang="en-US" sz="2400" b="1" i="1" dirty="0"/>
          </a:p>
        </p:txBody>
      </p:sp>
    </p:spTree>
    <p:extLst>
      <p:ext uri="{BB962C8B-B14F-4D97-AF65-F5344CB8AC3E}">
        <p14:creationId xmlns:p14="http://schemas.microsoft.com/office/powerpoint/2010/main" val="2402850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81000"/>
            <a:ext cx="7028138" cy="751488"/>
          </a:xfrm>
          <a:prstGeom prst="rect">
            <a:avLst/>
          </a:prstGeom>
        </p:spPr>
        <p:txBody>
          <a:bodyPr vert="horz" wrap="square" lIns="0" tIns="12700" rIns="0" bIns="0" rtlCol="0">
            <a:spAutoFit/>
          </a:bodyPr>
          <a:lstStyle/>
          <a:p>
            <a:pPr marL="12700">
              <a:lnSpc>
                <a:spcPct val="100000"/>
              </a:lnSpc>
              <a:spcBef>
                <a:spcPts val="100"/>
              </a:spcBef>
            </a:pPr>
            <a:r>
              <a:rPr sz="4800" b="1" spc="85" dirty="0" smtClean="0">
                <a:solidFill>
                  <a:srgbClr val="FF0000"/>
                </a:solidFill>
              </a:rPr>
              <a:t>Problem</a:t>
            </a:r>
            <a:r>
              <a:rPr lang="en-US" sz="4800" b="1" spc="25" dirty="0">
                <a:solidFill>
                  <a:srgbClr val="FF0000"/>
                </a:solidFill>
              </a:rPr>
              <a:t> </a:t>
            </a:r>
            <a:r>
              <a:rPr sz="4800" b="1" spc="65" dirty="0" smtClean="0">
                <a:solidFill>
                  <a:srgbClr val="FF0000"/>
                </a:solidFill>
              </a:rPr>
              <a:t>Statement</a:t>
            </a:r>
            <a:endParaRPr sz="4800" b="1" dirty="0">
              <a:solidFill>
                <a:srgbClr val="FF0000"/>
              </a:solidFill>
            </a:endParaRPr>
          </a:p>
        </p:txBody>
      </p:sp>
      <p:sp>
        <p:nvSpPr>
          <p:cNvPr id="3" name="object 3"/>
          <p:cNvSpPr txBox="1"/>
          <p:nvPr/>
        </p:nvSpPr>
        <p:spPr>
          <a:xfrm>
            <a:off x="384726" y="1923001"/>
            <a:ext cx="4321175" cy="3489801"/>
          </a:xfrm>
          <a:prstGeom prst="rect">
            <a:avLst/>
          </a:prstGeom>
        </p:spPr>
        <p:txBody>
          <a:bodyPr vert="horz" wrap="square" lIns="0" tIns="12700" rIns="0" bIns="0" rtlCol="0">
            <a:spAutoFit/>
          </a:bodyPr>
          <a:lstStyle/>
          <a:p>
            <a:pPr marL="12700" marR="5080">
              <a:lnSpc>
                <a:spcPct val="114599"/>
              </a:lnSpc>
              <a:spcBef>
                <a:spcPts val="100"/>
              </a:spcBef>
            </a:pPr>
            <a:r>
              <a:rPr sz="1800" b="1" spc="100" dirty="0">
                <a:solidFill>
                  <a:srgbClr val="616161"/>
                </a:solidFill>
                <a:latin typeface="Tim\"/>
                <a:cs typeface="Calibri"/>
              </a:rPr>
              <a:t>The </a:t>
            </a:r>
            <a:r>
              <a:rPr sz="1800" b="1" spc="30" dirty="0">
                <a:solidFill>
                  <a:srgbClr val="616161"/>
                </a:solidFill>
                <a:latin typeface="Tim\"/>
                <a:cs typeface="Calibri"/>
              </a:rPr>
              <a:t>aim </a:t>
            </a:r>
            <a:r>
              <a:rPr sz="1800" b="1" spc="20" dirty="0">
                <a:solidFill>
                  <a:srgbClr val="616161"/>
                </a:solidFill>
                <a:latin typeface="Tim\"/>
                <a:cs typeface="Calibri"/>
              </a:rPr>
              <a:t>of </a:t>
            </a:r>
            <a:r>
              <a:rPr sz="1800" b="1" spc="30" dirty="0">
                <a:solidFill>
                  <a:srgbClr val="616161"/>
                </a:solidFill>
                <a:latin typeface="Tim\"/>
                <a:cs typeface="Calibri"/>
              </a:rPr>
              <a:t>the </a:t>
            </a:r>
            <a:r>
              <a:rPr sz="1800" b="1" spc="35" dirty="0">
                <a:solidFill>
                  <a:srgbClr val="616161"/>
                </a:solidFill>
                <a:latin typeface="Tim\"/>
                <a:cs typeface="Calibri"/>
              </a:rPr>
              <a:t>project </a:t>
            </a:r>
            <a:r>
              <a:rPr sz="1800" b="1" spc="60" dirty="0">
                <a:solidFill>
                  <a:srgbClr val="616161"/>
                </a:solidFill>
                <a:latin typeface="Tim\"/>
                <a:cs typeface="Calibri"/>
              </a:rPr>
              <a:t>is </a:t>
            </a:r>
            <a:r>
              <a:rPr sz="1800" b="1" dirty="0">
                <a:solidFill>
                  <a:srgbClr val="616161"/>
                </a:solidFill>
                <a:latin typeface="Tim\"/>
                <a:cs typeface="Calibri"/>
              </a:rPr>
              <a:t>to </a:t>
            </a:r>
            <a:r>
              <a:rPr sz="1800" b="1" spc="65" dirty="0">
                <a:solidFill>
                  <a:srgbClr val="616161"/>
                </a:solidFill>
                <a:latin typeface="Tim\"/>
                <a:cs typeface="Calibri"/>
              </a:rPr>
              <a:t>examine </a:t>
            </a:r>
            <a:r>
              <a:rPr sz="1800" b="1" spc="85" dirty="0">
                <a:solidFill>
                  <a:srgbClr val="616161"/>
                </a:solidFill>
                <a:latin typeface="Tim\"/>
                <a:cs typeface="Calibri"/>
              </a:rPr>
              <a:t>a  </a:t>
            </a:r>
            <a:r>
              <a:rPr sz="1800" b="1" spc="45" dirty="0">
                <a:solidFill>
                  <a:srgbClr val="616161"/>
                </a:solidFill>
                <a:latin typeface="Tim\"/>
                <a:cs typeface="Calibri"/>
              </a:rPr>
              <a:t>number </a:t>
            </a:r>
            <a:r>
              <a:rPr sz="1800" b="1" spc="20" dirty="0">
                <a:solidFill>
                  <a:srgbClr val="616161"/>
                </a:solidFill>
                <a:latin typeface="Tim\"/>
                <a:cs typeface="Calibri"/>
              </a:rPr>
              <a:t>of </a:t>
            </a:r>
            <a:r>
              <a:rPr sz="1800" b="1" spc="15" dirty="0">
                <a:solidFill>
                  <a:srgbClr val="616161"/>
                </a:solidFill>
                <a:latin typeface="Tim\"/>
                <a:cs typeface="Calibri"/>
              </a:rPr>
              <a:t>different </a:t>
            </a:r>
            <a:r>
              <a:rPr sz="1800" b="1" spc="55" dirty="0">
                <a:solidFill>
                  <a:srgbClr val="616161"/>
                </a:solidFill>
                <a:latin typeface="Tim\"/>
                <a:cs typeface="Calibri"/>
              </a:rPr>
              <a:t>forecasting </a:t>
            </a:r>
            <a:r>
              <a:rPr sz="1800" b="1" spc="60" dirty="0">
                <a:solidFill>
                  <a:srgbClr val="616161"/>
                </a:solidFill>
                <a:latin typeface="Tim\"/>
                <a:cs typeface="Calibri"/>
              </a:rPr>
              <a:t>techniques  </a:t>
            </a:r>
            <a:r>
              <a:rPr sz="1800" b="1" dirty="0">
                <a:solidFill>
                  <a:srgbClr val="616161"/>
                </a:solidFill>
                <a:latin typeface="Tim\"/>
                <a:cs typeface="Calibri"/>
              </a:rPr>
              <a:t>to </a:t>
            </a:r>
            <a:r>
              <a:rPr sz="1800" b="1" spc="40" dirty="0">
                <a:solidFill>
                  <a:srgbClr val="616161"/>
                </a:solidFill>
                <a:latin typeface="Tim\"/>
                <a:cs typeface="Calibri"/>
              </a:rPr>
              <a:t>predict </a:t>
            </a:r>
            <a:r>
              <a:rPr sz="1800" b="1" spc="10" dirty="0">
                <a:solidFill>
                  <a:srgbClr val="616161"/>
                </a:solidFill>
                <a:latin typeface="Tim\"/>
                <a:cs typeface="Calibri"/>
              </a:rPr>
              <a:t>future </a:t>
            </a:r>
            <a:r>
              <a:rPr sz="1800" b="1" spc="75" dirty="0">
                <a:solidFill>
                  <a:srgbClr val="616161"/>
                </a:solidFill>
                <a:latin typeface="Tim\"/>
                <a:cs typeface="Calibri"/>
              </a:rPr>
              <a:t>stock </a:t>
            </a:r>
            <a:r>
              <a:rPr sz="1800" b="1" spc="25" dirty="0">
                <a:solidFill>
                  <a:srgbClr val="616161"/>
                </a:solidFill>
                <a:latin typeface="Tim\"/>
                <a:cs typeface="Calibri"/>
              </a:rPr>
              <a:t>returns </a:t>
            </a:r>
            <a:r>
              <a:rPr sz="1800" b="1" spc="100" dirty="0">
                <a:solidFill>
                  <a:srgbClr val="616161"/>
                </a:solidFill>
                <a:latin typeface="Tim\"/>
                <a:cs typeface="Calibri"/>
              </a:rPr>
              <a:t>based </a:t>
            </a:r>
            <a:r>
              <a:rPr sz="1800" b="1" spc="60" dirty="0">
                <a:solidFill>
                  <a:srgbClr val="616161"/>
                </a:solidFill>
                <a:latin typeface="Tim\"/>
                <a:cs typeface="Calibri"/>
              </a:rPr>
              <a:t>on  </a:t>
            </a:r>
            <a:r>
              <a:rPr sz="1800" b="1" spc="55" dirty="0">
                <a:solidFill>
                  <a:srgbClr val="616161"/>
                </a:solidFill>
                <a:latin typeface="Tim\"/>
                <a:cs typeface="Calibri"/>
              </a:rPr>
              <a:t>past </a:t>
            </a:r>
            <a:r>
              <a:rPr sz="1800" b="1" spc="25" dirty="0">
                <a:solidFill>
                  <a:srgbClr val="616161"/>
                </a:solidFill>
                <a:latin typeface="Tim\"/>
                <a:cs typeface="Calibri"/>
              </a:rPr>
              <a:t>returns </a:t>
            </a:r>
            <a:r>
              <a:rPr sz="1800" b="1" spc="70" dirty="0">
                <a:solidFill>
                  <a:srgbClr val="616161"/>
                </a:solidFill>
                <a:latin typeface="Tim\"/>
                <a:cs typeface="Calibri"/>
              </a:rPr>
              <a:t>and </a:t>
            </a:r>
            <a:r>
              <a:rPr sz="1800" b="1" spc="40" dirty="0">
                <a:solidFill>
                  <a:srgbClr val="616161"/>
                </a:solidFill>
                <a:latin typeface="Tim\"/>
                <a:cs typeface="Calibri"/>
              </a:rPr>
              <a:t>numerical </a:t>
            </a:r>
            <a:r>
              <a:rPr sz="1800" b="1" spc="80" dirty="0">
                <a:solidFill>
                  <a:srgbClr val="616161"/>
                </a:solidFill>
                <a:latin typeface="Tim\"/>
                <a:cs typeface="Calibri"/>
              </a:rPr>
              <a:t>news </a:t>
            </a:r>
            <a:r>
              <a:rPr sz="1800" b="1" spc="40" dirty="0">
                <a:solidFill>
                  <a:srgbClr val="616161"/>
                </a:solidFill>
                <a:latin typeface="Tim\"/>
                <a:cs typeface="Calibri"/>
              </a:rPr>
              <a:t>indicators  </a:t>
            </a:r>
            <a:r>
              <a:rPr sz="1800" b="1" dirty="0">
                <a:solidFill>
                  <a:srgbClr val="616161"/>
                </a:solidFill>
                <a:latin typeface="Tim\"/>
                <a:cs typeface="Calibri"/>
              </a:rPr>
              <a:t>to </a:t>
            </a:r>
            <a:r>
              <a:rPr sz="1800" b="1" spc="40" dirty="0">
                <a:solidFill>
                  <a:srgbClr val="616161"/>
                </a:solidFill>
                <a:latin typeface="Tim\"/>
                <a:cs typeface="Calibri"/>
              </a:rPr>
              <a:t>construct </a:t>
            </a:r>
            <a:r>
              <a:rPr sz="1800" b="1" spc="85" dirty="0">
                <a:solidFill>
                  <a:srgbClr val="616161"/>
                </a:solidFill>
                <a:latin typeface="Tim\"/>
                <a:cs typeface="Calibri"/>
              </a:rPr>
              <a:t>a </a:t>
            </a:r>
            <a:r>
              <a:rPr sz="1800" b="1" spc="15" dirty="0">
                <a:solidFill>
                  <a:srgbClr val="616161"/>
                </a:solidFill>
                <a:latin typeface="Tim\"/>
                <a:cs typeface="Calibri"/>
              </a:rPr>
              <a:t>portfolio </a:t>
            </a:r>
            <a:r>
              <a:rPr sz="1800" b="1" spc="20" dirty="0">
                <a:solidFill>
                  <a:srgbClr val="616161"/>
                </a:solidFill>
                <a:latin typeface="Tim\"/>
                <a:cs typeface="Calibri"/>
              </a:rPr>
              <a:t>of multiple </a:t>
            </a:r>
            <a:r>
              <a:rPr sz="1800" b="1" spc="80" dirty="0">
                <a:solidFill>
                  <a:srgbClr val="616161"/>
                </a:solidFill>
                <a:latin typeface="Tim\"/>
                <a:cs typeface="Calibri"/>
              </a:rPr>
              <a:t>stocks </a:t>
            </a:r>
            <a:r>
              <a:rPr sz="1800" b="1" spc="15" dirty="0">
                <a:solidFill>
                  <a:srgbClr val="616161"/>
                </a:solidFill>
                <a:latin typeface="Tim\"/>
                <a:cs typeface="Calibri"/>
              </a:rPr>
              <a:t>in  </a:t>
            </a:r>
            <a:r>
              <a:rPr sz="1800" b="1" spc="40" dirty="0">
                <a:solidFill>
                  <a:srgbClr val="616161"/>
                </a:solidFill>
                <a:latin typeface="Tim\"/>
                <a:cs typeface="Calibri"/>
              </a:rPr>
              <a:t>order </a:t>
            </a:r>
            <a:r>
              <a:rPr sz="1800" b="1" dirty="0">
                <a:solidFill>
                  <a:srgbClr val="616161"/>
                </a:solidFill>
                <a:latin typeface="Tim\"/>
                <a:cs typeface="Calibri"/>
              </a:rPr>
              <a:t>to </a:t>
            </a:r>
            <a:r>
              <a:rPr sz="1800" b="1" spc="40" dirty="0">
                <a:solidFill>
                  <a:srgbClr val="616161"/>
                </a:solidFill>
                <a:latin typeface="Tim\"/>
                <a:cs typeface="Calibri"/>
              </a:rPr>
              <a:t>diversify </a:t>
            </a:r>
            <a:r>
              <a:rPr sz="1800" b="1" spc="30" dirty="0">
                <a:solidFill>
                  <a:srgbClr val="616161"/>
                </a:solidFill>
                <a:latin typeface="Tim\"/>
                <a:cs typeface="Calibri"/>
              </a:rPr>
              <a:t>the risk. </a:t>
            </a:r>
            <a:r>
              <a:rPr sz="1800" b="1" spc="50" dirty="0">
                <a:solidFill>
                  <a:srgbClr val="616161"/>
                </a:solidFill>
                <a:latin typeface="Tim\"/>
                <a:cs typeface="Calibri"/>
              </a:rPr>
              <a:t>We </a:t>
            </a:r>
            <a:r>
              <a:rPr sz="1800" b="1" spc="80" dirty="0">
                <a:solidFill>
                  <a:srgbClr val="616161"/>
                </a:solidFill>
                <a:latin typeface="Tim\"/>
                <a:cs typeface="Calibri"/>
              </a:rPr>
              <a:t>do </a:t>
            </a:r>
            <a:r>
              <a:rPr sz="1800" b="1" spc="20" dirty="0">
                <a:solidFill>
                  <a:srgbClr val="616161"/>
                </a:solidFill>
                <a:latin typeface="Tim\"/>
                <a:cs typeface="Calibri"/>
              </a:rPr>
              <a:t>this </a:t>
            </a:r>
            <a:r>
              <a:rPr sz="1800" b="1" spc="75" dirty="0">
                <a:solidFill>
                  <a:srgbClr val="616161"/>
                </a:solidFill>
                <a:latin typeface="Tim\"/>
                <a:cs typeface="Calibri"/>
              </a:rPr>
              <a:t>by  </a:t>
            </a:r>
            <a:r>
              <a:rPr sz="1800" b="1" spc="65" dirty="0">
                <a:solidFill>
                  <a:srgbClr val="616161"/>
                </a:solidFill>
                <a:latin typeface="Tim\"/>
                <a:cs typeface="Calibri"/>
              </a:rPr>
              <a:t>applying </a:t>
            </a:r>
            <a:r>
              <a:rPr sz="1800" b="1" spc="70" dirty="0">
                <a:solidFill>
                  <a:srgbClr val="616161"/>
                </a:solidFill>
                <a:latin typeface="Tim\"/>
                <a:cs typeface="Calibri"/>
              </a:rPr>
              <a:t>supervised </a:t>
            </a:r>
            <a:r>
              <a:rPr sz="1800" b="1" spc="50" dirty="0">
                <a:solidFill>
                  <a:srgbClr val="616161"/>
                </a:solidFill>
                <a:latin typeface="Tim\"/>
                <a:cs typeface="Calibri"/>
              </a:rPr>
              <a:t>learning </a:t>
            </a:r>
            <a:r>
              <a:rPr sz="1800" b="1" spc="55" dirty="0">
                <a:solidFill>
                  <a:srgbClr val="616161"/>
                </a:solidFill>
                <a:latin typeface="Tim\"/>
                <a:cs typeface="Calibri"/>
              </a:rPr>
              <a:t>methods </a:t>
            </a:r>
            <a:r>
              <a:rPr sz="1800" b="1" dirty="0">
                <a:solidFill>
                  <a:srgbClr val="616161"/>
                </a:solidFill>
                <a:latin typeface="Tim\"/>
                <a:cs typeface="Calibri"/>
              </a:rPr>
              <a:t>for  </a:t>
            </a:r>
            <a:r>
              <a:rPr sz="1800" b="1" spc="75" dirty="0">
                <a:solidFill>
                  <a:srgbClr val="616161"/>
                </a:solidFill>
                <a:latin typeface="Tim\"/>
                <a:cs typeface="Calibri"/>
              </a:rPr>
              <a:t>stock </a:t>
            </a:r>
            <a:r>
              <a:rPr sz="1800" b="1" spc="55" dirty="0">
                <a:solidFill>
                  <a:srgbClr val="616161"/>
                </a:solidFill>
                <a:latin typeface="Tim\"/>
                <a:cs typeface="Calibri"/>
              </a:rPr>
              <a:t>price forecasting </a:t>
            </a:r>
            <a:r>
              <a:rPr sz="1800" b="1" spc="75" dirty="0">
                <a:solidFill>
                  <a:srgbClr val="616161"/>
                </a:solidFill>
                <a:latin typeface="Tim\"/>
                <a:cs typeface="Calibri"/>
              </a:rPr>
              <a:t>by </a:t>
            </a:r>
            <a:r>
              <a:rPr sz="1800" b="1" spc="30" dirty="0">
                <a:solidFill>
                  <a:srgbClr val="616161"/>
                </a:solidFill>
                <a:latin typeface="Tim\"/>
                <a:cs typeface="Calibri"/>
              </a:rPr>
              <a:t>interpreting the  </a:t>
            </a:r>
            <a:r>
              <a:rPr sz="1800" b="1" spc="70" dirty="0">
                <a:solidFill>
                  <a:srgbClr val="616161"/>
                </a:solidFill>
                <a:latin typeface="Tim\"/>
                <a:cs typeface="Calibri"/>
              </a:rPr>
              <a:t>seemingly </a:t>
            </a:r>
            <a:r>
              <a:rPr sz="1800" b="1" spc="55" dirty="0">
                <a:solidFill>
                  <a:srgbClr val="616161"/>
                </a:solidFill>
                <a:latin typeface="Tim\"/>
                <a:cs typeface="Calibri"/>
              </a:rPr>
              <a:t>chaotic </a:t>
            </a:r>
            <a:r>
              <a:rPr sz="1800" b="1" spc="35" dirty="0">
                <a:solidFill>
                  <a:srgbClr val="616161"/>
                </a:solidFill>
                <a:latin typeface="Tim\"/>
                <a:cs typeface="Calibri"/>
              </a:rPr>
              <a:t>market </a:t>
            </a:r>
            <a:r>
              <a:rPr sz="1800" b="1" spc="25" dirty="0">
                <a:solidFill>
                  <a:srgbClr val="616161"/>
                </a:solidFill>
                <a:latin typeface="Tim\"/>
                <a:cs typeface="Calibri"/>
              </a:rPr>
              <a:t>data.</a:t>
            </a:r>
            <a:endParaRPr sz="1800" b="1" dirty="0">
              <a:latin typeface="Tim\"/>
              <a:cs typeface="Calibri"/>
            </a:endParaRPr>
          </a:p>
        </p:txBody>
      </p:sp>
      <p:sp>
        <p:nvSpPr>
          <p:cNvPr id="4" name="object 4"/>
          <p:cNvSpPr/>
          <p:nvPr/>
        </p:nvSpPr>
        <p:spPr>
          <a:xfrm>
            <a:off x="4872776" y="2590799"/>
            <a:ext cx="4029425" cy="32366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65648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385762" y="228600"/>
            <a:ext cx="8228013" cy="795338"/>
          </a:xfrm>
          <a:ln/>
        </p:spPr>
        <p:txBody>
          <a:bodyPr lIns="0" tIns="0" rIns="0" bIns="0">
            <a:normAutofit fontScale="90000"/>
          </a:bodyPr>
          <a:lstStyle/>
          <a:p>
            <a:pPr algn="ctr">
              <a:lnSpc>
                <a:spcPct val="9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6000" b="1" dirty="0">
                <a:solidFill>
                  <a:srgbClr val="FF0000"/>
                </a:solidFill>
              </a:rPr>
              <a:t>Motivation</a:t>
            </a:r>
            <a:endParaRPr lang="en-GB" altLang="en-US" b="1" dirty="0">
              <a:solidFill>
                <a:srgbClr val="FF0000"/>
              </a:solidFill>
            </a:endParaRPr>
          </a:p>
        </p:txBody>
      </p:sp>
      <p:sp>
        <p:nvSpPr>
          <p:cNvPr id="12290" name="Rectangle 2"/>
          <p:cNvSpPr>
            <a:spLocks noGrp="1" noChangeArrowheads="1"/>
          </p:cNvSpPr>
          <p:nvPr>
            <p:ph sz="quarter" idx="1"/>
          </p:nvPr>
        </p:nvSpPr>
        <p:spPr>
          <a:xfrm>
            <a:off x="457200" y="1295400"/>
            <a:ext cx="8183563" cy="1619250"/>
          </a:xfrm>
          <a:ln/>
        </p:spPr>
        <p:txBody>
          <a:bodyPr lIns="0" tIns="0" rIns="0" bIns="0"/>
          <a:lstStyle/>
          <a:p>
            <a:pPr marL="336550" indent="-336550">
              <a:lnSpc>
                <a:spcPct val="97000"/>
              </a:lnSpc>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en-US" dirty="0"/>
              <a:t>Stock Prediction is more or less like Pattern Recognition</a:t>
            </a:r>
          </a:p>
          <a:p>
            <a:pPr marL="336550" indent="-336550">
              <a:lnSpc>
                <a:spcPct val="97000"/>
              </a:lnSpc>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en-US" dirty="0"/>
              <a:t>NN is a power tool for Pattern </a:t>
            </a:r>
            <a:r>
              <a:rPr lang="en-GB" altLang="en-US" dirty="0" err="1"/>
              <a:t>Regnition</a:t>
            </a:r>
            <a:endParaRPr lang="en-GB" alt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124200"/>
            <a:ext cx="5040312" cy="32400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50821676"/>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6" y="860038"/>
            <a:ext cx="5254074" cy="936154"/>
          </a:xfrm>
          <a:prstGeom prst="rect">
            <a:avLst/>
          </a:prstGeom>
        </p:spPr>
        <p:txBody>
          <a:bodyPr vert="horz" wrap="square" lIns="0" tIns="12700" rIns="0" bIns="0" rtlCol="0">
            <a:spAutoFit/>
          </a:bodyPr>
          <a:lstStyle/>
          <a:p>
            <a:pPr marL="12700">
              <a:lnSpc>
                <a:spcPct val="100000"/>
              </a:lnSpc>
              <a:spcBef>
                <a:spcPts val="100"/>
              </a:spcBef>
            </a:pPr>
            <a:r>
              <a:rPr sz="6000" b="1" spc="15" dirty="0">
                <a:solidFill>
                  <a:srgbClr val="FF0000"/>
                </a:solidFill>
              </a:rPr>
              <a:t>Motivation</a:t>
            </a:r>
            <a:endParaRPr sz="2800" b="1" dirty="0">
              <a:solidFill>
                <a:srgbClr val="FF0000"/>
              </a:solidFill>
            </a:endParaRPr>
          </a:p>
        </p:txBody>
      </p:sp>
      <p:sp>
        <p:nvSpPr>
          <p:cNvPr id="3" name="object 3"/>
          <p:cNvSpPr txBox="1"/>
          <p:nvPr/>
        </p:nvSpPr>
        <p:spPr>
          <a:xfrm>
            <a:off x="448676" y="2450501"/>
            <a:ext cx="7986395" cy="3385735"/>
          </a:xfrm>
          <a:prstGeom prst="rect">
            <a:avLst/>
          </a:prstGeom>
        </p:spPr>
        <p:txBody>
          <a:bodyPr vert="horz" wrap="square" lIns="0" tIns="12700" rIns="0" bIns="0" rtlCol="0">
            <a:spAutoFit/>
          </a:bodyPr>
          <a:lstStyle/>
          <a:p>
            <a:pPr marL="12700" marR="5080">
              <a:lnSpc>
                <a:spcPct val="114599"/>
              </a:lnSpc>
              <a:spcBef>
                <a:spcPts val="100"/>
              </a:spcBef>
            </a:pPr>
            <a:r>
              <a:rPr sz="2400" spc="100" dirty="0">
                <a:solidFill>
                  <a:srgbClr val="616161"/>
                </a:solidFill>
                <a:latin typeface="Calibri"/>
                <a:cs typeface="Calibri"/>
              </a:rPr>
              <a:t>The </a:t>
            </a:r>
            <a:r>
              <a:rPr sz="2400" spc="20" dirty="0">
                <a:solidFill>
                  <a:srgbClr val="616161"/>
                </a:solidFill>
                <a:latin typeface="Calibri"/>
                <a:cs typeface="Calibri"/>
              </a:rPr>
              <a:t>fluctuation of </a:t>
            </a:r>
            <a:r>
              <a:rPr sz="2400" spc="75" dirty="0">
                <a:solidFill>
                  <a:srgbClr val="616161"/>
                </a:solidFill>
                <a:latin typeface="Calibri"/>
                <a:cs typeface="Calibri"/>
              </a:rPr>
              <a:t>stock </a:t>
            </a:r>
            <a:r>
              <a:rPr sz="2400" spc="35" dirty="0">
                <a:solidFill>
                  <a:srgbClr val="616161"/>
                </a:solidFill>
                <a:latin typeface="Calibri"/>
                <a:cs typeface="Calibri"/>
              </a:rPr>
              <a:t>market </a:t>
            </a:r>
            <a:r>
              <a:rPr sz="2400" spc="60" dirty="0">
                <a:solidFill>
                  <a:srgbClr val="616161"/>
                </a:solidFill>
                <a:latin typeface="Calibri"/>
                <a:cs typeface="Calibri"/>
              </a:rPr>
              <a:t>is </a:t>
            </a:r>
            <a:r>
              <a:rPr sz="2400" spc="30" dirty="0">
                <a:solidFill>
                  <a:srgbClr val="616161"/>
                </a:solidFill>
                <a:latin typeface="Calibri"/>
                <a:cs typeface="Calibri"/>
              </a:rPr>
              <a:t>violent </a:t>
            </a:r>
            <a:r>
              <a:rPr sz="2400" spc="70" dirty="0">
                <a:solidFill>
                  <a:srgbClr val="616161"/>
                </a:solidFill>
                <a:latin typeface="Calibri"/>
                <a:cs typeface="Calibri"/>
              </a:rPr>
              <a:t>and </a:t>
            </a:r>
            <a:r>
              <a:rPr sz="2400" spc="35" dirty="0">
                <a:solidFill>
                  <a:srgbClr val="616161"/>
                </a:solidFill>
                <a:latin typeface="Calibri"/>
                <a:cs typeface="Calibri"/>
              </a:rPr>
              <a:t>there </a:t>
            </a:r>
            <a:r>
              <a:rPr sz="2400" spc="55" dirty="0">
                <a:solidFill>
                  <a:srgbClr val="616161"/>
                </a:solidFill>
                <a:latin typeface="Calibri"/>
                <a:cs typeface="Calibri"/>
              </a:rPr>
              <a:t>are </a:t>
            </a:r>
            <a:r>
              <a:rPr sz="2400" spc="50" dirty="0">
                <a:solidFill>
                  <a:srgbClr val="616161"/>
                </a:solidFill>
                <a:latin typeface="Calibri"/>
                <a:cs typeface="Calibri"/>
              </a:rPr>
              <a:t>many </a:t>
            </a:r>
            <a:r>
              <a:rPr sz="2400" spc="55" dirty="0">
                <a:solidFill>
                  <a:srgbClr val="616161"/>
                </a:solidFill>
                <a:latin typeface="Calibri"/>
                <a:cs typeface="Calibri"/>
              </a:rPr>
              <a:t>complicated  </a:t>
            </a:r>
            <a:r>
              <a:rPr sz="2400" spc="35" dirty="0">
                <a:solidFill>
                  <a:srgbClr val="616161"/>
                </a:solidFill>
                <a:latin typeface="Calibri"/>
                <a:cs typeface="Calibri"/>
              </a:rPr>
              <a:t>financial indicators. </a:t>
            </a:r>
            <a:r>
              <a:rPr sz="2400" spc="60" dirty="0">
                <a:solidFill>
                  <a:srgbClr val="616161"/>
                </a:solidFill>
                <a:latin typeface="Calibri"/>
                <a:cs typeface="Calibri"/>
              </a:rPr>
              <a:t>However, </a:t>
            </a:r>
            <a:r>
              <a:rPr sz="2400" spc="30" dirty="0">
                <a:solidFill>
                  <a:srgbClr val="616161"/>
                </a:solidFill>
                <a:latin typeface="Calibri"/>
                <a:cs typeface="Calibri"/>
              </a:rPr>
              <a:t>the </a:t>
            </a:r>
            <a:r>
              <a:rPr sz="2400" spc="65" dirty="0">
                <a:solidFill>
                  <a:srgbClr val="616161"/>
                </a:solidFill>
                <a:latin typeface="Calibri"/>
                <a:cs typeface="Calibri"/>
              </a:rPr>
              <a:t>advancement </a:t>
            </a:r>
            <a:r>
              <a:rPr sz="2400" spc="15" dirty="0">
                <a:solidFill>
                  <a:srgbClr val="616161"/>
                </a:solidFill>
                <a:latin typeface="Calibri"/>
                <a:cs typeface="Calibri"/>
              </a:rPr>
              <a:t>in </a:t>
            </a:r>
            <a:r>
              <a:rPr sz="2400" spc="55" dirty="0">
                <a:solidFill>
                  <a:srgbClr val="616161"/>
                </a:solidFill>
                <a:latin typeface="Calibri"/>
                <a:cs typeface="Calibri"/>
              </a:rPr>
              <a:t>technology, </a:t>
            </a:r>
            <a:r>
              <a:rPr sz="2400" spc="65" dirty="0">
                <a:solidFill>
                  <a:srgbClr val="616161"/>
                </a:solidFill>
                <a:latin typeface="Calibri"/>
                <a:cs typeface="Calibri"/>
              </a:rPr>
              <a:t>provides an  </a:t>
            </a:r>
            <a:r>
              <a:rPr sz="2400" spc="25" dirty="0">
                <a:solidFill>
                  <a:srgbClr val="616161"/>
                </a:solidFill>
                <a:latin typeface="Calibri"/>
                <a:cs typeface="Calibri"/>
              </a:rPr>
              <a:t>opportunity </a:t>
            </a:r>
            <a:r>
              <a:rPr sz="2400" dirty="0">
                <a:solidFill>
                  <a:srgbClr val="616161"/>
                </a:solidFill>
                <a:latin typeface="Calibri"/>
                <a:cs typeface="Calibri"/>
              </a:rPr>
              <a:t>to </a:t>
            </a:r>
            <a:r>
              <a:rPr sz="2400" spc="75" dirty="0">
                <a:solidFill>
                  <a:srgbClr val="616161"/>
                </a:solidFill>
                <a:latin typeface="Calibri"/>
                <a:cs typeface="Calibri"/>
              </a:rPr>
              <a:t>gain </a:t>
            </a:r>
            <a:r>
              <a:rPr sz="2400" spc="70" dirty="0">
                <a:solidFill>
                  <a:srgbClr val="616161"/>
                </a:solidFill>
                <a:latin typeface="Calibri"/>
                <a:cs typeface="Calibri"/>
              </a:rPr>
              <a:t>steady </a:t>
            </a:r>
            <a:r>
              <a:rPr sz="2400" spc="20" dirty="0">
                <a:solidFill>
                  <a:srgbClr val="616161"/>
                </a:solidFill>
                <a:latin typeface="Calibri"/>
                <a:cs typeface="Calibri"/>
              </a:rPr>
              <a:t>fortune </a:t>
            </a:r>
            <a:r>
              <a:rPr sz="2400" spc="5" dirty="0">
                <a:solidFill>
                  <a:srgbClr val="616161"/>
                </a:solidFill>
                <a:latin typeface="Calibri"/>
                <a:cs typeface="Calibri"/>
              </a:rPr>
              <a:t>from </a:t>
            </a:r>
            <a:r>
              <a:rPr sz="2400" spc="75" dirty="0">
                <a:solidFill>
                  <a:srgbClr val="616161"/>
                </a:solidFill>
                <a:latin typeface="Calibri"/>
                <a:cs typeface="Calibri"/>
              </a:rPr>
              <a:t>stock </a:t>
            </a:r>
            <a:r>
              <a:rPr sz="2400" spc="35" dirty="0">
                <a:solidFill>
                  <a:srgbClr val="616161"/>
                </a:solidFill>
                <a:latin typeface="Calibri"/>
                <a:cs typeface="Calibri"/>
              </a:rPr>
              <a:t>market </a:t>
            </a:r>
            <a:r>
              <a:rPr sz="2400" spc="70" dirty="0">
                <a:solidFill>
                  <a:srgbClr val="616161"/>
                </a:solidFill>
                <a:latin typeface="Calibri"/>
                <a:cs typeface="Calibri"/>
              </a:rPr>
              <a:t>and also </a:t>
            </a:r>
            <a:r>
              <a:rPr sz="2400" spc="85" dirty="0">
                <a:solidFill>
                  <a:srgbClr val="616161"/>
                </a:solidFill>
                <a:latin typeface="Calibri"/>
                <a:cs typeface="Calibri"/>
              </a:rPr>
              <a:t>can </a:t>
            </a:r>
            <a:r>
              <a:rPr sz="2400" spc="60" dirty="0">
                <a:solidFill>
                  <a:srgbClr val="616161"/>
                </a:solidFill>
                <a:latin typeface="Calibri"/>
                <a:cs typeface="Calibri"/>
              </a:rPr>
              <a:t>help experts  </a:t>
            </a:r>
            <a:r>
              <a:rPr sz="2400" dirty="0">
                <a:solidFill>
                  <a:srgbClr val="616161"/>
                </a:solidFill>
                <a:latin typeface="Calibri"/>
                <a:cs typeface="Calibri"/>
              </a:rPr>
              <a:t>to </a:t>
            </a:r>
            <a:r>
              <a:rPr sz="2400" spc="20" dirty="0">
                <a:solidFill>
                  <a:srgbClr val="616161"/>
                </a:solidFill>
                <a:latin typeface="Calibri"/>
                <a:cs typeface="Calibri"/>
              </a:rPr>
              <a:t>find </a:t>
            </a:r>
            <a:r>
              <a:rPr sz="2400" spc="15" dirty="0">
                <a:solidFill>
                  <a:srgbClr val="616161"/>
                </a:solidFill>
                <a:latin typeface="Calibri"/>
                <a:cs typeface="Calibri"/>
              </a:rPr>
              <a:t>out </a:t>
            </a:r>
            <a:r>
              <a:rPr sz="2400" spc="30" dirty="0">
                <a:solidFill>
                  <a:srgbClr val="616161"/>
                </a:solidFill>
                <a:latin typeface="Calibri"/>
                <a:cs typeface="Calibri"/>
              </a:rPr>
              <a:t>the </a:t>
            </a:r>
            <a:r>
              <a:rPr sz="2400" spc="35" dirty="0">
                <a:solidFill>
                  <a:srgbClr val="616161"/>
                </a:solidFill>
                <a:latin typeface="Calibri"/>
                <a:cs typeface="Calibri"/>
              </a:rPr>
              <a:t>most </a:t>
            </a:r>
            <a:r>
              <a:rPr sz="2400" spc="20" dirty="0">
                <a:solidFill>
                  <a:srgbClr val="616161"/>
                </a:solidFill>
                <a:latin typeface="Calibri"/>
                <a:cs typeface="Calibri"/>
              </a:rPr>
              <a:t>informative </a:t>
            </a:r>
            <a:r>
              <a:rPr sz="2400" spc="40" dirty="0">
                <a:solidFill>
                  <a:srgbClr val="616161"/>
                </a:solidFill>
                <a:latin typeface="Calibri"/>
                <a:cs typeface="Calibri"/>
              </a:rPr>
              <a:t>indicators </a:t>
            </a:r>
            <a:r>
              <a:rPr sz="2400" dirty="0">
                <a:solidFill>
                  <a:srgbClr val="616161"/>
                </a:solidFill>
                <a:latin typeface="Calibri"/>
                <a:cs typeface="Calibri"/>
              </a:rPr>
              <a:t>to </a:t>
            </a:r>
            <a:r>
              <a:rPr sz="2400" spc="80" dirty="0">
                <a:solidFill>
                  <a:srgbClr val="616161"/>
                </a:solidFill>
                <a:latin typeface="Calibri"/>
                <a:cs typeface="Calibri"/>
              </a:rPr>
              <a:t>make </a:t>
            </a:r>
            <a:r>
              <a:rPr sz="2400" spc="20" dirty="0">
                <a:solidFill>
                  <a:srgbClr val="616161"/>
                </a:solidFill>
                <a:latin typeface="Calibri"/>
                <a:cs typeface="Calibri"/>
              </a:rPr>
              <a:t>better </a:t>
            </a:r>
            <a:r>
              <a:rPr sz="2400" spc="30" dirty="0">
                <a:solidFill>
                  <a:srgbClr val="616161"/>
                </a:solidFill>
                <a:latin typeface="Calibri"/>
                <a:cs typeface="Calibri"/>
              </a:rPr>
              <a:t>prediction. </a:t>
            </a:r>
            <a:r>
              <a:rPr sz="2400" spc="100" dirty="0">
                <a:solidFill>
                  <a:srgbClr val="616161"/>
                </a:solidFill>
                <a:latin typeface="Calibri"/>
                <a:cs typeface="Calibri"/>
              </a:rPr>
              <a:t>The  </a:t>
            </a:r>
            <a:r>
              <a:rPr sz="2400" spc="40" dirty="0">
                <a:solidFill>
                  <a:srgbClr val="616161"/>
                </a:solidFill>
                <a:latin typeface="Calibri"/>
                <a:cs typeface="Calibri"/>
              </a:rPr>
              <a:t>prediction </a:t>
            </a:r>
            <a:r>
              <a:rPr sz="2400" spc="20" dirty="0">
                <a:solidFill>
                  <a:srgbClr val="616161"/>
                </a:solidFill>
                <a:latin typeface="Calibri"/>
                <a:cs typeface="Calibri"/>
              </a:rPr>
              <a:t>of </a:t>
            </a:r>
            <a:r>
              <a:rPr sz="2400" spc="30" dirty="0">
                <a:solidFill>
                  <a:srgbClr val="616161"/>
                </a:solidFill>
                <a:latin typeface="Calibri"/>
                <a:cs typeface="Calibri"/>
              </a:rPr>
              <a:t>the </a:t>
            </a:r>
            <a:r>
              <a:rPr sz="2400" spc="35" dirty="0">
                <a:solidFill>
                  <a:srgbClr val="616161"/>
                </a:solidFill>
                <a:latin typeface="Calibri"/>
                <a:cs typeface="Calibri"/>
              </a:rPr>
              <a:t>market </a:t>
            </a:r>
            <a:r>
              <a:rPr sz="2400" spc="60" dirty="0">
                <a:solidFill>
                  <a:srgbClr val="616161"/>
                </a:solidFill>
                <a:latin typeface="Calibri"/>
                <a:cs typeface="Calibri"/>
              </a:rPr>
              <a:t>value is </a:t>
            </a:r>
            <a:r>
              <a:rPr sz="2400" spc="20" dirty="0">
                <a:solidFill>
                  <a:srgbClr val="616161"/>
                </a:solidFill>
                <a:latin typeface="Calibri"/>
                <a:cs typeface="Calibri"/>
              </a:rPr>
              <a:t>of </a:t>
            </a:r>
            <a:r>
              <a:rPr sz="2400" spc="35" dirty="0">
                <a:solidFill>
                  <a:srgbClr val="616161"/>
                </a:solidFill>
                <a:latin typeface="Calibri"/>
                <a:cs typeface="Calibri"/>
              </a:rPr>
              <a:t>paramount </a:t>
            </a:r>
            <a:r>
              <a:rPr sz="2400" spc="40" dirty="0">
                <a:solidFill>
                  <a:srgbClr val="616161"/>
                </a:solidFill>
                <a:latin typeface="Calibri"/>
                <a:cs typeface="Calibri"/>
              </a:rPr>
              <a:t>importance </a:t>
            </a:r>
            <a:r>
              <a:rPr sz="2400" dirty="0">
                <a:solidFill>
                  <a:srgbClr val="616161"/>
                </a:solidFill>
                <a:latin typeface="Calibri"/>
                <a:cs typeface="Calibri"/>
              </a:rPr>
              <a:t>to </a:t>
            </a:r>
            <a:r>
              <a:rPr sz="2400" spc="60" dirty="0">
                <a:solidFill>
                  <a:srgbClr val="616161"/>
                </a:solidFill>
                <a:latin typeface="Calibri"/>
                <a:cs typeface="Calibri"/>
              </a:rPr>
              <a:t>help </a:t>
            </a:r>
            <a:r>
              <a:rPr sz="2400" spc="15" dirty="0">
                <a:solidFill>
                  <a:srgbClr val="616161"/>
                </a:solidFill>
                <a:latin typeface="Calibri"/>
                <a:cs typeface="Calibri"/>
              </a:rPr>
              <a:t>in </a:t>
            </a:r>
            <a:r>
              <a:rPr sz="2400" spc="55" dirty="0">
                <a:solidFill>
                  <a:srgbClr val="616161"/>
                </a:solidFill>
                <a:latin typeface="Calibri"/>
                <a:cs typeface="Calibri"/>
              </a:rPr>
              <a:t>maximizing  </a:t>
            </a:r>
            <a:r>
              <a:rPr sz="2400" spc="30" dirty="0">
                <a:solidFill>
                  <a:srgbClr val="616161"/>
                </a:solidFill>
                <a:latin typeface="Calibri"/>
                <a:cs typeface="Calibri"/>
              </a:rPr>
              <a:t>the </a:t>
            </a:r>
            <a:r>
              <a:rPr sz="2400" dirty="0">
                <a:solidFill>
                  <a:srgbClr val="616161"/>
                </a:solidFill>
                <a:latin typeface="Calibri"/>
                <a:cs typeface="Calibri"/>
              </a:rPr>
              <a:t>profit </a:t>
            </a:r>
            <a:r>
              <a:rPr sz="2400" spc="20" dirty="0">
                <a:solidFill>
                  <a:srgbClr val="616161"/>
                </a:solidFill>
                <a:latin typeface="Calibri"/>
                <a:cs typeface="Calibri"/>
              </a:rPr>
              <a:t>of </a:t>
            </a:r>
            <a:r>
              <a:rPr sz="2400" spc="75" dirty="0">
                <a:solidFill>
                  <a:srgbClr val="616161"/>
                </a:solidFill>
                <a:latin typeface="Calibri"/>
                <a:cs typeface="Calibri"/>
              </a:rPr>
              <a:t>stock </a:t>
            </a:r>
            <a:r>
              <a:rPr sz="2400" spc="30" dirty="0">
                <a:solidFill>
                  <a:srgbClr val="616161"/>
                </a:solidFill>
                <a:latin typeface="Calibri"/>
                <a:cs typeface="Calibri"/>
              </a:rPr>
              <a:t>option </a:t>
            </a:r>
            <a:r>
              <a:rPr sz="2400" spc="75" dirty="0">
                <a:solidFill>
                  <a:srgbClr val="616161"/>
                </a:solidFill>
                <a:latin typeface="Calibri"/>
                <a:cs typeface="Calibri"/>
              </a:rPr>
              <a:t>purchase </a:t>
            </a:r>
            <a:r>
              <a:rPr sz="2400" spc="35" dirty="0">
                <a:solidFill>
                  <a:srgbClr val="616161"/>
                </a:solidFill>
                <a:latin typeface="Calibri"/>
                <a:cs typeface="Calibri"/>
              </a:rPr>
              <a:t>while </a:t>
            </a:r>
            <a:r>
              <a:rPr sz="2400" spc="90" dirty="0">
                <a:solidFill>
                  <a:srgbClr val="616161"/>
                </a:solidFill>
                <a:latin typeface="Calibri"/>
                <a:cs typeface="Calibri"/>
              </a:rPr>
              <a:t>keeping </a:t>
            </a:r>
            <a:r>
              <a:rPr sz="2400" spc="30" dirty="0">
                <a:solidFill>
                  <a:srgbClr val="616161"/>
                </a:solidFill>
                <a:latin typeface="Calibri"/>
                <a:cs typeface="Calibri"/>
              </a:rPr>
              <a:t>the </a:t>
            </a:r>
            <a:r>
              <a:rPr sz="2400" spc="45" dirty="0">
                <a:solidFill>
                  <a:srgbClr val="616161"/>
                </a:solidFill>
                <a:latin typeface="Calibri"/>
                <a:cs typeface="Calibri"/>
              </a:rPr>
              <a:t>risk</a:t>
            </a:r>
            <a:r>
              <a:rPr sz="2400" spc="165" dirty="0">
                <a:solidFill>
                  <a:srgbClr val="616161"/>
                </a:solidFill>
                <a:latin typeface="Calibri"/>
                <a:cs typeface="Calibri"/>
              </a:rPr>
              <a:t> </a:t>
            </a:r>
            <a:r>
              <a:rPr sz="2400" spc="15" dirty="0">
                <a:solidFill>
                  <a:srgbClr val="616161"/>
                </a:solidFill>
                <a:latin typeface="Calibri"/>
                <a:cs typeface="Calibri"/>
              </a:rPr>
              <a:t>low.</a:t>
            </a:r>
            <a:endParaRPr sz="2400" dirty="0">
              <a:latin typeface="Calibri"/>
              <a:cs typeface="Calibri"/>
            </a:endParaRPr>
          </a:p>
        </p:txBody>
      </p:sp>
      <p:sp>
        <p:nvSpPr>
          <p:cNvPr id="4" name="object 4"/>
          <p:cNvSpPr/>
          <p:nvPr/>
        </p:nvSpPr>
        <p:spPr>
          <a:xfrm>
            <a:off x="6366588" y="533400"/>
            <a:ext cx="2033847" cy="134659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94037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228600"/>
            <a:ext cx="6123646" cy="936154"/>
          </a:xfrm>
          <a:prstGeom prst="rect">
            <a:avLst/>
          </a:prstGeom>
        </p:spPr>
        <p:txBody>
          <a:bodyPr vert="horz" wrap="square" lIns="0" tIns="12700" rIns="0" bIns="0" rtlCol="0">
            <a:spAutoFit/>
          </a:bodyPr>
          <a:lstStyle/>
          <a:p>
            <a:pPr marL="12700">
              <a:lnSpc>
                <a:spcPct val="100000"/>
              </a:lnSpc>
              <a:spcBef>
                <a:spcPts val="100"/>
              </a:spcBef>
            </a:pPr>
            <a:r>
              <a:rPr sz="6000" b="1" spc="70" dirty="0">
                <a:solidFill>
                  <a:srgbClr val="FF0000"/>
                </a:solidFill>
              </a:rPr>
              <a:t>Models</a:t>
            </a:r>
            <a:r>
              <a:rPr sz="6000" b="1" spc="15" dirty="0">
                <a:solidFill>
                  <a:srgbClr val="FF0000"/>
                </a:solidFill>
              </a:rPr>
              <a:t> </a:t>
            </a:r>
            <a:r>
              <a:rPr sz="6000" b="1" spc="145" dirty="0">
                <a:solidFill>
                  <a:srgbClr val="FF0000"/>
                </a:solidFill>
              </a:rPr>
              <a:t>Used</a:t>
            </a:r>
            <a:endParaRPr sz="6000" b="1" dirty="0">
              <a:solidFill>
                <a:srgbClr val="FF0000"/>
              </a:solidFill>
            </a:endParaRPr>
          </a:p>
        </p:txBody>
      </p:sp>
      <p:sp>
        <p:nvSpPr>
          <p:cNvPr id="3" name="object 3"/>
          <p:cNvSpPr txBox="1"/>
          <p:nvPr/>
        </p:nvSpPr>
        <p:spPr>
          <a:xfrm>
            <a:off x="384726" y="1371600"/>
            <a:ext cx="7992109" cy="4408899"/>
          </a:xfrm>
          <a:prstGeom prst="rect">
            <a:avLst/>
          </a:prstGeom>
        </p:spPr>
        <p:txBody>
          <a:bodyPr vert="horz" wrap="square" lIns="0" tIns="12700" rIns="0" bIns="0" rtlCol="0">
            <a:spAutoFit/>
          </a:bodyPr>
          <a:lstStyle/>
          <a:p>
            <a:pPr marL="12700">
              <a:lnSpc>
                <a:spcPct val="100000"/>
              </a:lnSpc>
              <a:spcBef>
                <a:spcPts val="100"/>
              </a:spcBef>
            </a:pPr>
            <a:r>
              <a:rPr sz="2800" b="1" spc="50" dirty="0">
                <a:solidFill>
                  <a:srgbClr val="616161"/>
                </a:solidFill>
                <a:latin typeface="Calibri"/>
                <a:cs typeface="Calibri"/>
              </a:rPr>
              <a:t>We </a:t>
            </a:r>
            <a:r>
              <a:rPr sz="2800" b="1" spc="80" dirty="0">
                <a:solidFill>
                  <a:srgbClr val="616161"/>
                </a:solidFill>
                <a:latin typeface="Calibri"/>
                <a:cs typeface="Calibri"/>
              </a:rPr>
              <a:t>have </a:t>
            </a:r>
            <a:r>
              <a:rPr sz="2800" b="1" spc="95" dirty="0">
                <a:solidFill>
                  <a:srgbClr val="616161"/>
                </a:solidFill>
                <a:latin typeface="Calibri"/>
                <a:cs typeface="Calibri"/>
              </a:rPr>
              <a:t>used </a:t>
            </a:r>
            <a:r>
              <a:rPr sz="2800" b="1" spc="30" dirty="0">
                <a:solidFill>
                  <a:srgbClr val="616161"/>
                </a:solidFill>
                <a:latin typeface="Calibri"/>
                <a:cs typeface="Calibri"/>
              </a:rPr>
              <a:t>the </a:t>
            </a:r>
            <a:r>
              <a:rPr sz="2800" b="1" spc="40" dirty="0">
                <a:solidFill>
                  <a:srgbClr val="616161"/>
                </a:solidFill>
                <a:latin typeface="Calibri"/>
                <a:cs typeface="Calibri"/>
              </a:rPr>
              <a:t>following </a:t>
            </a:r>
            <a:r>
              <a:rPr sz="2800" b="1" spc="70" dirty="0">
                <a:solidFill>
                  <a:srgbClr val="616161"/>
                </a:solidFill>
                <a:latin typeface="Calibri"/>
                <a:cs typeface="Calibri"/>
              </a:rPr>
              <a:t>regression models </a:t>
            </a:r>
            <a:r>
              <a:rPr sz="2800" b="1" dirty="0">
                <a:solidFill>
                  <a:srgbClr val="616161"/>
                </a:solidFill>
                <a:latin typeface="Calibri"/>
                <a:cs typeface="Calibri"/>
              </a:rPr>
              <a:t>for </a:t>
            </a:r>
            <a:r>
              <a:rPr sz="2800" b="1" spc="55" dirty="0">
                <a:solidFill>
                  <a:srgbClr val="616161"/>
                </a:solidFill>
                <a:latin typeface="Calibri"/>
                <a:cs typeface="Calibri"/>
              </a:rPr>
              <a:t>forecasting </a:t>
            </a:r>
            <a:r>
              <a:rPr sz="2800" b="1" spc="70" dirty="0">
                <a:solidFill>
                  <a:srgbClr val="616161"/>
                </a:solidFill>
                <a:latin typeface="Calibri"/>
                <a:cs typeface="Calibri"/>
              </a:rPr>
              <a:t>and </a:t>
            </a:r>
            <a:r>
              <a:rPr sz="2800" b="1" spc="60" dirty="0">
                <a:solidFill>
                  <a:srgbClr val="616161"/>
                </a:solidFill>
                <a:latin typeface="Calibri"/>
                <a:cs typeface="Calibri"/>
              </a:rPr>
              <a:t>comparison</a:t>
            </a:r>
            <a:r>
              <a:rPr sz="2800" b="1" spc="65" dirty="0">
                <a:solidFill>
                  <a:srgbClr val="616161"/>
                </a:solidFill>
                <a:latin typeface="Calibri"/>
                <a:cs typeface="Calibri"/>
              </a:rPr>
              <a:t> </a:t>
            </a:r>
            <a:r>
              <a:rPr sz="2800" b="1" spc="-70" dirty="0">
                <a:solidFill>
                  <a:srgbClr val="616161"/>
                </a:solidFill>
                <a:latin typeface="Calibri"/>
                <a:cs typeface="Calibri"/>
              </a:rPr>
              <a:t>:</a:t>
            </a:r>
            <a:endParaRPr sz="2800" b="1" dirty="0">
              <a:latin typeface="Calibri"/>
              <a:cs typeface="Calibri"/>
            </a:endParaRPr>
          </a:p>
          <a:p>
            <a:pPr marL="469900" indent="-358775">
              <a:lnSpc>
                <a:spcPct val="100000"/>
              </a:lnSpc>
              <a:spcBef>
                <a:spcPts val="1889"/>
              </a:spcBef>
              <a:buAutoNum type="arabicPeriod"/>
              <a:tabLst>
                <a:tab pos="469265" algn="l"/>
                <a:tab pos="469900" algn="l"/>
              </a:tabLst>
            </a:pPr>
            <a:r>
              <a:rPr sz="2800" spc="50" dirty="0" smtClean="0">
                <a:solidFill>
                  <a:srgbClr val="616161"/>
                </a:solidFill>
                <a:latin typeface="Times New Roman" panose="02020603050405020304" pitchFamily="18" charset="0"/>
                <a:cs typeface="Times New Roman" panose="02020603050405020304" pitchFamily="18" charset="0"/>
              </a:rPr>
              <a:t>Neural </a:t>
            </a:r>
            <a:r>
              <a:rPr sz="2800" spc="55" dirty="0" smtClean="0">
                <a:solidFill>
                  <a:srgbClr val="616161"/>
                </a:solidFill>
                <a:latin typeface="Times New Roman" panose="02020603050405020304" pitchFamily="18" charset="0"/>
                <a:cs typeface="Times New Roman" panose="02020603050405020304" pitchFamily="18" charset="0"/>
              </a:rPr>
              <a:t>Networks</a:t>
            </a:r>
            <a:endParaRPr sz="2800" dirty="0" smtClean="0">
              <a:latin typeface="Times New Roman" panose="02020603050405020304" pitchFamily="18" charset="0"/>
              <a:cs typeface="Times New Roman" panose="02020603050405020304" pitchFamily="18" charset="0"/>
            </a:endParaRPr>
          </a:p>
          <a:p>
            <a:pPr marL="469900" indent="-415925">
              <a:lnSpc>
                <a:spcPct val="100000"/>
              </a:lnSpc>
              <a:spcBef>
                <a:spcPts val="1065"/>
              </a:spcBef>
              <a:buAutoNum type="arabicPeriod"/>
              <a:tabLst>
                <a:tab pos="469265" algn="l"/>
                <a:tab pos="469900" algn="l"/>
              </a:tabLst>
            </a:pPr>
            <a:r>
              <a:rPr lang="en-US" sz="2800" spc="114" dirty="0" smtClean="0">
                <a:solidFill>
                  <a:srgbClr val="616161"/>
                </a:solidFill>
                <a:latin typeface="Times New Roman" panose="02020603050405020304" pitchFamily="18" charset="0"/>
                <a:cs typeface="Times New Roman" panose="02020603050405020304" pitchFamily="18" charset="0"/>
              </a:rPr>
              <a:t>Linear Regression</a:t>
            </a:r>
            <a:endParaRPr sz="2800" dirty="0" smtClean="0">
              <a:latin typeface="Times New Roman" panose="02020603050405020304" pitchFamily="18" charset="0"/>
              <a:cs typeface="Times New Roman" panose="02020603050405020304" pitchFamily="18" charset="0"/>
            </a:endParaRPr>
          </a:p>
          <a:p>
            <a:pPr marL="469900" indent="-408940">
              <a:lnSpc>
                <a:spcPct val="100000"/>
              </a:lnSpc>
              <a:spcBef>
                <a:spcPts val="1065"/>
              </a:spcBef>
              <a:buAutoNum type="arabicPeriod"/>
              <a:tabLst>
                <a:tab pos="469265" algn="l"/>
                <a:tab pos="469900" algn="l"/>
              </a:tabLst>
            </a:pPr>
            <a:r>
              <a:rPr sz="2800" spc="70" dirty="0" smtClean="0">
                <a:solidFill>
                  <a:srgbClr val="616161"/>
                </a:solidFill>
                <a:latin typeface="Times New Roman" panose="02020603050405020304" pitchFamily="18" charset="0"/>
                <a:cs typeface="Times New Roman" panose="02020603050405020304" pitchFamily="18" charset="0"/>
              </a:rPr>
              <a:t>Random </a:t>
            </a:r>
            <a:r>
              <a:rPr sz="2800" spc="60" dirty="0" smtClean="0">
                <a:solidFill>
                  <a:srgbClr val="616161"/>
                </a:solidFill>
                <a:latin typeface="Times New Roman" panose="02020603050405020304" pitchFamily="18" charset="0"/>
                <a:cs typeface="Times New Roman" panose="02020603050405020304" pitchFamily="18" charset="0"/>
              </a:rPr>
              <a:t>Forest</a:t>
            </a:r>
            <a:r>
              <a:rPr sz="2800" spc="500" dirty="0" smtClean="0">
                <a:solidFill>
                  <a:srgbClr val="616161"/>
                </a:solidFill>
                <a:latin typeface="Times New Roman" panose="02020603050405020304" pitchFamily="18" charset="0"/>
                <a:cs typeface="Times New Roman" panose="02020603050405020304" pitchFamily="18" charset="0"/>
              </a:rPr>
              <a:t> </a:t>
            </a:r>
            <a:r>
              <a:rPr sz="2800" spc="90" dirty="0" smtClean="0">
                <a:solidFill>
                  <a:srgbClr val="616161"/>
                </a:solidFill>
                <a:latin typeface="Times New Roman" panose="02020603050405020304" pitchFamily="18" charset="0"/>
                <a:cs typeface="Times New Roman" panose="02020603050405020304" pitchFamily="18" charset="0"/>
              </a:rPr>
              <a:t>Regress</a:t>
            </a:r>
            <a:r>
              <a:rPr lang="en-US" sz="2800" spc="90" dirty="0" smtClean="0">
                <a:solidFill>
                  <a:srgbClr val="616161"/>
                </a:solidFill>
                <a:latin typeface="Times New Roman" panose="02020603050405020304" pitchFamily="18" charset="0"/>
                <a:cs typeface="Times New Roman" panose="02020603050405020304" pitchFamily="18" charset="0"/>
              </a:rPr>
              <a:t>i</a:t>
            </a:r>
            <a:r>
              <a:rPr sz="2800" spc="90" dirty="0" smtClean="0">
                <a:solidFill>
                  <a:srgbClr val="616161"/>
                </a:solidFill>
                <a:latin typeface="Times New Roman" panose="02020603050405020304" pitchFamily="18" charset="0"/>
                <a:cs typeface="Times New Roman" panose="02020603050405020304" pitchFamily="18" charset="0"/>
              </a:rPr>
              <a:t>o</a:t>
            </a:r>
            <a:r>
              <a:rPr lang="en-US" sz="2800" spc="90" dirty="0" smtClean="0">
                <a:solidFill>
                  <a:srgbClr val="616161"/>
                </a:solidFill>
                <a:latin typeface="Times New Roman" panose="02020603050405020304" pitchFamily="18" charset="0"/>
                <a:cs typeface="Times New Roman" panose="02020603050405020304" pitchFamily="18" charset="0"/>
              </a:rPr>
              <a:t>n</a:t>
            </a:r>
            <a:endParaRPr sz="2800" dirty="0" smtClean="0">
              <a:latin typeface="Times New Roman" panose="02020603050405020304" pitchFamily="18" charset="0"/>
              <a:cs typeface="Times New Roman" panose="02020603050405020304" pitchFamily="18" charset="0"/>
            </a:endParaRPr>
          </a:p>
          <a:p>
            <a:pPr marL="469900" indent="-408940">
              <a:lnSpc>
                <a:spcPct val="100000"/>
              </a:lnSpc>
              <a:spcBef>
                <a:spcPts val="1065"/>
              </a:spcBef>
              <a:buAutoNum type="arabicPeriod"/>
              <a:tabLst>
                <a:tab pos="469265" algn="l"/>
                <a:tab pos="469900" algn="l"/>
              </a:tabLst>
            </a:pPr>
            <a:r>
              <a:rPr lang="en-US" sz="2800" spc="45" dirty="0" smtClean="0">
                <a:solidFill>
                  <a:srgbClr val="616161"/>
                </a:solidFill>
                <a:latin typeface="Times New Roman" panose="02020603050405020304" pitchFamily="18" charset="0"/>
                <a:cs typeface="Times New Roman" panose="02020603050405020304" pitchFamily="18" charset="0"/>
              </a:rPr>
              <a:t>Support Vector Regression</a:t>
            </a:r>
            <a:endParaRPr sz="2800" dirty="0" smtClean="0">
              <a:latin typeface="Times New Roman" panose="02020603050405020304" pitchFamily="18" charset="0"/>
              <a:cs typeface="Times New Roman" panose="02020603050405020304" pitchFamily="18" charset="0"/>
            </a:endParaRPr>
          </a:p>
          <a:p>
            <a:pPr marL="469900" indent="-416559">
              <a:lnSpc>
                <a:spcPct val="100000"/>
              </a:lnSpc>
              <a:spcBef>
                <a:spcPts val="1065"/>
              </a:spcBef>
              <a:buAutoNum type="arabicPeriod"/>
              <a:tabLst>
                <a:tab pos="469265" algn="l"/>
                <a:tab pos="469900" algn="l"/>
              </a:tabLst>
            </a:pPr>
            <a:r>
              <a:rPr lang="en-US" sz="2800" spc="75" dirty="0" smtClean="0">
                <a:solidFill>
                  <a:srgbClr val="616161"/>
                </a:solidFill>
                <a:latin typeface="Times New Roman" panose="02020603050405020304" pitchFamily="18" charset="0"/>
                <a:cs typeface="Times New Roman" panose="02020603050405020304" pitchFamily="18" charset="0"/>
              </a:rPr>
              <a:t>Decision Tree</a:t>
            </a:r>
            <a:endParaRPr sz="2800" dirty="0" smtClean="0">
              <a:latin typeface="Times New Roman" panose="02020603050405020304" pitchFamily="18" charset="0"/>
              <a:cs typeface="Times New Roman" panose="02020603050405020304" pitchFamily="18" charset="0"/>
            </a:endParaRPr>
          </a:p>
          <a:p>
            <a:pPr marL="469900" indent="-416559">
              <a:lnSpc>
                <a:spcPct val="100000"/>
              </a:lnSpc>
              <a:spcBef>
                <a:spcPts val="1065"/>
              </a:spcBef>
              <a:buAutoNum type="arabicPeriod"/>
              <a:tabLst>
                <a:tab pos="469265" algn="l"/>
                <a:tab pos="469900" algn="l"/>
              </a:tabLst>
            </a:pPr>
            <a:r>
              <a:rPr lang="en-US" sz="2800" spc="145" dirty="0" smtClean="0">
                <a:solidFill>
                  <a:srgbClr val="616161"/>
                </a:solidFill>
                <a:latin typeface="Times New Roman" panose="02020603050405020304" pitchFamily="18" charset="0"/>
                <a:cs typeface="Times New Roman" panose="02020603050405020304" pitchFamily="18" charset="0"/>
              </a:rPr>
              <a:t>Multilayer Perception</a:t>
            </a:r>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722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noAutofit/>
          </a:bodyPr>
          <a:lstStyle/>
          <a:p>
            <a:pPr algn="ctr"/>
            <a:r>
              <a:rPr lang="en-US" sz="4800" b="1" dirty="0">
                <a:solidFill>
                  <a:srgbClr val="FF0000"/>
                </a:solidFill>
              </a:rPr>
              <a:t>TOOL SPECIFICATION</a:t>
            </a:r>
          </a:p>
        </p:txBody>
      </p:sp>
      <p:sp>
        <p:nvSpPr>
          <p:cNvPr id="3" name="Content Placeholder 2"/>
          <p:cNvSpPr>
            <a:spLocks noGrp="1"/>
          </p:cNvSpPr>
          <p:nvPr>
            <p:ph sz="quarter" idx="1"/>
          </p:nvPr>
        </p:nvSpPr>
        <p:spPr/>
        <p:txBody>
          <a:bodyPr>
            <a:normAutofit/>
          </a:bodyPr>
          <a:lstStyle/>
          <a:p>
            <a:r>
              <a:rPr lang="en-US" sz="3600" dirty="0"/>
              <a:t>Python </a:t>
            </a:r>
            <a:endParaRPr lang="en-US" sz="3600" dirty="0" smtClean="0"/>
          </a:p>
          <a:p>
            <a:r>
              <a:rPr lang="en-US" sz="3600" dirty="0" smtClean="0"/>
              <a:t> </a:t>
            </a:r>
            <a:r>
              <a:rPr lang="en-US" sz="3600" dirty="0" err="1" smtClean="0"/>
              <a:t>Sklearn</a:t>
            </a:r>
            <a:endParaRPr lang="en-US" sz="3600" dirty="0" smtClean="0"/>
          </a:p>
          <a:p>
            <a:r>
              <a:rPr lang="en-US" sz="3600" dirty="0" smtClean="0"/>
              <a:t> </a:t>
            </a:r>
            <a:r>
              <a:rPr lang="en-US" sz="3600" dirty="0" err="1"/>
              <a:t>NumPy</a:t>
            </a:r>
            <a:r>
              <a:rPr lang="en-US" sz="3600" dirty="0"/>
              <a:t> </a:t>
            </a:r>
            <a:endParaRPr lang="en-US" sz="3600" dirty="0" smtClean="0"/>
          </a:p>
          <a:p>
            <a:r>
              <a:rPr lang="en-US" sz="3600" dirty="0" smtClean="0"/>
              <a:t> </a:t>
            </a:r>
            <a:r>
              <a:rPr lang="en-US" sz="3600" dirty="0" err="1" smtClean="0"/>
              <a:t>Matplotlib</a:t>
            </a:r>
            <a:endParaRPr lang="en-US" sz="3600" dirty="0" smtClean="0"/>
          </a:p>
          <a:p>
            <a:r>
              <a:rPr lang="en-US" sz="3600" dirty="0" err="1" smtClean="0"/>
              <a:t>Quandl</a:t>
            </a:r>
            <a:endParaRPr lang="en-US" sz="3600" dirty="0" smtClean="0"/>
          </a:p>
          <a:p>
            <a:r>
              <a:rPr lang="en-US" sz="3600" dirty="0" smtClean="0"/>
              <a:t>Pandas</a:t>
            </a:r>
            <a:endParaRPr lang="en-US" sz="3600" dirty="0"/>
          </a:p>
        </p:txBody>
      </p:sp>
    </p:spTree>
    <p:extLst>
      <p:ext uri="{BB962C8B-B14F-4D97-AF65-F5344CB8AC3E}">
        <p14:creationId xmlns:p14="http://schemas.microsoft.com/office/powerpoint/2010/main" val="2349332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457200" y="228600"/>
            <a:ext cx="8228013" cy="903288"/>
          </a:xfrm>
          <a:ln/>
        </p:spPr>
        <p:txBody>
          <a:bodyPr lIns="0" tIns="0" rIns="0" bIns="0">
            <a:noAutofit/>
          </a:bodyPr>
          <a:lstStyle/>
          <a:p>
            <a:pP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4800" b="1" dirty="0">
                <a:solidFill>
                  <a:srgbClr val="FF0000"/>
                </a:solidFill>
              </a:rPr>
              <a:t>success and failures...</a:t>
            </a:r>
          </a:p>
        </p:txBody>
      </p:sp>
      <p:sp>
        <p:nvSpPr>
          <p:cNvPr id="33794" name="Rectangle 2"/>
          <p:cNvSpPr>
            <a:spLocks noGrp="1" noChangeArrowheads="1"/>
          </p:cNvSpPr>
          <p:nvPr>
            <p:ph sz="quarter" idx="1"/>
          </p:nvPr>
        </p:nvSpPr>
        <p:spPr>
          <a:xfrm>
            <a:off x="304800" y="1371600"/>
            <a:ext cx="8610600" cy="4114800"/>
          </a:xfrm>
          <a:ln/>
        </p:spPr>
        <p:txBody>
          <a:bodyPr lIns="0" tIns="0" rIns="0" bIns="0"/>
          <a:lstStyle/>
          <a:p>
            <a:pPr marL="0" indent="0">
              <a:lnSpc>
                <a:spcPct val="95000"/>
              </a:lnSpc>
              <a:buClr>
                <a:srgbClr val="000000"/>
              </a:buClr>
              <a:buSzPct val="33000"/>
              <a:buNone/>
              <a:tabLst>
                <a:tab pos="107950" algn="l"/>
                <a:tab pos="557213" algn="l"/>
                <a:tab pos="1006475" algn="l"/>
                <a:tab pos="1455738" algn="l"/>
                <a:tab pos="1905000" algn="l"/>
                <a:tab pos="2354263" algn="l"/>
                <a:tab pos="2803525" algn="l"/>
                <a:tab pos="3252788" algn="l"/>
                <a:tab pos="3702050" algn="l"/>
                <a:tab pos="4151313" algn="l"/>
                <a:tab pos="4600575" algn="l"/>
                <a:tab pos="5049838" algn="l"/>
                <a:tab pos="5499100" algn="l"/>
                <a:tab pos="5948363" algn="l"/>
                <a:tab pos="6397625" algn="l"/>
                <a:tab pos="6846888" algn="l"/>
                <a:tab pos="7296150" algn="l"/>
                <a:tab pos="7745413" algn="l"/>
                <a:tab pos="8194675" algn="l"/>
                <a:tab pos="8643938" algn="l"/>
              </a:tabLst>
            </a:pPr>
            <a:r>
              <a:rPr lang="en-GB" altLang="en-US" sz="3200" b="1" dirty="0" smtClean="0">
                <a:solidFill>
                  <a:srgbClr val="00B050"/>
                </a:solidFill>
              </a:rPr>
              <a:t>Advantages</a:t>
            </a:r>
            <a:endParaRPr lang="en-GB" altLang="en-US" sz="3200" b="1" dirty="0">
              <a:solidFill>
                <a:srgbClr val="00B050"/>
              </a:solidFill>
            </a:endParaRPr>
          </a:p>
          <a:p>
            <a:pPr marL="0" indent="0">
              <a:lnSpc>
                <a:spcPct val="95000"/>
              </a:lnSpc>
              <a:buClr>
                <a:srgbClr val="000000"/>
              </a:buClr>
              <a:buSzPct val="52000"/>
              <a:buFont typeface="Wingdings" charset="2"/>
              <a:buBlip>
                <a:blip r:embed="rId3"/>
              </a:buBlip>
              <a:tabLst>
                <a:tab pos="107950" algn="l"/>
                <a:tab pos="557213" algn="l"/>
                <a:tab pos="1006475" algn="l"/>
                <a:tab pos="1455738" algn="l"/>
                <a:tab pos="1905000" algn="l"/>
                <a:tab pos="2354263" algn="l"/>
                <a:tab pos="2803525" algn="l"/>
                <a:tab pos="3252788" algn="l"/>
                <a:tab pos="3702050" algn="l"/>
                <a:tab pos="4151313" algn="l"/>
                <a:tab pos="4600575" algn="l"/>
                <a:tab pos="5049838" algn="l"/>
                <a:tab pos="5499100" algn="l"/>
                <a:tab pos="5948363" algn="l"/>
                <a:tab pos="6397625" algn="l"/>
                <a:tab pos="6846888" algn="l"/>
                <a:tab pos="7296150" algn="l"/>
                <a:tab pos="7745413" algn="l"/>
                <a:tab pos="8194675" algn="l"/>
                <a:tab pos="8643938" algn="l"/>
              </a:tabLst>
            </a:pPr>
            <a:r>
              <a:rPr lang="en-GB" altLang="en-US" b="1" i="1" dirty="0">
                <a:effectLst/>
                <a:latin typeface="Times New Roman" pitchFamily="16" charset="0"/>
              </a:rPr>
              <a:t>Neural network can be trained with a very large amount of data.  Years, decades, even centuries</a:t>
            </a:r>
          </a:p>
          <a:p>
            <a:pPr marL="0" indent="0">
              <a:lnSpc>
                <a:spcPct val="95000"/>
              </a:lnSpc>
              <a:buClr>
                <a:srgbClr val="000000"/>
              </a:buClr>
              <a:buSzPct val="52000"/>
              <a:buFont typeface="Wingdings" charset="2"/>
              <a:buBlip>
                <a:blip r:embed="rId3"/>
              </a:buBlip>
              <a:tabLst>
                <a:tab pos="107950" algn="l"/>
                <a:tab pos="557213" algn="l"/>
                <a:tab pos="1006475" algn="l"/>
                <a:tab pos="1455738" algn="l"/>
                <a:tab pos="1905000" algn="l"/>
                <a:tab pos="2354263" algn="l"/>
                <a:tab pos="2803525" algn="l"/>
                <a:tab pos="3252788" algn="l"/>
                <a:tab pos="3702050" algn="l"/>
                <a:tab pos="4151313" algn="l"/>
                <a:tab pos="4600575" algn="l"/>
                <a:tab pos="5049838" algn="l"/>
                <a:tab pos="5499100" algn="l"/>
                <a:tab pos="5948363" algn="l"/>
                <a:tab pos="6397625" algn="l"/>
                <a:tab pos="6846888" algn="l"/>
                <a:tab pos="7296150" algn="l"/>
                <a:tab pos="7745413" algn="l"/>
                <a:tab pos="8194675" algn="l"/>
                <a:tab pos="8643938" algn="l"/>
              </a:tabLst>
            </a:pPr>
            <a:r>
              <a:rPr lang="en-GB" altLang="en-US" b="1" i="1" dirty="0">
                <a:effectLst/>
                <a:latin typeface="Times New Roman" pitchFamily="16" charset="0"/>
              </a:rPr>
              <a:t>Able to consider a “lifetime” worth of data when making a prediction</a:t>
            </a:r>
          </a:p>
          <a:p>
            <a:pPr marL="0" indent="0">
              <a:lnSpc>
                <a:spcPct val="95000"/>
              </a:lnSpc>
              <a:buClr>
                <a:srgbClr val="000000"/>
              </a:buClr>
              <a:buSzPct val="52000"/>
              <a:buFont typeface="Wingdings" charset="2"/>
              <a:buBlip>
                <a:blip r:embed="rId3"/>
              </a:buBlip>
              <a:tabLst>
                <a:tab pos="107950" algn="l"/>
                <a:tab pos="557213" algn="l"/>
                <a:tab pos="1006475" algn="l"/>
                <a:tab pos="1455738" algn="l"/>
                <a:tab pos="1905000" algn="l"/>
                <a:tab pos="2354263" algn="l"/>
                <a:tab pos="2803525" algn="l"/>
                <a:tab pos="3252788" algn="l"/>
                <a:tab pos="3702050" algn="l"/>
                <a:tab pos="4151313" algn="l"/>
                <a:tab pos="4600575" algn="l"/>
                <a:tab pos="5049838" algn="l"/>
                <a:tab pos="5499100" algn="l"/>
                <a:tab pos="5948363" algn="l"/>
                <a:tab pos="6397625" algn="l"/>
                <a:tab pos="6846888" algn="l"/>
                <a:tab pos="7296150" algn="l"/>
                <a:tab pos="7745413" algn="l"/>
                <a:tab pos="8194675" algn="l"/>
                <a:tab pos="8643938" algn="l"/>
              </a:tabLst>
            </a:pPr>
            <a:r>
              <a:rPr lang="en-GB" altLang="en-US" b="1" i="1" dirty="0">
                <a:effectLst/>
                <a:latin typeface="Times New Roman" pitchFamily="16" charset="0"/>
              </a:rPr>
              <a:t>Completely unbiased</a:t>
            </a:r>
          </a:p>
          <a:p>
            <a:pPr marL="0" indent="0">
              <a:lnSpc>
                <a:spcPct val="95000"/>
              </a:lnSpc>
              <a:buClr>
                <a:srgbClr val="000000"/>
              </a:buClr>
              <a:buSzPct val="33000"/>
              <a:buNone/>
              <a:tabLst>
                <a:tab pos="107950" algn="l"/>
                <a:tab pos="557213" algn="l"/>
                <a:tab pos="1006475" algn="l"/>
                <a:tab pos="1455738" algn="l"/>
                <a:tab pos="1905000" algn="l"/>
                <a:tab pos="2354263" algn="l"/>
                <a:tab pos="2803525" algn="l"/>
                <a:tab pos="3252788" algn="l"/>
                <a:tab pos="3702050" algn="l"/>
                <a:tab pos="4151313" algn="l"/>
                <a:tab pos="4600575" algn="l"/>
                <a:tab pos="5049838" algn="l"/>
                <a:tab pos="5499100" algn="l"/>
                <a:tab pos="5948363" algn="l"/>
                <a:tab pos="6397625" algn="l"/>
                <a:tab pos="6846888" algn="l"/>
                <a:tab pos="7296150" algn="l"/>
                <a:tab pos="7745413" algn="l"/>
                <a:tab pos="8194675" algn="l"/>
                <a:tab pos="8643938" algn="l"/>
              </a:tabLst>
            </a:pPr>
            <a:r>
              <a:rPr lang="en-GB" altLang="en-US" sz="2800" b="1" dirty="0">
                <a:solidFill>
                  <a:srgbClr val="FFC000"/>
                </a:solidFill>
              </a:rPr>
              <a:t>Disadvantages</a:t>
            </a:r>
          </a:p>
          <a:p>
            <a:pPr marL="0" indent="0">
              <a:lnSpc>
                <a:spcPct val="95000"/>
              </a:lnSpc>
              <a:buClr>
                <a:srgbClr val="000000"/>
              </a:buClr>
              <a:buSzPct val="52000"/>
              <a:buFont typeface="Wingdings" charset="2"/>
              <a:buBlip>
                <a:blip r:embed="rId3"/>
              </a:buBlip>
              <a:tabLst>
                <a:tab pos="107950" algn="l"/>
                <a:tab pos="557213" algn="l"/>
                <a:tab pos="1006475" algn="l"/>
                <a:tab pos="1455738" algn="l"/>
                <a:tab pos="1905000" algn="l"/>
                <a:tab pos="2354263" algn="l"/>
                <a:tab pos="2803525" algn="l"/>
                <a:tab pos="3252788" algn="l"/>
                <a:tab pos="3702050" algn="l"/>
                <a:tab pos="4151313" algn="l"/>
                <a:tab pos="4600575" algn="l"/>
                <a:tab pos="5049838" algn="l"/>
                <a:tab pos="5499100" algn="l"/>
                <a:tab pos="5948363" algn="l"/>
                <a:tab pos="6397625" algn="l"/>
                <a:tab pos="6846888" algn="l"/>
                <a:tab pos="7296150" algn="l"/>
                <a:tab pos="7745413" algn="l"/>
                <a:tab pos="8194675" algn="l"/>
                <a:tab pos="8643938" algn="l"/>
              </a:tabLst>
            </a:pPr>
            <a:r>
              <a:rPr lang="en-GB" altLang="en-US" b="1" i="1" dirty="0" smtClean="0">
                <a:effectLst/>
                <a:latin typeface="Times New Roman" pitchFamily="16" charset="0"/>
              </a:rPr>
              <a:t>No </a:t>
            </a:r>
            <a:r>
              <a:rPr lang="en-GB" altLang="en-US" b="1" i="1" dirty="0">
                <a:effectLst/>
                <a:latin typeface="Times New Roman" pitchFamily="16" charset="0"/>
              </a:rPr>
              <a:t>way to predict unexpected factors, i.e. natural disaster, legal problems, etc.</a:t>
            </a:r>
          </a:p>
        </p:txBody>
      </p:sp>
      <p:sp>
        <p:nvSpPr>
          <p:cNvPr id="4" name="object 2"/>
          <p:cNvSpPr/>
          <p:nvPr/>
        </p:nvSpPr>
        <p:spPr>
          <a:xfrm>
            <a:off x="6324600" y="4736592"/>
            <a:ext cx="2182368" cy="2121408"/>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99570221"/>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681" y="228600"/>
            <a:ext cx="8224838" cy="822325"/>
          </a:xfrm>
        </p:spPr>
        <p:txBody>
          <a:bodyPr>
            <a:normAutofit fontScale="90000"/>
          </a:bodyPr>
          <a:lstStyle/>
          <a:p>
            <a:pPr algn="ctr"/>
            <a:r>
              <a:rPr lang="en-US" sz="4800" b="1" dirty="0" smtClean="0">
                <a:solidFill>
                  <a:srgbClr val="FF0000"/>
                </a:solidFill>
                <a:latin typeface="Arial Black" panose="020B0A04020102020204" pitchFamily="34" charset="0"/>
              </a:rPr>
              <a:t>Dataset Plotting</a:t>
            </a:r>
            <a:endParaRPr lang="en-US" sz="4800" b="1" dirty="0">
              <a:solidFill>
                <a:srgbClr val="FF0000"/>
              </a:solidFill>
              <a:latin typeface="Arial Black" panose="020B0A04020102020204" pitchFamily="34" charset="0"/>
            </a:endParaRPr>
          </a:p>
        </p:txBody>
      </p:sp>
      <p:pic>
        <p:nvPicPr>
          <p:cNvPr id="3" name="Picture 2"/>
          <p:cNvPicPr/>
          <p:nvPr/>
        </p:nvPicPr>
        <p:blipFill rotWithShape="1">
          <a:blip r:embed="rId2"/>
          <a:srcRect l="7109" t="12476" r="8275" b="17036"/>
          <a:stretch/>
        </p:blipFill>
        <p:spPr>
          <a:xfrm>
            <a:off x="457200" y="1447801"/>
            <a:ext cx="8305800" cy="441959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56154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418" y="228600"/>
            <a:ext cx="8224838" cy="974725"/>
          </a:xfrm>
        </p:spPr>
        <p:txBody>
          <a:bodyPr>
            <a:normAutofit/>
          </a:bodyPr>
          <a:lstStyle/>
          <a:p>
            <a:pPr algn="ctr"/>
            <a:r>
              <a:rPr lang="en-US" sz="5400" b="1" dirty="0" smtClean="0">
                <a:solidFill>
                  <a:srgbClr val="FF0000"/>
                </a:solidFill>
                <a:latin typeface="Arial Black" panose="020B0A04020102020204" pitchFamily="34" charset="0"/>
              </a:rPr>
              <a:t> Predicted Plot</a:t>
            </a:r>
            <a:endParaRPr lang="en-US" sz="5400" b="1" dirty="0">
              <a:solidFill>
                <a:srgbClr val="FF0000"/>
              </a:solidFill>
              <a:latin typeface="Arial Black" panose="020B0A04020102020204" pitchFamily="34" charset="0"/>
            </a:endParaRPr>
          </a:p>
        </p:txBody>
      </p:sp>
      <p:pic>
        <p:nvPicPr>
          <p:cNvPr id="4" name="Picture 3"/>
          <p:cNvPicPr/>
          <p:nvPr/>
        </p:nvPicPr>
        <p:blipFill rotWithShape="1">
          <a:blip r:embed="rId2"/>
          <a:srcRect l="6875" t="11231" r="8509" b="17451"/>
          <a:stretch/>
        </p:blipFill>
        <p:spPr>
          <a:xfrm>
            <a:off x="457200" y="1676401"/>
            <a:ext cx="8229600" cy="434339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00529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4838" cy="1431925"/>
          </a:xfrm>
        </p:spPr>
        <p:txBody>
          <a:bodyPr>
            <a:normAutofit fontScale="90000"/>
          </a:bodyPr>
          <a:lstStyle/>
          <a:p>
            <a:r>
              <a:rPr lang="en-US" sz="4800" b="1" dirty="0" smtClean="0">
                <a:solidFill>
                  <a:srgbClr val="FF0000"/>
                </a:solidFill>
                <a:latin typeface="Arial Black" panose="020B0A04020102020204" pitchFamily="34" charset="0"/>
              </a:rPr>
              <a:t>Comparison of Different </a:t>
            </a:r>
            <a:br>
              <a:rPr lang="en-US" sz="4800" b="1" dirty="0" smtClean="0">
                <a:solidFill>
                  <a:srgbClr val="FF0000"/>
                </a:solidFill>
                <a:latin typeface="Arial Black" panose="020B0A04020102020204" pitchFamily="34" charset="0"/>
              </a:rPr>
            </a:br>
            <a:r>
              <a:rPr lang="en-US" sz="4800" b="1" dirty="0" smtClean="0">
                <a:solidFill>
                  <a:srgbClr val="FF0000"/>
                </a:solidFill>
                <a:latin typeface="Arial Black" panose="020B0A04020102020204" pitchFamily="34" charset="0"/>
              </a:rPr>
              <a:t>Algorithm</a:t>
            </a:r>
            <a:endParaRPr lang="en-US" sz="4800" b="1" dirty="0">
              <a:solidFill>
                <a:srgbClr val="FF0000"/>
              </a:solidFill>
              <a:latin typeface="Arial Black" panose="020B0A04020102020204" pitchFamily="34" charset="0"/>
            </a:endParaRPr>
          </a:p>
        </p:txBody>
      </p:sp>
      <p:pic>
        <p:nvPicPr>
          <p:cNvPr id="5" name="Picture 4"/>
          <p:cNvPicPr/>
          <p:nvPr/>
        </p:nvPicPr>
        <p:blipFill rotWithShape="1">
          <a:blip r:embed="rId2"/>
          <a:srcRect l="7110" t="7914" r="8741" b="9573"/>
          <a:stretch/>
        </p:blipFill>
        <p:spPr>
          <a:xfrm>
            <a:off x="381000" y="1676400"/>
            <a:ext cx="8305800" cy="42672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34032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381000" y="728662"/>
            <a:ext cx="8228013" cy="795338"/>
          </a:xfrm>
          <a:ln/>
        </p:spPr>
        <p:txBody>
          <a:bodyPr lIns="0" tIns="0" rIns="0" bIns="0">
            <a:normAutofit/>
          </a:bodyPr>
          <a:lstStyle/>
          <a:p>
            <a:pPr algn="ct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5400" b="1" dirty="0">
                <a:solidFill>
                  <a:srgbClr val="FF0000"/>
                </a:solidFill>
              </a:rPr>
              <a:t>Conclusion ....</a:t>
            </a:r>
          </a:p>
        </p:txBody>
      </p:sp>
      <p:sp>
        <p:nvSpPr>
          <p:cNvPr id="34818" name="Rectangle 2"/>
          <p:cNvSpPr>
            <a:spLocks noGrp="1" noChangeArrowheads="1"/>
          </p:cNvSpPr>
          <p:nvPr>
            <p:ph sz="quarter" idx="1"/>
          </p:nvPr>
        </p:nvSpPr>
        <p:spPr>
          <a:xfrm>
            <a:off x="457200" y="1981200"/>
            <a:ext cx="8228013" cy="4114800"/>
          </a:xfrm>
          <a:ln/>
        </p:spPr>
        <p:txBody>
          <a:bodyPr lIns="0" tIns="0" rIns="0" bIns="0"/>
          <a:lstStyle/>
          <a:p>
            <a:pPr>
              <a:lnSpc>
                <a:spcPct val="95000"/>
              </a:lnSpc>
              <a:buSzPct val="37000"/>
              <a:buFont typeface="Wingdings" charset="2"/>
              <a:buBlip>
                <a:blip r:embed="rId3"/>
              </a:buBlip>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en-US" sz="2800"/>
              <a:t>No human or computer can perfectly predict the volatile stock market</a:t>
            </a:r>
          </a:p>
          <a:p>
            <a:pPr>
              <a:lnSpc>
                <a:spcPct val="95000"/>
              </a:lnSpc>
              <a:buSzPct val="37000"/>
              <a:buFont typeface="Wingdings" charset="2"/>
              <a:buBlip>
                <a:blip r:embed="rId3"/>
              </a:buBlip>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en-US" sz="2800"/>
              <a:t>Under “normal” conditions, in most cases, a good neural network will outperform most other current stock market predictors and be a very worthwhile, and potentially profitable aid to investors</a:t>
            </a:r>
          </a:p>
          <a:p>
            <a:pPr>
              <a:lnSpc>
                <a:spcPct val="95000"/>
              </a:lnSpc>
              <a:buSzPct val="37000"/>
              <a:buFont typeface="Wingdings" charset="2"/>
              <a:buBlip>
                <a:blip r:embed="rId3"/>
              </a:buBlip>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en-US" sz="2800"/>
              <a:t>Should be used as an aid only!</a:t>
            </a:r>
          </a:p>
        </p:txBody>
      </p:sp>
    </p:spTree>
    <p:extLst>
      <p:ext uri="{BB962C8B-B14F-4D97-AF65-F5344CB8AC3E}">
        <p14:creationId xmlns:p14="http://schemas.microsoft.com/office/powerpoint/2010/main" val="4216500300"/>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79"/>
          <a:stretch/>
        </p:blipFill>
        <p:spPr bwMode="auto">
          <a:xfrm>
            <a:off x="76200" y="270629"/>
            <a:ext cx="8458200" cy="6262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3175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457200" y="304800"/>
            <a:ext cx="8228013" cy="1100138"/>
          </a:xfrm>
          <a:ln/>
        </p:spPr>
        <p:txBody>
          <a:bodyPr lIns="0" tIns="0" rIns="0" bIns="0">
            <a:normAutofit/>
          </a:bodyPr>
          <a:lstStyle/>
          <a:p>
            <a:pPr algn="ct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6000" b="1" dirty="0">
                <a:solidFill>
                  <a:srgbClr val="FF0000"/>
                </a:solidFill>
              </a:rPr>
              <a:t>  Warning ...</a:t>
            </a:r>
          </a:p>
        </p:txBody>
      </p:sp>
      <p:sp>
        <p:nvSpPr>
          <p:cNvPr id="36866" name="Rectangle 2"/>
          <p:cNvSpPr>
            <a:spLocks noGrp="1" noChangeArrowheads="1"/>
          </p:cNvSpPr>
          <p:nvPr>
            <p:ph type="subTitle" idx="4294967295"/>
          </p:nvPr>
        </p:nvSpPr>
        <p:spPr>
          <a:xfrm>
            <a:off x="152400" y="1538285"/>
            <a:ext cx="8610600" cy="4024313"/>
          </a:xfrm>
          <a:ln/>
        </p:spPr>
        <p:txBody>
          <a:bodyPr lIns="0" tIns="0" rIns="0" bIns="0" anchor="ctr">
            <a:normAutofit/>
          </a:bodyPr>
          <a:lstStyle/>
          <a:p>
            <a:pPr marL="0" indent="0" algn="ctr">
              <a:lnSpc>
                <a:spcPct val="95000"/>
              </a:lnSpc>
              <a:buFont typeface="Wingdings"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3200" b="1" dirty="0"/>
              <a:t>Stock values are subjected to market risks </a:t>
            </a:r>
          </a:p>
          <a:p>
            <a:pPr marL="0" indent="0" algn="ctr">
              <a:lnSpc>
                <a:spcPct val="95000"/>
              </a:lnSpc>
              <a:buFont typeface="Wingdings"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3200" b="1" dirty="0"/>
              <a:t>please read the offer document carefully</a:t>
            </a:r>
          </a:p>
          <a:p>
            <a:pPr marL="0" indent="0" algn="ctr">
              <a:lnSpc>
                <a:spcPct val="95000"/>
              </a:lnSpc>
              <a:buFont typeface="Wingdings"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3200" b="1" dirty="0"/>
              <a:t>before investing</a:t>
            </a:r>
          </a:p>
        </p:txBody>
      </p:sp>
      <p:sp>
        <p:nvSpPr>
          <p:cNvPr id="4" name="object 2"/>
          <p:cNvSpPr/>
          <p:nvPr/>
        </p:nvSpPr>
        <p:spPr>
          <a:xfrm>
            <a:off x="5715000" y="4267199"/>
            <a:ext cx="2625852" cy="259079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79926982"/>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Image result for thank slide 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592589" cy="531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572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14400"/>
            <a:ext cx="8534400" cy="4524315"/>
          </a:xfrm>
          <a:prstGeom prst="rect">
            <a:avLst/>
          </a:prstGeom>
          <a:noFill/>
        </p:spPr>
        <p:txBody>
          <a:bodyPr wrap="square" rtlCol="0">
            <a:spAutoFit/>
          </a:bodyPr>
          <a:lstStyle/>
          <a:p>
            <a:r>
              <a:rPr lang="en-US" sz="3600" dirty="0" smtClean="0"/>
              <a:t> To </a:t>
            </a:r>
            <a:r>
              <a:rPr lang="en-US" sz="3600" dirty="0"/>
              <a:t>offer you an image of what the stock market </a:t>
            </a:r>
            <a:r>
              <a:rPr lang="en-US" sz="3600" dirty="0" smtClean="0"/>
              <a:t> is???</a:t>
            </a:r>
            <a:endParaRPr lang="en-US" sz="3600" dirty="0"/>
          </a:p>
          <a:p>
            <a:r>
              <a:rPr lang="en-US" sz="3600" dirty="0"/>
              <a:t>To answer the question: Can I </a:t>
            </a:r>
            <a:r>
              <a:rPr lang="en-US" sz="3600" dirty="0" smtClean="0"/>
              <a:t>predict </a:t>
            </a:r>
            <a:r>
              <a:rPr lang="en-US" sz="3600" dirty="0"/>
              <a:t>price of a stock and if yes, to what extent?</a:t>
            </a:r>
          </a:p>
          <a:p>
            <a:r>
              <a:rPr lang="en-US" sz="3600" dirty="0"/>
              <a:t>To provide knowledge of some of the latest machine learning </a:t>
            </a:r>
            <a:r>
              <a:rPr lang="en-US" sz="3600" dirty="0" smtClean="0"/>
              <a:t>methods you </a:t>
            </a:r>
            <a:r>
              <a:rPr lang="en-US" sz="3600" dirty="0"/>
              <a:t>can use in order to make profits on the stock market </a:t>
            </a:r>
          </a:p>
          <a:p>
            <a:endParaRPr lang="en-US" sz="3600" dirty="0"/>
          </a:p>
        </p:txBody>
      </p:sp>
    </p:spTree>
    <p:extLst>
      <p:ext uri="{BB962C8B-B14F-4D97-AF65-F5344CB8AC3E}">
        <p14:creationId xmlns:p14="http://schemas.microsoft.com/office/powerpoint/2010/main" val="3008058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49875"/>
            <a:ext cx="8458200" cy="1736725"/>
          </a:xfrm>
        </p:spPr>
        <p:txBody>
          <a:bodyPr>
            <a:noAutofit/>
          </a:bodyPr>
          <a:lstStyle/>
          <a:p>
            <a:pPr algn="l"/>
            <a:r>
              <a:rPr lang="en-US" dirty="0"/>
              <a:t/>
            </a:r>
            <a:br>
              <a:rPr lang="en-US" dirty="0"/>
            </a:br>
            <a:r>
              <a:rPr lang="en-US" sz="3200" dirty="0" smtClean="0">
                <a:latin typeface="Arial Black" panose="020B0A04020102020204" pitchFamily="34" charset="0"/>
              </a:rPr>
              <a:t>The </a:t>
            </a:r>
            <a:r>
              <a:rPr lang="en-US" sz="3200" dirty="0">
                <a:latin typeface="Arial Black" panose="020B0A04020102020204" pitchFamily="34" charset="0"/>
              </a:rPr>
              <a:t>human is not a good analyzing machine by default</a:t>
            </a:r>
            <a:r>
              <a:rPr lang="en-US" sz="1800" dirty="0" smtClean="0">
                <a:latin typeface="Arial Black" panose="020B0A04020102020204" pitchFamily="34" charset="0"/>
              </a:rPr>
              <a:t>:</a:t>
            </a:r>
            <a:r>
              <a:rPr lang="en-US" sz="2800" dirty="0" smtClean="0"/>
              <a:t/>
            </a:r>
            <a:br>
              <a:rPr lang="en-US" sz="2800" dirty="0" smtClean="0"/>
            </a:br>
            <a:r>
              <a:rPr lang="en-US" sz="2800" dirty="0"/>
              <a:t/>
            </a:r>
            <a:br>
              <a:rPr lang="en-US" sz="2800" dirty="0"/>
            </a:br>
            <a:r>
              <a:rPr lang="en-US" sz="2800" dirty="0"/>
              <a:t>•</a:t>
            </a:r>
            <a:r>
              <a:rPr lang="en-US" sz="2400" dirty="0"/>
              <a:t>People have no conscious experience of most of what is happening in their minds</a:t>
            </a:r>
            <a:r>
              <a:rPr lang="en-US" sz="2800" dirty="0" smtClean="0"/>
              <a:t>.</a:t>
            </a:r>
            <a:br>
              <a:rPr lang="en-US" sz="2800" dirty="0" smtClean="0"/>
            </a:br>
            <a:r>
              <a:rPr lang="en-US" sz="2800" dirty="0"/>
              <a:t/>
            </a:r>
            <a:br>
              <a:rPr lang="en-US" sz="2800" dirty="0"/>
            </a:br>
            <a:r>
              <a:rPr lang="en-US" sz="2800" dirty="0"/>
              <a:t>•</a:t>
            </a:r>
            <a:r>
              <a:rPr lang="en-US" sz="2400" dirty="0"/>
              <a:t>We tend to perceive what we expect to perceive</a:t>
            </a:r>
            <a:r>
              <a:rPr lang="en-US" sz="2400" dirty="0" smtClean="0"/>
              <a:t>.</a:t>
            </a:r>
            <a:br>
              <a:rPr lang="en-US" sz="2400" dirty="0" smtClean="0"/>
            </a:br>
            <a:r>
              <a:rPr lang="en-US" sz="2400" dirty="0"/>
              <a:t/>
            </a:r>
            <a:br>
              <a:rPr lang="en-US" sz="2400" dirty="0"/>
            </a:br>
            <a:r>
              <a:rPr lang="en-US" sz="2400" dirty="0"/>
              <a:t>•Mind sets for quickly and are resisting to change</a:t>
            </a:r>
            <a:r>
              <a:rPr lang="en-US" sz="2400" dirty="0" smtClean="0"/>
              <a:t>.</a:t>
            </a:r>
            <a:br>
              <a:rPr lang="en-US" sz="2400" dirty="0" smtClean="0"/>
            </a:br>
            <a:r>
              <a:rPr lang="en-US" sz="2400" dirty="0"/>
              <a:t/>
            </a:r>
            <a:br>
              <a:rPr lang="en-US" sz="2400" dirty="0"/>
            </a:br>
            <a:r>
              <a:rPr lang="en-US" sz="2400" dirty="0"/>
              <a:t>•New information is assimilated to existing images</a:t>
            </a:r>
            <a:r>
              <a:rPr lang="en-US" sz="2400" dirty="0" smtClean="0"/>
              <a:t>.</a:t>
            </a:r>
            <a:br>
              <a:rPr lang="en-US" sz="2400" dirty="0" smtClean="0"/>
            </a:br>
            <a:r>
              <a:rPr lang="en-US" sz="2400" dirty="0"/>
              <a:t/>
            </a:r>
            <a:br>
              <a:rPr lang="en-US" sz="2400" dirty="0"/>
            </a:br>
            <a:endParaRPr lang="en-US" sz="2400" dirty="0"/>
          </a:p>
        </p:txBody>
      </p:sp>
      <p:sp>
        <p:nvSpPr>
          <p:cNvPr id="3" name="TextBox 2"/>
          <p:cNvSpPr txBox="1"/>
          <p:nvPr/>
        </p:nvSpPr>
        <p:spPr>
          <a:xfrm>
            <a:off x="685800" y="339804"/>
            <a:ext cx="5257800" cy="1107996"/>
          </a:xfrm>
          <a:prstGeom prst="rect">
            <a:avLst/>
          </a:prstGeom>
          <a:noFill/>
        </p:spPr>
        <p:txBody>
          <a:bodyPr wrap="square" rtlCol="0">
            <a:spAutoFit/>
          </a:bodyPr>
          <a:lstStyle/>
          <a:p>
            <a:r>
              <a:rPr lang="en-US" sz="6600" b="1" dirty="0" smtClean="0">
                <a:solidFill>
                  <a:srgbClr val="FF0000"/>
                </a:solidFill>
              </a:rPr>
              <a:t>WHY ???</a:t>
            </a:r>
            <a:endParaRPr lang="en-US" sz="6600" b="1" dirty="0">
              <a:solidFill>
                <a:srgbClr val="FF0000"/>
              </a:solidFill>
            </a:endParaRPr>
          </a:p>
        </p:txBody>
      </p:sp>
      <p:pic>
        <p:nvPicPr>
          <p:cNvPr id="17410" name="Picture 2" descr="C:\Users\hp\Downloads\question-mark-1872665_192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304800"/>
            <a:ext cx="2432771" cy="133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202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304800" y="685800"/>
            <a:ext cx="8228013" cy="671513"/>
          </a:xfrm>
          <a:ln/>
        </p:spPr>
        <p:txBody>
          <a:bodyPr lIns="0" tIns="0" rIns="0" bIns="0">
            <a:normAutofit fontScale="90000"/>
          </a:bodyPr>
          <a:lstStyle/>
          <a:p>
            <a:pPr algn="ct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6700" b="1" dirty="0">
                <a:solidFill>
                  <a:srgbClr val="FF0000"/>
                </a:solidFill>
              </a:rPr>
              <a:t>Incentive</a:t>
            </a:r>
            <a:endParaRPr lang="en-GB" altLang="en-US" b="1" dirty="0">
              <a:solidFill>
                <a:srgbClr val="FF0000"/>
              </a:solidFill>
            </a:endParaRPr>
          </a:p>
        </p:txBody>
      </p:sp>
      <p:sp>
        <p:nvSpPr>
          <p:cNvPr id="7170" name="Rectangle 2"/>
          <p:cNvSpPr>
            <a:spLocks noGrp="1" noChangeArrowheads="1"/>
          </p:cNvSpPr>
          <p:nvPr>
            <p:ph sz="quarter" idx="1"/>
          </p:nvPr>
        </p:nvSpPr>
        <p:spPr>
          <a:xfrm>
            <a:off x="457200" y="1873250"/>
            <a:ext cx="8228013" cy="4025900"/>
          </a:xfrm>
          <a:ln/>
        </p:spPr>
        <p:txBody>
          <a:bodyPr lIns="0" tIns="0" rIns="0" bIns="0"/>
          <a:lstStyle/>
          <a:p>
            <a:pPr marL="0" indent="0">
              <a:lnSpc>
                <a:spcPct val="95000"/>
              </a:lnSpc>
              <a:buSzPct val="33000"/>
              <a:buFont typeface="Wingdings" charset="2"/>
              <a:buBlip>
                <a:blip r:embed="rId3"/>
              </a:buBlip>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dirty="0"/>
              <a:t> Predicting stock performance is a very 	   large and profitable area of study </a:t>
            </a:r>
          </a:p>
          <a:p>
            <a:pPr marL="0" indent="0">
              <a:lnSpc>
                <a:spcPct val="95000"/>
              </a:lnSpc>
              <a:buSzPct val="33000"/>
              <a:buFont typeface="Wingdings" charset="2"/>
              <a:buBlip>
                <a:blip r:embed="rId3"/>
              </a:buBlip>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dirty="0"/>
              <a:t> Many companies have developed stock   	 predictors based on neural networks </a:t>
            </a:r>
          </a:p>
          <a:p>
            <a:pPr marL="0" indent="0">
              <a:lnSpc>
                <a:spcPct val="95000"/>
              </a:lnSpc>
              <a:buSzPct val="33000"/>
              <a:buFont typeface="Wingdings" charset="2"/>
              <a:buBlip>
                <a:blip r:embed="rId3"/>
              </a:buBlip>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dirty="0"/>
              <a:t> This technique has proven successful in     aiding the decisions of investors</a:t>
            </a:r>
          </a:p>
          <a:p>
            <a:pPr marL="0" indent="0">
              <a:lnSpc>
                <a:spcPct val="95000"/>
              </a:lnSpc>
              <a:buSzPct val="33000"/>
              <a:buFont typeface="Wingdings" charset="2"/>
              <a:buBlip>
                <a:blip r:embed="rId3"/>
              </a:buBlip>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dirty="0"/>
              <a:t> Can give an edge to beginning investors    who don’t have a </a:t>
            </a:r>
            <a:r>
              <a:rPr lang="en-GB" altLang="en-US" dirty="0" smtClean="0"/>
              <a:t> </a:t>
            </a:r>
            <a:r>
              <a:rPr lang="en-GB" altLang="en-US" dirty="0"/>
              <a:t>experience</a:t>
            </a:r>
          </a:p>
        </p:txBody>
      </p:sp>
    </p:spTree>
    <p:extLst>
      <p:ext uri="{BB962C8B-B14F-4D97-AF65-F5344CB8AC3E}">
        <p14:creationId xmlns:p14="http://schemas.microsoft.com/office/powerpoint/2010/main" val="2622795627"/>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772400" cy="1142999"/>
          </a:xfrm>
        </p:spPr>
        <p:txBody>
          <a:bodyPr>
            <a:normAutofit/>
          </a:bodyPr>
          <a:lstStyle/>
          <a:p>
            <a:r>
              <a:rPr lang="en-US" sz="6000" b="1" dirty="0" smtClean="0"/>
              <a:t>Introduction</a:t>
            </a:r>
            <a:endParaRPr lang="en-US" sz="6000" b="1" dirty="0"/>
          </a:p>
        </p:txBody>
      </p:sp>
      <p:sp>
        <p:nvSpPr>
          <p:cNvPr id="3" name="Subtitle 2"/>
          <p:cNvSpPr>
            <a:spLocks noGrp="1"/>
          </p:cNvSpPr>
          <p:nvPr>
            <p:ph type="subTitle" idx="1"/>
          </p:nvPr>
        </p:nvSpPr>
        <p:spPr>
          <a:xfrm>
            <a:off x="304800" y="1219200"/>
            <a:ext cx="8534400" cy="4572000"/>
          </a:xfrm>
        </p:spPr>
        <p:txBody>
          <a:bodyPr>
            <a:noAutofit/>
          </a:bodyPr>
          <a:lstStyle/>
          <a:p>
            <a:pPr marL="457200" indent="-457200" algn="l">
              <a:buFont typeface="Wingdings" panose="05000000000000000000" pitchFamily="2" charset="2"/>
              <a:buChar char="Ø"/>
            </a:pPr>
            <a:r>
              <a:rPr lang="en-US" sz="2400" b="1" dirty="0" smtClean="0">
                <a:solidFill>
                  <a:srgbClr val="FF0000"/>
                </a:solidFill>
                <a:latin typeface="Arial" panose="020B0604020202020204" pitchFamily="34" charset="0"/>
                <a:cs typeface="Arial" panose="020B0604020202020204" pitchFamily="34" charset="0"/>
              </a:rPr>
              <a:t>What is Trading?</a:t>
            </a:r>
          </a:p>
          <a:p>
            <a:pPr marL="457200" indent="-457200" algn="l">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Is the process of buying and selling financial instruments</a:t>
            </a:r>
            <a:endParaRPr lang="en-US" sz="2400" b="1" dirty="0" smtClean="0">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en-US" sz="2400" b="1" dirty="0" smtClean="0">
                <a:solidFill>
                  <a:srgbClr val="FF0000"/>
                </a:solidFill>
                <a:latin typeface="Arial" panose="020B0604020202020204" pitchFamily="34" charset="0"/>
                <a:cs typeface="Arial" panose="020B0604020202020204" pitchFamily="34" charset="0"/>
              </a:rPr>
              <a:t>What is Stock Market?</a:t>
            </a:r>
          </a:p>
          <a:p>
            <a:pPr marL="457200" indent="-457200" algn="l">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It is the market of trading</a:t>
            </a:r>
          </a:p>
          <a:p>
            <a:pPr marL="457200" indent="-457200" algn="l">
              <a:buFont typeface="Wingdings" panose="05000000000000000000" pitchFamily="2" charset="2"/>
              <a:buChar char="Ø"/>
            </a:pPr>
            <a:r>
              <a:rPr lang="en-US" sz="2000" b="1" dirty="0">
                <a:latin typeface="Arial" panose="020B0604020202020204" pitchFamily="34" charset="0"/>
                <a:cs typeface="Arial" panose="020B0604020202020204" pitchFamily="34" charset="0"/>
              </a:rPr>
              <a:t>Stock market variation –demand &amp; Supply strategy. </a:t>
            </a:r>
          </a:p>
          <a:p>
            <a:pPr marL="457200" indent="-457200" algn="l">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One of the main source for companies to raise money   </a:t>
            </a:r>
          </a:p>
          <a:p>
            <a:pPr marL="457200" indent="-457200" algn="l">
              <a:buFont typeface="Wingdings" panose="05000000000000000000" pitchFamily="2" charset="2"/>
              <a:buChar char="Ø"/>
            </a:pPr>
            <a:r>
              <a:rPr lang="en-US" sz="2000" b="1" dirty="0">
                <a:latin typeface="Arial" panose="020B0604020202020204" pitchFamily="34" charset="0"/>
                <a:cs typeface="Arial" panose="020B0604020202020204" pitchFamily="34" charset="0"/>
              </a:rPr>
              <a:t>Stock market is a widely used investment scheme promising high returns but it has some risks</a:t>
            </a:r>
            <a:r>
              <a:rPr lang="en-US" sz="2000" b="1" dirty="0" smtClean="0">
                <a:latin typeface="Arial" panose="020B0604020202020204" pitchFamily="34" charset="0"/>
                <a:cs typeface="Arial" panose="020B0604020202020204" pitchFamily="34" charset="0"/>
              </a:rPr>
              <a:t>.</a:t>
            </a:r>
            <a:endParaRPr lang="en-US" sz="2400" b="1" dirty="0" smtClean="0">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en-US" sz="2400" b="1" dirty="0" smtClean="0">
                <a:solidFill>
                  <a:srgbClr val="FF0000"/>
                </a:solidFill>
                <a:latin typeface="Arial" panose="020B0604020202020204" pitchFamily="34" charset="0"/>
                <a:cs typeface="Arial" panose="020B0604020202020204" pitchFamily="34" charset="0"/>
              </a:rPr>
              <a:t>Why do we need Stock- Prediction Methodologies?</a:t>
            </a:r>
          </a:p>
          <a:p>
            <a:pPr marL="457200" indent="-457200" algn="l">
              <a:buFont typeface="Wingdings" panose="05000000000000000000" pitchFamily="2" charset="2"/>
              <a:buChar char="Ø"/>
            </a:pPr>
            <a:r>
              <a:rPr lang="en-US" sz="2000" b="1" dirty="0">
                <a:latin typeface="Arial" panose="020B0604020202020204" pitchFamily="34" charset="0"/>
                <a:cs typeface="Arial" panose="020B0604020202020204" pitchFamily="34" charset="0"/>
              </a:rPr>
              <a:t>Stock market prediction is a act to forecast the future value of the stock market. </a:t>
            </a:r>
            <a:endParaRPr lang="en-US" sz="2000" b="1" dirty="0" smtClean="0">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To assist inventors in  decision making process for buying and selling of different securities.            </a:t>
            </a:r>
          </a:p>
          <a:p>
            <a:pPr marL="457200" indent="-457200" algn="l">
              <a:buFont typeface="Wingdings" panose="05000000000000000000" pitchFamily="2" charset="2"/>
              <a:buChar char="Ø"/>
            </a:pPr>
            <a:endParaRPr lang="en-US" sz="2000" dirty="0" smtClean="0"/>
          </a:p>
        </p:txBody>
      </p:sp>
    </p:spTree>
    <p:extLst>
      <p:ext uri="{BB962C8B-B14F-4D97-AF65-F5344CB8AC3E}">
        <p14:creationId xmlns:p14="http://schemas.microsoft.com/office/powerpoint/2010/main" val="3247037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US" dirty="0"/>
              <a:t>Earning Per Share</a:t>
            </a:r>
          </a:p>
          <a:p>
            <a:r>
              <a:rPr lang="en-US" dirty="0"/>
              <a:t>•(Free) Cash Flow per Share</a:t>
            </a:r>
          </a:p>
          <a:p>
            <a:r>
              <a:rPr lang="en-US" dirty="0"/>
              <a:t>•P/E Ratio</a:t>
            </a:r>
          </a:p>
          <a:p>
            <a:r>
              <a:rPr lang="en-US" dirty="0"/>
              <a:t>•Trends</a:t>
            </a:r>
          </a:p>
          <a:p>
            <a:r>
              <a:rPr lang="en-US" dirty="0"/>
              <a:t>•Inflation/Deflation</a:t>
            </a:r>
          </a:p>
          <a:p>
            <a:r>
              <a:rPr lang="en-US" dirty="0"/>
              <a:t>•Incidental transactions</a:t>
            </a:r>
          </a:p>
          <a:p>
            <a:r>
              <a:rPr lang="en-US" dirty="0"/>
              <a:t>•Demography</a:t>
            </a:r>
          </a:p>
          <a:p>
            <a:r>
              <a:rPr lang="en-US" dirty="0"/>
              <a:t>•Liquidity</a:t>
            </a:r>
          </a:p>
          <a:p>
            <a:r>
              <a:rPr lang="en-US" dirty="0"/>
              <a:t>•Volume</a:t>
            </a:r>
          </a:p>
          <a:p>
            <a:r>
              <a:rPr lang="en-US" dirty="0"/>
              <a:t>•Market sentiment</a:t>
            </a:r>
          </a:p>
          <a:p>
            <a:r>
              <a:rPr lang="en-US" dirty="0"/>
              <a:t>•Industry economic strength</a:t>
            </a:r>
          </a:p>
          <a:p>
            <a:endParaRPr lang="en-US" dirty="0"/>
          </a:p>
        </p:txBody>
      </p:sp>
      <p:sp>
        <p:nvSpPr>
          <p:cNvPr id="4" name="TextBox 3"/>
          <p:cNvSpPr txBox="1"/>
          <p:nvPr/>
        </p:nvSpPr>
        <p:spPr>
          <a:xfrm>
            <a:off x="685800" y="381000"/>
            <a:ext cx="7620000" cy="923330"/>
          </a:xfrm>
          <a:prstGeom prst="rect">
            <a:avLst/>
          </a:prstGeom>
          <a:noFill/>
        </p:spPr>
        <p:txBody>
          <a:bodyPr wrap="square" rtlCol="0">
            <a:spAutoFit/>
          </a:bodyPr>
          <a:lstStyle/>
          <a:p>
            <a:r>
              <a:rPr lang="en-US" sz="5400" b="1" dirty="0" smtClean="0">
                <a:solidFill>
                  <a:srgbClr val="FF0000"/>
                </a:solidFill>
              </a:rPr>
              <a:t>Stock Terminologies </a:t>
            </a:r>
            <a:endParaRPr lang="en-US" sz="5400" b="1" dirty="0">
              <a:solidFill>
                <a:srgbClr val="FF0000"/>
              </a:solidFill>
            </a:endParaRPr>
          </a:p>
        </p:txBody>
      </p:sp>
    </p:spTree>
    <p:extLst>
      <p:ext uri="{BB962C8B-B14F-4D97-AF65-F5344CB8AC3E}">
        <p14:creationId xmlns:p14="http://schemas.microsoft.com/office/powerpoint/2010/main" val="3246793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447800"/>
            <a:ext cx="8534400" cy="3108543"/>
          </a:xfrm>
          <a:prstGeom prst="rect">
            <a:avLst/>
          </a:prstGeom>
          <a:noFill/>
        </p:spPr>
        <p:txBody>
          <a:bodyPr wrap="square" rtlCol="0">
            <a:spAutoFit/>
          </a:bodyPr>
          <a:lstStyle/>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It </a:t>
            </a:r>
            <a:r>
              <a:rPr lang="en-US" sz="2800" spc="-5" dirty="0">
                <a:latin typeface="Times New Roman" panose="02020603050405020304" pitchFamily="18" charset="0"/>
                <a:cs typeface="Times New Roman" panose="02020603050405020304" pitchFamily="18" charset="0"/>
              </a:rPr>
              <a:t>comprises </a:t>
            </a:r>
            <a:r>
              <a:rPr lang="en-US" sz="2800" dirty="0">
                <a:latin typeface="Times New Roman" panose="02020603050405020304" pitchFamily="18" charset="0"/>
                <a:cs typeface="Times New Roman" panose="02020603050405020304" pitchFamily="18" charset="0"/>
              </a:rPr>
              <a:t>of </a:t>
            </a:r>
            <a:r>
              <a:rPr lang="en-US" sz="2800" spc="-5" dirty="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neural network </a:t>
            </a:r>
            <a:r>
              <a:rPr lang="en-US" sz="2800" spc="-5" dirty="0">
                <a:latin typeface="Times New Roman" panose="02020603050405020304" pitchFamily="18" charset="0"/>
                <a:cs typeface="Times New Roman" panose="02020603050405020304" pitchFamily="18" charset="0"/>
              </a:rPr>
              <a:t>trained using the</a:t>
            </a:r>
            <a:r>
              <a:rPr lang="en-US" sz="2800" spc="-50" dirty="0">
                <a:latin typeface="Times New Roman" panose="02020603050405020304" pitchFamily="18" charset="0"/>
                <a:cs typeface="Times New Roman" panose="02020603050405020304" pitchFamily="18" charset="0"/>
              </a:rPr>
              <a:t> </a:t>
            </a:r>
            <a:r>
              <a:rPr lang="en-US" sz="2800" spc="-5" dirty="0" smtClean="0">
                <a:latin typeface="Times New Roman" panose="02020603050405020304" pitchFamily="18" charset="0"/>
                <a:cs typeface="Times New Roman" panose="02020603050405020304" pitchFamily="18" charset="0"/>
              </a:rPr>
              <a:t>back–propagation </a:t>
            </a:r>
            <a:r>
              <a:rPr lang="en-US" sz="2800" spc="-5" dirty="0">
                <a:latin typeface="Times New Roman" panose="02020603050405020304" pitchFamily="18" charset="0"/>
                <a:cs typeface="Times New Roman" panose="02020603050405020304" pitchFamily="18" charset="0"/>
              </a:rPr>
              <a:t>algorithm. Given </a:t>
            </a:r>
            <a:r>
              <a:rPr lang="en-US" sz="2800" dirty="0">
                <a:latin typeface="Times New Roman" panose="02020603050405020304" pitchFamily="18" charset="0"/>
                <a:cs typeface="Times New Roman" panose="02020603050405020304" pitchFamily="18" charset="0"/>
              </a:rPr>
              <a:t>a </a:t>
            </a:r>
            <a:r>
              <a:rPr lang="en-US" sz="2800" spc="-5" dirty="0">
                <a:latin typeface="Times New Roman" panose="02020603050405020304" pitchFamily="18" charset="0"/>
                <a:cs typeface="Times New Roman" panose="02020603050405020304" pitchFamily="18" charset="0"/>
              </a:rPr>
              <a:t>day’s open </a:t>
            </a:r>
            <a:r>
              <a:rPr lang="en-US" sz="2800" dirty="0">
                <a:latin typeface="Times New Roman" panose="02020603050405020304" pitchFamily="18" charset="0"/>
                <a:cs typeface="Times New Roman" panose="02020603050405020304" pitchFamily="18" charset="0"/>
              </a:rPr>
              <a:t>index, </a:t>
            </a:r>
            <a:r>
              <a:rPr lang="en-US" sz="2800" spc="-5" dirty="0">
                <a:latin typeface="Times New Roman" panose="02020603050405020304" pitchFamily="18" charset="0"/>
                <a:cs typeface="Times New Roman" panose="02020603050405020304" pitchFamily="18" charset="0"/>
              </a:rPr>
              <a:t>day’s  high, day’s low, </a:t>
            </a:r>
            <a:r>
              <a:rPr lang="en-US" sz="2800" dirty="0">
                <a:latin typeface="Times New Roman" panose="02020603050405020304" pitchFamily="18" charset="0"/>
                <a:cs typeface="Times New Roman" panose="02020603050405020304" pitchFamily="18" charset="0"/>
              </a:rPr>
              <a:t>volume </a:t>
            </a:r>
            <a:r>
              <a:rPr lang="en-US" sz="2800" spc="-5" dirty="0">
                <a:latin typeface="Times New Roman" panose="02020603050405020304" pitchFamily="18" charset="0"/>
                <a:cs typeface="Times New Roman" panose="02020603050405020304" pitchFamily="18" charset="0"/>
              </a:rPr>
              <a:t>traded </a:t>
            </a:r>
            <a:r>
              <a:rPr lang="en-US" sz="2800" dirty="0">
                <a:latin typeface="Times New Roman" panose="02020603050405020304" pitchFamily="18" charset="0"/>
                <a:cs typeface="Times New Roman" panose="02020603050405020304" pitchFamily="18" charset="0"/>
              </a:rPr>
              <a:t>and </a:t>
            </a:r>
            <a:r>
              <a:rPr lang="en-US" sz="2800" spc="-5" dirty="0">
                <a:latin typeface="Times New Roman" panose="02020603050405020304" pitchFamily="18" charset="0"/>
                <a:cs typeface="Times New Roman" panose="02020603050405020304" pitchFamily="18" charset="0"/>
              </a:rPr>
              <a:t>the adjusted close  </a:t>
            </a:r>
            <a:r>
              <a:rPr lang="en-US" sz="2800" dirty="0">
                <a:latin typeface="Times New Roman" panose="02020603050405020304" pitchFamily="18" charset="0"/>
                <a:cs typeface="Times New Roman" panose="02020603050405020304" pitchFamily="18" charset="0"/>
              </a:rPr>
              <a:t>values (all are in normalized </a:t>
            </a:r>
            <a:r>
              <a:rPr lang="en-US" sz="2800" spc="-5" dirty="0">
                <a:latin typeface="Times New Roman" panose="02020603050405020304" pitchFamily="18" charset="0"/>
                <a:cs typeface="Times New Roman" panose="02020603050405020304" pitchFamily="18" charset="0"/>
              </a:rPr>
              <a:t>form) </a:t>
            </a:r>
            <a:r>
              <a:rPr lang="en-US" sz="2800" spc="-5" dirty="0" smtClean="0">
                <a:latin typeface="Times New Roman" panose="02020603050405020304" pitchFamily="18" charset="0"/>
                <a:cs typeface="Times New Roman" panose="02020603050405020304" pitchFamily="18" charset="0"/>
              </a:rPr>
              <a:t>will </a:t>
            </a:r>
            <a:r>
              <a:rPr lang="en-US" sz="2800" spc="-5" dirty="0">
                <a:latin typeface="Times New Roman" panose="02020603050405020304" pitchFamily="18" charset="0"/>
                <a:cs typeface="Times New Roman" panose="02020603050405020304" pitchFamily="18" charset="0"/>
              </a:rPr>
              <a:t>predict the closing  </a:t>
            </a:r>
            <a:r>
              <a:rPr lang="en-US" sz="2800" dirty="0">
                <a:latin typeface="Times New Roman" panose="02020603050405020304" pitchFamily="18" charset="0"/>
                <a:cs typeface="Times New Roman" panose="02020603050405020304" pitchFamily="18" charset="0"/>
              </a:rPr>
              <a:t>index value </a:t>
            </a:r>
            <a:r>
              <a:rPr lang="en-US" sz="2800" spc="-5" dirty="0">
                <a:latin typeface="Times New Roman" panose="02020603050405020304" pitchFamily="18" charset="0"/>
                <a:cs typeface="Times New Roman" panose="02020603050405020304" pitchFamily="18" charset="0"/>
              </a:rPr>
              <a:t>for </a:t>
            </a:r>
            <a:r>
              <a:rPr lang="en-US" sz="2800" dirty="0">
                <a:latin typeface="Times New Roman" panose="02020603050405020304" pitchFamily="18" charset="0"/>
                <a:cs typeface="Times New Roman" panose="02020603050405020304" pitchFamily="18" charset="0"/>
              </a:rPr>
              <a:t>a </a:t>
            </a:r>
            <a:r>
              <a:rPr lang="en-US" sz="2800" spc="-5" dirty="0">
                <a:latin typeface="Times New Roman" panose="02020603050405020304" pitchFamily="18" charset="0"/>
                <a:cs typeface="Times New Roman" panose="02020603050405020304" pitchFamily="18" charset="0"/>
              </a:rPr>
              <a:t>given trading day. </a:t>
            </a:r>
            <a:r>
              <a:rPr lang="en-US" sz="2800" dirty="0">
                <a:latin typeface="Times New Roman" panose="02020603050405020304" pitchFamily="18" charset="0"/>
                <a:cs typeface="Times New Roman" panose="02020603050405020304" pitchFamily="18" charset="0"/>
              </a:rPr>
              <a:t>The above </a:t>
            </a:r>
            <a:r>
              <a:rPr lang="en-US" sz="2800" spc="-5" dirty="0">
                <a:latin typeface="Times New Roman" panose="02020603050405020304" pitchFamily="18" charset="0"/>
                <a:cs typeface="Times New Roman" panose="02020603050405020304" pitchFamily="18" charset="0"/>
              </a:rPr>
              <a:t>specified  </a:t>
            </a:r>
            <a:r>
              <a:rPr lang="en-US" sz="2800" dirty="0">
                <a:latin typeface="Times New Roman" panose="02020603050405020304" pitchFamily="18" charset="0"/>
                <a:cs typeface="Times New Roman" panose="02020603050405020304" pitchFamily="18" charset="0"/>
              </a:rPr>
              <a:t>inputs </a:t>
            </a:r>
            <a:r>
              <a:rPr lang="en-US" sz="2800" spc="-5" dirty="0">
                <a:latin typeface="Times New Roman" panose="02020603050405020304" pitchFamily="18" charset="0"/>
                <a:cs typeface="Times New Roman" panose="02020603050405020304" pitchFamily="18" charset="0"/>
              </a:rPr>
              <a:t>correspond to the data that </a:t>
            </a:r>
            <a:r>
              <a:rPr lang="en-US" sz="2800" dirty="0">
                <a:latin typeface="Times New Roman" panose="02020603050405020304" pitchFamily="18" charset="0"/>
                <a:cs typeface="Times New Roman" panose="02020603050405020304" pitchFamily="18" charset="0"/>
              </a:rPr>
              <a:t>is</a:t>
            </a:r>
            <a:r>
              <a:rPr lang="en-US" sz="2800" spc="-20" dirty="0">
                <a:latin typeface="Times New Roman" panose="02020603050405020304" pitchFamily="18" charset="0"/>
                <a:cs typeface="Times New Roman" panose="02020603050405020304" pitchFamily="18" charset="0"/>
              </a:rPr>
              <a:t> </a:t>
            </a:r>
            <a:r>
              <a:rPr lang="en-US" sz="2800" spc="-10" dirty="0" smtClean="0">
                <a:latin typeface="Times New Roman" panose="02020603050405020304" pitchFamily="18" charset="0"/>
                <a:cs typeface="Times New Roman" panose="02020603050405020304" pitchFamily="18" charset="0"/>
              </a:rPr>
              <a:t>observed</a:t>
            </a:r>
            <a:r>
              <a:rPr lang="en-US" sz="2800" dirty="0" smtClean="0">
                <a:latin typeface="Times New Roman" panose="02020603050405020304" pitchFamily="18" charset="0"/>
                <a:cs typeface="Times New Roman" panose="02020603050405020304" pitchFamily="18" charset="0"/>
              </a:rPr>
              <a:t> after </a:t>
            </a:r>
            <a:r>
              <a:rPr lang="en-US" sz="2800" spc="-5" dirty="0">
                <a:latin typeface="Times New Roman" panose="02020603050405020304" pitchFamily="18" charset="0"/>
                <a:cs typeface="Times New Roman" panose="02020603050405020304" pitchFamily="18" charset="0"/>
              </a:rPr>
              <a:t>stock </a:t>
            </a:r>
            <a:r>
              <a:rPr lang="en-US" sz="2800" dirty="0">
                <a:latin typeface="Times New Roman" panose="02020603050405020304" pitchFamily="18" charset="0"/>
                <a:cs typeface="Times New Roman" panose="02020603050405020304" pitchFamily="18" charset="0"/>
              </a:rPr>
              <a:t>market </a:t>
            </a:r>
            <a:r>
              <a:rPr lang="en-US" sz="2800" spc="-5" dirty="0">
                <a:latin typeface="Times New Roman" panose="02020603050405020304" pitchFamily="18" charset="0"/>
                <a:cs typeface="Times New Roman" panose="02020603050405020304" pitchFamily="18" charset="0"/>
              </a:rPr>
              <a:t>closes </a:t>
            </a:r>
            <a:r>
              <a:rPr lang="en-US" sz="2800" dirty="0">
                <a:latin typeface="Times New Roman" panose="02020603050405020304" pitchFamily="18" charset="0"/>
                <a:cs typeface="Times New Roman" panose="02020603050405020304" pitchFamily="18" charset="0"/>
              </a:rPr>
              <a:t>every day.</a:t>
            </a:r>
          </a:p>
        </p:txBody>
      </p:sp>
      <p:sp>
        <p:nvSpPr>
          <p:cNvPr id="4" name="object 4"/>
          <p:cNvSpPr/>
          <p:nvPr/>
        </p:nvSpPr>
        <p:spPr>
          <a:xfrm>
            <a:off x="381000" y="381000"/>
            <a:ext cx="8237219" cy="1150620"/>
          </a:xfrm>
          <a:prstGeom prst="rect">
            <a:avLst/>
          </a:prstGeom>
          <a:blipFill>
            <a:blip r:embed="rId2" cstate="print"/>
            <a:stretch>
              <a:fillRect/>
            </a:stretch>
          </a:blipFill>
        </p:spPr>
        <p:txBody>
          <a:bodyPr wrap="square" lIns="0" tIns="0" rIns="0" bIns="0" rtlCol="0"/>
          <a:lstStyle/>
          <a:p>
            <a:endParaRPr/>
          </a:p>
        </p:txBody>
      </p:sp>
      <p:sp>
        <p:nvSpPr>
          <p:cNvPr id="5" name="object 2"/>
          <p:cNvSpPr/>
          <p:nvPr/>
        </p:nvSpPr>
        <p:spPr>
          <a:xfrm>
            <a:off x="6273337" y="4648200"/>
            <a:ext cx="2362200" cy="21336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37962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304800" y="0"/>
            <a:ext cx="8183563" cy="1139825"/>
          </a:xfrm>
          <a:ln/>
        </p:spPr>
        <p:txBody>
          <a:bodyPr>
            <a:normAutofit/>
          </a:bodyPr>
          <a:lstStyle/>
          <a:p>
            <a:pPr algn="ctr">
              <a:lnSpc>
                <a:spcPct val="100000"/>
              </a:lnSpc>
              <a:buClr>
                <a:srgbClr val="000000"/>
              </a:buClr>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4800" b="1" dirty="0">
                <a:solidFill>
                  <a:srgbClr val="FF0000"/>
                </a:solidFill>
              </a:rPr>
              <a:t>Problem Description</a:t>
            </a:r>
          </a:p>
        </p:txBody>
      </p:sp>
      <p:sp>
        <p:nvSpPr>
          <p:cNvPr id="8195" name="Rectangle 3"/>
          <p:cNvSpPr>
            <a:spLocks noGrp="1" noChangeArrowheads="1"/>
          </p:cNvSpPr>
          <p:nvPr>
            <p:ph sz="quarter" idx="1"/>
          </p:nvPr>
        </p:nvSpPr>
        <p:spPr>
          <a:xfrm>
            <a:off x="457200" y="1439863"/>
            <a:ext cx="8228013" cy="4656137"/>
          </a:xfrm>
          <a:ln/>
        </p:spPr>
        <p:txBody>
          <a:bodyPr lIns="0" tIns="0" rIns="0" bIns="0">
            <a:normAutofit/>
          </a:bodyPr>
          <a:lstStyle/>
          <a:p>
            <a:pPr marL="0" indent="0">
              <a:lnSpc>
                <a:spcPct val="95000"/>
              </a:lnSpc>
              <a:buSzPct val="33000"/>
              <a:buNone/>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sz="2800" dirty="0" smtClean="0">
                <a:latin typeface="Arial Black" panose="020B0A04020102020204" pitchFamily="34" charset="0"/>
              </a:rPr>
              <a:t>Data </a:t>
            </a:r>
            <a:r>
              <a:rPr lang="en-GB" altLang="en-US" sz="2800" dirty="0">
                <a:latin typeface="Arial Black" panose="020B0A04020102020204" pitchFamily="34" charset="0"/>
              </a:rPr>
              <a:t>was divided into 3 subsets Training set, Validation set, Generalization set</a:t>
            </a:r>
            <a:r>
              <a:rPr lang="en-GB" altLang="en-US" sz="2800" dirty="0" smtClean="0">
                <a:latin typeface="Arial Black" panose="020B0A04020102020204" pitchFamily="34" charset="0"/>
              </a:rPr>
              <a:t>.</a:t>
            </a:r>
          </a:p>
          <a:p>
            <a:pPr marL="0" indent="0">
              <a:lnSpc>
                <a:spcPct val="95000"/>
              </a:lnSpc>
              <a:buSzPct val="33000"/>
              <a:buNone/>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sz="2800" dirty="0" smtClean="0">
                <a:latin typeface="Arial Black" panose="020B0A04020102020204" pitchFamily="34" charset="0"/>
              </a:rPr>
              <a:t> </a:t>
            </a:r>
          </a:p>
          <a:p>
            <a:pPr marL="0" indent="0">
              <a:lnSpc>
                <a:spcPct val="95000"/>
              </a:lnSpc>
              <a:buSzPct val="33000"/>
              <a:buFont typeface="Wingdings" charset="2"/>
              <a:buBlip>
                <a:blip r:embed="rId3"/>
              </a:buBlip>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dirty="0" smtClean="0"/>
              <a:t>Collect </a:t>
            </a:r>
            <a:r>
              <a:rPr lang="en-GB" altLang="en-US" dirty="0"/>
              <a:t>a sufficient amount of </a:t>
            </a:r>
            <a:r>
              <a:rPr lang="en-GB" altLang="en-US" dirty="0" smtClean="0"/>
              <a:t>historical </a:t>
            </a:r>
            <a:r>
              <a:rPr lang="en-GB" altLang="en-US" dirty="0"/>
              <a:t>stock </a:t>
            </a:r>
            <a:r>
              <a:rPr lang="en-GB" altLang="en-US" dirty="0" smtClean="0"/>
              <a:t>data.</a:t>
            </a:r>
            <a:endParaRPr lang="en-GB" altLang="en-US" dirty="0"/>
          </a:p>
          <a:p>
            <a:pPr marL="0" indent="0">
              <a:lnSpc>
                <a:spcPct val="95000"/>
              </a:lnSpc>
              <a:buSzPct val="33000"/>
              <a:buFont typeface="Wingdings" charset="2"/>
              <a:buBlip>
                <a:blip r:embed="rId3"/>
              </a:buBlip>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dirty="0"/>
              <a:t> Using the data train a neural </a:t>
            </a:r>
            <a:r>
              <a:rPr lang="en-GB" altLang="en-US" dirty="0" smtClean="0"/>
              <a:t>network.</a:t>
            </a:r>
            <a:endParaRPr lang="en-GB" altLang="en-US" dirty="0"/>
          </a:p>
          <a:p>
            <a:pPr marL="0" indent="0">
              <a:lnSpc>
                <a:spcPct val="95000"/>
              </a:lnSpc>
              <a:buSzPct val="33000"/>
              <a:buFont typeface="Wingdings" charset="2"/>
              <a:buBlip>
                <a:blip r:embed="rId3"/>
              </a:buBlip>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en-US" dirty="0"/>
              <a:t> Once trained, the neural network can be </a:t>
            </a:r>
            <a:r>
              <a:rPr lang="en-GB" altLang="en-US" dirty="0" smtClean="0"/>
              <a:t>used </a:t>
            </a:r>
            <a:r>
              <a:rPr lang="en-GB" altLang="en-US" dirty="0"/>
              <a:t>to predict stock </a:t>
            </a:r>
            <a:r>
              <a:rPr lang="en-GB" altLang="en-US" dirty="0" smtClean="0"/>
              <a:t>behaviour.</a:t>
            </a:r>
            <a:endParaRPr lang="en-GB" altLang="en-US" dirty="0"/>
          </a:p>
        </p:txBody>
      </p:sp>
      <p:sp>
        <p:nvSpPr>
          <p:cNvPr id="8194" name="Text Box 2"/>
          <p:cNvSpPr txBox="1">
            <a:spLocks noChangeArrowheads="1"/>
          </p:cNvSpPr>
          <p:nvPr/>
        </p:nvSpPr>
        <p:spPr bwMode="auto">
          <a:xfrm>
            <a:off x="381000" y="1981200"/>
            <a:ext cx="8382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charset="0"/>
              </a:defRPr>
            </a:lvl5pPr>
            <a:lvl6pPr defTabSz="449263" fontAlgn="base">
              <a:lnSpc>
                <a:spcPct val="93000"/>
              </a:lnSpc>
              <a:spcBef>
                <a:spcPct val="0"/>
              </a:spcBef>
              <a:spcAft>
                <a:spcPct val="0"/>
              </a:spcAft>
              <a:buClr>
                <a:srgbClr val="FFFFFF"/>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charset="0"/>
              </a:defRPr>
            </a:lvl6pPr>
            <a:lvl7pPr defTabSz="449263" fontAlgn="base">
              <a:lnSpc>
                <a:spcPct val="93000"/>
              </a:lnSpc>
              <a:spcBef>
                <a:spcPct val="0"/>
              </a:spcBef>
              <a:spcAft>
                <a:spcPct val="0"/>
              </a:spcAft>
              <a:buClr>
                <a:srgbClr val="FFFFFF"/>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charset="0"/>
              </a:defRPr>
            </a:lvl7pPr>
            <a:lvl8pPr defTabSz="449263" fontAlgn="base">
              <a:lnSpc>
                <a:spcPct val="93000"/>
              </a:lnSpc>
              <a:spcBef>
                <a:spcPct val="0"/>
              </a:spcBef>
              <a:spcAft>
                <a:spcPct val="0"/>
              </a:spcAft>
              <a:buClr>
                <a:srgbClr val="FFFFFF"/>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charset="0"/>
              </a:defRPr>
            </a:lvl8pPr>
            <a:lvl9pPr defTabSz="449263" fontAlgn="base">
              <a:lnSpc>
                <a:spcPct val="93000"/>
              </a:lnSpc>
              <a:spcBef>
                <a:spcPct val="0"/>
              </a:spcBef>
              <a:spcAft>
                <a:spcPct val="0"/>
              </a:spcAft>
              <a:buClr>
                <a:srgbClr val="FFFFFF"/>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charset="0"/>
              </a:defRPr>
            </a:lvl9pPr>
          </a:lstStyle>
          <a:p>
            <a:pPr>
              <a:lnSpc>
                <a:spcPct val="100000"/>
              </a:lnSpc>
              <a:buFont typeface="Tahoma" pitchFamily="32" charset="0"/>
              <a:buNone/>
            </a:pPr>
            <a:endParaRPr lang="en-GB" altLang="en-US">
              <a:effectLst>
                <a:outerShdw blurRad="38100" dist="38100" dir="2700000" algn="tl">
                  <a:srgbClr val="C0C0C0"/>
                </a:outerShdw>
              </a:effectLst>
              <a:latin typeface="Tahoma" pitchFamily="32" charset="0"/>
            </a:endParaRPr>
          </a:p>
          <a:p>
            <a:pPr>
              <a:lnSpc>
                <a:spcPct val="100000"/>
              </a:lnSpc>
              <a:buFont typeface="Tahoma" pitchFamily="32" charset="0"/>
              <a:buNone/>
            </a:pPr>
            <a:endParaRPr lang="en-GB" altLang="en-US">
              <a:effectLst>
                <a:outerShdw blurRad="38100" dist="38100" dir="2700000" algn="tl">
                  <a:srgbClr val="C0C0C0"/>
                </a:outerShdw>
              </a:effectLst>
              <a:latin typeface="Tahoma" pitchFamily="32" charset="0"/>
            </a:endParaRPr>
          </a:p>
        </p:txBody>
      </p:sp>
    </p:spTree>
    <p:extLst>
      <p:ext uri="{BB962C8B-B14F-4D97-AF65-F5344CB8AC3E}">
        <p14:creationId xmlns:p14="http://schemas.microsoft.com/office/powerpoint/2010/main" val="533711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215</TotalTime>
  <Words>676</Words>
  <Application>Microsoft Office PowerPoint</Application>
  <PresentationFormat>On-screen Show (4:3)</PresentationFormat>
  <Paragraphs>92</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PowerPoint Presentation</vt:lpstr>
      <vt:lpstr>PowerPoint Presentation</vt:lpstr>
      <vt:lpstr>PowerPoint Presentation</vt:lpstr>
      <vt:lpstr> The human is not a good analyzing machine by default:  •People have no conscious experience of most of what is happening in their minds.  •We tend to perceive what we expect to perceive.  •Mind sets for quickly and are resisting to change.  •New information is assimilated to existing images.  </vt:lpstr>
      <vt:lpstr>Incentive</vt:lpstr>
      <vt:lpstr>Introduction</vt:lpstr>
      <vt:lpstr>PowerPoint Presentation</vt:lpstr>
      <vt:lpstr>PowerPoint Presentation</vt:lpstr>
      <vt:lpstr>Problem Description</vt:lpstr>
      <vt:lpstr>Problem Statement</vt:lpstr>
      <vt:lpstr>Motivation</vt:lpstr>
      <vt:lpstr>Motivation</vt:lpstr>
      <vt:lpstr>Models Used</vt:lpstr>
      <vt:lpstr>TOOL SPECIFICATION</vt:lpstr>
      <vt:lpstr>success and failures...</vt:lpstr>
      <vt:lpstr>Dataset Plotting</vt:lpstr>
      <vt:lpstr> Predicted Plot</vt:lpstr>
      <vt:lpstr>Comparison of Different  Algorithm</vt:lpstr>
      <vt:lpstr>Conclusion ....</vt:lpstr>
      <vt:lpstr>  Warning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garg</dc:creator>
  <cp:lastModifiedBy>Windows User</cp:lastModifiedBy>
  <cp:revision>15</cp:revision>
  <dcterms:created xsi:type="dcterms:W3CDTF">2006-08-16T00:00:00Z</dcterms:created>
  <dcterms:modified xsi:type="dcterms:W3CDTF">2018-09-16T18:39:23Z</dcterms:modified>
</cp:coreProperties>
</file>