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9" r:id="rId8"/>
    <p:sldId id="260" r:id="rId9"/>
    <p:sldId id="257" r:id="rId10"/>
    <p:sldId id="268" r:id="rId11"/>
    <p:sldId id="265" r:id="rId12"/>
    <p:sldId id="267" r:id="rId13"/>
    <p:sldId id="258" r:id="rId14"/>
  </p:sldIdLst>
  <p:sldSz cx="9144000" cy="5143500" type="screen16x9"/>
  <p:notesSz cx="6858000" cy="9144000"/>
  <p:custDataLst>
    <p:tags r:id="rId17"/>
  </p:custDataLst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A4A3A4"/>
          </p15:clr>
        </p15:guide>
        <p15:guide id="2" orient="horz" pos="696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 pos="487">
          <p15:clr>
            <a:srgbClr val="A4A3A4"/>
          </p15:clr>
        </p15:guide>
        <p15:guide id="7" pos="241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1337">
          <p15:clr>
            <a:srgbClr val="A4A3A4"/>
          </p15:clr>
        </p15:guide>
        <p15:guide id="10" orient="horz" pos="2653">
          <p15:clr>
            <a:srgbClr val="A4A3A4"/>
          </p15:clr>
        </p15:guide>
        <p15:guide id="11" orient="horz" pos="467">
          <p15:clr>
            <a:srgbClr val="A4A3A4"/>
          </p15:clr>
        </p15:guide>
        <p15:guide id="12" orient="horz" pos="3064">
          <p15:clr>
            <a:srgbClr val="A4A3A4"/>
          </p15:clr>
        </p15:guide>
        <p15:guide id="13" orient="horz" pos="845">
          <p15:clr>
            <a:srgbClr val="A4A3A4"/>
          </p15:clr>
        </p15:guide>
        <p15:guide id="14" orient="horz" pos="1492">
          <p15:clr>
            <a:srgbClr val="A4A3A4"/>
          </p15:clr>
        </p15:guide>
        <p15:guide id="15" orient="horz" pos="2339">
          <p15:clr>
            <a:srgbClr val="A4A3A4"/>
          </p15:clr>
        </p15:guide>
        <p15:guide id="16" orient="horz" pos="2848">
          <p15:clr>
            <a:srgbClr val="A4A3A4"/>
          </p15:clr>
        </p15:guide>
        <p15:guide id="17" orient="horz" pos="3239">
          <p15:clr>
            <a:srgbClr val="A4A3A4"/>
          </p15:clr>
        </p15:guide>
        <p15:guide id="18" orient="horz" pos="3149">
          <p15:clr>
            <a:srgbClr val="A4A3A4"/>
          </p15:clr>
        </p15:guide>
        <p15:guide id="19" orient="horz" pos="1037">
          <p15:clr>
            <a:srgbClr val="A4A3A4"/>
          </p15:clr>
        </p15:guide>
        <p15:guide id="20" pos="5759">
          <p15:clr>
            <a:srgbClr val="A4A3A4"/>
          </p15:clr>
        </p15:guide>
        <p15:guide id="21">
          <p15:clr>
            <a:srgbClr val="A4A3A4"/>
          </p15:clr>
        </p15:guide>
        <p15:guide id="22" pos="2880">
          <p15:clr>
            <a:srgbClr val="A4A3A4"/>
          </p15:clr>
        </p15:guide>
        <p15:guide id="23" pos="3312">
          <p15:clr>
            <a:srgbClr val="A4A3A4"/>
          </p15:clr>
        </p15:guide>
        <p15:guide id="24" pos="246">
          <p15:clr>
            <a:srgbClr val="A4A3A4"/>
          </p15:clr>
        </p15:guide>
        <p15:guide id="25" pos="5513">
          <p15:clr>
            <a:srgbClr val="A4A3A4"/>
          </p15:clr>
        </p15:guide>
        <p15:guide id="26" pos="4182">
          <p15:clr>
            <a:srgbClr val="A4A3A4"/>
          </p15:clr>
        </p15:guide>
        <p15:guide id="27" pos="1518">
          <p15:clr>
            <a:srgbClr val="A4A3A4"/>
          </p15:clr>
        </p15:guide>
        <p15:guide id="28" pos="37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51"/>
    <a:srgbClr val="8DC63F"/>
    <a:srgbClr val="FF0066"/>
    <a:srgbClr val="981D97"/>
    <a:srgbClr val="007FA3"/>
    <a:srgbClr val="8C8D8D"/>
    <a:srgbClr val="F1F2F2"/>
    <a:srgbClr val="898989"/>
    <a:srgbClr val="FFFFFF"/>
    <a:srgbClr val="88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0854" autoAdjust="0"/>
  </p:normalViewPr>
  <p:slideViewPr>
    <p:cSldViewPr snapToGrid="0" snapToObjects="1" showGuides="1">
      <p:cViewPr varScale="1">
        <p:scale>
          <a:sx n="139" d="100"/>
          <a:sy n="139" d="100"/>
        </p:scale>
        <p:origin x="102" y="102"/>
      </p:cViewPr>
      <p:guideLst>
        <p:guide orient="horz" pos="2889"/>
        <p:guide orient="horz" pos="696"/>
        <p:guide orient="horz" pos="926"/>
        <p:guide orient="horz" pos="2657"/>
        <p:guide orient="horz" pos="232"/>
        <p:guide orient="horz" pos="487"/>
        <p:guide pos="241"/>
        <p:guide orient="horz"/>
        <p:guide orient="horz" pos="1337"/>
        <p:guide orient="horz" pos="2653"/>
        <p:guide orient="horz" pos="467"/>
        <p:guide orient="horz" pos="3064"/>
        <p:guide orient="horz" pos="845"/>
        <p:guide orient="horz" pos="1492"/>
        <p:guide orient="horz" pos="2339"/>
        <p:guide orient="horz" pos="2848"/>
        <p:guide orient="horz" pos="3239"/>
        <p:guide orient="horz" pos="3149"/>
        <p:guide orient="horz" pos="1037"/>
        <p:guide pos="5759"/>
        <p:guide/>
        <p:guide pos="2880"/>
        <p:guide pos="3312"/>
        <p:guide pos="246"/>
        <p:guide pos="5513"/>
        <p:guide pos="4182"/>
        <p:guide pos="1518"/>
        <p:guide pos="3708"/>
      </p:guideLst>
    </p:cSldViewPr>
  </p:slideViewPr>
  <p:outlineViewPr>
    <p:cViewPr>
      <p:scale>
        <a:sx n="33" d="100"/>
        <a:sy n="33" d="100"/>
      </p:scale>
      <p:origin x="0" y="137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3E57-F06E-2343-8505-8306C931B374}" type="datetimeFigureOut">
              <a:rPr lang="en-US" smtClean="0"/>
              <a:pPr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A0C0-C469-224C-A13F-1126ACE849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7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1FE8-551B-41D8-8E66-7D01683EE4D2}" type="datetimeFigureOut">
              <a:rPr lang="fi-FI" smtClean="0"/>
              <a:pPr/>
              <a:t>12.4.2019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BE45-5FCE-418C-8A7C-9AF791EA8C8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411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svg"/><Relationship Id="rId7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7FE5BC-80FF-4EED-9D23-D160C6F5DBF1}"/>
              </a:ext>
            </a:extLst>
          </p:cNvPr>
          <p:cNvGrpSpPr/>
          <p:nvPr userDrawn="1"/>
        </p:nvGrpSpPr>
        <p:grpSpPr>
          <a:xfrm>
            <a:off x="954385" y="494750"/>
            <a:ext cx="8321259" cy="4858279"/>
            <a:chOff x="954385" y="494750"/>
            <a:chExt cx="8321259" cy="485827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C1E487B-F121-48C9-81A5-D8C62A3AA2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385" y="2931086"/>
              <a:ext cx="4293123" cy="2421943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CD60B82-72FE-4D7B-AFE4-371D853E4E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982521" y="494750"/>
              <a:ext cx="4293123" cy="2421943"/>
            </a:xfrm>
            <a:prstGeom prst="rect">
              <a:avLst/>
            </a:prstGeom>
          </p:spPr>
        </p:pic>
      </p:grp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1AF27487-B18E-4F91-B1D8-506719B52E8E}"/>
              </a:ext>
            </a:extLst>
          </p:cNvPr>
          <p:cNvSpPr/>
          <p:nvPr userDrawn="1"/>
        </p:nvSpPr>
        <p:spPr>
          <a:xfrm>
            <a:off x="1461655" y="723570"/>
            <a:ext cx="7682346" cy="4419932"/>
          </a:xfrm>
          <a:prstGeom prst="triangle">
            <a:avLst>
              <a:gd name="adj" fmla="val 100000"/>
            </a:avLst>
          </a:prstGeom>
          <a:solidFill>
            <a:srgbClr val="8DC6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7" y="1276787"/>
            <a:ext cx="5142449" cy="1211132"/>
          </a:xfrm>
        </p:spPr>
        <p:txBody>
          <a:bodyPr anchor="b" anchorCtr="0">
            <a:noAutofit/>
          </a:bodyPr>
          <a:lstStyle>
            <a:lvl1pPr>
              <a:defRPr sz="4400" spc="-100" baseline="0">
                <a:solidFill>
                  <a:schemeClr val="bg2"/>
                </a:solidFill>
              </a:defRPr>
            </a:lvl1pPr>
          </a:lstStyle>
          <a:p>
            <a:r>
              <a:rPr lang="fi-FI" dirty="0"/>
              <a:t>Presentation </a:t>
            </a:r>
            <a:br>
              <a:rPr lang="fi-FI" dirty="0"/>
            </a:br>
            <a:r>
              <a:rPr lang="fi-FI" dirty="0"/>
              <a:t>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97242"/>
            <a:ext cx="2153461" cy="7198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2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641852"/>
            <a:ext cx="2833200" cy="216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435983"/>
            <a:ext cx="468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CF55EB-4259-4AE5-89F2-5FBE2D5302DC}"/>
              </a:ext>
            </a:extLst>
          </p:cNvPr>
          <p:cNvCxnSpPr/>
          <p:nvPr userDrawn="1"/>
        </p:nvCxnSpPr>
        <p:spPr>
          <a:xfrm>
            <a:off x="420688" y="2571587"/>
            <a:ext cx="1040967" cy="0"/>
          </a:xfrm>
          <a:prstGeom prst="line">
            <a:avLst/>
          </a:prstGeom>
          <a:ln w="76200" cap="rnd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D3EEAC19-89BE-438E-888C-A8318CA333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502" y="294987"/>
            <a:ext cx="5751416" cy="833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703355-DDD7-4630-B567-9DBA4FBA8E7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144001" y="-1696060"/>
            <a:ext cx="3593776" cy="2977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1208F-C4D9-4FA4-9309-0264897890A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19933" y="4039101"/>
            <a:ext cx="896982" cy="9202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7F17F3-115C-435F-8C3D-BF3A3229360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84542" y="1435666"/>
            <a:ext cx="4126922" cy="366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503 0.01728 L -0.72639 0.7398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80" y="3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1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856145" y="817343"/>
            <a:ext cx="7460544" cy="35964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914401"/>
            <a:ext cx="7219254" cy="291428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4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572541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241824"/>
            <a:ext cx="4068000" cy="3383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241823"/>
            <a:ext cx="4052750" cy="3383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1266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7653CA4-8EDD-4772-936B-890C20693CA0}"/>
              </a:ext>
            </a:extLst>
          </p:cNvPr>
          <p:cNvSpPr/>
          <p:nvPr userDrawn="1"/>
        </p:nvSpPr>
        <p:spPr>
          <a:xfrm flipH="1" flipV="1">
            <a:off x="-10" y="-7"/>
            <a:ext cx="8309121" cy="4782851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A1CA6-420B-4776-847A-3F06A739FBCA}"/>
              </a:ext>
            </a:extLst>
          </p:cNvPr>
          <p:cNvGrpSpPr/>
          <p:nvPr userDrawn="1"/>
        </p:nvGrpSpPr>
        <p:grpSpPr>
          <a:xfrm>
            <a:off x="-95187" y="-101128"/>
            <a:ext cx="8321259" cy="4858279"/>
            <a:chOff x="954385" y="494750"/>
            <a:chExt cx="8321259" cy="4858279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779A1B3D-C19A-4A87-9A51-AA8FBF7CB6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385" y="2931086"/>
              <a:ext cx="4293123" cy="2421943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927A4C3-430F-41B3-97A1-63C1ABE0C2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982521" y="494750"/>
              <a:ext cx="4293123" cy="242194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8EB4CA-4AA0-454B-9AC4-F89332AEE1D5}"/>
              </a:ext>
            </a:extLst>
          </p:cNvPr>
          <p:cNvSpPr txBox="1"/>
          <p:nvPr userDrawn="1"/>
        </p:nvSpPr>
        <p:spPr>
          <a:xfrm>
            <a:off x="297988" y="4782845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tx1"/>
                </a:solidFill>
              </a:rPr>
              <a:t>©2019 FIS and/or its subsidiaries. All Rights Reserved.</a:t>
            </a:r>
            <a:r>
              <a:rPr lang="en-US" sz="800" b="0" i="0" baseline="0" dirty="0">
                <a:solidFill>
                  <a:schemeClr val="tx1"/>
                </a:solidFill>
              </a:rPr>
              <a:t> </a:t>
            </a:r>
            <a:r>
              <a:rPr lang="en-US" sz="800" b="0" i="0" dirty="0">
                <a:solidFill>
                  <a:schemeClr val="tx1"/>
                </a:solidFill>
                <a:cs typeface="Arial"/>
              </a:rPr>
              <a:t>FIS confidential and proprietary information.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7816" y="4530505"/>
            <a:ext cx="2014431" cy="463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41933-B33B-44E7-84AD-85B4E49A29B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05910" y="141419"/>
            <a:ext cx="5560756" cy="460794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DAFEBE1-B371-41DF-9754-B71865622F8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503" y="294987"/>
            <a:ext cx="4654634" cy="67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1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81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1.35802E-6 L -0.89879 0.9425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48" y="4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 dark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A21D30-7F5D-4021-B9F5-D6389B25C42C}"/>
              </a:ext>
            </a:extLst>
          </p:cNvPr>
          <p:cNvSpPr/>
          <p:nvPr userDrawn="1"/>
        </p:nvSpPr>
        <p:spPr>
          <a:xfrm>
            <a:off x="1095375" y="488677"/>
            <a:ext cx="8048626" cy="4654824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7" y="460424"/>
            <a:ext cx="5812649" cy="684000"/>
          </a:xfrm>
        </p:spPr>
        <p:txBody>
          <a:bodyPr>
            <a:noAutofit/>
          </a:bodyPr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280681"/>
            <a:ext cx="3920054" cy="223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A5FFB-977B-44E1-B415-7B3560233C23}"/>
              </a:ext>
            </a:extLst>
          </p:cNvPr>
          <p:cNvCxnSpPr>
            <a:cxnSpLocks/>
          </p:cNvCxnSpPr>
          <p:nvPr userDrawn="1"/>
        </p:nvCxnSpPr>
        <p:spPr>
          <a:xfrm>
            <a:off x="411163" y="1115002"/>
            <a:ext cx="684212" cy="0"/>
          </a:xfrm>
          <a:prstGeom prst="line">
            <a:avLst/>
          </a:prstGeom>
          <a:ln w="76200" cap="rnd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756620-D78B-4F45-8ABA-82B1904D231F}"/>
              </a:ext>
            </a:extLst>
          </p:cNvPr>
          <p:cNvSpPr/>
          <p:nvPr userDrawn="1"/>
        </p:nvSpPr>
        <p:spPr>
          <a:xfrm flipH="1">
            <a:off x="-2" y="2828259"/>
            <a:ext cx="4061027" cy="2315241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F7AE18B-677B-46DA-924E-A5CB88E46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4506" y="446473"/>
            <a:ext cx="4699767" cy="457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A21D30-7F5D-4021-B9F5-D6389B25C42C}"/>
              </a:ext>
            </a:extLst>
          </p:cNvPr>
          <p:cNvSpPr/>
          <p:nvPr userDrawn="1"/>
        </p:nvSpPr>
        <p:spPr>
          <a:xfrm>
            <a:off x="1095375" y="488677"/>
            <a:ext cx="8048626" cy="4654824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7" y="460424"/>
            <a:ext cx="5812649" cy="684000"/>
          </a:xfrm>
        </p:spPr>
        <p:txBody>
          <a:bodyPr>
            <a:noAutofit/>
          </a:bodyPr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280681"/>
            <a:ext cx="3920054" cy="223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A5FFB-977B-44E1-B415-7B3560233C23}"/>
              </a:ext>
            </a:extLst>
          </p:cNvPr>
          <p:cNvCxnSpPr>
            <a:cxnSpLocks/>
          </p:cNvCxnSpPr>
          <p:nvPr userDrawn="1"/>
        </p:nvCxnSpPr>
        <p:spPr>
          <a:xfrm>
            <a:off x="411163" y="1115002"/>
            <a:ext cx="684212" cy="0"/>
          </a:xfrm>
          <a:prstGeom prst="line">
            <a:avLst/>
          </a:prstGeom>
          <a:ln w="76200" cap="rnd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A756620-D78B-4F45-8ABA-82B1904D231F}"/>
              </a:ext>
            </a:extLst>
          </p:cNvPr>
          <p:cNvSpPr/>
          <p:nvPr userDrawn="1"/>
        </p:nvSpPr>
        <p:spPr>
          <a:xfrm flipH="1">
            <a:off x="-2" y="2828259"/>
            <a:ext cx="4061027" cy="2315241"/>
          </a:xfrm>
          <a:prstGeom prst="triangle">
            <a:avLst>
              <a:gd name="adj" fmla="val 10000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nl-BE" sz="1600" b="1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921A03-E1C9-4263-814A-6841501D23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7089" y="448207"/>
            <a:ext cx="4699766" cy="45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4896618"/>
            <a:ext cx="468000" cy="135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90527" y="1242147"/>
            <a:ext cx="8353233" cy="3383432"/>
          </a:xfrm>
        </p:spPr>
        <p:txBody>
          <a:bodyPr/>
          <a:lstStyle>
            <a:lvl3pPr>
              <a:defRPr/>
            </a:lvl3pPr>
            <a:lvl4pPr>
              <a:defRPr>
                <a:solidFill>
                  <a:schemeClr val="bg2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109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1760"/>
            <a:ext cx="8361362" cy="51204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7" y="1374774"/>
            <a:ext cx="8353233" cy="32508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5408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235868"/>
            <a:ext cx="4097192" cy="3380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235868"/>
            <a:ext cx="4096800" cy="3380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371600"/>
            <a:ext cx="4097192" cy="3253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371600"/>
            <a:ext cx="4096800" cy="3253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1760"/>
            <a:ext cx="8361362" cy="513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88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78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36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745403"/>
            <a:ext cx="8361362" cy="513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6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71927"/>
            <a:ext cx="9144000" cy="81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383309"/>
            <a:ext cx="8361170" cy="7826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4877568"/>
            <a:ext cx="468000" cy="135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235870"/>
            <a:ext cx="8350154" cy="33801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E33FE6-65F7-478C-8461-F81EAA38BE4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87026" y="4638182"/>
            <a:ext cx="2714830" cy="3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803" r:id="rId2"/>
    <p:sldLayoutId id="2147483804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751" r:id="rId13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4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200" kern="1200">
          <a:solidFill>
            <a:schemeClr val="bg2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100" kern="1200">
          <a:solidFill>
            <a:schemeClr val="bg2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C468202-54D7-45EA-9804-2470A199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Regional Round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AA0EF7-04F1-41BD-A327-16766570FE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10-12 April 2019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3BFE4-FC7E-4E10-8A75-BE4AA229C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>
                <a:solidFill>
                  <a:srgbClr val="00B050"/>
                </a:solidFill>
              </a:rPr>
              <a:t>12-April-2019</a:t>
            </a:r>
            <a:r>
              <a:rPr lang="nl-BE" dirty="0"/>
              <a:t>	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AD73CA-8677-4AE2-9032-E397D008AD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600" y="4413588"/>
            <a:ext cx="4680000" cy="216000"/>
          </a:xfrm>
        </p:spPr>
        <p:txBody>
          <a:bodyPr/>
          <a:lstStyle/>
          <a:p>
            <a:r>
              <a:rPr lang="nl-BE" dirty="0">
                <a:solidFill>
                  <a:srgbClr val="00B050"/>
                </a:solidFill>
              </a:rPr>
              <a:t>Shreyash Nadage, PerformAI</a:t>
            </a:r>
          </a:p>
        </p:txBody>
      </p:sp>
    </p:spTree>
    <p:extLst>
      <p:ext uri="{BB962C8B-B14F-4D97-AF65-F5344CB8AC3E}">
        <p14:creationId xmlns:p14="http://schemas.microsoft.com/office/powerpoint/2010/main" val="224772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AEB012-E4F0-4482-A132-7527EBE0F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Problem Statement		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CE2F98D-C019-4C07-97D8-7CE359FC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help FIS improve operational efficiency using state of the art tools available today</a:t>
            </a:r>
          </a:p>
          <a:p>
            <a:endParaRPr lang="en-US" dirty="0"/>
          </a:p>
          <a:p>
            <a:r>
              <a:rPr lang="en-US" dirty="0"/>
              <a:t>To develop a platform for effective management of employee and project performance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112B-188D-4301-AB99-B14669025E32}"/>
              </a:ext>
            </a:extLst>
          </p:cNvPr>
          <p:cNvSpPr txBox="1"/>
          <p:nvPr/>
        </p:nvSpPr>
        <p:spPr>
          <a:xfrm>
            <a:off x="5689342" y="2502271"/>
            <a:ext cx="3251458" cy="811367"/>
          </a:xfrm>
          <a:prstGeom prst="rect">
            <a:avLst/>
          </a:prstGeom>
          <a:noFill/>
          <a:scene3d>
            <a:camera prst="isometricOffAxis2Right">
              <a:rot lat="1080000" lon="17880000" rev="0"/>
            </a:camera>
            <a:lightRig rig="threePt" dir="t"/>
          </a:scene3d>
          <a:sp3d prstMaterial="matte"/>
        </p:spPr>
        <p:txBody>
          <a:bodyPr wrap="none" lIns="36000" tIns="36000" rIns="36000" bIns="36000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Raleway ExtraBold" panose="020B0903030101060003" pitchFamily="34" charset="0"/>
              </a:rPr>
              <a:t>EMPOWER</a:t>
            </a:r>
          </a:p>
        </p:txBody>
      </p:sp>
    </p:spTree>
    <p:extLst>
      <p:ext uri="{BB962C8B-B14F-4D97-AF65-F5344CB8AC3E}">
        <p14:creationId xmlns:p14="http://schemas.microsoft.com/office/powerpoint/2010/main" val="11389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18F3CC-BCAF-49A4-8969-333DAFD45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Proposed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5DD1E7-63D7-468A-8BCE-D859CA7C6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We are leveraging state of the art machine learning algorithms to develop a recommendation engine.</a:t>
            </a:r>
          </a:p>
          <a:p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This is a similar concept to one used by ecommerce firms and streaming services, but optimized for employee performance management.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291C-D920-4B44-AF07-67D05A9DD331}"/>
              </a:ext>
            </a:extLst>
          </p:cNvPr>
          <p:cNvSpPr txBox="1"/>
          <p:nvPr/>
        </p:nvSpPr>
        <p:spPr>
          <a:xfrm>
            <a:off x="5702042" y="2502266"/>
            <a:ext cx="3235428" cy="811367"/>
          </a:xfrm>
          <a:prstGeom prst="rect">
            <a:avLst/>
          </a:prstGeom>
          <a:noFill/>
          <a:scene3d>
            <a:camera prst="isometricOffAxis2Right">
              <a:rot lat="1080000" lon="17880000" rev="0"/>
            </a:camera>
            <a:lightRig rig="threePt" dir="t"/>
          </a:scene3d>
          <a:sp3d prstMaterial="matte"/>
        </p:spPr>
        <p:txBody>
          <a:bodyPr wrap="none" lIns="36000" tIns="36000" rIns="36000" bIns="36000" rtlCol="0">
            <a:spAutoFit/>
          </a:bodyPr>
          <a:lstStyle/>
          <a:p>
            <a:r>
              <a:rPr lang="nl-BE" sz="4800" dirty="0">
                <a:solidFill>
                  <a:schemeClr val="bg1"/>
                </a:solidFill>
                <a:latin typeface="Raleway ExtraBold" panose="020B0903030101060003" pitchFamily="34" charset="0"/>
              </a:rPr>
              <a:t>INNOVATE</a:t>
            </a:r>
          </a:p>
        </p:txBody>
      </p:sp>
    </p:spTree>
    <p:extLst>
      <p:ext uri="{BB962C8B-B14F-4D97-AF65-F5344CB8AC3E}">
        <p14:creationId xmlns:p14="http://schemas.microsoft.com/office/powerpoint/2010/main" val="1768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648A79-F513-4EF9-B89E-A0677ACA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Implementation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A4CC39-DD17-4E49-90D0-B5B734E9AA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The algorithm feeds on the interaction matrix generated by employees and issues.</a:t>
            </a:r>
          </a:p>
          <a:p>
            <a:r>
              <a:rPr lang="nl-BE" dirty="0"/>
              <a:t>The users(employees) and items(issues) can be characterised futher by their respective relevent features.</a:t>
            </a:r>
          </a:p>
          <a:p>
            <a:r>
              <a:rPr lang="nl-BE" dirty="0"/>
              <a:t>The recommendation engine learns the latent features of each employees and issues.</a:t>
            </a:r>
          </a:p>
          <a:p>
            <a:r>
              <a:rPr lang="nl-BE" dirty="0"/>
              <a:t>The recommendation engine can generate recommendation even for new issues and users.</a:t>
            </a:r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78EF98D-67C7-4CC5-B37B-B7D8F9EAB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3712" y="3134890"/>
            <a:ext cx="3294917" cy="7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59CBA-CFCF-4281-A0BA-C5208E83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5C90-3429-435F-8346-9CD7A5414C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98" y="3675634"/>
            <a:ext cx="8353233" cy="338343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C3555E04-4226-45F8-A2AB-2BBD1C7C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6" y="77216"/>
            <a:ext cx="6172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 descr="image002">
            <a:extLst>
              <a:ext uri="{FF2B5EF4-FFF2-40B4-BE49-F238E27FC236}">
                <a16:creationId xmlns:a16="http://schemas.microsoft.com/office/drawing/2014/main" id="{0E9399C4-9FFF-4C29-950C-9263E2819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76" y="2571750"/>
            <a:ext cx="6172200" cy="224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98A2-FAFD-4445-A8F2-4C28C357E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61407-7C3C-4EC2-92F7-CB0A4828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PerformAI</a:t>
            </a:r>
            <a:r>
              <a:rPr lang="en-US" dirty="0"/>
              <a:t> increases operational efficiency by assigning issues using AI to find the best possible fit.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in project management by helping managers to figure out individual employee’s strength and areas where skill development needs to be targeted.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also be used by employees to monitor their own progress over a period of time and showcase improvement in performance using metrics from </a:t>
            </a:r>
            <a:r>
              <a:rPr lang="en-US" dirty="0" err="1"/>
              <a:t>PerformAI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0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C20A-B07E-4063-8B55-742AFA80F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B009D-0E4C-4658-9873-EFFCF1108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PerformAI</a:t>
            </a:r>
            <a:r>
              <a:rPr lang="en-US" dirty="0"/>
              <a:t> can be seamlessly integrated with Performance360 to give real time employee and operational metrics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GenX</a:t>
            </a:r>
            <a:r>
              <a:rPr lang="en-US" dirty="0"/>
              <a:t> idea like Performace360 needs a </a:t>
            </a:r>
            <a:r>
              <a:rPr lang="en-US" dirty="0" err="1"/>
              <a:t>GenX</a:t>
            </a:r>
            <a:r>
              <a:rPr lang="en-US" dirty="0"/>
              <a:t> tool “</a:t>
            </a:r>
            <a:r>
              <a:rPr lang="en-US" dirty="0" err="1"/>
              <a:t>PerformAI</a:t>
            </a:r>
            <a:r>
              <a:rPr lang="en-US" dirty="0"/>
              <a:t>”.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0ABA37-D2C3-438D-8801-980963AE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460424"/>
            <a:ext cx="2004077" cy="4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7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22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b0bc73cffd3f1f2b8010ad159aecdf0ef9ed"/>
</p:tagLst>
</file>

<file path=ppt/theme/theme1.xml><?xml version="1.0" encoding="utf-8"?>
<a:theme xmlns:a="http://schemas.openxmlformats.org/drawingml/2006/main" name="FIS">
  <a:themeElements>
    <a:clrScheme name="FIS_2017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IS 16x9 Presentation and Toolkit" id="{A498F7AC-CC8D-470A-92EF-D9E44327337F}" vid="{973AFD46-9208-48FE-83D3-12A73396888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7be7644-ceb4-4b99-a982-54c24b0d5763">
      <Value>120</Value>
      <Value>118</Value>
      <Value>116</Value>
    </TaxCatchAll>
    <d85f6d7fdfbb4fcb9928e85e20829f11 xmlns="f973b30c-1df3-4c2a-bca9-cf21b10eff9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df414748-05a1-4eef-b671-5b3efbbf31a9</TermId>
        </TermInfo>
      </Terms>
    </d85f6d7fdfbb4fcb9928e85e20829f11>
    <FIS_x0020_Templates xmlns="da2d9307-b2cc-4afe-9596-29bf38550d3c">Microsoft PowerPoint Templates</FIS_x0020_Templates>
    <p2ccda1aa538431ebdbd9aff2e618395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Use</TermName>
          <TermId xmlns="http://schemas.microsoft.com/office/infopath/2007/PartnerControls">c3cad031-fee6-47a9-aad0-2ffea30ffed6</TermId>
        </TermInfo>
      </Terms>
    </p2ccda1aa538431ebdbd9aff2e618395>
    <m212503b6b334cf5939abe2139ab9989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Discretionary</TermName>
          <TermId xmlns="http://schemas.microsoft.com/office/infopath/2007/PartnerControls">be304623-379d-4a0b-8bdf-b30f264f5d0f</TermId>
        </TermInfo>
      </Terms>
    </m212503b6b334cf5939abe2139ab9989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fficial Record" ma:contentTypeID="0x010100B1AF7E0DF49F8B4998DFBA24D0E94F0400EF6AA88B9EC56046829175579DD56F62" ma:contentTypeVersion="17" ma:contentTypeDescription="FIS official records per the Records and Retention policy.&#10;" ma:contentTypeScope="" ma:versionID="40f055bb11b490dc86941d6fb9463cbb">
  <xsd:schema xmlns:xsd="http://www.w3.org/2001/XMLSchema" xmlns:xs="http://www.w3.org/2001/XMLSchema" xmlns:p="http://schemas.microsoft.com/office/2006/metadata/properties" xmlns:ns2="27be7644-ceb4-4b99-a982-54c24b0d5763" xmlns:ns3="f973b30c-1df3-4c2a-bca9-cf21b10eff93" xmlns:ns4="da2d9307-b2cc-4afe-9596-29bf38550d3c" targetNamespace="http://schemas.microsoft.com/office/2006/metadata/properties" ma:root="true" ma:fieldsID="9a5b38b3c82e31a9f808790e1f49f3f9" ns2:_="" ns3:_="" ns4:_="">
    <xsd:import namespace="27be7644-ceb4-4b99-a982-54c24b0d5763"/>
    <xsd:import namespace="f973b30c-1df3-4c2a-bca9-cf21b10eff93"/>
    <xsd:import namespace="da2d9307-b2cc-4afe-9596-29bf38550d3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p2ccda1aa538431ebdbd9aff2e618395" minOccurs="0"/>
                <xsd:element ref="ns2:m212503b6b334cf5939abe2139ab9989" minOccurs="0"/>
                <xsd:element ref="ns3:d85f6d7fdfbb4fcb9928e85e20829f11" minOccurs="0"/>
                <xsd:element ref="ns4:FIS_x0020_Templa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7644-ceb4-4b99-a982-54c24b0d57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e0b3923-50aa-4895-b825-540afbf82b57}" ma:internalName="TaxCatchAll" ma:showField="CatchAllData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e0b3923-50aa-4895-b825-540afbf82b57}" ma:internalName="TaxCatchAllLabel" ma:readOnly="true" ma:showField="CatchAllDataLabel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cda1aa538431ebdbd9aff2e618395" ma:index="10" ma:taxonomy="true" ma:internalName="p2ccda1aa538431ebdbd9aff2e618395" ma:taxonomyFieldName="hubDataClassification" ma:displayName="Data Classification" ma:default="120;#Internal Use|c3cad031-fee6-47a9-aad0-2ffea30ffed6" ma:fieldId="{92ccda1a-a538-431e-bdbd-9aff2e618395}" ma:sspId="131c18cc-2474-4745-871d-6b663d645c63" ma:termSetId="eb0af5e7-1eeb-4e7f-b793-c64bc7a9f4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12503b6b334cf5939abe2139ab9989" ma:index="12" ma:taxonomy="true" ma:internalName="m212503b6b334cf5939abe2139ab9989" ma:taxonomyFieldName="hubOfficialRecord" ma:displayName="Record Type" ma:default="118;#Discretionary|be304623-379d-4a0b-8bdf-b30f264f5d0f" ma:fieldId="{6212503b-6b33-4cf5-939a-be2139ab9989}" ma:sspId="131c18cc-2474-4745-871d-6b663d645c63" ma:termSetId="bd792795-f08d-4e72-bb89-f38d6c0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3b30c-1df3-4c2a-bca9-cf21b10eff93" elementFormDefault="qualified">
    <xsd:import namespace="http://schemas.microsoft.com/office/2006/documentManagement/types"/>
    <xsd:import namespace="http://schemas.microsoft.com/office/infopath/2007/PartnerControls"/>
    <xsd:element name="d85f6d7fdfbb4fcb9928e85e20829f11" ma:index="14" ma:taxonomy="true" ma:internalName="d85f6d7fdfbb4fcb9928e85e20829f11" ma:taxonomyFieldName="ContentCategory1" ma:displayName="Content Category" ma:default="116;#General|df414748-05a1-4eef-b671-5b3efbbf31a9" ma:fieldId="{d85f6d7f-dfbb-4fcb-9928-e85e20829f11}" ma:sspId="131c18cc-2474-4745-871d-6b663d645c63" ma:termSetId="957a4a28-c6ea-4b9b-9330-da922fce844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d9307-b2cc-4afe-9596-29bf38550d3c" elementFormDefault="qualified">
    <xsd:import namespace="http://schemas.microsoft.com/office/2006/documentManagement/types"/>
    <xsd:import namespace="http://schemas.microsoft.com/office/infopath/2007/PartnerControls"/>
    <xsd:element name="FIS_x0020_Templates" ma:index="16" nillable="true" ma:displayName="FIS Templates" ma:default="Microsoft PowerPoint Templates" ma:format="Dropdown" ma:internalName="FIS_x0020_Templates">
      <xsd:simpleType>
        <xsd:restriction base="dms:Choice">
          <xsd:enumeration value="Microsoft PowerPoint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haredContentType xmlns="Microsoft.SharePoint.Taxonomy.ContentTypeSync" SourceId="131c18cc-2474-4745-871d-6b663d645c63" ContentTypeId="0x010100B1AF7E0DF49F8B4998DFBA24D0E94F04" PreviousValue="false"/>
</file>

<file path=customXml/itemProps1.xml><?xml version="1.0" encoding="utf-8"?>
<ds:datastoreItem xmlns:ds="http://schemas.openxmlformats.org/officeDocument/2006/customXml" ds:itemID="{3CBD7A6F-67A7-45B4-9512-0783C1444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F2AFF8-C47D-4268-A636-FB383B2C72A8}">
  <ds:schemaRefs>
    <ds:schemaRef ds:uri="http://schemas.openxmlformats.org/package/2006/metadata/core-properties"/>
    <ds:schemaRef ds:uri="27be7644-ceb4-4b99-a982-54c24b0d5763"/>
    <ds:schemaRef ds:uri="http://purl.org/dc/elements/1.1/"/>
    <ds:schemaRef ds:uri="http://schemas.microsoft.com/office/2006/metadata/properties"/>
    <ds:schemaRef ds:uri="f973b30c-1df3-4c2a-bca9-cf21b10eff93"/>
    <ds:schemaRef ds:uri="http://purl.org/dc/terms/"/>
    <ds:schemaRef ds:uri="http://schemas.microsoft.com/office/2006/documentManagement/types"/>
    <ds:schemaRef ds:uri="da2d9307-b2cc-4afe-9596-29bf38550d3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6294E1-25D5-414D-BAC6-5813944F7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e7644-ceb4-4b99-a982-54c24b0d5763"/>
    <ds:schemaRef ds:uri="f973b30c-1df3-4c2a-bca9-cf21b10eff93"/>
    <ds:schemaRef ds:uri="da2d9307-b2cc-4afe-9596-29bf38550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437841-E22F-444C-8B20-73D10697E5BA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A92EB556-9F62-4B9F-BB87-D35DC53BE6B7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FIS 16x9 Presentation and Toolkit</Template>
  <TotalTime>2267</TotalTime>
  <Words>237</Words>
  <Application>Microsoft Office PowerPoint</Application>
  <PresentationFormat>On-screen Show (16:9)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Grande</vt:lpstr>
      <vt:lpstr>Raleway ExtraBold</vt:lpstr>
      <vt:lpstr>Symbol</vt:lpstr>
      <vt:lpstr>FIS</vt:lpstr>
      <vt:lpstr>Regional Round</vt:lpstr>
      <vt:lpstr>Problem Statement  </vt:lpstr>
      <vt:lpstr>Proposed Solution</vt:lpstr>
      <vt:lpstr>Implementation</vt:lpstr>
      <vt:lpstr>PowerPoint Presentation</vt:lpstr>
      <vt:lpstr>Applications</vt:lpstr>
      <vt:lpstr>Future Scope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 16x9 Basic Template</dc:title>
  <dc:creator>FIS</dc:creator>
  <cp:lastModifiedBy>Taneja, Sameer</cp:lastModifiedBy>
  <cp:revision>62</cp:revision>
  <dcterms:created xsi:type="dcterms:W3CDTF">2017-09-27T06:18:52Z</dcterms:created>
  <dcterms:modified xsi:type="dcterms:W3CDTF">2019-04-12T10:36:21Z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0x010100B1AF7E0DF49F8B4998DFBA24D0E94F0400EF6AA88B9EC56046829175579DD56F62</vt:lpwstr>
  </property>
  <property fmtid="{D5CDD505-2E9C-101B-9397-08002B2CF9AE}" pid="3" name="hubDataClassification">
    <vt:lpwstr>120;#Internal Use|c3cad031-fee6-47a9-aad0-2ffea30ffed6</vt:lpwstr>
  </property>
  <property fmtid="{D5CDD505-2E9C-101B-9397-08002B2CF9AE}" pid="4" name="hubOfficialRecord">
    <vt:lpwstr>118;#Discretionary|be304623-379d-4a0b-8bdf-b30f264f5d0f</vt:lpwstr>
  </property>
  <property fmtid="{D5CDD505-2E9C-101B-9397-08002B2CF9AE}" pid="5" name="ContentCategory1">
    <vt:lpwstr>116;#General|df414748-05a1-4eef-b671-5b3efbbf31a9</vt:lpwstr>
  </property>
</Properties>
</file>