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97536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8892" y="201506"/>
            <a:ext cx="8839199" cy="532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41959" y="6930812"/>
            <a:ext cx="3575685" cy="97155"/>
          </a:xfrm>
          <a:custGeom>
            <a:avLst/>
            <a:gdLst/>
            <a:ahLst/>
            <a:cxnLst/>
            <a:rect l="l" t="t" r="r" b="b"/>
            <a:pathLst>
              <a:path w="3575685" h="97154">
                <a:moveTo>
                  <a:pt x="3575068" y="96858"/>
                </a:moveTo>
                <a:lnTo>
                  <a:pt x="0" y="96858"/>
                </a:lnTo>
                <a:lnTo>
                  <a:pt x="0" y="0"/>
                </a:lnTo>
                <a:lnTo>
                  <a:pt x="3575068" y="0"/>
                </a:lnTo>
                <a:lnTo>
                  <a:pt x="3575068" y="96858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721772" y="6930812"/>
            <a:ext cx="3573145" cy="97155"/>
          </a:xfrm>
          <a:custGeom>
            <a:avLst/>
            <a:gdLst/>
            <a:ahLst/>
            <a:cxnLst/>
            <a:rect l="l" t="t" r="r" b="b"/>
            <a:pathLst>
              <a:path w="3573145" h="97154">
                <a:moveTo>
                  <a:pt x="3572798" y="96858"/>
                </a:moveTo>
                <a:lnTo>
                  <a:pt x="0" y="96858"/>
                </a:lnTo>
                <a:lnTo>
                  <a:pt x="0" y="0"/>
                </a:lnTo>
                <a:lnTo>
                  <a:pt x="3572798" y="0"/>
                </a:lnTo>
                <a:lnTo>
                  <a:pt x="3572798" y="96858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160" y="842932"/>
            <a:ext cx="8865278" cy="497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7540" y="1550109"/>
            <a:ext cx="8397240" cy="2617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martmobility.com/affectiva" TargetMode="External"/><Relationship Id="rId3" Type="http://schemas.openxmlformats.org/officeDocument/2006/relationships/hyperlink" Target="https://github.com/omar178/Emotion-recognition" TargetMode="External"/><Relationship Id="rId4" Type="http://schemas.openxmlformats.org/officeDocument/2006/relationships/hyperlink" Target="https://platform.openai.com/" TargetMode="External"/><Relationship Id="rId5" Type="http://schemas.openxmlformats.org/officeDocument/2006/relationships/hyperlink" Target="https://www.langchain.com/" TargetMode="External"/><Relationship Id="rId6" Type="http://schemas.openxmlformats.org/officeDocument/2006/relationships/hyperlink" Target="https://www.kvaser.com/about-can/the-can-protocol" TargetMode="External"/><Relationship Id="rId7" Type="http://schemas.openxmlformats.org/officeDocument/2006/relationships/hyperlink" Target="https://developer.nvidia.com/embedded-computing" TargetMode="External"/><Relationship Id="rId8" Type="http://schemas.openxmlformats.org/officeDocument/2006/relationships/hyperlink" Target="https://www.who.int/publications/i/item/9789241565684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427" y="1493549"/>
            <a:ext cx="744918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35">
                <a:solidFill>
                  <a:srgbClr val="B80D07"/>
                </a:solidFill>
              </a:rPr>
              <a:t>IDEATHON-</a:t>
            </a:r>
            <a:r>
              <a:rPr dirty="0" sz="3200">
                <a:solidFill>
                  <a:srgbClr val="B80D07"/>
                </a:solidFill>
              </a:rPr>
              <a:t>2K25@TIT</a:t>
            </a:r>
            <a:r>
              <a:rPr dirty="0" sz="3200" spc="-120">
                <a:solidFill>
                  <a:srgbClr val="B80D07"/>
                </a:solidFill>
              </a:rPr>
              <a:t> </a:t>
            </a:r>
            <a:r>
              <a:rPr dirty="0" sz="3200" spc="-10">
                <a:solidFill>
                  <a:srgbClr val="B80D07"/>
                </a:solidFill>
              </a:rPr>
              <a:t>TECHNOCRATS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933" y="318346"/>
            <a:ext cx="8809333" cy="7238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518159" y="2489200"/>
            <a:ext cx="4595495" cy="639445"/>
          </a:xfrm>
          <a:custGeom>
            <a:avLst/>
            <a:gdLst/>
            <a:ahLst/>
            <a:cxnLst/>
            <a:rect l="l" t="t" r="r" b="b"/>
            <a:pathLst>
              <a:path w="4595495" h="639444">
                <a:moveTo>
                  <a:pt x="4592669" y="639358"/>
                </a:moveTo>
                <a:lnTo>
                  <a:pt x="3048" y="639358"/>
                </a:lnTo>
                <a:lnTo>
                  <a:pt x="0" y="636270"/>
                </a:lnTo>
                <a:lnTo>
                  <a:pt x="0" y="3048"/>
                </a:lnTo>
                <a:lnTo>
                  <a:pt x="3048" y="0"/>
                </a:lnTo>
                <a:lnTo>
                  <a:pt x="4592669" y="0"/>
                </a:lnTo>
                <a:lnTo>
                  <a:pt x="4595392" y="2722"/>
                </a:lnTo>
                <a:lnTo>
                  <a:pt x="4595392" y="6762"/>
                </a:lnTo>
                <a:lnTo>
                  <a:pt x="6762" y="6762"/>
                </a:lnTo>
                <a:lnTo>
                  <a:pt x="6762" y="13525"/>
                </a:lnTo>
                <a:lnTo>
                  <a:pt x="13525" y="13525"/>
                </a:lnTo>
                <a:lnTo>
                  <a:pt x="13525" y="625792"/>
                </a:lnTo>
                <a:lnTo>
                  <a:pt x="6762" y="625792"/>
                </a:lnTo>
                <a:lnTo>
                  <a:pt x="6762" y="632555"/>
                </a:lnTo>
                <a:lnTo>
                  <a:pt x="4595392" y="632555"/>
                </a:lnTo>
                <a:lnTo>
                  <a:pt x="4595392" y="636599"/>
                </a:lnTo>
                <a:lnTo>
                  <a:pt x="4592669" y="639358"/>
                </a:lnTo>
                <a:close/>
              </a:path>
              <a:path w="4595495" h="639444">
                <a:moveTo>
                  <a:pt x="13525" y="13525"/>
                </a:moveTo>
                <a:lnTo>
                  <a:pt x="6762" y="13525"/>
                </a:lnTo>
                <a:lnTo>
                  <a:pt x="6762" y="6762"/>
                </a:lnTo>
                <a:lnTo>
                  <a:pt x="13525" y="6762"/>
                </a:lnTo>
                <a:lnTo>
                  <a:pt x="13525" y="13525"/>
                </a:lnTo>
                <a:close/>
              </a:path>
              <a:path w="4595495" h="639444">
                <a:moveTo>
                  <a:pt x="4582191" y="13525"/>
                </a:moveTo>
                <a:lnTo>
                  <a:pt x="13525" y="13525"/>
                </a:lnTo>
                <a:lnTo>
                  <a:pt x="13525" y="6762"/>
                </a:lnTo>
                <a:lnTo>
                  <a:pt x="4582191" y="6762"/>
                </a:lnTo>
                <a:lnTo>
                  <a:pt x="4582191" y="13525"/>
                </a:lnTo>
                <a:close/>
              </a:path>
              <a:path w="4595495" h="639444">
                <a:moveTo>
                  <a:pt x="4588954" y="632555"/>
                </a:moveTo>
                <a:lnTo>
                  <a:pt x="4582191" y="632555"/>
                </a:lnTo>
                <a:lnTo>
                  <a:pt x="4582191" y="6762"/>
                </a:lnTo>
                <a:lnTo>
                  <a:pt x="4588954" y="6762"/>
                </a:lnTo>
                <a:lnTo>
                  <a:pt x="4588954" y="13525"/>
                </a:lnTo>
                <a:lnTo>
                  <a:pt x="4595392" y="13525"/>
                </a:lnTo>
                <a:lnTo>
                  <a:pt x="4595392" y="625792"/>
                </a:lnTo>
                <a:lnTo>
                  <a:pt x="4588954" y="625792"/>
                </a:lnTo>
                <a:lnTo>
                  <a:pt x="4588954" y="632555"/>
                </a:lnTo>
                <a:close/>
              </a:path>
              <a:path w="4595495" h="639444">
                <a:moveTo>
                  <a:pt x="4595392" y="13525"/>
                </a:moveTo>
                <a:lnTo>
                  <a:pt x="4588954" y="13525"/>
                </a:lnTo>
                <a:lnTo>
                  <a:pt x="4588954" y="6762"/>
                </a:lnTo>
                <a:lnTo>
                  <a:pt x="4595392" y="6762"/>
                </a:lnTo>
                <a:lnTo>
                  <a:pt x="4595392" y="13525"/>
                </a:lnTo>
                <a:close/>
              </a:path>
              <a:path w="4595495" h="639444">
                <a:moveTo>
                  <a:pt x="13525" y="632555"/>
                </a:moveTo>
                <a:lnTo>
                  <a:pt x="6762" y="632555"/>
                </a:lnTo>
                <a:lnTo>
                  <a:pt x="6762" y="625792"/>
                </a:lnTo>
                <a:lnTo>
                  <a:pt x="13525" y="625792"/>
                </a:lnTo>
                <a:lnTo>
                  <a:pt x="13525" y="632555"/>
                </a:lnTo>
                <a:close/>
              </a:path>
              <a:path w="4595495" h="639444">
                <a:moveTo>
                  <a:pt x="4582191" y="632555"/>
                </a:moveTo>
                <a:lnTo>
                  <a:pt x="13525" y="632555"/>
                </a:lnTo>
                <a:lnTo>
                  <a:pt x="13525" y="625792"/>
                </a:lnTo>
                <a:lnTo>
                  <a:pt x="4582191" y="625792"/>
                </a:lnTo>
                <a:lnTo>
                  <a:pt x="4582191" y="632555"/>
                </a:lnTo>
                <a:close/>
              </a:path>
              <a:path w="4595495" h="639444">
                <a:moveTo>
                  <a:pt x="4595392" y="632555"/>
                </a:moveTo>
                <a:lnTo>
                  <a:pt x="4588954" y="632555"/>
                </a:lnTo>
                <a:lnTo>
                  <a:pt x="4588954" y="625792"/>
                </a:lnTo>
                <a:lnTo>
                  <a:pt x="4595392" y="625792"/>
                </a:lnTo>
                <a:lnTo>
                  <a:pt x="4595392" y="632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43559" y="2476806"/>
            <a:ext cx="1811655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20" b="1">
                <a:latin typeface="Times New Roman"/>
                <a:cs typeface="Times New Roman"/>
              </a:rPr>
              <a:t>Title: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spc="-30" b="1">
                <a:latin typeface="Times New Roman"/>
                <a:cs typeface="Times New Roman"/>
              </a:rPr>
              <a:t>Advitiya_Bharat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19525" y="3321677"/>
            <a:ext cx="4594860" cy="1305560"/>
          </a:xfrm>
          <a:custGeom>
            <a:avLst/>
            <a:gdLst/>
            <a:ahLst/>
            <a:cxnLst/>
            <a:rect l="l" t="t" r="r" b="b"/>
            <a:pathLst>
              <a:path w="4594860" h="1305560">
                <a:moveTo>
                  <a:pt x="4592669" y="1305524"/>
                </a:moveTo>
                <a:lnTo>
                  <a:pt x="3048" y="1305524"/>
                </a:lnTo>
                <a:lnTo>
                  <a:pt x="0" y="1302448"/>
                </a:lnTo>
                <a:lnTo>
                  <a:pt x="0" y="3048"/>
                </a:lnTo>
                <a:lnTo>
                  <a:pt x="3048" y="0"/>
                </a:lnTo>
                <a:lnTo>
                  <a:pt x="4592669" y="0"/>
                </a:lnTo>
                <a:lnTo>
                  <a:pt x="4594833" y="2164"/>
                </a:lnTo>
                <a:lnTo>
                  <a:pt x="4594833" y="6762"/>
                </a:lnTo>
                <a:lnTo>
                  <a:pt x="6762" y="6762"/>
                </a:lnTo>
                <a:lnTo>
                  <a:pt x="6762" y="13525"/>
                </a:lnTo>
                <a:lnTo>
                  <a:pt x="13525" y="13525"/>
                </a:lnTo>
                <a:lnTo>
                  <a:pt x="13525" y="1291971"/>
                </a:lnTo>
                <a:lnTo>
                  <a:pt x="6762" y="1291971"/>
                </a:lnTo>
                <a:lnTo>
                  <a:pt x="6762" y="1298733"/>
                </a:lnTo>
                <a:lnTo>
                  <a:pt x="4594833" y="1298733"/>
                </a:lnTo>
                <a:lnTo>
                  <a:pt x="4594833" y="1303340"/>
                </a:lnTo>
                <a:lnTo>
                  <a:pt x="4592669" y="1305524"/>
                </a:lnTo>
                <a:close/>
              </a:path>
              <a:path w="4594860" h="1305560">
                <a:moveTo>
                  <a:pt x="13525" y="13525"/>
                </a:moveTo>
                <a:lnTo>
                  <a:pt x="6762" y="13525"/>
                </a:lnTo>
                <a:lnTo>
                  <a:pt x="6762" y="6762"/>
                </a:lnTo>
                <a:lnTo>
                  <a:pt x="13525" y="6762"/>
                </a:lnTo>
                <a:lnTo>
                  <a:pt x="13525" y="13525"/>
                </a:lnTo>
                <a:close/>
              </a:path>
              <a:path w="4594860" h="1305560">
                <a:moveTo>
                  <a:pt x="4582191" y="13525"/>
                </a:moveTo>
                <a:lnTo>
                  <a:pt x="13525" y="13525"/>
                </a:lnTo>
                <a:lnTo>
                  <a:pt x="13525" y="6762"/>
                </a:lnTo>
                <a:lnTo>
                  <a:pt x="4582191" y="6762"/>
                </a:lnTo>
                <a:lnTo>
                  <a:pt x="4582191" y="13525"/>
                </a:lnTo>
                <a:close/>
              </a:path>
              <a:path w="4594860" h="1305560">
                <a:moveTo>
                  <a:pt x="4588954" y="1298733"/>
                </a:moveTo>
                <a:lnTo>
                  <a:pt x="4582191" y="1298733"/>
                </a:lnTo>
                <a:lnTo>
                  <a:pt x="4582191" y="6762"/>
                </a:lnTo>
                <a:lnTo>
                  <a:pt x="4588954" y="6762"/>
                </a:lnTo>
                <a:lnTo>
                  <a:pt x="4588954" y="13525"/>
                </a:lnTo>
                <a:lnTo>
                  <a:pt x="4594833" y="13525"/>
                </a:lnTo>
                <a:lnTo>
                  <a:pt x="4594833" y="1291971"/>
                </a:lnTo>
                <a:lnTo>
                  <a:pt x="4588954" y="1291971"/>
                </a:lnTo>
                <a:lnTo>
                  <a:pt x="4588954" y="1298733"/>
                </a:lnTo>
                <a:close/>
              </a:path>
              <a:path w="4594860" h="1305560">
                <a:moveTo>
                  <a:pt x="4594833" y="13525"/>
                </a:moveTo>
                <a:lnTo>
                  <a:pt x="4588954" y="13525"/>
                </a:lnTo>
                <a:lnTo>
                  <a:pt x="4588954" y="6762"/>
                </a:lnTo>
                <a:lnTo>
                  <a:pt x="4594833" y="6762"/>
                </a:lnTo>
                <a:lnTo>
                  <a:pt x="4594833" y="13525"/>
                </a:lnTo>
                <a:close/>
              </a:path>
              <a:path w="4594860" h="1305560">
                <a:moveTo>
                  <a:pt x="13525" y="1298733"/>
                </a:moveTo>
                <a:lnTo>
                  <a:pt x="6762" y="1298733"/>
                </a:lnTo>
                <a:lnTo>
                  <a:pt x="6762" y="1291971"/>
                </a:lnTo>
                <a:lnTo>
                  <a:pt x="13525" y="1291971"/>
                </a:lnTo>
                <a:lnTo>
                  <a:pt x="13525" y="1298733"/>
                </a:lnTo>
                <a:close/>
              </a:path>
              <a:path w="4594860" h="1305560">
                <a:moveTo>
                  <a:pt x="4582191" y="1298733"/>
                </a:moveTo>
                <a:lnTo>
                  <a:pt x="13525" y="1298733"/>
                </a:lnTo>
                <a:lnTo>
                  <a:pt x="13525" y="1291971"/>
                </a:lnTo>
                <a:lnTo>
                  <a:pt x="4582191" y="1291971"/>
                </a:lnTo>
                <a:lnTo>
                  <a:pt x="4582191" y="1298733"/>
                </a:lnTo>
                <a:close/>
              </a:path>
              <a:path w="4594860" h="1305560">
                <a:moveTo>
                  <a:pt x="4594833" y="1298733"/>
                </a:moveTo>
                <a:lnTo>
                  <a:pt x="4588954" y="1298733"/>
                </a:lnTo>
                <a:lnTo>
                  <a:pt x="4588954" y="1291971"/>
                </a:lnTo>
                <a:lnTo>
                  <a:pt x="4594833" y="1291971"/>
                </a:lnTo>
                <a:lnTo>
                  <a:pt x="4594833" y="1298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44925" y="3300310"/>
            <a:ext cx="2700020" cy="1129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764"/>
              </a:lnSpc>
              <a:spcBef>
                <a:spcPts val="90"/>
              </a:spcBef>
            </a:pPr>
            <a:r>
              <a:rPr dirty="0" sz="1500" spc="-30" b="1">
                <a:latin typeface="Times New Roman"/>
                <a:cs typeface="Times New Roman"/>
              </a:rPr>
              <a:t>Presented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25" b="1">
                <a:latin typeface="Times New Roman"/>
                <a:cs typeface="Times New Roman"/>
              </a:rPr>
              <a:t>By:</a:t>
            </a:r>
            <a:endParaRPr sz="1500">
              <a:latin typeface="Times New Roman"/>
              <a:cs typeface="Times New Roman"/>
            </a:endParaRPr>
          </a:p>
          <a:p>
            <a:pPr marL="307975" indent="-157480">
              <a:lnSpc>
                <a:spcPts val="1725"/>
              </a:lnSpc>
              <a:buFont typeface="Times New Roman"/>
              <a:buAutoNum type="arabicPeriod"/>
              <a:tabLst>
                <a:tab pos="307975" algn="l"/>
              </a:tabLst>
            </a:pPr>
            <a:r>
              <a:rPr dirty="0" sz="1500" spc="-55" b="1">
                <a:latin typeface="Times New Roman"/>
                <a:cs typeface="Times New Roman"/>
              </a:rPr>
              <a:t>Shreya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spc="-50" b="1">
                <a:latin typeface="Times New Roman"/>
                <a:cs typeface="Times New Roman"/>
              </a:rPr>
              <a:t>Shristi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spc="-35" b="1">
                <a:latin typeface="Times New Roman"/>
                <a:cs typeface="Times New Roman"/>
              </a:rPr>
              <a:t>[0191CS221192]</a:t>
            </a:r>
            <a:endParaRPr sz="1500">
              <a:latin typeface="Times New Roman"/>
              <a:cs typeface="Times New Roman"/>
            </a:endParaRPr>
          </a:p>
          <a:p>
            <a:pPr marL="307975" indent="-157480">
              <a:lnSpc>
                <a:spcPts val="1725"/>
              </a:lnSpc>
              <a:buFont typeface="Times New Roman"/>
              <a:buAutoNum type="arabicPeriod"/>
              <a:tabLst>
                <a:tab pos="307975" algn="l"/>
              </a:tabLst>
            </a:pPr>
            <a:r>
              <a:rPr dirty="0" sz="1500" spc="-40" b="1">
                <a:latin typeface="Times New Roman"/>
                <a:cs typeface="Times New Roman"/>
              </a:rPr>
              <a:t>Priya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55" b="1">
                <a:latin typeface="Times New Roman"/>
                <a:cs typeface="Times New Roman"/>
              </a:rPr>
              <a:t>Dubey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[0191CS221152]</a:t>
            </a:r>
            <a:endParaRPr sz="1500">
              <a:latin typeface="Times New Roman"/>
              <a:cs typeface="Times New Roman"/>
            </a:endParaRPr>
          </a:p>
          <a:p>
            <a:pPr marL="307975" indent="-157480">
              <a:lnSpc>
                <a:spcPts val="1725"/>
              </a:lnSpc>
              <a:buFont typeface="Times New Roman"/>
              <a:buAutoNum type="arabicPeriod"/>
              <a:tabLst>
                <a:tab pos="307975" algn="l"/>
              </a:tabLst>
            </a:pPr>
            <a:r>
              <a:rPr dirty="0" sz="1500" spc="-75" b="1">
                <a:latin typeface="Times New Roman"/>
                <a:cs typeface="Times New Roman"/>
              </a:rPr>
              <a:t>Rishabh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spc="-70" b="1">
                <a:latin typeface="Times New Roman"/>
                <a:cs typeface="Times New Roman"/>
              </a:rPr>
              <a:t>Raj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[0191CS221166]</a:t>
            </a:r>
            <a:endParaRPr sz="1500">
              <a:latin typeface="Times New Roman"/>
              <a:cs typeface="Times New Roman"/>
            </a:endParaRPr>
          </a:p>
          <a:p>
            <a:pPr marL="307975" indent="-157480">
              <a:lnSpc>
                <a:spcPts val="1760"/>
              </a:lnSpc>
              <a:buFont typeface="Times New Roman"/>
              <a:buAutoNum type="arabicPeriod"/>
              <a:tabLst>
                <a:tab pos="307975" algn="l"/>
              </a:tabLst>
            </a:pPr>
            <a:r>
              <a:rPr dirty="0" sz="1500" spc="-70" b="1">
                <a:latin typeface="Times New Roman"/>
                <a:cs typeface="Times New Roman"/>
              </a:rPr>
              <a:t>Rahul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spc="-65" b="1">
                <a:latin typeface="Times New Roman"/>
                <a:cs typeface="Times New Roman"/>
              </a:rPr>
              <a:t>Sahu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[0191Cs221158]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18159" y="4923234"/>
            <a:ext cx="4596130" cy="474345"/>
          </a:xfrm>
          <a:custGeom>
            <a:avLst/>
            <a:gdLst/>
            <a:ahLst/>
            <a:cxnLst/>
            <a:rect l="l" t="t" r="r" b="b"/>
            <a:pathLst>
              <a:path w="4596130" h="474345">
                <a:moveTo>
                  <a:pt x="4592668" y="473843"/>
                </a:moveTo>
                <a:lnTo>
                  <a:pt x="3048" y="473843"/>
                </a:lnTo>
                <a:lnTo>
                  <a:pt x="0" y="470820"/>
                </a:lnTo>
                <a:lnTo>
                  <a:pt x="0" y="3048"/>
                </a:lnTo>
                <a:lnTo>
                  <a:pt x="3048" y="0"/>
                </a:lnTo>
                <a:lnTo>
                  <a:pt x="4592668" y="0"/>
                </a:lnTo>
                <a:lnTo>
                  <a:pt x="4595717" y="3048"/>
                </a:lnTo>
                <a:lnTo>
                  <a:pt x="4595717" y="6762"/>
                </a:lnTo>
                <a:lnTo>
                  <a:pt x="6762" y="6762"/>
                </a:lnTo>
                <a:lnTo>
                  <a:pt x="6762" y="13525"/>
                </a:lnTo>
                <a:lnTo>
                  <a:pt x="13525" y="13525"/>
                </a:lnTo>
                <a:lnTo>
                  <a:pt x="13525" y="460343"/>
                </a:lnTo>
                <a:lnTo>
                  <a:pt x="6762" y="460343"/>
                </a:lnTo>
                <a:lnTo>
                  <a:pt x="6762" y="467106"/>
                </a:lnTo>
                <a:lnTo>
                  <a:pt x="4595717" y="467106"/>
                </a:lnTo>
                <a:lnTo>
                  <a:pt x="4595717" y="470820"/>
                </a:lnTo>
                <a:lnTo>
                  <a:pt x="4592668" y="473843"/>
                </a:lnTo>
                <a:close/>
              </a:path>
              <a:path w="4596130" h="474345">
                <a:moveTo>
                  <a:pt x="13525" y="13525"/>
                </a:moveTo>
                <a:lnTo>
                  <a:pt x="6762" y="13525"/>
                </a:lnTo>
                <a:lnTo>
                  <a:pt x="6762" y="6762"/>
                </a:lnTo>
                <a:lnTo>
                  <a:pt x="13525" y="6762"/>
                </a:lnTo>
                <a:lnTo>
                  <a:pt x="13525" y="13525"/>
                </a:lnTo>
                <a:close/>
              </a:path>
              <a:path w="4596130" h="474345">
                <a:moveTo>
                  <a:pt x="4582191" y="13525"/>
                </a:moveTo>
                <a:lnTo>
                  <a:pt x="13525" y="13525"/>
                </a:lnTo>
                <a:lnTo>
                  <a:pt x="13525" y="6762"/>
                </a:lnTo>
                <a:lnTo>
                  <a:pt x="4582191" y="6762"/>
                </a:lnTo>
                <a:lnTo>
                  <a:pt x="4582191" y="13525"/>
                </a:lnTo>
                <a:close/>
              </a:path>
              <a:path w="4596130" h="474345">
                <a:moveTo>
                  <a:pt x="4588954" y="467106"/>
                </a:moveTo>
                <a:lnTo>
                  <a:pt x="4582191" y="467106"/>
                </a:lnTo>
                <a:lnTo>
                  <a:pt x="4582191" y="6762"/>
                </a:lnTo>
                <a:lnTo>
                  <a:pt x="4588954" y="6762"/>
                </a:lnTo>
                <a:lnTo>
                  <a:pt x="4588954" y="13525"/>
                </a:lnTo>
                <a:lnTo>
                  <a:pt x="4595717" y="13525"/>
                </a:lnTo>
                <a:lnTo>
                  <a:pt x="4595717" y="460343"/>
                </a:lnTo>
                <a:lnTo>
                  <a:pt x="4588954" y="460343"/>
                </a:lnTo>
                <a:lnTo>
                  <a:pt x="4588954" y="467106"/>
                </a:lnTo>
                <a:close/>
              </a:path>
              <a:path w="4596130" h="474345">
                <a:moveTo>
                  <a:pt x="4595717" y="13525"/>
                </a:moveTo>
                <a:lnTo>
                  <a:pt x="4588954" y="13525"/>
                </a:lnTo>
                <a:lnTo>
                  <a:pt x="4588954" y="6762"/>
                </a:lnTo>
                <a:lnTo>
                  <a:pt x="4595717" y="6762"/>
                </a:lnTo>
                <a:lnTo>
                  <a:pt x="4595717" y="13525"/>
                </a:lnTo>
                <a:close/>
              </a:path>
              <a:path w="4596130" h="474345">
                <a:moveTo>
                  <a:pt x="13525" y="467106"/>
                </a:moveTo>
                <a:lnTo>
                  <a:pt x="6762" y="467106"/>
                </a:lnTo>
                <a:lnTo>
                  <a:pt x="6762" y="460343"/>
                </a:lnTo>
                <a:lnTo>
                  <a:pt x="13525" y="460343"/>
                </a:lnTo>
                <a:lnTo>
                  <a:pt x="13525" y="467106"/>
                </a:lnTo>
                <a:close/>
              </a:path>
              <a:path w="4596130" h="474345">
                <a:moveTo>
                  <a:pt x="4582191" y="467106"/>
                </a:moveTo>
                <a:lnTo>
                  <a:pt x="13525" y="467106"/>
                </a:lnTo>
                <a:lnTo>
                  <a:pt x="13525" y="460343"/>
                </a:lnTo>
                <a:lnTo>
                  <a:pt x="4582191" y="460343"/>
                </a:lnTo>
                <a:lnTo>
                  <a:pt x="4582191" y="467106"/>
                </a:lnTo>
                <a:close/>
              </a:path>
              <a:path w="4596130" h="474345">
                <a:moveTo>
                  <a:pt x="4595717" y="467106"/>
                </a:moveTo>
                <a:lnTo>
                  <a:pt x="4588954" y="467106"/>
                </a:lnTo>
                <a:lnTo>
                  <a:pt x="4588954" y="460343"/>
                </a:lnTo>
                <a:lnTo>
                  <a:pt x="4595717" y="460343"/>
                </a:lnTo>
                <a:lnTo>
                  <a:pt x="4595717" y="467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43559" y="5120941"/>
            <a:ext cx="3945254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10">
                <a:latin typeface="Times New Roman"/>
                <a:cs typeface="Times New Roman"/>
              </a:rPr>
              <a:t>Institute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100" b="1">
                <a:latin typeface="Times New Roman"/>
                <a:cs typeface="Times New Roman"/>
              </a:rPr>
              <a:t>:</a:t>
            </a:r>
            <a:r>
              <a:rPr dirty="0" sz="1500" spc="-75" b="1">
                <a:latin typeface="Times New Roman"/>
                <a:cs typeface="Times New Roman"/>
              </a:rPr>
              <a:t> </a:t>
            </a:r>
            <a:r>
              <a:rPr dirty="0" sz="1500" spc="-55" b="1">
                <a:latin typeface="Times New Roman"/>
                <a:cs typeface="Times New Roman"/>
              </a:rPr>
              <a:t>TIT</a:t>
            </a:r>
            <a:r>
              <a:rPr dirty="0" sz="1500" spc="-75" b="1">
                <a:latin typeface="Times New Roman"/>
                <a:cs typeface="Times New Roman"/>
              </a:rPr>
              <a:t> </a:t>
            </a:r>
            <a:r>
              <a:rPr dirty="0" sz="1500" spc="-45" b="1">
                <a:latin typeface="Times New Roman"/>
                <a:cs typeface="Times New Roman"/>
              </a:rPr>
              <a:t>TECHNOCRATS</a:t>
            </a:r>
            <a:r>
              <a:rPr dirty="0" sz="1500" spc="-75" b="1">
                <a:latin typeface="Times New Roman"/>
                <a:cs typeface="Times New Roman"/>
              </a:rPr>
              <a:t> </a:t>
            </a:r>
            <a:r>
              <a:rPr dirty="0" sz="1500" spc="-40" b="1">
                <a:latin typeface="Times New Roman"/>
                <a:cs typeface="Times New Roman"/>
              </a:rPr>
              <a:t>(EXCELLENCE)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18159" y="5676472"/>
            <a:ext cx="4596130" cy="474345"/>
          </a:xfrm>
          <a:custGeom>
            <a:avLst/>
            <a:gdLst/>
            <a:ahLst/>
            <a:cxnLst/>
            <a:rect l="l" t="t" r="r" b="b"/>
            <a:pathLst>
              <a:path w="4596130" h="474345">
                <a:moveTo>
                  <a:pt x="4592668" y="473843"/>
                </a:moveTo>
                <a:lnTo>
                  <a:pt x="3048" y="473843"/>
                </a:lnTo>
                <a:lnTo>
                  <a:pt x="0" y="470820"/>
                </a:lnTo>
                <a:lnTo>
                  <a:pt x="0" y="3048"/>
                </a:lnTo>
                <a:lnTo>
                  <a:pt x="3048" y="0"/>
                </a:lnTo>
                <a:lnTo>
                  <a:pt x="4592668" y="0"/>
                </a:lnTo>
                <a:lnTo>
                  <a:pt x="4595717" y="3048"/>
                </a:lnTo>
                <a:lnTo>
                  <a:pt x="4595717" y="6762"/>
                </a:lnTo>
                <a:lnTo>
                  <a:pt x="6762" y="6762"/>
                </a:lnTo>
                <a:lnTo>
                  <a:pt x="6762" y="13525"/>
                </a:lnTo>
                <a:lnTo>
                  <a:pt x="13525" y="13525"/>
                </a:lnTo>
                <a:lnTo>
                  <a:pt x="13525" y="460343"/>
                </a:lnTo>
                <a:lnTo>
                  <a:pt x="6762" y="460343"/>
                </a:lnTo>
                <a:lnTo>
                  <a:pt x="6762" y="467106"/>
                </a:lnTo>
                <a:lnTo>
                  <a:pt x="4595717" y="467106"/>
                </a:lnTo>
                <a:lnTo>
                  <a:pt x="4595717" y="470820"/>
                </a:lnTo>
                <a:lnTo>
                  <a:pt x="4592668" y="473843"/>
                </a:lnTo>
                <a:close/>
              </a:path>
              <a:path w="4596130" h="474345">
                <a:moveTo>
                  <a:pt x="13525" y="13525"/>
                </a:moveTo>
                <a:lnTo>
                  <a:pt x="6762" y="13525"/>
                </a:lnTo>
                <a:lnTo>
                  <a:pt x="6762" y="6762"/>
                </a:lnTo>
                <a:lnTo>
                  <a:pt x="13525" y="6762"/>
                </a:lnTo>
                <a:lnTo>
                  <a:pt x="13525" y="13525"/>
                </a:lnTo>
                <a:close/>
              </a:path>
              <a:path w="4596130" h="474345">
                <a:moveTo>
                  <a:pt x="4582191" y="13525"/>
                </a:moveTo>
                <a:lnTo>
                  <a:pt x="13525" y="13525"/>
                </a:lnTo>
                <a:lnTo>
                  <a:pt x="13525" y="6762"/>
                </a:lnTo>
                <a:lnTo>
                  <a:pt x="4582191" y="6762"/>
                </a:lnTo>
                <a:lnTo>
                  <a:pt x="4582191" y="13525"/>
                </a:lnTo>
                <a:close/>
              </a:path>
              <a:path w="4596130" h="474345">
                <a:moveTo>
                  <a:pt x="4588954" y="467106"/>
                </a:moveTo>
                <a:lnTo>
                  <a:pt x="4582191" y="467106"/>
                </a:lnTo>
                <a:lnTo>
                  <a:pt x="4582191" y="6762"/>
                </a:lnTo>
                <a:lnTo>
                  <a:pt x="4588954" y="6762"/>
                </a:lnTo>
                <a:lnTo>
                  <a:pt x="4588954" y="13525"/>
                </a:lnTo>
                <a:lnTo>
                  <a:pt x="4595717" y="13525"/>
                </a:lnTo>
                <a:lnTo>
                  <a:pt x="4595717" y="460343"/>
                </a:lnTo>
                <a:lnTo>
                  <a:pt x="4588954" y="460343"/>
                </a:lnTo>
                <a:lnTo>
                  <a:pt x="4588954" y="467106"/>
                </a:lnTo>
                <a:close/>
              </a:path>
              <a:path w="4596130" h="474345">
                <a:moveTo>
                  <a:pt x="4595717" y="13525"/>
                </a:moveTo>
                <a:lnTo>
                  <a:pt x="4588954" y="13525"/>
                </a:lnTo>
                <a:lnTo>
                  <a:pt x="4588954" y="6762"/>
                </a:lnTo>
                <a:lnTo>
                  <a:pt x="4595717" y="6762"/>
                </a:lnTo>
                <a:lnTo>
                  <a:pt x="4595717" y="13525"/>
                </a:lnTo>
                <a:close/>
              </a:path>
              <a:path w="4596130" h="474345">
                <a:moveTo>
                  <a:pt x="13525" y="467106"/>
                </a:moveTo>
                <a:lnTo>
                  <a:pt x="6762" y="467106"/>
                </a:lnTo>
                <a:lnTo>
                  <a:pt x="6762" y="460343"/>
                </a:lnTo>
                <a:lnTo>
                  <a:pt x="13525" y="460343"/>
                </a:lnTo>
                <a:lnTo>
                  <a:pt x="13525" y="467106"/>
                </a:lnTo>
                <a:close/>
              </a:path>
              <a:path w="4596130" h="474345">
                <a:moveTo>
                  <a:pt x="4582191" y="467106"/>
                </a:moveTo>
                <a:lnTo>
                  <a:pt x="13525" y="467106"/>
                </a:lnTo>
                <a:lnTo>
                  <a:pt x="13525" y="460343"/>
                </a:lnTo>
                <a:lnTo>
                  <a:pt x="4582191" y="460343"/>
                </a:lnTo>
                <a:lnTo>
                  <a:pt x="4582191" y="467106"/>
                </a:lnTo>
                <a:close/>
              </a:path>
              <a:path w="4596130" h="474345">
                <a:moveTo>
                  <a:pt x="4595717" y="467106"/>
                </a:moveTo>
                <a:lnTo>
                  <a:pt x="4588954" y="467106"/>
                </a:lnTo>
                <a:lnTo>
                  <a:pt x="4588954" y="460343"/>
                </a:lnTo>
                <a:lnTo>
                  <a:pt x="4595717" y="460343"/>
                </a:lnTo>
                <a:lnTo>
                  <a:pt x="4595717" y="467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43559" y="5874180"/>
            <a:ext cx="2281555" cy="253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>
                <a:latin typeface="Times New Roman"/>
                <a:cs typeface="Times New Roman"/>
              </a:rPr>
              <a:t>Branch</a:t>
            </a:r>
            <a:r>
              <a:rPr dirty="0" sz="1500" b="1">
                <a:latin typeface="Times New Roman"/>
                <a:cs typeface="Times New Roman"/>
              </a:rPr>
              <a:t>:</a:t>
            </a:r>
            <a:r>
              <a:rPr dirty="0" sz="1500" spc="5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CSE</a:t>
            </a:r>
            <a:r>
              <a:rPr dirty="0" sz="1500" spc="300" b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Semester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 spc="-100" b="1">
                <a:latin typeface="Times New Roman"/>
                <a:cs typeface="Times New Roman"/>
              </a:rPr>
              <a:t>:</a:t>
            </a:r>
            <a:r>
              <a:rPr dirty="0" sz="1500" spc="50" b="1">
                <a:latin typeface="Times New Roman"/>
                <a:cs typeface="Times New Roman"/>
              </a:rPr>
              <a:t> </a:t>
            </a:r>
            <a:r>
              <a:rPr dirty="0" sz="1500" spc="-25" b="1">
                <a:latin typeface="Times New Roman"/>
                <a:cs typeface="Times New Roman"/>
              </a:rPr>
              <a:t>6th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0" y="7047652"/>
            <a:ext cx="9754235" cy="267970"/>
          </a:xfrm>
          <a:custGeom>
            <a:avLst/>
            <a:gdLst/>
            <a:ahLst/>
            <a:cxnLst/>
            <a:rect l="l" t="t" r="r" b="b"/>
            <a:pathLst>
              <a:path w="9754235" h="267970">
                <a:moveTo>
                  <a:pt x="9753956" y="267546"/>
                </a:moveTo>
                <a:lnTo>
                  <a:pt x="0" y="267546"/>
                </a:lnTo>
                <a:lnTo>
                  <a:pt x="0" y="0"/>
                </a:lnTo>
                <a:lnTo>
                  <a:pt x="9753956" y="0"/>
                </a:lnTo>
                <a:lnTo>
                  <a:pt x="9753956" y="267546"/>
                </a:lnTo>
                <a:close/>
              </a:path>
            </a:pathLst>
          </a:custGeom>
          <a:solidFill>
            <a:srgbClr val="B80D0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7711" y="2503099"/>
            <a:ext cx="2959353" cy="188595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5676899" y="4809670"/>
            <a:ext cx="3520440" cy="903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750" spc="-10" b="1">
                <a:solidFill>
                  <a:srgbClr val="943734"/>
                </a:solidFill>
                <a:latin typeface="Arial"/>
                <a:cs typeface="Arial"/>
              </a:rPr>
              <a:t>IDEATION</a:t>
            </a:r>
            <a:endParaRPr sz="5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8147" y="1500301"/>
            <a:ext cx="8663940" cy="5160010"/>
          </a:xfrm>
          <a:custGeom>
            <a:avLst/>
            <a:gdLst/>
            <a:ahLst/>
            <a:cxnLst/>
            <a:rect l="l" t="t" r="r" b="b"/>
            <a:pathLst>
              <a:path w="8663940" h="5160009">
                <a:moveTo>
                  <a:pt x="190246" y="4541113"/>
                </a:moveTo>
                <a:lnTo>
                  <a:pt x="165468" y="4516323"/>
                </a:lnTo>
                <a:lnTo>
                  <a:pt x="157886" y="4516323"/>
                </a:lnTo>
                <a:lnTo>
                  <a:pt x="133096" y="4541113"/>
                </a:lnTo>
                <a:lnTo>
                  <a:pt x="133096" y="4548695"/>
                </a:lnTo>
                <a:lnTo>
                  <a:pt x="157886" y="4573473"/>
                </a:lnTo>
                <a:lnTo>
                  <a:pt x="165468" y="4573473"/>
                </a:lnTo>
                <a:lnTo>
                  <a:pt x="190246" y="4548695"/>
                </a:lnTo>
                <a:lnTo>
                  <a:pt x="190246" y="4544898"/>
                </a:lnTo>
                <a:lnTo>
                  <a:pt x="190246" y="4541113"/>
                </a:lnTo>
                <a:close/>
              </a:path>
              <a:path w="8663940" h="5160009">
                <a:moveTo>
                  <a:pt x="190246" y="3683863"/>
                </a:moveTo>
                <a:lnTo>
                  <a:pt x="165468" y="3659086"/>
                </a:lnTo>
                <a:lnTo>
                  <a:pt x="157886" y="3659086"/>
                </a:lnTo>
                <a:lnTo>
                  <a:pt x="133096" y="3683863"/>
                </a:lnTo>
                <a:lnTo>
                  <a:pt x="133096" y="3691445"/>
                </a:lnTo>
                <a:lnTo>
                  <a:pt x="157886" y="3716223"/>
                </a:lnTo>
                <a:lnTo>
                  <a:pt x="165468" y="3716223"/>
                </a:lnTo>
                <a:lnTo>
                  <a:pt x="190246" y="3691445"/>
                </a:lnTo>
                <a:lnTo>
                  <a:pt x="190246" y="3687661"/>
                </a:lnTo>
                <a:lnTo>
                  <a:pt x="190246" y="3683863"/>
                </a:lnTo>
                <a:close/>
              </a:path>
              <a:path w="8663940" h="5160009">
                <a:moveTo>
                  <a:pt x="190246" y="3112363"/>
                </a:moveTo>
                <a:lnTo>
                  <a:pt x="165468" y="3087586"/>
                </a:lnTo>
                <a:lnTo>
                  <a:pt x="157886" y="3087586"/>
                </a:lnTo>
                <a:lnTo>
                  <a:pt x="133096" y="3112363"/>
                </a:lnTo>
                <a:lnTo>
                  <a:pt x="133096" y="3119945"/>
                </a:lnTo>
                <a:lnTo>
                  <a:pt x="157886" y="3144723"/>
                </a:lnTo>
                <a:lnTo>
                  <a:pt x="165468" y="3144723"/>
                </a:lnTo>
                <a:lnTo>
                  <a:pt x="190246" y="3119945"/>
                </a:lnTo>
                <a:lnTo>
                  <a:pt x="190246" y="3116161"/>
                </a:lnTo>
                <a:lnTo>
                  <a:pt x="190246" y="3112363"/>
                </a:lnTo>
                <a:close/>
              </a:path>
              <a:path w="8663940" h="5160009">
                <a:moveTo>
                  <a:pt x="190246" y="2540863"/>
                </a:moveTo>
                <a:lnTo>
                  <a:pt x="165468" y="2516086"/>
                </a:lnTo>
                <a:lnTo>
                  <a:pt x="157886" y="2516086"/>
                </a:lnTo>
                <a:lnTo>
                  <a:pt x="133096" y="2540863"/>
                </a:lnTo>
                <a:lnTo>
                  <a:pt x="133096" y="2548445"/>
                </a:lnTo>
                <a:lnTo>
                  <a:pt x="157886" y="2573223"/>
                </a:lnTo>
                <a:lnTo>
                  <a:pt x="165468" y="2573223"/>
                </a:lnTo>
                <a:lnTo>
                  <a:pt x="190246" y="2548445"/>
                </a:lnTo>
                <a:lnTo>
                  <a:pt x="190246" y="2544661"/>
                </a:lnTo>
                <a:lnTo>
                  <a:pt x="190246" y="2540863"/>
                </a:lnTo>
                <a:close/>
              </a:path>
              <a:path w="8663940" h="5160009">
                <a:moveTo>
                  <a:pt x="190246" y="1969363"/>
                </a:moveTo>
                <a:lnTo>
                  <a:pt x="165468" y="1944585"/>
                </a:lnTo>
                <a:lnTo>
                  <a:pt x="157886" y="1944585"/>
                </a:lnTo>
                <a:lnTo>
                  <a:pt x="133096" y="1969363"/>
                </a:lnTo>
                <a:lnTo>
                  <a:pt x="133096" y="1976945"/>
                </a:lnTo>
                <a:lnTo>
                  <a:pt x="157886" y="2001723"/>
                </a:lnTo>
                <a:lnTo>
                  <a:pt x="165468" y="2001723"/>
                </a:lnTo>
                <a:lnTo>
                  <a:pt x="190246" y="1976945"/>
                </a:lnTo>
                <a:lnTo>
                  <a:pt x="190246" y="1973160"/>
                </a:lnTo>
                <a:lnTo>
                  <a:pt x="190246" y="1969363"/>
                </a:lnTo>
                <a:close/>
              </a:path>
              <a:path w="8663940" h="5160009">
                <a:moveTo>
                  <a:pt x="190246" y="1397863"/>
                </a:moveTo>
                <a:lnTo>
                  <a:pt x="165468" y="1373085"/>
                </a:lnTo>
                <a:lnTo>
                  <a:pt x="157886" y="1373085"/>
                </a:lnTo>
                <a:lnTo>
                  <a:pt x="133096" y="1397863"/>
                </a:lnTo>
                <a:lnTo>
                  <a:pt x="133096" y="1405445"/>
                </a:lnTo>
                <a:lnTo>
                  <a:pt x="157886" y="1430235"/>
                </a:lnTo>
                <a:lnTo>
                  <a:pt x="165468" y="1430235"/>
                </a:lnTo>
                <a:lnTo>
                  <a:pt x="190246" y="1405445"/>
                </a:lnTo>
                <a:lnTo>
                  <a:pt x="190246" y="1401660"/>
                </a:lnTo>
                <a:lnTo>
                  <a:pt x="190246" y="1397863"/>
                </a:lnTo>
                <a:close/>
              </a:path>
              <a:path w="8663940" h="5160009">
                <a:moveTo>
                  <a:pt x="190246" y="826363"/>
                </a:moveTo>
                <a:lnTo>
                  <a:pt x="165468" y="801585"/>
                </a:lnTo>
                <a:lnTo>
                  <a:pt x="157886" y="801585"/>
                </a:lnTo>
                <a:lnTo>
                  <a:pt x="133096" y="826363"/>
                </a:lnTo>
                <a:lnTo>
                  <a:pt x="133096" y="833945"/>
                </a:lnTo>
                <a:lnTo>
                  <a:pt x="157886" y="858735"/>
                </a:lnTo>
                <a:lnTo>
                  <a:pt x="165468" y="858735"/>
                </a:lnTo>
                <a:lnTo>
                  <a:pt x="190246" y="833945"/>
                </a:lnTo>
                <a:lnTo>
                  <a:pt x="190246" y="830160"/>
                </a:lnTo>
                <a:lnTo>
                  <a:pt x="190246" y="826363"/>
                </a:lnTo>
                <a:close/>
              </a:path>
              <a:path w="8663940" h="5160009">
                <a:moveTo>
                  <a:pt x="190246" y="254863"/>
                </a:moveTo>
                <a:lnTo>
                  <a:pt x="165468" y="230085"/>
                </a:lnTo>
                <a:lnTo>
                  <a:pt x="157886" y="230085"/>
                </a:lnTo>
                <a:lnTo>
                  <a:pt x="133096" y="254863"/>
                </a:lnTo>
                <a:lnTo>
                  <a:pt x="133096" y="262445"/>
                </a:lnTo>
                <a:lnTo>
                  <a:pt x="157886" y="287235"/>
                </a:lnTo>
                <a:lnTo>
                  <a:pt x="165468" y="287235"/>
                </a:lnTo>
                <a:lnTo>
                  <a:pt x="190246" y="262445"/>
                </a:lnTo>
                <a:lnTo>
                  <a:pt x="190246" y="258660"/>
                </a:lnTo>
                <a:lnTo>
                  <a:pt x="190246" y="254863"/>
                </a:lnTo>
                <a:close/>
              </a:path>
              <a:path w="8663940" h="5160009">
                <a:moveTo>
                  <a:pt x="8663470" y="0"/>
                </a:moveTo>
                <a:lnTo>
                  <a:pt x="8652993" y="0"/>
                </a:lnTo>
                <a:lnTo>
                  <a:pt x="8652993" y="6350"/>
                </a:lnTo>
                <a:lnTo>
                  <a:pt x="8652993" y="6756"/>
                </a:lnTo>
                <a:lnTo>
                  <a:pt x="8652993" y="13525"/>
                </a:lnTo>
                <a:lnTo>
                  <a:pt x="8652993" y="13970"/>
                </a:lnTo>
                <a:lnTo>
                  <a:pt x="8652993" y="5146040"/>
                </a:lnTo>
                <a:lnTo>
                  <a:pt x="13525" y="5146065"/>
                </a:lnTo>
                <a:lnTo>
                  <a:pt x="6769" y="5146065"/>
                </a:lnTo>
                <a:lnTo>
                  <a:pt x="13525" y="5146040"/>
                </a:lnTo>
                <a:lnTo>
                  <a:pt x="13525" y="13970"/>
                </a:lnTo>
                <a:lnTo>
                  <a:pt x="6769" y="13970"/>
                </a:lnTo>
                <a:lnTo>
                  <a:pt x="6769" y="13525"/>
                </a:lnTo>
                <a:lnTo>
                  <a:pt x="13525" y="13525"/>
                </a:lnTo>
                <a:lnTo>
                  <a:pt x="8652993" y="13525"/>
                </a:lnTo>
                <a:lnTo>
                  <a:pt x="8652993" y="6756"/>
                </a:lnTo>
                <a:lnTo>
                  <a:pt x="13525" y="6756"/>
                </a:lnTo>
                <a:lnTo>
                  <a:pt x="6769" y="6756"/>
                </a:lnTo>
                <a:lnTo>
                  <a:pt x="6769" y="6350"/>
                </a:lnTo>
                <a:lnTo>
                  <a:pt x="8652993" y="6350"/>
                </a:lnTo>
                <a:lnTo>
                  <a:pt x="8652993" y="0"/>
                </a:lnTo>
                <a:lnTo>
                  <a:pt x="1778" y="0"/>
                </a:lnTo>
                <a:lnTo>
                  <a:pt x="1778" y="2540"/>
                </a:lnTo>
                <a:lnTo>
                  <a:pt x="0" y="2540"/>
                </a:lnTo>
                <a:lnTo>
                  <a:pt x="0" y="5156200"/>
                </a:lnTo>
                <a:lnTo>
                  <a:pt x="1562" y="5156200"/>
                </a:lnTo>
                <a:lnTo>
                  <a:pt x="1562" y="5160010"/>
                </a:lnTo>
                <a:lnTo>
                  <a:pt x="8663356" y="5160010"/>
                </a:lnTo>
                <a:lnTo>
                  <a:pt x="8663356" y="5156200"/>
                </a:lnTo>
                <a:lnTo>
                  <a:pt x="8663356" y="5152834"/>
                </a:lnTo>
                <a:lnTo>
                  <a:pt x="8663356" y="5152390"/>
                </a:lnTo>
                <a:lnTo>
                  <a:pt x="8663356" y="5146065"/>
                </a:lnTo>
                <a:lnTo>
                  <a:pt x="8659762" y="5146065"/>
                </a:lnTo>
                <a:lnTo>
                  <a:pt x="8663356" y="5146040"/>
                </a:lnTo>
                <a:lnTo>
                  <a:pt x="8663356" y="13970"/>
                </a:lnTo>
                <a:lnTo>
                  <a:pt x="8659762" y="13970"/>
                </a:lnTo>
                <a:lnTo>
                  <a:pt x="8659762" y="13525"/>
                </a:lnTo>
                <a:lnTo>
                  <a:pt x="8663356" y="13525"/>
                </a:lnTo>
                <a:lnTo>
                  <a:pt x="8663356" y="6756"/>
                </a:lnTo>
                <a:lnTo>
                  <a:pt x="8659762" y="6756"/>
                </a:lnTo>
                <a:lnTo>
                  <a:pt x="8659762" y="6350"/>
                </a:lnTo>
                <a:lnTo>
                  <a:pt x="8663470" y="6350"/>
                </a:lnTo>
                <a:lnTo>
                  <a:pt x="8663470" y="2540"/>
                </a:lnTo>
                <a:lnTo>
                  <a:pt x="8663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09409" y="1550035"/>
            <a:ext cx="8159750" cy="5546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10" b="1">
                <a:latin typeface="Times New Roman"/>
                <a:cs typeface="Times New Roman"/>
              </a:rPr>
              <a:t>Affectiva</a:t>
            </a:r>
            <a:r>
              <a:rPr dirty="0" sz="1900" spc="310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SDK:</a:t>
            </a:r>
            <a:r>
              <a:rPr dirty="0" sz="1900" spc="320" b="1">
                <a:latin typeface="Times New Roman"/>
                <a:cs typeface="Times New Roman"/>
              </a:rPr>
              <a:t> </a:t>
            </a:r>
            <a:r>
              <a:rPr dirty="0" u="heavy" sz="19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https://www.smartmobility</a:t>
            </a:r>
            <a:r>
              <a:rPr dirty="0" u="heavy" sz="19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z="19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.com/affectiva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10" b="1">
                <a:latin typeface="Times New Roman"/>
                <a:cs typeface="Times New Roman"/>
              </a:rPr>
              <a:t>OpenCV</a:t>
            </a:r>
            <a:r>
              <a:rPr dirty="0" sz="1900" spc="-35" b="1">
                <a:latin typeface="Times New Roman"/>
                <a:cs typeface="Times New Roman"/>
              </a:rPr>
              <a:t> </a:t>
            </a:r>
            <a:r>
              <a:rPr dirty="0" sz="1900" spc="-20" b="1">
                <a:latin typeface="Times New Roman"/>
                <a:cs typeface="Times New Roman"/>
              </a:rPr>
              <a:t>Emotion</a:t>
            </a:r>
            <a:r>
              <a:rPr dirty="0" sz="1900" spc="-30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Detection:</a:t>
            </a:r>
            <a:r>
              <a:rPr dirty="0" sz="1900" spc="-30" b="1">
                <a:latin typeface="Times New Roman"/>
                <a:cs typeface="Times New Roman"/>
              </a:rPr>
              <a:t> </a:t>
            </a:r>
            <a:r>
              <a:rPr dirty="0" u="heavy" sz="1900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</a:t>
            </a:r>
            <a:r>
              <a:rPr dirty="0" sz="1900" spc="55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g</a:t>
            </a:r>
            <a:r>
              <a:rPr dirty="0" u="heavy" sz="1900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ithub.com/omar178/Emotion-</a:t>
            </a:r>
            <a:r>
              <a:rPr dirty="0" u="heavy" sz="1900" spc="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reco</a:t>
            </a:r>
            <a:r>
              <a:rPr dirty="0" sz="1900" spc="4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g</a:t>
            </a:r>
            <a:r>
              <a:rPr dirty="0" u="heavy" sz="1900" spc="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nition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b="1">
                <a:latin typeface="Times New Roman"/>
                <a:cs typeface="Times New Roman"/>
              </a:rPr>
              <a:t>GPT-4</a:t>
            </a:r>
            <a:r>
              <a:rPr dirty="0" sz="1900" spc="-20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via</a:t>
            </a:r>
            <a:r>
              <a:rPr dirty="0" sz="1900" spc="-20" b="1">
                <a:latin typeface="Times New Roman"/>
                <a:cs typeface="Times New Roman"/>
              </a:rPr>
              <a:t> </a:t>
            </a:r>
            <a:r>
              <a:rPr dirty="0" sz="1900" spc="-25" b="1">
                <a:latin typeface="Times New Roman"/>
                <a:cs typeface="Times New Roman"/>
              </a:rPr>
              <a:t>OpenAI:</a:t>
            </a:r>
            <a:r>
              <a:rPr dirty="0" sz="1900" spc="-15" b="1">
                <a:latin typeface="Times New Roman"/>
                <a:cs typeface="Times New Roman"/>
              </a:rPr>
              <a:t> </a:t>
            </a:r>
            <a:r>
              <a:rPr dirty="0" u="heavy" sz="1900" spc="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https://platform.openai.com/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40" b="1">
                <a:latin typeface="Times New Roman"/>
                <a:cs typeface="Times New Roman"/>
              </a:rPr>
              <a:t>LangChain:</a:t>
            </a:r>
            <a:r>
              <a:rPr dirty="0" sz="1900" spc="490" b="1">
                <a:latin typeface="Times New Roman"/>
                <a:cs typeface="Times New Roman"/>
              </a:rPr>
              <a:t> </a:t>
            </a:r>
            <a:r>
              <a:rPr dirty="0" u="heavy" sz="19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https://www.lan</a:t>
            </a:r>
            <a:r>
              <a:rPr dirty="0" sz="1900" spc="-10">
                <a:solidFill>
                  <a:srgbClr val="0000FF"/>
                </a:solidFill>
                <a:latin typeface="Times New Roman"/>
                <a:cs typeface="Times New Roman"/>
                <a:hlinkClick r:id="rId5"/>
              </a:rPr>
              <a:t>g</a:t>
            </a:r>
            <a:r>
              <a:rPr dirty="0" u="heavy" sz="19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chain.com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b="1">
                <a:latin typeface="Times New Roman"/>
                <a:cs typeface="Times New Roman"/>
              </a:rPr>
              <a:t>CAN</a:t>
            </a:r>
            <a:r>
              <a:rPr dirty="0" sz="1900" spc="-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Bus</a:t>
            </a:r>
            <a:r>
              <a:rPr dirty="0" sz="1900" spc="-5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Protocols:</a:t>
            </a:r>
            <a:r>
              <a:rPr dirty="0" sz="1900" b="1">
                <a:latin typeface="Times New Roman"/>
                <a:cs typeface="Times New Roman"/>
              </a:rPr>
              <a:t> </a:t>
            </a:r>
            <a:r>
              <a:rPr dirty="0" u="heavy" sz="1900" spc="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https://www.kvaser.com/about-can/the-can-</a:t>
            </a:r>
            <a:r>
              <a:rPr dirty="0" u="heavy" sz="1900" spc="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protocol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b="1">
                <a:latin typeface="Times New Roman"/>
                <a:cs typeface="Times New Roman"/>
              </a:rPr>
              <a:t>NVIDIA</a:t>
            </a:r>
            <a:r>
              <a:rPr dirty="0" sz="1900" spc="75" b="1">
                <a:latin typeface="Times New Roman"/>
                <a:cs typeface="Times New Roman"/>
              </a:rPr>
              <a:t>  </a:t>
            </a:r>
            <a:r>
              <a:rPr dirty="0" sz="1900" b="1">
                <a:latin typeface="Times New Roman"/>
                <a:cs typeface="Times New Roman"/>
              </a:rPr>
              <a:t>Jetson</a:t>
            </a:r>
            <a:r>
              <a:rPr dirty="0" sz="1900" spc="80" b="1">
                <a:latin typeface="Times New Roman"/>
                <a:cs typeface="Times New Roman"/>
              </a:rPr>
              <a:t>  </a:t>
            </a:r>
            <a:r>
              <a:rPr dirty="0" sz="1900" spc="-20" b="1">
                <a:latin typeface="Times New Roman"/>
                <a:cs typeface="Times New Roman"/>
              </a:rPr>
              <a:t>Platform:</a:t>
            </a:r>
            <a:r>
              <a:rPr dirty="0" sz="1900" spc="85" b="1">
                <a:latin typeface="Times New Roman"/>
                <a:cs typeface="Times New Roman"/>
              </a:rPr>
              <a:t>  </a:t>
            </a:r>
            <a:r>
              <a:rPr dirty="0" u="heavy" sz="19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https://developer.nvidia.com/embedded-</a:t>
            </a:r>
            <a:r>
              <a:rPr dirty="0" u="heavy" sz="1900" spc="5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computing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910590">
              <a:lnSpc>
                <a:spcPts val="2250"/>
              </a:lnSpc>
            </a:pPr>
            <a:r>
              <a:rPr dirty="0" sz="1900" spc="-20" b="1">
                <a:latin typeface="Times New Roman"/>
                <a:cs typeface="Times New Roman"/>
              </a:rPr>
              <a:t>Emotion</a:t>
            </a:r>
            <a:r>
              <a:rPr dirty="0" sz="1900" spc="-3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&amp;</a:t>
            </a:r>
            <a:r>
              <a:rPr dirty="0" sz="1900" spc="-30" b="1">
                <a:latin typeface="Times New Roman"/>
                <a:cs typeface="Times New Roman"/>
              </a:rPr>
              <a:t> Automotive</a:t>
            </a:r>
            <a:r>
              <a:rPr dirty="0" sz="1900" spc="-3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AI</a:t>
            </a:r>
            <a:r>
              <a:rPr dirty="0" sz="1900" spc="-30" b="1">
                <a:latin typeface="Times New Roman"/>
                <a:cs typeface="Times New Roman"/>
              </a:rPr>
              <a:t> </a:t>
            </a:r>
            <a:r>
              <a:rPr dirty="0" sz="1900" spc="-35" b="1">
                <a:latin typeface="Times New Roman"/>
                <a:cs typeface="Times New Roman"/>
              </a:rPr>
              <a:t>Research:</a:t>
            </a:r>
            <a:r>
              <a:rPr dirty="0" sz="1900" spc="-30" b="1">
                <a:latin typeface="Times New Roman"/>
                <a:cs typeface="Times New Roman"/>
              </a:rPr>
              <a:t> </a:t>
            </a:r>
            <a:r>
              <a:rPr dirty="0" sz="1900" spc="105">
                <a:latin typeface="Times New Roman"/>
                <a:cs typeface="Times New Roman"/>
              </a:rPr>
              <a:t>IEEE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65">
                <a:latin typeface="Times New Roman"/>
                <a:cs typeface="Times New Roman"/>
              </a:rPr>
              <a:t>Transactions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 spc="100">
                <a:latin typeface="Times New Roman"/>
                <a:cs typeface="Times New Roman"/>
              </a:rPr>
              <a:t>on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Intelligent </a:t>
            </a:r>
            <a:r>
              <a:rPr dirty="0" sz="1900" spc="85">
                <a:latin typeface="Times New Roman"/>
                <a:cs typeface="Times New Roman"/>
              </a:rPr>
              <a:t>Transportation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Systems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65"/>
              </a:lnSpc>
              <a:spcBef>
                <a:spcPts val="2150"/>
              </a:spcBef>
            </a:pPr>
            <a:r>
              <a:rPr dirty="0" sz="1900" spc="65" b="1">
                <a:latin typeface="Times New Roman"/>
                <a:cs typeface="Times New Roman"/>
              </a:rPr>
              <a:t>WHO</a:t>
            </a:r>
            <a:r>
              <a:rPr dirty="0" sz="1900" spc="-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Road</a:t>
            </a:r>
            <a:r>
              <a:rPr dirty="0" sz="1900" spc="-5" b="1">
                <a:latin typeface="Times New Roman"/>
                <a:cs typeface="Times New Roman"/>
              </a:rPr>
              <a:t> </a:t>
            </a:r>
            <a:r>
              <a:rPr dirty="0" sz="1900" b="1">
                <a:latin typeface="Times New Roman"/>
                <a:cs typeface="Times New Roman"/>
              </a:rPr>
              <a:t>Safety</a:t>
            </a:r>
            <a:r>
              <a:rPr dirty="0" sz="1900" spc="-5" b="1">
                <a:latin typeface="Times New Roman"/>
                <a:cs typeface="Times New Roman"/>
              </a:rPr>
              <a:t> </a:t>
            </a:r>
            <a:r>
              <a:rPr dirty="0" sz="1900" spc="-10" b="1">
                <a:latin typeface="Times New Roman"/>
                <a:cs typeface="Times New Roman"/>
              </a:rPr>
              <a:t>Report: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65"/>
              </a:lnSpc>
            </a:pPr>
            <a:r>
              <a:rPr dirty="0" u="heavy" sz="19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https://www.who.int/publications/i/item/9789241565684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R="69850">
              <a:lnSpc>
                <a:spcPct val="100000"/>
              </a:lnSpc>
              <a:spcBef>
                <a:spcPts val="5"/>
              </a:spcBef>
            </a:pPr>
            <a:r>
              <a:rPr dirty="0" sz="1600" spc="-40" b="1">
                <a:solidFill>
                  <a:srgbClr val="B80D07"/>
                </a:solidFill>
                <a:latin typeface="Arial"/>
                <a:cs typeface="Arial"/>
              </a:rPr>
              <a:t>IDEATHON-</a:t>
            </a:r>
            <a:r>
              <a:rPr dirty="0" sz="1600" spc="-20" b="1">
                <a:solidFill>
                  <a:srgbClr val="B80D07"/>
                </a:solidFill>
                <a:latin typeface="Arial"/>
                <a:cs typeface="Arial"/>
              </a:rPr>
              <a:t>2K25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160" y="804832"/>
            <a:ext cx="2131060" cy="4972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References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160" y="969564"/>
            <a:ext cx="3021965" cy="4972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solidFill>
                  <a:srgbClr val="B80D07"/>
                </a:solidFill>
              </a:rPr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92" y="1706584"/>
            <a:ext cx="8861425" cy="46875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21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OVERVIEW: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630"/>
              </a:lnSpc>
            </a:pPr>
            <a:r>
              <a:rPr dirty="0" sz="2200" spc="65">
                <a:latin typeface="Times New Roman"/>
                <a:cs typeface="Times New Roman"/>
              </a:rPr>
              <a:t>This</a:t>
            </a:r>
            <a:r>
              <a:rPr dirty="0" sz="2200" spc="385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project</a:t>
            </a:r>
            <a:r>
              <a:rPr dirty="0" sz="2200" spc="390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aims</a:t>
            </a:r>
            <a:r>
              <a:rPr dirty="0" sz="2200" spc="390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to</a:t>
            </a:r>
            <a:r>
              <a:rPr dirty="0" sz="2200" spc="390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bridge</a:t>
            </a:r>
            <a:r>
              <a:rPr dirty="0" sz="2200" spc="385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the</a:t>
            </a:r>
            <a:r>
              <a:rPr dirty="0" sz="2200" spc="390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gap</a:t>
            </a:r>
            <a:r>
              <a:rPr dirty="0" sz="2200" spc="390">
                <a:latin typeface="Times New Roman"/>
                <a:cs typeface="Times New Roman"/>
              </a:rPr>
              <a:t> </a:t>
            </a:r>
            <a:r>
              <a:rPr dirty="0" sz="2200" spc="55">
                <a:latin typeface="Times New Roman"/>
                <a:cs typeface="Times New Roman"/>
              </a:rPr>
              <a:t>between</a:t>
            </a:r>
            <a:r>
              <a:rPr dirty="0" sz="2200" spc="390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local</a:t>
            </a:r>
            <a:r>
              <a:rPr dirty="0" sz="2200" spc="385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Times New Roman"/>
                <a:cs typeface="Times New Roman"/>
              </a:rPr>
              <a:t>Indian</a:t>
            </a:r>
            <a:r>
              <a:rPr dirty="0" sz="2200" spc="390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artisans</a:t>
            </a:r>
            <a:r>
              <a:rPr dirty="0" sz="2200" spc="390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Times New Roman"/>
                <a:cs typeface="Times New Roman"/>
              </a:rPr>
              <a:t>and </a:t>
            </a:r>
            <a:r>
              <a:rPr dirty="0" sz="2200" spc="55">
                <a:latin typeface="Times New Roman"/>
                <a:cs typeface="Times New Roman"/>
              </a:rPr>
              <a:t>digital</a:t>
            </a:r>
            <a:r>
              <a:rPr dirty="0" sz="2200" spc="18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marketplaces</a:t>
            </a:r>
            <a:r>
              <a:rPr dirty="0" sz="2200" spc="180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by</a:t>
            </a:r>
            <a:r>
              <a:rPr dirty="0" sz="2200" spc="18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creating</a:t>
            </a:r>
            <a:r>
              <a:rPr dirty="0" sz="2200" spc="180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an</a:t>
            </a:r>
            <a:r>
              <a:rPr dirty="0" sz="2200" spc="1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inclusive</a:t>
            </a:r>
            <a:r>
              <a:rPr dirty="0" sz="2200" spc="1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web</a:t>
            </a:r>
            <a:r>
              <a:rPr dirty="0" sz="2200" spc="180">
                <a:latin typeface="Times New Roman"/>
                <a:cs typeface="Times New Roman"/>
              </a:rPr>
              <a:t> </a:t>
            </a:r>
            <a:r>
              <a:rPr dirty="0" sz="2200" spc="95">
                <a:latin typeface="Times New Roman"/>
                <a:cs typeface="Times New Roman"/>
              </a:rPr>
              <a:t>platform</a:t>
            </a:r>
            <a:r>
              <a:rPr dirty="0" sz="2200" spc="180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that</a:t>
            </a:r>
            <a:r>
              <a:rPr dirty="0" sz="2200" spc="180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not</a:t>
            </a:r>
            <a:r>
              <a:rPr dirty="0" sz="2200" spc="180">
                <a:latin typeface="Times New Roman"/>
                <a:cs typeface="Times New Roman"/>
              </a:rPr>
              <a:t> </a:t>
            </a:r>
            <a:r>
              <a:rPr dirty="0" sz="2200" spc="45">
                <a:latin typeface="Times New Roman"/>
                <a:cs typeface="Times New Roman"/>
              </a:rPr>
              <a:t>only </a:t>
            </a:r>
            <a:r>
              <a:rPr dirty="0" sz="2200" spc="55">
                <a:latin typeface="Times New Roman"/>
                <a:cs typeface="Times New Roman"/>
              </a:rPr>
              <a:t>enables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artisans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to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showcase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and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sell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their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114">
                <a:latin typeface="Times New Roman"/>
                <a:cs typeface="Times New Roman"/>
              </a:rPr>
              <a:t>handmade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95">
                <a:latin typeface="Times New Roman"/>
                <a:cs typeface="Times New Roman"/>
              </a:rPr>
              <a:t>products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45">
                <a:latin typeface="Times New Roman"/>
                <a:cs typeface="Times New Roman"/>
              </a:rPr>
              <a:t>directly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Times New Roman"/>
                <a:cs typeface="Times New Roman"/>
              </a:rPr>
              <a:t>to </a:t>
            </a:r>
            <a:r>
              <a:rPr dirty="0" sz="2200" spc="70">
                <a:latin typeface="Times New Roman"/>
                <a:cs typeface="Times New Roman"/>
              </a:rPr>
              <a:t>consumers,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but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also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celebrates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the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rich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and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diverse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cultural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heritage</a:t>
            </a:r>
            <a:r>
              <a:rPr dirty="0" sz="2200" spc="340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of </a:t>
            </a:r>
            <a:r>
              <a:rPr dirty="0" sz="2200" spc="90">
                <a:latin typeface="Times New Roman"/>
                <a:cs typeface="Times New Roman"/>
              </a:rPr>
              <a:t>India.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The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website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provides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135">
                <a:latin typeface="Times New Roman"/>
                <a:cs typeface="Times New Roman"/>
              </a:rPr>
              <a:t>a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unique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55">
                <a:latin typeface="Times New Roman"/>
                <a:cs typeface="Times New Roman"/>
              </a:rPr>
              <a:t>space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where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users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can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55">
                <a:latin typeface="Times New Roman"/>
                <a:cs typeface="Times New Roman"/>
              </a:rPr>
              <a:t>explore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55">
                <a:latin typeface="Times New Roman"/>
                <a:cs typeface="Times New Roman"/>
              </a:rPr>
              <a:t>state- </a:t>
            </a:r>
            <a:r>
              <a:rPr dirty="0" sz="2200">
                <a:latin typeface="Times New Roman"/>
                <a:cs typeface="Times New Roman"/>
              </a:rPr>
              <a:t>wise</a:t>
            </a:r>
            <a:r>
              <a:rPr dirty="0" sz="2200" spc="20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representations</a:t>
            </a:r>
            <a:r>
              <a:rPr dirty="0" sz="2200" spc="20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of</a:t>
            </a:r>
            <a:r>
              <a:rPr dirty="0" sz="2200" spc="200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traditional</a:t>
            </a:r>
            <a:r>
              <a:rPr dirty="0" sz="2200" spc="20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dances,</a:t>
            </a:r>
            <a:r>
              <a:rPr dirty="0" sz="2200" spc="2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festivals,</a:t>
            </a:r>
            <a:r>
              <a:rPr dirty="0" sz="2200" spc="20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folk</a:t>
            </a:r>
            <a:r>
              <a:rPr dirty="0" sz="2200" spc="200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arts,</a:t>
            </a:r>
            <a:r>
              <a:rPr dirty="0" sz="2200" spc="200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and</a:t>
            </a:r>
            <a:r>
              <a:rPr dirty="0" sz="2200" spc="200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attire, </a:t>
            </a:r>
            <a:r>
              <a:rPr dirty="0" sz="2200" spc="55">
                <a:latin typeface="Times New Roman"/>
                <a:cs typeface="Times New Roman"/>
              </a:rPr>
              <a:t>fostering</a:t>
            </a:r>
            <a:r>
              <a:rPr dirty="0" sz="2200" spc="300">
                <a:latin typeface="Times New Roman"/>
                <a:cs typeface="Times New Roman"/>
              </a:rPr>
              <a:t>  </a:t>
            </a:r>
            <a:r>
              <a:rPr dirty="0" sz="2200" spc="75">
                <a:latin typeface="Times New Roman"/>
                <a:cs typeface="Times New Roman"/>
              </a:rPr>
              <a:t>cultural</a:t>
            </a:r>
            <a:r>
              <a:rPr dirty="0" sz="2200" spc="305">
                <a:latin typeface="Times New Roman"/>
                <a:cs typeface="Times New Roman"/>
              </a:rPr>
              <a:t>  </a:t>
            </a:r>
            <a:r>
              <a:rPr dirty="0" sz="2200" spc="85">
                <a:latin typeface="Times New Roman"/>
                <a:cs typeface="Times New Roman"/>
              </a:rPr>
              <a:t>appreciation</a:t>
            </a:r>
            <a:r>
              <a:rPr dirty="0" sz="2200" spc="305">
                <a:latin typeface="Times New Roman"/>
                <a:cs typeface="Times New Roman"/>
              </a:rPr>
              <a:t>  </a:t>
            </a:r>
            <a:r>
              <a:rPr dirty="0" sz="2200" spc="60">
                <a:latin typeface="Times New Roman"/>
                <a:cs typeface="Times New Roman"/>
              </a:rPr>
              <a:t>alongside</a:t>
            </a:r>
            <a:r>
              <a:rPr dirty="0" sz="2200" spc="300">
                <a:latin typeface="Times New Roman"/>
                <a:cs typeface="Times New Roman"/>
              </a:rPr>
              <a:t>  </a:t>
            </a:r>
            <a:r>
              <a:rPr dirty="0" sz="2200" spc="60">
                <a:latin typeface="Times New Roman"/>
                <a:cs typeface="Times New Roman"/>
              </a:rPr>
              <a:t>commerce.</a:t>
            </a:r>
            <a:r>
              <a:rPr dirty="0" sz="2200" spc="30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By</a:t>
            </a:r>
            <a:r>
              <a:rPr dirty="0" sz="2200" spc="305">
                <a:latin typeface="Times New Roman"/>
                <a:cs typeface="Times New Roman"/>
              </a:rPr>
              <a:t>  </a:t>
            </a:r>
            <a:r>
              <a:rPr dirty="0" sz="2200" spc="-10">
                <a:latin typeface="Times New Roman"/>
                <a:cs typeface="Times New Roman"/>
              </a:rPr>
              <a:t>leveraging </a:t>
            </a:r>
            <a:r>
              <a:rPr dirty="0" sz="2200" spc="105">
                <a:latin typeface="Times New Roman"/>
                <a:cs typeface="Times New Roman"/>
              </a:rPr>
              <a:t>modern</a:t>
            </a:r>
            <a:r>
              <a:rPr dirty="0" sz="2200" spc="155">
                <a:latin typeface="Times New Roman"/>
                <a:cs typeface="Times New Roman"/>
              </a:rPr>
              <a:t> </a:t>
            </a:r>
            <a:r>
              <a:rPr dirty="0" sz="2200" spc="55">
                <a:latin typeface="Times New Roman"/>
                <a:cs typeface="Times New Roman"/>
              </a:rPr>
              <a:t>technologies</a:t>
            </a:r>
            <a:r>
              <a:rPr dirty="0" sz="2200" spc="16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such</a:t>
            </a:r>
            <a:r>
              <a:rPr dirty="0" sz="2200" spc="155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as</a:t>
            </a:r>
            <a:r>
              <a:rPr dirty="0" sz="2200" spc="160">
                <a:latin typeface="Times New Roman"/>
                <a:cs typeface="Times New Roman"/>
              </a:rPr>
              <a:t> </a:t>
            </a:r>
            <a:r>
              <a:rPr dirty="0" sz="2200" spc="165">
                <a:latin typeface="Times New Roman"/>
                <a:cs typeface="Times New Roman"/>
              </a:rPr>
              <a:t>HTML,</a:t>
            </a:r>
            <a:r>
              <a:rPr dirty="0" sz="2200" spc="160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CSS,</a:t>
            </a:r>
            <a:r>
              <a:rPr dirty="0" sz="2200" spc="155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JS,</a:t>
            </a:r>
            <a:r>
              <a:rPr dirty="0" sz="2200" spc="16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Node.js,</a:t>
            </a:r>
            <a:r>
              <a:rPr dirty="0" sz="2200" spc="155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and</a:t>
            </a:r>
            <a:r>
              <a:rPr dirty="0" sz="2200" spc="160">
                <a:latin typeface="Times New Roman"/>
                <a:cs typeface="Times New Roman"/>
              </a:rPr>
              <a:t> </a:t>
            </a:r>
            <a:r>
              <a:rPr dirty="0" sz="2200" spc="110">
                <a:latin typeface="Times New Roman"/>
                <a:cs typeface="Times New Roman"/>
              </a:rPr>
              <a:t>MongoDB. </a:t>
            </a:r>
            <a:r>
              <a:rPr dirty="0" sz="2200" spc="85">
                <a:latin typeface="Times New Roman"/>
                <a:cs typeface="Times New Roman"/>
              </a:rPr>
              <a:t>The</a:t>
            </a:r>
            <a:r>
              <a:rPr dirty="0" sz="2200" spc="150">
                <a:latin typeface="Times New Roman"/>
                <a:cs typeface="Times New Roman"/>
              </a:rPr>
              <a:t>  </a:t>
            </a:r>
            <a:r>
              <a:rPr dirty="0" sz="2200" spc="95">
                <a:latin typeface="Times New Roman"/>
                <a:cs typeface="Times New Roman"/>
              </a:rPr>
              <a:t>platform</a:t>
            </a:r>
            <a:r>
              <a:rPr dirty="0" sz="2200" spc="155">
                <a:latin typeface="Times New Roman"/>
                <a:cs typeface="Times New Roman"/>
              </a:rPr>
              <a:t>  </a:t>
            </a:r>
            <a:r>
              <a:rPr dirty="0" sz="2200" spc="55">
                <a:latin typeface="Times New Roman"/>
                <a:cs typeface="Times New Roman"/>
              </a:rPr>
              <a:t>ensures</a:t>
            </a:r>
            <a:r>
              <a:rPr dirty="0" sz="2200" spc="150">
                <a:latin typeface="Times New Roman"/>
                <a:cs typeface="Times New Roman"/>
              </a:rPr>
              <a:t>  </a:t>
            </a:r>
            <a:r>
              <a:rPr dirty="0" sz="2200" spc="135">
                <a:latin typeface="Times New Roman"/>
                <a:cs typeface="Times New Roman"/>
              </a:rPr>
              <a:t>a</a:t>
            </a:r>
            <a:r>
              <a:rPr dirty="0" sz="2200" spc="15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seamless</a:t>
            </a:r>
            <a:r>
              <a:rPr dirty="0" sz="2200" spc="150">
                <a:latin typeface="Times New Roman"/>
                <a:cs typeface="Times New Roman"/>
              </a:rPr>
              <a:t>  </a:t>
            </a:r>
            <a:r>
              <a:rPr dirty="0" sz="2200" spc="60">
                <a:latin typeface="Times New Roman"/>
                <a:cs typeface="Times New Roman"/>
              </a:rPr>
              <a:t>user</a:t>
            </a:r>
            <a:r>
              <a:rPr dirty="0" sz="2200" spc="15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experience</a:t>
            </a:r>
            <a:r>
              <a:rPr dirty="0" sz="2200" spc="150">
                <a:latin typeface="Times New Roman"/>
                <a:cs typeface="Times New Roman"/>
              </a:rPr>
              <a:t>  </a:t>
            </a:r>
            <a:r>
              <a:rPr dirty="0" sz="2200" spc="130">
                <a:latin typeface="Times New Roman"/>
                <a:cs typeface="Times New Roman"/>
              </a:rPr>
              <a:t>and</a:t>
            </a:r>
            <a:r>
              <a:rPr dirty="0" sz="2200" spc="155">
                <a:latin typeface="Times New Roman"/>
                <a:cs typeface="Times New Roman"/>
              </a:rPr>
              <a:t>  </a:t>
            </a:r>
            <a:r>
              <a:rPr dirty="0" sz="2200" spc="45">
                <a:latin typeface="Times New Roman"/>
                <a:cs typeface="Times New Roman"/>
              </a:rPr>
              <a:t>scalability.</a:t>
            </a:r>
            <a:r>
              <a:rPr dirty="0" sz="2200" spc="155">
                <a:latin typeface="Times New Roman"/>
                <a:cs typeface="Times New Roman"/>
              </a:rPr>
              <a:t>  </a:t>
            </a:r>
            <a:r>
              <a:rPr dirty="0" sz="2200" spc="95">
                <a:latin typeface="Times New Roman"/>
                <a:cs typeface="Times New Roman"/>
              </a:rPr>
              <a:t>It </a:t>
            </a:r>
            <a:r>
              <a:rPr dirty="0" sz="2200" spc="65">
                <a:latin typeface="Times New Roman"/>
                <a:cs typeface="Times New Roman"/>
              </a:rPr>
              <a:t>empowers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artisans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by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removing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middlemen,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 spc="95">
                <a:latin typeface="Times New Roman"/>
                <a:cs typeface="Times New Roman"/>
              </a:rPr>
              <a:t>promotes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cultural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literacy </a:t>
            </a:r>
            <a:r>
              <a:rPr dirty="0" sz="2200" spc="105">
                <a:latin typeface="Times New Roman"/>
                <a:cs typeface="Times New Roman"/>
              </a:rPr>
              <a:t>among</a:t>
            </a:r>
            <a:r>
              <a:rPr dirty="0" sz="2200" spc="45">
                <a:latin typeface="Times New Roman"/>
                <a:cs typeface="Times New Roman"/>
              </a:rPr>
              <a:t>  </a:t>
            </a:r>
            <a:r>
              <a:rPr dirty="0" sz="2200" spc="50">
                <a:latin typeface="Times New Roman"/>
                <a:cs typeface="Times New Roman"/>
              </a:rPr>
              <a:t>users,</a:t>
            </a:r>
            <a:r>
              <a:rPr dirty="0" sz="2200" spc="50">
                <a:latin typeface="Times New Roman"/>
                <a:cs typeface="Times New Roman"/>
              </a:rPr>
              <a:t>  </a:t>
            </a:r>
            <a:r>
              <a:rPr dirty="0" sz="2200" spc="130">
                <a:latin typeface="Times New Roman"/>
                <a:cs typeface="Times New Roman"/>
              </a:rPr>
              <a:t>and</a:t>
            </a:r>
            <a:r>
              <a:rPr dirty="0" sz="2200" spc="50">
                <a:latin typeface="Times New Roman"/>
                <a:cs typeface="Times New Roman"/>
              </a:rPr>
              <a:t>  </a:t>
            </a:r>
            <a:r>
              <a:rPr dirty="0" sz="2200" spc="80">
                <a:latin typeface="Times New Roman"/>
                <a:cs typeface="Times New Roman"/>
              </a:rPr>
              <a:t>contributes</a:t>
            </a:r>
            <a:r>
              <a:rPr dirty="0" sz="2200" spc="50">
                <a:latin typeface="Times New Roman"/>
                <a:cs typeface="Times New Roman"/>
              </a:rPr>
              <a:t>  </a:t>
            </a:r>
            <a:r>
              <a:rPr dirty="0" sz="2200" spc="130">
                <a:latin typeface="Times New Roman"/>
                <a:cs typeface="Times New Roman"/>
              </a:rPr>
              <a:t>to</a:t>
            </a:r>
            <a:r>
              <a:rPr dirty="0" sz="2200" spc="50">
                <a:latin typeface="Times New Roman"/>
                <a:cs typeface="Times New Roman"/>
              </a:rPr>
              <a:t>  </a:t>
            </a:r>
            <a:r>
              <a:rPr dirty="0" sz="2200" spc="85">
                <a:latin typeface="Times New Roman"/>
                <a:cs typeface="Times New Roman"/>
              </a:rPr>
              <a:t>the</a:t>
            </a:r>
            <a:r>
              <a:rPr dirty="0" sz="2200" spc="50">
                <a:latin typeface="Times New Roman"/>
                <a:cs typeface="Times New Roman"/>
              </a:rPr>
              <a:t>  </a:t>
            </a:r>
            <a:r>
              <a:rPr dirty="0" sz="2200" spc="75">
                <a:latin typeface="Times New Roman"/>
                <a:cs typeface="Times New Roman"/>
              </a:rPr>
              <a:t>preservation</a:t>
            </a:r>
            <a:r>
              <a:rPr dirty="0" sz="2200" spc="50">
                <a:latin typeface="Times New Roman"/>
                <a:cs typeface="Times New Roman"/>
              </a:rPr>
              <a:t>  </a:t>
            </a:r>
            <a:r>
              <a:rPr dirty="0" sz="2200" spc="130">
                <a:latin typeface="Times New Roman"/>
                <a:cs typeface="Times New Roman"/>
              </a:rPr>
              <a:t>and</a:t>
            </a:r>
            <a:r>
              <a:rPr dirty="0" sz="2200" spc="45">
                <a:latin typeface="Times New Roman"/>
                <a:cs typeface="Times New Roman"/>
              </a:rPr>
              <a:t>  </a:t>
            </a:r>
            <a:r>
              <a:rPr dirty="0" sz="2200" spc="110">
                <a:latin typeface="Times New Roman"/>
                <a:cs typeface="Times New Roman"/>
              </a:rPr>
              <a:t>promotion</a:t>
            </a:r>
            <a:r>
              <a:rPr dirty="0" sz="2200" spc="50">
                <a:latin typeface="Times New Roman"/>
                <a:cs typeface="Times New Roman"/>
              </a:rPr>
              <a:t>  </a:t>
            </a:r>
            <a:r>
              <a:rPr dirty="0" sz="2200" spc="40">
                <a:latin typeface="Times New Roman"/>
                <a:cs typeface="Times New Roman"/>
              </a:rPr>
              <a:t>of </a:t>
            </a:r>
            <a:r>
              <a:rPr dirty="0" sz="2200" spc="55">
                <a:latin typeface="Times New Roman"/>
                <a:cs typeface="Times New Roman"/>
              </a:rPr>
              <a:t>India’s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intangible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heritage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in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55">
                <a:latin typeface="Times New Roman"/>
                <a:cs typeface="Times New Roman"/>
              </a:rPr>
              <a:t>digital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age.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>
                <a:solidFill>
                  <a:srgbClr val="B80D07"/>
                </a:solidFill>
              </a:rPr>
              <a:t>Project</a:t>
            </a:r>
            <a:r>
              <a:rPr dirty="0" sz="2850" spc="10">
                <a:solidFill>
                  <a:srgbClr val="B80D07"/>
                </a:solidFill>
              </a:rPr>
              <a:t> </a:t>
            </a:r>
            <a:r>
              <a:rPr dirty="0" sz="2850" spc="-10">
                <a:solidFill>
                  <a:srgbClr val="B80D07"/>
                </a:solidFill>
              </a:rPr>
              <a:t>Objective:</a:t>
            </a:r>
            <a:endParaRPr sz="2850"/>
          </a:p>
        </p:txBody>
      </p:sp>
      <p:sp>
        <p:nvSpPr>
          <p:cNvPr id="3" name="object 3" descr=""/>
          <p:cNvSpPr/>
          <p:nvPr/>
        </p:nvSpPr>
        <p:spPr>
          <a:xfrm>
            <a:off x="649392" y="171352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49392" y="220882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49392" y="270412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49392" y="319942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49392" y="369472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82841" y="502291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82841" y="527056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82841" y="551821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82841" y="576586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82841" y="601351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82841" y="6261167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82841" y="650881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489166" y="1567470"/>
            <a:ext cx="8719820" cy="507238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25755" marR="5080">
              <a:lnSpc>
                <a:spcPts val="1950"/>
              </a:lnSpc>
              <a:spcBef>
                <a:spcPts val="190"/>
              </a:spcBef>
            </a:pPr>
            <a:r>
              <a:rPr dirty="0" sz="1650">
                <a:latin typeface="Arial MT"/>
                <a:cs typeface="Arial MT"/>
              </a:rPr>
              <a:t>Empower</a:t>
            </a:r>
            <a:r>
              <a:rPr dirty="0" sz="1650" spc="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Local</a:t>
            </a:r>
            <a:r>
              <a:rPr dirty="0" sz="1650" spc="8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Artisans:</a:t>
            </a:r>
            <a:r>
              <a:rPr dirty="0" sz="1650" spc="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Enable</a:t>
            </a:r>
            <a:r>
              <a:rPr dirty="0" sz="1650" spc="8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artisans</a:t>
            </a:r>
            <a:r>
              <a:rPr dirty="0" sz="1650" spc="8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showcase</a:t>
            </a:r>
            <a:r>
              <a:rPr dirty="0" sz="1650" spc="8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products</a:t>
            </a:r>
            <a:r>
              <a:rPr dirty="0" sz="1650" spc="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8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connect</a:t>
            </a:r>
            <a:r>
              <a:rPr dirty="0" sz="1650" spc="8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directly</a:t>
            </a:r>
            <a:r>
              <a:rPr dirty="0" sz="1650" spc="75">
                <a:latin typeface="Arial MT"/>
                <a:cs typeface="Arial MT"/>
              </a:rPr>
              <a:t> </a:t>
            </a:r>
            <a:r>
              <a:rPr dirty="0" sz="1650" spc="-20">
                <a:latin typeface="Arial MT"/>
                <a:cs typeface="Arial MT"/>
              </a:rPr>
              <a:t>with </a:t>
            </a:r>
            <a:r>
              <a:rPr dirty="0" sz="1650">
                <a:latin typeface="Arial MT"/>
                <a:cs typeface="Arial MT"/>
              </a:rPr>
              <a:t>customers,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eliminating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intermediaries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increase</a:t>
            </a:r>
            <a:r>
              <a:rPr dirty="0" sz="1650" spc="-10">
                <a:latin typeface="Arial MT"/>
                <a:cs typeface="Arial MT"/>
              </a:rPr>
              <a:t> income.</a:t>
            </a:r>
            <a:endParaRPr sz="1650">
              <a:latin typeface="Arial MT"/>
              <a:cs typeface="Arial MT"/>
            </a:endParaRPr>
          </a:p>
          <a:p>
            <a:pPr marL="325755" marR="5080">
              <a:lnSpc>
                <a:spcPts val="1950"/>
              </a:lnSpc>
              <a:tabLst>
                <a:tab pos="1246505" algn="l"/>
                <a:tab pos="2295525" algn="l"/>
                <a:tab pos="3717290" algn="l"/>
                <a:tab pos="4439920" algn="l"/>
                <a:tab pos="5629275" algn="l"/>
                <a:tab pos="6654800" algn="l"/>
                <a:tab pos="7412990" algn="l"/>
                <a:tab pos="8077200" algn="l"/>
              </a:tabLst>
            </a:pPr>
            <a:r>
              <a:rPr dirty="0" sz="1650" spc="-10">
                <a:latin typeface="Arial MT"/>
                <a:cs typeface="Arial MT"/>
              </a:rPr>
              <a:t>Promote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Economic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Development: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Foster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sustainable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economic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growth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within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artisan </a:t>
            </a:r>
            <a:r>
              <a:rPr dirty="0" sz="1650">
                <a:latin typeface="Arial MT"/>
                <a:cs typeface="Arial MT"/>
              </a:rPr>
              <a:t>communities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by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creating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direct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market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access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for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their</a:t>
            </a:r>
            <a:r>
              <a:rPr dirty="0" sz="1650" spc="-10">
                <a:latin typeface="Arial MT"/>
                <a:cs typeface="Arial MT"/>
              </a:rPr>
              <a:t> crafts.</a:t>
            </a:r>
            <a:endParaRPr sz="1650">
              <a:latin typeface="Arial MT"/>
              <a:cs typeface="Arial MT"/>
            </a:endParaRPr>
          </a:p>
          <a:p>
            <a:pPr marL="325755" marR="5080">
              <a:lnSpc>
                <a:spcPts val="1950"/>
              </a:lnSpc>
            </a:pPr>
            <a:r>
              <a:rPr dirty="0" sz="1650">
                <a:latin typeface="Arial MT"/>
                <a:cs typeface="Arial MT"/>
              </a:rPr>
              <a:t>Preserve</a:t>
            </a:r>
            <a:r>
              <a:rPr dirty="0" sz="1650" spc="2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Cultural</a:t>
            </a:r>
            <a:r>
              <a:rPr dirty="0" sz="1650" spc="2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Heritage:</a:t>
            </a:r>
            <a:r>
              <a:rPr dirty="0" sz="1650" spc="2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Showcase</a:t>
            </a:r>
            <a:r>
              <a:rPr dirty="0" sz="1650" spc="2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India's</a:t>
            </a:r>
            <a:r>
              <a:rPr dirty="0" sz="1650" spc="2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diverse</a:t>
            </a:r>
            <a:r>
              <a:rPr dirty="0" sz="1650" spc="2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cultural</a:t>
            </a:r>
            <a:r>
              <a:rPr dirty="0" sz="1650" spc="2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heritage,</a:t>
            </a:r>
            <a:r>
              <a:rPr dirty="0" sz="1650" spc="27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including</a:t>
            </a:r>
            <a:r>
              <a:rPr dirty="0" sz="1650" spc="27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crafts, </a:t>
            </a:r>
            <a:r>
              <a:rPr dirty="0" sz="1650">
                <a:latin typeface="Arial MT"/>
                <a:cs typeface="Arial MT"/>
              </a:rPr>
              <a:t>folk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arts,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dances,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festivals,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attire,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global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audience.</a:t>
            </a:r>
            <a:endParaRPr sz="1650">
              <a:latin typeface="Arial MT"/>
              <a:cs typeface="Arial MT"/>
            </a:endParaRPr>
          </a:p>
          <a:p>
            <a:pPr marL="325755" marR="5080">
              <a:lnSpc>
                <a:spcPts val="1950"/>
              </a:lnSpc>
              <a:tabLst>
                <a:tab pos="1083310" algn="l"/>
                <a:tab pos="1328420" algn="l"/>
                <a:tab pos="2109470" algn="l"/>
                <a:tab pos="3077210" algn="l"/>
                <a:tab pos="3974465" algn="l"/>
                <a:tab pos="4219575" algn="l"/>
                <a:tab pos="5501640" algn="l"/>
                <a:tab pos="6340475" algn="l"/>
                <a:tab pos="6819265" algn="l"/>
                <a:tab pos="7821295" algn="l"/>
              </a:tabLst>
            </a:pPr>
            <a:r>
              <a:rPr dirty="0" sz="1650" spc="-10">
                <a:latin typeface="Arial MT"/>
                <a:cs typeface="Arial MT"/>
              </a:rPr>
              <a:t>Create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50">
                <a:latin typeface="Arial MT"/>
                <a:cs typeface="Arial MT"/>
              </a:rPr>
              <a:t>a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Unified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Platform: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Develop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50">
                <a:latin typeface="Arial MT"/>
                <a:cs typeface="Arial MT"/>
              </a:rPr>
              <a:t>a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user-friendly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website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20">
                <a:latin typeface="Arial MT"/>
                <a:cs typeface="Arial MT"/>
              </a:rPr>
              <a:t>that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facilitates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-10">
                <a:latin typeface="Arial MT"/>
                <a:cs typeface="Arial MT"/>
              </a:rPr>
              <a:t>seamless </a:t>
            </a:r>
            <a:r>
              <a:rPr dirty="0" sz="1650">
                <a:latin typeface="Arial MT"/>
                <a:cs typeface="Arial MT"/>
              </a:rPr>
              <a:t>transactions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cultural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exchange between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artisans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customers..</a:t>
            </a:r>
            <a:endParaRPr sz="1650">
              <a:latin typeface="Arial MT"/>
              <a:cs typeface="Arial MT"/>
            </a:endParaRPr>
          </a:p>
          <a:p>
            <a:pPr marL="325755" marR="5080">
              <a:lnSpc>
                <a:spcPts val="1950"/>
              </a:lnSpc>
            </a:pPr>
            <a:r>
              <a:rPr dirty="0" sz="1650">
                <a:latin typeface="Arial MT"/>
                <a:cs typeface="Arial MT"/>
              </a:rPr>
              <a:t>Provide</a:t>
            </a:r>
            <a:r>
              <a:rPr dirty="0" sz="1650" spc="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Training</a:t>
            </a:r>
            <a:r>
              <a:rPr dirty="0" sz="1650" spc="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Support:</a:t>
            </a:r>
            <a:r>
              <a:rPr dirty="0" sz="1650" spc="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Equip</a:t>
            </a:r>
            <a:r>
              <a:rPr dirty="0" sz="1650" spc="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artisans</a:t>
            </a:r>
            <a:r>
              <a:rPr dirty="0" sz="1650" spc="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with</a:t>
            </a:r>
            <a:r>
              <a:rPr dirty="0" sz="1650" spc="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digital</a:t>
            </a:r>
            <a:r>
              <a:rPr dirty="0" sz="1650" spc="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literacy,</a:t>
            </a:r>
            <a:r>
              <a:rPr dirty="0" sz="1650" spc="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marketing,</a:t>
            </a:r>
            <a:r>
              <a:rPr dirty="0" sz="1650" spc="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3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business </a:t>
            </a:r>
            <a:r>
              <a:rPr dirty="0" sz="1650">
                <a:latin typeface="Arial MT"/>
                <a:cs typeface="Arial MT"/>
              </a:rPr>
              <a:t>management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skills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effectively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utilize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platform.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2850" spc="-10" b="1">
                <a:solidFill>
                  <a:srgbClr val="B80D07"/>
                </a:solidFill>
                <a:latin typeface="Arial"/>
                <a:cs typeface="Arial"/>
              </a:rPr>
              <a:t>Scope:</a:t>
            </a:r>
            <a:endParaRPr sz="2850">
              <a:latin typeface="Arial"/>
              <a:cs typeface="Arial"/>
            </a:endParaRPr>
          </a:p>
          <a:p>
            <a:pPr marL="358775" marR="1783080">
              <a:lnSpc>
                <a:spcPts val="1950"/>
              </a:lnSpc>
              <a:spcBef>
                <a:spcPts val="1630"/>
              </a:spcBef>
            </a:pPr>
            <a:r>
              <a:rPr dirty="0" sz="1650">
                <a:latin typeface="Arial MT"/>
                <a:cs typeface="Arial MT"/>
              </a:rPr>
              <a:t>Design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develop a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user-</a:t>
            </a:r>
            <a:r>
              <a:rPr dirty="0" sz="1650">
                <a:latin typeface="Arial MT"/>
                <a:cs typeface="Arial MT"/>
              </a:rPr>
              <a:t>friendly, multilingual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e-</a:t>
            </a:r>
            <a:r>
              <a:rPr dirty="0" sz="1650">
                <a:latin typeface="Arial MT"/>
                <a:cs typeface="Arial MT"/>
              </a:rPr>
              <a:t>commerce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website. </a:t>
            </a:r>
            <a:r>
              <a:rPr dirty="0" sz="1650">
                <a:latin typeface="Arial MT"/>
                <a:cs typeface="Arial MT"/>
              </a:rPr>
              <a:t>Implement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secure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payment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gateway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integration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for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online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transactions.</a:t>
            </a:r>
            <a:endParaRPr sz="1650">
              <a:latin typeface="Arial MT"/>
              <a:cs typeface="Arial MT"/>
            </a:endParaRPr>
          </a:p>
          <a:p>
            <a:pPr marL="358775" marR="71755">
              <a:lnSpc>
                <a:spcPts val="1950"/>
              </a:lnSpc>
            </a:pPr>
            <a:r>
              <a:rPr dirty="0" sz="1650">
                <a:latin typeface="Arial MT"/>
                <a:cs typeface="Arial MT"/>
              </a:rPr>
              <a:t>Create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individual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profiles showcasing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products,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skills,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 cultural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background. </a:t>
            </a:r>
            <a:r>
              <a:rPr dirty="0" sz="1650">
                <a:latin typeface="Arial MT"/>
                <a:cs typeface="Arial MT"/>
              </a:rPr>
              <a:t>Onboard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artisans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from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diverse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Indian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regions,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representing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various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crafts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10">
                <a:latin typeface="Arial MT"/>
                <a:cs typeface="Arial MT"/>
              </a:rPr>
              <a:t> traditions. </a:t>
            </a:r>
            <a:r>
              <a:rPr dirty="0" sz="1650">
                <a:latin typeface="Arial MT"/>
                <a:cs typeface="Arial MT"/>
              </a:rPr>
              <a:t>Train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artisans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product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photography,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listing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creation,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order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management,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10">
                <a:latin typeface="Arial MT"/>
                <a:cs typeface="Arial MT"/>
              </a:rPr>
              <a:t> shipping. </a:t>
            </a:r>
            <a:r>
              <a:rPr dirty="0" sz="1650">
                <a:latin typeface="Arial MT"/>
                <a:cs typeface="Arial MT"/>
              </a:rPr>
              <a:t>Create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engaging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content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(blog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posts,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articles,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virtual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tours)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showcase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cultural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richness. </a:t>
            </a:r>
            <a:r>
              <a:rPr dirty="0" sz="1650">
                <a:latin typeface="Arial MT"/>
                <a:cs typeface="Arial MT"/>
              </a:rPr>
              <a:t>Collaborate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with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cultural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organizations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experts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for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content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accuracy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 </a:t>
            </a:r>
            <a:r>
              <a:rPr dirty="0" sz="1650" spc="-10">
                <a:latin typeface="Arial MT"/>
                <a:cs typeface="Arial MT"/>
              </a:rPr>
              <a:t>authenticity.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1959" y="6930812"/>
            <a:ext cx="3575685" cy="97155"/>
          </a:xfrm>
          <a:custGeom>
            <a:avLst/>
            <a:gdLst/>
            <a:ahLst/>
            <a:cxnLst/>
            <a:rect l="l" t="t" r="r" b="b"/>
            <a:pathLst>
              <a:path w="3575685" h="97154">
                <a:moveTo>
                  <a:pt x="3575068" y="96858"/>
                </a:moveTo>
                <a:lnTo>
                  <a:pt x="0" y="96858"/>
                </a:lnTo>
                <a:lnTo>
                  <a:pt x="0" y="0"/>
                </a:lnTo>
                <a:lnTo>
                  <a:pt x="3575068" y="0"/>
                </a:lnTo>
                <a:lnTo>
                  <a:pt x="3575068" y="96858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892" y="201506"/>
            <a:ext cx="8839199" cy="5329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5721772" y="6930812"/>
            <a:ext cx="3573145" cy="97155"/>
          </a:xfrm>
          <a:custGeom>
            <a:avLst/>
            <a:gdLst/>
            <a:ahLst/>
            <a:cxnLst/>
            <a:rect l="l" t="t" r="r" b="b"/>
            <a:pathLst>
              <a:path w="3573145" h="97154">
                <a:moveTo>
                  <a:pt x="3572798" y="96858"/>
                </a:moveTo>
                <a:lnTo>
                  <a:pt x="0" y="96858"/>
                </a:lnTo>
                <a:lnTo>
                  <a:pt x="0" y="0"/>
                </a:lnTo>
                <a:lnTo>
                  <a:pt x="3572798" y="0"/>
                </a:lnTo>
                <a:lnTo>
                  <a:pt x="3572798" y="96858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solidFill>
                  <a:srgbClr val="B80D07"/>
                </a:solidFill>
              </a:rPr>
              <a:t>Literature</a:t>
            </a:r>
            <a:r>
              <a:rPr dirty="0" spc="-170">
                <a:solidFill>
                  <a:srgbClr val="B80D07"/>
                </a:solidFill>
              </a:rPr>
              <a:t> </a:t>
            </a:r>
            <a:r>
              <a:rPr dirty="0" spc="-10">
                <a:solidFill>
                  <a:srgbClr val="B80D07"/>
                </a:solidFill>
              </a:rPr>
              <a:t>Review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29259" y="1621348"/>
            <a:ext cx="8815705" cy="488632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ts val="2250"/>
              </a:lnSpc>
              <a:spcBef>
                <a:spcPts val="190"/>
              </a:spcBef>
            </a:pPr>
            <a:r>
              <a:rPr dirty="0" sz="1900">
                <a:latin typeface="Arial MT"/>
                <a:cs typeface="Arial MT"/>
              </a:rPr>
              <a:t>Our</a:t>
            </a:r>
            <a:r>
              <a:rPr dirty="0" sz="1900" spc="6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website</a:t>
            </a:r>
            <a:r>
              <a:rPr dirty="0" sz="1900" spc="7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connects</a:t>
            </a:r>
            <a:r>
              <a:rPr dirty="0" sz="1900" spc="7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Indian</a:t>
            </a:r>
            <a:r>
              <a:rPr dirty="0" sz="1900" spc="7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artisans</a:t>
            </a:r>
            <a:r>
              <a:rPr dirty="0" sz="1900" spc="7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to</a:t>
            </a:r>
            <a:r>
              <a:rPr dirty="0" sz="1900" spc="7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a</a:t>
            </a:r>
            <a:r>
              <a:rPr dirty="0" sz="1900" spc="7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global</a:t>
            </a:r>
            <a:r>
              <a:rPr dirty="0" sz="1900" spc="7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market</a:t>
            </a:r>
            <a:r>
              <a:rPr dirty="0" sz="1900" spc="7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that</a:t>
            </a:r>
            <a:r>
              <a:rPr dirty="0" sz="1900" spc="7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reveals</a:t>
            </a:r>
            <a:r>
              <a:rPr dirty="0" sz="1900" spc="7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a</a:t>
            </a:r>
            <a:r>
              <a:rPr dirty="0" sz="1900" spc="7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landscape </a:t>
            </a:r>
            <a:r>
              <a:rPr dirty="0" sz="1900">
                <a:latin typeface="Arial MT"/>
                <a:cs typeface="Arial MT"/>
              </a:rPr>
              <a:t>rich</a:t>
            </a:r>
            <a:r>
              <a:rPr dirty="0" sz="1900" spc="12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in</a:t>
            </a:r>
            <a:r>
              <a:rPr dirty="0" sz="1900" spc="12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cultural</a:t>
            </a:r>
            <a:r>
              <a:rPr dirty="0" sz="1900" spc="12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heritage</a:t>
            </a:r>
            <a:r>
              <a:rPr dirty="0" sz="1900" spc="12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and</a:t>
            </a:r>
            <a:r>
              <a:rPr dirty="0" sz="1900" spc="12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economic</a:t>
            </a:r>
            <a:r>
              <a:rPr dirty="0" sz="1900" spc="12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potential,</a:t>
            </a:r>
            <a:r>
              <a:rPr dirty="0" sz="1900" spc="12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yet</a:t>
            </a:r>
            <a:r>
              <a:rPr dirty="0" sz="1900" spc="12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challenged</a:t>
            </a:r>
            <a:r>
              <a:rPr dirty="0" sz="1900" spc="12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by</a:t>
            </a:r>
            <a:r>
              <a:rPr dirty="0" sz="1900" spc="12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limited</a:t>
            </a:r>
            <a:r>
              <a:rPr dirty="0" sz="1900" spc="12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market </a:t>
            </a:r>
            <a:r>
              <a:rPr dirty="0" sz="1900">
                <a:latin typeface="Arial MT"/>
                <a:cs typeface="Arial MT"/>
              </a:rPr>
              <a:t>access.</a:t>
            </a:r>
            <a:r>
              <a:rPr dirty="0" sz="1900" spc="415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Studies</a:t>
            </a:r>
            <a:r>
              <a:rPr dirty="0" sz="1900" spc="415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emphasize</a:t>
            </a:r>
            <a:r>
              <a:rPr dirty="0" sz="1900" spc="415">
                <a:latin typeface="Arial MT"/>
                <a:cs typeface="Arial MT"/>
              </a:rPr>
              <a:t>  </a:t>
            </a:r>
            <a:r>
              <a:rPr dirty="0" sz="1900" spc="-30">
                <a:latin typeface="Arial MT"/>
                <a:cs typeface="Arial MT"/>
              </a:rPr>
              <a:t>e-</a:t>
            </a:r>
            <a:r>
              <a:rPr dirty="0" sz="1900">
                <a:latin typeface="Arial MT"/>
                <a:cs typeface="Arial MT"/>
              </a:rPr>
              <a:t>commerce</a:t>
            </a:r>
            <a:r>
              <a:rPr dirty="0" sz="1900" spc="415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platforms'</a:t>
            </a:r>
            <a:r>
              <a:rPr dirty="0" sz="1900" spc="415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role</a:t>
            </a:r>
            <a:r>
              <a:rPr dirty="0" sz="1900" spc="415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in</a:t>
            </a:r>
            <a:r>
              <a:rPr dirty="0" sz="1900" spc="415">
                <a:latin typeface="Arial MT"/>
                <a:cs typeface="Arial MT"/>
              </a:rPr>
              <a:t>  </a:t>
            </a:r>
            <a:r>
              <a:rPr dirty="0" sz="1900" spc="-10">
                <a:latin typeface="Arial MT"/>
                <a:cs typeface="Arial MT"/>
              </a:rPr>
              <a:t>empowering </a:t>
            </a:r>
            <a:r>
              <a:rPr dirty="0" sz="1900">
                <a:latin typeface="Arial MT"/>
                <a:cs typeface="Arial MT"/>
              </a:rPr>
              <a:t>marginalized</a:t>
            </a:r>
            <a:r>
              <a:rPr dirty="0" sz="1900" spc="105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artisans</a:t>
            </a:r>
            <a:r>
              <a:rPr dirty="0" sz="1900" spc="1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by</a:t>
            </a:r>
            <a:r>
              <a:rPr dirty="0" sz="1900" spc="1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bypassing</a:t>
            </a:r>
            <a:r>
              <a:rPr dirty="0" sz="1900" spc="1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intermediaries,</a:t>
            </a:r>
            <a:r>
              <a:rPr dirty="0" sz="1900" spc="1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ensuring</a:t>
            </a:r>
            <a:r>
              <a:rPr dirty="0" sz="1900" spc="1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fair</a:t>
            </a:r>
            <a:r>
              <a:rPr dirty="0" sz="1900" spc="1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trade,</a:t>
            </a:r>
            <a:r>
              <a:rPr dirty="0" sz="1900" spc="105">
                <a:latin typeface="Arial MT"/>
                <a:cs typeface="Arial MT"/>
              </a:rPr>
              <a:t>  </a:t>
            </a:r>
            <a:r>
              <a:rPr dirty="0" sz="1900" spc="-25">
                <a:latin typeface="Arial MT"/>
                <a:cs typeface="Arial MT"/>
              </a:rPr>
              <a:t>and </a:t>
            </a:r>
            <a:r>
              <a:rPr dirty="0" sz="1900" spc="-20">
                <a:latin typeface="Arial MT"/>
                <a:cs typeface="Arial MT"/>
              </a:rPr>
              <a:t>improving</a:t>
            </a:r>
            <a:r>
              <a:rPr dirty="0" sz="1900" spc="-50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profit</a:t>
            </a:r>
            <a:r>
              <a:rPr dirty="0" sz="1900" spc="-4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margins</a:t>
            </a:r>
            <a:r>
              <a:rPr dirty="0" sz="1900" spc="-4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(Prahalad</a:t>
            </a:r>
            <a:r>
              <a:rPr dirty="0" sz="1900" spc="-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&amp;</a:t>
            </a:r>
            <a:r>
              <a:rPr dirty="0" sz="1900" spc="-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Hart,</a:t>
            </a:r>
            <a:r>
              <a:rPr dirty="0" sz="1900" spc="-4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2002).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900">
              <a:latin typeface="Arial MT"/>
              <a:cs typeface="Arial MT"/>
            </a:endParaRPr>
          </a:p>
          <a:p>
            <a:pPr algn="just" marL="12700" marR="5080">
              <a:lnSpc>
                <a:spcPts val="2250"/>
              </a:lnSpc>
            </a:pPr>
            <a:r>
              <a:rPr dirty="0" sz="1900">
                <a:latin typeface="Arial MT"/>
                <a:cs typeface="Arial MT"/>
              </a:rPr>
              <a:t>Research</a:t>
            </a:r>
            <a:r>
              <a:rPr dirty="0" sz="1900" spc="-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indicates</a:t>
            </a:r>
            <a:r>
              <a:rPr dirty="0" sz="1900" spc="-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that</a:t>
            </a:r>
            <a:r>
              <a:rPr dirty="0" sz="1900" spc="-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artisans</a:t>
            </a:r>
            <a:r>
              <a:rPr dirty="0" sz="1900" spc="-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confined</a:t>
            </a:r>
            <a:r>
              <a:rPr dirty="0" sz="1900" spc="-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to</a:t>
            </a:r>
            <a:r>
              <a:rPr dirty="0" sz="1900" spc="-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local</a:t>
            </a:r>
            <a:r>
              <a:rPr dirty="0" sz="1900" spc="-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markets</a:t>
            </a:r>
            <a:r>
              <a:rPr dirty="0" sz="1900" spc="-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face</a:t>
            </a:r>
            <a:r>
              <a:rPr dirty="0" sz="1900" spc="-1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difficulties</a:t>
            </a:r>
            <a:r>
              <a:rPr dirty="0" sz="1900" spc="-10">
                <a:latin typeface="Arial MT"/>
                <a:cs typeface="Arial MT"/>
              </a:rPr>
              <a:t>  </a:t>
            </a:r>
            <a:r>
              <a:rPr dirty="0" sz="1900" spc="-25">
                <a:latin typeface="Arial MT"/>
                <a:cs typeface="Arial MT"/>
              </a:rPr>
              <a:t>in </a:t>
            </a:r>
            <a:r>
              <a:rPr dirty="0" sz="1900">
                <a:latin typeface="Arial MT"/>
                <a:cs typeface="Arial MT"/>
              </a:rPr>
              <a:t>scaling</a:t>
            </a:r>
            <a:r>
              <a:rPr dirty="0" sz="1900" spc="2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their</a:t>
            </a:r>
            <a:r>
              <a:rPr dirty="0" sz="1900" spc="2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businesses</a:t>
            </a:r>
            <a:r>
              <a:rPr dirty="0" sz="1900" spc="2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(Banerjee</a:t>
            </a:r>
            <a:r>
              <a:rPr dirty="0" sz="1900" spc="2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&amp;</a:t>
            </a:r>
            <a:r>
              <a:rPr dirty="0" sz="1900" spc="2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Duflo,</a:t>
            </a:r>
            <a:r>
              <a:rPr dirty="0" sz="1900" spc="2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2011),</a:t>
            </a:r>
            <a:r>
              <a:rPr dirty="0" sz="1900" spc="2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but</a:t>
            </a:r>
            <a:r>
              <a:rPr dirty="0" sz="1900" spc="2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digital</a:t>
            </a:r>
            <a:r>
              <a:rPr dirty="0" sz="1900" spc="2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marketplaces</a:t>
            </a:r>
            <a:r>
              <a:rPr dirty="0" sz="1900" spc="240">
                <a:latin typeface="Arial MT"/>
                <a:cs typeface="Arial MT"/>
              </a:rPr>
              <a:t> </a:t>
            </a:r>
            <a:r>
              <a:rPr dirty="0" sz="1900" spc="-25">
                <a:latin typeface="Arial MT"/>
                <a:cs typeface="Arial MT"/>
              </a:rPr>
              <a:t>can </a:t>
            </a:r>
            <a:r>
              <a:rPr dirty="0" sz="1900">
                <a:latin typeface="Arial MT"/>
                <a:cs typeface="Arial MT"/>
              </a:rPr>
              <a:t>lead</a:t>
            </a:r>
            <a:r>
              <a:rPr dirty="0" sz="1900" spc="49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to</a:t>
            </a:r>
            <a:r>
              <a:rPr dirty="0" sz="1900" spc="49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significant</a:t>
            </a:r>
            <a:r>
              <a:rPr dirty="0" sz="1900" spc="49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revenue</a:t>
            </a:r>
            <a:r>
              <a:rPr dirty="0" sz="1900" spc="49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growth</a:t>
            </a:r>
            <a:r>
              <a:rPr dirty="0" sz="1900" spc="49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(Kshetri,</a:t>
            </a:r>
            <a:r>
              <a:rPr dirty="0" sz="1900" spc="49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2018).</a:t>
            </a:r>
            <a:r>
              <a:rPr dirty="0" sz="1900" spc="49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Successful</a:t>
            </a:r>
            <a:r>
              <a:rPr dirty="0" sz="1900" spc="49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platforms</a:t>
            </a:r>
            <a:r>
              <a:rPr dirty="0" sz="1900" spc="490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offer </a:t>
            </a:r>
            <a:r>
              <a:rPr dirty="0" sz="1900">
                <a:latin typeface="Arial MT"/>
                <a:cs typeface="Arial MT"/>
              </a:rPr>
              <a:t>secure</a:t>
            </a:r>
            <a:r>
              <a:rPr dirty="0" sz="1900" spc="14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payment</a:t>
            </a:r>
            <a:r>
              <a:rPr dirty="0" sz="1900" spc="14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gateways</a:t>
            </a:r>
            <a:r>
              <a:rPr dirty="0" sz="1900" spc="14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and</a:t>
            </a:r>
            <a:r>
              <a:rPr dirty="0" sz="1900" spc="14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transparent</a:t>
            </a:r>
            <a:r>
              <a:rPr dirty="0" sz="1900" spc="14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transactions,</a:t>
            </a:r>
            <a:r>
              <a:rPr dirty="0" sz="1900" spc="1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crucial</a:t>
            </a:r>
            <a:r>
              <a:rPr dirty="0" sz="1900" spc="14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for</a:t>
            </a:r>
            <a:r>
              <a:rPr dirty="0" sz="1900" spc="14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building</a:t>
            </a:r>
            <a:r>
              <a:rPr dirty="0" sz="1900" spc="14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trust </a:t>
            </a:r>
            <a:r>
              <a:rPr dirty="0" sz="1900">
                <a:latin typeface="Arial MT"/>
                <a:cs typeface="Arial MT"/>
              </a:rPr>
              <a:t>and</a:t>
            </a:r>
            <a:r>
              <a:rPr dirty="0" sz="1900" spc="-90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driving</a:t>
            </a:r>
            <a:r>
              <a:rPr dirty="0" sz="1900" spc="-9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growth</a:t>
            </a:r>
            <a:r>
              <a:rPr dirty="0" sz="1900" spc="-90">
                <a:latin typeface="Arial MT"/>
                <a:cs typeface="Arial MT"/>
              </a:rPr>
              <a:t> </a:t>
            </a:r>
            <a:r>
              <a:rPr dirty="0" sz="1900" spc="-30">
                <a:latin typeface="Arial MT"/>
                <a:cs typeface="Arial MT"/>
              </a:rPr>
              <a:t>(ITC,</a:t>
            </a:r>
            <a:r>
              <a:rPr dirty="0" sz="1900" spc="-8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2023).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900">
              <a:latin typeface="Arial MT"/>
              <a:cs typeface="Arial MT"/>
            </a:endParaRPr>
          </a:p>
          <a:p>
            <a:pPr algn="just" marL="12700" marR="5080">
              <a:lnSpc>
                <a:spcPts val="2250"/>
              </a:lnSpc>
            </a:pPr>
            <a:r>
              <a:rPr dirty="0" sz="1900">
                <a:latin typeface="Arial MT"/>
                <a:cs typeface="Arial MT"/>
              </a:rPr>
              <a:t>Furthermore,</a:t>
            </a:r>
            <a:r>
              <a:rPr dirty="0" sz="1900" spc="2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the</a:t>
            </a:r>
            <a:r>
              <a:rPr dirty="0" sz="1900" spc="2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literature</a:t>
            </a:r>
            <a:r>
              <a:rPr dirty="0" sz="1900" spc="2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highlights</a:t>
            </a:r>
            <a:r>
              <a:rPr dirty="0" sz="1900" spc="2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the</a:t>
            </a:r>
            <a:r>
              <a:rPr dirty="0" sz="1900" spc="2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necessity</a:t>
            </a:r>
            <a:r>
              <a:rPr dirty="0" sz="1900" spc="2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of</a:t>
            </a:r>
            <a:r>
              <a:rPr dirty="0" sz="1900" spc="43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digital</a:t>
            </a:r>
            <a:r>
              <a:rPr dirty="0" sz="1900" spc="2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literacy</a:t>
            </a:r>
            <a:r>
              <a:rPr dirty="0" sz="1900" spc="2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training</a:t>
            </a:r>
            <a:r>
              <a:rPr dirty="0" sz="1900" spc="250">
                <a:latin typeface="Arial MT"/>
                <a:cs typeface="Arial MT"/>
              </a:rPr>
              <a:t> </a:t>
            </a:r>
            <a:r>
              <a:rPr dirty="0" sz="1900" spc="-25">
                <a:latin typeface="Arial MT"/>
                <a:cs typeface="Arial MT"/>
              </a:rPr>
              <a:t>for </a:t>
            </a:r>
            <a:r>
              <a:rPr dirty="0" sz="1900">
                <a:latin typeface="Arial MT"/>
                <a:cs typeface="Arial MT"/>
              </a:rPr>
              <a:t>artisans</a:t>
            </a:r>
            <a:r>
              <a:rPr dirty="0" sz="1900" spc="4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to</a:t>
            </a:r>
            <a:r>
              <a:rPr dirty="0" sz="1900" spc="4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effectively</a:t>
            </a:r>
            <a:r>
              <a:rPr dirty="0" sz="1900" spc="4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utilize</a:t>
            </a:r>
            <a:r>
              <a:rPr dirty="0" sz="1900" spc="4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these</a:t>
            </a:r>
            <a:r>
              <a:rPr dirty="0" sz="1900" spc="4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platforms</a:t>
            </a:r>
            <a:r>
              <a:rPr dirty="0" sz="1900" spc="4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(Jena</a:t>
            </a:r>
            <a:r>
              <a:rPr dirty="0" sz="1900" spc="4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&amp;</a:t>
            </a:r>
            <a:r>
              <a:rPr dirty="0" sz="1900" spc="4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Sharma,</a:t>
            </a:r>
            <a:r>
              <a:rPr dirty="0" sz="1900" spc="44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2020).</a:t>
            </a:r>
            <a:r>
              <a:rPr dirty="0" sz="1900" spc="440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Overall, </a:t>
            </a:r>
            <a:r>
              <a:rPr dirty="0" sz="1900">
                <a:latin typeface="Arial MT"/>
                <a:cs typeface="Arial MT"/>
              </a:rPr>
              <a:t>existing</a:t>
            </a:r>
            <a:r>
              <a:rPr dirty="0" sz="1900" spc="4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research</a:t>
            </a:r>
            <a:r>
              <a:rPr dirty="0" sz="1900" spc="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underscores</a:t>
            </a:r>
            <a:r>
              <a:rPr dirty="0" sz="1900" spc="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the</a:t>
            </a:r>
            <a:r>
              <a:rPr dirty="0" sz="1900" spc="4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potential</a:t>
            </a:r>
            <a:r>
              <a:rPr dirty="0" sz="1900" spc="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of</a:t>
            </a:r>
            <a:r>
              <a:rPr dirty="0" sz="1900" spc="220">
                <a:latin typeface="Arial MT"/>
                <a:cs typeface="Arial MT"/>
              </a:rPr>
              <a:t> </a:t>
            </a:r>
            <a:r>
              <a:rPr dirty="0" sz="1900" spc="-30">
                <a:latin typeface="Arial MT"/>
                <a:cs typeface="Arial MT"/>
              </a:rPr>
              <a:t>e-</a:t>
            </a:r>
            <a:r>
              <a:rPr dirty="0" sz="1900">
                <a:latin typeface="Arial MT"/>
                <a:cs typeface="Arial MT"/>
              </a:rPr>
              <a:t>commerce</a:t>
            </a:r>
            <a:r>
              <a:rPr dirty="0" sz="1900" spc="45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to</a:t>
            </a:r>
            <a:r>
              <a:rPr dirty="0" sz="1900" spc="50">
                <a:latin typeface="Arial MT"/>
                <a:cs typeface="Arial MT"/>
              </a:rPr>
              <a:t> </a:t>
            </a:r>
            <a:r>
              <a:rPr dirty="0" sz="1900">
                <a:latin typeface="Arial MT"/>
                <a:cs typeface="Arial MT"/>
              </a:rPr>
              <a:t>integrate</a:t>
            </a:r>
            <a:r>
              <a:rPr dirty="0" sz="1900" spc="50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traditional </a:t>
            </a:r>
            <a:r>
              <a:rPr dirty="0" sz="1900">
                <a:latin typeface="Arial MT"/>
                <a:cs typeface="Arial MT"/>
              </a:rPr>
              <a:t>craftsmanship</a:t>
            </a:r>
            <a:r>
              <a:rPr dirty="0" sz="1900" spc="3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with</a:t>
            </a:r>
            <a:r>
              <a:rPr dirty="0" sz="1900" spc="3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modern</a:t>
            </a:r>
            <a:r>
              <a:rPr dirty="0" sz="1900" spc="35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technology,</a:t>
            </a:r>
            <a:r>
              <a:rPr dirty="0" sz="1900" spc="3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fostering</a:t>
            </a:r>
            <a:r>
              <a:rPr dirty="0" sz="1900" spc="35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economic</a:t>
            </a:r>
            <a:r>
              <a:rPr dirty="0" sz="1900" spc="30">
                <a:latin typeface="Arial MT"/>
                <a:cs typeface="Arial MT"/>
              </a:rPr>
              <a:t>  </a:t>
            </a:r>
            <a:r>
              <a:rPr dirty="0" sz="1900">
                <a:latin typeface="Arial MT"/>
                <a:cs typeface="Arial MT"/>
              </a:rPr>
              <a:t>development</a:t>
            </a:r>
            <a:r>
              <a:rPr dirty="0" sz="1900" spc="30">
                <a:latin typeface="Arial MT"/>
                <a:cs typeface="Arial MT"/>
              </a:rPr>
              <a:t>  </a:t>
            </a:r>
            <a:r>
              <a:rPr dirty="0" sz="1900" spc="-25">
                <a:latin typeface="Arial MT"/>
                <a:cs typeface="Arial MT"/>
              </a:rPr>
              <a:t>and </a:t>
            </a:r>
            <a:r>
              <a:rPr dirty="0" sz="1900">
                <a:latin typeface="Arial MT"/>
                <a:cs typeface="Arial MT"/>
              </a:rPr>
              <a:t>preserving</a:t>
            </a:r>
            <a:r>
              <a:rPr dirty="0" sz="1900" spc="-10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cultural</a:t>
            </a:r>
            <a:r>
              <a:rPr dirty="0" sz="1900" spc="-105">
                <a:latin typeface="Arial MT"/>
                <a:cs typeface="Arial MT"/>
              </a:rPr>
              <a:t> </a:t>
            </a:r>
            <a:r>
              <a:rPr dirty="0" sz="1900" spc="-10">
                <a:latin typeface="Arial MT"/>
                <a:cs typeface="Arial MT"/>
              </a:rPr>
              <a:t>heritage.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4160" y="1093029"/>
            <a:ext cx="7977505" cy="50552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00" b="1">
                <a:solidFill>
                  <a:srgbClr val="B80D07"/>
                </a:solidFill>
                <a:latin typeface="Arial"/>
                <a:cs typeface="Arial"/>
              </a:rPr>
              <a:t>Software</a:t>
            </a:r>
            <a:r>
              <a:rPr dirty="0" sz="3100" spc="-135" b="1">
                <a:solidFill>
                  <a:srgbClr val="B80D07"/>
                </a:solidFill>
                <a:latin typeface="Arial"/>
                <a:cs typeface="Arial"/>
              </a:rPr>
              <a:t> </a:t>
            </a:r>
            <a:r>
              <a:rPr dirty="0" sz="3100" spc="-10" b="1">
                <a:solidFill>
                  <a:srgbClr val="B80D07"/>
                </a:solidFill>
                <a:latin typeface="Arial"/>
                <a:cs typeface="Arial"/>
              </a:rPr>
              <a:t>Requirements</a:t>
            </a:r>
            <a:endParaRPr sz="3100">
              <a:latin typeface="Arial"/>
              <a:cs typeface="Arial"/>
            </a:endParaRPr>
          </a:p>
          <a:p>
            <a:pPr marL="389255" indent="-366395">
              <a:lnSpc>
                <a:spcPts val="3700"/>
              </a:lnSpc>
              <a:spcBef>
                <a:spcPts val="2770"/>
              </a:spcBef>
              <a:buAutoNum type="arabicPeriod"/>
              <a:tabLst>
                <a:tab pos="389255" algn="l"/>
              </a:tabLst>
            </a:pPr>
            <a:r>
              <a:rPr dirty="0" sz="3100" spc="-10">
                <a:latin typeface="Arial MT"/>
                <a:cs typeface="Arial MT"/>
              </a:rPr>
              <a:t>Windows</a:t>
            </a:r>
            <a:endParaRPr sz="3100">
              <a:latin typeface="Arial MT"/>
              <a:cs typeface="Arial MT"/>
            </a:endParaRPr>
          </a:p>
          <a:p>
            <a:pPr marL="389255" indent="-366395">
              <a:lnSpc>
                <a:spcPts val="3675"/>
              </a:lnSpc>
              <a:buAutoNum type="arabicPeriod"/>
              <a:tabLst>
                <a:tab pos="389255" algn="l"/>
              </a:tabLst>
            </a:pPr>
            <a:r>
              <a:rPr dirty="0" sz="3100" spc="-10">
                <a:latin typeface="Arial MT"/>
                <a:cs typeface="Arial MT"/>
              </a:rPr>
              <a:t>MySQL</a:t>
            </a:r>
            <a:endParaRPr sz="3100">
              <a:latin typeface="Arial MT"/>
              <a:cs typeface="Arial MT"/>
            </a:endParaRPr>
          </a:p>
          <a:p>
            <a:pPr marL="389255" indent="-366395">
              <a:lnSpc>
                <a:spcPts val="3675"/>
              </a:lnSpc>
              <a:buAutoNum type="arabicPeriod"/>
              <a:tabLst>
                <a:tab pos="389255" algn="l"/>
              </a:tabLst>
            </a:pPr>
            <a:r>
              <a:rPr dirty="0" sz="3100" spc="-10">
                <a:latin typeface="Arial MT"/>
                <a:cs typeface="Arial MT"/>
              </a:rPr>
              <a:t>NodeJS</a:t>
            </a:r>
            <a:endParaRPr sz="3100">
              <a:latin typeface="Arial MT"/>
              <a:cs typeface="Arial MT"/>
            </a:endParaRPr>
          </a:p>
          <a:p>
            <a:pPr marL="389255" indent="-366395">
              <a:lnSpc>
                <a:spcPts val="3675"/>
              </a:lnSpc>
              <a:buAutoNum type="arabicPeriod"/>
              <a:tabLst>
                <a:tab pos="389255" algn="l"/>
              </a:tabLst>
            </a:pPr>
            <a:r>
              <a:rPr dirty="0" sz="3100" spc="-20">
                <a:latin typeface="Arial MT"/>
                <a:cs typeface="Arial MT"/>
              </a:rPr>
              <a:t>HTML</a:t>
            </a:r>
            <a:endParaRPr sz="3100">
              <a:latin typeface="Arial MT"/>
              <a:cs typeface="Arial MT"/>
            </a:endParaRPr>
          </a:p>
          <a:p>
            <a:pPr marL="389255" indent="-366395">
              <a:lnSpc>
                <a:spcPts val="3675"/>
              </a:lnSpc>
              <a:buAutoNum type="arabicPeriod"/>
              <a:tabLst>
                <a:tab pos="389255" algn="l"/>
              </a:tabLst>
            </a:pPr>
            <a:r>
              <a:rPr dirty="0" sz="3100" spc="-25">
                <a:latin typeface="Arial MT"/>
                <a:cs typeface="Arial MT"/>
              </a:rPr>
              <a:t>CSS</a:t>
            </a:r>
            <a:endParaRPr sz="3100">
              <a:latin typeface="Arial MT"/>
              <a:cs typeface="Arial MT"/>
            </a:endParaRPr>
          </a:p>
          <a:p>
            <a:pPr marL="389255" indent="-366395">
              <a:lnSpc>
                <a:spcPts val="3675"/>
              </a:lnSpc>
              <a:buAutoNum type="arabicPeriod"/>
              <a:tabLst>
                <a:tab pos="389255" algn="l"/>
              </a:tabLst>
            </a:pPr>
            <a:r>
              <a:rPr dirty="0" sz="3100" spc="-20">
                <a:latin typeface="Arial MT"/>
                <a:cs typeface="Arial MT"/>
              </a:rPr>
              <a:t>Java</a:t>
            </a:r>
            <a:endParaRPr sz="3100">
              <a:latin typeface="Arial MT"/>
              <a:cs typeface="Arial MT"/>
            </a:endParaRPr>
          </a:p>
          <a:p>
            <a:pPr marL="389255" indent="-366395">
              <a:lnSpc>
                <a:spcPts val="3675"/>
              </a:lnSpc>
              <a:buAutoNum type="arabicPeriod"/>
              <a:tabLst>
                <a:tab pos="389255" algn="l"/>
              </a:tabLst>
            </a:pPr>
            <a:r>
              <a:rPr dirty="0" sz="3100" spc="-10">
                <a:latin typeface="Arial MT"/>
                <a:cs typeface="Arial MT"/>
              </a:rPr>
              <a:t>JavaScript</a:t>
            </a:r>
            <a:endParaRPr sz="3100">
              <a:latin typeface="Arial MT"/>
              <a:cs typeface="Arial MT"/>
            </a:endParaRPr>
          </a:p>
          <a:p>
            <a:pPr marL="389255" indent="-366395">
              <a:lnSpc>
                <a:spcPts val="3675"/>
              </a:lnSpc>
              <a:buAutoNum type="arabicPeriod"/>
              <a:tabLst>
                <a:tab pos="389255" algn="l"/>
              </a:tabLst>
            </a:pPr>
            <a:r>
              <a:rPr dirty="0" sz="3100" spc="-10">
                <a:latin typeface="Arial MT"/>
                <a:cs typeface="Arial MT"/>
              </a:rPr>
              <a:t>GitHub</a:t>
            </a:r>
            <a:endParaRPr sz="3100">
              <a:latin typeface="Arial MT"/>
              <a:cs typeface="Arial MT"/>
            </a:endParaRPr>
          </a:p>
          <a:p>
            <a:pPr marL="389255" indent="-366395">
              <a:lnSpc>
                <a:spcPts val="3700"/>
              </a:lnSpc>
              <a:buAutoNum type="arabicPeriod"/>
              <a:tabLst>
                <a:tab pos="389255" algn="l"/>
              </a:tabLst>
            </a:pPr>
            <a:r>
              <a:rPr dirty="0" sz="3100">
                <a:latin typeface="Arial MT"/>
                <a:cs typeface="Arial MT"/>
              </a:rPr>
              <a:t>Web</a:t>
            </a:r>
            <a:r>
              <a:rPr dirty="0" sz="3100" spc="-105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Browser</a:t>
            </a:r>
            <a:r>
              <a:rPr dirty="0" sz="3100" spc="-10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like</a:t>
            </a:r>
            <a:r>
              <a:rPr dirty="0" sz="3100" spc="-10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Chrome,</a:t>
            </a:r>
            <a:r>
              <a:rPr dirty="0" sz="3100" spc="-10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Safari,</a:t>
            </a:r>
            <a:r>
              <a:rPr dirty="0" sz="3100" spc="-100">
                <a:latin typeface="Arial MT"/>
                <a:cs typeface="Arial MT"/>
              </a:rPr>
              <a:t> </a:t>
            </a:r>
            <a:r>
              <a:rPr dirty="0" sz="3100">
                <a:latin typeface="Arial MT"/>
                <a:cs typeface="Arial MT"/>
              </a:rPr>
              <a:t>Edge</a:t>
            </a:r>
            <a:r>
              <a:rPr dirty="0" sz="3100" spc="-100">
                <a:latin typeface="Arial MT"/>
                <a:cs typeface="Arial MT"/>
              </a:rPr>
              <a:t> </a:t>
            </a:r>
            <a:r>
              <a:rPr dirty="0" sz="3100" spc="-25">
                <a:latin typeface="Arial MT"/>
                <a:cs typeface="Arial MT"/>
              </a:rPr>
              <a:t>etc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59" y="804832"/>
            <a:ext cx="1946910" cy="4972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solidFill>
                  <a:srgbClr val="B80D07"/>
                </a:solidFill>
              </a:rPr>
              <a:t>Feasibility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5916" y="1267456"/>
            <a:ext cx="8876030" cy="5533390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80"/>
              </a:spcBef>
            </a:pPr>
            <a:r>
              <a:rPr dirty="0" sz="1900" spc="-30" b="1">
                <a:latin typeface="Arial"/>
                <a:cs typeface="Arial"/>
              </a:rPr>
              <a:t>Innovativeness</a:t>
            </a:r>
            <a:r>
              <a:rPr dirty="0" sz="1900" spc="-5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and</a:t>
            </a:r>
            <a:r>
              <a:rPr dirty="0" sz="1900" spc="-5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Social</a:t>
            </a:r>
            <a:r>
              <a:rPr dirty="0" sz="1900" spc="-5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Impact:</a:t>
            </a:r>
            <a:endParaRPr sz="1900">
              <a:latin typeface="Arial"/>
              <a:cs typeface="Arial"/>
            </a:endParaRPr>
          </a:p>
          <a:p>
            <a:pPr marL="26034" marR="118745">
              <a:lnSpc>
                <a:spcPts val="1950"/>
              </a:lnSpc>
              <a:spcBef>
                <a:spcPts val="1210"/>
              </a:spcBef>
            </a:pPr>
            <a:r>
              <a:rPr dirty="0" sz="1650">
                <a:latin typeface="Arial MT"/>
                <a:cs typeface="Arial MT"/>
              </a:rPr>
              <a:t>This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project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is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innovative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its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approach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directly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connecting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Indian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artisans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with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global audience,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bypassing</a:t>
            </a:r>
            <a:r>
              <a:rPr dirty="0" sz="1650" spc="-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traditional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intermediaries.</a:t>
            </a:r>
            <a:r>
              <a:rPr dirty="0" sz="1650" spc="-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It</a:t>
            </a:r>
            <a:r>
              <a:rPr dirty="0" sz="1650" spc="-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fosters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financial</a:t>
            </a:r>
            <a:r>
              <a:rPr dirty="0" sz="1650" spc="-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inclusion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by</a:t>
            </a:r>
            <a:r>
              <a:rPr dirty="0" sz="1650" spc="-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enabling</a:t>
            </a:r>
            <a:r>
              <a:rPr dirty="0" sz="1650" spc="-6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artisans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set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their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own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prices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retain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larger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share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of</a:t>
            </a:r>
            <a:r>
              <a:rPr dirty="0" sz="1650" spc="1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profits,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empowering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them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economically. </a:t>
            </a:r>
            <a:r>
              <a:rPr dirty="0" sz="1650" spc="-25">
                <a:latin typeface="Arial MT"/>
                <a:cs typeface="Arial MT"/>
              </a:rPr>
              <a:t>Socially,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platform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preserves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promotes</a:t>
            </a:r>
            <a:r>
              <a:rPr dirty="0" sz="1650" spc="-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India's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rich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cultural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heritage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by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showcasing </a:t>
            </a:r>
            <a:r>
              <a:rPr dirty="0" sz="1650">
                <a:latin typeface="Arial MT"/>
                <a:cs typeface="Arial MT"/>
              </a:rPr>
              <a:t>unique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handcrafted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products,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supporting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traditional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skills,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providing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artisans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 spc="-20">
                <a:latin typeface="Arial MT"/>
                <a:cs typeface="Arial MT"/>
              </a:rPr>
              <a:t>with </a:t>
            </a:r>
            <a:r>
              <a:rPr dirty="0" sz="1650">
                <a:latin typeface="Arial MT"/>
                <a:cs typeface="Arial MT"/>
              </a:rPr>
              <a:t>sustainable</a:t>
            </a:r>
            <a:r>
              <a:rPr dirty="0" sz="1650" spc="-55">
                <a:latin typeface="Arial MT"/>
                <a:cs typeface="Arial MT"/>
              </a:rPr>
              <a:t> </a:t>
            </a:r>
            <a:r>
              <a:rPr dirty="0" sz="1650" spc="-20">
                <a:latin typeface="Arial MT"/>
                <a:cs typeface="Arial MT"/>
              </a:rPr>
              <a:t>livelihoods.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platform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can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also</a:t>
            </a:r>
            <a:r>
              <a:rPr dirty="0" sz="1650" spc="-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facilitate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knowledge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exchange</a:t>
            </a:r>
            <a:r>
              <a:rPr dirty="0" sz="1650" spc="-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collaboration </a:t>
            </a:r>
            <a:r>
              <a:rPr dirty="0" sz="1650">
                <a:latin typeface="Arial MT"/>
                <a:cs typeface="Arial MT"/>
              </a:rPr>
              <a:t>between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artisans,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fostering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creativity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innovation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within</a:t>
            </a:r>
            <a:r>
              <a:rPr dirty="0" sz="1650" spc="-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community.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 sz="1900" spc="-20" b="1">
                <a:latin typeface="Arial"/>
                <a:cs typeface="Arial"/>
              </a:rPr>
              <a:t>Market</a:t>
            </a:r>
            <a:r>
              <a:rPr dirty="0" sz="1900" spc="-8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Potential</a:t>
            </a:r>
            <a:r>
              <a:rPr dirty="0" sz="1900" spc="-80" b="1">
                <a:latin typeface="Arial"/>
                <a:cs typeface="Arial"/>
              </a:rPr>
              <a:t> </a:t>
            </a:r>
            <a:r>
              <a:rPr dirty="0" sz="1900" b="1">
                <a:latin typeface="Arial"/>
                <a:cs typeface="Arial"/>
              </a:rPr>
              <a:t>and</a:t>
            </a:r>
            <a:r>
              <a:rPr dirty="0" sz="1900" spc="-80" b="1">
                <a:latin typeface="Arial"/>
                <a:cs typeface="Arial"/>
              </a:rPr>
              <a:t> </a:t>
            </a:r>
            <a:r>
              <a:rPr dirty="0" sz="1900" spc="-20" b="1">
                <a:latin typeface="Arial"/>
                <a:cs typeface="Arial"/>
              </a:rPr>
              <a:t>Competitive</a:t>
            </a:r>
            <a:r>
              <a:rPr dirty="0" sz="1900" spc="-80" b="1">
                <a:latin typeface="Arial"/>
                <a:cs typeface="Arial"/>
              </a:rPr>
              <a:t> </a:t>
            </a:r>
            <a:r>
              <a:rPr dirty="0" sz="1900" spc="-10" b="1">
                <a:latin typeface="Arial"/>
                <a:cs typeface="Arial"/>
              </a:rPr>
              <a:t>Advantages:</a:t>
            </a:r>
            <a:endParaRPr sz="1900">
              <a:latin typeface="Arial"/>
              <a:cs typeface="Arial"/>
            </a:endParaRPr>
          </a:p>
          <a:p>
            <a:pPr marL="21590" marR="5080">
              <a:lnSpc>
                <a:spcPts val="1950"/>
              </a:lnSpc>
              <a:spcBef>
                <a:spcPts val="1360"/>
              </a:spcBef>
            </a:pPr>
            <a:r>
              <a:rPr dirty="0" sz="1650">
                <a:latin typeface="Arial MT"/>
                <a:cs typeface="Arial MT"/>
              </a:rPr>
              <a:t>Direct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Artisan-</a:t>
            </a:r>
            <a:r>
              <a:rPr dirty="0" sz="1650" spc="-10">
                <a:latin typeface="Arial MT"/>
                <a:cs typeface="Arial MT"/>
              </a:rPr>
              <a:t>to-</a:t>
            </a:r>
            <a:r>
              <a:rPr dirty="0" sz="1650">
                <a:latin typeface="Arial MT"/>
                <a:cs typeface="Arial MT"/>
              </a:rPr>
              <a:t>Consumer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Model:</a:t>
            </a:r>
            <a:r>
              <a:rPr dirty="0" sz="1650" spc="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This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reduces</a:t>
            </a:r>
            <a:r>
              <a:rPr dirty="0" sz="1650" spc="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costs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increases</a:t>
            </a:r>
            <a:r>
              <a:rPr dirty="0" sz="1650" spc="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</a:t>
            </a:r>
            <a:r>
              <a:rPr dirty="0" sz="1650" spc="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earnings,</a:t>
            </a:r>
            <a:r>
              <a:rPr dirty="0" sz="1650" spc="6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offering competitive</a:t>
            </a:r>
            <a:r>
              <a:rPr dirty="0" sz="1650" spc="-6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pricing.</a:t>
            </a:r>
            <a:endParaRPr sz="1650">
              <a:latin typeface="Arial MT"/>
              <a:cs typeface="Arial MT"/>
            </a:endParaRPr>
          </a:p>
          <a:p>
            <a:pPr marL="21590" marR="5080">
              <a:lnSpc>
                <a:spcPts val="1950"/>
              </a:lnSpc>
            </a:pPr>
            <a:r>
              <a:rPr dirty="0" sz="1650">
                <a:latin typeface="Arial MT"/>
                <a:cs typeface="Arial MT"/>
              </a:rPr>
              <a:t>Authenticity</a:t>
            </a:r>
            <a:r>
              <a:rPr dirty="0" sz="1650" spc="1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1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Unique</a:t>
            </a:r>
            <a:r>
              <a:rPr dirty="0" sz="1650" spc="1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Products:</a:t>
            </a:r>
            <a:r>
              <a:rPr dirty="0" sz="1650" spc="1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Showcasing</a:t>
            </a:r>
            <a:r>
              <a:rPr dirty="0" sz="1650" spc="1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genuine</a:t>
            </a:r>
            <a:r>
              <a:rPr dirty="0" sz="1650" spc="1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Indian</a:t>
            </a:r>
            <a:r>
              <a:rPr dirty="0" sz="1650" spc="1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craftsmanship,</a:t>
            </a:r>
            <a:r>
              <a:rPr dirty="0" sz="1650" spc="1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differentiating</a:t>
            </a:r>
            <a:r>
              <a:rPr dirty="0" sz="1650" spc="135">
                <a:latin typeface="Arial MT"/>
                <a:cs typeface="Arial MT"/>
              </a:rPr>
              <a:t> </a:t>
            </a:r>
            <a:r>
              <a:rPr dirty="0" sz="1650" spc="-25">
                <a:latin typeface="Arial MT"/>
                <a:cs typeface="Arial MT"/>
              </a:rPr>
              <a:t>it </a:t>
            </a:r>
            <a:r>
              <a:rPr dirty="0" sz="1650">
                <a:latin typeface="Arial MT"/>
                <a:cs typeface="Arial MT"/>
              </a:rPr>
              <a:t>from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mass-</a:t>
            </a:r>
            <a:r>
              <a:rPr dirty="0" sz="1650">
                <a:latin typeface="Arial MT"/>
                <a:cs typeface="Arial MT"/>
              </a:rPr>
              <a:t>produced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goods.</a:t>
            </a:r>
            <a:endParaRPr sz="1650">
              <a:latin typeface="Arial MT"/>
              <a:cs typeface="Arial MT"/>
            </a:endParaRPr>
          </a:p>
          <a:p>
            <a:pPr marL="21590" marR="5080">
              <a:lnSpc>
                <a:spcPts val="1950"/>
              </a:lnSpc>
            </a:pPr>
            <a:r>
              <a:rPr dirty="0" sz="1650">
                <a:latin typeface="Arial MT"/>
                <a:cs typeface="Arial MT"/>
              </a:rPr>
              <a:t>Global</a:t>
            </a:r>
            <a:r>
              <a:rPr dirty="0" sz="1650" spc="1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Reach:</a:t>
            </a:r>
            <a:r>
              <a:rPr dirty="0" sz="1650" spc="1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1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platform's</a:t>
            </a:r>
            <a:r>
              <a:rPr dirty="0" sz="1650" spc="1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accessibility</a:t>
            </a:r>
            <a:r>
              <a:rPr dirty="0" sz="1650" spc="1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transcends</a:t>
            </a:r>
            <a:r>
              <a:rPr dirty="0" sz="1650" spc="1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geographical</a:t>
            </a:r>
            <a:r>
              <a:rPr dirty="0" sz="1650" spc="16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limitations,</a:t>
            </a:r>
            <a:r>
              <a:rPr dirty="0" sz="1650" spc="15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expanding</a:t>
            </a:r>
            <a:r>
              <a:rPr dirty="0" sz="1650" spc="155">
                <a:latin typeface="Arial MT"/>
                <a:cs typeface="Arial MT"/>
              </a:rPr>
              <a:t> </a:t>
            </a:r>
            <a:r>
              <a:rPr dirty="0" sz="1650" spc="-25">
                <a:latin typeface="Arial MT"/>
                <a:cs typeface="Arial MT"/>
              </a:rPr>
              <a:t>the </a:t>
            </a:r>
            <a:r>
              <a:rPr dirty="0" sz="1650">
                <a:latin typeface="Arial MT"/>
                <a:cs typeface="Arial MT"/>
              </a:rPr>
              <a:t>market</a:t>
            </a:r>
            <a:r>
              <a:rPr dirty="0" sz="1650" spc="-8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for</a:t>
            </a:r>
            <a:r>
              <a:rPr dirty="0" sz="1650" spc="-7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artisans.</a:t>
            </a:r>
            <a:endParaRPr sz="1650">
              <a:latin typeface="Arial MT"/>
              <a:cs typeface="Arial MT"/>
            </a:endParaRPr>
          </a:p>
          <a:p>
            <a:pPr marL="21590" marR="5080">
              <a:lnSpc>
                <a:spcPts val="1950"/>
              </a:lnSpc>
            </a:pPr>
            <a:r>
              <a:rPr dirty="0" sz="1650">
                <a:latin typeface="Arial MT"/>
                <a:cs typeface="Arial MT"/>
              </a:rPr>
              <a:t>Cultural</a:t>
            </a:r>
            <a:r>
              <a:rPr dirty="0" sz="1650" spc="1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Preservation:</a:t>
            </a:r>
            <a:r>
              <a:rPr dirty="0" sz="1650" spc="1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By</a:t>
            </a:r>
            <a:r>
              <a:rPr dirty="0" sz="1650" spc="18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promoting</a:t>
            </a:r>
            <a:r>
              <a:rPr dirty="0" sz="1650" spc="1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18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preserving</a:t>
            </a:r>
            <a:r>
              <a:rPr dirty="0" sz="1650" spc="1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traditional</a:t>
            </a:r>
            <a:r>
              <a:rPr dirty="0" sz="1650" spc="1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crafts,</a:t>
            </a:r>
            <a:r>
              <a:rPr dirty="0" sz="1650" spc="18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1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platform</a:t>
            </a:r>
            <a:r>
              <a:rPr dirty="0" sz="1650" spc="18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caters</a:t>
            </a:r>
            <a:r>
              <a:rPr dirty="0" sz="1650" spc="17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180">
                <a:latin typeface="Arial MT"/>
                <a:cs typeface="Arial MT"/>
              </a:rPr>
              <a:t> </a:t>
            </a:r>
            <a:r>
              <a:rPr dirty="0" sz="1650" spc="-50">
                <a:latin typeface="Arial MT"/>
                <a:cs typeface="Arial MT"/>
              </a:rPr>
              <a:t>a </a:t>
            </a:r>
            <a:r>
              <a:rPr dirty="0" sz="1650">
                <a:latin typeface="Arial MT"/>
                <a:cs typeface="Arial MT"/>
              </a:rPr>
              <a:t>niche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market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valuing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cultural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heritage.</a:t>
            </a:r>
            <a:endParaRPr sz="1650">
              <a:latin typeface="Arial MT"/>
              <a:cs typeface="Arial MT"/>
            </a:endParaRPr>
          </a:p>
          <a:p>
            <a:pPr marL="21590" marR="5080">
              <a:lnSpc>
                <a:spcPts val="1950"/>
              </a:lnSpc>
            </a:pPr>
            <a:r>
              <a:rPr dirty="0" sz="1650">
                <a:latin typeface="Arial MT"/>
                <a:cs typeface="Arial MT"/>
              </a:rPr>
              <a:t>Empowerment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of</a:t>
            </a:r>
            <a:r>
              <a:rPr dirty="0" sz="1650" spc="1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Artisans: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Providing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artisans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with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greater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control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over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their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sales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business, fostering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economic</a:t>
            </a:r>
            <a:r>
              <a:rPr dirty="0" sz="1650" spc="-6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independence.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62466" y="444067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62466" y="493597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62466" y="543127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62466" y="592657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62466" y="642187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solidFill>
                  <a:srgbClr val="B80D07"/>
                </a:solidFill>
              </a:rPr>
              <a:t>Architecture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5726" y="1496991"/>
            <a:ext cx="4575175" cy="1632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30885">
              <a:lnSpc>
                <a:spcPts val="2130"/>
              </a:lnSpc>
              <a:spcBef>
                <a:spcPts val="90"/>
              </a:spcBef>
            </a:pPr>
            <a:r>
              <a:rPr dirty="0" sz="1800" b="1">
                <a:latin typeface="Arial"/>
                <a:cs typeface="Arial"/>
              </a:rPr>
              <a:t>[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Users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/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Buyers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/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Art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Enthusiasts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50" b="1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 marL="2015489" marR="1564640" indent="334645">
              <a:lnSpc>
                <a:spcPts val="2100"/>
              </a:lnSpc>
              <a:spcBef>
                <a:spcPts val="90"/>
              </a:spcBef>
            </a:pPr>
            <a:r>
              <a:rPr dirty="0" sz="1800" spc="-50" b="1">
                <a:latin typeface="Arial"/>
                <a:cs typeface="Arial"/>
              </a:rPr>
              <a:t>| </a:t>
            </a:r>
            <a:r>
              <a:rPr dirty="0" sz="1800" spc="-10" b="1">
                <a:latin typeface="Arial"/>
                <a:cs typeface="Arial"/>
              </a:rPr>
              <a:t>Frontend</a:t>
            </a:r>
            <a:endParaRPr sz="1800">
              <a:latin typeface="Arial"/>
              <a:cs typeface="Arial"/>
            </a:endParaRPr>
          </a:p>
          <a:p>
            <a:pPr algn="ctr" marL="189865">
              <a:lnSpc>
                <a:spcPts val="2010"/>
              </a:lnSpc>
            </a:pPr>
            <a:r>
              <a:rPr dirty="0" sz="1800" b="1">
                <a:latin typeface="Arial"/>
                <a:cs typeface="Arial"/>
              </a:rPr>
              <a:t>(HTML,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CSS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JavaScript)</a:t>
            </a:r>
            <a:endParaRPr sz="1800">
              <a:latin typeface="Arial"/>
              <a:cs typeface="Arial"/>
            </a:endParaRPr>
          </a:p>
          <a:p>
            <a:pPr algn="ctr" marL="252729">
              <a:lnSpc>
                <a:spcPts val="2100"/>
              </a:lnSpc>
            </a:pPr>
            <a:r>
              <a:rPr dirty="0" sz="1800" spc="-50" b="1">
                <a:latin typeface="Arial"/>
                <a:cs typeface="Arial"/>
              </a:rPr>
              <a:t>|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0"/>
              </a:lnSpc>
            </a:pPr>
            <a:r>
              <a:rPr dirty="0" sz="1800" spc="-15" b="1">
                <a:latin typeface="Arial"/>
                <a:cs typeface="Arial"/>
              </a:rPr>
              <a:t>-----------------------------------------------------------</a:t>
            </a:r>
            <a:r>
              <a:rPr dirty="0" sz="1800" spc="-10" b="1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75972" y="3097191"/>
            <a:ext cx="2474595" cy="163258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276860" indent="1093470">
              <a:lnSpc>
                <a:spcPts val="2100"/>
              </a:lnSpc>
              <a:spcBef>
                <a:spcPts val="210"/>
              </a:spcBef>
            </a:pPr>
            <a:r>
              <a:rPr dirty="0" sz="1800" spc="-50" b="1">
                <a:latin typeface="Arial"/>
                <a:cs typeface="Arial"/>
              </a:rPr>
              <a:t>| </a:t>
            </a:r>
            <a:r>
              <a:rPr dirty="0" sz="1800" spc="-10" b="1">
                <a:latin typeface="Arial"/>
                <a:cs typeface="Arial"/>
              </a:rPr>
              <a:t>Marketplace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Module</a:t>
            </a:r>
            <a:endParaRPr sz="1800">
              <a:latin typeface="Arial"/>
              <a:cs typeface="Arial"/>
            </a:endParaRPr>
          </a:p>
          <a:p>
            <a:pPr marL="233679">
              <a:lnSpc>
                <a:spcPts val="2010"/>
              </a:lnSpc>
            </a:pPr>
            <a:r>
              <a:rPr dirty="0" sz="1800" b="1">
                <a:latin typeface="Arial"/>
                <a:cs typeface="Arial"/>
              </a:rPr>
              <a:t>-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Artisan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Profiles</a:t>
            </a:r>
            <a:endParaRPr sz="1800">
              <a:latin typeface="Arial"/>
              <a:cs typeface="Arial"/>
            </a:endParaRPr>
          </a:p>
          <a:p>
            <a:pPr marL="164465">
              <a:lnSpc>
                <a:spcPts val="2100"/>
              </a:lnSpc>
            </a:pPr>
            <a:r>
              <a:rPr dirty="0" sz="1800" b="1">
                <a:latin typeface="Arial"/>
                <a:cs typeface="Arial"/>
              </a:rPr>
              <a:t>-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Product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Listings</a:t>
            </a:r>
            <a:endParaRPr sz="1800">
              <a:latin typeface="Arial"/>
              <a:cs typeface="Arial"/>
            </a:endParaRPr>
          </a:p>
          <a:p>
            <a:pPr marL="37465">
              <a:lnSpc>
                <a:spcPts val="2100"/>
              </a:lnSpc>
            </a:pPr>
            <a:r>
              <a:rPr dirty="0" sz="1800" b="1">
                <a:latin typeface="Arial"/>
                <a:cs typeface="Arial"/>
              </a:rPr>
              <a:t>-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Shopping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Cart</a:t>
            </a:r>
            <a:endParaRPr sz="1800">
              <a:latin typeface="Arial"/>
              <a:cs typeface="Arial"/>
            </a:endParaRPr>
          </a:p>
          <a:p>
            <a:pPr marL="132715">
              <a:lnSpc>
                <a:spcPts val="2130"/>
              </a:lnSpc>
            </a:pPr>
            <a:r>
              <a:rPr dirty="0" sz="1800" b="1">
                <a:latin typeface="Arial"/>
                <a:cs typeface="Arial"/>
              </a:rPr>
              <a:t>-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Payment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Integration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24679" y="3097191"/>
            <a:ext cx="2418080" cy="1632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2540">
              <a:lnSpc>
                <a:spcPts val="2130"/>
              </a:lnSpc>
              <a:spcBef>
                <a:spcPts val="90"/>
              </a:spcBef>
            </a:pPr>
            <a:r>
              <a:rPr dirty="0" sz="1800" spc="-50" b="1">
                <a:latin typeface="Arial"/>
                <a:cs typeface="Arial"/>
              </a:rPr>
              <a:t>|</a:t>
            </a:r>
            <a:endParaRPr sz="1800">
              <a:latin typeface="Arial"/>
              <a:cs typeface="Arial"/>
            </a:endParaRPr>
          </a:p>
          <a:p>
            <a:pPr marL="328930">
              <a:lnSpc>
                <a:spcPts val="2100"/>
              </a:lnSpc>
            </a:pPr>
            <a:r>
              <a:rPr dirty="0" sz="1800" b="1">
                <a:latin typeface="Arial"/>
                <a:cs typeface="Arial"/>
              </a:rPr>
              <a:t>Cultural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Showcase</a:t>
            </a:r>
            <a:endParaRPr sz="1800">
              <a:latin typeface="Arial"/>
              <a:cs typeface="Arial"/>
            </a:endParaRPr>
          </a:p>
          <a:p>
            <a:pPr marL="271780" indent="-138430">
              <a:lnSpc>
                <a:spcPts val="2100"/>
              </a:lnSpc>
              <a:buChar char="-"/>
              <a:tabLst>
                <a:tab pos="271780" algn="l"/>
              </a:tabLst>
            </a:pPr>
            <a:r>
              <a:rPr dirty="0" sz="1800" b="1">
                <a:latin typeface="Arial"/>
                <a:cs typeface="Arial"/>
              </a:rPr>
              <a:t>Folk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Arts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by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State</a:t>
            </a:r>
            <a:endParaRPr sz="1800">
              <a:latin typeface="Arial"/>
              <a:cs typeface="Arial"/>
            </a:endParaRPr>
          </a:p>
          <a:p>
            <a:pPr marL="315595" indent="-138430">
              <a:lnSpc>
                <a:spcPts val="2100"/>
              </a:lnSpc>
              <a:buChar char="-"/>
              <a:tabLst>
                <a:tab pos="315595" algn="l"/>
              </a:tabLst>
            </a:pPr>
            <a:r>
              <a:rPr dirty="0" sz="1800" b="1">
                <a:latin typeface="Arial"/>
                <a:cs typeface="Arial"/>
              </a:rPr>
              <a:t>Festivals</a:t>
            </a:r>
            <a:r>
              <a:rPr dirty="0" sz="1800" spc="-1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Timeline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dirty="0" sz="1800" b="1">
                <a:latin typeface="Arial"/>
                <a:cs typeface="Arial"/>
              </a:rPr>
              <a:t>-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Dance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Styles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Gallery</a:t>
            </a:r>
            <a:endParaRPr sz="1800">
              <a:latin typeface="Arial"/>
              <a:cs typeface="Arial"/>
            </a:endParaRPr>
          </a:p>
          <a:p>
            <a:pPr marL="347980">
              <a:lnSpc>
                <a:spcPts val="2130"/>
              </a:lnSpc>
            </a:pPr>
            <a:r>
              <a:rPr dirty="0" sz="1800" b="1">
                <a:latin typeface="Arial"/>
                <a:cs typeface="Arial"/>
              </a:rPr>
              <a:t>-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Traditional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Attire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50858" y="4697391"/>
            <a:ext cx="3568700" cy="189928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499235" marR="668655" indent="631825">
              <a:lnSpc>
                <a:spcPts val="2100"/>
              </a:lnSpc>
              <a:spcBef>
                <a:spcPts val="210"/>
              </a:spcBef>
            </a:pPr>
            <a:r>
              <a:rPr dirty="0" sz="1800" spc="-50" b="1">
                <a:latin typeface="Arial"/>
                <a:cs typeface="Arial"/>
              </a:rPr>
              <a:t>| </a:t>
            </a:r>
            <a:r>
              <a:rPr dirty="0" sz="1800" b="1">
                <a:latin typeface="Arial"/>
                <a:cs typeface="Arial"/>
              </a:rPr>
              <a:t>Backend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338455">
              <a:lnSpc>
                <a:spcPts val="2010"/>
              </a:lnSpc>
            </a:pPr>
            <a:r>
              <a:rPr dirty="0" sz="1800" b="1">
                <a:latin typeface="Arial"/>
                <a:cs typeface="Arial"/>
              </a:rPr>
              <a:t>(Node.js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+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MySQL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/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Firebase)</a:t>
            </a:r>
            <a:endParaRPr sz="1800">
              <a:latin typeface="Arial"/>
              <a:cs typeface="Arial"/>
            </a:endParaRPr>
          </a:p>
          <a:p>
            <a:pPr marL="12700" marR="5080" indent="2182495">
              <a:lnSpc>
                <a:spcPts val="2100"/>
              </a:lnSpc>
              <a:spcBef>
                <a:spcPts val="90"/>
              </a:spcBef>
            </a:pPr>
            <a:r>
              <a:rPr dirty="0" sz="1800" spc="-50" b="1">
                <a:latin typeface="Arial"/>
                <a:cs typeface="Arial"/>
              </a:rPr>
              <a:t>| </a:t>
            </a:r>
            <a:r>
              <a:rPr dirty="0" sz="1800" spc="-10" b="1">
                <a:latin typeface="Arial"/>
                <a:cs typeface="Arial"/>
              </a:rPr>
              <a:t>Authentication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|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Product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Catalog</a:t>
            </a:r>
            <a:endParaRPr sz="1800">
              <a:latin typeface="Arial"/>
              <a:cs typeface="Arial"/>
            </a:endParaRPr>
          </a:p>
          <a:p>
            <a:pPr marL="2226945">
              <a:lnSpc>
                <a:spcPts val="2010"/>
              </a:lnSpc>
            </a:pPr>
            <a:r>
              <a:rPr dirty="0" sz="1800" spc="-50" b="1">
                <a:latin typeface="Arial"/>
                <a:cs typeface="Arial"/>
              </a:rPr>
              <a:t>|</a:t>
            </a:r>
            <a:endParaRPr sz="1800">
              <a:latin typeface="Arial"/>
              <a:cs typeface="Arial"/>
            </a:endParaRPr>
          </a:p>
          <a:p>
            <a:pPr marL="1132205">
              <a:lnSpc>
                <a:spcPts val="2130"/>
              </a:lnSpc>
            </a:pPr>
            <a:r>
              <a:rPr dirty="0" sz="1800" b="1">
                <a:latin typeface="Arial"/>
                <a:cs typeface="Arial"/>
              </a:rPr>
              <a:t>Salesman</a:t>
            </a:r>
            <a:r>
              <a:rPr dirty="0" sz="1800" spc="-1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Dashboard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2747" y="1346199"/>
            <a:ext cx="8691880" cy="5313045"/>
          </a:xfrm>
          <a:custGeom>
            <a:avLst/>
            <a:gdLst/>
            <a:ahLst/>
            <a:cxnLst/>
            <a:rect l="l" t="t" r="r" b="b"/>
            <a:pathLst>
              <a:path w="8691880" h="5313045">
                <a:moveTo>
                  <a:pt x="196583" y="5097996"/>
                </a:moveTo>
                <a:lnTo>
                  <a:pt x="192747" y="5094160"/>
                </a:lnTo>
                <a:lnTo>
                  <a:pt x="189661" y="5092103"/>
                </a:lnTo>
                <a:lnTo>
                  <a:pt x="182664" y="5089195"/>
                </a:lnTo>
                <a:lnTo>
                  <a:pt x="179019" y="5088471"/>
                </a:lnTo>
                <a:lnTo>
                  <a:pt x="171437" y="5088471"/>
                </a:lnTo>
                <a:lnTo>
                  <a:pt x="167792" y="5089195"/>
                </a:lnTo>
                <a:lnTo>
                  <a:pt x="160794" y="5092103"/>
                </a:lnTo>
                <a:lnTo>
                  <a:pt x="157695" y="5094160"/>
                </a:lnTo>
                <a:lnTo>
                  <a:pt x="153860" y="5097996"/>
                </a:lnTo>
                <a:lnTo>
                  <a:pt x="196583" y="5097996"/>
                </a:lnTo>
                <a:close/>
              </a:path>
              <a:path w="8691880" h="5313045">
                <a:moveTo>
                  <a:pt x="203796" y="4808461"/>
                </a:moveTo>
                <a:lnTo>
                  <a:pt x="179019" y="4783671"/>
                </a:lnTo>
                <a:lnTo>
                  <a:pt x="171437" y="4783671"/>
                </a:lnTo>
                <a:lnTo>
                  <a:pt x="146646" y="4808461"/>
                </a:lnTo>
                <a:lnTo>
                  <a:pt x="146646" y="4816043"/>
                </a:lnTo>
                <a:lnTo>
                  <a:pt x="171437" y="4840821"/>
                </a:lnTo>
                <a:lnTo>
                  <a:pt x="179019" y="4840821"/>
                </a:lnTo>
                <a:lnTo>
                  <a:pt x="203796" y="4816043"/>
                </a:lnTo>
                <a:lnTo>
                  <a:pt x="203796" y="4812246"/>
                </a:lnTo>
                <a:lnTo>
                  <a:pt x="203796" y="4808461"/>
                </a:lnTo>
                <a:close/>
              </a:path>
              <a:path w="8691880" h="5313045">
                <a:moveTo>
                  <a:pt x="203796" y="3589261"/>
                </a:moveTo>
                <a:lnTo>
                  <a:pt x="179019" y="3564471"/>
                </a:lnTo>
                <a:lnTo>
                  <a:pt x="171437" y="3564471"/>
                </a:lnTo>
                <a:lnTo>
                  <a:pt x="146646" y="3589261"/>
                </a:lnTo>
                <a:lnTo>
                  <a:pt x="146646" y="3596843"/>
                </a:lnTo>
                <a:lnTo>
                  <a:pt x="171437" y="3621621"/>
                </a:lnTo>
                <a:lnTo>
                  <a:pt x="179019" y="3621621"/>
                </a:lnTo>
                <a:lnTo>
                  <a:pt x="203796" y="3596843"/>
                </a:lnTo>
                <a:lnTo>
                  <a:pt x="203796" y="3593046"/>
                </a:lnTo>
                <a:lnTo>
                  <a:pt x="203796" y="3589261"/>
                </a:lnTo>
                <a:close/>
              </a:path>
              <a:path w="8691880" h="5313045">
                <a:moveTo>
                  <a:pt x="203796" y="2370061"/>
                </a:moveTo>
                <a:lnTo>
                  <a:pt x="179019" y="2345271"/>
                </a:lnTo>
                <a:lnTo>
                  <a:pt x="171437" y="2345271"/>
                </a:lnTo>
                <a:lnTo>
                  <a:pt x="146646" y="2370061"/>
                </a:lnTo>
                <a:lnTo>
                  <a:pt x="146646" y="2377643"/>
                </a:lnTo>
                <a:lnTo>
                  <a:pt x="171437" y="2402421"/>
                </a:lnTo>
                <a:lnTo>
                  <a:pt x="179019" y="2402421"/>
                </a:lnTo>
                <a:lnTo>
                  <a:pt x="203796" y="2377643"/>
                </a:lnTo>
                <a:lnTo>
                  <a:pt x="203796" y="2373846"/>
                </a:lnTo>
                <a:lnTo>
                  <a:pt x="203796" y="2370061"/>
                </a:lnTo>
                <a:close/>
              </a:path>
              <a:path w="8691880" h="5313045">
                <a:moveTo>
                  <a:pt x="203796" y="1455661"/>
                </a:moveTo>
                <a:lnTo>
                  <a:pt x="179019" y="1430870"/>
                </a:lnTo>
                <a:lnTo>
                  <a:pt x="171437" y="1430870"/>
                </a:lnTo>
                <a:lnTo>
                  <a:pt x="146646" y="1455661"/>
                </a:lnTo>
                <a:lnTo>
                  <a:pt x="146646" y="1463243"/>
                </a:lnTo>
                <a:lnTo>
                  <a:pt x="171437" y="1488020"/>
                </a:lnTo>
                <a:lnTo>
                  <a:pt x="179019" y="1488020"/>
                </a:lnTo>
                <a:lnTo>
                  <a:pt x="203796" y="1463243"/>
                </a:lnTo>
                <a:lnTo>
                  <a:pt x="203796" y="1459445"/>
                </a:lnTo>
                <a:lnTo>
                  <a:pt x="203796" y="1455661"/>
                </a:lnTo>
                <a:close/>
              </a:path>
              <a:path w="8691880" h="5313045">
                <a:moveTo>
                  <a:pt x="203796" y="541261"/>
                </a:moveTo>
                <a:lnTo>
                  <a:pt x="179019" y="516470"/>
                </a:lnTo>
                <a:lnTo>
                  <a:pt x="171437" y="516470"/>
                </a:lnTo>
                <a:lnTo>
                  <a:pt x="146646" y="541261"/>
                </a:lnTo>
                <a:lnTo>
                  <a:pt x="146646" y="548843"/>
                </a:lnTo>
                <a:lnTo>
                  <a:pt x="171437" y="573620"/>
                </a:lnTo>
                <a:lnTo>
                  <a:pt x="179019" y="573620"/>
                </a:lnTo>
                <a:lnTo>
                  <a:pt x="203796" y="548843"/>
                </a:lnTo>
                <a:lnTo>
                  <a:pt x="203796" y="545045"/>
                </a:lnTo>
                <a:lnTo>
                  <a:pt x="203796" y="541261"/>
                </a:lnTo>
                <a:close/>
              </a:path>
              <a:path w="8691880" h="5313045">
                <a:moveTo>
                  <a:pt x="8691855" y="3048"/>
                </a:moveTo>
                <a:lnTo>
                  <a:pt x="8688807" y="0"/>
                </a:lnTo>
                <a:lnTo>
                  <a:pt x="8678329" y="0"/>
                </a:lnTo>
                <a:lnTo>
                  <a:pt x="8678329" y="13525"/>
                </a:lnTo>
                <a:lnTo>
                  <a:pt x="8678329" y="5300192"/>
                </a:lnTo>
                <a:lnTo>
                  <a:pt x="13525" y="5300192"/>
                </a:lnTo>
                <a:lnTo>
                  <a:pt x="13525" y="13525"/>
                </a:lnTo>
                <a:lnTo>
                  <a:pt x="8678329" y="13525"/>
                </a:lnTo>
                <a:lnTo>
                  <a:pt x="8678329" y="0"/>
                </a:lnTo>
                <a:lnTo>
                  <a:pt x="3048" y="0"/>
                </a:lnTo>
                <a:lnTo>
                  <a:pt x="0" y="3048"/>
                </a:lnTo>
                <a:lnTo>
                  <a:pt x="0" y="5310670"/>
                </a:lnTo>
                <a:lnTo>
                  <a:pt x="1778" y="5312448"/>
                </a:lnTo>
                <a:lnTo>
                  <a:pt x="8690077" y="5312448"/>
                </a:lnTo>
                <a:lnTo>
                  <a:pt x="8691855" y="5310670"/>
                </a:lnTo>
                <a:lnTo>
                  <a:pt x="8691855" y="5306949"/>
                </a:lnTo>
                <a:lnTo>
                  <a:pt x="8691855" y="5300192"/>
                </a:lnTo>
                <a:lnTo>
                  <a:pt x="8691855" y="13525"/>
                </a:lnTo>
                <a:lnTo>
                  <a:pt x="8691855" y="6769"/>
                </a:lnTo>
                <a:lnTo>
                  <a:pt x="8691855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50503" y="1373526"/>
            <a:ext cx="8176259" cy="57226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35" b="1">
                <a:latin typeface="Times New Roman"/>
                <a:cs typeface="Times New Roman"/>
              </a:rPr>
              <a:t>Driver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Safety:</a:t>
            </a:r>
            <a:endParaRPr sz="200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dirty="0" sz="2000" spc="60">
                <a:latin typeface="Times New Roman"/>
                <a:cs typeface="Times New Roman"/>
              </a:rPr>
              <a:t>Detects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70">
                <a:latin typeface="Times New Roman"/>
                <a:cs typeface="Times New Roman"/>
              </a:rPr>
              <a:t>emotional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distress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105">
                <a:latin typeface="Times New Roman"/>
                <a:cs typeface="Times New Roman"/>
              </a:rPr>
              <a:t>or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65">
                <a:latin typeface="Times New Roman"/>
                <a:cs typeface="Times New Roman"/>
              </a:rPr>
              <a:t>distraction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Times New Roman"/>
                <a:cs typeface="Times New Roman"/>
              </a:rPr>
              <a:t>to</a:t>
            </a:r>
            <a:r>
              <a:rPr dirty="0" sz="2000" spc="60">
                <a:latin typeface="Times New Roman"/>
                <a:cs typeface="Times New Roman"/>
              </a:rPr>
              <a:t> prevent </a:t>
            </a:r>
            <a:r>
              <a:rPr dirty="0" sz="2000" spc="35">
                <a:latin typeface="Times New Roman"/>
                <a:cs typeface="Times New Roman"/>
              </a:rPr>
              <a:t>accidents.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Passenger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Well-being:</a:t>
            </a:r>
            <a:endParaRPr sz="200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dirty="0" sz="2000" spc="90">
                <a:latin typeface="Times New Roman"/>
                <a:cs typeface="Times New Roman"/>
              </a:rPr>
              <a:t>Adapts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Times New Roman"/>
                <a:cs typeface="Times New Roman"/>
              </a:rPr>
              <a:t>to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80">
                <a:latin typeface="Times New Roman"/>
                <a:cs typeface="Times New Roman"/>
              </a:rPr>
              <a:t>moods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of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45">
                <a:latin typeface="Times New Roman"/>
                <a:cs typeface="Times New Roman"/>
              </a:rPr>
              <a:t>children, </a:t>
            </a:r>
            <a:r>
              <a:rPr dirty="0" sz="2000">
                <a:latin typeface="Times New Roman"/>
                <a:cs typeface="Times New Roman"/>
              </a:rPr>
              <a:t>elderly,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105">
                <a:latin typeface="Times New Roman"/>
                <a:cs typeface="Times New Roman"/>
              </a:rPr>
              <a:t>or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Times New Roman"/>
                <a:cs typeface="Times New Roman"/>
              </a:rPr>
              <a:t>anxious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35">
                <a:latin typeface="Times New Roman"/>
                <a:cs typeface="Times New Roman"/>
              </a:rPr>
              <a:t>riders.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Mental Health </a:t>
            </a:r>
            <a:r>
              <a:rPr dirty="0" sz="2000" spc="-10" b="1">
                <a:latin typeface="Times New Roman"/>
                <a:cs typeface="Times New Roman"/>
              </a:rPr>
              <a:t>Awareness:</a:t>
            </a:r>
            <a:endParaRPr sz="2000">
              <a:latin typeface="Times New Roman"/>
              <a:cs typeface="Times New Roman"/>
            </a:endParaRPr>
          </a:p>
          <a:p>
            <a:pPr marL="273050" marR="5080">
              <a:lnSpc>
                <a:spcPct val="100000"/>
              </a:lnSpc>
            </a:pPr>
            <a:r>
              <a:rPr dirty="0" sz="2000" spc="55">
                <a:latin typeface="Times New Roman"/>
                <a:cs typeface="Times New Roman"/>
              </a:rPr>
              <a:t>Logs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 spc="70">
                <a:latin typeface="Times New Roman"/>
                <a:cs typeface="Times New Roman"/>
              </a:rPr>
              <a:t>emotional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states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Times New Roman"/>
                <a:cs typeface="Times New Roman"/>
              </a:rPr>
              <a:t>to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provide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long-</a:t>
            </a:r>
            <a:r>
              <a:rPr dirty="0" sz="2000" spc="80">
                <a:latin typeface="Times New Roman"/>
                <a:cs typeface="Times New Roman"/>
              </a:rPr>
              <a:t>term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insights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Times New Roman"/>
                <a:cs typeface="Times New Roman"/>
              </a:rPr>
              <a:t>and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stress-</a:t>
            </a:r>
            <a:r>
              <a:rPr dirty="0" sz="2000" spc="55">
                <a:latin typeface="Times New Roman"/>
                <a:cs typeface="Times New Roman"/>
              </a:rPr>
              <a:t>reduction habits.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dirty="0" sz="2000" spc="-30" b="1">
                <a:latin typeface="Times New Roman"/>
                <a:cs typeface="Times New Roman"/>
              </a:rPr>
              <a:t>Increased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Trust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AI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Mobility:</a:t>
            </a:r>
            <a:endParaRPr sz="2000">
              <a:latin typeface="Times New Roman"/>
              <a:cs typeface="Times New Roman"/>
            </a:endParaRPr>
          </a:p>
          <a:p>
            <a:pPr marL="273050" marR="185420">
              <a:lnSpc>
                <a:spcPct val="100000"/>
              </a:lnSpc>
            </a:pPr>
            <a:r>
              <a:rPr dirty="0" sz="2000" spc="80">
                <a:latin typeface="Times New Roman"/>
                <a:cs typeface="Times New Roman"/>
              </a:rPr>
              <a:t>Empathy-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95">
                <a:latin typeface="Times New Roman"/>
                <a:cs typeface="Times New Roman"/>
              </a:rPr>
              <a:t>approach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Times New Roman"/>
                <a:cs typeface="Times New Roman"/>
              </a:rPr>
              <a:t>makes </a:t>
            </a:r>
            <a:r>
              <a:rPr dirty="0" sz="2000" spc="100">
                <a:latin typeface="Times New Roman"/>
                <a:cs typeface="Times New Roman"/>
              </a:rPr>
              <a:t>AI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vehicles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75">
                <a:latin typeface="Times New Roman"/>
                <a:cs typeface="Times New Roman"/>
              </a:rPr>
              <a:t>more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50">
                <a:latin typeface="Times New Roman"/>
                <a:cs typeface="Times New Roman"/>
              </a:rPr>
              <a:t>acceptable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Times New Roman"/>
                <a:cs typeface="Times New Roman"/>
              </a:rPr>
              <a:t>and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less </a:t>
            </a:r>
            <a:r>
              <a:rPr dirty="0" sz="2000" spc="35">
                <a:latin typeface="Times New Roman"/>
                <a:cs typeface="Times New Roman"/>
              </a:rPr>
              <a:t>intrusive.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dirty="0" sz="2000" spc="-35" b="1">
                <a:latin typeface="Times New Roman"/>
                <a:cs typeface="Times New Roman"/>
              </a:rPr>
              <a:t>Commercial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Benefits:</a:t>
            </a:r>
            <a:endParaRPr sz="2000">
              <a:latin typeface="Times New Roman"/>
              <a:cs typeface="Times New Roman"/>
            </a:endParaRPr>
          </a:p>
          <a:p>
            <a:pPr marL="273050">
              <a:lnSpc>
                <a:spcPct val="100000"/>
              </a:lnSpc>
            </a:pPr>
            <a:r>
              <a:rPr dirty="0" sz="2000" spc="85">
                <a:latin typeface="Times New Roman"/>
                <a:cs typeface="Times New Roman"/>
              </a:rPr>
              <a:t>Marketable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55">
                <a:latin typeface="Times New Roman"/>
                <a:cs typeface="Times New Roman"/>
              </a:rPr>
              <a:t>as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70">
                <a:latin typeface="Times New Roman"/>
                <a:cs typeface="Times New Roman"/>
              </a:rPr>
              <a:t>premium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Times New Roman"/>
                <a:cs typeface="Times New Roman"/>
              </a:rPr>
              <a:t>feature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EVs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110">
                <a:latin typeface="Times New Roman"/>
                <a:cs typeface="Times New Roman"/>
              </a:rPr>
              <a:t>and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85">
                <a:latin typeface="Times New Roman"/>
                <a:cs typeface="Times New Roman"/>
              </a:rPr>
              <a:t>smart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vehicles.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10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L="422909">
              <a:lnSpc>
                <a:spcPct val="100000"/>
              </a:lnSpc>
            </a:pPr>
            <a:r>
              <a:rPr dirty="0" sz="1600" spc="-40" b="1">
                <a:solidFill>
                  <a:srgbClr val="B80D07"/>
                </a:solidFill>
                <a:latin typeface="Arial"/>
                <a:cs typeface="Arial"/>
              </a:rPr>
              <a:t>IDEATHON-</a:t>
            </a:r>
            <a:r>
              <a:rPr dirty="0" sz="1600" spc="-20" b="1">
                <a:solidFill>
                  <a:srgbClr val="B80D07"/>
                </a:solidFill>
                <a:latin typeface="Arial"/>
                <a:cs typeface="Arial"/>
              </a:rPr>
              <a:t>2K25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90"/>
              </a:spcBef>
            </a:pPr>
            <a:r>
              <a:rPr dirty="0"/>
              <a:t>Impacts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 spc="-10"/>
              <a:t>Benefits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8147" y="1500301"/>
            <a:ext cx="8663940" cy="5160010"/>
          </a:xfrm>
          <a:custGeom>
            <a:avLst/>
            <a:gdLst/>
            <a:ahLst/>
            <a:cxnLst/>
            <a:rect l="l" t="t" r="r" b="b"/>
            <a:pathLst>
              <a:path w="8663940" h="5160009">
                <a:moveTo>
                  <a:pt x="8663470" y="0"/>
                </a:moveTo>
                <a:lnTo>
                  <a:pt x="8652993" y="0"/>
                </a:lnTo>
                <a:lnTo>
                  <a:pt x="8652993" y="6350"/>
                </a:lnTo>
                <a:lnTo>
                  <a:pt x="8652993" y="6756"/>
                </a:lnTo>
                <a:lnTo>
                  <a:pt x="8652993" y="13525"/>
                </a:lnTo>
                <a:lnTo>
                  <a:pt x="8652993" y="13970"/>
                </a:lnTo>
                <a:lnTo>
                  <a:pt x="8652993" y="5146040"/>
                </a:lnTo>
                <a:lnTo>
                  <a:pt x="13525" y="5146065"/>
                </a:lnTo>
                <a:lnTo>
                  <a:pt x="6769" y="5146065"/>
                </a:lnTo>
                <a:lnTo>
                  <a:pt x="13525" y="5146040"/>
                </a:lnTo>
                <a:lnTo>
                  <a:pt x="13525" y="13970"/>
                </a:lnTo>
                <a:lnTo>
                  <a:pt x="6769" y="13970"/>
                </a:lnTo>
                <a:lnTo>
                  <a:pt x="6769" y="13525"/>
                </a:lnTo>
                <a:lnTo>
                  <a:pt x="13525" y="13525"/>
                </a:lnTo>
                <a:lnTo>
                  <a:pt x="8652993" y="13525"/>
                </a:lnTo>
                <a:lnTo>
                  <a:pt x="8652993" y="6756"/>
                </a:lnTo>
                <a:lnTo>
                  <a:pt x="13525" y="6756"/>
                </a:lnTo>
                <a:lnTo>
                  <a:pt x="6769" y="6756"/>
                </a:lnTo>
                <a:lnTo>
                  <a:pt x="6769" y="6350"/>
                </a:lnTo>
                <a:lnTo>
                  <a:pt x="8652993" y="6350"/>
                </a:lnTo>
                <a:lnTo>
                  <a:pt x="8652993" y="0"/>
                </a:lnTo>
                <a:lnTo>
                  <a:pt x="1778" y="0"/>
                </a:lnTo>
                <a:lnTo>
                  <a:pt x="1778" y="2540"/>
                </a:lnTo>
                <a:lnTo>
                  <a:pt x="0" y="2540"/>
                </a:lnTo>
                <a:lnTo>
                  <a:pt x="0" y="5156200"/>
                </a:lnTo>
                <a:lnTo>
                  <a:pt x="1562" y="5156200"/>
                </a:lnTo>
                <a:lnTo>
                  <a:pt x="1562" y="5160010"/>
                </a:lnTo>
                <a:lnTo>
                  <a:pt x="8663356" y="5160010"/>
                </a:lnTo>
                <a:lnTo>
                  <a:pt x="8663356" y="5156200"/>
                </a:lnTo>
                <a:lnTo>
                  <a:pt x="8663356" y="5152834"/>
                </a:lnTo>
                <a:lnTo>
                  <a:pt x="8663356" y="5152390"/>
                </a:lnTo>
                <a:lnTo>
                  <a:pt x="8663356" y="5146065"/>
                </a:lnTo>
                <a:lnTo>
                  <a:pt x="8659762" y="5146065"/>
                </a:lnTo>
                <a:lnTo>
                  <a:pt x="8663356" y="5146040"/>
                </a:lnTo>
                <a:lnTo>
                  <a:pt x="8663356" y="13970"/>
                </a:lnTo>
                <a:lnTo>
                  <a:pt x="8659762" y="13970"/>
                </a:lnTo>
                <a:lnTo>
                  <a:pt x="8659762" y="13525"/>
                </a:lnTo>
                <a:lnTo>
                  <a:pt x="8663356" y="13525"/>
                </a:lnTo>
                <a:lnTo>
                  <a:pt x="8663356" y="6756"/>
                </a:lnTo>
                <a:lnTo>
                  <a:pt x="8659762" y="6756"/>
                </a:lnTo>
                <a:lnTo>
                  <a:pt x="8659762" y="6350"/>
                </a:lnTo>
                <a:lnTo>
                  <a:pt x="8663470" y="6350"/>
                </a:lnTo>
                <a:lnTo>
                  <a:pt x="8663470" y="2540"/>
                </a:lnTo>
                <a:lnTo>
                  <a:pt x="8663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050750" y="6826662"/>
            <a:ext cx="15989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40" b="1">
                <a:solidFill>
                  <a:srgbClr val="B80D07"/>
                </a:solidFill>
                <a:latin typeface="Arial"/>
                <a:cs typeface="Arial"/>
              </a:rPr>
              <a:t>IDEATHON-</a:t>
            </a:r>
            <a:r>
              <a:rPr dirty="0" sz="1600" spc="-20" b="1">
                <a:solidFill>
                  <a:srgbClr val="B80D07"/>
                </a:solidFill>
                <a:latin typeface="Arial"/>
                <a:cs typeface="Arial"/>
              </a:rPr>
              <a:t>2K25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1200"/>
              </a:lnSpc>
              <a:spcBef>
                <a:spcPts val="100"/>
              </a:spcBef>
            </a:pPr>
            <a:r>
              <a:rPr dirty="0" spc="80"/>
              <a:t>V2Mind</a:t>
            </a:r>
            <a:r>
              <a:rPr dirty="0" spc="85"/>
              <a:t> </a:t>
            </a:r>
            <a:r>
              <a:rPr dirty="0"/>
              <a:t>is</a:t>
            </a:r>
            <a:r>
              <a:rPr dirty="0" spc="85"/>
              <a:t> </a:t>
            </a:r>
            <a:r>
              <a:rPr dirty="0" spc="80"/>
              <a:t>more</a:t>
            </a:r>
            <a:r>
              <a:rPr dirty="0" spc="85"/>
              <a:t> </a:t>
            </a:r>
            <a:r>
              <a:rPr dirty="0" spc="114"/>
              <a:t>than</a:t>
            </a:r>
            <a:r>
              <a:rPr dirty="0" spc="85"/>
              <a:t> </a:t>
            </a:r>
            <a:r>
              <a:rPr dirty="0" spc="55"/>
              <a:t>just</a:t>
            </a:r>
            <a:r>
              <a:rPr dirty="0" spc="85"/>
              <a:t> </a:t>
            </a:r>
            <a:r>
              <a:rPr dirty="0" spc="120"/>
              <a:t>a</a:t>
            </a:r>
            <a:r>
              <a:rPr dirty="0" spc="85"/>
              <a:t> </a:t>
            </a:r>
            <a:r>
              <a:rPr dirty="0" spc="70"/>
              <a:t>car</a:t>
            </a:r>
            <a:r>
              <a:rPr dirty="0" spc="85"/>
              <a:t> </a:t>
            </a:r>
            <a:r>
              <a:rPr dirty="0" spc="55"/>
              <a:t>assistant—</a:t>
            </a:r>
            <a:r>
              <a:rPr dirty="0"/>
              <a:t>it's</a:t>
            </a:r>
            <a:r>
              <a:rPr dirty="0" spc="85"/>
              <a:t> </a:t>
            </a:r>
            <a:r>
              <a:rPr dirty="0" spc="120"/>
              <a:t>a</a:t>
            </a:r>
            <a:r>
              <a:rPr dirty="0" spc="85"/>
              <a:t> </a:t>
            </a:r>
            <a:r>
              <a:rPr dirty="0" spc="55"/>
              <a:t>step</a:t>
            </a:r>
            <a:r>
              <a:rPr dirty="0" spc="85"/>
              <a:t> </a:t>
            </a:r>
            <a:r>
              <a:rPr dirty="0" spc="100"/>
              <a:t>toward</a:t>
            </a:r>
            <a:r>
              <a:rPr dirty="0" spc="85"/>
              <a:t> </a:t>
            </a:r>
            <a:r>
              <a:rPr dirty="0" spc="50"/>
              <a:t>emotionally </a:t>
            </a:r>
            <a:r>
              <a:rPr dirty="0"/>
              <a:t>intelligent</a:t>
            </a:r>
            <a:r>
              <a:rPr dirty="0" spc="300"/>
              <a:t> </a:t>
            </a:r>
            <a:r>
              <a:rPr dirty="0" spc="50"/>
              <a:t>mobility.</a:t>
            </a:r>
            <a:r>
              <a:rPr dirty="0" spc="300"/>
              <a:t> </a:t>
            </a:r>
            <a:r>
              <a:rPr dirty="0"/>
              <a:t>By</a:t>
            </a:r>
            <a:r>
              <a:rPr dirty="0" spc="300"/>
              <a:t> </a:t>
            </a:r>
            <a:r>
              <a:rPr dirty="0" spc="55"/>
              <a:t>bridging</a:t>
            </a:r>
            <a:r>
              <a:rPr dirty="0" spc="300"/>
              <a:t> </a:t>
            </a:r>
            <a:r>
              <a:rPr dirty="0" spc="70"/>
              <a:t>the</a:t>
            </a:r>
            <a:r>
              <a:rPr dirty="0" spc="300"/>
              <a:t> </a:t>
            </a:r>
            <a:r>
              <a:rPr dirty="0" spc="80"/>
              <a:t>gap</a:t>
            </a:r>
            <a:r>
              <a:rPr dirty="0" spc="300"/>
              <a:t> </a:t>
            </a:r>
            <a:r>
              <a:rPr dirty="0" spc="45"/>
              <a:t>between</a:t>
            </a:r>
            <a:r>
              <a:rPr dirty="0" spc="300"/>
              <a:t> </a:t>
            </a:r>
            <a:r>
              <a:rPr dirty="0" spc="114"/>
              <a:t>human</a:t>
            </a:r>
            <a:r>
              <a:rPr dirty="0" spc="300"/>
              <a:t> </a:t>
            </a:r>
            <a:r>
              <a:rPr dirty="0" spc="70"/>
              <a:t>emotions</a:t>
            </a:r>
            <a:r>
              <a:rPr dirty="0" spc="300"/>
              <a:t> </a:t>
            </a:r>
            <a:r>
              <a:rPr dirty="0" spc="95"/>
              <a:t>and </a:t>
            </a:r>
            <a:r>
              <a:rPr dirty="0" spc="114"/>
              <a:t>AI</a:t>
            </a:r>
            <a:r>
              <a:rPr dirty="0" spc="40"/>
              <a:t>  </a:t>
            </a:r>
            <a:r>
              <a:rPr dirty="0"/>
              <a:t>systems</a:t>
            </a:r>
            <a:r>
              <a:rPr dirty="0" spc="45"/>
              <a:t>  </a:t>
            </a:r>
            <a:r>
              <a:rPr dirty="0"/>
              <a:t>inside</a:t>
            </a:r>
            <a:r>
              <a:rPr dirty="0" spc="45"/>
              <a:t>  </a:t>
            </a:r>
            <a:r>
              <a:rPr dirty="0"/>
              <a:t>vehicles,</a:t>
            </a:r>
            <a:r>
              <a:rPr dirty="0" spc="40"/>
              <a:t>  </a:t>
            </a:r>
            <a:r>
              <a:rPr dirty="0"/>
              <a:t>we</a:t>
            </a:r>
            <a:r>
              <a:rPr dirty="0" spc="45"/>
              <a:t>  </a:t>
            </a:r>
            <a:r>
              <a:rPr dirty="0" spc="50"/>
              <a:t>create</a:t>
            </a:r>
            <a:r>
              <a:rPr dirty="0" spc="45"/>
              <a:t>  </a:t>
            </a:r>
            <a:r>
              <a:rPr dirty="0" spc="114"/>
              <a:t>not</a:t>
            </a:r>
            <a:r>
              <a:rPr dirty="0" spc="45"/>
              <a:t>  </a:t>
            </a:r>
            <a:r>
              <a:rPr dirty="0" spc="55"/>
              <a:t>just</a:t>
            </a:r>
            <a:r>
              <a:rPr dirty="0" spc="40"/>
              <a:t>  </a:t>
            </a:r>
            <a:r>
              <a:rPr dirty="0"/>
              <a:t>safer</a:t>
            </a:r>
            <a:r>
              <a:rPr dirty="0" spc="45"/>
              <a:t>  </a:t>
            </a:r>
            <a:r>
              <a:rPr dirty="0" spc="85"/>
              <a:t>roads,</a:t>
            </a:r>
            <a:r>
              <a:rPr dirty="0" spc="45"/>
              <a:t>  </a:t>
            </a:r>
            <a:r>
              <a:rPr dirty="0" spc="114"/>
              <a:t>but</a:t>
            </a:r>
            <a:r>
              <a:rPr dirty="0" spc="45"/>
              <a:t>  </a:t>
            </a:r>
            <a:r>
              <a:rPr dirty="0" spc="60"/>
              <a:t>more </a:t>
            </a:r>
            <a:r>
              <a:rPr dirty="0" spc="95"/>
              <a:t>human-</a:t>
            </a:r>
            <a:r>
              <a:rPr dirty="0"/>
              <a:t>centric</a:t>
            </a:r>
            <a:r>
              <a:rPr dirty="0" spc="120"/>
              <a:t> </a:t>
            </a:r>
            <a:r>
              <a:rPr dirty="0" spc="55"/>
              <a:t>journeys.</a:t>
            </a:r>
            <a:r>
              <a:rPr dirty="0" spc="125"/>
              <a:t> </a:t>
            </a:r>
            <a:r>
              <a:rPr dirty="0" spc="75"/>
              <a:t>The</a:t>
            </a:r>
            <a:r>
              <a:rPr dirty="0" spc="125"/>
              <a:t> </a:t>
            </a:r>
            <a:r>
              <a:rPr dirty="0" spc="65"/>
              <a:t>blend</a:t>
            </a:r>
            <a:r>
              <a:rPr dirty="0" spc="120"/>
              <a:t> </a:t>
            </a:r>
            <a:r>
              <a:rPr dirty="0" spc="60"/>
              <a:t>of</a:t>
            </a:r>
            <a:r>
              <a:rPr dirty="0" spc="125"/>
              <a:t> </a:t>
            </a:r>
            <a:r>
              <a:rPr dirty="0"/>
              <a:t>real-</a:t>
            </a:r>
            <a:r>
              <a:rPr dirty="0" spc="50"/>
              <a:t>time</a:t>
            </a:r>
            <a:r>
              <a:rPr dirty="0" spc="125"/>
              <a:t> </a:t>
            </a:r>
            <a:r>
              <a:rPr dirty="0" spc="80"/>
              <a:t>emotion</a:t>
            </a:r>
            <a:r>
              <a:rPr dirty="0" spc="120"/>
              <a:t> </a:t>
            </a:r>
            <a:r>
              <a:rPr dirty="0" spc="60"/>
              <a:t>recognition</a:t>
            </a:r>
            <a:r>
              <a:rPr dirty="0" spc="125"/>
              <a:t> </a:t>
            </a:r>
            <a:r>
              <a:rPr dirty="0" spc="95"/>
              <a:t>and </a:t>
            </a:r>
            <a:r>
              <a:rPr dirty="0"/>
              <a:t>generative</a:t>
            </a:r>
            <a:r>
              <a:rPr dirty="0" spc="260"/>
              <a:t> </a:t>
            </a:r>
            <a:r>
              <a:rPr dirty="0" spc="80"/>
              <a:t>empathy</a:t>
            </a:r>
            <a:r>
              <a:rPr dirty="0" spc="260"/>
              <a:t> </a:t>
            </a:r>
            <a:r>
              <a:rPr dirty="0"/>
              <a:t>allows</a:t>
            </a:r>
            <a:r>
              <a:rPr dirty="0" spc="265"/>
              <a:t> </a:t>
            </a:r>
            <a:r>
              <a:rPr dirty="0" spc="55"/>
              <a:t>cars</a:t>
            </a:r>
            <a:r>
              <a:rPr dirty="0" spc="260"/>
              <a:t> </a:t>
            </a:r>
            <a:r>
              <a:rPr dirty="0" spc="114"/>
              <a:t>to</a:t>
            </a:r>
            <a:r>
              <a:rPr dirty="0" spc="265"/>
              <a:t> </a:t>
            </a:r>
            <a:r>
              <a:rPr dirty="0" spc="120"/>
              <a:t>do</a:t>
            </a:r>
            <a:r>
              <a:rPr dirty="0" spc="260"/>
              <a:t> </a:t>
            </a:r>
            <a:r>
              <a:rPr dirty="0" spc="90"/>
              <a:t>what</a:t>
            </a:r>
            <a:r>
              <a:rPr dirty="0" spc="260"/>
              <a:t> </a:t>
            </a:r>
            <a:r>
              <a:rPr dirty="0"/>
              <a:t>they’ve</a:t>
            </a:r>
            <a:r>
              <a:rPr dirty="0" spc="265"/>
              <a:t> </a:t>
            </a:r>
            <a:r>
              <a:rPr dirty="0"/>
              <a:t>never</a:t>
            </a:r>
            <a:r>
              <a:rPr dirty="0" spc="260"/>
              <a:t> </a:t>
            </a:r>
            <a:r>
              <a:rPr dirty="0" spc="85"/>
              <a:t>done</a:t>
            </a:r>
            <a:r>
              <a:rPr dirty="0" spc="265"/>
              <a:t> </a:t>
            </a:r>
            <a:r>
              <a:rPr dirty="0" spc="40"/>
              <a:t>before— </a:t>
            </a:r>
            <a:r>
              <a:rPr dirty="0" spc="-10" i="1">
                <a:latin typeface="Times New Roman"/>
                <a:cs typeface="Times New Roman"/>
              </a:rPr>
              <a:t>care.</a:t>
            </a:r>
          </a:p>
          <a:p>
            <a:pPr>
              <a:lnSpc>
                <a:spcPct val="100000"/>
              </a:lnSpc>
              <a:spcBef>
                <a:spcPts val="165"/>
              </a:spcBef>
            </a:pPr>
          </a:p>
          <a:p>
            <a:pPr algn="just" marL="12700">
              <a:lnSpc>
                <a:spcPct val="100000"/>
              </a:lnSpc>
            </a:pPr>
            <a:r>
              <a:rPr dirty="0" spc="60"/>
              <a:t>This</a:t>
            </a:r>
            <a:r>
              <a:rPr dirty="0" spc="160"/>
              <a:t> </a:t>
            </a:r>
            <a:r>
              <a:rPr dirty="0" spc="80"/>
              <a:t>innovation</a:t>
            </a:r>
            <a:r>
              <a:rPr dirty="0" spc="160"/>
              <a:t> </a:t>
            </a:r>
            <a:r>
              <a:rPr dirty="0"/>
              <a:t>will</a:t>
            </a:r>
            <a:r>
              <a:rPr dirty="0" spc="165"/>
              <a:t> </a:t>
            </a:r>
            <a:r>
              <a:rPr dirty="0" spc="55"/>
              <a:t>have</a:t>
            </a:r>
            <a:r>
              <a:rPr dirty="0" spc="160"/>
              <a:t> </a:t>
            </a:r>
            <a:r>
              <a:rPr dirty="0" spc="70"/>
              <a:t>the</a:t>
            </a:r>
            <a:r>
              <a:rPr dirty="0" spc="165"/>
              <a:t> </a:t>
            </a:r>
            <a:r>
              <a:rPr dirty="0"/>
              <a:t>way</a:t>
            </a:r>
            <a:r>
              <a:rPr dirty="0" spc="160"/>
              <a:t> </a:t>
            </a:r>
            <a:r>
              <a:rPr dirty="0" spc="80"/>
              <a:t>for</a:t>
            </a:r>
            <a:r>
              <a:rPr dirty="0" spc="165"/>
              <a:t> </a:t>
            </a:r>
            <a:r>
              <a:rPr dirty="0" spc="120"/>
              <a:t>an</a:t>
            </a:r>
            <a:r>
              <a:rPr dirty="0" spc="160"/>
              <a:t> </a:t>
            </a:r>
            <a:r>
              <a:rPr dirty="0" spc="70"/>
              <a:t>era</a:t>
            </a:r>
            <a:r>
              <a:rPr dirty="0" spc="165"/>
              <a:t> </a:t>
            </a:r>
            <a:r>
              <a:rPr dirty="0"/>
              <a:t>where</a:t>
            </a:r>
            <a:r>
              <a:rPr dirty="0" spc="160"/>
              <a:t> </a:t>
            </a:r>
            <a:r>
              <a:rPr dirty="0" spc="55"/>
              <a:t>cars</a:t>
            </a:r>
            <a:r>
              <a:rPr dirty="0" spc="165"/>
              <a:t> </a:t>
            </a:r>
            <a:r>
              <a:rPr dirty="0" spc="70"/>
              <a:t>don’t</a:t>
            </a:r>
            <a:r>
              <a:rPr dirty="0" spc="160"/>
              <a:t> </a:t>
            </a:r>
            <a:r>
              <a:rPr dirty="0" spc="55"/>
              <a:t>just</a:t>
            </a:r>
            <a:r>
              <a:rPr dirty="0" spc="160"/>
              <a:t> </a:t>
            </a:r>
            <a:r>
              <a:rPr dirty="0" spc="-10"/>
              <a:t>drive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160" y="804832"/>
            <a:ext cx="2152015" cy="4972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Rishabh Raj</dc:creator>
  <cp:keywords>DAGmlb07A-s,BAFmMBLYduo,0</cp:keywords>
  <dc:title>PPT Minor Project[1][1].pptx</dc:title>
  <dcterms:created xsi:type="dcterms:W3CDTF">2025-05-08T07:38:48Z</dcterms:created>
  <dcterms:modified xsi:type="dcterms:W3CDTF">2025-05-08T07:38:48Z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2025-05-06T00:00:00Z</vt:filetime>
  </property>
  <property fmtid="{D5CDD505-2E9C-101B-9397-08002B2CF9AE}" pid="3" name="Creator">
    <vt:lpwstr>Canva</vt:lpwstr>
  </property>
  <property fmtid="{D5CDD505-2E9C-101B-9397-08002B2CF9AE}" pid="4" name="LastSaved">
    <vt:filetime>2025-05-08T00:00:00Z</vt:filetime>
  </property>
  <property fmtid="{D5CDD505-2E9C-101B-9397-08002B2CF9AE}" pid="5" name="Producer">
    <vt:lpwstr>Canva</vt:lpwstr>
  </property>
</Properties>
</file>