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64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74" r:id="rId12"/>
    <p:sldId id="282" r:id="rId13"/>
    <p:sldId id="283" r:id="rId14"/>
    <p:sldId id="270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howGuides="1">
      <p:cViewPr varScale="1">
        <p:scale>
          <a:sx n="82" d="100"/>
          <a:sy n="82" d="100"/>
        </p:scale>
        <p:origin x="720" y="7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10/24/2024</a:t>
            </a:fld>
            <a:endParaRPr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10/24/2024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10/24/2024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10/24/2024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10/24/2024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10/24/2024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10/24/2024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10/24/2024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10/24/2024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10/24/2024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10/24/2024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476672"/>
            <a:ext cx="7008574" cy="4896544"/>
          </a:xfrm>
        </p:spPr>
        <p:txBody>
          <a:bodyPr>
            <a:noAutofit/>
          </a:bodyPr>
          <a:lstStyle/>
          <a:p>
            <a:r>
              <a:rPr lang="en-US" sz="5700" b="1" dirty="0"/>
              <a:t>TRENDS IN EDUCATION EQUITY: ACCESS TO RESOURCES </a:t>
            </a:r>
            <a:r>
              <a:rPr lang="en-US" sz="5700" b="1"/>
              <a:t>AND OUTCOMES</a:t>
            </a:r>
            <a:endParaRPr lang="en-US" sz="57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4373" y="5445224"/>
            <a:ext cx="5946584" cy="93610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By ~ Shreyash Singh – RA2211027010159</a:t>
            </a:r>
            <a:br>
              <a:rPr lang="en-US" dirty="0"/>
            </a:br>
            <a:r>
              <a:rPr lang="en-US" dirty="0"/>
              <a:t>        K Raghava Raju – RA2211027010195</a:t>
            </a:r>
            <a:br>
              <a:rPr lang="en-US" dirty="0"/>
            </a:br>
            <a:r>
              <a:rPr lang="en-US" dirty="0"/>
              <a:t>        G Prajasree – RA22</a:t>
            </a:r>
            <a:r>
              <a:rPr lang="en-US" sz="2800" dirty="0">
                <a:solidFill>
                  <a:schemeClr val="tx1"/>
                </a:solidFill>
                <a:cs typeface="Segoe UI" panose="020B0502040204020203" pitchFamily="34" charset="0"/>
              </a:rPr>
              <a:t>11031010158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7052-BDD6-18CC-B9C1-E6200767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2CAD5-DDC6-C101-7DCE-AEF05C96D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Education equity trends show improvements, but disparities remain.</a:t>
            </a:r>
          </a:p>
          <a:p>
            <a:r>
              <a:rPr lang="en-US" sz="3200" dirty="0"/>
              <a:t>Effective policy-making requires understanding resource allocation and its outcomes.</a:t>
            </a:r>
          </a:p>
          <a:p>
            <a:r>
              <a:rPr lang="en-US" sz="3200" dirty="0"/>
              <a:t>Call to Action: Focus on equitable distribution of educational resources.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183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369245C-9308-6C3C-1083-77EF98ADD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20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0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57942-F3B7-0A55-331F-C3BCF1D55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9A984E-3179-8A2A-C464-59B128C36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94"/>
            <a:ext cx="12188825" cy="684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07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DC9E5-AEF2-ED84-7E81-9D4289013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AB1084-4F66-D872-13A4-190FCFF00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03"/>
            <a:ext cx="12188825" cy="684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79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400518-2F48-3B87-3FD4-6516EB4C79A7}"/>
              </a:ext>
            </a:extLst>
          </p:cNvPr>
          <p:cNvSpPr txBox="1"/>
          <p:nvPr/>
        </p:nvSpPr>
        <p:spPr>
          <a:xfrm>
            <a:off x="3286100" y="3013501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3098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18556-76D5-B5FF-EEE9-56D74A89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/>
              <a:t>Introduction to Education Equity: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E5BE7-1745-E348-2AF2-72CB79AB2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Definition: Education equity refers to the fairness in access to educational resources, opportunities, and outcomes.</a:t>
            </a:r>
          </a:p>
          <a:p>
            <a:r>
              <a:rPr lang="en-US" sz="2800" dirty="0"/>
              <a:t>Goal: To ensure all students have equal opportunities to succeed regardless of socioeconomic background, gender, or geography.</a:t>
            </a:r>
          </a:p>
          <a:p>
            <a:r>
              <a:rPr lang="en-US" sz="2800" dirty="0"/>
              <a:t>Importance: Understanding trends in resource allocation and outcomes helps policymakers address gaps and create a more equitable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402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6EFEF-5B6D-FEDF-F4B1-AC57C6F5B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/>
              <a:t>Data Sources &amp; Visualization: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54DC5-B8AC-437A-4C65-24B794679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Data Sources: Collected from 195 countries over 6 decades (1971-2024).</a:t>
            </a:r>
          </a:p>
          <a:p>
            <a:r>
              <a:rPr lang="en-US" sz="3000" dirty="0"/>
              <a:t>Education-related indicators: Attendance rates, funding, and student outcomes, sexes(males and females), mode of education(primary or secondary)  </a:t>
            </a:r>
          </a:p>
          <a:p>
            <a:r>
              <a:rPr lang="en-US" sz="3000" dirty="0"/>
              <a:t>Visualization Methods: Bar charts, maps, tree maps, pie charts, and matrix charts using Power BI.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536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702A-B67D-6A05-36F0-7F1729BA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Global Trends in Education Resources (1971–2024):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33821-F1A8-1D8C-92ED-0B7BF253D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Data Trends:</a:t>
            </a:r>
          </a:p>
          <a:p>
            <a:pPr marL="0" indent="0">
              <a:buNone/>
            </a:pPr>
            <a:r>
              <a:rPr lang="en-US" dirty="0"/>
              <a:t>- Countries like China, India, the United States, and Indonesia show      significant educational investments.</a:t>
            </a:r>
          </a:p>
          <a:p>
            <a:pPr marL="0" indent="0">
              <a:buNone/>
            </a:pPr>
            <a:r>
              <a:rPr lang="en-US" dirty="0"/>
              <a:t>- Data tracked from years such as 1971, 1974, 1982, 1988, and 2011.</a:t>
            </a:r>
          </a:p>
          <a:p>
            <a:r>
              <a:rPr lang="en-US" dirty="0"/>
              <a:t>Chart Type: </a:t>
            </a:r>
          </a:p>
          <a:p>
            <a:pPr marL="0" indent="0">
              <a:buNone/>
            </a:pPr>
            <a:r>
              <a:rPr lang="en-US" dirty="0"/>
              <a:t>- Line or bar graph showcasing funding over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77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20E9-46C9-F81E-68B0-5A2BBF079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/>
              <a:t>Comparative Analysis of Countries: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E22FE-ECDE-B9D1-D54F-A98BD2A61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Countries Analyzed: China, India, Brazil, Russian Federation, Japan.</a:t>
            </a:r>
          </a:p>
          <a:p>
            <a:r>
              <a:rPr lang="en-US" sz="2800" dirty="0"/>
              <a:t>Indicators: Educational attendance, financial investment in education.</a:t>
            </a:r>
          </a:p>
          <a:p>
            <a:r>
              <a:rPr lang="en-US" sz="2800" dirty="0"/>
              <a:t>Findings: China shows sharp increases in educational investments, while other countries exhibit disparities in rural vs. urban access.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683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2837-DE53-5182-4CC6-5F9B6B7BC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Outcomes Based on Educational Investments: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9ECA9-D962-21C7-BC92-621B804FB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Impact of increased funding on attendance and literacy rates.</a:t>
            </a:r>
          </a:p>
          <a:p>
            <a:r>
              <a:rPr lang="en-US" sz="3200" dirty="0"/>
              <a:t>Disparities in outcomes based on gender and region (e.g., rural vs. urban).</a:t>
            </a:r>
          </a:p>
          <a:p>
            <a:r>
              <a:rPr lang="en-US" sz="3200" dirty="0"/>
              <a:t>Predictions for 2024 based on past trends.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717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8CB61-3A17-8018-F7B9-82040ADA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Geographic Disparities in Education Access: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934C7-0D05-53AB-808D-D07EA0E80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Regional differences in access to education.</a:t>
            </a:r>
          </a:p>
          <a:p>
            <a:r>
              <a:rPr lang="en-US" sz="3600" dirty="0"/>
              <a:t>Sub-Saharan Africa: Continued challenges.</a:t>
            </a:r>
          </a:p>
          <a:p>
            <a:r>
              <a:rPr lang="en-US" sz="3600" dirty="0"/>
              <a:t>East Asia &amp; Pacific: Large improvements in educational funding.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639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3E8A-E948-4952-893A-2382FAB95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/>
              <a:t>Tools Used in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1BCF3-A302-7E83-31EA-98E567205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Power BI: Used for tracking trends in education equity.</a:t>
            </a:r>
          </a:p>
          <a:p>
            <a:pPr>
              <a:buFontTx/>
              <a:buChar char="-"/>
            </a:pPr>
            <a:r>
              <a:rPr lang="en-US" sz="2800" dirty="0"/>
              <a:t>Tree maps, funnel charts, and matrix views used to analyze data.</a:t>
            </a:r>
          </a:p>
          <a:p>
            <a:r>
              <a:rPr lang="en-US" sz="2800" dirty="0"/>
              <a:t>Map data: Visualized geographic disparities in educational access.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818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A0090-CCC6-66E6-85B8-1FFBABB3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/>
              <a:t>Future Predictions and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8776-42E7-8178-32BF-B094586A0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Predictions for 2024:</a:t>
            </a:r>
          </a:p>
          <a:p>
            <a:pPr marL="0" indent="0">
              <a:buNone/>
            </a:pPr>
            <a:r>
              <a:rPr lang="en-US" sz="2800" dirty="0"/>
              <a:t>- Continued increase in educational funding in developing countries.</a:t>
            </a:r>
          </a:p>
          <a:p>
            <a:pPr marL="0" indent="0">
              <a:buNone/>
            </a:pPr>
            <a:r>
              <a:rPr lang="en-US" sz="2800" dirty="0"/>
              <a:t>- Gender parity and rural-urban gaps expected to narrow.</a:t>
            </a:r>
          </a:p>
          <a:p>
            <a:r>
              <a:rPr lang="en-US" sz="2800" dirty="0"/>
              <a:t>Goal: Bridge the gaps in educational resources and outcomes.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820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65</TotalTime>
  <Words>459</Words>
  <Application>Microsoft Office PowerPoint</Application>
  <PresentationFormat>Custom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Segoe UI</vt:lpstr>
      <vt:lpstr>Books 16x9</vt:lpstr>
      <vt:lpstr>TRENDS IN EDUCATION EQUITY: ACCESS TO RESOURCES AND OUTCOMES</vt:lpstr>
      <vt:lpstr>Introduction to Education Equity:</vt:lpstr>
      <vt:lpstr>Data Sources &amp; Visualization:</vt:lpstr>
      <vt:lpstr>Global Trends in Education Resources (1971–2024):</vt:lpstr>
      <vt:lpstr>Comparative Analysis of Countries:</vt:lpstr>
      <vt:lpstr>Outcomes Based on Educational Investments:</vt:lpstr>
      <vt:lpstr>Geographic Disparities in Education Access:</vt:lpstr>
      <vt:lpstr>Tools Used in Analysis:</vt:lpstr>
      <vt:lpstr>Future Predictions and Goals:</vt:lpstr>
      <vt:lpstr>Conclusion: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Shreyash Singh</dc:creator>
  <cp:lastModifiedBy>Shreyash Singh</cp:lastModifiedBy>
  <cp:revision>2</cp:revision>
  <dcterms:created xsi:type="dcterms:W3CDTF">2024-10-24T16:34:29Z</dcterms:created>
  <dcterms:modified xsi:type="dcterms:W3CDTF">2024-10-24T18:19:46Z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