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9" r:id="rId3"/>
    <p:sldId id="291" r:id="rId4"/>
    <p:sldId id="293" r:id="rId5"/>
    <p:sldId id="295" r:id="rId6"/>
    <p:sldId id="297" r:id="rId7"/>
    <p:sldId id="299" r:id="rId8"/>
    <p:sldId id="301" r:id="rId9"/>
    <p:sldId id="306" r:id="rId10"/>
    <p:sldId id="303" r:id="rId11"/>
    <p:sldId id="292"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E756-64C8-E1E0-B5EF-D8EEDF1C1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5726A-9804-2ADB-BE35-13090693D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22A868-AC97-ABCC-D2B9-9FBD78E6291C}"/>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867ED772-2054-8D99-91C4-CB4747BE4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1A879-8468-DC23-C211-161FFA0D619D}"/>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9933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D8AC-94D4-B58F-0635-3A638CD75E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FEEA7-ABB7-E619-A3AD-42DC1AA63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F6F0D-ED97-17A5-F5E3-D73900DE9ADA}"/>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96547286-7B85-56F3-F3C9-30E16BDA0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B1B88C-A0D3-F942-3307-713D9D51C85E}"/>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348729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B3EFC-308E-52ED-FE88-1DDBFC2F1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8B6A4A-3AF0-BF4D-0437-4AE889BD8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42D11-F118-7589-7800-EB830AC93BB3}"/>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F8CC67BB-BADE-F41F-7680-02115CA59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64B20-958B-5AC6-48C3-B828CAF68A2C}"/>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15806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40A3-7613-15BB-E78C-CFF055C40A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E553B7-2AA4-A75C-3877-83862284B7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D3A17-0058-D48B-C08C-27659E0989CE}"/>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6DBAA371-5885-58F0-ADC0-AD74A1504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095DC-FA7A-3241-E65C-E9BA544E712A}"/>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398344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C166-DC9A-2CA6-01C0-7F16B1152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29DC03-0FA9-2241-8CCF-A1820E559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FF266-96E8-69FC-11F7-ED74A3FDFAD6}"/>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47DA9FAE-8433-9EB4-165F-926F8A907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23077-C551-F388-30C3-17C4593B5387}"/>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34392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FBC6-AD03-5A8C-5D07-EB90DEA68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FF060-2C34-3AF6-240B-DC83D9210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FDA53C-848D-D88A-401D-996688CAE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C4520C-451C-0200-A0C6-B4FC0CA88B70}"/>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6" name="Footer Placeholder 5">
            <a:extLst>
              <a:ext uri="{FF2B5EF4-FFF2-40B4-BE49-F238E27FC236}">
                <a16:creationId xmlns:a16="http://schemas.microsoft.com/office/drawing/2014/main" id="{F46C8AE5-ADA4-7721-C29D-4008DEF89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97698-5A33-31B4-0B65-6378FA850B36}"/>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212648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DB55-1467-E493-C013-B1120447A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9ABD9F-4B57-3FEC-7D70-079DED505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54D0E3-F036-003F-B067-A521F04AE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B627AF-7883-8EBA-D89B-83CE02C93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7D292-D325-E1B5-B361-1749CCEC3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8E0435-AB7E-3948-85EC-550E23451E56}"/>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8" name="Footer Placeholder 7">
            <a:extLst>
              <a:ext uri="{FF2B5EF4-FFF2-40B4-BE49-F238E27FC236}">
                <a16:creationId xmlns:a16="http://schemas.microsoft.com/office/drawing/2014/main" id="{B0AB8A58-E7ED-3B14-2BC3-CEF133B37E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B3D074-5730-37F4-C107-626FE002248F}"/>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247609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D3B2-DF8A-83B7-CC14-3055A0F656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6BF262-5041-4231-F2AC-814D499AE4E5}"/>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4" name="Footer Placeholder 3">
            <a:extLst>
              <a:ext uri="{FF2B5EF4-FFF2-40B4-BE49-F238E27FC236}">
                <a16:creationId xmlns:a16="http://schemas.microsoft.com/office/drawing/2014/main" id="{AD616F63-F1F9-13C9-EEEA-81CD652845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CFD5C7-F5DE-E327-CD4E-A755467AA9FB}"/>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326628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CC0F2-3704-F6A8-0986-D5FFC0B898DE}"/>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3" name="Footer Placeholder 2">
            <a:extLst>
              <a:ext uri="{FF2B5EF4-FFF2-40B4-BE49-F238E27FC236}">
                <a16:creationId xmlns:a16="http://schemas.microsoft.com/office/drawing/2014/main" id="{541DF8DE-396C-F3DD-3EE6-D4F86EC302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981381-B186-2B02-CDA6-6E2382A0338A}"/>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87763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4B7C-5F2E-53B2-A1F1-FA1B48EC0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3DAA17-BA8F-21FE-64E0-782BCF019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E7F1B3-85B7-CF17-10FE-6F872AB49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ADDA4-9E80-C4D9-A96B-EAD9D3E5BD46}"/>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6" name="Footer Placeholder 5">
            <a:extLst>
              <a:ext uri="{FF2B5EF4-FFF2-40B4-BE49-F238E27FC236}">
                <a16:creationId xmlns:a16="http://schemas.microsoft.com/office/drawing/2014/main" id="{72966C38-EB91-FBCA-EAD3-AFCD5FF26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858DA-B51A-9B1E-E24E-1EBFB7D7E5A8}"/>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258523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D6B1-9138-D721-CE64-C6402B184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D5DFAA-87AE-85A7-4B9B-714F92992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BE3EAF-17F0-8336-A867-7B0EC68D3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2A29-8994-83B4-4B66-E667E20A827C}"/>
              </a:ext>
            </a:extLst>
          </p:cNvPr>
          <p:cNvSpPr>
            <a:spLocks noGrp="1"/>
          </p:cNvSpPr>
          <p:nvPr>
            <p:ph type="dt" sz="half" idx="10"/>
          </p:nvPr>
        </p:nvSpPr>
        <p:spPr/>
        <p:txBody>
          <a:bodyPr/>
          <a:lstStyle/>
          <a:p>
            <a:fld id="{DF2398D9-7B4C-42FC-9E41-93984C9CEDE3}" type="datetimeFigureOut">
              <a:rPr lang="en-IN" smtClean="0"/>
              <a:t>23-05-2023</a:t>
            </a:fld>
            <a:endParaRPr lang="en-IN"/>
          </a:p>
        </p:txBody>
      </p:sp>
      <p:sp>
        <p:nvSpPr>
          <p:cNvPr id="6" name="Footer Placeholder 5">
            <a:extLst>
              <a:ext uri="{FF2B5EF4-FFF2-40B4-BE49-F238E27FC236}">
                <a16:creationId xmlns:a16="http://schemas.microsoft.com/office/drawing/2014/main" id="{51F6F55B-FF8E-9645-0A07-F42AAB7E54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3E514-3897-2206-02BE-0E82C937982D}"/>
              </a:ext>
            </a:extLst>
          </p:cNvPr>
          <p:cNvSpPr>
            <a:spLocks noGrp="1"/>
          </p:cNvSpPr>
          <p:nvPr>
            <p:ph type="sldNum" sz="quarter" idx="12"/>
          </p:nvPr>
        </p:nvSpPr>
        <p:spPr/>
        <p:txBody>
          <a:bodyPr/>
          <a:lstStyle/>
          <a:p>
            <a:fld id="{A86F4D81-783F-4353-B27F-49F48BBAA92A}" type="slidenum">
              <a:rPr lang="en-IN" smtClean="0"/>
              <a:t>‹#›</a:t>
            </a:fld>
            <a:endParaRPr lang="en-IN"/>
          </a:p>
        </p:txBody>
      </p:sp>
    </p:spTree>
    <p:extLst>
      <p:ext uri="{BB962C8B-B14F-4D97-AF65-F5344CB8AC3E}">
        <p14:creationId xmlns:p14="http://schemas.microsoft.com/office/powerpoint/2010/main" val="369174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C6E91-DF6E-D80B-BA44-6F45AC77C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F3E0A-028D-8DDE-334E-893ECA6E2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DC8F4-5857-E78D-7CA8-024BBB98B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398D9-7B4C-42FC-9E41-93984C9CEDE3}" type="datetimeFigureOut">
              <a:rPr lang="en-IN" smtClean="0"/>
              <a:t>23-05-2023</a:t>
            </a:fld>
            <a:endParaRPr lang="en-IN"/>
          </a:p>
        </p:txBody>
      </p:sp>
      <p:sp>
        <p:nvSpPr>
          <p:cNvPr id="5" name="Footer Placeholder 4">
            <a:extLst>
              <a:ext uri="{FF2B5EF4-FFF2-40B4-BE49-F238E27FC236}">
                <a16:creationId xmlns:a16="http://schemas.microsoft.com/office/drawing/2014/main" id="{D4D611B1-5A32-5755-1599-F8E01FD0B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A7A9B4-CE12-8B6F-290E-55FE0FF6D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F4D81-783F-4353-B27F-49F48BBAA92A}" type="slidenum">
              <a:rPr lang="en-IN" smtClean="0"/>
              <a:t>‹#›</a:t>
            </a:fld>
            <a:endParaRPr lang="en-IN"/>
          </a:p>
        </p:txBody>
      </p:sp>
    </p:spTree>
    <p:extLst>
      <p:ext uri="{BB962C8B-B14F-4D97-AF65-F5344CB8AC3E}">
        <p14:creationId xmlns:p14="http://schemas.microsoft.com/office/powerpoint/2010/main" val="3847384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E811-7325-83B8-670A-EEA8C91284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6791418-10A9-0C60-02DD-825E9459B142}"/>
              </a:ext>
            </a:extLst>
          </p:cNvPr>
          <p:cNvSpPr>
            <a:spLocks noGrp="1"/>
          </p:cNvSpPr>
          <p:nvPr>
            <p:ph idx="1"/>
          </p:nvPr>
        </p:nvSpPr>
        <p:spPr/>
        <p:txBody>
          <a:bodyPr/>
          <a:lstStyle/>
          <a:p>
            <a:pPr marL="114300" indent="0" algn="ctr">
              <a:buNone/>
            </a:pPr>
            <a:endParaRPr lang="en-IN" dirty="0"/>
          </a:p>
        </p:txBody>
      </p:sp>
      <p:sp>
        <p:nvSpPr>
          <p:cNvPr id="5" name="Rectangle 4">
            <a:extLst>
              <a:ext uri="{FF2B5EF4-FFF2-40B4-BE49-F238E27FC236}">
                <a16:creationId xmlns:a16="http://schemas.microsoft.com/office/drawing/2014/main" id="{CC9A358F-0FB1-A2D9-3631-9CC393737CAF}"/>
              </a:ext>
            </a:extLst>
          </p:cNvPr>
          <p:cNvSpPr/>
          <p:nvPr/>
        </p:nvSpPr>
        <p:spPr>
          <a:xfrm>
            <a:off x="134471" y="134471"/>
            <a:ext cx="11940988" cy="6606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D7A5F905-8E45-6883-8C3E-B7136BAFFBED}"/>
              </a:ext>
            </a:extLst>
          </p:cNvPr>
          <p:cNvSpPr txBox="1"/>
          <p:nvPr/>
        </p:nvSpPr>
        <p:spPr>
          <a:xfrm>
            <a:off x="358288" y="2155386"/>
            <a:ext cx="11474823" cy="4247317"/>
          </a:xfrm>
          <a:prstGeom prst="rect">
            <a:avLst/>
          </a:prstGeom>
          <a:noFill/>
        </p:spPr>
        <p:txBody>
          <a:bodyPr wrap="square">
            <a:spAutoFit/>
          </a:bodyPr>
          <a:lstStyle/>
          <a:p>
            <a:pPr marL="114300" indent="0" algn="ctr">
              <a:buNone/>
            </a:pPr>
            <a:r>
              <a:rPr lang="en-US" sz="1800" b="1" dirty="0">
                <a:solidFill>
                  <a:schemeClr val="tx1"/>
                </a:solidFill>
                <a:latin typeface="Cambria" panose="02040503050406030204" pitchFamily="18" charset="0"/>
                <a:ea typeface="BatangChe" panose="02030609000101010101" pitchFamily="49" charset="-127"/>
                <a:cs typeface="Times New Roman" panose="02020603050405020304" pitchFamily="18" charset="0"/>
              </a:rPr>
              <a:t> </a:t>
            </a:r>
          </a:p>
          <a:p>
            <a:pPr marL="114300" indent="0" algn="ctr">
              <a:buNone/>
            </a:pPr>
            <a:endParaRPr lang="en-US" b="1" dirty="0">
              <a:latin typeface="Cambria" panose="02040503050406030204" pitchFamily="18" charset="0"/>
              <a:ea typeface="BatangChe" panose="02030609000101010101" pitchFamily="49" charset="-127"/>
              <a:cs typeface="Times New Roman" panose="02020603050405020304" pitchFamily="18" charset="0"/>
            </a:endParaRPr>
          </a:p>
          <a:p>
            <a:pPr marL="114300" indent="0" algn="ctr">
              <a:buNone/>
            </a:pPr>
            <a:r>
              <a:rPr lang="en-US" sz="1800" b="1" dirty="0">
                <a:solidFill>
                  <a:schemeClr val="tx1"/>
                </a:solidFill>
                <a:latin typeface="Cambria" panose="02040503050406030204" pitchFamily="18" charset="0"/>
                <a:ea typeface="BatangChe" panose="02030609000101010101" pitchFamily="49" charset="-127"/>
                <a:cs typeface="Times New Roman" panose="02020603050405020304" pitchFamily="18" charset="0"/>
              </a:rPr>
              <a:t>Department of Computer Science and Engineering</a:t>
            </a:r>
            <a:endParaRPr lang="en-US" sz="1800" b="1" dirty="0">
              <a:solidFill>
                <a:schemeClr val="tx1"/>
              </a:solidFill>
            </a:endParaRPr>
          </a:p>
          <a:p>
            <a:pPr marL="114300" indent="0" algn="ctr">
              <a:buNone/>
            </a:pPr>
            <a:endParaRPr lang="en-US" sz="1800" b="1" dirty="0">
              <a:solidFill>
                <a:schemeClr val="tx1"/>
              </a:solidFill>
            </a:endParaRPr>
          </a:p>
          <a:p>
            <a:pPr algn="ctr"/>
            <a:r>
              <a:rPr lang="en-IN" b="1" dirty="0">
                <a:latin typeface="Cambria" panose="02040503050406030204" pitchFamily="18" charset="0"/>
                <a:ea typeface="Cambria" panose="02040503050406030204" pitchFamily="18" charset="0"/>
              </a:rPr>
              <a:t>Project Name</a:t>
            </a:r>
            <a:r>
              <a:rPr lang="en-IN" b="1" dirty="0">
                <a:solidFill>
                  <a:schemeClr val="tx1"/>
                </a:solidFill>
                <a:latin typeface="Cambria" panose="02040503050406030204" pitchFamily="18" charset="0"/>
                <a:ea typeface="Cambria" panose="02040503050406030204" pitchFamily="18" charset="0"/>
              </a:rPr>
              <a:t> : </a:t>
            </a:r>
            <a:r>
              <a:rPr lang="en-IN" dirty="0">
                <a:latin typeface="Cambria" panose="02040503050406030204" pitchFamily="18" charset="0"/>
                <a:ea typeface="Cambria" panose="02040503050406030204" pitchFamily="18" charset="0"/>
              </a:rPr>
              <a:t>Bitcoin Candlestick Prediction using Deep Neural </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Networks on Real-time data</a:t>
            </a:r>
          </a:p>
          <a:p>
            <a:pPr algn="ctr"/>
            <a:endParaRPr lang="en-IN" dirty="0">
              <a:solidFill>
                <a:schemeClr val="tx1"/>
              </a:solidFill>
              <a:latin typeface="Cambria" panose="02040503050406030204" pitchFamily="18" charset="0"/>
              <a:ea typeface="Cambria" panose="02040503050406030204" pitchFamily="18" charset="0"/>
            </a:endParaRPr>
          </a:p>
          <a:p>
            <a:pPr algn="ctr"/>
            <a:r>
              <a:rPr lang="en-IN" b="1" dirty="0">
                <a:latin typeface="Cambria" panose="02040503050406030204" pitchFamily="18" charset="0"/>
                <a:ea typeface="Cambria" panose="02040503050406030204" pitchFamily="18" charset="0"/>
              </a:rPr>
              <a:t>Batch</a:t>
            </a:r>
            <a:r>
              <a:rPr lang="en-IN" b="1" dirty="0">
                <a:solidFill>
                  <a:schemeClr val="tx1"/>
                </a:solidFill>
                <a:latin typeface="Cambria" panose="02040503050406030204" pitchFamily="18" charset="0"/>
                <a:ea typeface="Cambria" panose="02040503050406030204" pitchFamily="18" charset="0"/>
              </a:rPr>
              <a:t> ID : </a:t>
            </a:r>
            <a:r>
              <a:rPr lang="en-IN" b="1" dirty="0">
                <a:latin typeface="Cambria" panose="02040503050406030204" pitchFamily="18" charset="0"/>
                <a:ea typeface="Cambria" panose="02040503050406030204" pitchFamily="18" charset="0"/>
              </a:rPr>
              <a:t>C2</a:t>
            </a:r>
            <a:endParaRPr lang="en-IN" b="1" dirty="0">
              <a:solidFill>
                <a:schemeClr val="tx1"/>
              </a:solidFill>
              <a:latin typeface="Cambria" panose="02040503050406030204" pitchFamily="18" charset="0"/>
              <a:ea typeface="Cambria" panose="02040503050406030204" pitchFamily="18" charset="0"/>
            </a:endParaRPr>
          </a:p>
          <a:p>
            <a:pPr algn="ctr"/>
            <a:r>
              <a:rPr lang="en-IN" dirty="0">
                <a:latin typeface="Cambria" panose="02040503050406030204" pitchFamily="18" charset="0"/>
                <a:ea typeface="Cambria" panose="02040503050406030204" pitchFamily="18" charset="0"/>
              </a:rPr>
              <a:t>Varshitha Alluka (</a:t>
            </a:r>
            <a:r>
              <a:rPr lang="en-IN" dirty="0">
                <a:solidFill>
                  <a:schemeClr val="tx1"/>
                </a:solidFill>
                <a:latin typeface="Cambria" panose="02040503050406030204" pitchFamily="18" charset="0"/>
                <a:ea typeface="Cambria" panose="02040503050406030204" pitchFamily="18" charset="0"/>
              </a:rPr>
              <a:t>2451-19-733-170)</a:t>
            </a:r>
            <a:br>
              <a:rPr lang="en-IN" dirty="0">
                <a:solidFill>
                  <a:schemeClr val="tx1"/>
                </a:solidFill>
                <a:latin typeface="Cambria" panose="02040503050406030204" pitchFamily="18" charset="0"/>
                <a:ea typeface="Cambria" panose="02040503050406030204" pitchFamily="18" charset="0"/>
              </a:rPr>
            </a:br>
            <a:r>
              <a:rPr lang="en-IN" dirty="0">
                <a:solidFill>
                  <a:schemeClr val="tx1"/>
                </a:solidFill>
                <a:latin typeface="Cambria" panose="02040503050406030204" pitchFamily="18" charset="0"/>
                <a:ea typeface="Cambria" panose="02040503050406030204" pitchFamily="18" charset="0"/>
              </a:rPr>
              <a:t>S</a:t>
            </a:r>
            <a:r>
              <a:rPr lang="en-IN" dirty="0">
                <a:latin typeface="Cambria" panose="02040503050406030204" pitchFamily="18" charset="0"/>
                <a:ea typeface="Cambria" panose="02040503050406030204" pitchFamily="18" charset="0"/>
              </a:rPr>
              <a:t>hreyasi Periketi (</a:t>
            </a:r>
            <a:r>
              <a:rPr lang="en-IN" dirty="0">
                <a:solidFill>
                  <a:schemeClr val="tx1"/>
                </a:solidFill>
                <a:latin typeface="Cambria" panose="02040503050406030204" pitchFamily="18" charset="0"/>
                <a:ea typeface="Cambria" panose="02040503050406030204" pitchFamily="18" charset="0"/>
              </a:rPr>
              <a:t>2451-19-733-173)</a:t>
            </a:r>
            <a:br>
              <a:rPr lang="en-IN" dirty="0">
                <a:solidFill>
                  <a:schemeClr val="tx1"/>
                </a:solidFill>
                <a:latin typeface="Cambria" panose="02040503050406030204" pitchFamily="18" charset="0"/>
                <a:ea typeface="Cambria" panose="02040503050406030204" pitchFamily="18" charset="0"/>
              </a:rPr>
            </a:br>
            <a:r>
              <a:rPr lang="en-IN" dirty="0">
                <a:solidFill>
                  <a:schemeClr val="tx1"/>
                </a:solidFill>
                <a:latin typeface="Cambria" panose="02040503050406030204" pitchFamily="18" charset="0"/>
                <a:ea typeface="Cambria" panose="02040503050406030204" pitchFamily="18" charset="0"/>
              </a:rPr>
              <a:t>Niharika Sakkani (2451-19-733-174)</a:t>
            </a:r>
          </a:p>
          <a:p>
            <a:pPr algn="ctr"/>
            <a:endParaRPr lang="en-IN" b="1" dirty="0">
              <a:solidFill>
                <a:schemeClr val="tx1"/>
              </a:solidFill>
              <a:latin typeface="Cambria" panose="02040503050406030204" pitchFamily="18" charset="0"/>
              <a:ea typeface="Cambria" panose="02040503050406030204" pitchFamily="18" charset="0"/>
            </a:endParaRPr>
          </a:p>
          <a:p>
            <a:pPr algn="ctr"/>
            <a:r>
              <a:rPr lang="en-IN" b="1" dirty="0">
                <a:latin typeface="Cambria" panose="02040503050406030204" pitchFamily="18" charset="0"/>
                <a:ea typeface="Cambria" panose="02040503050406030204" pitchFamily="18" charset="0"/>
              </a:rPr>
              <a:t>Under the guidance of</a:t>
            </a:r>
            <a:r>
              <a:rPr lang="en-IN" b="1" dirty="0">
                <a:solidFill>
                  <a:schemeClr val="tx1"/>
                </a:solidFill>
                <a:latin typeface="Cambria" panose="02040503050406030204" pitchFamily="18" charset="0"/>
                <a:ea typeface="Cambria" panose="02040503050406030204" pitchFamily="18" charset="0"/>
              </a:rPr>
              <a:t> </a:t>
            </a:r>
            <a:br>
              <a:rPr lang="en-IN" b="1" dirty="0">
                <a:solidFill>
                  <a:schemeClr val="tx1"/>
                </a:solidFill>
                <a:latin typeface="Cambria" panose="02040503050406030204" pitchFamily="18" charset="0"/>
                <a:ea typeface="Cambria" panose="02040503050406030204" pitchFamily="18" charset="0"/>
              </a:rPr>
            </a:br>
            <a:r>
              <a:rPr lang="en-IN" dirty="0">
                <a:solidFill>
                  <a:schemeClr val="tx1"/>
                </a:solidFill>
                <a:latin typeface="Cambria" panose="02040503050406030204" pitchFamily="18" charset="0"/>
                <a:ea typeface="Cambria" panose="02040503050406030204" pitchFamily="18" charset="0"/>
              </a:rPr>
              <a:t>Dr. Rajesh Kulkarni, Associate Prof., </a:t>
            </a:r>
            <a:br>
              <a:rPr lang="en-IN" dirty="0">
                <a:solidFill>
                  <a:schemeClr val="tx1"/>
                </a:solidFill>
                <a:latin typeface="Cambria" panose="02040503050406030204" pitchFamily="18" charset="0"/>
                <a:ea typeface="Cambria" panose="02040503050406030204" pitchFamily="18" charset="0"/>
              </a:rPr>
            </a:br>
            <a:r>
              <a:rPr lang="en-IN" dirty="0">
                <a:solidFill>
                  <a:schemeClr val="tx1"/>
                </a:solidFill>
                <a:latin typeface="Cambria" panose="02040503050406030204" pitchFamily="18" charset="0"/>
                <a:ea typeface="Cambria" panose="02040503050406030204" pitchFamily="18" charset="0"/>
              </a:rPr>
              <a:t>CSE Dept., MVSREC</a:t>
            </a:r>
            <a:endParaRPr lang="en-IN" dirty="0"/>
          </a:p>
        </p:txBody>
      </p:sp>
      <p:pic>
        <p:nvPicPr>
          <p:cNvPr id="8" name="Content Placeholder 6">
            <a:extLst>
              <a:ext uri="{FF2B5EF4-FFF2-40B4-BE49-F238E27FC236}">
                <a16:creationId xmlns:a16="http://schemas.microsoft.com/office/drawing/2014/main" id="{56A3DFD7-1FCD-30E1-709B-DE659B324A89}"/>
              </a:ext>
            </a:extLst>
          </p:cNvPr>
          <p:cNvPicPr>
            <a:picLocks noChangeAspect="1"/>
          </p:cNvPicPr>
          <p:nvPr/>
        </p:nvPicPr>
        <p:blipFill>
          <a:blip r:embed="rId2"/>
          <a:stretch>
            <a:fillRect/>
          </a:stretch>
        </p:blipFill>
        <p:spPr>
          <a:xfrm>
            <a:off x="1066800" y="414792"/>
            <a:ext cx="10058400" cy="1599402"/>
          </a:xfrm>
          <a:prstGeom prst="rect">
            <a:avLst/>
          </a:prstGeom>
        </p:spPr>
      </p:pic>
      <p:sp>
        <p:nvSpPr>
          <p:cNvPr id="4" name="Left-Right Arrow 6">
            <a:extLst>
              <a:ext uri="{FF2B5EF4-FFF2-40B4-BE49-F238E27FC236}">
                <a16:creationId xmlns:a16="http://schemas.microsoft.com/office/drawing/2014/main" id="{E16131D0-53FE-8658-7697-6BDF00D4F184}"/>
              </a:ext>
            </a:extLst>
          </p:cNvPr>
          <p:cNvSpPr/>
          <p:nvPr/>
        </p:nvSpPr>
        <p:spPr>
          <a:xfrm>
            <a:off x="783165" y="2040287"/>
            <a:ext cx="10625070" cy="397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265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63903" y="319486"/>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b="1" dirty="0">
                <a:latin typeface="Cambria" panose="02040503050406030204" pitchFamily="18" charset="0"/>
                <a:ea typeface="Cambria" panose="02040503050406030204" pitchFamily="18" charset="0"/>
              </a:rPr>
              <a:t>    </a:t>
            </a:r>
          </a:p>
          <a:p>
            <a:pPr algn="ctr"/>
            <a:r>
              <a:rPr lang="en-US" b="1" dirty="0">
                <a:latin typeface="Cambria" panose="02040503050406030204" pitchFamily="18" charset="0"/>
                <a:ea typeface="Cambria" panose="02040503050406030204" pitchFamily="18" charset="0"/>
              </a:rPr>
              <a:t>     CONCLUSIONS</a:t>
            </a:r>
          </a:p>
          <a:p>
            <a:r>
              <a:rPr lang="en-US" dirty="0">
                <a:solidFill>
                  <a:srgbClr val="000000"/>
                </a:solidFill>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Bitcoin price is very uncertain which means, the price may increase or decrease within the course of a day. </a:t>
            </a:r>
            <a:endParaRPr lang="en-US" dirty="0">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An accurate Bitcoin price prediction would help reduce risk. </a:t>
            </a:r>
            <a:endParaRPr lang="en-US" dirty="0">
              <a:effectLst/>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Two deep learning techniques are examined in this study. They are: Stacked LSTM and Prophet models.</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 </a:t>
            </a:r>
            <a:r>
              <a:rPr lang="en-US" sz="1800" dirty="0">
                <a:effectLst/>
                <a:latin typeface="Times New Roman" panose="02020603050405020304" pitchFamily="18" charset="0"/>
                <a:ea typeface="SimSun" panose="02010600030101010101" pitchFamily="2" charset="-122"/>
              </a:rPr>
              <a:t>LSTM produced relatively better results by only providing one output per instance. </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In the future, we plan to use numerous deep learning models and using sophisticated engineering techniques, cutting-edge prediction algorithms, and other evaluation metrics.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92B8CE97-EDA9-E3E6-9902-C1927584AEB6}"/>
              </a:ext>
            </a:extLst>
          </p:cNvPr>
          <p:cNvSpPr/>
          <p:nvPr/>
        </p:nvSpPr>
        <p:spPr>
          <a:xfrm>
            <a:off x="426587" y="23674"/>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1244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232913" y="345233"/>
            <a:ext cx="11852695" cy="627052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400" b="1" dirty="0">
                <a:latin typeface="Cambria" panose="02040503050406030204" pitchFamily="18" charset="0"/>
                <a:ea typeface="Cambria" panose="02040503050406030204" pitchFamily="18" charset="0"/>
              </a:rPr>
              <a:t>Background on Development environment : Specific Software/APIs  to be used</a:t>
            </a:r>
          </a:p>
          <a:p>
            <a:pPr algn="ctr"/>
            <a:endParaRPr lang="en-US" sz="1200" b="1" dirty="0"/>
          </a:p>
          <a:p>
            <a:pPr marL="285750" indent="-285750" algn="just">
              <a:buFont typeface="Arial" panose="020B0604020202020204" pitchFamily="34" charset="0"/>
              <a:buChar char="•"/>
            </a:pPr>
            <a:r>
              <a:rPr lang="en-US" sz="1400" dirty="0">
                <a:latin typeface="Cambria" panose="02040503050406030204" pitchFamily="18" charset="0"/>
                <a:ea typeface="Cambria" panose="02040503050406030204" pitchFamily="18" charset="0"/>
              </a:rPr>
              <a:t>This project is developed using the Python programming language in a Windows 10 environment on a machine with an Intel Core i5 processor running at 2.90GHz.</a:t>
            </a:r>
          </a:p>
          <a:p>
            <a:pPr marL="285750" indent="-285750" algn="just">
              <a:buFont typeface="Arial" panose="020B0604020202020204" pitchFamily="34" charset="0"/>
              <a:buChar char="•"/>
            </a:pPr>
            <a:endParaRPr lang="en-US" sz="1400"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ea typeface="Cambria" panose="02040503050406030204" pitchFamily="18" charset="0"/>
              </a:rPr>
              <a:t>In this project, the Jupyter notebook Integrated Development Environment (IDE) is used to write the code. Jupyter notebook is a Python programming language integrated development environment (IDE) created by Fernando Perez and Brian Granger in 2014.</a:t>
            </a:r>
          </a:p>
          <a:p>
            <a:pPr marL="285750" indent="-285750" algn="just">
              <a:buFont typeface="Arial" panose="020B0604020202020204" pitchFamily="34" charset="0"/>
              <a:buChar char="•"/>
            </a:pPr>
            <a:endParaRPr lang="en-US" sz="1400" b="0" i="0"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sz="1400" b="0" i="0" dirty="0">
                <a:solidFill>
                  <a:srgbClr val="202122"/>
                </a:solidFill>
                <a:effectLst/>
                <a:latin typeface="Cambria" panose="02040503050406030204" pitchFamily="18" charset="0"/>
                <a:ea typeface="Cambria" panose="02040503050406030204" pitchFamily="18" charset="0"/>
              </a:rPr>
              <a:t>Jupyter Notebook (formerly IPython Notebook) is a web-based interactive computational environment for creating notebooks documents. Jupyter Notebook is built using several open-source libraries, including IPython, ZeroMQ, Tornado, jQuery, Bootstrap and MathJax. A Jupyter Notebook document is a browser-based REPL containing an ordered list of input/output cells which can contain code, text, mathematics, plots and rich media. Underneath the interface, a notebook is a JSON document, following a versioned schema, usually ending with the ".ipynb" extension.</a:t>
            </a:r>
            <a:endParaRPr lang="en-IN" sz="1400" b="0" i="0"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IN" sz="1400" b="0" i="0"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400" b="0" i="0" dirty="0">
                <a:solidFill>
                  <a:srgbClr val="202122"/>
                </a:solidFill>
                <a:effectLst/>
                <a:latin typeface="Cambria" panose="02040503050406030204" pitchFamily="18" charset="0"/>
                <a:ea typeface="Cambria" panose="02040503050406030204" pitchFamily="18" charset="0"/>
              </a:rPr>
              <a:t>The main parts of the Jupyter Notebooks are: Metadata, Notebook format and list of cells. Metadata is a data Dictionary of definitions to set up and display the notebook. Notebook Format is a version number of the software. List of cells are different types of Cells for Markdown(display), Code( to execute), and output of the code type cells.</a:t>
            </a:r>
            <a:endParaRPr lang="en-IN" sz="1400" dirty="0">
              <a:solidFill>
                <a:srgbClr val="202122"/>
              </a:solidFill>
              <a:latin typeface="Cambria" panose="02040503050406030204" pitchFamily="18" charset="0"/>
              <a:ea typeface="Cambria" panose="02040503050406030204" pitchFamily="18" charset="0"/>
            </a:endParaRPr>
          </a:p>
          <a:p>
            <a:endParaRPr lang="en-IN" sz="1200" b="0" i="0" dirty="0">
              <a:solidFill>
                <a:srgbClr val="202122"/>
              </a:solidFill>
              <a:effectLst/>
              <a:latin typeface="arial" panose="020B0604020202020204" pitchFamily="34" charset="0"/>
            </a:endParaRPr>
          </a:p>
          <a:p>
            <a:br>
              <a:rPr lang="en-IN" sz="1200" b="0" i="0" dirty="0">
                <a:effectLst/>
                <a:latin typeface="arial" panose="020B0604020202020204" pitchFamily="34" charset="0"/>
              </a:rPr>
            </a:br>
            <a:r>
              <a:rPr lang="en-US" sz="1200" dirty="0"/>
              <a:t>.</a:t>
            </a:r>
            <a:endParaRPr lang="en-US" sz="1200" b="1" dirty="0"/>
          </a:p>
        </p:txBody>
      </p:sp>
      <p:pic>
        <p:nvPicPr>
          <p:cNvPr id="3" name="Picture 2">
            <a:extLst>
              <a:ext uri="{FF2B5EF4-FFF2-40B4-BE49-F238E27FC236}">
                <a16:creationId xmlns:a16="http://schemas.microsoft.com/office/drawing/2014/main" id="{934A9E4B-A260-5C3C-EADB-E76D37F7D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191" y="3979004"/>
            <a:ext cx="4061617" cy="2303417"/>
          </a:xfrm>
          <a:prstGeom prst="rect">
            <a:avLst/>
          </a:prstGeom>
        </p:spPr>
      </p:pic>
      <p:sp>
        <p:nvSpPr>
          <p:cNvPr id="2" name="CustomShape 1">
            <a:extLst>
              <a:ext uri="{FF2B5EF4-FFF2-40B4-BE49-F238E27FC236}">
                <a16:creationId xmlns:a16="http://schemas.microsoft.com/office/drawing/2014/main" id="{5A247B2B-58C7-8DAA-D88E-E5A36BDED02A}"/>
              </a:ext>
            </a:extLst>
          </p:cNvPr>
          <p:cNvSpPr/>
          <p:nvPr/>
        </p:nvSpPr>
        <p:spPr>
          <a:xfrm>
            <a:off x="478260" y="1"/>
            <a:ext cx="11601510" cy="3452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1717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2"/>
          <p:cNvSpPr/>
          <p:nvPr/>
        </p:nvSpPr>
        <p:spPr>
          <a:xfrm>
            <a:off x="169652" y="437647"/>
            <a:ext cx="11852695" cy="5468631"/>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endParaRPr lang="en-US" sz="1200" b="1" dirty="0"/>
          </a:p>
          <a:p>
            <a:pPr algn="ctr"/>
            <a:r>
              <a:rPr lang="en-US" sz="1400" b="1" dirty="0">
                <a:latin typeface="Cambria" panose="02040503050406030204" pitchFamily="18" charset="0"/>
                <a:ea typeface="Cambria" panose="02040503050406030204" pitchFamily="18" charset="0"/>
              </a:rPr>
              <a:t>Questions &amp; Answers</a:t>
            </a:r>
          </a:p>
          <a:p>
            <a:pPr algn="ctr"/>
            <a:r>
              <a:rPr lang="en-US" sz="1400" b="1" dirty="0">
                <a:latin typeface="Cambria" panose="02040503050406030204" pitchFamily="18" charset="0"/>
                <a:ea typeface="Cambria" panose="02040503050406030204" pitchFamily="18" charset="0"/>
              </a:rPr>
              <a:t>(To be answered by students)</a:t>
            </a:r>
          </a:p>
          <a:p>
            <a:pPr algn="ctr"/>
            <a:endParaRPr lang="en-US" sz="1400" b="1" dirty="0">
              <a:latin typeface="Cambria" panose="02040503050406030204" pitchFamily="18" charset="0"/>
              <a:ea typeface="Cambria" panose="02040503050406030204" pitchFamily="18" charset="0"/>
            </a:endParaRPr>
          </a:p>
          <a:p>
            <a:pPr algn="ctr"/>
            <a:endParaRPr lang="en-US" sz="1200" b="1" dirty="0"/>
          </a:p>
          <a:p>
            <a:endParaRPr lang="en-US" sz="1200" b="1" dirty="0"/>
          </a:p>
        </p:txBody>
      </p:sp>
      <p:sp>
        <p:nvSpPr>
          <p:cNvPr id="2" name="CustomShape 1">
            <a:extLst>
              <a:ext uri="{FF2B5EF4-FFF2-40B4-BE49-F238E27FC236}">
                <a16:creationId xmlns:a16="http://schemas.microsoft.com/office/drawing/2014/main" id="{EAD9CE16-6151-7B0D-F042-E9FED2ED1EA6}"/>
              </a:ext>
            </a:extLst>
          </p:cNvPr>
          <p:cNvSpPr/>
          <p:nvPr/>
        </p:nvSpPr>
        <p:spPr>
          <a:xfrm>
            <a:off x="478260" y="114712"/>
            <a:ext cx="11601510" cy="3229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
        <p:nvSpPr>
          <p:cNvPr id="3" name="CustomShape 4">
            <a:extLst>
              <a:ext uri="{FF2B5EF4-FFF2-40B4-BE49-F238E27FC236}">
                <a16:creationId xmlns:a16="http://schemas.microsoft.com/office/drawing/2014/main" id="{3EE7EB4C-0B1C-A78C-85B2-6B1A4006FF37}"/>
              </a:ext>
            </a:extLst>
          </p:cNvPr>
          <p:cNvSpPr/>
          <p:nvPr/>
        </p:nvSpPr>
        <p:spPr>
          <a:xfrm>
            <a:off x="169652" y="5990253"/>
            <a:ext cx="11846945" cy="710080"/>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747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764305"/>
            <a:ext cx="11846945" cy="77420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63903" y="319486"/>
            <a:ext cx="11852695" cy="5350991"/>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b="1" dirty="0">
                <a:latin typeface="Cambria" panose="02040503050406030204" pitchFamily="18" charset="0"/>
                <a:ea typeface="Cambria" panose="02040503050406030204" pitchFamily="18" charset="0"/>
              </a:rPr>
              <a:t>   </a:t>
            </a:r>
          </a:p>
          <a:p>
            <a:pPr algn="ctr"/>
            <a:r>
              <a:rPr lang="en-US" b="1" dirty="0">
                <a:latin typeface="Cambria" panose="02040503050406030204" pitchFamily="18" charset="0"/>
                <a:ea typeface="Cambria" panose="02040503050406030204" pitchFamily="18" charset="0"/>
              </a:rPr>
              <a:t>    OUTLINE</a:t>
            </a:r>
          </a:p>
          <a:p>
            <a:endParaRPr lang="en-US" sz="1400" b="1" dirty="0">
              <a:latin typeface="Cambria" panose="02040503050406030204" pitchFamily="18" charset="0"/>
              <a:ea typeface="Cambria" panose="02040503050406030204" pitchFamily="18" charset="0"/>
            </a:endParaRPr>
          </a:p>
          <a:p>
            <a:endParaRPr lang="en-US" sz="1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Introduction</a:t>
            </a:r>
          </a:p>
          <a:p>
            <a:endParaRPr lang="en-US" sz="1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Literature Survey</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Methodology</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Results and Discussions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Conclusions</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Development Environment</a:t>
            </a:r>
          </a:p>
          <a:p>
            <a:pPr marL="285750" indent="-285750">
              <a:buFont typeface="Arial" panose="020B0604020202020204" pitchFamily="34" charset="0"/>
              <a:buChar char="•"/>
            </a:pPr>
            <a:endParaRPr lang="en-US" sz="1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Q&amp;A</a:t>
            </a:r>
            <a:br>
              <a:rPr lang="en-US" sz="1400" b="1" dirty="0">
                <a:latin typeface="Cambria" panose="02040503050406030204" pitchFamily="18" charset="0"/>
                <a:ea typeface="Cambria" panose="02040503050406030204" pitchFamily="18" charset="0"/>
              </a:rPr>
            </a:br>
            <a:endParaRPr lang="en-US" sz="1400"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25C5F53A-A165-76BC-A8B6-BDF45BD55D76}"/>
              </a:ext>
            </a:extLst>
          </p:cNvPr>
          <p:cNvSpPr/>
          <p:nvPr/>
        </p:nvSpPr>
        <p:spPr>
          <a:xfrm>
            <a:off x="426587" y="42761"/>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840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764305"/>
            <a:ext cx="11846945" cy="77420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63903" y="319486"/>
            <a:ext cx="11852695" cy="5350991"/>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b="1" dirty="0">
                <a:latin typeface="Cambria" panose="02040503050406030204" pitchFamily="18" charset="0"/>
                <a:ea typeface="Cambria" panose="02040503050406030204" pitchFamily="18" charset="0"/>
              </a:rPr>
              <a:t>   </a:t>
            </a:r>
          </a:p>
          <a:p>
            <a:pPr algn="ctr"/>
            <a:r>
              <a:rPr lang="en-US" b="1" dirty="0">
                <a:latin typeface="Cambria" panose="02040503050406030204" pitchFamily="18" charset="0"/>
                <a:ea typeface="Cambria" panose="02040503050406030204" pitchFamily="18" charset="0"/>
              </a:rPr>
              <a:t>    INTRODUCTION</a:t>
            </a:r>
          </a:p>
          <a:p>
            <a:endParaRPr lang="en-US" sz="1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rgbClr val="000000"/>
                </a:solidFill>
                <a:effectLst/>
                <a:latin typeface="Cambria" panose="02040503050406030204" pitchFamily="18" charset="0"/>
                <a:ea typeface="Cambria" panose="02040503050406030204" pitchFamily="18" charset="0"/>
              </a:rPr>
              <a:t>Bitcoin is a cryptocurrency formulated on the concept of a P2P network.</a:t>
            </a:r>
          </a:p>
          <a:p>
            <a:r>
              <a:rPr lang="en-US" dirty="0">
                <a:solidFill>
                  <a:srgbClr val="000000"/>
                </a:solidFill>
                <a:effectLst/>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I</a:t>
            </a:r>
            <a:r>
              <a:rPr lang="en-US" dirty="0">
                <a:solidFill>
                  <a:srgbClr val="000000"/>
                </a:solidFill>
                <a:effectLst/>
                <a:latin typeface="Cambria" panose="02040503050406030204" pitchFamily="18" charset="0"/>
                <a:ea typeface="Cambria" panose="02040503050406030204" pitchFamily="18" charset="0"/>
              </a:rPr>
              <a:t>nvented in 2008 </a:t>
            </a:r>
            <a:r>
              <a:rPr lang="en-US" dirty="0">
                <a:effectLst/>
                <a:latin typeface="Cambria" panose="02040503050406030204" pitchFamily="18" charset="0"/>
                <a:ea typeface="Cambria" panose="02040503050406030204" pitchFamily="18" charset="0"/>
              </a:rPr>
              <a:t>by </a:t>
            </a:r>
            <a:r>
              <a:rPr lang="en-US" dirty="0">
                <a:latin typeface="Cambria" panose="02040503050406030204" pitchFamily="18" charset="0"/>
                <a:ea typeface="Cambria" panose="02040503050406030204" pitchFamily="18" charset="0"/>
              </a:rPr>
              <a:t>Satoshi Nakamoto </a:t>
            </a:r>
            <a:r>
              <a:rPr lang="en-US" dirty="0">
                <a:solidFill>
                  <a:srgbClr val="000000"/>
                </a:solidFill>
                <a:effectLst/>
                <a:latin typeface="Cambria" panose="02040503050406030204" pitchFamily="18" charset="0"/>
                <a:ea typeface="Cambria" panose="02040503050406030204" pitchFamily="18" charset="0"/>
              </a:rPr>
              <a:t>and began being used in 2009.</a:t>
            </a:r>
            <a:r>
              <a:rPr lang="en-US" dirty="0">
                <a:solidFill>
                  <a:srgbClr val="000000"/>
                </a:solidFill>
                <a:latin typeface="Cambria" panose="02040503050406030204" pitchFamily="18" charset="0"/>
                <a:ea typeface="Cambria" panose="02040503050406030204" pitchFamily="18" charset="0"/>
              </a:rPr>
              <a:t> </a:t>
            </a:r>
          </a:p>
          <a:p>
            <a:endParaRPr lang="en-US" dirty="0">
              <a:solidFill>
                <a:srgbClr val="00000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Bitcoin </a:t>
            </a:r>
            <a:r>
              <a:rPr lang="en-US" dirty="0">
                <a:latin typeface="Cambria" panose="02040503050406030204" pitchFamily="18" charset="0"/>
                <a:ea typeface="Cambria" panose="02040503050406030204" pitchFamily="18" charset="0"/>
              </a:rPr>
              <a:t>(BTC) </a:t>
            </a:r>
            <a:r>
              <a:rPr lang="en-US" dirty="0">
                <a:effectLst/>
                <a:latin typeface="Cambria" panose="02040503050406030204" pitchFamily="18" charset="0"/>
                <a:ea typeface="Cambria" panose="02040503050406030204" pitchFamily="18" charset="0"/>
              </a:rPr>
              <a:t>has climbed substantially in recent years, reflecting the fact about the amount of rise in its price.</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Investors and Traders pay a lot of attention to Bitcoin, but we know very little about its actual nature.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problem with investing in Bitcoin is its Price Volatility. </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Purpose of the project - </a:t>
            </a:r>
            <a:r>
              <a:rPr lang="en-US" dirty="0">
                <a:solidFill>
                  <a:srgbClr val="000000"/>
                </a:solidFill>
                <a:effectLst/>
                <a:latin typeface="Cambria" panose="02040503050406030204" pitchFamily="18" charset="0"/>
                <a:ea typeface="Cambria" panose="02040503050406030204" pitchFamily="18" charset="0"/>
              </a:rPr>
              <a:t>Price prediction model for determining Bitcoin Price using the following Deep Neural Network models</a:t>
            </a:r>
            <a:r>
              <a:rPr lang="en-US" dirty="0">
                <a:effectLst/>
                <a:latin typeface="Cambria" panose="02040503050406030204" pitchFamily="18" charset="0"/>
                <a:ea typeface="Cambria" panose="02040503050406030204" pitchFamily="18" charset="0"/>
              </a:rPr>
              <a:t>: LSTM </a:t>
            </a:r>
            <a:r>
              <a:rPr lang="en-US" dirty="0">
                <a:solidFill>
                  <a:srgbClr val="000000"/>
                </a:solidFill>
                <a:effectLst/>
                <a:latin typeface="Cambria" panose="02040503050406030204" pitchFamily="18" charset="0"/>
                <a:ea typeface="Cambria" panose="02040503050406030204" pitchFamily="18" charset="0"/>
              </a:rPr>
              <a:t>and </a:t>
            </a:r>
            <a:r>
              <a:rPr lang="en-US" dirty="0">
                <a:effectLst/>
                <a:latin typeface="Cambria" panose="02040503050406030204" pitchFamily="18" charset="0"/>
                <a:ea typeface="Cambria" panose="02040503050406030204" pitchFamily="18" charset="0"/>
              </a:rPr>
              <a:t>Pr</a:t>
            </a:r>
            <a:r>
              <a:rPr lang="en-US" dirty="0">
                <a:latin typeface="Cambria" panose="02040503050406030204" pitchFamily="18" charset="0"/>
                <a:ea typeface="Cambria" panose="02040503050406030204" pitchFamily="18" charset="0"/>
              </a:rPr>
              <a:t>ophet Models.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Let us understand </a:t>
            </a:r>
            <a:r>
              <a:rPr lang="en-US" dirty="0">
                <a:latin typeface="Cambria" panose="02040503050406030204" pitchFamily="18" charset="0"/>
                <a:ea typeface="Cambria" panose="02040503050406030204" pitchFamily="18" charset="0"/>
              </a:rPr>
              <a:t>the question: </a:t>
            </a:r>
            <a:r>
              <a:rPr lang="en-US" dirty="0">
                <a:effectLst/>
                <a:latin typeface="Cambria" panose="02040503050406030204" pitchFamily="18" charset="0"/>
                <a:ea typeface="Cambria" panose="02040503050406030204" pitchFamily="18" charset="0"/>
              </a:rPr>
              <a:t>Can Deep Learning accurately forecast bitcoin prices? </a:t>
            </a:r>
            <a:endParaRPr lang="en-US" dirty="0">
              <a:latin typeface="Cambria" panose="02040503050406030204" pitchFamily="18" charset="0"/>
              <a:ea typeface="Cambria" panose="02040503050406030204" pitchFamily="18" charset="0"/>
            </a:endParaRPr>
          </a:p>
          <a:p>
            <a:br>
              <a:rPr lang="en-US" sz="1400" b="1" dirty="0">
                <a:latin typeface="Cambria" panose="02040503050406030204" pitchFamily="18" charset="0"/>
                <a:ea typeface="Cambria" panose="02040503050406030204" pitchFamily="18" charset="0"/>
              </a:rPr>
            </a:br>
            <a:endParaRPr lang="en-US" sz="1400"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C5C4B4A6-4DBD-6FC7-FDE9-C3765A077EF5}"/>
              </a:ext>
            </a:extLst>
          </p:cNvPr>
          <p:cNvSpPr/>
          <p:nvPr/>
        </p:nvSpPr>
        <p:spPr>
          <a:xfrm>
            <a:off x="415087" y="9331"/>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0458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6129591"/>
            <a:ext cx="11846945" cy="570742"/>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61731" y="272833"/>
            <a:ext cx="11852695" cy="572501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b="1" dirty="0">
                <a:latin typeface="Cambria" panose="02040503050406030204" pitchFamily="18" charset="0"/>
                <a:ea typeface="Cambria" panose="02040503050406030204" pitchFamily="18" charset="0"/>
              </a:rPr>
              <a:t>    LITERATURE SURVEY</a:t>
            </a:r>
          </a:p>
          <a:p>
            <a:r>
              <a:rPr lang="en-US" dirty="0">
                <a:solidFill>
                  <a:srgbClr val="000000"/>
                </a:solidFill>
                <a:effectLst/>
                <a:latin typeface="Cambria" panose="02040503050406030204" pitchFamily="18" charset="0"/>
                <a:ea typeface="Cambria" panose="02040503050406030204" pitchFamily="18" charset="0"/>
              </a:rPr>
              <a:t> </a:t>
            </a:r>
            <a:endParaRPr lang="en-US" sz="1600" dirty="0">
              <a:solidFill>
                <a:srgbClr val="000000"/>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(Alkaya, 2013) presented an optimization technique to predict a stock price measurement using EANN.</a:t>
            </a:r>
            <a:r>
              <a:rPr lang="en-US" sz="1600" dirty="0">
                <a:latin typeface="Cambria" panose="02040503050406030204" pitchFamily="18" charset="0"/>
                <a:ea typeface="Cambria" panose="02040503050406030204" pitchFamily="18" charset="0"/>
              </a:rPr>
              <a:t> </a:t>
            </a:r>
          </a:p>
          <a:p>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(McNally, 2018) used Long Short-Term Memory (LSTM) and Recurrent Neural Network (RNN) networks for predicting the Bitcoin price.</a:t>
            </a: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 Ferdiansyah (2019) examines both the stock market and bitcoin from various sources to show how to use LSTM to construct a model for prediction</a:t>
            </a:r>
            <a:r>
              <a:rPr lang="en-US" sz="1600" dirty="0">
                <a:latin typeface="Cambria" panose="02040503050406030204" pitchFamily="18" charset="0"/>
                <a:ea typeface="Cambria" panose="02040503050406030204" pitchFamily="18" charset="0"/>
              </a:rPr>
              <a:t>. Here, RMSE is insufficient.</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(Rasheed, 2020) investigated how LSTM and 1D-CNN accuracy rates were affected by feature extraction using PCA . The results showed that LSTM with PCA performed better.</a:t>
            </a:r>
            <a:r>
              <a:rPr lang="en-US" sz="1600"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(Kemalbay G., 2021) suggested creating a deep learning tool depending on Genetic Programming (GP) and evaluation by comparing the outcomes to Seasonal ARIMA and ARCH models. These results demonstrate that the GP performs better than the conventional approaches in forecasting the XU100 index.</a:t>
            </a: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A deep-feed forward neural network (DFFNN) was developed and used in the study (Lahmiri &amp; Bekiros, 2021) for the training and predicting of High-Frequency Bitcoin prices.  </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The authors (Reem K. </a:t>
            </a:r>
            <a:r>
              <a:rPr lang="en-US" sz="1600" dirty="0">
                <a:latin typeface="Cambria" panose="02040503050406030204" pitchFamily="18" charset="0"/>
                <a:ea typeface="Cambria" panose="02040503050406030204" pitchFamily="18" charset="0"/>
              </a:rPr>
              <a:t>Alkhodhairi, Shahad R. Aljalhami, and Norah K. Rusayni</a:t>
            </a:r>
            <a:r>
              <a:rPr lang="en-US" sz="1600" dirty="0">
                <a:effectLst/>
                <a:latin typeface="Cambria" panose="02040503050406030204" pitchFamily="18" charset="0"/>
                <a:ea typeface="Cambria" panose="02040503050406030204" pitchFamily="18" charset="0"/>
              </a:rPr>
              <a:t>,2021) bring forth the use of the LSTM and GRU (Gated Recurrent Unit) deep learning algorithms as short-term real-time Bitcoin prediction models. </a:t>
            </a:r>
            <a:endParaRPr lang="en-US" sz="1600" dirty="0">
              <a:latin typeface="Cambria" panose="02040503050406030204" pitchFamily="18" charset="0"/>
              <a:ea typeface="Cambria" panose="02040503050406030204" pitchFamily="18" charset="0"/>
            </a:endParaRPr>
          </a:p>
          <a:p>
            <a:br>
              <a:rPr lang="en-US" sz="1400" b="1" dirty="0">
                <a:latin typeface="Cambria" panose="02040503050406030204" pitchFamily="18" charset="0"/>
                <a:ea typeface="Cambria" panose="02040503050406030204" pitchFamily="18" charset="0"/>
              </a:rPr>
            </a:br>
            <a:endParaRPr lang="en-US" sz="1400"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055B457A-6A75-F425-6DBC-6FDBB8789966}"/>
              </a:ext>
            </a:extLst>
          </p:cNvPr>
          <p:cNvSpPr/>
          <p:nvPr/>
        </p:nvSpPr>
        <p:spPr>
          <a:xfrm>
            <a:off x="492842" y="25919"/>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198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63903" y="319486"/>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b="1" dirty="0">
                <a:latin typeface="Cambria" panose="02040503050406030204" pitchFamily="18" charset="0"/>
                <a:ea typeface="Cambria" panose="02040503050406030204" pitchFamily="18" charset="0"/>
              </a:rPr>
              <a:t>    METHODOLOGY</a:t>
            </a:r>
          </a:p>
          <a:p>
            <a:r>
              <a:rPr lang="en-US" dirty="0">
                <a:solidFill>
                  <a:srgbClr val="000000"/>
                </a:solidFill>
                <a:effectLst/>
                <a:latin typeface="Cambria" panose="02040503050406030204" pitchFamily="18" charset="0"/>
                <a:ea typeface="Cambria" panose="02040503050406030204" pitchFamily="18" charset="0"/>
              </a:rPr>
              <a:t> </a:t>
            </a:r>
            <a:endParaRPr lang="en-US" sz="1600" dirty="0">
              <a:solidFill>
                <a:srgbClr val="000000"/>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Most of t</a:t>
            </a:r>
            <a:r>
              <a:rPr lang="en-US" dirty="0">
                <a:effectLst/>
                <a:latin typeface="Cambria" panose="02040503050406030204" pitchFamily="18" charset="0"/>
                <a:ea typeface="Cambria" panose="02040503050406030204" pitchFamily="18" charset="0"/>
              </a:rPr>
              <a:t>he prior studies favored using only past (or historical) data and neglected real-time data. </a:t>
            </a:r>
            <a:r>
              <a:rPr lang="en-US" dirty="0">
                <a:latin typeface="Cambria" panose="02040503050406030204" pitchFamily="18" charset="0"/>
                <a:ea typeface="Cambria" panose="02040503050406030204" pitchFamily="18" charset="0"/>
              </a:rPr>
              <a:t>T</a:t>
            </a:r>
            <a:r>
              <a:rPr lang="en-US" dirty="0">
                <a:effectLst/>
                <a:latin typeface="Cambria" panose="02040503050406030204" pitchFamily="18" charset="0"/>
                <a:ea typeface="Cambria" panose="02040503050406030204" pitchFamily="18" charset="0"/>
              </a:rPr>
              <a:t>his work suggests integrating both past and live data. </a:t>
            </a:r>
            <a:r>
              <a:rPr lang="en-US" dirty="0">
                <a:latin typeface="Cambria" panose="02040503050406030204" pitchFamily="18" charset="0"/>
                <a:ea typeface="Cambria" panose="02040503050406030204" pitchFamily="18" charset="0"/>
              </a:rPr>
              <a:t> </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Stacked LSTM (Long Short-term Memory) and Prophet models are implemented for Bitcoin price prediction. </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Construct a framework that collects an input (which is time series data), pre-processes the given input, trains the models, forecasts the test data, then estimates the bitcoin prices for the next 30 days into the future.</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The objective of this project is to visualize the bitcoin candlesticks (i.e., Open, High, Low, and Closing prices) and forecast the future price using historical and real-time data.</a:t>
            </a:r>
            <a:r>
              <a:rPr lang="en-US"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 The dataset used for the current study is taken from </a:t>
            </a:r>
            <a:r>
              <a:rPr lang="en-US" dirty="0" err="1">
                <a:effectLst/>
                <a:latin typeface="Cambria" panose="02040503050406030204" pitchFamily="18" charset="0"/>
                <a:ea typeface="Cambria" panose="02040503050406030204" pitchFamily="18" charset="0"/>
              </a:rPr>
              <a:t>Tiingo</a:t>
            </a:r>
            <a:r>
              <a:rPr lang="en-US" dirty="0">
                <a:effectLst/>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It </a:t>
            </a:r>
            <a:r>
              <a:rPr lang="en-US" dirty="0">
                <a:effectLst/>
                <a:latin typeface="Cambria" panose="02040503050406030204" pitchFamily="18" charset="0"/>
                <a:ea typeface="Cambria" panose="02040503050406030204" pitchFamily="18" charset="0"/>
              </a:rPr>
              <a:t>includes 1826 instances and spans the dates 21-11-2017 to 19-11-2022. </a:t>
            </a:r>
            <a:r>
              <a:rPr lang="en-US" sz="1800" dirty="0">
                <a:effectLst/>
                <a:latin typeface="Cambria" panose="02040503050406030204" pitchFamily="18" charset="0"/>
                <a:ea typeface="Cambria" panose="02040503050406030204" pitchFamily="18" charset="0"/>
              </a:rPr>
              <a:t>65% of the total dataset is allotted for training and the rest 35% is for testing.</a:t>
            </a:r>
            <a:endParaRPr lang="en-US" dirty="0">
              <a:effectLst/>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The short-term time interval considered is 1 day and the long-term time interval is 30 days for both models.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F4FF8E15-4BC5-72CB-860A-69AEEDB55421}"/>
              </a:ext>
            </a:extLst>
          </p:cNvPr>
          <p:cNvSpPr/>
          <p:nvPr/>
        </p:nvSpPr>
        <p:spPr>
          <a:xfrm>
            <a:off x="300995" y="51500"/>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708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75402" y="292130"/>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b="1" dirty="0">
                <a:latin typeface="Cambria" panose="02040503050406030204" pitchFamily="18" charset="0"/>
                <a:ea typeface="Cambria" panose="02040503050406030204" pitchFamily="18" charset="0"/>
              </a:rPr>
              <a:t>METHODOLOGY</a:t>
            </a:r>
          </a:p>
          <a:p>
            <a:r>
              <a:rPr lang="en-US" dirty="0">
                <a:solidFill>
                  <a:srgbClr val="000000"/>
                </a:solidFill>
                <a:effectLst/>
                <a:latin typeface="Cambria" panose="02040503050406030204" pitchFamily="18" charset="0"/>
                <a:ea typeface="Cambria" panose="02040503050406030204" pitchFamily="18" charset="0"/>
              </a:rPr>
              <a:t> </a:t>
            </a:r>
            <a:endParaRPr lang="en-US" sz="1600" dirty="0">
              <a:solidFill>
                <a:srgbClr val="000000"/>
              </a:solidFill>
              <a:effectLst/>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Stacked LSTM Model:</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a:t>
            </a:r>
            <a:r>
              <a:rPr lang="en-US" dirty="0">
                <a:effectLst/>
                <a:latin typeface="Cambria" panose="02040503050406030204" pitchFamily="18" charset="0"/>
                <a:ea typeface="Cambria" panose="02040503050406030204" pitchFamily="18" charset="0"/>
              </a:rPr>
              <a:t>pply the MinMax scaler.</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a:t>
            </a:r>
            <a:r>
              <a:rPr lang="en-US" dirty="0">
                <a:effectLst/>
                <a:latin typeface="Cambria" panose="02040503050406030204" pitchFamily="18" charset="0"/>
                <a:ea typeface="Cambria" panose="02040503050406030204" pitchFamily="18" charset="0"/>
              </a:rPr>
              <a:t>ata is split into training and testing datasets</a:t>
            </a: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Price Prediction on Historical and real data for training and </a:t>
            </a:r>
          </a:p>
          <a:p>
            <a:r>
              <a:rPr lang="en-US" dirty="0">
                <a:latin typeface="Cambria" panose="02040503050406030204" pitchFamily="18" charset="0"/>
                <a:ea typeface="Cambria" panose="02040503050406030204" pitchFamily="18" charset="0"/>
              </a:rPr>
              <a:t>      </a:t>
            </a:r>
            <a:r>
              <a:rPr lang="en-US" dirty="0">
                <a:effectLst/>
                <a:latin typeface="Cambria" panose="02040503050406030204" pitchFamily="18" charset="0"/>
                <a:ea typeface="Cambria" panose="02040503050406030204" pitchFamily="18" charset="0"/>
              </a:rPr>
              <a:t>testing using LSTM is shown in the beside figure.</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Prophet Model</a:t>
            </a: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The data frame has two columns namely, ds (for date) </a:t>
            </a:r>
          </a:p>
          <a:p>
            <a:r>
              <a:rPr lang="en-US" dirty="0">
                <a:latin typeface="Cambria" panose="02040503050406030204" pitchFamily="18" charset="0"/>
                <a:ea typeface="Cambria" panose="02040503050406030204" pitchFamily="18" charset="0"/>
              </a:rPr>
              <a:t>      a</a:t>
            </a:r>
            <a:r>
              <a:rPr lang="en-US" dirty="0">
                <a:effectLst/>
                <a:latin typeface="Cambria" panose="02040503050406030204" pitchFamily="18" charset="0"/>
                <a:ea typeface="Cambria" panose="02040503050406030204" pitchFamily="18" charset="0"/>
              </a:rPr>
              <a:t>nd y (for price).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Like LSTM, Data is collected and pre-processed.</a:t>
            </a: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The data is fit into the model</a:t>
            </a:r>
            <a:r>
              <a:rPr lang="en-US" dirty="0">
                <a:latin typeface="Cambria" panose="02040503050406030204" pitchFamily="18" charset="0"/>
                <a:ea typeface="Cambria" panose="02040503050406030204" pitchFamily="18" charset="0"/>
              </a:rPr>
              <a:t> and results are obtained.</a:t>
            </a: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rPr>
              <a:t>Price Prediction on Historical </a:t>
            </a:r>
            <a:r>
              <a:rPr lang="en-US">
                <a:effectLst/>
                <a:latin typeface="Cambria" panose="02040503050406030204" pitchFamily="18" charset="0"/>
                <a:ea typeface="Cambria" panose="02040503050406030204" pitchFamily="18" charset="0"/>
              </a:rPr>
              <a:t>and real data </a:t>
            </a:r>
            <a:r>
              <a:rPr lang="en-US" dirty="0">
                <a:effectLst/>
                <a:latin typeface="Cambria" panose="02040503050406030204" pitchFamily="18" charset="0"/>
                <a:ea typeface="Cambria" panose="02040503050406030204" pitchFamily="18" charset="0"/>
              </a:rPr>
              <a:t>for training and </a:t>
            </a:r>
          </a:p>
          <a:p>
            <a:r>
              <a:rPr lang="en-US" dirty="0">
                <a:latin typeface="Cambria" panose="02040503050406030204" pitchFamily="18" charset="0"/>
                <a:ea typeface="Cambria" panose="02040503050406030204" pitchFamily="18" charset="0"/>
              </a:rPr>
              <a:t>      </a:t>
            </a:r>
            <a:r>
              <a:rPr lang="en-US" dirty="0">
                <a:effectLst/>
                <a:latin typeface="Cambria" panose="02040503050406030204" pitchFamily="18" charset="0"/>
                <a:ea typeface="Cambria" panose="02040503050406030204" pitchFamily="18" charset="0"/>
              </a:rPr>
              <a:t>testing using Prophet model is shown in the beside figure.</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pic>
        <p:nvPicPr>
          <p:cNvPr id="1026" name="Picture 2">
            <a:extLst>
              <a:ext uri="{FF2B5EF4-FFF2-40B4-BE49-F238E27FC236}">
                <a16:creationId xmlns:a16="http://schemas.microsoft.com/office/drawing/2014/main" id="{7CD798D6-342E-D1D0-E380-6C77DEF48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952" y="786924"/>
            <a:ext cx="3915346" cy="1723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8">
            <a:extLst>
              <a:ext uri="{FF2B5EF4-FFF2-40B4-BE49-F238E27FC236}">
                <a16:creationId xmlns:a16="http://schemas.microsoft.com/office/drawing/2014/main" id="{782E6F6D-D7EB-8CCD-AD84-A3FFC61A6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952" y="3017844"/>
            <a:ext cx="3915346" cy="227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stomShape 1">
            <a:extLst>
              <a:ext uri="{FF2B5EF4-FFF2-40B4-BE49-F238E27FC236}">
                <a16:creationId xmlns:a16="http://schemas.microsoft.com/office/drawing/2014/main" id="{4AB166F4-5135-138B-999E-60A2269E1B31}"/>
              </a:ext>
            </a:extLst>
          </p:cNvPr>
          <p:cNvSpPr/>
          <p:nvPr/>
        </p:nvSpPr>
        <p:spPr>
          <a:xfrm>
            <a:off x="415087" y="17389"/>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686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75402" y="292130"/>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endParaRPr lang="en-US" b="1" dirty="0">
              <a:latin typeface="Cambria" panose="02040503050406030204" pitchFamily="18" charset="0"/>
              <a:ea typeface="Cambria" panose="02040503050406030204" pitchFamily="18" charset="0"/>
            </a:endParaRPr>
          </a:p>
          <a:p>
            <a:pPr algn="ctr"/>
            <a:r>
              <a:rPr lang="en-US" b="1" dirty="0">
                <a:latin typeface="Cambria" panose="02040503050406030204" pitchFamily="18" charset="0"/>
                <a:ea typeface="Cambria" panose="02040503050406030204" pitchFamily="18" charset="0"/>
              </a:rPr>
              <a:t>RESULTS AND DISCUSSIONS</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Figures below </a:t>
            </a:r>
            <a:r>
              <a:rPr lang="en-US" sz="1800" dirty="0">
                <a:effectLst/>
                <a:latin typeface="Cambria" panose="02040503050406030204" pitchFamily="18" charset="0"/>
                <a:ea typeface="Cambria" panose="02040503050406030204" pitchFamily="18" charset="0"/>
              </a:rPr>
              <a:t>show </a:t>
            </a:r>
            <a:r>
              <a:rPr lang="en-US" dirty="0">
                <a:latin typeface="Cambria" panose="02040503050406030204" pitchFamily="18" charset="0"/>
                <a:ea typeface="Cambria" panose="02040503050406030204" pitchFamily="18" charset="0"/>
              </a:rPr>
              <a:t>the Complete and</a:t>
            </a:r>
            <a:r>
              <a:rPr lang="en-US" sz="1800" dirty="0">
                <a:effectLst/>
                <a:latin typeface="Cambria" panose="02040503050406030204" pitchFamily="18" charset="0"/>
                <a:ea typeface="Cambria" panose="02040503050406030204" pitchFamily="18" charset="0"/>
              </a:rPr>
              <a:t> detailed view of Bitcoin Candlesticks with Open, High, Low, and Close prices from November 21, 2017 to October 17, 2022 i.e., data from training and testing datasets.</a:t>
            </a:r>
            <a:endParaRPr lang="en-IN" sz="1800" dirty="0">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pic>
        <p:nvPicPr>
          <p:cNvPr id="2050" name="Picture 2">
            <a:extLst>
              <a:ext uri="{FF2B5EF4-FFF2-40B4-BE49-F238E27FC236}">
                <a16:creationId xmlns:a16="http://schemas.microsoft.com/office/drawing/2014/main" id="{2E1308A6-171A-FE98-1E3C-BD983615E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92" y="2390859"/>
            <a:ext cx="4855909" cy="204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A15F189F-6584-77E5-40B8-705A53319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691" y="2390859"/>
            <a:ext cx="4855909" cy="206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stomShape 1">
            <a:extLst>
              <a:ext uri="{FF2B5EF4-FFF2-40B4-BE49-F238E27FC236}">
                <a16:creationId xmlns:a16="http://schemas.microsoft.com/office/drawing/2014/main" id="{E179C265-BACB-BC85-6CD7-2C612EB25C5F}"/>
              </a:ext>
            </a:extLst>
          </p:cNvPr>
          <p:cNvSpPr/>
          <p:nvPr/>
        </p:nvSpPr>
        <p:spPr>
          <a:xfrm>
            <a:off x="580936" y="4344"/>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196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75402" y="292130"/>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endParaRPr lang="en-US" b="1" dirty="0">
              <a:latin typeface="Cambria" panose="02040503050406030204" pitchFamily="18" charset="0"/>
              <a:ea typeface="Cambria" panose="02040503050406030204" pitchFamily="18" charset="0"/>
            </a:endParaRPr>
          </a:p>
          <a:p>
            <a:pPr algn="ctr"/>
            <a:r>
              <a:rPr lang="en-US" b="1" dirty="0">
                <a:latin typeface="Cambria" panose="02040503050406030204" pitchFamily="18" charset="0"/>
                <a:ea typeface="Cambria" panose="02040503050406030204" pitchFamily="18" charset="0"/>
              </a:rPr>
              <a:t>RESULTS AND DISCUSSIONS</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Forecasting and visualizing the price of bitcoin takes place between October 18 and November 18, 2022 (30 days).</a:t>
            </a: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br>
              <a:rPr lang="en-US" dirty="0">
                <a:latin typeface="Times New Roman" panose="02020603050405020304" pitchFamily="18" charset="0"/>
                <a:ea typeface="SimSun" panose="02010600030101010101" pitchFamily="2" charset="-122"/>
              </a:rPr>
            </a:br>
            <a:endParaRPr lang="en-US"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  Forecast of Future Bitcoin prices using the </a:t>
            </a:r>
            <a:r>
              <a:rPr lang="en-US" sz="1800" b="1" dirty="0">
                <a:effectLst/>
                <a:latin typeface="Times New Roman" panose="02020603050405020304" pitchFamily="18" charset="0"/>
                <a:ea typeface="SimSun" panose="02010600030101010101" pitchFamily="2" charset="-122"/>
              </a:rPr>
              <a:t>LSTM Model</a:t>
            </a:r>
            <a:r>
              <a:rPr lang="en-US" sz="1800" dirty="0">
                <a:effectLst/>
                <a:latin typeface="Times New Roman" panose="02020603050405020304" pitchFamily="18" charset="0"/>
                <a:ea typeface="SimSun" panose="02010600030101010101" pitchFamily="2" charset="-122"/>
              </a:rPr>
              <a:t>.          Forecast of Future Bitcoin price using </a:t>
            </a:r>
            <a:r>
              <a:rPr lang="en-US" sz="1800" b="1" dirty="0">
                <a:effectLst/>
                <a:latin typeface="Times New Roman" panose="02020603050405020304" pitchFamily="18" charset="0"/>
                <a:ea typeface="SimSun" panose="02010600030101010101" pitchFamily="2" charset="-122"/>
              </a:rPr>
              <a:t>Prophet Model</a:t>
            </a:r>
            <a:r>
              <a:rPr lang="en-US" sz="1800" dirty="0">
                <a:effectLst/>
                <a:latin typeface="Times New Roman" panose="02020603050405020304" pitchFamily="18" charset="0"/>
                <a:ea typeface="SimSun" panose="02010600030101010101" pitchFamily="2" charset="-122"/>
              </a:rPr>
              <a:t>.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pic>
        <p:nvPicPr>
          <p:cNvPr id="3074" name="Picture 9">
            <a:extLst>
              <a:ext uri="{FF2B5EF4-FFF2-40B4-BE49-F238E27FC236}">
                <a16:creationId xmlns:a16="http://schemas.microsoft.com/office/drawing/2014/main" id="{5F8712A3-5455-BE32-7CAF-33DD41125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679" y="1922461"/>
            <a:ext cx="4023124" cy="245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0">
            <a:extLst>
              <a:ext uri="{FF2B5EF4-FFF2-40B4-BE49-F238E27FC236}">
                <a16:creationId xmlns:a16="http://schemas.microsoft.com/office/drawing/2014/main" id="{4DE227C8-2F00-3193-1638-DF7B4E5A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077" y="1922461"/>
            <a:ext cx="4023124" cy="245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stomShape 1">
            <a:extLst>
              <a:ext uri="{FF2B5EF4-FFF2-40B4-BE49-F238E27FC236}">
                <a16:creationId xmlns:a16="http://schemas.microsoft.com/office/drawing/2014/main" id="{A7AD4060-8AF1-8064-F3C8-FC30B347096F}"/>
              </a:ext>
            </a:extLst>
          </p:cNvPr>
          <p:cNvSpPr/>
          <p:nvPr/>
        </p:nvSpPr>
        <p:spPr>
          <a:xfrm>
            <a:off x="403587" y="21542"/>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611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169652" y="5934634"/>
            <a:ext cx="11846945" cy="765699"/>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endParaRPr lang="en-US" sz="1400" b="0" strike="noStrike" spc="-1" dirty="0">
              <a:latin typeface="Cambria" panose="02040503050406030204" pitchFamily="18" charset="0"/>
              <a:ea typeface="Cambria" panose="02040503050406030204" pitchFamily="18" charset="0"/>
            </a:endParaRPr>
          </a:p>
        </p:txBody>
      </p:sp>
      <p:sp>
        <p:nvSpPr>
          <p:cNvPr id="9" name="CustomShape 2"/>
          <p:cNvSpPr/>
          <p:nvPr/>
        </p:nvSpPr>
        <p:spPr>
          <a:xfrm>
            <a:off x="175402" y="292130"/>
            <a:ext cx="11852695" cy="551653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endParaRPr lang="en-US" b="1" dirty="0">
              <a:latin typeface="Cambria" panose="02040503050406030204" pitchFamily="18" charset="0"/>
              <a:ea typeface="Cambria" panose="02040503050406030204" pitchFamily="18" charset="0"/>
            </a:endParaRPr>
          </a:p>
          <a:p>
            <a:pPr algn="ctr"/>
            <a:r>
              <a:rPr lang="en-US" b="1" dirty="0">
                <a:latin typeface="Cambria" panose="02040503050406030204" pitchFamily="18" charset="0"/>
                <a:ea typeface="Cambria" panose="02040503050406030204" pitchFamily="18" charset="0"/>
              </a:rPr>
              <a:t>RESULTS AND DISCUSSIONS</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Forecasting and visualizing the price of bitcoin price comparison between both the </a:t>
            </a:r>
            <a:r>
              <a:rPr lang="en-US" dirty="0">
                <a:latin typeface="Times New Roman" panose="02020603050405020304" pitchFamily="18" charset="0"/>
                <a:ea typeface="SimSun" panose="02010600030101010101" pitchFamily="2" charset="-122"/>
              </a:rPr>
              <a:t>models with actual values from</a:t>
            </a:r>
            <a:r>
              <a:rPr lang="en-US" sz="1800" dirty="0">
                <a:effectLst/>
                <a:latin typeface="Times New Roman" panose="02020603050405020304" pitchFamily="18" charset="0"/>
                <a:ea typeface="SimSun" panose="02010600030101010101" pitchFamily="2" charset="-122"/>
              </a:rPr>
              <a:t> October 18 and November 18, 2022 (30 days).</a:t>
            </a:r>
          </a:p>
          <a:p>
            <a:endParaRPr lang="en-US" dirty="0">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br>
              <a:rPr lang="en-US" dirty="0">
                <a:latin typeface="Times New Roman" panose="02020603050405020304" pitchFamily="18" charset="0"/>
                <a:ea typeface="SimSun" panose="02010600030101010101" pitchFamily="2" charset="-122"/>
              </a:rPr>
            </a:br>
            <a:endParaRPr lang="en-US"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  </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endParaRPr lang="en-US" sz="1200" dirty="0"/>
          </a:p>
          <a:p>
            <a:endParaRPr lang="en-US" sz="1200" dirty="0"/>
          </a:p>
          <a:p>
            <a:endParaRPr lang="en-US" sz="1200" dirty="0"/>
          </a:p>
          <a:p>
            <a:endParaRPr lang="en-US" sz="1200" dirty="0"/>
          </a:p>
        </p:txBody>
      </p:sp>
      <p:sp>
        <p:nvSpPr>
          <p:cNvPr id="3" name="CustomShape 1">
            <a:extLst>
              <a:ext uri="{FF2B5EF4-FFF2-40B4-BE49-F238E27FC236}">
                <a16:creationId xmlns:a16="http://schemas.microsoft.com/office/drawing/2014/main" id="{A7AD4060-8AF1-8064-F3C8-FC30B347096F}"/>
              </a:ext>
            </a:extLst>
          </p:cNvPr>
          <p:cNvSpPr/>
          <p:nvPr/>
        </p:nvSpPr>
        <p:spPr>
          <a:xfrm>
            <a:off x="403587" y="21542"/>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GB" sz="1400" b="1" strike="noStrike" spc="-1" dirty="0">
                <a:solidFill>
                  <a:srgbClr val="4472C4"/>
                </a:solidFill>
                <a:latin typeface="Cambria" panose="02040503050406030204" pitchFamily="18" charset="0"/>
                <a:ea typeface="Cambria" panose="02040503050406030204" pitchFamily="18" charset="0"/>
              </a:rPr>
              <a:t>Batch </a:t>
            </a:r>
            <a:r>
              <a:rPr lang="en-GB" sz="1400" b="1" spc="-1" dirty="0">
                <a:solidFill>
                  <a:srgbClr val="4472C4"/>
                </a:solidFill>
                <a:latin typeface="Cambria" panose="02040503050406030204" pitchFamily="18" charset="0"/>
                <a:ea typeface="Cambria" panose="02040503050406030204" pitchFamily="18" charset="0"/>
              </a:rPr>
              <a:t>ID </a:t>
            </a:r>
            <a:r>
              <a:rPr lang="en-GB" sz="1400" b="1" strike="noStrike" spc="-1" dirty="0">
                <a:solidFill>
                  <a:srgbClr val="4472C4"/>
                </a:solidFill>
                <a:latin typeface="Cambria" panose="02040503050406030204" pitchFamily="18" charset="0"/>
                <a:ea typeface="Cambria" panose="02040503050406030204" pitchFamily="18" charset="0"/>
              </a:rPr>
              <a:t>: C2</a:t>
            </a:r>
            <a:r>
              <a:rPr lang="en-GB" sz="1400" b="1" spc="-1" dirty="0">
                <a:solidFill>
                  <a:srgbClr val="4472C4"/>
                </a:solidFill>
                <a:latin typeface="Cambria" panose="02040503050406030204" pitchFamily="18" charset="0"/>
                <a:ea typeface="Cambria" panose="02040503050406030204" pitchFamily="18" charset="0"/>
              </a:rPr>
              <a:t>        Name of the project : Bitcoin Candlestick Prediction using Deep Neural Networks on Real-time Data </a:t>
            </a:r>
            <a:br>
              <a:rPr lang="en-GB" sz="1400" b="1" dirty="0">
                <a:latin typeface="Cambria" panose="02040503050406030204" pitchFamily="18" charset="0"/>
                <a:ea typeface="Cambria" panose="02040503050406030204" pitchFamily="18" charset="0"/>
              </a:rPr>
            </a:br>
            <a:endParaRPr lang="en-US" sz="1400" b="1" strike="noStrike" spc="-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9A4128C-705C-644A-1B86-2B0787A29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732" y="1907711"/>
            <a:ext cx="5761219" cy="3589331"/>
          </a:xfrm>
          <a:prstGeom prst="rect">
            <a:avLst/>
          </a:prstGeom>
        </p:spPr>
      </p:pic>
    </p:spTree>
    <p:extLst>
      <p:ext uri="{BB962C8B-B14F-4D97-AF65-F5344CB8AC3E}">
        <p14:creationId xmlns:p14="http://schemas.microsoft.com/office/powerpoint/2010/main" val="958889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1447</Words>
  <Application>Microsoft Office PowerPoint</Application>
  <PresentationFormat>Widescreen</PresentationFormat>
  <Paragraphs>192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Chary Raghuveera Periketi</dc:creator>
  <cp:lastModifiedBy>Dr Chary Raghuveera Periketi</cp:lastModifiedBy>
  <cp:revision>4</cp:revision>
  <dcterms:created xsi:type="dcterms:W3CDTF">2023-03-19T15:16:44Z</dcterms:created>
  <dcterms:modified xsi:type="dcterms:W3CDTF">2023-05-23T04:44:55Z</dcterms:modified>
</cp:coreProperties>
</file>