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85" r:id="rId5"/>
    <p:sldId id="262" r:id="rId6"/>
    <p:sldId id="265" r:id="rId7"/>
    <p:sldId id="266" r:id="rId8"/>
    <p:sldId id="267" r:id="rId9"/>
    <p:sldId id="269" r:id="rId10"/>
    <p:sldId id="282" r:id="rId11"/>
    <p:sldId id="284" r:id="rId12"/>
    <p:sldId id="274" r:id="rId13"/>
    <p:sldId id="280" r:id="rId14"/>
    <p:sldId id="276" r:id="rId15"/>
    <p:sldId id="277" r:id="rId16"/>
    <p:sldId id="278" r:id="rId17"/>
    <p:sldId id="2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1/12/2023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1/12/2023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1/12/2023</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1/12/2023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1/12/2023</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projectworldsofficial/Budget-Manager-Android-App/blob/master/app-debug.apk" TargetMode="External"/><Relationship Id="rId2" Type="http://schemas.openxmlformats.org/officeDocument/2006/relationships/hyperlink" Target="https://sci-hub.se/https:/ieeexplore.ieee.org/document/538472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A774C84A-5F0F-7441-70E6-36912BF7F7DE}"/>
              </a:ext>
            </a:extLst>
          </p:cNvPr>
          <p:cNvPicPr>
            <a:picLocks noChangeAspect="1"/>
          </p:cNvPicPr>
          <p:nvPr/>
        </p:nvPicPr>
        <p:blipFill>
          <a:blip r:embed="rId2"/>
          <a:stretch>
            <a:fillRect/>
          </a:stretch>
        </p:blipFill>
        <p:spPr>
          <a:xfrm>
            <a:off x="1066800" y="642594"/>
            <a:ext cx="10058399" cy="1506637"/>
          </a:xfrm>
          <a:prstGeom prst="rect">
            <a:avLst/>
          </a:prstGeom>
        </p:spPr>
      </p:pic>
      <p:sp>
        <p:nvSpPr>
          <p:cNvPr id="6" name="TextBox 5">
            <a:extLst>
              <a:ext uri="{FF2B5EF4-FFF2-40B4-BE49-F238E27FC236}">
                <a16:creationId xmlns:a16="http://schemas.microsoft.com/office/drawing/2014/main" id="{C7C3A4A2-7627-4B46-105F-D0AE1965D289}"/>
              </a:ext>
            </a:extLst>
          </p:cNvPr>
          <p:cNvSpPr txBox="1"/>
          <p:nvPr/>
        </p:nvSpPr>
        <p:spPr>
          <a:xfrm>
            <a:off x="3047999" y="2213393"/>
            <a:ext cx="6096000" cy="369332"/>
          </a:xfrm>
          <a:prstGeom prst="rect">
            <a:avLst/>
          </a:prstGeom>
          <a:noFill/>
        </p:spPr>
        <p:txBody>
          <a:bodyPr wrap="square">
            <a:spAutoFit/>
          </a:bodyPr>
          <a:lstStyle/>
          <a:p>
            <a:pPr algn="ctr"/>
            <a:r>
              <a:rPr lang="en-US" sz="1800" b="1" dirty="0">
                <a:latin typeface="Times New Roman" panose="02020603050405020304" pitchFamily="18" charset="0"/>
                <a:cs typeface="Times New Roman" panose="02020603050405020304" pitchFamily="18" charset="0"/>
              </a:rPr>
              <a:t>Title: BUDGET MANAGER ANDROID APP</a:t>
            </a:r>
            <a:endParaRPr lang="en-IN" sz="1800" b="1" dirty="0"/>
          </a:p>
        </p:txBody>
      </p:sp>
      <p:pic>
        <p:nvPicPr>
          <p:cNvPr id="9" name="Picture 8">
            <a:extLst>
              <a:ext uri="{FF2B5EF4-FFF2-40B4-BE49-F238E27FC236}">
                <a16:creationId xmlns:a16="http://schemas.microsoft.com/office/drawing/2014/main" id="{899FF72C-AD13-2C90-B635-AAA6A2A414DA}"/>
              </a:ext>
            </a:extLst>
          </p:cNvPr>
          <p:cNvPicPr>
            <a:picLocks noChangeAspect="1"/>
          </p:cNvPicPr>
          <p:nvPr/>
        </p:nvPicPr>
        <p:blipFill>
          <a:blip r:embed="rId3"/>
          <a:stretch>
            <a:fillRect/>
          </a:stretch>
        </p:blipFill>
        <p:spPr>
          <a:xfrm>
            <a:off x="6545182" y="2914988"/>
            <a:ext cx="4580017" cy="2720576"/>
          </a:xfrm>
          <a:prstGeom prst="rect">
            <a:avLst/>
          </a:prstGeom>
        </p:spPr>
      </p:pic>
      <p:pic>
        <p:nvPicPr>
          <p:cNvPr id="14" name="Picture 13">
            <a:extLst>
              <a:ext uri="{FF2B5EF4-FFF2-40B4-BE49-F238E27FC236}">
                <a16:creationId xmlns:a16="http://schemas.microsoft.com/office/drawing/2014/main" id="{4DB053F7-BA75-9E48-45F4-5AED66E8FA03}"/>
              </a:ext>
            </a:extLst>
          </p:cNvPr>
          <p:cNvPicPr>
            <a:picLocks noChangeAspect="1"/>
          </p:cNvPicPr>
          <p:nvPr/>
        </p:nvPicPr>
        <p:blipFill>
          <a:blip r:embed="rId4"/>
          <a:stretch>
            <a:fillRect/>
          </a:stretch>
        </p:blipFill>
        <p:spPr>
          <a:xfrm>
            <a:off x="1998568" y="3119288"/>
            <a:ext cx="3478014" cy="2311975"/>
          </a:xfrm>
          <a:prstGeom prst="rect">
            <a:avLst/>
          </a:prstGeom>
        </p:spPr>
      </p:pic>
    </p:spTree>
    <p:extLst>
      <p:ext uri="{BB962C8B-B14F-4D97-AF65-F5344CB8AC3E}">
        <p14:creationId xmlns:p14="http://schemas.microsoft.com/office/powerpoint/2010/main" val="3091346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0D9ADF9-1075-1357-6241-209889A48CF0}"/>
              </a:ext>
            </a:extLst>
          </p:cNvPr>
          <p:cNvPicPr>
            <a:picLocks noChangeAspect="1"/>
          </p:cNvPicPr>
          <p:nvPr/>
        </p:nvPicPr>
        <p:blipFill>
          <a:blip r:embed="rId2"/>
          <a:stretch>
            <a:fillRect/>
          </a:stretch>
        </p:blipFill>
        <p:spPr>
          <a:xfrm>
            <a:off x="1041627" y="897440"/>
            <a:ext cx="2537817" cy="4798646"/>
          </a:xfrm>
          <a:prstGeom prst="rect">
            <a:avLst/>
          </a:prstGeom>
        </p:spPr>
      </p:pic>
      <p:pic>
        <p:nvPicPr>
          <p:cNvPr id="6" name="Picture 5">
            <a:extLst>
              <a:ext uri="{FF2B5EF4-FFF2-40B4-BE49-F238E27FC236}">
                <a16:creationId xmlns:a16="http://schemas.microsoft.com/office/drawing/2014/main" id="{0132769D-CA8B-0203-BA2B-71DDD5612CBE}"/>
              </a:ext>
            </a:extLst>
          </p:cNvPr>
          <p:cNvPicPr>
            <a:picLocks noChangeAspect="1"/>
          </p:cNvPicPr>
          <p:nvPr/>
        </p:nvPicPr>
        <p:blipFill>
          <a:blip r:embed="rId3"/>
          <a:stretch>
            <a:fillRect/>
          </a:stretch>
        </p:blipFill>
        <p:spPr>
          <a:xfrm>
            <a:off x="4791322" y="897440"/>
            <a:ext cx="2327648" cy="4913923"/>
          </a:xfrm>
          <a:prstGeom prst="rect">
            <a:avLst/>
          </a:prstGeom>
        </p:spPr>
      </p:pic>
      <p:pic>
        <p:nvPicPr>
          <p:cNvPr id="5" name="Picture 4">
            <a:extLst>
              <a:ext uri="{FF2B5EF4-FFF2-40B4-BE49-F238E27FC236}">
                <a16:creationId xmlns:a16="http://schemas.microsoft.com/office/drawing/2014/main" id="{4289A112-A487-44CD-E832-61F215A4E986}"/>
              </a:ext>
            </a:extLst>
          </p:cNvPr>
          <p:cNvPicPr>
            <a:picLocks noChangeAspect="1"/>
          </p:cNvPicPr>
          <p:nvPr/>
        </p:nvPicPr>
        <p:blipFill>
          <a:blip r:embed="rId4"/>
          <a:stretch>
            <a:fillRect/>
          </a:stretch>
        </p:blipFill>
        <p:spPr>
          <a:xfrm>
            <a:off x="8400072" y="839693"/>
            <a:ext cx="2327649" cy="4913926"/>
          </a:xfrm>
          <a:prstGeom prst="rect">
            <a:avLst/>
          </a:prstGeom>
        </p:spPr>
      </p:pic>
    </p:spTree>
    <p:extLst>
      <p:ext uri="{BB962C8B-B14F-4D97-AF65-F5344CB8AC3E}">
        <p14:creationId xmlns:p14="http://schemas.microsoft.com/office/powerpoint/2010/main" val="1210504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12A6BB-B96B-4B70-B997-C6F603EE27FE}"/>
              </a:ext>
            </a:extLst>
          </p:cNvPr>
          <p:cNvSpPr txBox="1"/>
          <p:nvPr/>
        </p:nvSpPr>
        <p:spPr>
          <a:xfrm>
            <a:off x="690284" y="3242242"/>
            <a:ext cx="6096000" cy="1569660"/>
          </a:xfrm>
          <a:prstGeom prst="rect">
            <a:avLst/>
          </a:prstGeom>
          <a:noFill/>
        </p:spPr>
        <p:txBody>
          <a:bodyPr wrap="square">
            <a:spAutoFit/>
          </a:bodyPr>
          <a:lstStyle/>
          <a:p>
            <a:pPr marL="285750" indent="-285750" algn="just">
              <a:buFont typeface="Arial" panose="020B0604020202020204" pitchFamily="34" charset="0"/>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By default, the budgets show the current month’s spending. To change the time window, touch the calendar icon in the menu. </a:t>
            </a:r>
          </a:p>
          <a:p>
            <a:pPr marL="0" indent="0" algn="just">
              <a:buNone/>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Budget and transactions can be backed-up. To export or import data, Import/Export icon is created in the menu on the main page. </a:t>
            </a:r>
          </a:p>
          <a:p>
            <a:pPr algn="just"/>
            <a:endParaRPr lang="en-IN"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129320F-103E-4B51-B769-AC10983B6A7D}"/>
              </a:ext>
            </a:extLst>
          </p:cNvPr>
          <p:cNvSpPr txBox="1"/>
          <p:nvPr/>
        </p:nvSpPr>
        <p:spPr>
          <a:xfrm>
            <a:off x="690284" y="841393"/>
            <a:ext cx="6096000" cy="1569660"/>
          </a:xfrm>
          <a:prstGeom prst="rect">
            <a:avLst/>
          </a:prstGeom>
          <a:noFill/>
        </p:spPr>
        <p:txBody>
          <a:bodyPr wrap="square">
            <a:spAutoFit/>
          </a:bodyPr>
          <a:lstStyle/>
          <a:p>
            <a:pPr marL="285750" indent="-285750" algn="just">
              <a:buFont typeface="Arial" panose="020B0604020202020204" pitchFamily="34" charset="0"/>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After creating the budget, transactions can be added that apply to budgets. To create a transaction, touch "Transactions" from the main screen. Select the expenses or revenues tab and click on the plus sign in the menu. Touching a budget will show all transactions for that budget. </a:t>
            </a:r>
          </a:p>
          <a:p>
            <a:pPr algn="just"/>
            <a:endParaRPr lang="en-IN" sz="1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DC5C8D4-7811-A9D1-5793-8A8CFEA6EA30}"/>
              </a:ext>
            </a:extLst>
          </p:cNvPr>
          <p:cNvPicPr>
            <a:picLocks noChangeAspect="1"/>
          </p:cNvPicPr>
          <p:nvPr/>
        </p:nvPicPr>
        <p:blipFill>
          <a:blip r:embed="rId2"/>
          <a:stretch>
            <a:fillRect/>
          </a:stretch>
        </p:blipFill>
        <p:spPr>
          <a:xfrm>
            <a:off x="8075829" y="841393"/>
            <a:ext cx="2382355" cy="5029417"/>
          </a:xfrm>
          <a:prstGeom prst="rect">
            <a:avLst/>
          </a:prstGeom>
        </p:spPr>
      </p:pic>
    </p:spTree>
    <p:extLst>
      <p:ext uri="{BB962C8B-B14F-4D97-AF65-F5344CB8AC3E}">
        <p14:creationId xmlns:p14="http://schemas.microsoft.com/office/powerpoint/2010/main" val="4848326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AD6F5-6EF7-4EF8-8B66-4755565B04CF}"/>
              </a:ext>
            </a:extLst>
          </p:cNvPr>
          <p:cNvSpPr>
            <a:spLocks noGrp="1"/>
          </p:cNvSpPr>
          <p:nvPr>
            <p:ph type="title"/>
          </p:nvPr>
        </p:nvSpPr>
        <p:spPr>
          <a:xfrm>
            <a:off x="1066800" y="642594"/>
            <a:ext cx="10058400" cy="648324"/>
          </a:xfrm>
        </p:spPr>
        <p:txBody>
          <a:bodyPr>
            <a:normAutofit/>
          </a:bodyPr>
          <a:lstStyle/>
          <a:p>
            <a:pPr algn="ctr"/>
            <a:r>
              <a:rPr lang="en-IN" sz="2000" b="1" dirty="0">
                <a:latin typeface="Times New Roman" panose="02020603050405020304" pitchFamily="18" charset="0"/>
                <a:cs typeface="Times New Roman" panose="02020603050405020304" pitchFamily="18" charset="0"/>
              </a:rPr>
              <a:t> RESULTS  / OUTPUTS</a:t>
            </a:r>
          </a:p>
        </p:txBody>
      </p:sp>
      <p:pic>
        <p:nvPicPr>
          <p:cNvPr id="4" name="Picture 3">
            <a:extLst>
              <a:ext uri="{FF2B5EF4-FFF2-40B4-BE49-F238E27FC236}">
                <a16:creationId xmlns:a16="http://schemas.microsoft.com/office/drawing/2014/main" id="{678EE659-E486-30E4-97E6-00EA659799B9}"/>
              </a:ext>
            </a:extLst>
          </p:cNvPr>
          <p:cNvPicPr>
            <a:picLocks noChangeAspect="1"/>
          </p:cNvPicPr>
          <p:nvPr/>
        </p:nvPicPr>
        <p:blipFill>
          <a:blip r:embed="rId2"/>
          <a:stretch>
            <a:fillRect/>
          </a:stretch>
        </p:blipFill>
        <p:spPr>
          <a:xfrm>
            <a:off x="7796824" y="1040903"/>
            <a:ext cx="2297436" cy="4850144"/>
          </a:xfrm>
          <a:prstGeom prst="rect">
            <a:avLst/>
          </a:prstGeom>
        </p:spPr>
      </p:pic>
      <p:pic>
        <p:nvPicPr>
          <p:cNvPr id="5" name="Picture 4">
            <a:extLst>
              <a:ext uri="{FF2B5EF4-FFF2-40B4-BE49-F238E27FC236}">
                <a16:creationId xmlns:a16="http://schemas.microsoft.com/office/drawing/2014/main" id="{BBBE4711-C1E1-05DF-C2E3-AE42FED0C5F4}"/>
              </a:ext>
            </a:extLst>
          </p:cNvPr>
          <p:cNvPicPr>
            <a:picLocks noChangeAspect="1"/>
          </p:cNvPicPr>
          <p:nvPr/>
        </p:nvPicPr>
        <p:blipFill>
          <a:blip r:embed="rId3"/>
          <a:stretch>
            <a:fillRect/>
          </a:stretch>
        </p:blipFill>
        <p:spPr>
          <a:xfrm>
            <a:off x="1681853" y="1040903"/>
            <a:ext cx="2537816" cy="4872222"/>
          </a:xfrm>
          <a:prstGeom prst="rect">
            <a:avLst/>
          </a:prstGeom>
        </p:spPr>
      </p:pic>
    </p:spTree>
    <p:extLst>
      <p:ext uri="{BB962C8B-B14F-4D97-AF65-F5344CB8AC3E}">
        <p14:creationId xmlns:p14="http://schemas.microsoft.com/office/powerpoint/2010/main" val="3262027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E2D0E-DE5C-4ACB-AD2E-613D2D0260D2}"/>
              </a:ext>
            </a:extLst>
          </p:cNvPr>
          <p:cNvSpPr>
            <a:spLocks noGrp="1"/>
          </p:cNvSpPr>
          <p:nvPr>
            <p:ph type="title"/>
          </p:nvPr>
        </p:nvSpPr>
        <p:spPr>
          <a:xfrm>
            <a:off x="1066800" y="642594"/>
            <a:ext cx="10058400" cy="1819252"/>
          </a:xfrm>
        </p:spPr>
        <p:txBody>
          <a:bodyPr>
            <a:normAutofit/>
          </a:bodyPr>
          <a:lstStyle/>
          <a:p>
            <a:pPr algn="ctr"/>
            <a:r>
              <a:rPr lang="en-IN" sz="2000" b="1" dirty="0">
                <a:latin typeface="Times New Roman" panose="02020603050405020304" pitchFamily="18" charset="0"/>
                <a:cs typeface="Times New Roman" panose="02020603050405020304" pitchFamily="18" charset="0"/>
              </a:rPr>
              <a:t>CONCLUSIONS &amp; FUTURE ENHANCEMENTS</a:t>
            </a:r>
          </a:p>
        </p:txBody>
      </p:sp>
      <p:sp>
        <p:nvSpPr>
          <p:cNvPr id="3" name="Content Placeholder 2">
            <a:extLst>
              <a:ext uri="{FF2B5EF4-FFF2-40B4-BE49-F238E27FC236}">
                <a16:creationId xmlns:a16="http://schemas.microsoft.com/office/drawing/2014/main" id="{0C4571A6-03AC-4349-B4E8-10ABFADB93C7}"/>
              </a:ext>
            </a:extLst>
          </p:cNvPr>
          <p:cNvSpPr>
            <a:spLocks noGrp="1"/>
          </p:cNvSpPr>
          <p:nvPr>
            <p:ph idx="1"/>
          </p:nvPr>
        </p:nvSpPr>
        <p:spPr>
          <a:xfrm>
            <a:off x="1066800" y="1909482"/>
            <a:ext cx="10058400" cy="4043262"/>
          </a:xfrm>
        </p:spPr>
        <p:txBody>
          <a:bodyPr>
            <a:normAutofit/>
          </a:bodyPr>
          <a:lstStyle/>
          <a:p>
            <a:pPr marL="0" indent="0" algn="just">
              <a:buNone/>
            </a:pPr>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It is relatively simple for building the application system by utilizing daily expenses and designing in such a way that the transactions and the money we spend are controlled. The flow of the android application has been created in an efficient way which also increased the flexibility of the user schedules. </a:t>
            </a:r>
          </a:p>
          <a:p>
            <a:pPr marL="0" indent="0" algn="just">
              <a:buNone/>
            </a:pPr>
            <a:endParaRPr lang="en-US" sz="1600" b="1"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In the future, the application of the system can even help enterprises to improve and optimize business processes and then achieve better control of business processes. Such a system will be an advantage in improving operational efficiency and reducing costs.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64222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9E5F-58C8-4AD3-B1AD-DAEA28B662D6}"/>
              </a:ext>
            </a:extLst>
          </p:cNvPr>
          <p:cNvSpPr>
            <a:spLocks noGrp="1"/>
          </p:cNvSpPr>
          <p:nvPr>
            <p:ph type="title"/>
          </p:nvPr>
        </p:nvSpPr>
        <p:spPr>
          <a:xfrm>
            <a:off x="1066800" y="642594"/>
            <a:ext cx="10058400" cy="1006912"/>
          </a:xfrm>
        </p:spPr>
        <p:txBody>
          <a:bodyPr>
            <a:normAutofit/>
          </a:bodyPr>
          <a:lstStyle/>
          <a:p>
            <a:pPr algn="ctr"/>
            <a:r>
              <a:rPr lang="en-IN" sz="2000" b="1" dirty="0">
                <a:latin typeface="Times New Roman" panose="02020603050405020304" pitchFamily="18" charset="0"/>
                <a:cs typeface="Times New Roman" panose="02020603050405020304" pitchFamily="18" charset="0"/>
              </a:rPr>
              <a:t>BIBLIOGRAPHY</a:t>
            </a:r>
          </a:p>
        </p:txBody>
      </p:sp>
      <p:sp>
        <p:nvSpPr>
          <p:cNvPr id="3" name="Content Placeholder 2">
            <a:extLst>
              <a:ext uri="{FF2B5EF4-FFF2-40B4-BE49-F238E27FC236}">
                <a16:creationId xmlns:a16="http://schemas.microsoft.com/office/drawing/2014/main" id="{2C45A9DC-9C24-4FA5-A2D4-749A8E342629}"/>
              </a:ext>
            </a:extLst>
          </p:cNvPr>
          <p:cNvSpPr>
            <a:spLocks noGrp="1"/>
          </p:cNvSpPr>
          <p:nvPr>
            <p:ph idx="1"/>
          </p:nvPr>
        </p:nvSpPr>
        <p:spPr>
          <a:xfrm>
            <a:off x="1066800" y="1649506"/>
            <a:ext cx="10058400" cy="4303238"/>
          </a:xfrm>
        </p:spPr>
        <p:txBody>
          <a:bodyPr>
            <a:normAutofit/>
          </a:bodyPr>
          <a:lstStyle/>
          <a:p>
            <a:r>
              <a:rPr lang="en-IN" sz="1600" dirty="0">
                <a:latin typeface="Times New Roman" panose="02020603050405020304" pitchFamily="18" charset="0"/>
                <a:cs typeface="Times New Roman" panose="02020603050405020304" pitchFamily="18" charset="0"/>
                <a:hlinkClick r:id="rId2"/>
              </a:rPr>
              <a:t>https://sci-hub.se/https://ieeexplore.ieee.org/document/5384723</a:t>
            </a:r>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hlinkClick r:id="rId3"/>
              </a:rPr>
              <a:t>https://github.com/projectworldsofficial/Budget-Manager-Android-App/blob/master/app-debug.apk</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0361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0B5B1-415B-427B-98A3-6E178C95666D}"/>
              </a:ext>
            </a:extLst>
          </p:cNvPr>
          <p:cNvSpPr>
            <a:spLocks noGrp="1"/>
          </p:cNvSpPr>
          <p:nvPr>
            <p:ph type="title"/>
          </p:nvPr>
        </p:nvSpPr>
        <p:spPr>
          <a:xfrm>
            <a:off x="1066800" y="642594"/>
            <a:ext cx="10058400" cy="630394"/>
          </a:xfrm>
        </p:spPr>
        <p:txBody>
          <a:bodyPr>
            <a:normAutofit/>
          </a:bodyPr>
          <a:lstStyle/>
          <a:p>
            <a:pPr algn="ctr"/>
            <a:r>
              <a:rPr lang="en-IN" sz="2400" b="1"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A55741FE-B3D2-43FB-A72E-28217B536571}"/>
              </a:ext>
            </a:extLst>
          </p:cNvPr>
          <p:cNvSpPr>
            <a:spLocks noGrp="1"/>
          </p:cNvSpPr>
          <p:nvPr>
            <p:ph idx="1"/>
          </p:nvPr>
        </p:nvSpPr>
        <p:spPr>
          <a:xfrm>
            <a:off x="1066800" y="1272988"/>
            <a:ext cx="10058400" cy="4679756"/>
          </a:xfrm>
        </p:spPr>
        <p:txBody>
          <a:bodyPr/>
          <a:lstStyle/>
          <a:p>
            <a:r>
              <a:rPr lang="en-IN" dirty="0">
                <a:latin typeface="Times New Roman" panose="02020603050405020304" pitchFamily="18" charset="0"/>
                <a:cs typeface="Times New Roman" panose="02020603050405020304" pitchFamily="18" charset="0"/>
              </a:rPr>
              <a:t>Abstract</a:t>
            </a:r>
          </a:p>
          <a:p>
            <a:r>
              <a:rPr lang="en-IN" dirty="0">
                <a:latin typeface="Times New Roman" panose="02020603050405020304" pitchFamily="18" charset="0"/>
                <a:cs typeface="Times New Roman" panose="02020603050405020304" pitchFamily="18" charset="0"/>
              </a:rPr>
              <a:t>Problem Statement</a:t>
            </a:r>
          </a:p>
          <a:p>
            <a:r>
              <a:rPr lang="en-IN" dirty="0">
                <a:latin typeface="Times New Roman" panose="02020603050405020304" pitchFamily="18" charset="0"/>
                <a:cs typeface="Times New Roman" panose="02020603050405020304" pitchFamily="18" charset="0"/>
              </a:rPr>
              <a:t>Scope of the project</a:t>
            </a:r>
          </a:p>
          <a:p>
            <a:r>
              <a:rPr lang="en-IN" dirty="0">
                <a:latin typeface="Times New Roman" panose="02020603050405020304" pitchFamily="18" charset="0"/>
                <a:cs typeface="Times New Roman" panose="02020603050405020304" pitchFamily="18" charset="0"/>
              </a:rPr>
              <a:t>Hardware &amp; Software requirements</a:t>
            </a:r>
          </a:p>
          <a:p>
            <a:r>
              <a:rPr lang="en-IN" dirty="0">
                <a:latin typeface="Times New Roman" panose="02020603050405020304" pitchFamily="18" charset="0"/>
                <a:cs typeface="Times New Roman" panose="02020603050405020304" pitchFamily="18" charset="0"/>
              </a:rPr>
              <a:t>UML diagrams</a:t>
            </a:r>
          </a:p>
          <a:p>
            <a:r>
              <a:rPr lang="en-IN" dirty="0">
                <a:latin typeface="Times New Roman" panose="02020603050405020304" pitchFamily="18" charset="0"/>
                <a:cs typeface="Times New Roman" panose="02020603050405020304" pitchFamily="18" charset="0"/>
              </a:rPr>
              <a:t>Implementation</a:t>
            </a:r>
          </a:p>
          <a:p>
            <a:r>
              <a:rPr lang="en-IN" dirty="0">
                <a:latin typeface="Times New Roman" panose="02020603050405020304" pitchFamily="18" charset="0"/>
                <a:cs typeface="Times New Roman" panose="02020603050405020304" pitchFamily="18" charset="0"/>
              </a:rPr>
              <a:t>Results/Outputs</a:t>
            </a:r>
          </a:p>
          <a:p>
            <a:r>
              <a:rPr lang="en-IN" dirty="0">
                <a:latin typeface="Times New Roman" panose="02020603050405020304" pitchFamily="18" charset="0"/>
                <a:cs typeface="Times New Roman" panose="02020603050405020304" pitchFamily="18" charset="0"/>
              </a:rPr>
              <a:t>Conclusions &amp; Future Enhancements</a:t>
            </a:r>
          </a:p>
          <a:p>
            <a:r>
              <a:rPr lang="en-IN" dirty="0">
                <a:latin typeface="Times New Roman" panose="02020603050405020304" pitchFamily="18" charset="0"/>
                <a:cs typeface="Times New Roman" panose="02020603050405020304" pitchFamily="18" charset="0"/>
              </a:rPr>
              <a:t>References/Bibliography</a:t>
            </a:r>
          </a:p>
        </p:txBody>
      </p:sp>
      <p:pic>
        <p:nvPicPr>
          <p:cNvPr id="5" name="Picture 4">
            <a:extLst>
              <a:ext uri="{FF2B5EF4-FFF2-40B4-BE49-F238E27FC236}">
                <a16:creationId xmlns:a16="http://schemas.microsoft.com/office/drawing/2014/main" id="{22950DE1-E1BD-4E61-959B-E61268CBEC98}"/>
              </a:ext>
            </a:extLst>
          </p:cNvPr>
          <p:cNvPicPr>
            <a:picLocks noChangeAspect="1"/>
          </p:cNvPicPr>
          <p:nvPr/>
        </p:nvPicPr>
        <p:blipFill>
          <a:blip r:embed="rId2"/>
          <a:stretch>
            <a:fillRect/>
          </a:stretch>
        </p:blipFill>
        <p:spPr>
          <a:xfrm>
            <a:off x="5378807" y="1809609"/>
            <a:ext cx="5540220" cy="32387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59101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32794-6C73-4FA3-A3CF-B3329E9F9B1B}"/>
              </a:ext>
            </a:extLst>
          </p:cNvPr>
          <p:cNvSpPr>
            <a:spLocks noGrp="1"/>
          </p:cNvSpPr>
          <p:nvPr>
            <p:ph type="title"/>
          </p:nvPr>
        </p:nvSpPr>
        <p:spPr>
          <a:xfrm>
            <a:off x="1066800" y="475129"/>
            <a:ext cx="10058400" cy="1389529"/>
          </a:xfrm>
        </p:spPr>
        <p:txBody>
          <a:bodyPr>
            <a:normAutofit/>
          </a:bodyPr>
          <a:lstStyle/>
          <a:p>
            <a:pPr algn="ctr"/>
            <a:r>
              <a:rPr lang="en-IN" sz="20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6B39F7F6-E5CB-4BB1-82E5-0DA7182013C0}"/>
              </a:ext>
            </a:extLst>
          </p:cNvPr>
          <p:cNvSpPr>
            <a:spLocks noGrp="1"/>
          </p:cNvSpPr>
          <p:nvPr>
            <p:ph idx="1"/>
          </p:nvPr>
        </p:nvSpPr>
        <p:spPr>
          <a:xfrm>
            <a:off x="1066800" y="1452282"/>
            <a:ext cx="10058400" cy="4500462"/>
          </a:xfrm>
        </p:spPr>
        <p:txBody>
          <a:bodyPr>
            <a:normAutofit/>
          </a:bodyPr>
          <a:lstStyle/>
          <a:p>
            <a:pPr lvl="1" indent="0">
              <a:lnSpc>
                <a:spcPct val="106000"/>
              </a:lnSpc>
              <a:spcAft>
                <a:spcPts val="800"/>
              </a:spcAft>
              <a:buNone/>
            </a:pPr>
            <a:r>
              <a:rPr lang="en-US" sz="12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600" spc="2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Android is the best mobile operating system platform for developing apps. There are many financial-related apps available on the app store but this application is unique with the best features.</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budget management presented in the application can also be used to help enterprises to improve and optimize business processes and then achieve better control of business processes.</a:t>
            </a:r>
          </a:p>
          <a:p>
            <a:pPr marL="0" indent="0" algn="just">
              <a:lnSpc>
                <a:spcPct val="107000"/>
              </a:lnSpc>
              <a:spcAft>
                <a:spcPts val="800"/>
              </a:spcAft>
              <a:buNone/>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budget Manager App helps manage personal budgets. After adding your budgets, simply record your day-to-day transactions. You can then view how close your spending is to your budget.</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Budget Manager helps you keep track of your spending, and keep your data as your own. The application requires very few permissions and never attempts to access the Internet. There is an option to back up your cards to local storage. From there you can send the backup somewhere safe.</a:t>
            </a:r>
          </a:p>
          <a:p>
            <a:pPr marL="0" indent="0" algn="just">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0329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2D3E8-041B-414B-A7D5-34FF14F58B11}"/>
              </a:ext>
            </a:extLst>
          </p:cNvPr>
          <p:cNvSpPr>
            <a:spLocks noGrp="1"/>
          </p:cNvSpPr>
          <p:nvPr>
            <p:ph type="title"/>
          </p:nvPr>
        </p:nvSpPr>
        <p:spPr>
          <a:xfrm>
            <a:off x="1066800" y="304800"/>
            <a:ext cx="10058400" cy="1299882"/>
          </a:xfrm>
        </p:spPr>
        <p:txBody>
          <a:bodyPr>
            <a:normAutofit/>
          </a:bodyPr>
          <a:lstStyle/>
          <a:p>
            <a:pPr algn="ctr"/>
            <a:r>
              <a:rPr lang="en-IN" sz="2000"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C46D0BF4-400B-476E-A48D-E357945B01E2}"/>
              </a:ext>
            </a:extLst>
          </p:cNvPr>
          <p:cNvSpPr>
            <a:spLocks noGrp="1"/>
          </p:cNvSpPr>
          <p:nvPr>
            <p:ph idx="1"/>
          </p:nvPr>
        </p:nvSpPr>
        <p:spPr>
          <a:xfrm>
            <a:off x="1066800" y="1380565"/>
            <a:ext cx="10058400" cy="4814046"/>
          </a:xfrm>
        </p:spPr>
        <p:txBody>
          <a:bodyPr>
            <a:normAutofit/>
          </a:bodyPr>
          <a:lstStyle/>
          <a:p>
            <a:pPr algn="just"/>
            <a:r>
              <a:rPr lang="en-IN" sz="1600" dirty="0">
                <a:effectLst/>
                <a:latin typeface="Times New Roman" panose="02020603050405020304" pitchFamily="18" charset="0"/>
                <a:ea typeface="Calibri" panose="020F0502020204030204" pitchFamily="34" charset="0"/>
                <a:cs typeface="Times New Roman" panose="02020603050405020304" pitchFamily="18" charset="0"/>
              </a:rPr>
              <a:t>Budget management is the total budget of an individual in all aspects and the various stages of economic activities for the future of a certain period of time. It is the most important part of integrated management, which is the combination of objectives management, ratio management, and responsibility management. </a:t>
            </a:r>
          </a:p>
          <a:p>
            <a:pPr algn="just"/>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As an internal allocation of resources, Budget Management’s biggest advantage is achieving maximum efficiency in any changing circumstances. Through the planning, organization, control, coordination, and integration functions, the accurate allocation of resources is achieved. And this Android application is designed for that purpose. </a:t>
            </a:r>
          </a:p>
          <a:p>
            <a:pPr algn="just"/>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These days, more and more people are concerned about Budget Management in their lives because it is a powerful tool for the allocation of money to important events, for investing and buying personal stuff. Having an app like this helps us to describe the future allocation of money and the development of our careers and life. Many people have some ideas about budget management. </a:t>
            </a:r>
          </a:p>
          <a:p>
            <a:pPr algn="just"/>
            <a:r>
              <a:rPr lang="en-IN" sz="1600" dirty="0">
                <a:effectLst/>
                <a:latin typeface="Times New Roman" panose="02020603050405020304" pitchFamily="18" charset="0"/>
                <a:ea typeface="Calibri" panose="020F0502020204030204" pitchFamily="34" charset="0"/>
                <a:cs typeface="Times New Roman" panose="02020603050405020304" pitchFamily="18" charset="0"/>
              </a:rPr>
              <a:t>However, their actual operations are manually oriented and less efficient. But when used in the form of an Android application, it is more efficient through notifications, reminders, and a fun activity.</a:t>
            </a:r>
          </a:p>
          <a:p>
            <a:pPr marL="0" indent="0" algn="just">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9290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3BD-C63D-4624-AAFB-F70B46F54A84}"/>
              </a:ext>
            </a:extLst>
          </p:cNvPr>
          <p:cNvSpPr>
            <a:spLocks noGrp="1"/>
          </p:cNvSpPr>
          <p:nvPr>
            <p:ph type="title"/>
          </p:nvPr>
        </p:nvSpPr>
        <p:spPr>
          <a:xfrm>
            <a:off x="1066800" y="322730"/>
            <a:ext cx="10058400" cy="1488142"/>
          </a:xfrm>
        </p:spPr>
        <p:txBody>
          <a:bodyPr>
            <a:normAutofit/>
          </a:bodyPr>
          <a:lstStyle/>
          <a:p>
            <a:pPr algn="ctr"/>
            <a:r>
              <a:rPr lang="en-IN" sz="2000" b="1" dirty="0">
                <a:latin typeface="Times New Roman" panose="02020603050405020304" pitchFamily="18" charset="0"/>
                <a:cs typeface="Times New Roman" panose="02020603050405020304" pitchFamily="18" charset="0"/>
              </a:rPr>
              <a:t>SCOPE OF THE PROJECT</a:t>
            </a:r>
          </a:p>
        </p:txBody>
      </p:sp>
      <p:sp>
        <p:nvSpPr>
          <p:cNvPr id="3" name="Content Placeholder 2">
            <a:extLst>
              <a:ext uri="{FF2B5EF4-FFF2-40B4-BE49-F238E27FC236}">
                <a16:creationId xmlns:a16="http://schemas.microsoft.com/office/drawing/2014/main" id="{9D41CF40-C4F9-4A12-872A-9426EAA3FFB4}"/>
              </a:ext>
            </a:extLst>
          </p:cNvPr>
          <p:cNvSpPr>
            <a:spLocks noGrp="1"/>
          </p:cNvSpPr>
          <p:nvPr>
            <p:ph idx="1"/>
          </p:nvPr>
        </p:nvSpPr>
        <p:spPr>
          <a:xfrm>
            <a:off x="1066800" y="1550894"/>
            <a:ext cx="10058400" cy="4401850"/>
          </a:xfrm>
        </p:spPr>
        <p:txBody>
          <a:bodyPr>
            <a:normAutofit/>
          </a:bodyPr>
          <a:lstStyle/>
          <a:p>
            <a:pPr algn="just"/>
            <a:r>
              <a:rPr lang="en-US" sz="1600" dirty="0">
                <a:latin typeface="Times New Roman" panose="02020603050405020304" pitchFamily="18" charset="0"/>
                <a:cs typeface="Times New Roman" panose="02020603050405020304" pitchFamily="18" charset="0"/>
              </a:rPr>
              <a:t>In this system, the user can make budgets, transactions, and track expenses by selecting the user’s list of expenses and budgets based on their preferences of expense type. </a:t>
            </a:r>
          </a:p>
          <a:p>
            <a:pPr algn="just"/>
            <a:r>
              <a:rPr lang="en-US" sz="1600" dirty="0">
                <a:latin typeface="Times New Roman" panose="02020603050405020304" pitchFamily="18" charset="0"/>
                <a:cs typeface="Times New Roman" panose="02020603050405020304" pitchFamily="18" charset="0"/>
              </a:rPr>
              <a:t>There can be any number of budgets and there is no limit to the number of budgets made. All the information related to a transaction is fetched directly by touching the expenses icon. </a:t>
            </a:r>
          </a:p>
          <a:p>
            <a:pPr algn="just"/>
            <a:r>
              <a:rPr lang="en-US" sz="1600" dirty="0">
                <a:latin typeface="Times New Roman" panose="02020603050405020304" pitchFamily="18" charset="0"/>
                <a:cs typeface="Times New Roman" panose="02020603050405020304" pitchFamily="18" charset="0"/>
              </a:rPr>
              <a:t>The Plan considered our total number of money added so that it can calculate our spending + time at which a particular transaction is made. </a:t>
            </a:r>
          </a:p>
          <a:p>
            <a:pPr algn="just"/>
            <a:r>
              <a:rPr lang="en-US" sz="1600" dirty="0">
                <a:latin typeface="Times New Roman" panose="02020603050405020304" pitchFamily="18" charset="0"/>
                <a:cs typeface="Times New Roman" panose="02020603050405020304" pitchFamily="18" charset="0"/>
              </a:rPr>
              <a:t>The final budgets are sorted and shown on the Budgets icon. The user can thus utilize the android app to make the proper Budget Management. </a:t>
            </a:r>
          </a:p>
          <a:p>
            <a:pPr algn="just"/>
            <a:r>
              <a:rPr lang="en-US" sz="1600" dirty="0">
                <a:latin typeface="Times New Roman" panose="02020603050405020304" pitchFamily="18" charset="0"/>
                <a:cs typeface="Times New Roman" panose="02020603050405020304" pitchFamily="18" charset="0"/>
              </a:rPr>
              <a:t>The App will also give information about Import/Export from specific files from the file system.</a:t>
            </a:r>
          </a:p>
          <a:p>
            <a:pPr marL="0" indent="0" algn="just">
              <a:buNone/>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9314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55491-AD2C-4467-85F6-52CFA574025B}"/>
              </a:ext>
            </a:extLst>
          </p:cNvPr>
          <p:cNvSpPr>
            <a:spLocks noGrp="1"/>
          </p:cNvSpPr>
          <p:nvPr>
            <p:ph type="title"/>
          </p:nvPr>
        </p:nvSpPr>
        <p:spPr>
          <a:xfrm>
            <a:off x="1066800" y="277906"/>
            <a:ext cx="10058400" cy="1156447"/>
          </a:xfrm>
        </p:spPr>
        <p:txBody>
          <a:bodyPr>
            <a:normAutofit/>
          </a:bodyPr>
          <a:lstStyle/>
          <a:p>
            <a:pPr algn="ctr"/>
            <a:r>
              <a:rPr lang="en-IN" sz="2000" b="1" dirty="0">
                <a:latin typeface="Times New Roman" panose="02020603050405020304" pitchFamily="18" charset="0"/>
                <a:cs typeface="Times New Roman" panose="02020603050405020304" pitchFamily="18" charset="0"/>
              </a:rPr>
              <a:t>HARDWARE &amp; SOFTWARE REQUIREMENTS</a:t>
            </a:r>
          </a:p>
        </p:txBody>
      </p:sp>
      <p:sp>
        <p:nvSpPr>
          <p:cNvPr id="3" name="Content Placeholder 2">
            <a:extLst>
              <a:ext uri="{FF2B5EF4-FFF2-40B4-BE49-F238E27FC236}">
                <a16:creationId xmlns:a16="http://schemas.microsoft.com/office/drawing/2014/main" id="{30C7363C-EF34-410E-95D3-3276DB0FA8FA}"/>
              </a:ext>
            </a:extLst>
          </p:cNvPr>
          <p:cNvSpPr>
            <a:spLocks noGrp="1"/>
          </p:cNvSpPr>
          <p:nvPr>
            <p:ph idx="1"/>
          </p:nvPr>
        </p:nvSpPr>
        <p:spPr>
          <a:xfrm>
            <a:off x="1066800" y="1021976"/>
            <a:ext cx="10058400" cy="5292855"/>
          </a:xfrm>
        </p:spPr>
        <p:txBody>
          <a:bodyPr>
            <a:normAutofit lnSpcReduction="10000"/>
          </a:bodyPr>
          <a:lstStyle/>
          <a:p>
            <a:pPr marL="0" indent="0" algn="just">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For Application development, the Hardware Requirements are:</a:t>
            </a:r>
          </a:p>
          <a:p>
            <a:pPr marL="342900" lvl="0" indent="-342900" algn="just">
              <a:buSzPts val="1000"/>
              <a:buFont typeface="Symbol" panose="05050102010706020507" pitchFamily="18" charset="2"/>
              <a:buChar char=""/>
              <a:tabLst>
                <a:tab pos="457200" algn="l"/>
              </a:tabLs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Processor: Intel</a:t>
            </a:r>
          </a:p>
          <a:p>
            <a:pPr marL="342900" lvl="0" indent="-342900" algn="just">
              <a:buSzPts val="1000"/>
              <a:buFont typeface="Symbol" panose="05050102010706020507" pitchFamily="18" charset="2"/>
              <a:buChar char=""/>
              <a:tabLst>
                <a:tab pos="457200" algn="l"/>
              </a:tabLs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RAM: 8000 MB</a:t>
            </a:r>
          </a:p>
          <a:p>
            <a:pPr marL="342900" lvl="0" indent="-342900" algn="just">
              <a:buSzPts val="1000"/>
              <a:buFont typeface="Symbol" panose="05050102010706020507" pitchFamily="18" charset="2"/>
              <a:buChar char=""/>
              <a:tabLst>
                <a:tab pos="457200" algn="l"/>
              </a:tabLs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Space on disk: minimum 1000 MB</a:t>
            </a:r>
          </a:p>
          <a:p>
            <a:pPr marL="342900" lvl="0" indent="-342900" algn="just">
              <a:buSzPts val="1000"/>
              <a:buFont typeface="Symbol" panose="05050102010706020507" pitchFamily="18" charset="2"/>
              <a:buChar char=""/>
              <a:tabLst>
                <a:tab pos="457200" algn="l"/>
              </a:tabLs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Device: Laptop or PC</a:t>
            </a:r>
          </a:p>
          <a:p>
            <a:pPr marL="742950" lvl="1" indent="-285750" algn="just">
              <a:buSzPts val="1000"/>
              <a:buFont typeface="Symbol" panose="05050102010706020507" pitchFamily="18" charset="2"/>
              <a:buChar char=""/>
              <a:tabLst>
                <a:tab pos="914400" algn="l"/>
              </a:tabLs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I3 processor system or higher </a:t>
            </a:r>
          </a:p>
          <a:p>
            <a:pPr marL="742950" lvl="1" indent="-285750" algn="just">
              <a:buSzPts val="1000"/>
              <a:buFont typeface="Symbol" panose="05050102010706020507" pitchFamily="18" charset="2"/>
              <a:buChar char=""/>
              <a:tabLst>
                <a:tab pos="914400" algn="l"/>
              </a:tabLs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4 GB RAM or higher </a:t>
            </a:r>
          </a:p>
          <a:p>
            <a:pPr marL="742950" lvl="1" indent="-285750" algn="just">
              <a:buSzPts val="1000"/>
              <a:buFont typeface="Symbol" panose="05050102010706020507" pitchFamily="18" charset="2"/>
              <a:buChar char=""/>
              <a:tabLst>
                <a:tab pos="914400" algn="l"/>
              </a:tabLs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100 GB ROM or higher</a:t>
            </a:r>
          </a:p>
          <a:p>
            <a:pPr marL="342900" lvl="0" indent="-342900" algn="just">
              <a:buSzPts val="1000"/>
              <a:buFont typeface="Symbol" panose="05050102010706020507" pitchFamily="18" charset="2"/>
              <a:buChar char=""/>
              <a:tabLst>
                <a:tab pos="457200" algn="l"/>
              </a:tabLs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Minimum space to execute: None (online) or Work Station file size.</a:t>
            </a:r>
          </a:p>
          <a:p>
            <a:pPr marL="342900" lvl="0" indent="-342900" algn="just">
              <a:buSzPts val="1000"/>
              <a:buFont typeface="Symbol" panose="05050102010706020507" pitchFamily="18" charset="2"/>
              <a:buChar char=""/>
              <a:tabLst>
                <a:tab pos="457200" algn="l"/>
              </a:tabLst>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Android Phone (6.0 or above).</a:t>
            </a:r>
          </a:p>
          <a:p>
            <a:pPr marL="0" lvl="0" indent="0" algn="just">
              <a:buSzPts val="1000"/>
              <a:buNone/>
              <a:tabLst>
                <a:tab pos="457200" algn="l"/>
              </a:tabLst>
            </a:pP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For Application development, the Software Requirements are:</a:t>
            </a:r>
          </a:p>
          <a:p>
            <a:pPr marL="342900" lvl="0" indent="-342900" algn="just">
              <a:buFont typeface="Symbol" panose="05050102010706020507" pitchFamily="18" charset="2"/>
              <a:buChar char=""/>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Laptop or PC version: Windows 7 or higher that has good internet.</a:t>
            </a:r>
          </a:p>
          <a:p>
            <a:pPr marL="342900" lvl="0" indent="-342900" algn="just">
              <a:buFont typeface="Symbol" panose="05050102010706020507" pitchFamily="18" charset="2"/>
              <a:buChar char=""/>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Network: Wi-Fi Internet or Cellular Network.</a:t>
            </a:r>
          </a:p>
          <a:p>
            <a:pPr marL="342900" lvl="0" indent="-342900" algn="just">
              <a:buFont typeface="Symbol" panose="05050102010706020507" pitchFamily="18" charset="2"/>
              <a:buChar char=""/>
            </a:pPr>
            <a:r>
              <a:rPr lang="en-IN" sz="1400" dirty="0">
                <a:effectLst/>
                <a:latin typeface="Times New Roman" panose="02020603050405020304" pitchFamily="18" charset="0"/>
                <a:ea typeface="Calibri" panose="020F0502020204030204" pitchFamily="34" charset="0"/>
                <a:cs typeface="Times New Roman" panose="02020603050405020304" pitchFamily="18" charset="0"/>
              </a:rPr>
              <a:t>Dependencies: Android Studio.</a:t>
            </a:r>
          </a:p>
          <a:p>
            <a:pPr marL="342900" lvl="0" indent="-342900" algn="just">
              <a:buFont typeface="Symbol" panose="05050102010706020507" pitchFamily="18" charset="2"/>
              <a:buChar char=""/>
            </a:pPr>
            <a:r>
              <a:rPr lang="en-IN" sz="1400" dirty="0">
                <a:latin typeface="Times New Roman" panose="02020603050405020304" pitchFamily="18" charset="0"/>
                <a:ea typeface="Calibri" panose="020F0502020204030204" pitchFamily="34" charset="0"/>
                <a:cs typeface="Times New Roman" panose="02020603050405020304" pitchFamily="18" charset="0"/>
              </a:rPr>
              <a:t>Programming Language: Java</a:t>
            </a:r>
            <a:endParaRPr lang="en-IN" sz="1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4408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EC92F-46C4-A28E-F791-C8B18F6BC04D}"/>
              </a:ext>
            </a:extLst>
          </p:cNvPr>
          <p:cNvSpPr>
            <a:spLocks noGrp="1"/>
          </p:cNvSpPr>
          <p:nvPr>
            <p:ph type="title"/>
          </p:nvPr>
        </p:nvSpPr>
        <p:spPr>
          <a:xfrm>
            <a:off x="1066800" y="0"/>
            <a:ext cx="10058400" cy="1362635"/>
          </a:xfrm>
        </p:spPr>
        <p:txBody>
          <a:bodyPr>
            <a:normAutofit/>
          </a:bodyPr>
          <a:lstStyle/>
          <a:p>
            <a:pPr algn="ctr"/>
            <a:r>
              <a:rPr lang="en-IN" sz="2000" b="1" dirty="0">
                <a:latin typeface="Times New Roman" panose="02020603050405020304" pitchFamily="18" charset="0"/>
                <a:cs typeface="Times New Roman" panose="02020603050405020304" pitchFamily="18" charset="0"/>
              </a:rPr>
              <a:t>UML DIAGRAMS (CLASS &amp; USE-CASE)</a:t>
            </a:r>
          </a:p>
        </p:txBody>
      </p:sp>
      <p:sp>
        <p:nvSpPr>
          <p:cNvPr id="3" name="Content Placeholder 2">
            <a:extLst>
              <a:ext uri="{FF2B5EF4-FFF2-40B4-BE49-F238E27FC236}">
                <a16:creationId xmlns:a16="http://schemas.microsoft.com/office/drawing/2014/main" id="{327B8112-63E6-7190-D6C0-DD534EF69044}"/>
              </a:ext>
            </a:extLst>
          </p:cNvPr>
          <p:cNvSpPr>
            <a:spLocks noGrp="1"/>
          </p:cNvSpPr>
          <p:nvPr>
            <p:ph idx="1"/>
          </p:nvPr>
        </p:nvSpPr>
        <p:spPr>
          <a:xfrm>
            <a:off x="1066800" y="923365"/>
            <a:ext cx="10058400" cy="5029379"/>
          </a:xfrm>
        </p:spPr>
        <p:txBody>
          <a:bodyPr>
            <a:normAutofit/>
          </a:bodyPr>
          <a:lstStyle/>
          <a:p>
            <a:r>
              <a:rPr lang="en-IN" sz="1600" dirty="0">
                <a:latin typeface="Times New Roman" panose="02020603050405020304" pitchFamily="18" charset="0"/>
                <a:cs typeface="Times New Roman" panose="02020603050405020304" pitchFamily="18" charset="0"/>
              </a:rPr>
              <a:t>Use Case diagram</a:t>
            </a:r>
          </a:p>
        </p:txBody>
      </p:sp>
      <p:pic>
        <p:nvPicPr>
          <p:cNvPr id="5" name="Picture 4">
            <a:extLst>
              <a:ext uri="{FF2B5EF4-FFF2-40B4-BE49-F238E27FC236}">
                <a16:creationId xmlns:a16="http://schemas.microsoft.com/office/drawing/2014/main" id="{D7C2B2C7-744B-2E5C-F39A-213E7BABE983}"/>
              </a:ext>
            </a:extLst>
          </p:cNvPr>
          <p:cNvPicPr>
            <a:picLocks noChangeAspect="1"/>
          </p:cNvPicPr>
          <p:nvPr/>
        </p:nvPicPr>
        <p:blipFill>
          <a:blip r:embed="rId2"/>
          <a:stretch>
            <a:fillRect/>
          </a:stretch>
        </p:blipFill>
        <p:spPr>
          <a:xfrm>
            <a:off x="3555146" y="1402976"/>
            <a:ext cx="5081707" cy="4271336"/>
          </a:xfrm>
          <a:prstGeom prst="rect">
            <a:avLst/>
          </a:prstGeom>
        </p:spPr>
      </p:pic>
    </p:spTree>
    <p:extLst>
      <p:ext uri="{BB962C8B-B14F-4D97-AF65-F5344CB8AC3E}">
        <p14:creationId xmlns:p14="http://schemas.microsoft.com/office/powerpoint/2010/main" val="1382698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14F7E-A169-6C83-33C7-190079C28D08}"/>
              </a:ext>
            </a:extLst>
          </p:cNvPr>
          <p:cNvSpPr>
            <a:spLocks noGrp="1"/>
          </p:cNvSpPr>
          <p:nvPr>
            <p:ph type="title"/>
          </p:nvPr>
        </p:nvSpPr>
        <p:spPr>
          <a:xfrm>
            <a:off x="1066800" y="-430306"/>
            <a:ext cx="10058400" cy="2438400"/>
          </a:xfrm>
        </p:spPr>
        <p:txBody>
          <a:bodyPr>
            <a:normAutofit/>
          </a:bodyPr>
          <a:lstStyle/>
          <a:p>
            <a:r>
              <a:rPr lang="en-IN" sz="1600" dirty="0">
                <a:latin typeface="Times New Roman" panose="02020603050405020304" pitchFamily="18" charset="0"/>
                <a:cs typeface="Times New Roman" panose="02020603050405020304" pitchFamily="18" charset="0"/>
              </a:rPr>
              <a:t>Class Diagram</a:t>
            </a:r>
          </a:p>
        </p:txBody>
      </p:sp>
      <p:pic>
        <p:nvPicPr>
          <p:cNvPr id="4" name="Picture 3">
            <a:extLst>
              <a:ext uri="{FF2B5EF4-FFF2-40B4-BE49-F238E27FC236}">
                <a16:creationId xmlns:a16="http://schemas.microsoft.com/office/drawing/2014/main" id="{B3BBF775-D14B-1AF8-2CE8-5C4A0C569864}"/>
              </a:ext>
            </a:extLst>
          </p:cNvPr>
          <p:cNvPicPr>
            <a:picLocks noChangeAspect="1"/>
          </p:cNvPicPr>
          <p:nvPr/>
        </p:nvPicPr>
        <p:blipFill>
          <a:blip r:embed="rId2"/>
          <a:stretch>
            <a:fillRect/>
          </a:stretch>
        </p:blipFill>
        <p:spPr>
          <a:xfrm>
            <a:off x="1515359" y="992422"/>
            <a:ext cx="9161281" cy="5119301"/>
          </a:xfrm>
          <a:prstGeom prst="rect">
            <a:avLst/>
          </a:prstGeom>
        </p:spPr>
      </p:pic>
    </p:spTree>
    <p:extLst>
      <p:ext uri="{BB962C8B-B14F-4D97-AF65-F5344CB8AC3E}">
        <p14:creationId xmlns:p14="http://schemas.microsoft.com/office/powerpoint/2010/main" val="38232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87724-E5BD-46D2-BDB4-AC3642C378F0}"/>
              </a:ext>
            </a:extLst>
          </p:cNvPr>
          <p:cNvSpPr>
            <a:spLocks noGrp="1"/>
          </p:cNvSpPr>
          <p:nvPr>
            <p:ph type="title"/>
          </p:nvPr>
        </p:nvSpPr>
        <p:spPr>
          <a:xfrm>
            <a:off x="1066800" y="421341"/>
            <a:ext cx="10058400" cy="1446536"/>
          </a:xfrm>
        </p:spPr>
        <p:txBody>
          <a:bodyPr>
            <a:normAutofit/>
          </a:bodyPr>
          <a:lstStyle/>
          <a:p>
            <a:pPr algn="ctr"/>
            <a:r>
              <a:rPr lang="en-IN" sz="2000" b="1"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214229B3-8FFF-4B3E-852A-039939B301BA}"/>
              </a:ext>
            </a:extLst>
          </p:cNvPr>
          <p:cNvSpPr>
            <a:spLocks noGrp="1"/>
          </p:cNvSpPr>
          <p:nvPr>
            <p:ph idx="1"/>
          </p:nvPr>
        </p:nvSpPr>
        <p:spPr>
          <a:xfrm>
            <a:off x="1066800" y="1021976"/>
            <a:ext cx="10058400" cy="4930768"/>
          </a:xfrm>
        </p:spPr>
        <p:txBody>
          <a:bodyPr>
            <a:normAutofit/>
          </a:bodyPr>
          <a:lstStyle/>
          <a:p>
            <a:pPr marL="0" indent="0" algn="just">
              <a:buNone/>
            </a:pPr>
            <a:endParaRPr lang="en-US" sz="1600" dirty="0">
              <a:latin typeface="Times New Roman" panose="02020603050405020304" pitchFamily="18" charset="0"/>
              <a:cs typeface="Times New Roman" panose="02020603050405020304" pitchFamily="18" charset="0"/>
            </a:endParaRPr>
          </a:p>
          <a:p>
            <a:pPr marL="0" indent="0" algn="just">
              <a:buNone/>
            </a:pPr>
            <a:endParaRPr lang="en-US" sz="1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CA95968-45AF-2E28-C206-BF3E417A1277}"/>
              </a:ext>
            </a:extLst>
          </p:cNvPr>
          <p:cNvSpPr txBox="1"/>
          <p:nvPr/>
        </p:nvSpPr>
        <p:spPr>
          <a:xfrm>
            <a:off x="815787" y="1568039"/>
            <a:ext cx="10712823" cy="4031873"/>
          </a:xfrm>
          <a:prstGeom prst="rect">
            <a:avLst/>
          </a:prstGeom>
          <a:noFill/>
        </p:spPr>
        <p:txBody>
          <a:bodyPr wrap="square">
            <a:spAutoFit/>
          </a:bodyPr>
          <a:lstStyle/>
          <a:p>
            <a:pPr marL="285750" indent="-285750" algn="just">
              <a:buFont typeface="Arial" panose="020B0604020202020204" pitchFamily="34" charset="0"/>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 Android application has various features which include managing the budget by tracking our spending.  We can create as many budgets as we would like to track, each with our maximum monthly spending. To create a budget, we installed the "budgets" icon on the main screen. We have to click the plus sign in the menu to add as many budgets as we wish. </a:t>
            </a:r>
          </a:p>
          <a:p>
            <a:pPr algn="just"/>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After creating the budget, transactions can be added that apply to budgets. To create a transaction, touch "Transactions" from the main screen. Select the expenses or revenues tab and click on the plus sign in the menu. Touching a budget will show all transactions for that budget. </a:t>
            </a:r>
          </a:p>
          <a:p>
            <a:pPr algn="just"/>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By default, the budgets show the current month’s spending. To change the time window, touch the calendar icon in the menu. </a:t>
            </a:r>
          </a:p>
          <a:p>
            <a:pPr algn="just"/>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Budget and transactions can be backed-up. To export or import data, Import/Export icon is created in the menu on the main page. </a:t>
            </a:r>
          </a:p>
          <a:p>
            <a:pPr algn="just"/>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Arial" panose="020B0604020202020204" pitchFamily="34" charset="0"/>
              <a:buChar char="•"/>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Above all, this Android application is completely free, ad-free, and open-source. All details are made in an easy-to-navigate and understandable way so that the app’s efficiency is always high. The design is straightforward and simple. It does not require an internet connection to use the Budget Manager App.</a:t>
            </a:r>
          </a:p>
        </p:txBody>
      </p:sp>
    </p:spTree>
    <p:extLst>
      <p:ext uri="{BB962C8B-B14F-4D97-AF65-F5344CB8AC3E}">
        <p14:creationId xmlns:p14="http://schemas.microsoft.com/office/powerpoint/2010/main" val="28742026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2.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{E03EEC6F-9BF5-4C16-A420-05952D1B8768}tf78438558_win32</Template>
  <TotalTime>602</TotalTime>
  <Words>1140</Words>
  <Application>Microsoft Office PowerPoint</Application>
  <PresentationFormat>Widescreen</PresentationFormat>
  <Paragraphs>69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Century Gothic</vt:lpstr>
      <vt:lpstr>Garamond</vt:lpstr>
      <vt:lpstr>Symbol</vt:lpstr>
      <vt:lpstr>Times New Roman</vt:lpstr>
      <vt:lpstr>SavonVTI</vt:lpstr>
      <vt:lpstr>PowerPoint Presentation</vt:lpstr>
      <vt:lpstr>CONTENTS</vt:lpstr>
      <vt:lpstr>ABSTRACT</vt:lpstr>
      <vt:lpstr>PROBLEM STATEMENT</vt:lpstr>
      <vt:lpstr>SCOPE OF THE PROJECT</vt:lpstr>
      <vt:lpstr>HARDWARE &amp; SOFTWARE REQUIREMENTS</vt:lpstr>
      <vt:lpstr>UML DIAGRAMS (CLASS &amp; USE-CASE)</vt:lpstr>
      <vt:lpstr>Class Diagram</vt:lpstr>
      <vt:lpstr>IMPLEMENTATION</vt:lpstr>
      <vt:lpstr>PowerPoint Presentation</vt:lpstr>
      <vt:lpstr>PowerPoint Presentation</vt:lpstr>
      <vt:lpstr> RESULTS  / OUTPUTS</vt:lpstr>
      <vt:lpstr>CONCLUSIONS &amp; FUTURE ENHANCEMENTS</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DISTANCING DETECTOR USING DEEP LEARNING</dc:title>
  <dc:creator>Shreyasi periketi</dc:creator>
  <cp:lastModifiedBy>Shreyasi periketi</cp:lastModifiedBy>
  <cp:revision>9</cp:revision>
  <dcterms:created xsi:type="dcterms:W3CDTF">2022-02-01T16:18:04Z</dcterms:created>
  <dcterms:modified xsi:type="dcterms:W3CDTF">2023-01-12T10:02:27Z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