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10287000" cx="18288000"/>
  <p:notesSz cx="6858000" cy="9144000"/>
  <p:embeddedFontLst>
    <p:embeddedFont>
      <p:font typeface="DM Sans SemiBold"/>
      <p:regular r:id="rId27"/>
      <p:bold r:id="rId28"/>
      <p:italic r:id="rId29"/>
      <p:boldItalic r:id="rId30"/>
    </p:embeddedFont>
    <p:embeddedFont>
      <p:font typeface="Sansita"/>
      <p:regular r:id="rId31"/>
      <p:bold r:id="rId32"/>
      <p:italic r:id="rId33"/>
      <p:boldItalic r:id="rId34"/>
    </p:embeddedFont>
    <p:embeddedFont>
      <p:font typeface="DM Sans"/>
      <p:bold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DMSansSemiBold-bold.fntdata"/><Relationship Id="rId27" Type="http://schemas.openxmlformats.org/officeDocument/2006/relationships/font" Target="fonts/DMSans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Semi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ansita-regular.fntdata"/><Relationship Id="rId30" Type="http://schemas.openxmlformats.org/officeDocument/2006/relationships/font" Target="fonts/DMSansSemiBold-boldItalic.fntdata"/><Relationship Id="rId11" Type="http://schemas.openxmlformats.org/officeDocument/2006/relationships/slide" Target="slides/slide6.xml"/><Relationship Id="rId33" Type="http://schemas.openxmlformats.org/officeDocument/2006/relationships/font" Target="fonts/Sansita-italic.fntdata"/><Relationship Id="rId10" Type="http://schemas.openxmlformats.org/officeDocument/2006/relationships/slide" Target="slides/slide5.xml"/><Relationship Id="rId32" Type="http://schemas.openxmlformats.org/officeDocument/2006/relationships/font" Target="fonts/Sansita-bold.fntdata"/><Relationship Id="rId13" Type="http://schemas.openxmlformats.org/officeDocument/2006/relationships/slide" Target="slides/slide8.xml"/><Relationship Id="rId35" Type="http://schemas.openxmlformats.org/officeDocument/2006/relationships/font" Target="fonts/DMSans-bold.fntdata"/><Relationship Id="rId12" Type="http://schemas.openxmlformats.org/officeDocument/2006/relationships/slide" Target="slides/slide7.xml"/><Relationship Id="rId34" Type="http://schemas.openxmlformats.org/officeDocument/2006/relationships/font" Target="fonts/Sansita-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DM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22.png"/><Relationship Id="rId5"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83" name="Shape 83"/>
        <p:cNvGrpSpPr/>
        <p:nvPr/>
      </p:nvGrpSpPr>
      <p:grpSpPr>
        <a:xfrm>
          <a:off x="0" y="0"/>
          <a:ext cx="0" cy="0"/>
          <a:chOff x="0" y="0"/>
          <a:chExt cx="0" cy="0"/>
        </a:xfrm>
      </p:grpSpPr>
      <p:sp>
        <p:nvSpPr>
          <p:cNvPr id="84" name="Google Shape;84;p13"/>
          <p:cNvSpPr/>
          <p:nvPr/>
        </p:nvSpPr>
        <p:spPr>
          <a:xfrm>
            <a:off x="15935425" y="-1083760"/>
            <a:ext cx="2647750" cy="2647750"/>
          </a:xfrm>
          <a:custGeom>
            <a:rect b="b" l="l" r="r" t="t"/>
            <a:pathLst>
              <a:path extrusionOk="0" h="2647750" w="2647750">
                <a:moveTo>
                  <a:pt x="0" y="0"/>
                </a:moveTo>
                <a:lnTo>
                  <a:pt x="2647750" y="0"/>
                </a:lnTo>
                <a:lnTo>
                  <a:pt x="2647750" y="2647751"/>
                </a:lnTo>
                <a:lnTo>
                  <a:pt x="0" y="2647751"/>
                </a:lnTo>
                <a:lnTo>
                  <a:pt x="0" y="0"/>
                </a:lnTo>
                <a:close/>
              </a:path>
            </a:pathLst>
          </a:custGeom>
          <a:blipFill rotWithShape="1">
            <a:blip r:embed="rId3">
              <a:alphaModFix/>
            </a:blip>
            <a:stretch>
              <a:fillRect b="0" l="0" r="0" t="0"/>
            </a:stretch>
          </a:blipFill>
          <a:ln>
            <a:noFill/>
          </a:ln>
        </p:spPr>
      </p:sp>
      <p:sp>
        <p:nvSpPr>
          <p:cNvPr id="85" name="Google Shape;85;p13"/>
          <p:cNvSpPr txBox="1"/>
          <p:nvPr/>
        </p:nvSpPr>
        <p:spPr>
          <a:xfrm>
            <a:off x="1350686" y="6321770"/>
            <a:ext cx="15586628" cy="499802"/>
          </a:xfrm>
          <a:prstGeom prst="rect">
            <a:avLst/>
          </a:prstGeom>
          <a:noFill/>
          <a:ln>
            <a:noFill/>
          </a:ln>
        </p:spPr>
        <p:txBody>
          <a:bodyPr anchorCtr="0" anchor="t" bIns="0" lIns="0" spcFirstLastPara="1" rIns="0" wrap="square" tIns="0">
            <a:spAutoFit/>
          </a:bodyPr>
          <a:lstStyle/>
          <a:p>
            <a:pPr indent="0" lvl="0" marL="0" marR="0" rtl="0" algn="l">
              <a:lnSpc>
                <a:spcPct val="123000"/>
              </a:lnSpc>
              <a:spcBef>
                <a:spcPts val="0"/>
              </a:spcBef>
              <a:spcAft>
                <a:spcPts val="0"/>
              </a:spcAft>
              <a:buNone/>
            </a:pPr>
            <a:r>
              <a:rPr b="0" i="0" lang="en-US" sz="3200" u="none" cap="none" strike="noStrike">
                <a:solidFill>
                  <a:srgbClr val="4BD1FB"/>
                </a:solidFill>
                <a:latin typeface="Sansita"/>
                <a:ea typeface="Sansita"/>
                <a:cs typeface="Sansita"/>
                <a:sym typeface="Sansita"/>
              </a:rPr>
              <a:t>Team Members: Dev Ambani, Karan Garkel, Shreyasi Periketi, Shravan Srinivasan</a:t>
            </a:r>
            <a:endParaRPr/>
          </a:p>
        </p:txBody>
      </p:sp>
      <p:sp>
        <p:nvSpPr>
          <p:cNvPr id="86" name="Google Shape;86;p13"/>
          <p:cNvSpPr txBox="1"/>
          <p:nvPr/>
        </p:nvSpPr>
        <p:spPr>
          <a:xfrm>
            <a:off x="2573954" y="925388"/>
            <a:ext cx="5614391" cy="1129146"/>
          </a:xfrm>
          <a:prstGeom prst="rect">
            <a:avLst/>
          </a:prstGeom>
          <a:noFill/>
          <a:ln>
            <a:noFill/>
          </a:ln>
        </p:spPr>
        <p:txBody>
          <a:bodyPr anchorCtr="0" anchor="t" bIns="0" lIns="0" spcFirstLastPara="1" rIns="0" wrap="square" tIns="0">
            <a:spAutoFit/>
          </a:bodyPr>
          <a:lstStyle/>
          <a:p>
            <a:pPr indent="0" lvl="0" marL="0" marR="0" rtl="0" algn="l">
              <a:lnSpc>
                <a:spcPct val="123005"/>
              </a:lnSpc>
              <a:spcBef>
                <a:spcPts val="0"/>
              </a:spcBef>
              <a:spcAft>
                <a:spcPts val="0"/>
              </a:spcAft>
              <a:buNone/>
            </a:pPr>
            <a:r>
              <a:rPr b="1" i="0" lang="en-US" sz="3786" u="none" cap="none" strike="noStrike">
                <a:solidFill>
                  <a:srgbClr val="4BD1FB"/>
                </a:solidFill>
                <a:latin typeface="DM Sans"/>
                <a:ea typeface="DM Sans"/>
                <a:cs typeface="DM Sans"/>
                <a:sym typeface="DM Sans"/>
              </a:rPr>
              <a:t>TEAM - 10 </a:t>
            </a:r>
            <a:endParaRPr/>
          </a:p>
          <a:p>
            <a:pPr indent="0" lvl="0" marL="0" marR="0" rtl="0" algn="l">
              <a:lnSpc>
                <a:spcPct val="123006"/>
              </a:lnSpc>
              <a:spcBef>
                <a:spcPts val="0"/>
              </a:spcBef>
              <a:spcAft>
                <a:spcPts val="0"/>
              </a:spcAft>
              <a:buNone/>
            </a:pPr>
            <a:r>
              <a:rPr b="0" i="0" lang="en-US" sz="3486" u="none" cap="none" strike="noStrike">
                <a:solidFill>
                  <a:srgbClr val="4BD1FB"/>
                </a:solidFill>
                <a:latin typeface="Sansita"/>
                <a:ea typeface="Sansita"/>
                <a:cs typeface="Sansita"/>
                <a:sym typeface="Sansita"/>
              </a:rPr>
              <a:t>2024WI_MSAI 437-0</a:t>
            </a:r>
            <a:endParaRPr/>
          </a:p>
        </p:txBody>
      </p:sp>
      <p:sp>
        <p:nvSpPr>
          <p:cNvPr id="87" name="Google Shape;87;p13"/>
          <p:cNvSpPr/>
          <p:nvPr/>
        </p:nvSpPr>
        <p:spPr>
          <a:xfrm>
            <a:off x="1506388" y="1073447"/>
            <a:ext cx="846187" cy="981086"/>
          </a:xfrm>
          <a:custGeom>
            <a:rect b="b" l="l" r="r" t="t"/>
            <a:pathLst>
              <a:path extrusionOk="0" h="981086" w="846187">
                <a:moveTo>
                  <a:pt x="0" y="0"/>
                </a:moveTo>
                <a:lnTo>
                  <a:pt x="846187" y="0"/>
                </a:lnTo>
                <a:lnTo>
                  <a:pt x="846187" y="981087"/>
                </a:lnTo>
                <a:lnTo>
                  <a:pt x="0" y="981087"/>
                </a:lnTo>
                <a:lnTo>
                  <a:pt x="0" y="0"/>
                </a:lnTo>
                <a:close/>
              </a:path>
            </a:pathLst>
          </a:custGeom>
          <a:blipFill rotWithShape="1">
            <a:blip r:embed="rId4">
              <a:alphaModFix/>
            </a:blip>
            <a:stretch>
              <a:fillRect b="0" l="0" r="0" t="0"/>
            </a:stretch>
          </a:blipFill>
          <a:ln>
            <a:noFill/>
          </a:ln>
        </p:spPr>
      </p:sp>
      <p:sp>
        <p:nvSpPr>
          <p:cNvPr id="88" name="Google Shape;88;p13"/>
          <p:cNvSpPr/>
          <p:nvPr/>
        </p:nvSpPr>
        <p:spPr>
          <a:xfrm>
            <a:off x="-295175" y="8630507"/>
            <a:ext cx="2647750" cy="2647750"/>
          </a:xfrm>
          <a:custGeom>
            <a:rect b="b" l="l" r="r" t="t"/>
            <a:pathLst>
              <a:path extrusionOk="0" h="2647750" w="2647750">
                <a:moveTo>
                  <a:pt x="0" y="0"/>
                </a:moveTo>
                <a:lnTo>
                  <a:pt x="2647750" y="0"/>
                </a:lnTo>
                <a:lnTo>
                  <a:pt x="2647750" y="2647751"/>
                </a:lnTo>
                <a:lnTo>
                  <a:pt x="0" y="2647751"/>
                </a:lnTo>
                <a:lnTo>
                  <a:pt x="0" y="0"/>
                </a:lnTo>
                <a:close/>
              </a:path>
            </a:pathLst>
          </a:custGeom>
          <a:blipFill rotWithShape="1">
            <a:blip r:embed="rId3">
              <a:alphaModFix/>
            </a:blip>
            <a:stretch>
              <a:fillRect b="0" l="0" r="0" t="0"/>
            </a:stretch>
          </a:blipFill>
          <a:ln>
            <a:noFill/>
          </a:ln>
        </p:spPr>
      </p:sp>
      <p:sp>
        <p:nvSpPr>
          <p:cNvPr id="89" name="Google Shape;89;p13"/>
          <p:cNvSpPr txBox="1"/>
          <p:nvPr/>
        </p:nvSpPr>
        <p:spPr>
          <a:xfrm>
            <a:off x="1496750" y="3299176"/>
            <a:ext cx="15313500" cy="40575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0" i="0" lang="en-US" sz="7753" u="none" cap="none" strike="noStrike">
                <a:solidFill>
                  <a:srgbClr val="4BD1FB"/>
                </a:solidFill>
                <a:latin typeface="Arial"/>
                <a:ea typeface="Arial"/>
                <a:cs typeface="Arial"/>
                <a:sym typeface="Arial"/>
              </a:rPr>
              <a:t>IMAGE CAPTION GENERATOR USING CNN &amp; LSTM</a:t>
            </a:r>
            <a:endParaRPr b="0" i="0" sz="7753" u="none" cap="none" strike="noStrike">
              <a:solidFill>
                <a:srgbClr val="4BD1FB"/>
              </a:solidFill>
              <a:latin typeface="Arial"/>
              <a:ea typeface="Arial"/>
              <a:cs typeface="Arial"/>
              <a:sym typeface="Arial"/>
            </a:endParaRPr>
          </a:p>
          <a:p>
            <a:pPr indent="0" lvl="0" marL="0" marR="0" rtl="0" algn="ctr">
              <a:lnSpc>
                <a:spcPct val="120005"/>
              </a:lnSpc>
              <a:spcBef>
                <a:spcPts val="0"/>
              </a:spcBef>
              <a:spcAft>
                <a:spcPts val="0"/>
              </a:spcAft>
              <a:buNone/>
            </a:pPr>
            <a:r>
              <a:t/>
            </a:r>
            <a:endParaRPr sz="7753">
              <a:solidFill>
                <a:srgbClr val="4BD1FB"/>
              </a:solidFill>
            </a:endParaRPr>
          </a:p>
        </p:txBody>
      </p:sp>
      <p:sp>
        <p:nvSpPr>
          <p:cNvPr id="90" name="Google Shape;90;p13"/>
          <p:cNvSpPr/>
          <p:nvPr/>
        </p:nvSpPr>
        <p:spPr>
          <a:xfrm>
            <a:off x="11794847" y="0"/>
            <a:ext cx="2988937" cy="570615"/>
          </a:xfrm>
          <a:custGeom>
            <a:rect b="b" l="l" r="r" t="t"/>
            <a:pathLst>
              <a:path extrusionOk="0" h="570615" w="2988937">
                <a:moveTo>
                  <a:pt x="0" y="0"/>
                </a:moveTo>
                <a:lnTo>
                  <a:pt x="2988938" y="0"/>
                </a:lnTo>
                <a:lnTo>
                  <a:pt x="2988938" y="570615"/>
                </a:lnTo>
                <a:lnTo>
                  <a:pt x="0" y="570615"/>
                </a:lnTo>
                <a:lnTo>
                  <a:pt x="0" y="0"/>
                </a:lnTo>
                <a:close/>
              </a:path>
            </a:pathLst>
          </a:custGeom>
          <a:blipFill rotWithShape="1">
            <a:blip r:embed="rId5">
              <a:alphaModFix/>
            </a:blip>
            <a:stretch>
              <a:fillRect b="0" l="0" r="0" t="0"/>
            </a:stretch>
          </a:blipFill>
          <a:ln>
            <a:noFill/>
          </a:ln>
        </p:spPr>
      </p:sp>
      <p:sp>
        <p:nvSpPr>
          <p:cNvPr id="91" name="Google Shape;91;p13"/>
          <p:cNvSpPr/>
          <p:nvPr/>
        </p:nvSpPr>
        <p:spPr>
          <a:xfrm>
            <a:off x="-4027031" y="-3901979"/>
            <a:ext cx="5956513" cy="5956513"/>
          </a:xfrm>
          <a:custGeom>
            <a:rect b="b" l="l" r="r" t="t"/>
            <a:pathLst>
              <a:path extrusionOk="0" h="5956513" w="5956513">
                <a:moveTo>
                  <a:pt x="0" y="0"/>
                </a:moveTo>
                <a:lnTo>
                  <a:pt x="5956513" y="0"/>
                </a:lnTo>
                <a:lnTo>
                  <a:pt x="5956513" y="5956513"/>
                </a:lnTo>
                <a:lnTo>
                  <a:pt x="0" y="5956513"/>
                </a:lnTo>
                <a:lnTo>
                  <a:pt x="0" y="0"/>
                </a:lnTo>
                <a:close/>
              </a:path>
            </a:pathLst>
          </a:custGeom>
          <a:blipFill rotWithShape="1">
            <a:blip r:embed="rId6">
              <a:alphaModFix/>
            </a:blip>
            <a:stretch>
              <a:fillRect b="0" l="0" r="0" t="0"/>
            </a:stretch>
          </a:blipFill>
          <a:ln>
            <a:noFill/>
          </a:ln>
        </p:spPr>
      </p:sp>
      <p:sp>
        <p:nvSpPr>
          <p:cNvPr id="92" name="Google Shape;92;p13"/>
          <p:cNvSpPr/>
          <p:nvPr/>
        </p:nvSpPr>
        <p:spPr>
          <a:xfrm>
            <a:off x="16090264" y="8020838"/>
            <a:ext cx="5956513" cy="5956513"/>
          </a:xfrm>
          <a:custGeom>
            <a:rect b="b" l="l" r="r" t="t"/>
            <a:pathLst>
              <a:path extrusionOk="0" h="5956513" w="5956513">
                <a:moveTo>
                  <a:pt x="0" y="0"/>
                </a:moveTo>
                <a:lnTo>
                  <a:pt x="5956513" y="0"/>
                </a:lnTo>
                <a:lnTo>
                  <a:pt x="5956513" y="5956512"/>
                </a:lnTo>
                <a:lnTo>
                  <a:pt x="0" y="5956512"/>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235" name="Shape 235"/>
        <p:cNvGrpSpPr/>
        <p:nvPr/>
      </p:nvGrpSpPr>
      <p:grpSpPr>
        <a:xfrm>
          <a:off x="0" y="0"/>
          <a:ext cx="0" cy="0"/>
          <a:chOff x="0" y="0"/>
          <a:chExt cx="0" cy="0"/>
        </a:xfrm>
      </p:grpSpPr>
      <p:sp>
        <p:nvSpPr>
          <p:cNvPr id="236" name="Google Shape;236;p22"/>
          <p:cNvSpPr txBox="1"/>
          <p:nvPr/>
        </p:nvSpPr>
        <p:spPr>
          <a:xfrm>
            <a:off x="1390246" y="2777328"/>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01</a:t>
            </a:r>
            <a:endParaRPr/>
          </a:p>
        </p:txBody>
      </p:sp>
      <p:sp>
        <p:nvSpPr>
          <p:cNvPr id="237" name="Google Shape;237;p22"/>
          <p:cNvSpPr txBox="1"/>
          <p:nvPr/>
        </p:nvSpPr>
        <p:spPr>
          <a:xfrm>
            <a:off x="1390246" y="5185318"/>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02</a:t>
            </a:r>
            <a:endParaRPr/>
          </a:p>
        </p:txBody>
      </p:sp>
      <p:sp>
        <p:nvSpPr>
          <p:cNvPr id="238" name="Google Shape;238;p22"/>
          <p:cNvSpPr txBox="1"/>
          <p:nvPr/>
        </p:nvSpPr>
        <p:spPr>
          <a:xfrm>
            <a:off x="1390246" y="7017092"/>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03</a:t>
            </a:r>
            <a:endParaRPr/>
          </a:p>
        </p:txBody>
      </p:sp>
      <p:sp>
        <p:nvSpPr>
          <p:cNvPr id="239" name="Google Shape;239;p22"/>
          <p:cNvSpPr txBox="1"/>
          <p:nvPr/>
        </p:nvSpPr>
        <p:spPr>
          <a:xfrm>
            <a:off x="2533666" y="2805903"/>
            <a:ext cx="13803290" cy="6784467"/>
          </a:xfrm>
          <a:prstGeom prst="rect">
            <a:avLst/>
          </a:prstGeom>
          <a:noFill/>
          <a:ln>
            <a:noFill/>
          </a:ln>
        </p:spPr>
        <p:txBody>
          <a:bodyPr anchorCtr="0" anchor="t" bIns="0" lIns="0" spcFirstLastPara="1" rIns="0" wrap="square" tIns="0">
            <a:spAutoFit/>
          </a:bodyPr>
          <a:lstStyle/>
          <a:p>
            <a:pPr indent="0" lvl="0" marL="0" marR="0" rtl="0" algn="just">
              <a:lnSpc>
                <a:spcPct val="138013"/>
              </a:lnSpc>
              <a:spcBef>
                <a:spcPts val="0"/>
              </a:spcBef>
              <a:spcAft>
                <a:spcPts val="0"/>
              </a:spcAft>
              <a:buNone/>
            </a:pPr>
            <a:r>
              <a:rPr b="0" i="0" lang="en-US" sz="2799" u="none" cap="none" strike="noStrike">
                <a:solidFill>
                  <a:srgbClr val="FFFFFF"/>
                </a:solidFill>
                <a:latin typeface="DM Sans"/>
                <a:ea typeface="DM Sans"/>
                <a:cs typeface="DM Sans"/>
                <a:sym typeface="DM Sans"/>
              </a:rPr>
              <a:t>To perform Image Captioning we will require two deep learning models combined into one for the training purpose, which are:</a:t>
            </a:r>
            <a:endParaRPr/>
          </a:p>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CNN</a:t>
            </a:r>
            <a:endParaRPr/>
          </a:p>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LSTM</a:t>
            </a:r>
            <a:endParaRPr/>
          </a:p>
          <a:p>
            <a:pPr indent="0" lvl="0" marL="0" marR="0" rtl="0" algn="just">
              <a:lnSpc>
                <a:spcPct val="138013"/>
              </a:lnSpc>
              <a:spcBef>
                <a:spcPts val="0"/>
              </a:spcBef>
              <a:spcAft>
                <a:spcPts val="0"/>
              </a:spcAft>
              <a:buNone/>
            </a:pPr>
            <a:r>
              <a:t/>
            </a:r>
            <a:endParaRPr b="0" i="0" sz="2799" u="none" cap="none" strike="noStrike">
              <a:solidFill>
                <a:srgbClr val="FFFFFF"/>
              </a:solidFill>
              <a:latin typeface="DM Sans"/>
              <a:ea typeface="DM Sans"/>
              <a:cs typeface="DM Sans"/>
              <a:sym typeface="DM Sans"/>
            </a:endParaRPr>
          </a:p>
          <a:p>
            <a:pPr indent="0" lvl="0" marL="0" marR="0" rtl="0" algn="just">
              <a:lnSpc>
                <a:spcPct val="138013"/>
              </a:lnSpc>
              <a:spcBef>
                <a:spcPts val="0"/>
              </a:spcBef>
              <a:spcAft>
                <a:spcPts val="0"/>
              </a:spcAft>
              <a:buNone/>
            </a:pPr>
            <a:r>
              <a:rPr b="0" i="0" lang="en-US" sz="2799" u="none" cap="none" strike="noStrike">
                <a:solidFill>
                  <a:srgbClr val="FFFFFF"/>
                </a:solidFill>
                <a:latin typeface="DM Sans"/>
                <a:ea typeface="DM Sans"/>
                <a:cs typeface="DM Sans"/>
                <a:sym typeface="DM Sans"/>
              </a:rPr>
              <a:t>CNNs extract the features from the image of some vector size aka the vector embeddings. The size of these embeddings depend on the type of pretrained network being used for the feature extraction. </a:t>
            </a:r>
            <a:endParaRPr/>
          </a:p>
          <a:p>
            <a:pPr indent="0" lvl="0" marL="0" marR="0" rtl="0" algn="just">
              <a:lnSpc>
                <a:spcPct val="138013"/>
              </a:lnSpc>
              <a:spcBef>
                <a:spcPts val="0"/>
              </a:spcBef>
              <a:spcAft>
                <a:spcPts val="0"/>
              </a:spcAft>
              <a:buNone/>
            </a:pPr>
            <a:r>
              <a:t/>
            </a:r>
            <a:endParaRPr b="0" i="0" sz="2799" u="none" cap="none" strike="noStrike">
              <a:solidFill>
                <a:srgbClr val="FFFFFF"/>
              </a:solidFill>
              <a:latin typeface="DM Sans"/>
              <a:ea typeface="DM Sans"/>
              <a:cs typeface="DM Sans"/>
              <a:sym typeface="DM Sans"/>
            </a:endParaRPr>
          </a:p>
          <a:p>
            <a:pPr indent="0" lvl="0" marL="0" marR="0" rtl="0" algn="just">
              <a:lnSpc>
                <a:spcPct val="138013"/>
              </a:lnSpc>
              <a:spcBef>
                <a:spcPts val="0"/>
              </a:spcBef>
              <a:spcAft>
                <a:spcPts val="0"/>
              </a:spcAft>
              <a:buNone/>
            </a:pPr>
            <a:r>
              <a:rPr b="0" i="0" lang="en-US" sz="2799" u="none" cap="none" strike="noStrike">
                <a:solidFill>
                  <a:srgbClr val="FFFFFF"/>
                </a:solidFill>
                <a:latin typeface="DM Sans"/>
                <a:ea typeface="DM Sans"/>
                <a:cs typeface="DM Sans"/>
                <a:sym typeface="DM Sans"/>
              </a:rPr>
              <a:t>LSTMs are used for the text generation process. The image embeddings are concatenated with the word embeddings and passed to the LSTM to generate the next word.</a:t>
            </a:r>
            <a:endParaRPr/>
          </a:p>
          <a:p>
            <a:pPr indent="0" lvl="0" marL="0" marR="0" rtl="0" algn="just">
              <a:lnSpc>
                <a:spcPct val="138013"/>
              </a:lnSpc>
              <a:spcBef>
                <a:spcPts val="0"/>
              </a:spcBef>
              <a:spcAft>
                <a:spcPts val="0"/>
              </a:spcAft>
              <a:buNone/>
            </a:pPr>
            <a:r>
              <a:t/>
            </a:r>
            <a:endParaRPr b="0" i="0" sz="2799" u="none" cap="none" strike="noStrike">
              <a:solidFill>
                <a:srgbClr val="FFFFFF"/>
              </a:solidFill>
              <a:latin typeface="DM Sans"/>
              <a:ea typeface="DM Sans"/>
              <a:cs typeface="DM Sans"/>
              <a:sym typeface="DM Sans"/>
            </a:endParaRPr>
          </a:p>
          <a:p>
            <a:pPr indent="0" lvl="0" marL="0" marR="0" rtl="0" algn="just">
              <a:lnSpc>
                <a:spcPct val="138013"/>
              </a:lnSpc>
              <a:spcBef>
                <a:spcPts val="0"/>
              </a:spcBef>
              <a:spcAft>
                <a:spcPts val="0"/>
              </a:spcAft>
              <a:buNone/>
            </a:pPr>
            <a:r>
              <a:t/>
            </a:r>
            <a:endParaRPr b="0" i="0" sz="2799" u="none" cap="none" strike="noStrike">
              <a:solidFill>
                <a:srgbClr val="FFFFFF"/>
              </a:solidFill>
              <a:latin typeface="DM Sans"/>
              <a:ea typeface="DM Sans"/>
              <a:cs typeface="DM Sans"/>
              <a:sym typeface="DM Sans"/>
            </a:endParaRPr>
          </a:p>
        </p:txBody>
      </p:sp>
      <p:cxnSp>
        <p:nvCxnSpPr>
          <p:cNvPr id="240" name="Google Shape;240;p22"/>
          <p:cNvCxnSpPr/>
          <p:nvPr/>
        </p:nvCxnSpPr>
        <p:spPr>
          <a:xfrm rot="10800000">
            <a:off x="1576013" y="3492098"/>
            <a:ext cx="586120" cy="0"/>
          </a:xfrm>
          <a:prstGeom prst="straightConnector1">
            <a:avLst/>
          </a:prstGeom>
          <a:noFill/>
          <a:ln cap="flat" cmpd="sng" w="47625">
            <a:solidFill>
              <a:srgbClr val="4BD1FB"/>
            </a:solidFill>
            <a:prstDash val="solid"/>
            <a:round/>
            <a:headEnd len="sm" w="sm" type="none"/>
            <a:tailEnd len="sm" w="sm" type="none"/>
          </a:ln>
        </p:spPr>
      </p:cxnSp>
      <p:cxnSp>
        <p:nvCxnSpPr>
          <p:cNvPr id="241" name="Google Shape;241;p22"/>
          <p:cNvCxnSpPr/>
          <p:nvPr/>
        </p:nvCxnSpPr>
        <p:spPr>
          <a:xfrm rot="10800000">
            <a:off x="1563548" y="5900088"/>
            <a:ext cx="586120" cy="0"/>
          </a:xfrm>
          <a:prstGeom prst="straightConnector1">
            <a:avLst/>
          </a:prstGeom>
          <a:noFill/>
          <a:ln cap="flat" cmpd="sng" w="47625">
            <a:solidFill>
              <a:srgbClr val="4BD1FB"/>
            </a:solidFill>
            <a:prstDash val="solid"/>
            <a:round/>
            <a:headEnd len="sm" w="sm" type="none"/>
            <a:tailEnd len="sm" w="sm" type="none"/>
          </a:ln>
        </p:spPr>
      </p:cxnSp>
      <p:cxnSp>
        <p:nvCxnSpPr>
          <p:cNvPr id="242" name="Google Shape;242;p22"/>
          <p:cNvCxnSpPr/>
          <p:nvPr/>
        </p:nvCxnSpPr>
        <p:spPr>
          <a:xfrm rot="10800000">
            <a:off x="1576013" y="7823699"/>
            <a:ext cx="586120" cy="0"/>
          </a:xfrm>
          <a:prstGeom prst="straightConnector1">
            <a:avLst/>
          </a:prstGeom>
          <a:noFill/>
          <a:ln cap="flat" cmpd="sng" w="47625">
            <a:solidFill>
              <a:srgbClr val="4BD1FB"/>
            </a:solidFill>
            <a:prstDash val="solid"/>
            <a:round/>
            <a:headEnd len="sm" w="sm" type="none"/>
            <a:tailEnd len="sm" w="sm" type="none"/>
          </a:ln>
        </p:spPr>
      </p:cxnSp>
      <p:sp>
        <p:nvSpPr>
          <p:cNvPr id="243" name="Google Shape;243;p22"/>
          <p:cNvSpPr txBox="1"/>
          <p:nvPr/>
        </p:nvSpPr>
        <p:spPr>
          <a:xfrm>
            <a:off x="3003058" y="1275503"/>
            <a:ext cx="12281884" cy="1222542"/>
          </a:xfrm>
          <a:prstGeom prst="rect">
            <a:avLst/>
          </a:prstGeom>
          <a:noFill/>
          <a:ln>
            <a:noFill/>
          </a:ln>
        </p:spPr>
        <p:txBody>
          <a:bodyPr anchorCtr="0" anchor="t" bIns="0" lIns="0" spcFirstLastPara="1" rIns="0" wrap="square" tIns="0">
            <a:spAutoFit/>
          </a:bodyPr>
          <a:lstStyle/>
          <a:p>
            <a:pPr indent="0" lvl="0" marL="0" marR="0" rtl="0" algn="ctr">
              <a:lnSpc>
                <a:spcPct val="120027"/>
              </a:lnSpc>
              <a:spcBef>
                <a:spcPts val="0"/>
              </a:spcBef>
              <a:spcAft>
                <a:spcPts val="0"/>
              </a:spcAft>
              <a:buNone/>
            </a:pPr>
            <a:r>
              <a:rPr b="0" i="0" lang="en-US" sz="8019" u="none" cap="none" strike="noStrike">
                <a:solidFill>
                  <a:srgbClr val="FFFFFF"/>
                </a:solidFill>
                <a:latin typeface="Arial"/>
                <a:ea typeface="Arial"/>
                <a:cs typeface="Arial"/>
                <a:sym typeface="Arial"/>
              </a:rPr>
              <a:t>MODEL SPECIFICATION</a:t>
            </a:r>
            <a:endParaRPr/>
          </a:p>
        </p:txBody>
      </p:sp>
      <p:sp>
        <p:nvSpPr>
          <p:cNvPr id="244" name="Google Shape;244;p22"/>
          <p:cNvSpPr/>
          <p:nvPr/>
        </p:nvSpPr>
        <p:spPr>
          <a:xfrm>
            <a:off x="1749315" y="1022784"/>
            <a:ext cx="1197170" cy="1210374"/>
          </a:xfrm>
          <a:custGeom>
            <a:rect b="b" l="l" r="r" t="t"/>
            <a:pathLst>
              <a:path extrusionOk="0" h="1210374" w="1197170">
                <a:moveTo>
                  <a:pt x="0" y="0"/>
                </a:moveTo>
                <a:lnTo>
                  <a:pt x="1197170" y="0"/>
                </a:lnTo>
                <a:lnTo>
                  <a:pt x="1197170" y="1210373"/>
                </a:lnTo>
                <a:lnTo>
                  <a:pt x="0" y="1210373"/>
                </a:lnTo>
                <a:lnTo>
                  <a:pt x="0" y="0"/>
                </a:lnTo>
                <a:close/>
              </a:path>
            </a:pathLst>
          </a:custGeom>
          <a:blipFill rotWithShape="1">
            <a:blip r:embed="rId3">
              <a:alphaModFix/>
            </a:blip>
            <a:stretch>
              <a:fillRect b="0" l="0" r="0" t="0"/>
            </a:stretch>
          </a:blipFill>
          <a:ln>
            <a:noFill/>
          </a:ln>
        </p:spPr>
      </p:sp>
      <p:sp>
        <p:nvSpPr>
          <p:cNvPr id="245" name="Google Shape;245;p22"/>
          <p:cNvSpPr/>
          <p:nvPr/>
        </p:nvSpPr>
        <p:spPr>
          <a:xfrm rot="10436461">
            <a:off x="14152110" y="-4118246"/>
            <a:ext cx="6566182" cy="6566182"/>
          </a:xfrm>
          <a:custGeom>
            <a:rect b="b" l="l" r="r" t="t"/>
            <a:pathLst>
              <a:path extrusionOk="0" h="6566182" w="6566182">
                <a:moveTo>
                  <a:pt x="0" y="0"/>
                </a:moveTo>
                <a:lnTo>
                  <a:pt x="6566182" y="0"/>
                </a:lnTo>
                <a:lnTo>
                  <a:pt x="6566182" y="6566183"/>
                </a:lnTo>
                <a:lnTo>
                  <a:pt x="0" y="6566183"/>
                </a:lnTo>
                <a:lnTo>
                  <a:pt x="0" y="0"/>
                </a:lnTo>
                <a:close/>
              </a:path>
            </a:pathLst>
          </a:custGeom>
          <a:blipFill rotWithShape="1">
            <a:blip r:embed="rId4">
              <a:alphaModFix/>
            </a:blip>
            <a:stretch>
              <a:fillRect b="0" l="0" r="0" t="0"/>
            </a:stretch>
          </a:blipFill>
          <a:ln>
            <a:noFill/>
          </a:ln>
        </p:spPr>
      </p:sp>
      <p:sp>
        <p:nvSpPr>
          <p:cNvPr id="246" name="Google Shape;246;p22"/>
          <p:cNvSpPr/>
          <p:nvPr/>
        </p:nvSpPr>
        <p:spPr>
          <a:xfrm>
            <a:off x="-2815659" y="8302528"/>
            <a:ext cx="7086596" cy="7086596"/>
          </a:xfrm>
          <a:custGeom>
            <a:rect b="b" l="l" r="r" t="t"/>
            <a:pathLst>
              <a:path extrusionOk="0" h="7086596" w="7086596">
                <a:moveTo>
                  <a:pt x="0" y="0"/>
                </a:moveTo>
                <a:lnTo>
                  <a:pt x="7086596" y="0"/>
                </a:lnTo>
                <a:lnTo>
                  <a:pt x="7086596" y="7086596"/>
                </a:lnTo>
                <a:lnTo>
                  <a:pt x="0" y="7086596"/>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250" name="Shape 250"/>
        <p:cNvGrpSpPr/>
        <p:nvPr/>
      </p:nvGrpSpPr>
      <p:grpSpPr>
        <a:xfrm>
          <a:off x="0" y="0"/>
          <a:ext cx="0" cy="0"/>
          <a:chOff x="0" y="0"/>
          <a:chExt cx="0" cy="0"/>
        </a:xfrm>
      </p:grpSpPr>
      <p:sp>
        <p:nvSpPr>
          <p:cNvPr id="251" name="Google Shape;251;p23"/>
          <p:cNvSpPr/>
          <p:nvPr/>
        </p:nvSpPr>
        <p:spPr>
          <a:xfrm>
            <a:off x="2670179" y="2138311"/>
            <a:ext cx="12947642" cy="6602440"/>
          </a:xfrm>
          <a:custGeom>
            <a:rect b="b" l="l" r="r" t="t"/>
            <a:pathLst>
              <a:path extrusionOk="0" h="6602440" w="12947642">
                <a:moveTo>
                  <a:pt x="0" y="0"/>
                </a:moveTo>
                <a:lnTo>
                  <a:pt x="12947642" y="0"/>
                </a:lnTo>
                <a:lnTo>
                  <a:pt x="12947642" y="6602440"/>
                </a:lnTo>
                <a:lnTo>
                  <a:pt x="0" y="6602440"/>
                </a:lnTo>
                <a:lnTo>
                  <a:pt x="0" y="0"/>
                </a:lnTo>
                <a:close/>
              </a:path>
            </a:pathLst>
          </a:custGeom>
          <a:blipFill rotWithShape="1">
            <a:blip r:embed="rId3">
              <a:alphaModFix/>
            </a:blip>
            <a:stretch>
              <a:fillRect b="0" l="0" r="0" t="0"/>
            </a:stretch>
          </a:blipFill>
          <a:ln>
            <a:noFill/>
          </a:ln>
        </p:spPr>
      </p:sp>
      <p:sp>
        <p:nvSpPr>
          <p:cNvPr id="252" name="Google Shape;252;p23"/>
          <p:cNvSpPr txBox="1"/>
          <p:nvPr/>
        </p:nvSpPr>
        <p:spPr>
          <a:xfrm>
            <a:off x="552670" y="1028700"/>
            <a:ext cx="13832654" cy="927807"/>
          </a:xfrm>
          <a:prstGeom prst="rect">
            <a:avLst/>
          </a:prstGeom>
          <a:noFill/>
          <a:ln>
            <a:noFill/>
          </a:ln>
        </p:spPr>
        <p:txBody>
          <a:bodyPr anchorCtr="0" anchor="t" bIns="0" lIns="0" spcFirstLastPara="1" rIns="0" wrap="square" tIns="0">
            <a:spAutoFit/>
          </a:bodyPr>
          <a:lstStyle/>
          <a:p>
            <a:pPr indent="0" lvl="0" marL="0" marR="0" rtl="0" algn="ctr">
              <a:lnSpc>
                <a:spcPct val="119993"/>
              </a:lnSpc>
              <a:spcBef>
                <a:spcPts val="0"/>
              </a:spcBef>
              <a:spcAft>
                <a:spcPts val="0"/>
              </a:spcAft>
              <a:buNone/>
            </a:pPr>
            <a:r>
              <a:rPr b="0" i="0" lang="en-US" sz="6047" u="none" cap="none" strike="noStrike">
                <a:solidFill>
                  <a:srgbClr val="FFFFFF"/>
                </a:solidFill>
                <a:latin typeface="Arial"/>
                <a:ea typeface="Arial"/>
                <a:cs typeface="Arial"/>
                <a:sym typeface="Arial"/>
              </a:rPr>
              <a:t>MODEL SPECIFICATION - DIAGRAM</a:t>
            </a:r>
            <a:endParaRPr/>
          </a:p>
        </p:txBody>
      </p:sp>
      <p:sp>
        <p:nvSpPr>
          <p:cNvPr id="253" name="Google Shape;253;p23"/>
          <p:cNvSpPr/>
          <p:nvPr/>
        </p:nvSpPr>
        <p:spPr>
          <a:xfrm>
            <a:off x="-3543298" y="7474176"/>
            <a:ext cx="7086596" cy="7086596"/>
          </a:xfrm>
          <a:custGeom>
            <a:rect b="b" l="l" r="r" t="t"/>
            <a:pathLst>
              <a:path extrusionOk="0" h="7086596" w="7086596">
                <a:moveTo>
                  <a:pt x="0" y="0"/>
                </a:moveTo>
                <a:lnTo>
                  <a:pt x="7086596" y="0"/>
                </a:lnTo>
                <a:lnTo>
                  <a:pt x="7086596" y="7086595"/>
                </a:lnTo>
                <a:lnTo>
                  <a:pt x="0" y="7086595"/>
                </a:lnTo>
                <a:lnTo>
                  <a:pt x="0" y="0"/>
                </a:lnTo>
                <a:close/>
              </a:path>
            </a:pathLst>
          </a:custGeom>
          <a:blipFill rotWithShape="1">
            <a:blip r:embed="rId4">
              <a:alphaModFix/>
            </a:blip>
            <a:stretch>
              <a:fillRect b="0" l="0" r="0" t="0"/>
            </a:stretch>
          </a:blipFill>
          <a:ln>
            <a:noFill/>
          </a:ln>
        </p:spPr>
      </p:sp>
      <p:sp>
        <p:nvSpPr>
          <p:cNvPr id="254" name="Google Shape;254;p23"/>
          <p:cNvSpPr/>
          <p:nvPr/>
        </p:nvSpPr>
        <p:spPr>
          <a:xfrm rot="10436461">
            <a:off x="14152110" y="-4118246"/>
            <a:ext cx="6566182" cy="6566182"/>
          </a:xfrm>
          <a:custGeom>
            <a:rect b="b" l="l" r="r" t="t"/>
            <a:pathLst>
              <a:path extrusionOk="0" h="6566182" w="6566182">
                <a:moveTo>
                  <a:pt x="0" y="0"/>
                </a:moveTo>
                <a:lnTo>
                  <a:pt x="6566182" y="0"/>
                </a:lnTo>
                <a:lnTo>
                  <a:pt x="6566182" y="6566183"/>
                </a:lnTo>
                <a:lnTo>
                  <a:pt x="0" y="6566183"/>
                </a:lnTo>
                <a:lnTo>
                  <a:pt x="0" y="0"/>
                </a:lnTo>
                <a:close/>
              </a:path>
            </a:pathLst>
          </a:custGeom>
          <a:blipFill rotWithShape="1">
            <a:blip r:embed="rId4">
              <a:alphaModFix/>
            </a:blip>
            <a:stretch>
              <a:fillRect b="0" l="0" r="0" t="0"/>
            </a:stretch>
          </a:blipFill>
          <a:ln>
            <a:noFill/>
          </a:ln>
        </p:spPr>
      </p:sp>
      <p:sp>
        <p:nvSpPr>
          <p:cNvPr id="255" name="Google Shape;255;p23"/>
          <p:cNvSpPr/>
          <p:nvPr/>
        </p:nvSpPr>
        <p:spPr>
          <a:xfrm>
            <a:off x="5739765" y="3595687"/>
            <a:ext cx="2635568" cy="996315"/>
          </a:xfrm>
          <a:custGeom>
            <a:rect b="b" l="l" r="r" t="t"/>
            <a:pathLst>
              <a:path extrusionOk="0" h="1328420" w="3514090">
                <a:moveTo>
                  <a:pt x="473710" y="222250"/>
                </a:moveTo>
                <a:cubicBezTo>
                  <a:pt x="716280" y="289560"/>
                  <a:pt x="803910" y="331470"/>
                  <a:pt x="871220" y="374650"/>
                </a:cubicBezTo>
                <a:cubicBezTo>
                  <a:pt x="930910" y="412750"/>
                  <a:pt x="1004570" y="463550"/>
                  <a:pt x="1029970" y="501650"/>
                </a:cubicBezTo>
                <a:cubicBezTo>
                  <a:pt x="1043940" y="521970"/>
                  <a:pt x="1049020" y="539750"/>
                  <a:pt x="1047750" y="557530"/>
                </a:cubicBezTo>
                <a:cubicBezTo>
                  <a:pt x="1046480" y="576580"/>
                  <a:pt x="1036320" y="598170"/>
                  <a:pt x="1023620" y="612140"/>
                </a:cubicBezTo>
                <a:cubicBezTo>
                  <a:pt x="1010920" y="624840"/>
                  <a:pt x="989330" y="635000"/>
                  <a:pt x="970280" y="636270"/>
                </a:cubicBezTo>
                <a:cubicBezTo>
                  <a:pt x="952500" y="637540"/>
                  <a:pt x="937260" y="621030"/>
                  <a:pt x="914400" y="619760"/>
                </a:cubicBezTo>
                <a:cubicBezTo>
                  <a:pt x="877570" y="617220"/>
                  <a:pt x="826770" y="637540"/>
                  <a:pt x="772160" y="641350"/>
                </a:cubicBezTo>
                <a:cubicBezTo>
                  <a:pt x="702310" y="646430"/>
                  <a:pt x="601980" y="641350"/>
                  <a:pt x="529590" y="636270"/>
                </a:cubicBezTo>
                <a:cubicBezTo>
                  <a:pt x="468630" y="631190"/>
                  <a:pt x="415290" y="623570"/>
                  <a:pt x="363220" y="614680"/>
                </a:cubicBezTo>
                <a:cubicBezTo>
                  <a:pt x="317500" y="605790"/>
                  <a:pt x="273050" y="595630"/>
                  <a:pt x="233680" y="582930"/>
                </a:cubicBezTo>
                <a:cubicBezTo>
                  <a:pt x="199390" y="571500"/>
                  <a:pt x="166370" y="556260"/>
                  <a:pt x="138430" y="541020"/>
                </a:cubicBezTo>
                <a:cubicBezTo>
                  <a:pt x="114300" y="528320"/>
                  <a:pt x="95250" y="515620"/>
                  <a:pt x="76200" y="497840"/>
                </a:cubicBezTo>
                <a:cubicBezTo>
                  <a:pt x="54610" y="477520"/>
                  <a:pt x="21590" y="454660"/>
                  <a:pt x="16510" y="425450"/>
                </a:cubicBezTo>
                <a:cubicBezTo>
                  <a:pt x="11430" y="392430"/>
                  <a:pt x="33020" y="330200"/>
                  <a:pt x="58420" y="308610"/>
                </a:cubicBezTo>
                <a:cubicBezTo>
                  <a:pt x="80010" y="289560"/>
                  <a:pt x="111760" y="293370"/>
                  <a:pt x="147320" y="290830"/>
                </a:cubicBezTo>
                <a:cubicBezTo>
                  <a:pt x="201930" y="288290"/>
                  <a:pt x="281940" y="298450"/>
                  <a:pt x="355600" y="312420"/>
                </a:cubicBezTo>
                <a:cubicBezTo>
                  <a:pt x="441960" y="328930"/>
                  <a:pt x="561340" y="378460"/>
                  <a:pt x="631190" y="392430"/>
                </a:cubicBezTo>
                <a:cubicBezTo>
                  <a:pt x="671830" y="400050"/>
                  <a:pt x="706120" y="388620"/>
                  <a:pt x="730250" y="401320"/>
                </a:cubicBezTo>
                <a:cubicBezTo>
                  <a:pt x="749300" y="410210"/>
                  <a:pt x="763270" y="430530"/>
                  <a:pt x="770890" y="447040"/>
                </a:cubicBezTo>
                <a:cubicBezTo>
                  <a:pt x="777240" y="459740"/>
                  <a:pt x="777240" y="473710"/>
                  <a:pt x="775970" y="487680"/>
                </a:cubicBezTo>
                <a:cubicBezTo>
                  <a:pt x="774700" y="500380"/>
                  <a:pt x="768350" y="514350"/>
                  <a:pt x="762000" y="525780"/>
                </a:cubicBezTo>
                <a:cubicBezTo>
                  <a:pt x="754380" y="535940"/>
                  <a:pt x="742950" y="546100"/>
                  <a:pt x="730250" y="552450"/>
                </a:cubicBezTo>
                <a:cubicBezTo>
                  <a:pt x="718820" y="558800"/>
                  <a:pt x="707390" y="562610"/>
                  <a:pt x="690880" y="562610"/>
                </a:cubicBezTo>
                <a:cubicBezTo>
                  <a:pt x="665480" y="562610"/>
                  <a:pt x="633730" y="547370"/>
                  <a:pt x="594360" y="534670"/>
                </a:cubicBezTo>
                <a:cubicBezTo>
                  <a:pt x="525780" y="510540"/>
                  <a:pt x="383540" y="462280"/>
                  <a:pt x="322580" y="426720"/>
                </a:cubicBezTo>
                <a:cubicBezTo>
                  <a:pt x="288290" y="407670"/>
                  <a:pt x="261620" y="391160"/>
                  <a:pt x="250190" y="368300"/>
                </a:cubicBezTo>
                <a:cubicBezTo>
                  <a:pt x="240030" y="350520"/>
                  <a:pt x="242570" y="325120"/>
                  <a:pt x="246380" y="308610"/>
                </a:cubicBezTo>
                <a:cubicBezTo>
                  <a:pt x="250190" y="294640"/>
                  <a:pt x="257810" y="281940"/>
                  <a:pt x="267970" y="273050"/>
                </a:cubicBezTo>
                <a:cubicBezTo>
                  <a:pt x="276860" y="264160"/>
                  <a:pt x="284480" y="256540"/>
                  <a:pt x="302260" y="251460"/>
                </a:cubicBezTo>
                <a:cubicBezTo>
                  <a:pt x="347980" y="238760"/>
                  <a:pt x="481330" y="243840"/>
                  <a:pt x="557530" y="254000"/>
                </a:cubicBezTo>
                <a:cubicBezTo>
                  <a:pt x="621030" y="262890"/>
                  <a:pt x="684530" y="281940"/>
                  <a:pt x="728980" y="299720"/>
                </a:cubicBezTo>
                <a:cubicBezTo>
                  <a:pt x="758190" y="311150"/>
                  <a:pt x="798830" y="342900"/>
                  <a:pt x="801370" y="340360"/>
                </a:cubicBezTo>
                <a:cubicBezTo>
                  <a:pt x="801370" y="337820"/>
                  <a:pt x="778510" y="318770"/>
                  <a:pt x="779780" y="317500"/>
                </a:cubicBezTo>
                <a:cubicBezTo>
                  <a:pt x="779780" y="316230"/>
                  <a:pt x="791210" y="322580"/>
                  <a:pt x="797560" y="327660"/>
                </a:cubicBezTo>
                <a:cubicBezTo>
                  <a:pt x="806450" y="334010"/>
                  <a:pt x="819150" y="346710"/>
                  <a:pt x="825500" y="358140"/>
                </a:cubicBezTo>
                <a:cubicBezTo>
                  <a:pt x="830580" y="370840"/>
                  <a:pt x="835660" y="384810"/>
                  <a:pt x="834390" y="398780"/>
                </a:cubicBezTo>
                <a:cubicBezTo>
                  <a:pt x="833120" y="416560"/>
                  <a:pt x="825500" y="441960"/>
                  <a:pt x="811530" y="455930"/>
                </a:cubicBezTo>
                <a:cubicBezTo>
                  <a:pt x="798830" y="471170"/>
                  <a:pt x="782320" y="478790"/>
                  <a:pt x="756920" y="483870"/>
                </a:cubicBezTo>
                <a:cubicBezTo>
                  <a:pt x="709930" y="496570"/>
                  <a:pt x="601980" y="488950"/>
                  <a:pt x="542290" y="486410"/>
                </a:cubicBezTo>
                <a:cubicBezTo>
                  <a:pt x="499110" y="485140"/>
                  <a:pt x="464820" y="483870"/>
                  <a:pt x="430530" y="477520"/>
                </a:cubicBezTo>
                <a:cubicBezTo>
                  <a:pt x="398780" y="471170"/>
                  <a:pt x="358140" y="472440"/>
                  <a:pt x="341630" y="449580"/>
                </a:cubicBezTo>
                <a:cubicBezTo>
                  <a:pt x="320040" y="421640"/>
                  <a:pt x="318770" y="332740"/>
                  <a:pt x="339090" y="304800"/>
                </a:cubicBezTo>
                <a:cubicBezTo>
                  <a:pt x="356870" y="281940"/>
                  <a:pt x="392430" y="281940"/>
                  <a:pt x="431800" y="275590"/>
                </a:cubicBezTo>
                <a:cubicBezTo>
                  <a:pt x="496570" y="265430"/>
                  <a:pt x="647700" y="260350"/>
                  <a:pt x="701040" y="276860"/>
                </a:cubicBezTo>
                <a:cubicBezTo>
                  <a:pt x="726440" y="284480"/>
                  <a:pt x="741680" y="298450"/>
                  <a:pt x="751840" y="312420"/>
                </a:cubicBezTo>
                <a:cubicBezTo>
                  <a:pt x="760730" y="323850"/>
                  <a:pt x="765810" y="337820"/>
                  <a:pt x="767080" y="350520"/>
                </a:cubicBezTo>
                <a:cubicBezTo>
                  <a:pt x="768350" y="364490"/>
                  <a:pt x="768350" y="379730"/>
                  <a:pt x="762000" y="392430"/>
                </a:cubicBezTo>
                <a:cubicBezTo>
                  <a:pt x="754380" y="408940"/>
                  <a:pt x="736600" y="429260"/>
                  <a:pt x="721360" y="439420"/>
                </a:cubicBezTo>
                <a:cubicBezTo>
                  <a:pt x="708660" y="447040"/>
                  <a:pt x="695960" y="450850"/>
                  <a:pt x="680720" y="448310"/>
                </a:cubicBezTo>
                <a:cubicBezTo>
                  <a:pt x="654050" y="447040"/>
                  <a:pt x="619760" y="426720"/>
                  <a:pt x="580390" y="405130"/>
                </a:cubicBezTo>
                <a:cubicBezTo>
                  <a:pt x="515620" y="367030"/>
                  <a:pt x="375920" y="278130"/>
                  <a:pt x="337820" y="231140"/>
                </a:cubicBezTo>
                <a:cubicBezTo>
                  <a:pt x="321310" y="209550"/>
                  <a:pt x="316230" y="191770"/>
                  <a:pt x="314960" y="175260"/>
                </a:cubicBezTo>
                <a:cubicBezTo>
                  <a:pt x="313690" y="160020"/>
                  <a:pt x="317500" y="146050"/>
                  <a:pt x="323850" y="134620"/>
                </a:cubicBezTo>
                <a:cubicBezTo>
                  <a:pt x="328930" y="121920"/>
                  <a:pt x="339090" y="110490"/>
                  <a:pt x="350520" y="102870"/>
                </a:cubicBezTo>
                <a:cubicBezTo>
                  <a:pt x="360680" y="93980"/>
                  <a:pt x="373380" y="87630"/>
                  <a:pt x="388620" y="86360"/>
                </a:cubicBezTo>
                <a:cubicBezTo>
                  <a:pt x="405130" y="85090"/>
                  <a:pt x="426720" y="97790"/>
                  <a:pt x="448310" y="99060"/>
                </a:cubicBezTo>
                <a:cubicBezTo>
                  <a:pt x="472440" y="100330"/>
                  <a:pt x="500380" y="87630"/>
                  <a:pt x="527050" y="92710"/>
                </a:cubicBezTo>
                <a:cubicBezTo>
                  <a:pt x="561340" y="97790"/>
                  <a:pt x="595630" y="116840"/>
                  <a:pt x="632460" y="138430"/>
                </a:cubicBezTo>
                <a:cubicBezTo>
                  <a:pt x="679450" y="165100"/>
                  <a:pt x="745490" y="213360"/>
                  <a:pt x="781050" y="248920"/>
                </a:cubicBezTo>
                <a:cubicBezTo>
                  <a:pt x="806450" y="273050"/>
                  <a:pt x="834390" y="292100"/>
                  <a:pt x="838200" y="318770"/>
                </a:cubicBezTo>
                <a:cubicBezTo>
                  <a:pt x="843280" y="346710"/>
                  <a:pt x="822960" y="391160"/>
                  <a:pt x="802640" y="412750"/>
                </a:cubicBezTo>
                <a:cubicBezTo>
                  <a:pt x="784860" y="430530"/>
                  <a:pt x="756920" y="441960"/>
                  <a:pt x="731520" y="445770"/>
                </a:cubicBezTo>
                <a:cubicBezTo>
                  <a:pt x="703580" y="449580"/>
                  <a:pt x="676910" y="440690"/>
                  <a:pt x="640080" y="431800"/>
                </a:cubicBezTo>
                <a:cubicBezTo>
                  <a:pt x="581660" y="417830"/>
                  <a:pt x="457200" y="384810"/>
                  <a:pt x="415290" y="354330"/>
                </a:cubicBezTo>
                <a:cubicBezTo>
                  <a:pt x="393700" y="340360"/>
                  <a:pt x="383540" y="323850"/>
                  <a:pt x="377190" y="307340"/>
                </a:cubicBezTo>
                <a:cubicBezTo>
                  <a:pt x="372110" y="293370"/>
                  <a:pt x="372110" y="278130"/>
                  <a:pt x="374650" y="265430"/>
                </a:cubicBezTo>
                <a:cubicBezTo>
                  <a:pt x="377190" y="252730"/>
                  <a:pt x="382270" y="238760"/>
                  <a:pt x="391160" y="227330"/>
                </a:cubicBezTo>
                <a:cubicBezTo>
                  <a:pt x="398780" y="217170"/>
                  <a:pt x="407670" y="207010"/>
                  <a:pt x="422910" y="201930"/>
                </a:cubicBezTo>
                <a:cubicBezTo>
                  <a:pt x="454660" y="190500"/>
                  <a:pt x="534670" y="193040"/>
                  <a:pt x="577850" y="196850"/>
                </a:cubicBezTo>
                <a:cubicBezTo>
                  <a:pt x="609600" y="200660"/>
                  <a:pt x="618490" y="205740"/>
                  <a:pt x="659130" y="218440"/>
                </a:cubicBezTo>
                <a:cubicBezTo>
                  <a:pt x="788670" y="259080"/>
                  <a:pt x="1405890" y="406400"/>
                  <a:pt x="1463040" y="513080"/>
                </a:cubicBezTo>
                <a:cubicBezTo>
                  <a:pt x="1485900" y="554990"/>
                  <a:pt x="1457960" y="635000"/>
                  <a:pt x="1430020" y="643890"/>
                </a:cubicBezTo>
                <a:cubicBezTo>
                  <a:pt x="1391920" y="656590"/>
                  <a:pt x="1283970" y="516890"/>
                  <a:pt x="1211580" y="463550"/>
                </a:cubicBezTo>
                <a:cubicBezTo>
                  <a:pt x="1145540" y="414020"/>
                  <a:pt x="1049020" y="361950"/>
                  <a:pt x="1014730" y="332740"/>
                </a:cubicBezTo>
                <a:cubicBezTo>
                  <a:pt x="999490" y="320040"/>
                  <a:pt x="993140" y="313690"/>
                  <a:pt x="986790" y="302260"/>
                </a:cubicBezTo>
                <a:cubicBezTo>
                  <a:pt x="981710" y="290830"/>
                  <a:pt x="976630" y="276860"/>
                  <a:pt x="977900" y="262890"/>
                </a:cubicBezTo>
                <a:cubicBezTo>
                  <a:pt x="977900" y="245110"/>
                  <a:pt x="985520" y="220980"/>
                  <a:pt x="998220" y="205740"/>
                </a:cubicBezTo>
                <a:cubicBezTo>
                  <a:pt x="1010920" y="191770"/>
                  <a:pt x="1032510" y="180340"/>
                  <a:pt x="1051560" y="177800"/>
                </a:cubicBezTo>
                <a:cubicBezTo>
                  <a:pt x="1069340" y="175260"/>
                  <a:pt x="1088390" y="191770"/>
                  <a:pt x="1109980" y="191770"/>
                </a:cubicBezTo>
                <a:cubicBezTo>
                  <a:pt x="1135380" y="191770"/>
                  <a:pt x="1159510" y="173990"/>
                  <a:pt x="1192530" y="170180"/>
                </a:cubicBezTo>
                <a:cubicBezTo>
                  <a:pt x="1239520" y="165100"/>
                  <a:pt x="1318260" y="166370"/>
                  <a:pt x="1365250" y="179070"/>
                </a:cubicBezTo>
                <a:cubicBezTo>
                  <a:pt x="1402080" y="187960"/>
                  <a:pt x="1440180" y="205740"/>
                  <a:pt x="1457960" y="223520"/>
                </a:cubicBezTo>
                <a:cubicBezTo>
                  <a:pt x="1468120" y="234950"/>
                  <a:pt x="1473200" y="247650"/>
                  <a:pt x="1475740" y="260350"/>
                </a:cubicBezTo>
                <a:cubicBezTo>
                  <a:pt x="1478280" y="273050"/>
                  <a:pt x="1478280" y="288290"/>
                  <a:pt x="1474470" y="300990"/>
                </a:cubicBezTo>
                <a:cubicBezTo>
                  <a:pt x="1470660" y="313690"/>
                  <a:pt x="1463040" y="327660"/>
                  <a:pt x="1454150" y="337820"/>
                </a:cubicBezTo>
                <a:cubicBezTo>
                  <a:pt x="1445260" y="346710"/>
                  <a:pt x="1433830" y="355600"/>
                  <a:pt x="1419860" y="359410"/>
                </a:cubicBezTo>
                <a:cubicBezTo>
                  <a:pt x="1402080" y="364490"/>
                  <a:pt x="1358900" y="359410"/>
                  <a:pt x="1358900" y="358140"/>
                </a:cubicBezTo>
                <a:cubicBezTo>
                  <a:pt x="1358900" y="355600"/>
                  <a:pt x="1436370" y="344170"/>
                  <a:pt x="1436370" y="346710"/>
                </a:cubicBezTo>
                <a:cubicBezTo>
                  <a:pt x="1437640" y="347980"/>
                  <a:pt x="1384300" y="365760"/>
                  <a:pt x="1343660" y="370840"/>
                </a:cubicBezTo>
                <a:cubicBezTo>
                  <a:pt x="1266190" y="381000"/>
                  <a:pt x="1120140" y="374650"/>
                  <a:pt x="1003300" y="370840"/>
                </a:cubicBezTo>
                <a:cubicBezTo>
                  <a:pt x="877570" y="365760"/>
                  <a:pt x="673100" y="361950"/>
                  <a:pt x="614680" y="341630"/>
                </a:cubicBezTo>
                <a:cubicBezTo>
                  <a:pt x="595630" y="335280"/>
                  <a:pt x="589280" y="331470"/>
                  <a:pt x="579120" y="320040"/>
                </a:cubicBezTo>
                <a:cubicBezTo>
                  <a:pt x="567690" y="306070"/>
                  <a:pt x="557530" y="280670"/>
                  <a:pt x="554990" y="262890"/>
                </a:cubicBezTo>
                <a:cubicBezTo>
                  <a:pt x="553720" y="248920"/>
                  <a:pt x="557530" y="233680"/>
                  <a:pt x="563880" y="222250"/>
                </a:cubicBezTo>
                <a:cubicBezTo>
                  <a:pt x="568960" y="209550"/>
                  <a:pt x="579120" y="198120"/>
                  <a:pt x="590550" y="190500"/>
                </a:cubicBezTo>
                <a:cubicBezTo>
                  <a:pt x="600710" y="181610"/>
                  <a:pt x="612140" y="177800"/>
                  <a:pt x="628650" y="173990"/>
                </a:cubicBezTo>
                <a:cubicBezTo>
                  <a:pt x="656590" y="166370"/>
                  <a:pt x="704850" y="166370"/>
                  <a:pt x="749300" y="167640"/>
                </a:cubicBezTo>
                <a:cubicBezTo>
                  <a:pt x="805180" y="168910"/>
                  <a:pt x="869950" y="172720"/>
                  <a:pt x="939800" y="187960"/>
                </a:cubicBezTo>
                <a:cubicBezTo>
                  <a:pt x="1029970" y="208280"/>
                  <a:pt x="1173480" y="266700"/>
                  <a:pt x="1242060" y="292100"/>
                </a:cubicBezTo>
                <a:cubicBezTo>
                  <a:pt x="1277620" y="306070"/>
                  <a:pt x="1301750" y="312420"/>
                  <a:pt x="1323340" y="325120"/>
                </a:cubicBezTo>
                <a:cubicBezTo>
                  <a:pt x="1339850" y="335280"/>
                  <a:pt x="1353820" y="346710"/>
                  <a:pt x="1363980" y="359410"/>
                </a:cubicBezTo>
                <a:cubicBezTo>
                  <a:pt x="1371600" y="370840"/>
                  <a:pt x="1376680" y="383540"/>
                  <a:pt x="1379220" y="397510"/>
                </a:cubicBezTo>
                <a:cubicBezTo>
                  <a:pt x="1380490" y="410210"/>
                  <a:pt x="1379220" y="425450"/>
                  <a:pt x="1374140" y="438150"/>
                </a:cubicBezTo>
                <a:cubicBezTo>
                  <a:pt x="1370330" y="450850"/>
                  <a:pt x="1361440" y="462280"/>
                  <a:pt x="1351280" y="472440"/>
                </a:cubicBezTo>
                <a:cubicBezTo>
                  <a:pt x="1342390" y="481330"/>
                  <a:pt x="1329690" y="488950"/>
                  <a:pt x="1315720" y="491490"/>
                </a:cubicBezTo>
                <a:cubicBezTo>
                  <a:pt x="1299210" y="495300"/>
                  <a:pt x="1256030" y="486410"/>
                  <a:pt x="1256030" y="485140"/>
                </a:cubicBezTo>
                <a:cubicBezTo>
                  <a:pt x="1256030" y="483870"/>
                  <a:pt x="1333500" y="481330"/>
                  <a:pt x="1334770" y="483870"/>
                </a:cubicBezTo>
                <a:cubicBezTo>
                  <a:pt x="1334770" y="486410"/>
                  <a:pt x="1272540" y="500380"/>
                  <a:pt x="1226820" y="504190"/>
                </a:cubicBezTo>
                <a:cubicBezTo>
                  <a:pt x="1149350" y="511810"/>
                  <a:pt x="1007110" y="510540"/>
                  <a:pt x="911860" y="501650"/>
                </a:cubicBezTo>
                <a:cubicBezTo>
                  <a:pt x="830580" y="495300"/>
                  <a:pt x="749300" y="486410"/>
                  <a:pt x="690880" y="467360"/>
                </a:cubicBezTo>
                <a:cubicBezTo>
                  <a:pt x="650240" y="453390"/>
                  <a:pt x="604520" y="443230"/>
                  <a:pt x="591820" y="415290"/>
                </a:cubicBezTo>
                <a:cubicBezTo>
                  <a:pt x="577850" y="384810"/>
                  <a:pt x="598170" y="308610"/>
                  <a:pt x="621030" y="284480"/>
                </a:cubicBezTo>
                <a:cubicBezTo>
                  <a:pt x="638810" y="266700"/>
                  <a:pt x="671830" y="270510"/>
                  <a:pt x="701040" y="266700"/>
                </a:cubicBezTo>
                <a:cubicBezTo>
                  <a:pt x="731520" y="264160"/>
                  <a:pt x="769620" y="261620"/>
                  <a:pt x="802640" y="269240"/>
                </a:cubicBezTo>
                <a:cubicBezTo>
                  <a:pt x="835660" y="275590"/>
                  <a:pt x="869950" y="290830"/>
                  <a:pt x="896620" y="308610"/>
                </a:cubicBezTo>
                <a:cubicBezTo>
                  <a:pt x="923290" y="325120"/>
                  <a:pt x="948690" y="344170"/>
                  <a:pt x="962660" y="373380"/>
                </a:cubicBezTo>
                <a:cubicBezTo>
                  <a:pt x="981710" y="410210"/>
                  <a:pt x="1000760" y="491490"/>
                  <a:pt x="984250" y="524510"/>
                </a:cubicBezTo>
                <a:cubicBezTo>
                  <a:pt x="971550" y="548640"/>
                  <a:pt x="946150" y="556260"/>
                  <a:pt x="904240" y="566420"/>
                </a:cubicBezTo>
                <a:cubicBezTo>
                  <a:pt x="792480" y="595630"/>
                  <a:pt x="327660" y="585470"/>
                  <a:pt x="245110" y="565150"/>
                </a:cubicBezTo>
                <a:cubicBezTo>
                  <a:pt x="224790" y="561340"/>
                  <a:pt x="219710" y="556260"/>
                  <a:pt x="209550" y="547370"/>
                </a:cubicBezTo>
                <a:cubicBezTo>
                  <a:pt x="199390" y="538480"/>
                  <a:pt x="191770" y="525780"/>
                  <a:pt x="186690" y="514350"/>
                </a:cubicBezTo>
                <a:cubicBezTo>
                  <a:pt x="181610" y="501650"/>
                  <a:pt x="179070" y="487680"/>
                  <a:pt x="181610" y="473710"/>
                </a:cubicBezTo>
                <a:cubicBezTo>
                  <a:pt x="185420" y="457200"/>
                  <a:pt x="195580" y="433070"/>
                  <a:pt x="209550" y="421640"/>
                </a:cubicBezTo>
                <a:cubicBezTo>
                  <a:pt x="223520" y="408940"/>
                  <a:pt x="245110" y="401320"/>
                  <a:pt x="265430" y="400050"/>
                </a:cubicBezTo>
                <a:cubicBezTo>
                  <a:pt x="290830" y="398780"/>
                  <a:pt x="322580" y="412750"/>
                  <a:pt x="351790" y="425450"/>
                </a:cubicBezTo>
                <a:cubicBezTo>
                  <a:pt x="382270" y="439420"/>
                  <a:pt x="407670" y="453390"/>
                  <a:pt x="441960" y="478790"/>
                </a:cubicBezTo>
                <a:cubicBezTo>
                  <a:pt x="495300" y="519430"/>
                  <a:pt x="576580" y="599440"/>
                  <a:pt x="631190" y="660400"/>
                </a:cubicBezTo>
                <a:cubicBezTo>
                  <a:pt x="680720" y="712470"/>
                  <a:pt x="748030" y="764540"/>
                  <a:pt x="759460" y="819150"/>
                </a:cubicBezTo>
                <a:cubicBezTo>
                  <a:pt x="768350" y="866140"/>
                  <a:pt x="749300" y="943610"/>
                  <a:pt x="718820" y="966470"/>
                </a:cubicBezTo>
                <a:cubicBezTo>
                  <a:pt x="690880" y="985520"/>
                  <a:pt x="650240" y="971550"/>
                  <a:pt x="595630" y="961390"/>
                </a:cubicBezTo>
                <a:cubicBezTo>
                  <a:pt x="481330" y="939800"/>
                  <a:pt x="135890" y="825500"/>
                  <a:pt x="76200" y="781050"/>
                </a:cubicBezTo>
                <a:cubicBezTo>
                  <a:pt x="60960" y="769620"/>
                  <a:pt x="58420" y="760730"/>
                  <a:pt x="53340" y="748030"/>
                </a:cubicBezTo>
                <a:cubicBezTo>
                  <a:pt x="48260" y="736600"/>
                  <a:pt x="45720" y="721360"/>
                  <a:pt x="48260" y="708660"/>
                </a:cubicBezTo>
                <a:cubicBezTo>
                  <a:pt x="49530" y="694690"/>
                  <a:pt x="54610" y="680720"/>
                  <a:pt x="60960" y="670560"/>
                </a:cubicBezTo>
                <a:cubicBezTo>
                  <a:pt x="68580" y="659130"/>
                  <a:pt x="76200" y="650240"/>
                  <a:pt x="91440" y="642620"/>
                </a:cubicBezTo>
                <a:cubicBezTo>
                  <a:pt x="119380" y="629920"/>
                  <a:pt x="182880" y="626110"/>
                  <a:pt x="229870" y="626110"/>
                </a:cubicBezTo>
                <a:cubicBezTo>
                  <a:pt x="280670" y="626110"/>
                  <a:pt x="345440" y="633730"/>
                  <a:pt x="387350" y="645160"/>
                </a:cubicBezTo>
                <a:cubicBezTo>
                  <a:pt x="417830" y="654050"/>
                  <a:pt x="444500" y="664210"/>
                  <a:pt x="462280" y="679450"/>
                </a:cubicBezTo>
                <a:cubicBezTo>
                  <a:pt x="477520" y="693420"/>
                  <a:pt x="488950" y="713740"/>
                  <a:pt x="492760" y="732790"/>
                </a:cubicBezTo>
                <a:cubicBezTo>
                  <a:pt x="496570" y="750570"/>
                  <a:pt x="491490" y="775970"/>
                  <a:pt x="481330" y="792480"/>
                </a:cubicBezTo>
                <a:cubicBezTo>
                  <a:pt x="471170" y="807720"/>
                  <a:pt x="455930" y="820420"/>
                  <a:pt x="433070" y="829310"/>
                </a:cubicBezTo>
                <a:cubicBezTo>
                  <a:pt x="396240" y="843280"/>
                  <a:pt x="325120" y="839470"/>
                  <a:pt x="270510" y="836930"/>
                </a:cubicBezTo>
                <a:cubicBezTo>
                  <a:pt x="214630" y="835660"/>
                  <a:pt x="147320" y="838200"/>
                  <a:pt x="100330" y="816610"/>
                </a:cubicBezTo>
                <a:cubicBezTo>
                  <a:pt x="59690" y="796290"/>
                  <a:pt x="7620" y="753110"/>
                  <a:pt x="3810" y="722630"/>
                </a:cubicBezTo>
                <a:cubicBezTo>
                  <a:pt x="0" y="699770"/>
                  <a:pt x="24130" y="670560"/>
                  <a:pt x="44450" y="655320"/>
                </a:cubicBezTo>
                <a:cubicBezTo>
                  <a:pt x="67310" y="638810"/>
                  <a:pt x="99060" y="635000"/>
                  <a:pt x="139700" y="629920"/>
                </a:cubicBezTo>
                <a:cubicBezTo>
                  <a:pt x="210820" y="621030"/>
                  <a:pt x="332740" y="624840"/>
                  <a:pt x="436880" y="631190"/>
                </a:cubicBezTo>
                <a:cubicBezTo>
                  <a:pt x="554990" y="638810"/>
                  <a:pt x="685800" y="660400"/>
                  <a:pt x="808990" y="679450"/>
                </a:cubicBezTo>
                <a:cubicBezTo>
                  <a:pt x="930910" y="697230"/>
                  <a:pt x="1120140" y="715010"/>
                  <a:pt x="1169670" y="742950"/>
                </a:cubicBezTo>
                <a:cubicBezTo>
                  <a:pt x="1186180" y="751840"/>
                  <a:pt x="1191260" y="759460"/>
                  <a:pt x="1196340" y="772160"/>
                </a:cubicBezTo>
                <a:cubicBezTo>
                  <a:pt x="1203960" y="787400"/>
                  <a:pt x="1207770" y="812800"/>
                  <a:pt x="1203960" y="830580"/>
                </a:cubicBezTo>
                <a:cubicBezTo>
                  <a:pt x="1200150" y="848360"/>
                  <a:pt x="1183640" y="868680"/>
                  <a:pt x="1170940" y="880110"/>
                </a:cubicBezTo>
                <a:cubicBezTo>
                  <a:pt x="1159510" y="889000"/>
                  <a:pt x="1149350" y="892810"/>
                  <a:pt x="1134110" y="894080"/>
                </a:cubicBezTo>
                <a:cubicBezTo>
                  <a:pt x="1104900" y="895350"/>
                  <a:pt x="1054100" y="877570"/>
                  <a:pt x="1009650" y="861060"/>
                </a:cubicBezTo>
                <a:cubicBezTo>
                  <a:pt x="951230" y="839470"/>
                  <a:pt x="875030" y="791210"/>
                  <a:pt x="819150" y="770890"/>
                </a:cubicBezTo>
                <a:cubicBezTo>
                  <a:pt x="777240" y="754380"/>
                  <a:pt x="731520" y="754380"/>
                  <a:pt x="703580" y="739140"/>
                </a:cubicBezTo>
                <a:cubicBezTo>
                  <a:pt x="684530" y="727710"/>
                  <a:pt x="668020" y="712470"/>
                  <a:pt x="660400" y="698500"/>
                </a:cubicBezTo>
                <a:cubicBezTo>
                  <a:pt x="652780" y="685800"/>
                  <a:pt x="650240" y="671830"/>
                  <a:pt x="651510" y="657860"/>
                </a:cubicBezTo>
                <a:cubicBezTo>
                  <a:pt x="651510" y="645160"/>
                  <a:pt x="654050" y="631190"/>
                  <a:pt x="661670" y="618490"/>
                </a:cubicBezTo>
                <a:cubicBezTo>
                  <a:pt x="671830" y="604520"/>
                  <a:pt x="687070" y="588010"/>
                  <a:pt x="708660" y="580390"/>
                </a:cubicBezTo>
                <a:cubicBezTo>
                  <a:pt x="742950" y="566420"/>
                  <a:pt x="805180" y="568960"/>
                  <a:pt x="855980" y="574040"/>
                </a:cubicBezTo>
                <a:cubicBezTo>
                  <a:pt x="911860" y="579120"/>
                  <a:pt x="985520" y="590550"/>
                  <a:pt x="1027430" y="613410"/>
                </a:cubicBezTo>
                <a:cubicBezTo>
                  <a:pt x="1057910" y="629920"/>
                  <a:pt x="1087120" y="654050"/>
                  <a:pt x="1094740" y="680720"/>
                </a:cubicBezTo>
                <a:cubicBezTo>
                  <a:pt x="1102360" y="708660"/>
                  <a:pt x="1089660" y="758190"/>
                  <a:pt x="1068070" y="779780"/>
                </a:cubicBezTo>
                <a:cubicBezTo>
                  <a:pt x="1046480" y="801370"/>
                  <a:pt x="1005840" y="808990"/>
                  <a:pt x="967740" y="808990"/>
                </a:cubicBezTo>
                <a:cubicBezTo>
                  <a:pt x="913130" y="808990"/>
                  <a:pt x="808990" y="774700"/>
                  <a:pt x="775970" y="753110"/>
                </a:cubicBezTo>
                <a:cubicBezTo>
                  <a:pt x="759460" y="742950"/>
                  <a:pt x="754380" y="732790"/>
                  <a:pt x="748030" y="721360"/>
                </a:cubicBezTo>
                <a:cubicBezTo>
                  <a:pt x="741680" y="708660"/>
                  <a:pt x="737870" y="693420"/>
                  <a:pt x="737870" y="680720"/>
                </a:cubicBezTo>
                <a:cubicBezTo>
                  <a:pt x="737870" y="666750"/>
                  <a:pt x="741680" y="651510"/>
                  <a:pt x="748030" y="640080"/>
                </a:cubicBezTo>
                <a:cubicBezTo>
                  <a:pt x="754380" y="627380"/>
                  <a:pt x="763270" y="615950"/>
                  <a:pt x="775970" y="608330"/>
                </a:cubicBezTo>
                <a:cubicBezTo>
                  <a:pt x="791210" y="599440"/>
                  <a:pt x="812800" y="594360"/>
                  <a:pt x="836930" y="594360"/>
                </a:cubicBezTo>
                <a:cubicBezTo>
                  <a:pt x="867410" y="593090"/>
                  <a:pt x="911860" y="600710"/>
                  <a:pt x="948690" y="612140"/>
                </a:cubicBezTo>
                <a:cubicBezTo>
                  <a:pt x="988060" y="624840"/>
                  <a:pt x="1017270" y="641350"/>
                  <a:pt x="1066800" y="669290"/>
                </a:cubicBezTo>
                <a:cubicBezTo>
                  <a:pt x="1158240" y="721360"/>
                  <a:pt x="1394460" y="825500"/>
                  <a:pt x="1441450" y="913130"/>
                </a:cubicBezTo>
                <a:cubicBezTo>
                  <a:pt x="1470660" y="967740"/>
                  <a:pt x="1470660" y="1050290"/>
                  <a:pt x="1438910" y="1084580"/>
                </a:cubicBezTo>
                <a:cubicBezTo>
                  <a:pt x="1397000" y="1127760"/>
                  <a:pt x="1164590" y="1096010"/>
                  <a:pt x="1163320" y="1102360"/>
                </a:cubicBezTo>
                <a:cubicBezTo>
                  <a:pt x="1163320" y="1106170"/>
                  <a:pt x="1231900" y="1099820"/>
                  <a:pt x="1257300" y="1112520"/>
                </a:cubicBezTo>
                <a:cubicBezTo>
                  <a:pt x="1280160" y="1125220"/>
                  <a:pt x="1303020" y="1148080"/>
                  <a:pt x="1309370" y="1174750"/>
                </a:cubicBezTo>
                <a:cubicBezTo>
                  <a:pt x="1318260" y="1207770"/>
                  <a:pt x="1306830" y="1277620"/>
                  <a:pt x="1283970" y="1301750"/>
                </a:cubicBezTo>
                <a:cubicBezTo>
                  <a:pt x="1266190" y="1322070"/>
                  <a:pt x="1234440" y="1328420"/>
                  <a:pt x="1200150" y="1328420"/>
                </a:cubicBezTo>
                <a:cubicBezTo>
                  <a:pt x="1151890" y="1328420"/>
                  <a:pt x="1066800" y="1304290"/>
                  <a:pt x="1018540" y="1273810"/>
                </a:cubicBezTo>
                <a:cubicBezTo>
                  <a:pt x="975360" y="1245870"/>
                  <a:pt x="919480" y="1198880"/>
                  <a:pt x="918210" y="1164590"/>
                </a:cubicBezTo>
                <a:cubicBezTo>
                  <a:pt x="918210" y="1134110"/>
                  <a:pt x="960120" y="1092200"/>
                  <a:pt x="988060" y="1079500"/>
                </a:cubicBezTo>
                <a:cubicBezTo>
                  <a:pt x="1010920" y="1068070"/>
                  <a:pt x="1038860" y="1074420"/>
                  <a:pt x="1066800" y="1075690"/>
                </a:cubicBezTo>
                <a:cubicBezTo>
                  <a:pt x="1097280" y="1078230"/>
                  <a:pt x="1135380" y="1085850"/>
                  <a:pt x="1164590" y="1096010"/>
                </a:cubicBezTo>
                <a:cubicBezTo>
                  <a:pt x="1189990" y="1104900"/>
                  <a:pt x="1202690" y="1122680"/>
                  <a:pt x="1234440" y="1131570"/>
                </a:cubicBezTo>
                <a:cubicBezTo>
                  <a:pt x="1294130" y="1148080"/>
                  <a:pt x="1456690" y="1125220"/>
                  <a:pt x="1506220" y="1149350"/>
                </a:cubicBezTo>
                <a:cubicBezTo>
                  <a:pt x="1530350" y="1160780"/>
                  <a:pt x="1540510" y="1178560"/>
                  <a:pt x="1548130" y="1196340"/>
                </a:cubicBezTo>
                <a:cubicBezTo>
                  <a:pt x="1554480" y="1215390"/>
                  <a:pt x="1553210" y="1242060"/>
                  <a:pt x="1548130" y="1259840"/>
                </a:cubicBezTo>
                <a:cubicBezTo>
                  <a:pt x="1543050" y="1273810"/>
                  <a:pt x="1535430" y="1285240"/>
                  <a:pt x="1524000" y="1295400"/>
                </a:cubicBezTo>
                <a:cubicBezTo>
                  <a:pt x="1510030" y="1305560"/>
                  <a:pt x="1487170" y="1315720"/>
                  <a:pt x="1464310" y="1316990"/>
                </a:cubicBezTo>
                <a:cubicBezTo>
                  <a:pt x="1433830" y="1319530"/>
                  <a:pt x="1399540" y="1311910"/>
                  <a:pt x="1356360" y="1297940"/>
                </a:cubicBezTo>
                <a:cubicBezTo>
                  <a:pt x="1283970" y="1273810"/>
                  <a:pt x="1116330" y="1221740"/>
                  <a:pt x="1078230" y="1163320"/>
                </a:cubicBezTo>
                <a:cubicBezTo>
                  <a:pt x="1052830" y="1125220"/>
                  <a:pt x="1055370" y="1059180"/>
                  <a:pt x="1074420" y="1031240"/>
                </a:cubicBezTo>
                <a:cubicBezTo>
                  <a:pt x="1090930" y="1005840"/>
                  <a:pt x="1130300" y="1000760"/>
                  <a:pt x="1167130" y="993140"/>
                </a:cubicBezTo>
                <a:cubicBezTo>
                  <a:pt x="1219200" y="982980"/>
                  <a:pt x="1299210" y="985520"/>
                  <a:pt x="1360170" y="995680"/>
                </a:cubicBezTo>
                <a:cubicBezTo>
                  <a:pt x="1416050" y="1004570"/>
                  <a:pt x="1487170" y="1026160"/>
                  <a:pt x="1518920" y="1043940"/>
                </a:cubicBezTo>
                <a:cubicBezTo>
                  <a:pt x="1534160" y="1052830"/>
                  <a:pt x="1541780" y="1060450"/>
                  <a:pt x="1549400" y="1071880"/>
                </a:cubicBezTo>
                <a:cubicBezTo>
                  <a:pt x="1557020" y="1083310"/>
                  <a:pt x="1563370" y="1097280"/>
                  <a:pt x="1563370" y="1111250"/>
                </a:cubicBezTo>
                <a:cubicBezTo>
                  <a:pt x="1564640" y="1129030"/>
                  <a:pt x="1559560" y="1155700"/>
                  <a:pt x="1548130" y="1172210"/>
                </a:cubicBezTo>
                <a:cubicBezTo>
                  <a:pt x="1536700" y="1187450"/>
                  <a:pt x="1521460" y="1201420"/>
                  <a:pt x="1497330" y="1206500"/>
                </a:cubicBezTo>
                <a:cubicBezTo>
                  <a:pt x="1445260" y="1216660"/>
                  <a:pt x="1314450" y="1189990"/>
                  <a:pt x="1243330" y="1163320"/>
                </a:cubicBezTo>
                <a:cubicBezTo>
                  <a:pt x="1187450" y="1141730"/>
                  <a:pt x="1109980" y="1106170"/>
                  <a:pt x="1102360" y="1073150"/>
                </a:cubicBezTo>
                <a:cubicBezTo>
                  <a:pt x="1096010" y="1046480"/>
                  <a:pt x="1131570" y="1003300"/>
                  <a:pt x="1154430" y="986790"/>
                </a:cubicBezTo>
                <a:cubicBezTo>
                  <a:pt x="1174750" y="972820"/>
                  <a:pt x="1196340" y="974090"/>
                  <a:pt x="1229360" y="970280"/>
                </a:cubicBezTo>
                <a:cubicBezTo>
                  <a:pt x="1296670" y="961390"/>
                  <a:pt x="1427480" y="971550"/>
                  <a:pt x="1530350" y="963930"/>
                </a:cubicBezTo>
                <a:cubicBezTo>
                  <a:pt x="1642110" y="956310"/>
                  <a:pt x="1850390" y="890270"/>
                  <a:pt x="1875790" y="923290"/>
                </a:cubicBezTo>
                <a:cubicBezTo>
                  <a:pt x="1889760" y="939800"/>
                  <a:pt x="1866900" y="996950"/>
                  <a:pt x="1846580" y="1010920"/>
                </a:cubicBezTo>
                <a:cubicBezTo>
                  <a:pt x="1824990" y="1024890"/>
                  <a:pt x="1790700" y="1009650"/>
                  <a:pt x="1742440" y="999490"/>
                </a:cubicBezTo>
                <a:cubicBezTo>
                  <a:pt x="1628140" y="976630"/>
                  <a:pt x="1250950" y="873760"/>
                  <a:pt x="1165860" y="829310"/>
                </a:cubicBezTo>
                <a:cubicBezTo>
                  <a:pt x="1137920" y="814070"/>
                  <a:pt x="1126490" y="806450"/>
                  <a:pt x="1116330" y="788670"/>
                </a:cubicBezTo>
                <a:cubicBezTo>
                  <a:pt x="1107440" y="773430"/>
                  <a:pt x="1102360" y="750570"/>
                  <a:pt x="1106170" y="732790"/>
                </a:cubicBezTo>
                <a:cubicBezTo>
                  <a:pt x="1111250" y="711200"/>
                  <a:pt x="1130300" y="685800"/>
                  <a:pt x="1153160" y="673100"/>
                </a:cubicBezTo>
                <a:cubicBezTo>
                  <a:pt x="1187450" y="655320"/>
                  <a:pt x="1261110" y="659130"/>
                  <a:pt x="1301750" y="662940"/>
                </a:cubicBezTo>
                <a:cubicBezTo>
                  <a:pt x="1330960" y="666750"/>
                  <a:pt x="1341120" y="673100"/>
                  <a:pt x="1375410" y="683260"/>
                </a:cubicBezTo>
                <a:cubicBezTo>
                  <a:pt x="1455420" y="708660"/>
                  <a:pt x="1718310" y="772160"/>
                  <a:pt x="1771650" y="825500"/>
                </a:cubicBezTo>
                <a:cubicBezTo>
                  <a:pt x="1794510" y="848360"/>
                  <a:pt x="1798320" y="876300"/>
                  <a:pt x="1797050" y="897890"/>
                </a:cubicBezTo>
                <a:cubicBezTo>
                  <a:pt x="1795780" y="916940"/>
                  <a:pt x="1780540" y="937260"/>
                  <a:pt x="1767840" y="948690"/>
                </a:cubicBezTo>
                <a:cubicBezTo>
                  <a:pt x="1758950" y="958850"/>
                  <a:pt x="1750060" y="963930"/>
                  <a:pt x="1732280" y="966470"/>
                </a:cubicBezTo>
                <a:cubicBezTo>
                  <a:pt x="1697990" y="971550"/>
                  <a:pt x="1615440" y="955040"/>
                  <a:pt x="1564640" y="941070"/>
                </a:cubicBezTo>
                <a:cubicBezTo>
                  <a:pt x="1517650" y="928370"/>
                  <a:pt x="1484630" y="911860"/>
                  <a:pt x="1436370" y="889000"/>
                </a:cubicBezTo>
                <a:cubicBezTo>
                  <a:pt x="1366520" y="855980"/>
                  <a:pt x="1225550" y="810260"/>
                  <a:pt x="1188720" y="753110"/>
                </a:cubicBezTo>
                <a:cubicBezTo>
                  <a:pt x="1163320" y="713740"/>
                  <a:pt x="1160780" y="643890"/>
                  <a:pt x="1177290" y="615950"/>
                </a:cubicBezTo>
                <a:cubicBezTo>
                  <a:pt x="1189990" y="595630"/>
                  <a:pt x="1221740" y="591820"/>
                  <a:pt x="1252220" y="585470"/>
                </a:cubicBezTo>
                <a:cubicBezTo>
                  <a:pt x="1297940" y="576580"/>
                  <a:pt x="1372870" y="579120"/>
                  <a:pt x="1427480" y="585470"/>
                </a:cubicBezTo>
                <a:cubicBezTo>
                  <a:pt x="1478280" y="590550"/>
                  <a:pt x="1540510" y="601980"/>
                  <a:pt x="1570990" y="615950"/>
                </a:cubicBezTo>
                <a:cubicBezTo>
                  <a:pt x="1586230" y="623570"/>
                  <a:pt x="1595120" y="628650"/>
                  <a:pt x="1602740" y="640080"/>
                </a:cubicBezTo>
                <a:cubicBezTo>
                  <a:pt x="1612900" y="654050"/>
                  <a:pt x="1621790" y="680720"/>
                  <a:pt x="1621790" y="697230"/>
                </a:cubicBezTo>
                <a:cubicBezTo>
                  <a:pt x="1621790" y="711200"/>
                  <a:pt x="1616710" y="725170"/>
                  <a:pt x="1610360" y="736600"/>
                </a:cubicBezTo>
                <a:cubicBezTo>
                  <a:pt x="1604010" y="748030"/>
                  <a:pt x="1597660" y="758190"/>
                  <a:pt x="1582420" y="765810"/>
                </a:cubicBezTo>
                <a:cubicBezTo>
                  <a:pt x="1553210" y="779780"/>
                  <a:pt x="1490980" y="781050"/>
                  <a:pt x="1428750" y="781050"/>
                </a:cubicBezTo>
                <a:cubicBezTo>
                  <a:pt x="1330960" y="781050"/>
                  <a:pt x="1183640" y="749300"/>
                  <a:pt x="1052830" y="741680"/>
                </a:cubicBezTo>
                <a:cubicBezTo>
                  <a:pt x="908050" y="732790"/>
                  <a:pt x="670560" y="756920"/>
                  <a:pt x="599440" y="734060"/>
                </a:cubicBezTo>
                <a:cubicBezTo>
                  <a:pt x="574040" y="726440"/>
                  <a:pt x="562610" y="716280"/>
                  <a:pt x="553720" y="702310"/>
                </a:cubicBezTo>
                <a:cubicBezTo>
                  <a:pt x="543560" y="688340"/>
                  <a:pt x="539750" y="664210"/>
                  <a:pt x="541020" y="648970"/>
                </a:cubicBezTo>
                <a:cubicBezTo>
                  <a:pt x="541020" y="635000"/>
                  <a:pt x="546100" y="623570"/>
                  <a:pt x="553720" y="613410"/>
                </a:cubicBezTo>
                <a:cubicBezTo>
                  <a:pt x="563880" y="600710"/>
                  <a:pt x="579120" y="588010"/>
                  <a:pt x="599440" y="582930"/>
                </a:cubicBezTo>
                <a:cubicBezTo>
                  <a:pt x="635000" y="574040"/>
                  <a:pt x="694690" y="581660"/>
                  <a:pt x="753110" y="599440"/>
                </a:cubicBezTo>
                <a:cubicBezTo>
                  <a:pt x="844550" y="627380"/>
                  <a:pt x="1049020" y="713740"/>
                  <a:pt x="1082040" y="770890"/>
                </a:cubicBezTo>
                <a:cubicBezTo>
                  <a:pt x="1097280" y="797560"/>
                  <a:pt x="1092200" y="845820"/>
                  <a:pt x="1078230" y="852170"/>
                </a:cubicBezTo>
                <a:cubicBezTo>
                  <a:pt x="1046480" y="864870"/>
                  <a:pt x="880110" y="652780"/>
                  <a:pt x="792480" y="598170"/>
                </a:cubicBezTo>
                <a:cubicBezTo>
                  <a:pt x="730250" y="558800"/>
                  <a:pt x="643890" y="557530"/>
                  <a:pt x="614680" y="524510"/>
                </a:cubicBezTo>
                <a:cubicBezTo>
                  <a:pt x="596900" y="502920"/>
                  <a:pt x="594360" y="469900"/>
                  <a:pt x="596900" y="449580"/>
                </a:cubicBezTo>
                <a:cubicBezTo>
                  <a:pt x="599440" y="435610"/>
                  <a:pt x="605790" y="424180"/>
                  <a:pt x="615950" y="415290"/>
                </a:cubicBezTo>
                <a:cubicBezTo>
                  <a:pt x="627380" y="403860"/>
                  <a:pt x="637540" y="394970"/>
                  <a:pt x="668020" y="388620"/>
                </a:cubicBezTo>
                <a:cubicBezTo>
                  <a:pt x="796290" y="358140"/>
                  <a:pt x="1493520" y="406400"/>
                  <a:pt x="1751330" y="405130"/>
                </a:cubicBezTo>
                <a:cubicBezTo>
                  <a:pt x="1893570" y="405130"/>
                  <a:pt x="2030730" y="389890"/>
                  <a:pt x="2084070" y="396240"/>
                </a:cubicBezTo>
                <a:cubicBezTo>
                  <a:pt x="2100580" y="397510"/>
                  <a:pt x="2106930" y="398780"/>
                  <a:pt x="2117090" y="403860"/>
                </a:cubicBezTo>
                <a:cubicBezTo>
                  <a:pt x="2129790" y="411480"/>
                  <a:pt x="2145030" y="429260"/>
                  <a:pt x="2151380" y="441960"/>
                </a:cubicBezTo>
                <a:cubicBezTo>
                  <a:pt x="2155190" y="453390"/>
                  <a:pt x="2157730" y="464820"/>
                  <a:pt x="2155190" y="476250"/>
                </a:cubicBezTo>
                <a:cubicBezTo>
                  <a:pt x="2152650" y="490220"/>
                  <a:pt x="2143760" y="510540"/>
                  <a:pt x="2131060" y="521970"/>
                </a:cubicBezTo>
                <a:cubicBezTo>
                  <a:pt x="2119630" y="532130"/>
                  <a:pt x="2108200" y="541020"/>
                  <a:pt x="2084070" y="539750"/>
                </a:cubicBezTo>
                <a:cubicBezTo>
                  <a:pt x="1990090" y="532130"/>
                  <a:pt x="1521460" y="278130"/>
                  <a:pt x="1430020" y="175260"/>
                </a:cubicBezTo>
                <a:cubicBezTo>
                  <a:pt x="1391920" y="133350"/>
                  <a:pt x="1370330" y="85090"/>
                  <a:pt x="1380490" y="57150"/>
                </a:cubicBezTo>
                <a:cubicBezTo>
                  <a:pt x="1389380" y="31750"/>
                  <a:pt x="1432560" y="11430"/>
                  <a:pt x="1465580" y="6350"/>
                </a:cubicBezTo>
                <a:cubicBezTo>
                  <a:pt x="1506220" y="0"/>
                  <a:pt x="1557020" y="16510"/>
                  <a:pt x="1609090" y="39370"/>
                </a:cubicBezTo>
                <a:cubicBezTo>
                  <a:pt x="1689100" y="73660"/>
                  <a:pt x="1819910" y="168910"/>
                  <a:pt x="1880870" y="222250"/>
                </a:cubicBezTo>
                <a:cubicBezTo>
                  <a:pt x="1917700" y="255270"/>
                  <a:pt x="1953260" y="281940"/>
                  <a:pt x="1959610" y="313690"/>
                </a:cubicBezTo>
                <a:cubicBezTo>
                  <a:pt x="1964690" y="341630"/>
                  <a:pt x="1949450" y="382270"/>
                  <a:pt x="1927860" y="402590"/>
                </a:cubicBezTo>
                <a:cubicBezTo>
                  <a:pt x="1906270" y="424180"/>
                  <a:pt x="1863090" y="427990"/>
                  <a:pt x="1827530" y="434340"/>
                </a:cubicBezTo>
                <a:cubicBezTo>
                  <a:pt x="1790700" y="439420"/>
                  <a:pt x="1762760" y="438150"/>
                  <a:pt x="1713230" y="435610"/>
                </a:cubicBezTo>
                <a:cubicBezTo>
                  <a:pt x="1621790" y="429260"/>
                  <a:pt x="1389380" y="407670"/>
                  <a:pt x="1323340" y="383540"/>
                </a:cubicBezTo>
                <a:cubicBezTo>
                  <a:pt x="1297940" y="373380"/>
                  <a:pt x="1285240" y="365760"/>
                  <a:pt x="1275080" y="351790"/>
                </a:cubicBezTo>
                <a:cubicBezTo>
                  <a:pt x="1263650" y="336550"/>
                  <a:pt x="1257300" y="313690"/>
                  <a:pt x="1259840" y="295910"/>
                </a:cubicBezTo>
                <a:cubicBezTo>
                  <a:pt x="1261110" y="278130"/>
                  <a:pt x="1271270" y="256540"/>
                  <a:pt x="1285240" y="243840"/>
                </a:cubicBezTo>
                <a:cubicBezTo>
                  <a:pt x="1297940" y="232410"/>
                  <a:pt x="1316990" y="222250"/>
                  <a:pt x="1338580" y="222250"/>
                </a:cubicBezTo>
                <a:cubicBezTo>
                  <a:pt x="1370330" y="223520"/>
                  <a:pt x="1410970" y="255270"/>
                  <a:pt x="1459230" y="283210"/>
                </a:cubicBezTo>
                <a:cubicBezTo>
                  <a:pt x="1537970" y="330200"/>
                  <a:pt x="1714500" y="448310"/>
                  <a:pt x="1764030" y="492760"/>
                </a:cubicBezTo>
                <a:cubicBezTo>
                  <a:pt x="1781810" y="508000"/>
                  <a:pt x="1790700" y="516890"/>
                  <a:pt x="1797050" y="530860"/>
                </a:cubicBezTo>
                <a:cubicBezTo>
                  <a:pt x="1803400" y="542290"/>
                  <a:pt x="1807210" y="553720"/>
                  <a:pt x="1804670" y="567690"/>
                </a:cubicBezTo>
                <a:cubicBezTo>
                  <a:pt x="1802130" y="588010"/>
                  <a:pt x="1784350" y="621030"/>
                  <a:pt x="1767840" y="633730"/>
                </a:cubicBezTo>
                <a:cubicBezTo>
                  <a:pt x="1752600" y="643890"/>
                  <a:pt x="1734820" y="646430"/>
                  <a:pt x="1710690" y="645160"/>
                </a:cubicBezTo>
                <a:cubicBezTo>
                  <a:pt x="1673860" y="643890"/>
                  <a:pt x="1617980" y="623570"/>
                  <a:pt x="1563370" y="600710"/>
                </a:cubicBezTo>
                <a:cubicBezTo>
                  <a:pt x="1488440" y="567690"/>
                  <a:pt x="1357630" y="499110"/>
                  <a:pt x="1305560" y="455930"/>
                </a:cubicBezTo>
                <a:cubicBezTo>
                  <a:pt x="1277620" y="431800"/>
                  <a:pt x="1258570" y="410210"/>
                  <a:pt x="1250950" y="388620"/>
                </a:cubicBezTo>
                <a:cubicBezTo>
                  <a:pt x="1245870" y="374650"/>
                  <a:pt x="1247140" y="361950"/>
                  <a:pt x="1252220" y="349250"/>
                </a:cubicBezTo>
                <a:cubicBezTo>
                  <a:pt x="1257300" y="332740"/>
                  <a:pt x="1272540" y="311150"/>
                  <a:pt x="1286510" y="300990"/>
                </a:cubicBezTo>
                <a:cubicBezTo>
                  <a:pt x="1296670" y="293370"/>
                  <a:pt x="1309370" y="288290"/>
                  <a:pt x="1323340" y="288290"/>
                </a:cubicBezTo>
                <a:cubicBezTo>
                  <a:pt x="1341120" y="287020"/>
                  <a:pt x="1358900" y="302260"/>
                  <a:pt x="1380490" y="303530"/>
                </a:cubicBezTo>
                <a:cubicBezTo>
                  <a:pt x="1407160" y="304800"/>
                  <a:pt x="1440180" y="287020"/>
                  <a:pt x="1470660" y="287020"/>
                </a:cubicBezTo>
                <a:cubicBezTo>
                  <a:pt x="1504950" y="288290"/>
                  <a:pt x="1524000" y="292100"/>
                  <a:pt x="1574800" y="306070"/>
                </a:cubicBezTo>
                <a:cubicBezTo>
                  <a:pt x="1722120" y="347980"/>
                  <a:pt x="2345690" y="589280"/>
                  <a:pt x="2430780" y="638810"/>
                </a:cubicBezTo>
                <a:cubicBezTo>
                  <a:pt x="2447290" y="648970"/>
                  <a:pt x="2451100" y="650240"/>
                  <a:pt x="2458720" y="661670"/>
                </a:cubicBezTo>
                <a:cubicBezTo>
                  <a:pt x="2466340" y="674370"/>
                  <a:pt x="2473960" y="694690"/>
                  <a:pt x="2472690" y="711200"/>
                </a:cubicBezTo>
                <a:cubicBezTo>
                  <a:pt x="2471420" y="727710"/>
                  <a:pt x="2459990" y="748030"/>
                  <a:pt x="2449830" y="759460"/>
                </a:cubicBezTo>
                <a:cubicBezTo>
                  <a:pt x="2442210" y="768350"/>
                  <a:pt x="2432050" y="773430"/>
                  <a:pt x="2419350" y="775970"/>
                </a:cubicBezTo>
                <a:cubicBezTo>
                  <a:pt x="2405380" y="779780"/>
                  <a:pt x="2387600" y="778510"/>
                  <a:pt x="2367280" y="772160"/>
                </a:cubicBezTo>
                <a:cubicBezTo>
                  <a:pt x="2332990" y="762000"/>
                  <a:pt x="2294890" y="739140"/>
                  <a:pt x="2239010" y="704850"/>
                </a:cubicBezTo>
                <a:cubicBezTo>
                  <a:pt x="2119630" y="633730"/>
                  <a:pt x="1756410" y="440690"/>
                  <a:pt x="1697990" y="332740"/>
                </a:cubicBezTo>
                <a:cubicBezTo>
                  <a:pt x="1672590" y="284480"/>
                  <a:pt x="1675130" y="223520"/>
                  <a:pt x="1695450" y="196850"/>
                </a:cubicBezTo>
                <a:cubicBezTo>
                  <a:pt x="1715770" y="172720"/>
                  <a:pt x="1772920" y="170180"/>
                  <a:pt x="1809750" y="170180"/>
                </a:cubicBezTo>
                <a:cubicBezTo>
                  <a:pt x="1844040" y="171450"/>
                  <a:pt x="1869440" y="181610"/>
                  <a:pt x="1910080" y="196850"/>
                </a:cubicBezTo>
                <a:cubicBezTo>
                  <a:pt x="1976120" y="223520"/>
                  <a:pt x="2124710" y="285750"/>
                  <a:pt x="2162810" y="331470"/>
                </a:cubicBezTo>
                <a:cubicBezTo>
                  <a:pt x="2183130" y="355600"/>
                  <a:pt x="2190750" y="382270"/>
                  <a:pt x="2186940" y="403860"/>
                </a:cubicBezTo>
                <a:cubicBezTo>
                  <a:pt x="2183130" y="426720"/>
                  <a:pt x="2159000" y="454660"/>
                  <a:pt x="2139950" y="464820"/>
                </a:cubicBezTo>
                <a:cubicBezTo>
                  <a:pt x="2123440" y="473710"/>
                  <a:pt x="2101850" y="473710"/>
                  <a:pt x="2082800" y="468630"/>
                </a:cubicBezTo>
                <a:cubicBezTo>
                  <a:pt x="2057400" y="463550"/>
                  <a:pt x="2034540" y="447040"/>
                  <a:pt x="2005330" y="429260"/>
                </a:cubicBezTo>
                <a:cubicBezTo>
                  <a:pt x="1964690" y="402590"/>
                  <a:pt x="1897380" y="354330"/>
                  <a:pt x="1863090" y="323850"/>
                </a:cubicBezTo>
                <a:cubicBezTo>
                  <a:pt x="1841500" y="304800"/>
                  <a:pt x="1823720" y="290830"/>
                  <a:pt x="1814830" y="271780"/>
                </a:cubicBezTo>
                <a:cubicBezTo>
                  <a:pt x="1807210" y="254000"/>
                  <a:pt x="1807210" y="229870"/>
                  <a:pt x="1812290" y="212090"/>
                </a:cubicBezTo>
                <a:cubicBezTo>
                  <a:pt x="1818640" y="194310"/>
                  <a:pt x="1835150" y="175260"/>
                  <a:pt x="1850390" y="165100"/>
                </a:cubicBezTo>
                <a:cubicBezTo>
                  <a:pt x="1861820" y="157480"/>
                  <a:pt x="1874520" y="153670"/>
                  <a:pt x="1888490" y="153670"/>
                </a:cubicBezTo>
                <a:cubicBezTo>
                  <a:pt x="1905000" y="153670"/>
                  <a:pt x="1924050" y="170180"/>
                  <a:pt x="1945640" y="172720"/>
                </a:cubicBezTo>
                <a:cubicBezTo>
                  <a:pt x="1968500" y="175260"/>
                  <a:pt x="1990090" y="157480"/>
                  <a:pt x="2023110" y="162560"/>
                </a:cubicBezTo>
                <a:cubicBezTo>
                  <a:pt x="2091690" y="173990"/>
                  <a:pt x="2270760" y="274320"/>
                  <a:pt x="2317750" y="306070"/>
                </a:cubicBezTo>
                <a:cubicBezTo>
                  <a:pt x="2334260" y="317500"/>
                  <a:pt x="2339340" y="323850"/>
                  <a:pt x="2348230" y="334010"/>
                </a:cubicBezTo>
                <a:cubicBezTo>
                  <a:pt x="2357120" y="344170"/>
                  <a:pt x="2367280" y="354330"/>
                  <a:pt x="2372360" y="365760"/>
                </a:cubicBezTo>
                <a:cubicBezTo>
                  <a:pt x="2377440" y="378460"/>
                  <a:pt x="2379980" y="393700"/>
                  <a:pt x="2378710" y="406400"/>
                </a:cubicBezTo>
                <a:cubicBezTo>
                  <a:pt x="2377440" y="419100"/>
                  <a:pt x="2372360" y="433070"/>
                  <a:pt x="2364740" y="444500"/>
                </a:cubicBezTo>
                <a:cubicBezTo>
                  <a:pt x="2358390" y="455930"/>
                  <a:pt x="2348230" y="466090"/>
                  <a:pt x="2335530" y="472440"/>
                </a:cubicBezTo>
                <a:cubicBezTo>
                  <a:pt x="2320290" y="480060"/>
                  <a:pt x="2299970" y="483870"/>
                  <a:pt x="2277110" y="481330"/>
                </a:cubicBezTo>
                <a:cubicBezTo>
                  <a:pt x="2240280" y="476250"/>
                  <a:pt x="2192020" y="454660"/>
                  <a:pt x="2143760" y="426720"/>
                </a:cubicBezTo>
                <a:cubicBezTo>
                  <a:pt x="2076450" y="388620"/>
                  <a:pt x="1950720" y="300990"/>
                  <a:pt x="1921510" y="254000"/>
                </a:cubicBezTo>
                <a:cubicBezTo>
                  <a:pt x="1907540" y="232410"/>
                  <a:pt x="1906270" y="212090"/>
                  <a:pt x="1907540" y="195580"/>
                </a:cubicBezTo>
                <a:cubicBezTo>
                  <a:pt x="1908810" y="181610"/>
                  <a:pt x="1915160" y="167640"/>
                  <a:pt x="1922780" y="157480"/>
                </a:cubicBezTo>
                <a:cubicBezTo>
                  <a:pt x="1930400" y="147320"/>
                  <a:pt x="1940560" y="137160"/>
                  <a:pt x="1954530" y="130810"/>
                </a:cubicBezTo>
                <a:cubicBezTo>
                  <a:pt x="1969770" y="124460"/>
                  <a:pt x="1997710" y="121920"/>
                  <a:pt x="2014220" y="125730"/>
                </a:cubicBezTo>
                <a:cubicBezTo>
                  <a:pt x="2028190" y="128270"/>
                  <a:pt x="2034540" y="140970"/>
                  <a:pt x="2049780" y="144780"/>
                </a:cubicBezTo>
                <a:cubicBezTo>
                  <a:pt x="2076450" y="151130"/>
                  <a:pt x="2128520" y="130810"/>
                  <a:pt x="2162810" y="137160"/>
                </a:cubicBezTo>
                <a:cubicBezTo>
                  <a:pt x="2194560" y="142240"/>
                  <a:pt x="2223770" y="156210"/>
                  <a:pt x="2247900" y="171450"/>
                </a:cubicBezTo>
                <a:cubicBezTo>
                  <a:pt x="2272030" y="185420"/>
                  <a:pt x="2297430" y="201930"/>
                  <a:pt x="2310130" y="222250"/>
                </a:cubicBezTo>
                <a:cubicBezTo>
                  <a:pt x="2320290" y="238760"/>
                  <a:pt x="2322830" y="264160"/>
                  <a:pt x="2321560" y="281940"/>
                </a:cubicBezTo>
                <a:cubicBezTo>
                  <a:pt x="2320290" y="295910"/>
                  <a:pt x="2312670" y="308610"/>
                  <a:pt x="2305050" y="320040"/>
                </a:cubicBezTo>
                <a:cubicBezTo>
                  <a:pt x="2296160" y="330200"/>
                  <a:pt x="2284730" y="340360"/>
                  <a:pt x="2272030" y="345440"/>
                </a:cubicBezTo>
                <a:cubicBezTo>
                  <a:pt x="2260600" y="350520"/>
                  <a:pt x="2245360" y="354330"/>
                  <a:pt x="2231390" y="353060"/>
                </a:cubicBezTo>
                <a:cubicBezTo>
                  <a:pt x="2218690" y="351790"/>
                  <a:pt x="2208530" y="342900"/>
                  <a:pt x="2192020" y="341630"/>
                </a:cubicBezTo>
                <a:cubicBezTo>
                  <a:pt x="2166620" y="339090"/>
                  <a:pt x="2124710" y="356870"/>
                  <a:pt x="2092960" y="354330"/>
                </a:cubicBezTo>
                <a:cubicBezTo>
                  <a:pt x="2059940" y="351790"/>
                  <a:pt x="2021840" y="342900"/>
                  <a:pt x="1996440" y="325120"/>
                </a:cubicBezTo>
                <a:cubicBezTo>
                  <a:pt x="1972310" y="308610"/>
                  <a:pt x="1944370" y="283210"/>
                  <a:pt x="1940560" y="256540"/>
                </a:cubicBezTo>
                <a:cubicBezTo>
                  <a:pt x="1936750" y="228600"/>
                  <a:pt x="1958340" y="182880"/>
                  <a:pt x="1981200" y="162560"/>
                </a:cubicBezTo>
                <a:cubicBezTo>
                  <a:pt x="2005330" y="142240"/>
                  <a:pt x="2042160" y="135890"/>
                  <a:pt x="2080260" y="135890"/>
                </a:cubicBezTo>
                <a:cubicBezTo>
                  <a:pt x="2132330" y="134620"/>
                  <a:pt x="2195830" y="153670"/>
                  <a:pt x="2266950" y="181610"/>
                </a:cubicBezTo>
                <a:cubicBezTo>
                  <a:pt x="2376170" y="222250"/>
                  <a:pt x="2522220" y="308610"/>
                  <a:pt x="2659380" y="389890"/>
                </a:cubicBezTo>
                <a:cubicBezTo>
                  <a:pt x="2820670" y="486410"/>
                  <a:pt x="3112770" y="676910"/>
                  <a:pt x="3167380" y="730250"/>
                </a:cubicBezTo>
                <a:cubicBezTo>
                  <a:pt x="3181350" y="742950"/>
                  <a:pt x="3183890" y="746760"/>
                  <a:pt x="3187700" y="758190"/>
                </a:cubicBezTo>
                <a:cubicBezTo>
                  <a:pt x="3192780" y="772160"/>
                  <a:pt x="3194050" y="793750"/>
                  <a:pt x="3188970" y="808990"/>
                </a:cubicBezTo>
                <a:cubicBezTo>
                  <a:pt x="3183890" y="824230"/>
                  <a:pt x="3169920" y="840740"/>
                  <a:pt x="3155950" y="848360"/>
                </a:cubicBezTo>
                <a:cubicBezTo>
                  <a:pt x="3141980" y="855980"/>
                  <a:pt x="3128010" y="857250"/>
                  <a:pt x="3105150" y="855980"/>
                </a:cubicBezTo>
                <a:cubicBezTo>
                  <a:pt x="3061970" y="853440"/>
                  <a:pt x="2967990" y="825500"/>
                  <a:pt x="2918460" y="807720"/>
                </a:cubicBezTo>
                <a:cubicBezTo>
                  <a:pt x="2882900" y="795020"/>
                  <a:pt x="2872740" y="788670"/>
                  <a:pt x="2833370" y="767080"/>
                </a:cubicBezTo>
                <a:cubicBezTo>
                  <a:pt x="2725420" y="707390"/>
                  <a:pt x="2402840" y="480060"/>
                  <a:pt x="2254250" y="394970"/>
                </a:cubicBezTo>
                <a:cubicBezTo>
                  <a:pt x="2165350" y="344170"/>
                  <a:pt x="2068830" y="326390"/>
                  <a:pt x="2037080" y="284480"/>
                </a:cubicBezTo>
                <a:cubicBezTo>
                  <a:pt x="2019300" y="261620"/>
                  <a:pt x="2016760" y="233680"/>
                  <a:pt x="2020570" y="213360"/>
                </a:cubicBezTo>
                <a:cubicBezTo>
                  <a:pt x="2024380" y="194310"/>
                  <a:pt x="2038350" y="176530"/>
                  <a:pt x="2053590" y="167640"/>
                </a:cubicBezTo>
                <a:cubicBezTo>
                  <a:pt x="2067560" y="157480"/>
                  <a:pt x="2087880" y="153670"/>
                  <a:pt x="2108200" y="154940"/>
                </a:cubicBezTo>
                <a:cubicBezTo>
                  <a:pt x="2136140" y="156210"/>
                  <a:pt x="2169160" y="170180"/>
                  <a:pt x="2207260" y="190500"/>
                </a:cubicBezTo>
                <a:cubicBezTo>
                  <a:pt x="2270760" y="222250"/>
                  <a:pt x="2335530" y="278130"/>
                  <a:pt x="2439670" y="355600"/>
                </a:cubicBezTo>
                <a:cubicBezTo>
                  <a:pt x="2658110" y="518160"/>
                  <a:pt x="3314700" y="1022350"/>
                  <a:pt x="3444240" y="1139190"/>
                </a:cubicBezTo>
                <a:cubicBezTo>
                  <a:pt x="3477260" y="1169670"/>
                  <a:pt x="3492500" y="1179830"/>
                  <a:pt x="3502660" y="1201420"/>
                </a:cubicBezTo>
                <a:cubicBezTo>
                  <a:pt x="3511550" y="1216660"/>
                  <a:pt x="3514090" y="1234440"/>
                  <a:pt x="3511550" y="1248410"/>
                </a:cubicBezTo>
                <a:cubicBezTo>
                  <a:pt x="3509010" y="1263650"/>
                  <a:pt x="3498850" y="1281430"/>
                  <a:pt x="3487420" y="1291590"/>
                </a:cubicBezTo>
                <a:cubicBezTo>
                  <a:pt x="3474720" y="1300480"/>
                  <a:pt x="3460750" y="1306830"/>
                  <a:pt x="3440430" y="1305560"/>
                </a:cubicBezTo>
                <a:cubicBezTo>
                  <a:pt x="3399790" y="1305560"/>
                  <a:pt x="3340100" y="1273810"/>
                  <a:pt x="3256280" y="1238250"/>
                </a:cubicBezTo>
                <a:cubicBezTo>
                  <a:pt x="3064510" y="1153160"/>
                  <a:pt x="2444750" y="847090"/>
                  <a:pt x="2329180" y="764540"/>
                </a:cubicBezTo>
                <a:cubicBezTo>
                  <a:pt x="2298700" y="742950"/>
                  <a:pt x="2286000" y="732790"/>
                  <a:pt x="2278380" y="715010"/>
                </a:cubicBezTo>
                <a:cubicBezTo>
                  <a:pt x="2272030" y="698500"/>
                  <a:pt x="2272030" y="675640"/>
                  <a:pt x="2278380" y="660400"/>
                </a:cubicBezTo>
                <a:cubicBezTo>
                  <a:pt x="2284730" y="643890"/>
                  <a:pt x="2299970" y="627380"/>
                  <a:pt x="2315210" y="619760"/>
                </a:cubicBezTo>
                <a:cubicBezTo>
                  <a:pt x="2330450" y="612140"/>
                  <a:pt x="2344420" y="605790"/>
                  <a:pt x="2368550" y="613410"/>
                </a:cubicBezTo>
                <a:cubicBezTo>
                  <a:pt x="2461260" y="640080"/>
                  <a:pt x="2844800" y="975360"/>
                  <a:pt x="2934970" y="1069340"/>
                </a:cubicBezTo>
                <a:cubicBezTo>
                  <a:pt x="2967990" y="1103630"/>
                  <a:pt x="2989580" y="1122680"/>
                  <a:pt x="2993390" y="1149350"/>
                </a:cubicBezTo>
                <a:cubicBezTo>
                  <a:pt x="2995930" y="1172210"/>
                  <a:pt x="2981960" y="1202690"/>
                  <a:pt x="2969260" y="1216660"/>
                </a:cubicBezTo>
                <a:cubicBezTo>
                  <a:pt x="2961640" y="1226820"/>
                  <a:pt x="2950210" y="1231900"/>
                  <a:pt x="2937510" y="1234440"/>
                </a:cubicBezTo>
                <a:cubicBezTo>
                  <a:pt x="2922270" y="1236980"/>
                  <a:pt x="2909570" y="1236980"/>
                  <a:pt x="2884170" y="1229360"/>
                </a:cubicBezTo>
                <a:cubicBezTo>
                  <a:pt x="2804160" y="1203960"/>
                  <a:pt x="2559050" y="1037590"/>
                  <a:pt x="2420620" y="972820"/>
                </a:cubicBezTo>
                <a:cubicBezTo>
                  <a:pt x="2315210" y="922020"/>
                  <a:pt x="2181860" y="897890"/>
                  <a:pt x="2132330" y="855980"/>
                </a:cubicBezTo>
                <a:cubicBezTo>
                  <a:pt x="2108200" y="836930"/>
                  <a:pt x="2095500" y="816610"/>
                  <a:pt x="2094230" y="795020"/>
                </a:cubicBezTo>
                <a:cubicBezTo>
                  <a:pt x="2092960" y="773430"/>
                  <a:pt x="2109470" y="741680"/>
                  <a:pt x="2123440" y="728980"/>
                </a:cubicBezTo>
                <a:cubicBezTo>
                  <a:pt x="2132330" y="718820"/>
                  <a:pt x="2141220" y="716280"/>
                  <a:pt x="2156460" y="712470"/>
                </a:cubicBezTo>
                <a:cubicBezTo>
                  <a:pt x="2183130" y="707390"/>
                  <a:pt x="2228850" y="709930"/>
                  <a:pt x="2272030" y="716280"/>
                </a:cubicBezTo>
                <a:cubicBezTo>
                  <a:pt x="2327910" y="723900"/>
                  <a:pt x="2396490" y="753110"/>
                  <a:pt x="2463800" y="762000"/>
                </a:cubicBezTo>
                <a:cubicBezTo>
                  <a:pt x="2534920" y="772160"/>
                  <a:pt x="2649220" y="753110"/>
                  <a:pt x="2687320" y="768350"/>
                </a:cubicBezTo>
                <a:cubicBezTo>
                  <a:pt x="2703830" y="774700"/>
                  <a:pt x="2710180" y="784860"/>
                  <a:pt x="2717800" y="795020"/>
                </a:cubicBezTo>
                <a:cubicBezTo>
                  <a:pt x="2725420" y="806450"/>
                  <a:pt x="2730500" y="820420"/>
                  <a:pt x="2731770" y="833120"/>
                </a:cubicBezTo>
                <a:cubicBezTo>
                  <a:pt x="2734310" y="845820"/>
                  <a:pt x="2731770" y="861060"/>
                  <a:pt x="2727960" y="873760"/>
                </a:cubicBezTo>
                <a:cubicBezTo>
                  <a:pt x="2722880" y="885190"/>
                  <a:pt x="2715260" y="897890"/>
                  <a:pt x="2703830" y="906780"/>
                </a:cubicBezTo>
                <a:cubicBezTo>
                  <a:pt x="2691130" y="916940"/>
                  <a:pt x="2668270" y="929640"/>
                  <a:pt x="2647950" y="927100"/>
                </a:cubicBezTo>
                <a:cubicBezTo>
                  <a:pt x="2625090" y="925830"/>
                  <a:pt x="2592070" y="910590"/>
                  <a:pt x="2576830" y="887730"/>
                </a:cubicBezTo>
                <a:cubicBezTo>
                  <a:pt x="2555240" y="855980"/>
                  <a:pt x="2545080" y="765810"/>
                  <a:pt x="2562860" y="736600"/>
                </a:cubicBezTo>
                <a:cubicBezTo>
                  <a:pt x="2576830" y="713740"/>
                  <a:pt x="2617470" y="709930"/>
                  <a:pt x="2641600" y="704850"/>
                </a:cubicBezTo>
                <a:cubicBezTo>
                  <a:pt x="2663190" y="701040"/>
                  <a:pt x="2683510" y="701040"/>
                  <a:pt x="2701290" y="706120"/>
                </a:cubicBezTo>
                <a:cubicBezTo>
                  <a:pt x="2720340" y="712470"/>
                  <a:pt x="2740660" y="725170"/>
                  <a:pt x="2752090" y="740410"/>
                </a:cubicBezTo>
                <a:cubicBezTo>
                  <a:pt x="2763520" y="756920"/>
                  <a:pt x="2768600" y="781050"/>
                  <a:pt x="2767330" y="800100"/>
                </a:cubicBezTo>
                <a:cubicBezTo>
                  <a:pt x="2764790" y="819150"/>
                  <a:pt x="2753360" y="842010"/>
                  <a:pt x="2739390" y="854710"/>
                </a:cubicBezTo>
                <a:cubicBezTo>
                  <a:pt x="2724150" y="867410"/>
                  <a:pt x="2707640" y="872490"/>
                  <a:pt x="2682240" y="876300"/>
                </a:cubicBezTo>
                <a:cubicBezTo>
                  <a:pt x="2633980" y="882650"/>
                  <a:pt x="2540000" y="871220"/>
                  <a:pt x="2463800" y="855980"/>
                </a:cubicBezTo>
                <a:cubicBezTo>
                  <a:pt x="2376170" y="838200"/>
                  <a:pt x="2230120" y="797560"/>
                  <a:pt x="2188210" y="768350"/>
                </a:cubicBezTo>
                <a:cubicBezTo>
                  <a:pt x="2172970" y="758190"/>
                  <a:pt x="2169160" y="748030"/>
                  <a:pt x="2164080" y="736600"/>
                </a:cubicBezTo>
                <a:cubicBezTo>
                  <a:pt x="2159000" y="723900"/>
                  <a:pt x="2156460" y="708660"/>
                  <a:pt x="2157730" y="695960"/>
                </a:cubicBezTo>
                <a:cubicBezTo>
                  <a:pt x="2159000" y="681990"/>
                  <a:pt x="2162810" y="668020"/>
                  <a:pt x="2170430" y="656590"/>
                </a:cubicBezTo>
                <a:cubicBezTo>
                  <a:pt x="2176780" y="645160"/>
                  <a:pt x="2188210" y="635000"/>
                  <a:pt x="2199640" y="628650"/>
                </a:cubicBezTo>
                <a:cubicBezTo>
                  <a:pt x="2211070" y="622300"/>
                  <a:pt x="2221230" y="618490"/>
                  <a:pt x="2239010" y="617220"/>
                </a:cubicBezTo>
                <a:cubicBezTo>
                  <a:pt x="2275840" y="613410"/>
                  <a:pt x="2349500" y="615950"/>
                  <a:pt x="2415540" y="633730"/>
                </a:cubicBezTo>
                <a:cubicBezTo>
                  <a:pt x="2512060" y="659130"/>
                  <a:pt x="2689860" y="734060"/>
                  <a:pt x="2750820" y="783590"/>
                </a:cubicBezTo>
                <a:cubicBezTo>
                  <a:pt x="2782570" y="807720"/>
                  <a:pt x="2801620" y="831850"/>
                  <a:pt x="2806700" y="855980"/>
                </a:cubicBezTo>
                <a:cubicBezTo>
                  <a:pt x="2811780" y="876300"/>
                  <a:pt x="2805430" y="900430"/>
                  <a:pt x="2797810" y="914400"/>
                </a:cubicBezTo>
                <a:cubicBezTo>
                  <a:pt x="2791460" y="927100"/>
                  <a:pt x="2782570" y="937260"/>
                  <a:pt x="2769870" y="943610"/>
                </a:cubicBezTo>
                <a:cubicBezTo>
                  <a:pt x="2754630" y="952500"/>
                  <a:pt x="2729230" y="957580"/>
                  <a:pt x="2711450" y="955040"/>
                </a:cubicBezTo>
                <a:cubicBezTo>
                  <a:pt x="2697480" y="953770"/>
                  <a:pt x="2692400" y="943610"/>
                  <a:pt x="2674620" y="939800"/>
                </a:cubicBezTo>
                <a:cubicBezTo>
                  <a:pt x="2642870" y="932180"/>
                  <a:pt x="2583180" y="939800"/>
                  <a:pt x="2526030" y="928370"/>
                </a:cubicBezTo>
                <a:cubicBezTo>
                  <a:pt x="2443480" y="913130"/>
                  <a:pt x="2327910" y="871220"/>
                  <a:pt x="2228850" y="836930"/>
                </a:cubicBezTo>
                <a:cubicBezTo>
                  <a:pt x="2128520" y="801370"/>
                  <a:pt x="1967230" y="778510"/>
                  <a:pt x="1929130" y="718820"/>
                </a:cubicBezTo>
                <a:cubicBezTo>
                  <a:pt x="1902460" y="675640"/>
                  <a:pt x="1906270" y="594360"/>
                  <a:pt x="1939290" y="562610"/>
                </a:cubicBezTo>
                <a:cubicBezTo>
                  <a:pt x="1988820" y="514350"/>
                  <a:pt x="2190750" y="549910"/>
                  <a:pt x="2289810" y="556260"/>
                </a:cubicBezTo>
                <a:cubicBezTo>
                  <a:pt x="2360930" y="560070"/>
                  <a:pt x="2409190" y="568960"/>
                  <a:pt x="2476500" y="582930"/>
                </a:cubicBezTo>
                <a:cubicBezTo>
                  <a:pt x="2556510" y="600710"/>
                  <a:pt x="2689860" y="617220"/>
                  <a:pt x="2736850" y="656590"/>
                </a:cubicBezTo>
                <a:cubicBezTo>
                  <a:pt x="2766060" y="681990"/>
                  <a:pt x="2783840" y="721360"/>
                  <a:pt x="2780030" y="749300"/>
                </a:cubicBezTo>
                <a:cubicBezTo>
                  <a:pt x="2776220" y="777240"/>
                  <a:pt x="2749550" y="807720"/>
                  <a:pt x="2715260" y="826770"/>
                </a:cubicBezTo>
                <a:cubicBezTo>
                  <a:pt x="2659380" y="855980"/>
                  <a:pt x="2541270" y="848360"/>
                  <a:pt x="2447290" y="853440"/>
                </a:cubicBezTo>
                <a:cubicBezTo>
                  <a:pt x="2340610" y="858520"/>
                  <a:pt x="2194560" y="857250"/>
                  <a:pt x="2106930" y="853440"/>
                </a:cubicBezTo>
                <a:cubicBezTo>
                  <a:pt x="2049780" y="852170"/>
                  <a:pt x="2011680" y="850900"/>
                  <a:pt x="1968500" y="842010"/>
                </a:cubicBezTo>
                <a:cubicBezTo>
                  <a:pt x="1929130" y="833120"/>
                  <a:pt x="1892300" y="820420"/>
                  <a:pt x="1860550" y="805180"/>
                </a:cubicBezTo>
                <a:cubicBezTo>
                  <a:pt x="1832610" y="792480"/>
                  <a:pt x="1809750" y="778510"/>
                  <a:pt x="1789430" y="759460"/>
                </a:cubicBezTo>
                <a:cubicBezTo>
                  <a:pt x="1769110" y="740410"/>
                  <a:pt x="1748790" y="715010"/>
                  <a:pt x="1741170" y="689610"/>
                </a:cubicBezTo>
                <a:cubicBezTo>
                  <a:pt x="1734820" y="662940"/>
                  <a:pt x="1733550" y="624840"/>
                  <a:pt x="1748790" y="601980"/>
                </a:cubicBezTo>
                <a:cubicBezTo>
                  <a:pt x="1765300" y="574040"/>
                  <a:pt x="1807210" y="552450"/>
                  <a:pt x="1851660" y="541020"/>
                </a:cubicBezTo>
                <a:cubicBezTo>
                  <a:pt x="1913890" y="523240"/>
                  <a:pt x="2026920" y="541020"/>
                  <a:pt x="2096770" y="544830"/>
                </a:cubicBezTo>
                <a:cubicBezTo>
                  <a:pt x="2148840" y="548640"/>
                  <a:pt x="2188210" y="552450"/>
                  <a:pt x="2233930" y="560070"/>
                </a:cubicBezTo>
                <a:cubicBezTo>
                  <a:pt x="2280920" y="568960"/>
                  <a:pt x="2317750" y="577850"/>
                  <a:pt x="2372360" y="595630"/>
                </a:cubicBezTo>
                <a:cubicBezTo>
                  <a:pt x="2458720" y="623570"/>
                  <a:pt x="2598420" y="675640"/>
                  <a:pt x="2694940" y="723900"/>
                </a:cubicBezTo>
                <a:cubicBezTo>
                  <a:pt x="2781300" y="768350"/>
                  <a:pt x="2877820" y="829310"/>
                  <a:pt x="2927350" y="869950"/>
                </a:cubicBezTo>
                <a:cubicBezTo>
                  <a:pt x="2954020" y="891540"/>
                  <a:pt x="2974340" y="904240"/>
                  <a:pt x="2981960" y="928370"/>
                </a:cubicBezTo>
                <a:cubicBezTo>
                  <a:pt x="2992120" y="953770"/>
                  <a:pt x="2990850" y="999490"/>
                  <a:pt x="2976880" y="1021080"/>
                </a:cubicBezTo>
                <a:cubicBezTo>
                  <a:pt x="2962910" y="1042670"/>
                  <a:pt x="2928620" y="1059180"/>
                  <a:pt x="2900680" y="1061720"/>
                </a:cubicBezTo>
                <a:cubicBezTo>
                  <a:pt x="2872740" y="1064260"/>
                  <a:pt x="2849880" y="1052830"/>
                  <a:pt x="2809240" y="1036320"/>
                </a:cubicBezTo>
                <a:cubicBezTo>
                  <a:pt x="2717800" y="996950"/>
                  <a:pt x="2490470" y="828040"/>
                  <a:pt x="2390140" y="781050"/>
                </a:cubicBezTo>
                <a:cubicBezTo>
                  <a:pt x="2339340" y="758190"/>
                  <a:pt x="2306320" y="750570"/>
                  <a:pt x="2266950" y="740410"/>
                </a:cubicBezTo>
                <a:cubicBezTo>
                  <a:pt x="2230120" y="731520"/>
                  <a:pt x="2203450" y="727710"/>
                  <a:pt x="2159000" y="723900"/>
                </a:cubicBezTo>
                <a:cubicBezTo>
                  <a:pt x="2084070" y="717550"/>
                  <a:pt x="1911350" y="741680"/>
                  <a:pt x="1858010" y="721360"/>
                </a:cubicBezTo>
                <a:cubicBezTo>
                  <a:pt x="1835150" y="712470"/>
                  <a:pt x="1823720" y="697230"/>
                  <a:pt x="1814830" y="683260"/>
                </a:cubicBezTo>
                <a:cubicBezTo>
                  <a:pt x="1808480" y="671830"/>
                  <a:pt x="1804670" y="659130"/>
                  <a:pt x="1805940" y="645160"/>
                </a:cubicBezTo>
                <a:cubicBezTo>
                  <a:pt x="1807210" y="628650"/>
                  <a:pt x="1813560" y="604520"/>
                  <a:pt x="1826260" y="591820"/>
                </a:cubicBezTo>
                <a:cubicBezTo>
                  <a:pt x="1837690" y="577850"/>
                  <a:pt x="1854200" y="565150"/>
                  <a:pt x="1877060" y="563880"/>
                </a:cubicBezTo>
                <a:cubicBezTo>
                  <a:pt x="1921510" y="562610"/>
                  <a:pt x="1997710" y="607060"/>
                  <a:pt x="2075180" y="642620"/>
                </a:cubicBezTo>
                <a:cubicBezTo>
                  <a:pt x="2192020" y="698500"/>
                  <a:pt x="2424430" y="825500"/>
                  <a:pt x="2501900" y="876300"/>
                </a:cubicBezTo>
                <a:cubicBezTo>
                  <a:pt x="2533650" y="896620"/>
                  <a:pt x="2550160" y="906780"/>
                  <a:pt x="2565400" y="924560"/>
                </a:cubicBezTo>
                <a:cubicBezTo>
                  <a:pt x="2578100" y="938530"/>
                  <a:pt x="2586990" y="955040"/>
                  <a:pt x="2590800" y="970280"/>
                </a:cubicBezTo>
                <a:cubicBezTo>
                  <a:pt x="2593340" y="982980"/>
                  <a:pt x="2592070" y="995680"/>
                  <a:pt x="2588260" y="1008380"/>
                </a:cubicBezTo>
                <a:cubicBezTo>
                  <a:pt x="2581910" y="1022350"/>
                  <a:pt x="2567940" y="1042670"/>
                  <a:pt x="2553970" y="1051560"/>
                </a:cubicBezTo>
                <a:cubicBezTo>
                  <a:pt x="2538730" y="1060450"/>
                  <a:pt x="2514600" y="1062990"/>
                  <a:pt x="2499360" y="1061720"/>
                </a:cubicBezTo>
                <a:cubicBezTo>
                  <a:pt x="2485390" y="1060450"/>
                  <a:pt x="2480310" y="1047750"/>
                  <a:pt x="2465070" y="1046480"/>
                </a:cubicBezTo>
                <a:cubicBezTo>
                  <a:pt x="2438400" y="1042670"/>
                  <a:pt x="2402840" y="1066800"/>
                  <a:pt x="2350770" y="1066800"/>
                </a:cubicBezTo>
                <a:cubicBezTo>
                  <a:pt x="2237740" y="1066800"/>
                  <a:pt x="1885950" y="1013460"/>
                  <a:pt x="1813560" y="970280"/>
                </a:cubicBezTo>
                <a:cubicBezTo>
                  <a:pt x="1790700" y="957580"/>
                  <a:pt x="1784350" y="942340"/>
                  <a:pt x="1778000" y="927100"/>
                </a:cubicBezTo>
                <a:cubicBezTo>
                  <a:pt x="1772920" y="914400"/>
                  <a:pt x="1772920" y="900430"/>
                  <a:pt x="1774190" y="887730"/>
                </a:cubicBezTo>
                <a:cubicBezTo>
                  <a:pt x="1776730" y="876300"/>
                  <a:pt x="1780540" y="862330"/>
                  <a:pt x="1789430" y="852170"/>
                </a:cubicBezTo>
                <a:cubicBezTo>
                  <a:pt x="1800860" y="840740"/>
                  <a:pt x="1812290" y="829310"/>
                  <a:pt x="1837690" y="821690"/>
                </a:cubicBezTo>
                <a:cubicBezTo>
                  <a:pt x="1913890" y="800100"/>
                  <a:pt x="2232660" y="805180"/>
                  <a:pt x="2321560" y="817880"/>
                </a:cubicBezTo>
                <a:cubicBezTo>
                  <a:pt x="2357120" y="821690"/>
                  <a:pt x="2374900" y="824230"/>
                  <a:pt x="2392680" y="836930"/>
                </a:cubicBezTo>
                <a:cubicBezTo>
                  <a:pt x="2407920" y="848360"/>
                  <a:pt x="2420620" y="868680"/>
                  <a:pt x="2423160" y="886460"/>
                </a:cubicBezTo>
                <a:cubicBezTo>
                  <a:pt x="2426970" y="904240"/>
                  <a:pt x="2423160" y="927100"/>
                  <a:pt x="2414270" y="943610"/>
                </a:cubicBezTo>
                <a:cubicBezTo>
                  <a:pt x="2405380" y="958850"/>
                  <a:pt x="2391410" y="972820"/>
                  <a:pt x="2369820" y="980440"/>
                </a:cubicBezTo>
                <a:cubicBezTo>
                  <a:pt x="2335530" y="991870"/>
                  <a:pt x="2283460" y="989330"/>
                  <a:pt x="2214880" y="976630"/>
                </a:cubicBezTo>
                <a:cubicBezTo>
                  <a:pt x="2066290" y="948690"/>
                  <a:pt x="1620520" y="800100"/>
                  <a:pt x="1527810" y="735330"/>
                </a:cubicBezTo>
                <a:cubicBezTo>
                  <a:pt x="1497330" y="715010"/>
                  <a:pt x="1483360" y="701040"/>
                  <a:pt x="1479550" y="679450"/>
                </a:cubicBezTo>
                <a:cubicBezTo>
                  <a:pt x="1474470" y="657860"/>
                  <a:pt x="1484630" y="623570"/>
                  <a:pt x="1498600" y="607060"/>
                </a:cubicBezTo>
                <a:cubicBezTo>
                  <a:pt x="1510030" y="593090"/>
                  <a:pt x="1526540" y="586740"/>
                  <a:pt x="1549400" y="581660"/>
                </a:cubicBezTo>
                <a:cubicBezTo>
                  <a:pt x="1584960" y="575310"/>
                  <a:pt x="1649730" y="582930"/>
                  <a:pt x="1694180" y="594360"/>
                </a:cubicBezTo>
                <a:cubicBezTo>
                  <a:pt x="1734820" y="604520"/>
                  <a:pt x="1767840" y="623570"/>
                  <a:pt x="1807210" y="646430"/>
                </a:cubicBezTo>
                <a:cubicBezTo>
                  <a:pt x="1854200" y="671830"/>
                  <a:pt x="1920240" y="706120"/>
                  <a:pt x="1953260" y="744220"/>
                </a:cubicBezTo>
                <a:cubicBezTo>
                  <a:pt x="1979930" y="773430"/>
                  <a:pt x="2007870" y="810260"/>
                  <a:pt x="2002790" y="842010"/>
                </a:cubicBezTo>
                <a:cubicBezTo>
                  <a:pt x="1998980" y="875030"/>
                  <a:pt x="1957070" y="919480"/>
                  <a:pt x="1916430" y="935990"/>
                </a:cubicBezTo>
                <a:cubicBezTo>
                  <a:pt x="1861820" y="956310"/>
                  <a:pt x="1771650" y="930910"/>
                  <a:pt x="1691640" y="919480"/>
                </a:cubicBezTo>
                <a:cubicBezTo>
                  <a:pt x="1598930" y="906780"/>
                  <a:pt x="1455420" y="887730"/>
                  <a:pt x="1391920" y="859790"/>
                </a:cubicBezTo>
                <a:cubicBezTo>
                  <a:pt x="1358900" y="844550"/>
                  <a:pt x="1336040" y="825500"/>
                  <a:pt x="1323340" y="807720"/>
                </a:cubicBezTo>
                <a:cubicBezTo>
                  <a:pt x="1313180" y="795020"/>
                  <a:pt x="1309370" y="782320"/>
                  <a:pt x="1308100" y="769620"/>
                </a:cubicBezTo>
                <a:cubicBezTo>
                  <a:pt x="1306830" y="756920"/>
                  <a:pt x="1306830" y="742950"/>
                  <a:pt x="1311910" y="730250"/>
                </a:cubicBezTo>
                <a:cubicBezTo>
                  <a:pt x="1319530" y="713740"/>
                  <a:pt x="1334770" y="693420"/>
                  <a:pt x="1351280" y="684530"/>
                </a:cubicBezTo>
                <a:cubicBezTo>
                  <a:pt x="1367790" y="675640"/>
                  <a:pt x="1410970" y="678180"/>
                  <a:pt x="1410970" y="676910"/>
                </a:cubicBezTo>
                <a:cubicBezTo>
                  <a:pt x="1410970" y="675640"/>
                  <a:pt x="1384300" y="673100"/>
                  <a:pt x="1383030" y="674370"/>
                </a:cubicBezTo>
                <a:cubicBezTo>
                  <a:pt x="1383030" y="678180"/>
                  <a:pt x="1441450" y="687070"/>
                  <a:pt x="1456690" y="704850"/>
                </a:cubicBezTo>
                <a:cubicBezTo>
                  <a:pt x="1470660" y="722630"/>
                  <a:pt x="1478280" y="759460"/>
                  <a:pt x="1471930" y="782320"/>
                </a:cubicBezTo>
                <a:cubicBezTo>
                  <a:pt x="1465580" y="803910"/>
                  <a:pt x="1440180" y="831850"/>
                  <a:pt x="1417320" y="838200"/>
                </a:cubicBezTo>
                <a:cubicBezTo>
                  <a:pt x="1395730" y="845820"/>
                  <a:pt x="1357630" y="839470"/>
                  <a:pt x="1339850" y="825500"/>
                </a:cubicBezTo>
                <a:cubicBezTo>
                  <a:pt x="1322070" y="810260"/>
                  <a:pt x="1308100" y="774700"/>
                  <a:pt x="1308100" y="753110"/>
                </a:cubicBezTo>
                <a:cubicBezTo>
                  <a:pt x="1306830" y="735330"/>
                  <a:pt x="1315720" y="716280"/>
                  <a:pt x="1328420" y="703580"/>
                </a:cubicBezTo>
                <a:cubicBezTo>
                  <a:pt x="1343660" y="688340"/>
                  <a:pt x="1379220" y="674370"/>
                  <a:pt x="1402080" y="675640"/>
                </a:cubicBezTo>
                <a:cubicBezTo>
                  <a:pt x="1419860" y="675640"/>
                  <a:pt x="1437640" y="684530"/>
                  <a:pt x="1450340" y="698500"/>
                </a:cubicBezTo>
                <a:cubicBezTo>
                  <a:pt x="1464310" y="715010"/>
                  <a:pt x="1478280" y="750570"/>
                  <a:pt x="1474470" y="773430"/>
                </a:cubicBezTo>
                <a:cubicBezTo>
                  <a:pt x="1470660" y="796290"/>
                  <a:pt x="1446530" y="825500"/>
                  <a:pt x="1426210" y="835660"/>
                </a:cubicBezTo>
                <a:cubicBezTo>
                  <a:pt x="1405890" y="844550"/>
                  <a:pt x="1372870" y="842010"/>
                  <a:pt x="1353820" y="833120"/>
                </a:cubicBezTo>
                <a:cubicBezTo>
                  <a:pt x="1336040" y="825500"/>
                  <a:pt x="1319530" y="806450"/>
                  <a:pt x="1313180" y="789940"/>
                </a:cubicBezTo>
                <a:cubicBezTo>
                  <a:pt x="1306830" y="772160"/>
                  <a:pt x="1305560" y="746760"/>
                  <a:pt x="1311910" y="730250"/>
                </a:cubicBezTo>
                <a:cubicBezTo>
                  <a:pt x="1318260" y="712470"/>
                  <a:pt x="1334770" y="693420"/>
                  <a:pt x="1351280" y="684530"/>
                </a:cubicBezTo>
                <a:cubicBezTo>
                  <a:pt x="1367790" y="675640"/>
                  <a:pt x="1390650" y="674370"/>
                  <a:pt x="1410970" y="676910"/>
                </a:cubicBezTo>
                <a:cubicBezTo>
                  <a:pt x="1432560" y="679450"/>
                  <a:pt x="1445260" y="694690"/>
                  <a:pt x="1478280" y="706120"/>
                </a:cubicBezTo>
                <a:cubicBezTo>
                  <a:pt x="1555750" y="730250"/>
                  <a:pt x="1846580" y="737870"/>
                  <a:pt x="1882140" y="792480"/>
                </a:cubicBezTo>
                <a:cubicBezTo>
                  <a:pt x="1901190" y="819150"/>
                  <a:pt x="1883410" y="883920"/>
                  <a:pt x="1865630" y="890270"/>
                </a:cubicBezTo>
                <a:cubicBezTo>
                  <a:pt x="1841500" y="899160"/>
                  <a:pt x="1775460" y="816610"/>
                  <a:pt x="1732280" y="791210"/>
                </a:cubicBezTo>
                <a:cubicBezTo>
                  <a:pt x="1696720" y="769620"/>
                  <a:pt x="1661160" y="749300"/>
                  <a:pt x="1628140" y="741680"/>
                </a:cubicBezTo>
                <a:cubicBezTo>
                  <a:pt x="1600200" y="735330"/>
                  <a:pt x="1569720" y="746760"/>
                  <a:pt x="1545590" y="740410"/>
                </a:cubicBezTo>
                <a:cubicBezTo>
                  <a:pt x="1526540" y="735330"/>
                  <a:pt x="1507490" y="725170"/>
                  <a:pt x="1496060" y="713740"/>
                </a:cubicBezTo>
                <a:cubicBezTo>
                  <a:pt x="1487170" y="703580"/>
                  <a:pt x="1480820" y="692150"/>
                  <a:pt x="1479550" y="679450"/>
                </a:cubicBezTo>
                <a:cubicBezTo>
                  <a:pt x="1477010" y="662940"/>
                  <a:pt x="1479550" y="637540"/>
                  <a:pt x="1487170" y="623570"/>
                </a:cubicBezTo>
                <a:cubicBezTo>
                  <a:pt x="1492250" y="610870"/>
                  <a:pt x="1501140" y="601980"/>
                  <a:pt x="1512570" y="594360"/>
                </a:cubicBezTo>
                <a:cubicBezTo>
                  <a:pt x="1526540" y="586740"/>
                  <a:pt x="1540510" y="580390"/>
                  <a:pt x="1568450" y="581660"/>
                </a:cubicBezTo>
                <a:cubicBezTo>
                  <a:pt x="1654810" y="588010"/>
                  <a:pt x="1969770" y="732790"/>
                  <a:pt x="2090420" y="772160"/>
                </a:cubicBezTo>
                <a:cubicBezTo>
                  <a:pt x="2152650" y="793750"/>
                  <a:pt x="2186940" y="805180"/>
                  <a:pt x="2235200" y="815340"/>
                </a:cubicBezTo>
                <a:cubicBezTo>
                  <a:pt x="2282190" y="824230"/>
                  <a:pt x="2344420" y="812800"/>
                  <a:pt x="2376170" y="828040"/>
                </a:cubicBezTo>
                <a:cubicBezTo>
                  <a:pt x="2396490" y="836930"/>
                  <a:pt x="2410460" y="850900"/>
                  <a:pt x="2418080" y="867410"/>
                </a:cubicBezTo>
                <a:cubicBezTo>
                  <a:pt x="2425700" y="887730"/>
                  <a:pt x="2425700" y="923290"/>
                  <a:pt x="2414270" y="943610"/>
                </a:cubicBezTo>
                <a:cubicBezTo>
                  <a:pt x="2404110" y="962660"/>
                  <a:pt x="2383790" y="974090"/>
                  <a:pt x="2350770" y="984250"/>
                </a:cubicBezTo>
                <a:cubicBezTo>
                  <a:pt x="2264410" y="1008380"/>
                  <a:pt x="1921510" y="991870"/>
                  <a:pt x="1850390" y="981710"/>
                </a:cubicBezTo>
                <a:cubicBezTo>
                  <a:pt x="1831340" y="979170"/>
                  <a:pt x="1824990" y="977900"/>
                  <a:pt x="1813560" y="970280"/>
                </a:cubicBezTo>
                <a:cubicBezTo>
                  <a:pt x="1799590" y="961390"/>
                  <a:pt x="1783080" y="943610"/>
                  <a:pt x="1778000" y="927100"/>
                </a:cubicBezTo>
                <a:cubicBezTo>
                  <a:pt x="1771650" y="909320"/>
                  <a:pt x="1772920" y="886460"/>
                  <a:pt x="1780540" y="869950"/>
                </a:cubicBezTo>
                <a:cubicBezTo>
                  <a:pt x="1786890" y="853440"/>
                  <a:pt x="1805940" y="835660"/>
                  <a:pt x="1819910" y="828040"/>
                </a:cubicBezTo>
                <a:cubicBezTo>
                  <a:pt x="1831340" y="821690"/>
                  <a:pt x="1837690" y="820420"/>
                  <a:pt x="1858010" y="820420"/>
                </a:cubicBezTo>
                <a:cubicBezTo>
                  <a:pt x="1929130" y="819150"/>
                  <a:pt x="2225040" y="894080"/>
                  <a:pt x="2355850" y="909320"/>
                </a:cubicBezTo>
                <a:cubicBezTo>
                  <a:pt x="2438400" y="919480"/>
                  <a:pt x="2528570" y="905510"/>
                  <a:pt x="2561590" y="923290"/>
                </a:cubicBezTo>
                <a:cubicBezTo>
                  <a:pt x="2575560" y="929640"/>
                  <a:pt x="2579370" y="939800"/>
                  <a:pt x="2584450" y="952500"/>
                </a:cubicBezTo>
                <a:cubicBezTo>
                  <a:pt x="2590800" y="967740"/>
                  <a:pt x="2594610" y="990600"/>
                  <a:pt x="2588260" y="1008380"/>
                </a:cubicBezTo>
                <a:cubicBezTo>
                  <a:pt x="2580640" y="1027430"/>
                  <a:pt x="2555240" y="1051560"/>
                  <a:pt x="2536190" y="1059180"/>
                </a:cubicBezTo>
                <a:cubicBezTo>
                  <a:pt x="2519680" y="1065530"/>
                  <a:pt x="2503170" y="1062990"/>
                  <a:pt x="2480310" y="1056640"/>
                </a:cubicBezTo>
                <a:cubicBezTo>
                  <a:pt x="2440940" y="1042670"/>
                  <a:pt x="2392680" y="991870"/>
                  <a:pt x="2327910" y="952500"/>
                </a:cubicBezTo>
                <a:cubicBezTo>
                  <a:pt x="2221230" y="890270"/>
                  <a:pt x="1974850" y="754380"/>
                  <a:pt x="1897380" y="726440"/>
                </a:cubicBezTo>
                <a:cubicBezTo>
                  <a:pt x="1870710" y="716280"/>
                  <a:pt x="1855470" y="721360"/>
                  <a:pt x="1841500" y="712470"/>
                </a:cubicBezTo>
                <a:cubicBezTo>
                  <a:pt x="1828800" y="704850"/>
                  <a:pt x="1819910" y="695960"/>
                  <a:pt x="1814830" y="683260"/>
                </a:cubicBezTo>
                <a:cubicBezTo>
                  <a:pt x="1808480" y="665480"/>
                  <a:pt x="1804670" y="627380"/>
                  <a:pt x="1814830" y="607060"/>
                </a:cubicBezTo>
                <a:cubicBezTo>
                  <a:pt x="1824990" y="588010"/>
                  <a:pt x="1845310" y="574040"/>
                  <a:pt x="1877060" y="563880"/>
                </a:cubicBezTo>
                <a:cubicBezTo>
                  <a:pt x="1945640" y="543560"/>
                  <a:pt x="2137410" y="558800"/>
                  <a:pt x="2242820" y="576580"/>
                </a:cubicBezTo>
                <a:cubicBezTo>
                  <a:pt x="2325370" y="589280"/>
                  <a:pt x="2396490" y="614680"/>
                  <a:pt x="2458720" y="640080"/>
                </a:cubicBezTo>
                <a:cubicBezTo>
                  <a:pt x="2510790" y="661670"/>
                  <a:pt x="2546350" y="681990"/>
                  <a:pt x="2597150" y="711200"/>
                </a:cubicBezTo>
                <a:cubicBezTo>
                  <a:pt x="2659380" y="746760"/>
                  <a:pt x="2753360" y="805180"/>
                  <a:pt x="2804160" y="844550"/>
                </a:cubicBezTo>
                <a:cubicBezTo>
                  <a:pt x="2838450" y="869950"/>
                  <a:pt x="2884170" y="896620"/>
                  <a:pt x="2881630" y="915670"/>
                </a:cubicBezTo>
                <a:cubicBezTo>
                  <a:pt x="2880360" y="933450"/>
                  <a:pt x="2837180" y="957580"/>
                  <a:pt x="2807970" y="957580"/>
                </a:cubicBezTo>
                <a:cubicBezTo>
                  <a:pt x="2762250" y="956310"/>
                  <a:pt x="2696210" y="880110"/>
                  <a:pt x="2636520" y="848360"/>
                </a:cubicBezTo>
                <a:cubicBezTo>
                  <a:pt x="2576830" y="816610"/>
                  <a:pt x="2515870" y="789940"/>
                  <a:pt x="2449830" y="765810"/>
                </a:cubicBezTo>
                <a:cubicBezTo>
                  <a:pt x="2378710" y="740410"/>
                  <a:pt x="2286000" y="715010"/>
                  <a:pt x="2219960" y="703580"/>
                </a:cubicBezTo>
                <a:cubicBezTo>
                  <a:pt x="2172970" y="694690"/>
                  <a:pt x="2142490" y="701040"/>
                  <a:pt x="2098040" y="694690"/>
                </a:cubicBezTo>
                <a:cubicBezTo>
                  <a:pt x="2039620" y="685800"/>
                  <a:pt x="1902460" y="642620"/>
                  <a:pt x="1901190" y="647700"/>
                </a:cubicBezTo>
                <a:cubicBezTo>
                  <a:pt x="1899920" y="651510"/>
                  <a:pt x="1959610" y="680720"/>
                  <a:pt x="1992630" y="689610"/>
                </a:cubicBezTo>
                <a:cubicBezTo>
                  <a:pt x="2028190" y="698500"/>
                  <a:pt x="2054860" y="698500"/>
                  <a:pt x="2106930" y="701040"/>
                </a:cubicBezTo>
                <a:cubicBezTo>
                  <a:pt x="2219960" y="706120"/>
                  <a:pt x="2595880" y="640080"/>
                  <a:pt x="2653030" y="693420"/>
                </a:cubicBezTo>
                <a:cubicBezTo>
                  <a:pt x="2677160" y="716280"/>
                  <a:pt x="2678430" y="775970"/>
                  <a:pt x="2659380" y="792480"/>
                </a:cubicBezTo>
                <a:cubicBezTo>
                  <a:pt x="2625090" y="819150"/>
                  <a:pt x="2473960" y="731520"/>
                  <a:pt x="2368550" y="717550"/>
                </a:cubicBezTo>
                <a:cubicBezTo>
                  <a:pt x="2247900" y="701040"/>
                  <a:pt x="1985010" y="745490"/>
                  <a:pt x="1971040" y="709930"/>
                </a:cubicBezTo>
                <a:cubicBezTo>
                  <a:pt x="1962150" y="688340"/>
                  <a:pt x="2021840" y="623570"/>
                  <a:pt x="2066290" y="613410"/>
                </a:cubicBezTo>
                <a:cubicBezTo>
                  <a:pt x="2133600" y="598170"/>
                  <a:pt x="2249170" y="688340"/>
                  <a:pt x="2357120" y="718820"/>
                </a:cubicBezTo>
                <a:cubicBezTo>
                  <a:pt x="2482850" y="754380"/>
                  <a:pt x="2721610" y="773430"/>
                  <a:pt x="2774950" y="806450"/>
                </a:cubicBezTo>
                <a:cubicBezTo>
                  <a:pt x="2791460" y="816610"/>
                  <a:pt x="2795270" y="825500"/>
                  <a:pt x="2800350" y="836930"/>
                </a:cubicBezTo>
                <a:cubicBezTo>
                  <a:pt x="2806700" y="849630"/>
                  <a:pt x="2810510" y="862330"/>
                  <a:pt x="2809240" y="876300"/>
                </a:cubicBezTo>
                <a:cubicBezTo>
                  <a:pt x="2806700" y="894080"/>
                  <a:pt x="2796540" y="918210"/>
                  <a:pt x="2785110" y="930910"/>
                </a:cubicBezTo>
                <a:cubicBezTo>
                  <a:pt x="2776220" y="941070"/>
                  <a:pt x="2764790" y="948690"/>
                  <a:pt x="2752090" y="952500"/>
                </a:cubicBezTo>
                <a:cubicBezTo>
                  <a:pt x="2735580" y="956310"/>
                  <a:pt x="2712720" y="956310"/>
                  <a:pt x="2692400" y="949960"/>
                </a:cubicBezTo>
                <a:cubicBezTo>
                  <a:pt x="2664460" y="941070"/>
                  <a:pt x="2640330" y="910590"/>
                  <a:pt x="2602230" y="891540"/>
                </a:cubicBezTo>
                <a:cubicBezTo>
                  <a:pt x="2545080" y="861060"/>
                  <a:pt x="2452370" y="820420"/>
                  <a:pt x="2378710" y="800100"/>
                </a:cubicBezTo>
                <a:cubicBezTo>
                  <a:pt x="2313940" y="781050"/>
                  <a:pt x="2223770" y="792480"/>
                  <a:pt x="2188210" y="768350"/>
                </a:cubicBezTo>
                <a:cubicBezTo>
                  <a:pt x="2169160" y="755650"/>
                  <a:pt x="2161540" y="735330"/>
                  <a:pt x="2157730" y="716280"/>
                </a:cubicBezTo>
                <a:cubicBezTo>
                  <a:pt x="2155190" y="697230"/>
                  <a:pt x="2161540" y="671830"/>
                  <a:pt x="2170430" y="656590"/>
                </a:cubicBezTo>
                <a:cubicBezTo>
                  <a:pt x="2176780" y="643890"/>
                  <a:pt x="2186940" y="635000"/>
                  <a:pt x="2199640" y="628650"/>
                </a:cubicBezTo>
                <a:cubicBezTo>
                  <a:pt x="2214880" y="621030"/>
                  <a:pt x="2232660" y="617220"/>
                  <a:pt x="2259330" y="618490"/>
                </a:cubicBezTo>
                <a:cubicBezTo>
                  <a:pt x="2312670" y="622300"/>
                  <a:pt x="2420620" y="673100"/>
                  <a:pt x="2500630" y="689610"/>
                </a:cubicBezTo>
                <a:cubicBezTo>
                  <a:pt x="2574290" y="703580"/>
                  <a:pt x="2678430" y="692150"/>
                  <a:pt x="2721610" y="713740"/>
                </a:cubicBezTo>
                <a:cubicBezTo>
                  <a:pt x="2743200" y="725170"/>
                  <a:pt x="2754630" y="742950"/>
                  <a:pt x="2762250" y="759460"/>
                </a:cubicBezTo>
                <a:cubicBezTo>
                  <a:pt x="2767330" y="772160"/>
                  <a:pt x="2768600" y="787400"/>
                  <a:pt x="2767330" y="800100"/>
                </a:cubicBezTo>
                <a:cubicBezTo>
                  <a:pt x="2766060" y="812800"/>
                  <a:pt x="2760980" y="826770"/>
                  <a:pt x="2752090" y="838200"/>
                </a:cubicBezTo>
                <a:cubicBezTo>
                  <a:pt x="2741930" y="852170"/>
                  <a:pt x="2720340" y="871220"/>
                  <a:pt x="2702560" y="873760"/>
                </a:cubicBezTo>
                <a:cubicBezTo>
                  <a:pt x="2686050" y="876300"/>
                  <a:pt x="2659380" y="869950"/>
                  <a:pt x="2649220" y="855980"/>
                </a:cubicBezTo>
                <a:cubicBezTo>
                  <a:pt x="2636520" y="838200"/>
                  <a:pt x="2636520" y="768350"/>
                  <a:pt x="2647950" y="759460"/>
                </a:cubicBezTo>
                <a:cubicBezTo>
                  <a:pt x="2656840" y="753110"/>
                  <a:pt x="2675890" y="763270"/>
                  <a:pt x="2687320" y="768350"/>
                </a:cubicBezTo>
                <a:cubicBezTo>
                  <a:pt x="2698750" y="774700"/>
                  <a:pt x="2710180" y="783590"/>
                  <a:pt x="2717800" y="795020"/>
                </a:cubicBezTo>
                <a:cubicBezTo>
                  <a:pt x="2726690" y="810260"/>
                  <a:pt x="2733040" y="836930"/>
                  <a:pt x="2731770" y="853440"/>
                </a:cubicBezTo>
                <a:cubicBezTo>
                  <a:pt x="2731770" y="867410"/>
                  <a:pt x="2725420" y="880110"/>
                  <a:pt x="2717800" y="891540"/>
                </a:cubicBezTo>
                <a:cubicBezTo>
                  <a:pt x="2710180" y="901700"/>
                  <a:pt x="2701290" y="911860"/>
                  <a:pt x="2687320" y="918210"/>
                </a:cubicBezTo>
                <a:cubicBezTo>
                  <a:pt x="2669540" y="927100"/>
                  <a:pt x="2644140" y="927100"/>
                  <a:pt x="2613660" y="929640"/>
                </a:cubicBezTo>
                <a:cubicBezTo>
                  <a:pt x="2565400" y="932180"/>
                  <a:pt x="2477770" y="932180"/>
                  <a:pt x="2423160" y="927100"/>
                </a:cubicBezTo>
                <a:cubicBezTo>
                  <a:pt x="2381250" y="922020"/>
                  <a:pt x="2345690" y="914400"/>
                  <a:pt x="2313940" y="904240"/>
                </a:cubicBezTo>
                <a:cubicBezTo>
                  <a:pt x="2287270" y="896620"/>
                  <a:pt x="2269490" y="880110"/>
                  <a:pt x="2242820" y="872490"/>
                </a:cubicBezTo>
                <a:cubicBezTo>
                  <a:pt x="2209800" y="863600"/>
                  <a:pt x="2157730" y="872490"/>
                  <a:pt x="2132330" y="855980"/>
                </a:cubicBezTo>
                <a:cubicBezTo>
                  <a:pt x="2112010" y="843280"/>
                  <a:pt x="2098040" y="814070"/>
                  <a:pt x="2094230" y="795020"/>
                </a:cubicBezTo>
                <a:cubicBezTo>
                  <a:pt x="2091690" y="782320"/>
                  <a:pt x="2094230" y="769620"/>
                  <a:pt x="2100580" y="758190"/>
                </a:cubicBezTo>
                <a:cubicBezTo>
                  <a:pt x="2106930" y="744220"/>
                  <a:pt x="2123440" y="726440"/>
                  <a:pt x="2138680" y="718820"/>
                </a:cubicBezTo>
                <a:cubicBezTo>
                  <a:pt x="2155190" y="711200"/>
                  <a:pt x="2172970" y="711200"/>
                  <a:pt x="2194560" y="715010"/>
                </a:cubicBezTo>
                <a:cubicBezTo>
                  <a:pt x="2225040" y="718820"/>
                  <a:pt x="2263140" y="737870"/>
                  <a:pt x="2303780" y="754380"/>
                </a:cubicBezTo>
                <a:cubicBezTo>
                  <a:pt x="2358390" y="777240"/>
                  <a:pt x="2415540" y="802640"/>
                  <a:pt x="2490470" y="840740"/>
                </a:cubicBezTo>
                <a:cubicBezTo>
                  <a:pt x="2613660" y="902970"/>
                  <a:pt x="2907030" y="1043940"/>
                  <a:pt x="2966720" y="1102360"/>
                </a:cubicBezTo>
                <a:cubicBezTo>
                  <a:pt x="2985770" y="1121410"/>
                  <a:pt x="2990850" y="1131570"/>
                  <a:pt x="2993390" y="1149350"/>
                </a:cubicBezTo>
                <a:cubicBezTo>
                  <a:pt x="2994660" y="1169670"/>
                  <a:pt x="2983230" y="1201420"/>
                  <a:pt x="2969260" y="1216660"/>
                </a:cubicBezTo>
                <a:cubicBezTo>
                  <a:pt x="2957830" y="1229360"/>
                  <a:pt x="2936240" y="1235710"/>
                  <a:pt x="2919730" y="1236980"/>
                </a:cubicBezTo>
                <a:cubicBezTo>
                  <a:pt x="2903220" y="1236980"/>
                  <a:pt x="2893060" y="1233170"/>
                  <a:pt x="2868930" y="1219200"/>
                </a:cubicBezTo>
                <a:cubicBezTo>
                  <a:pt x="2778760" y="1168400"/>
                  <a:pt x="2363470" y="825500"/>
                  <a:pt x="2298700" y="745490"/>
                </a:cubicBezTo>
                <a:cubicBezTo>
                  <a:pt x="2280920" y="722630"/>
                  <a:pt x="2275840" y="713740"/>
                  <a:pt x="2274570" y="697230"/>
                </a:cubicBezTo>
                <a:cubicBezTo>
                  <a:pt x="2272030" y="679450"/>
                  <a:pt x="2277110" y="657860"/>
                  <a:pt x="2287270" y="643890"/>
                </a:cubicBezTo>
                <a:cubicBezTo>
                  <a:pt x="2297430" y="629920"/>
                  <a:pt x="2317750" y="617220"/>
                  <a:pt x="2332990" y="613410"/>
                </a:cubicBezTo>
                <a:cubicBezTo>
                  <a:pt x="2344420" y="609600"/>
                  <a:pt x="2350770" y="608330"/>
                  <a:pt x="2368550" y="613410"/>
                </a:cubicBezTo>
                <a:cubicBezTo>
                  <a:pt x="2432050" y="629920"/>
                  <a:pt x="2609850" y="753110"/>
                  <a:pt x="2763520" y="833120"/>
                </a:cubicBezTo>
                <a:cubicBezTo>
                  <a:pt x="2970530" y="942340"/>
                  <a:pt x="3448050" y="1136650"/>
                  <a:pt x="3502660" y="1201420"/>
                </a:cubicBezTo>
                <a:cubicBezTo>
                  <a:pt x="3514090" y="1214120"/>
                  <a:pt x="3512820" y="1220470"/>
                  <a:pt x="3512820" y="1231900"/>
                </a:cubicBezTo>
                <a:cubicBezTo>
                  <a:pt x="3512820" y="1245870"/>
                  <a:pt x="3507740" y="1267460"/>
                  <a:pt x="3498850" y="1278890"/>
                </a:cubicBezTo>
                <a:cubicBezTo>
                  <a:pt x="3489960" y="1291590"/>
                  <a:pt x="3472180" y="1301750"/>
                  <a:pt x="3456940" y="1305560"/>
                </a:cubicBezTo>
                <a:cubicBezTo>
                  <a:pt x="3441700" y="1308100"/>
                  <a:pt x="3429000" y="1306830"/>
                  <a:pt x="3408680" y="1296670"/>
                </a:cubicBezTo>
                <a:cubicBezTo>
                  <a:pt x="3360420" y="1272540"/>
                  <a:pt x="3290570" y="1178560"/>
                  <a:pt x="3197860" y="1099820"/>
                </a:cubicBezTo>
                <a:cubicBezTo>
                  <a:pt x="3039110" y="967740"/>
                  <a:pt x="2706370" y="723900"/>
                  <a:pt x="2526030" y="594360"/>
                </a:cubicBezTo>
                <a:cubicBezTo>
                  <a:pt x="2407920" y="509270"/>
                  <a:pt x="2316480" y="440690"/>
                  <a:pt x="2228850" y="387350"/>
                </a:cubicBezTo>
                <a:cubicBezTo>
                  <a:pt x="2162810" y="349250"/>
                  <a:pt x="2084070" y="331470"/>
                  <a:pt x="2051050" y="297180"/>
                </a:cubicBezTo>
                <a:cubicBezTo>
                  <a:pt x="2030730" y="276860"/>
                  <a:pt x="2016760" y="254000"/>
                  <a:pt x="2018030" y="231140"/>
                </a:cubicBezTo>
                <a:cubicBezTo>
                  <a:pt x="2018030" y="209550"/>
                  <a:pt x="2037080" y="179070"/>
                  <a:pt x="2053590" y="167640"/>
                </a:cubicBezTo>
                <a:cubicBezTo>
                  <a:pt x="2067560" y="156210"/>
                  <a:pt x="2087880" y="152400"/>
                  <a:pt x="2108200" y="154940"/>
                </a:cubicBezTo>
                <a:cubicBezTo>
                  <a:pt x="2137410" y="157480"/>
                  <a:pt x="2172970" y="181610"/>
                  <a:pt x="2211070" y="200660"/>
                </a:cubicBezTo>
                <a:cubicBezTo>
                  <a:pt x="2260600" y="226060"/>
                  <a:pt x="2315210" y="255270"/>
                  <a:pt x="2382520" y="295910"/>
                </a:cubicBezTo>
                <a:cubicBezTo>
                  <a:pt x="2482850" y="358140"/>
                  <a:pt x="2651760" y="487680"/>
                  <a:pt x="2747010" y="547370"/>
                </a:cubicBezTo>
                <a:cubicBezTo>
                  <a:pt x="2806700" y="585470"/>
                  <a:pt x="2843530" y="605790"/>
                  <a:pt x="2896870" y="633730"/>
                </a:cubicBezTo>
                <a:cubicBezTo>
                  <a:pt x="2955290" y="665480"/>
                  <a:pt x="3032760" y="716280"/>
                  <a:pt x="3084830" y="728980"/>
                </a:cubicBezTo>
                <a:cubicBezTo>
                  <a:pt x="3116580" y="736600"/>
                  <a:pt x="3149600" y="717550"/>
                  <a:pt x="3167380" y="730250"/>
                </a:cubicBezTo>
                <a:cubicBezTo>
                  <a:pt x="3183890" y="741680"/>
                  <a:pt x="3195320" y="772160"/>
                  <a:pt x="3192780" y="792480"/>
                </a:cubicBezTo>
                <a:cubicBezTo>
                  <a:pt x="3191510" y="811530"/>
                  <a:pt x="3173730" y="839470"/>
                  <a:pt x="3155950" y="848360"/>
                </a:cubicBezTo>
                <a:cubicBezTo>
                  <a:pt x="3139440" y="858520"/>
                  <a:pt x="3117850" y="858520"/>
                  <a:pt x="3088640" y="849630"/>
                </a:cubicBezTo>
                <a:cubicBezTo>
                  <a:pt x="3025140" y="829310"/>
                  <a:pt x="2905760" y="706120"/>
                  <a:pt x="2804160" y="641350"/>
                </a:cubicBezTo>
                <a:cubicBezTo>
                  <a:pt x="2698750" y="571500"/>
                  <a:pt x="2570480" y="497840"/>
                  <a:pt x="2465070" y="444500"/>
                </a:cubicBezTo>
                <a:cubicBezTo>
                  <a:pt x="2376170" y="401320"/>
                  <a:pt x="2291080" y="367030"/>
                  <a:pt x="2216150" y="340360"/>
                </a:cubicBezTo>
                <a:cubicBezTo>
                  <a:pt x="2156460" y="318770"/>
                  <a:pt x="2068830" y="320040"/>
                  <a:pt x="2054860" y="289560"/>
                </a:cubicBezTo>
                <a:cubicBezTo>
                  <a:pt x="2043430" y="262890"/>
                  <a:pt x="2073910" y="200660"/>
                  <a:pt x="2105660" y="181610"/>
                </a:cubicBezTo>
                <a:cubicBezTo>
                  <a:pt x="2142490" y="160020"/>
                  <a:pt x="2245360" y="173990"/>
                  <a:pt x="2280920" y="193040"/>
                </a:cubicBezTo>
                <a:cubicBezTo>
                  <a:pt x="2301240" y="203200"/>
                  <a:pt x="2312670" y="222250"/>
                  <a:pt x="2319020" y="241300"/>
                </a:cubicBezTo>
                <a:cubicBezTo>
                  <a:pt x="2324100" y="259080"/>
                  <a:pt x="2321560" y="285750"/>
                  <a:pt x="2315210" y="302260"/>
                </a:cubicBezTo>
                <a:cubicBezTo>
                  <a:pt x="2310130" y="314960"/>
                  <a:pt x="2302510" y="326390"/>
                  <a:pt x="2289810" y="334010"/>
                </a:cubicBezTo>
                <a:cubicBezTo>
                  <a:pt x="2275840" y="344170"/>
                  <a:pt x="2254250" y="354330"/>
                  <a:pt x="2231390" y="353060"/>
                </a:cubicBezTo>
                <a:cubicBezTo>
                  <a:pt x="2199640" y="351790"/>
                  <a:pt x="2157730" y="313690"/>
                  <a:pt x="2113280" y="300990"/>
                </a:cubicBezTo>
                <a:cubicBezTo>
                  <a:pt x="2061210" y="284480"/>
                  <a:pt x="1965960" y="293370"/>
                  <a:pt x="1934210" y="269240"/>
                </a:cubicBezTo>
                <a:cubicBezTo>
                  <a:pt x="1916430" y="256540"/>
                  <a:pt x="1910080" y="232410"/>
                  <a:pt x="1907540" y="215900"/>
                </a:cubicBezTo>
                <a:cubicBezTo>
                  <a:pt x="1905000" y="201930"/>
                  <a:pt x="1907540" y="187960"/>
                  <a:pt x="1912620" y="175260"/>
                </a:cubicBezTo>
                <a:cubicBezTo>
                  <a:pt x="1917700" y="163830"/>
                  <a:pt x="1926590" y="151130"/>
                  <a:pt x="1936750" y="142240"/>
                </a:cubicBezTo>
                <a:cubicBezTo>
                  <a:pt x="1946910" y="133350"/>
                  <a:pt x="1960880" y="127000"/>
                  <a:pt x="1973580" y="124460"/>
                </a:cubicBezTo>
                <a:cubicBezTo>
                  <a:pt x="1986280" y="121920"/>
                  <a:pt x="1996440" y="119380"/>
                  <a:pt x="2014220" y="125730"/>
                </a:cubicBezTo>
                <a:cubicBezTo>
                  <a:pt x="2063750" y="140970"/>
                  <a:pt x="2200910" y="269240"/>
                  <a:pt x="2263140" y="302260"/>
                </a:cubicBezTo>
                <a:cubicBezTo>
                  <a:pt x="2297430" y="320040"/>
                  <a:pt x="2330450" y="320040"/>
                  <a:pt x="2348230" y="334010"/>
                </a:cubicBezTo>
                <a:cubicBezTo>
                  <a:pt x="2360930" y="342900"/>
                  <a:pt x="2367280" y="354330"/>
                  <a:pt x="2372360" y="365760"/>
                </a:cubicBezTo>
                <a:cubicBezTo>
                  <a:pt x="2377440" y="378460"/>
                  <a:pt x="2379980" y="393700"/>
                  <a:pt x="2378710" y="406400"/>
                </a:cubicBezTo>
                <a:cubicBezTo>
                  <a:pt x="2377440" y="419100"/>
                  <a:pt x="2373630" y="433070"/>
                  <a:pt x="2364740" y="444500"/>
                </a:cubicBezTo>
                <a:cubicBezTo>
                  <a:pt x="2354580" y="458470"/>
                  <a:pt x="2335530" y="474980"/>
                  <a:pt x="2316480" y="480060"/>
                </a:cubicBezTo>
                <a:cubicBezTo>
                  <a:pt x="2298700" y="485140"/>
                  <a:pt x="2282190" y="482600"/>
                  <a:pt x="2258060" y="473710"/>
                </a:cubicBezTo>
                <a:cubicBezTo>
                  <a:pt x="2204720" y="457200"/>
                  <a:pt x="2103120" y="370840"/>
                  <a:pt x="2028190" y="342900"/>
                </a:cubicBezTo>
                <a:cubicBezTo>
                  <a:pt x="1964690" y="318770"/>
                  <a:pt x="1874520" y="327660"/>
                  <a:pt x="1840230" y="303530"/>
                </a:cubicBezTo>
                <a:cubicBezTo>
                  <a:pt x="1821180" y="290830"/>
                  <a:pt x="1812290" y="270510"/>
                  <a:pt x="1809750" y="252730"/>
                </a:cubicBezTo>
                <a:cubicBezTo>
                  <a:pt x="1805940" y="233680"/>
                  <a:pt x="1812290" y="208280"/>
                  <a:pt x="1821180" y="194310"/>
                </a:cubicBezTo>
                <a:cubicBezTo>
                  <a:pt x="1827530" y="181610"/>
                  <a:pt x="1837690" y="171450"/>
                  <a:pt x="1850390" y="165100"/>
                </a:cubicBezTo>
                <a:cubicBezTo>
                  <a:pt x="1865630" y="157480"/>
                  <a:pt x="1883410" y="149860"/>
                  <a:pt x="1908810" y="154940"/>
                </a:cubicBezTo>
                <a:cubicBezTo>
                  <a:pt x="1965960" y="167640"/>
                  <a:pt x="2124710" y="285750"/>
                  <a:pt x="2162810" y="331470"/>
                </a:cubicBezTo>
                <a:cubicBezTo>
                  <a:pt x="2180590" y="351790"/>
                  <a:pt x="2186940" y="365760"/>
                  <a:pt x="2188210" y="384810"/>
                </a:cubicBezTo>
                <a:cubicBezTo>
                  <a:pt x="2189480" y="402590"/>
                  <a:pt x="2181860" y="425450"/>
                  <a:pt x="2171700" y="440690"/>
                </a:cubicBezTo>
                <a:cubicBezTo>
                  <a:pt x="2160270" y="454660"/>
                  <a:pt x="2137410" y="467360"/>
                  <a:pt x="2122170" y="471170"/>
                </a:cubicBezTo>
                <a:cubicBezTo>
                  <a:pt x="2108200" y="474980"/>
                  <a:pt x="2100580" y="473710"/>
                  <a:pt x="2082800" y="468630"/>
                </a:cubicBezTo>
                <a:cubicBezTo>
                  <a:pt x="2026920" y="454660"/>
                  <a:pt x="1794510" y="369570"/>
                  <a:pt x="1764030" y="308610"/>
                </a:cubicBezTo>
                <a:cubicBezTo>
                  <a:pt x="1747520" y="276860"/>
                  <a:pt x="1758950" y="214630"/>
                  <a:pt x="1783080" y="204470"/>
                </a:cubicBezTo>
                <a:cubicBezTo>
                  <a:pt x="1832610" y="185420"/>
                  <a:pt x="2042160" y="398780"/>
                  <a:pt x="2160270" y="477520"/>
                </a:cubicBezTo>
                <a:cubicBezTo>
                  <a:pt x="2260600" y="543560"/>
                  <a:pt x="2402840" y="598170"/>
                  <a:pt x="2446020" y="647700"/>
                </a:cubicBezTo>
                <a:cubicBezTo>
                  <a:pt x="2466340" y="670560"/>
                  <a:pt x="2473960" y="692150"/>
                  <a:pt x="2472690" y="711200"/>
                </a:cubicBezTo>
                <a:cubicBezTo>
                  <a:pt x="2472690" y="728980"/>
                  <a:pt x="2459990" y="748030"/>
                  <a:pt x="2449830" y="759460"/>
                </a:cubicBezTo>
                <a:cubicBezTo>
                  <a:pt x="2442210" y="768350"/>
                  <a:pt x="2432050" y="773430"/>
                  <a:pt x="2419350" y="775970"/>
                </a:cubicBezTo>
                <a:cubicBezTo>
                  <a:pt x="2405380" y="779780"/>
                  <a:pt x="2388870" y="777240"/>
                  <a:pt x="2367280" y="772160"/>
                </a:cubicBezTo>
                <a:cubicBezTo>
                  <a:pt x="2325370" y="760730"/>
                  <a:pt x="2269490" y="723900"/>
                  <a:pt x="2195830" y="693420"/>
                </a:cubicBezTo>
                <a:cubicBezTo>
                  <a:pt x="2066290" y="640080"/>
                  <a:pt x="1764030" y="529590"/>
                  <a:pt x="1653540" y="494030"/>
                </a:cubicBezTo>
                <a:cubicBezTo>
                  <a:pt x="1604010" y="478790"/>
                  <a:pt x="1590040" y="473710"/>
                  <a:pt x="1546860" y="466090"/>
                </a:cubicBezTo>
                <a:cubicBezTo>
                  <a:pt x="1479550" y="453390"/>
                  <a:pt x="1327150" y="464820"/>
                  <a:pt x="1283970" y="438150"/>
                </a:cubicBezTo>
                <a:cubicBezTo>
                  <a:pt x="1262380" y="425450"/>
                  <a:pt x="1254760" y="406400"/>
                  <a:pt x="1250950" y="388620"/>
                </a:cubicBezTo>
                <a:cubicBezTo>
                  <a:pt x="1247140" y="370840"/>
                  <a:pt x="1250950" y="346710"/>
                  <a:pt x="1258570" y="330200"/>
                </a:cubicBezTo>
                <a:cubicBezTo>
                  <a:pt x="1267460" y="314960"/>
                  <a:pt x="1286510" y="298450"/>
                  <a:pt x="1304290" y="292100"/>
                </a:cubicBezTo>
                <a:cubicBezTo>
                  <a:pt x="1320800" y="285750"/>
                  <a:pt x="1337310" y="285750"/>
                  <a:pt x="1362710" y="293370"/>
                </a:cubicBezTo>
                <a:cubicBezTo>
                  <a:pt x="1430020" y="312420"/>
                  <a:pt x="1614170" y="471170"/>
                  <a:pt x="1689100" y="495300"/>
                </a:cubicBezTo>
                <a:cubicBezTo>
                  <a:pt x="1724660" y="506730"/>
                  <a:pt x="1752600" y="488950"/>
                  <a:pt x="1772920" y="500380"/>
                </a:cubicBezTo>
                <a:cubicBezTo>
                  <a:pt x="1788160" y="509270"/>
                  <a:pt x="1799590" y="530860"/>
                  <a:pt x="1803400" y="548640"/>
                </a:cubicBezTo>
                <a:cubicBezTo>
                  <a:pt x="1807210" y="566420"/>
                  <a:pt x="1803400" y="590550"/>
                  <a:pt x="1794510" y="605790"/>
                </a:cubicBezTo>
                <a:cubicBezTo>
                  <a:pt x="1785620" y="621030"/>
                  <a:pt x="1766570" y="636270"/>
                  <a:pt x="1750060" y="641350"/>
                </a:cubicBezTo>
                <a:cubicBezTo>
                  <a:pt x="1733550" y="647700"/>
                  <a:pt x="1718310" y="648970"/>
                  <a:pt x="1692910" y="640080"/>
                </a:cubicBezTo>
                <a:cubicBezTo>
                  <a:pt x="1616710" y="614680"/>
                  <a:pt x="1338580" y="415290"/>
                  <a:pt x="1287780" y="365760"/>
                </a:cubicBezTo>
                <a:cubicBezTo>
                  <a:pt x="1273810" y="351790"/>
                  <a:pt x="1268730" y="347980"/>
                  <a:pt x="1264920" y="334010"/>
                </a:cubicBezTo>
                <a:cubicBezTo>
                  <a:pt x="1259840" y="314960"/>
                  <a:pt x="1259840" y="278130"/>
                  <a:pt x="1272540" y="259080"/>
                </a:cubicBezTo>
                <a:cubicBezTo>
                  <a:pt x="1283970" y="240030"/>
                  <a:pt x="1304290" y="228600"/>
                  <a:pt x="1338580" y="222250"/>
                </a:cubicBezTo>
                <a:cubicBezTo>
                  <a:pt x="1427480" y="205740"/>
                  <a:pt x="1838960" y="251460"/>
                  <a:pt x="1850390" y="290830"/>
                </a:cubicBezTo>
                <a:cubicBezTo>
                  <a:pt x="1855470" y="307340"/>
                  <a:pt x="1813560" y="347980"/>
                  <a:pt x="1784350" y="347980"/>
                </a:cubicBezTo>
                <a:cubicBezTo>
                  <a:pt x="1723390" y="349250"/>
                  <a:pt x="1545590" y="194310"/>
                  <a:pt x="1510030" y="129540"/>
                </a:cubicBezTo>
                <a:cubicBezTo>
                  <a:pt x="1490980" y="96520"/>
                  <a:pt x="1480820" y="46990"/>
                  <a:pt x="1497330" y="35560"/>
                </a:cubicBezTo>
                <a:cubicBezTo>
                  <a:pt x="1536700" y="8890"/>
                  <a:pt x="1860550" y="231140"/>
                  <a:pt x="1964690" y="300990"/>
                </a:cubicBezTo>
                <a:cubicBezTo>
                  <a:pt x="2019300" y="337820"/>
                  <a:pt x="2052320" y="378460"/>
                  <a:pt x="2084070" y="396240"/>
                </a:cubicBezTo>
                <a:cubicBezTo>
                  <a:pt x="2101850" y="406400"/>
                  <a:pt x="2119630" y="402590"/>
                  <a:pt x="2131060" y="414020"/>
                </a:cubicBezTo>
                <a:cubicBezTo>
                  <a:pt x="2145030" y="427990"/>
                  <a:pt x="2157730" y="457200"/>
                  <a:pt x="2155190" y="476250"/>
                </a:cubicBezTo>
                <a:cubicBezTo>
                  <a:pt x="2152650" y="496570"/>
                  <a:pt x="2146300" y="515620"/>
                  <a:pt x="2117090" y="530860"/>
                </a:cubicBezTo>
                <a:cubicBezTo>
                  <a:pt x="1983740" y="603250"/>
                  <a:pt x="819150" y="588010"/>
                  <a:pt x="666750" y="551180"/>
                </a:cubicBezTo>
                <a:cubicBezTo>
                  <a:pt x="636270" y="543560"/>
                  <a:pt x="627380" y="535940"/>
                  <a:pt x="614680" y="524510"/>
                </a:cubicBezTo>
                <a:cubicBezTo>
                  <a:pt x="605790" y="514350"/>
                  <a:pt x="599440" y="502920"/>
                  <a:pt x="596900" y="488950"/>
                </a:cubicBezTo>
                <a:cubicBezTo>
                  <a:pt x="594360" y="472440"/>
                  <a:pt x="595630" y="447040"/>
                  <a:pt x="604520" y="431800"/>
                </a:cubicBezTo>
                <a:cubicBezTo>
                  <a:pt x="613410" y="415290"/>
                  <a:pt x="631190" y="400050"/>
                  <a:pt x="648970" y="392430"/>
                </a:cubicBezTo>
                <a:cubicBezTo>
                  <a:pt x="665480" y="386080"/>
                  <a:pt x="683260" y="386080"/>
                  <a:pt x="707390" y="391160"/>
                </a:cubicBezTo>
                <a:cubicBezTo>
                  <a:pt x="751840" y="400050"/>
                  <a:pt x="838200" y="438150"/>
                  <a:pt x="887730" y="468630"/>
                </a:cubicBezTo>
                <a:cubicBezTo>
                  <a:pt x="929640" y="494030"/>
                  <a:pt x="955040" y="516890"/>
                  <a:pt x="994410" y="553720"/>
                </a:cubicBezTo>
                <a:cubicBezTo>
                  <a:pt x="1050290" y="605790"/>
                  <a:pt x="1148080" y="693420"/>
                  <a:pt x="1182370" y="758190"/>
                </a:cubicBezTo>
                <a:cubicBezTo>
                  <a:pt x="1206500" y="801370"/>
                  <a:pt x="1229360" y="852170"/>
                  <a:pt x="1215390" y="883920"/>
                </a:cubicBezTo>
                <a:cubicBezTo>
                  <a:pt x="1200150" y="916940"/>
                  <a:pt x="1145540" y="948690"/>
                  <a:pt x="1092200" y="948690"/>
                </a:cubicBezTo>
                <a:cubicBezTo>
                  <a:pt x="1000760" y="949960"/>
                  <a:pt x="805180" y="783590"/>
                  <a:pt x="708660" y="751840"/>
                </a:cubicBezTo>
                <a:cubicBezTo>
                  <a:pt x="656590" y="732790"/>
                  <a:pt x="609600" y="742950"/>
                  <a:pt x="581660" y="727710"/>
                </a:cubicBezTo>
                <a:cubicBezTo>
                  <a:pt x="562610" y="717550"/>
                  <a:pt x="549910" y="702310"/>
                  <a:pt x="544830" y="685800"/>
                </a:cubicBezTo>
                <a:cubicBezTo>
                  <a:pt x="538480" y="665480"/>
                  <a:pt x="542290" y="631190"/>
                  <a:pt x="553720" y="613410"/>
                </a:cubicBezTo>
                <a:cubicBezTo>
                  <a:pt x="566420" y="595630"/>
                  <a:pt x="582930" y="588010"/>
                  <a:pt x="618490" y="580390"/>
                </a:cubicBezTo>
                <a:cubicBezTo>
                  <a:pt x="746760" y="551180"/>
                  <a:pt x="1447800" y="586740"/>
                  <a:pt x="1550670" y="609600"/>
                </a:cubicBezTo>
                <a:cubicBezTo>
                  <a:pt x="1572260" y="614680"/>
                  <a:pt x="1577340" y="617220"/>
                  <a:pt x="1588770" y="626110"/>
                </a:cubicBezTo>
                <a:cubicBezTo>
                  <a:pt x="1601470" y="637540"/>
                  <a:pt x="1615440" y="660400"/>
                  <a:pt x="1620520" y="676910"/>
                </a:cubicBezTo>
                <a:cubicBezTo>
                  <a:pt x="1624330" y="690880"/>
                  <a:pt x="1623060" y="704850"/>
                  <a:pt x="1619250" y="717550"/>
                </a:cubicBezTo>
                <a:cubicBezTo>
                  <a:pt x="1612900" y="734060"/>
                  <a:pt x="1597660" y="755650"/>
                  <a:pt x="1582420" y="765810"/>
                </a:cubicBezTo>
                <a:cubicBezTo>
                  <a:pt x="1565910" y="775970"/>
                  <a:pt x="1549400" y="777240"/>
                  <a:pt x="1524000" y="777240"/>
                </a:cubicBezTo>
                <a:cubicBezTo>
                  <a:pt x="1470660" y="778510"/>
                  <a:pt x="1297940" y="772160"/>
                  <a:pt x="1282700" y="739140"/>
                </a:cubicBezTo>
                <a:cubicBezTo>
                  <a:pt x="1272540" y="718820"/>
                  <a:pt x="1304290" y="660400"/>
                  <a:pt x="1333500" y="651510"/>
                </a:cubicBezTo>
                <a:cubicBezTo>
                  <a:pt x="1385570" y="636270"/>
                  <a:pt x="1526540" y="756920"/>
                  <a:pt x="1605280" y="783590"/>
                </a:cubicBezTo>
                <a:cubicBezTo>
                  <a:pt x="1661160" y="802640"/>
                  <a:pt x="1723390" y="792480"/>
                  <a:pt x="1755140" y="814070"/>
                </a:cubicBezTo>
                <a:cubicBezTo>
                  <a:pt x="1778000" y="829310"/>
                  <a:pt x="1793240" y="858520"/>
                  <a:pt x="1797050" y="877570"/>
                </a:cubicBezTo>
                <a:cubicBezTo>
                  <a:pt x="1800860" y="891540"/>
                  <a:pt x="1797050" y="904240"/>
                  <a:pt x="1791970" y="916940"/>
                </a:cubicBezTo>
                <a:cubicBezTo>
                  <a:pt x="1784350" y="932180"/>
                  <a:pt x="1767840" y="951230"/>
                  <a:pt x="1751330" y="960120"/>
                </a:cubicBezTo>
                <a:cubicBezTo>
                  <a:pt x="1734820" y="967740"/>
                  <a:pt x="1720850" y="969010"/>
                  <a:pt x="1692910" y="965200"/>
                </a:cubicBezTo>
                <a:cubicBezTo>
                  <a:pt x="1624330" y="957580"/>
                  <a:pt x="1409700" y="863600"/>
                  <a:pt x="1330960" y="840740"/>
                </a:cubicBezTo>
                <a:cubicBezTo>
                  <a:pt x="1294130" y="830580"/>
                  <a:pt x="1277620" y="825500"/>
                  <a:pt x="1249680" y="822960"/>
                </a:cubicBezTo>
                <a:cubicBezTo>
                  <a:pt x="1220470" y="819150"/>
                  <a:pt x="1183640" y="830580"/>
                  <a:pt x="1160780" y="825500"/>
                </a:cubicBezTo>
                <a:cubicBezTo>
                  <a:pt x="1146810" y="821690"/>
                  <a:pt x="1136650" y="814070"/>
                  <a:pt x="1127760" y="805180"/>
                </a:cubicBezTo>
                <a:cubicBezTo>
                  <a:pt x="1118870" y="796290"/>
                  <a:pt x="1111250" y="784860"/>
                  <a:pt x="1108710" y="770890"/>
                </a:cubicBezTo>
                <a:cubicBezTo>
                  <a:pt x="1104900" y="755650"/>
                  <a:pt x="1104900" y="730250"/>
                  <a:pt x="1112520" y="713740"/>
                </a:cubicBezTo>
                <a:cubicBezTo>
                  <a:pt x="1120140" y="697230"/>
                  <a:pt x="1136650" y="680720"/>
                  <a:pt x="1153160" y="673100"/>
                </a:cubicBezTo>
                <a:cubicBezTo>
                  <a:pt x="1169670" y="665480"/>
                  <a:pt x="1182370" y="666750"/>
                  <a:pt x="1211580" y="670560"/>
                </a:cubicBezTo>
                <a:cubicBezTo>
                  <a:pt x="1305560" y="681990"/>
                  <a:pt x="1678940" y="801370"/>
                  <a:pt x="1800860" y="845820"/>
                </a:cubicBezTo>
                <a:cubicBezTo>
                  <a:pt x="1856740" y="866140"/>
                  <a:pt x="1891030" y="872490"/>
                  <a:pt x="1922780" y="897890"/>
                </a:cubicBezTo>
                <a:cubicBezTo>
                  <a:pt x="1949450" y="918210"/>
                  <a:pt x="1977390" y="948690"/>
                  <a:pt x="1981200" y="977900"/>
                </a:cubicBezTo>
                <a:cubicBezTo>
                  <a:pt x="1985010" y="1007110"/>
                  <a:pt x="1968500" y="1051560"/>
                  <a:pt x="1941830" y="1073150"/>
                </a:cubicBezTo>
                <a:cubicBezTo>
                  <a:pt x="1905000" y="1102360"/>
                  <a:pt x="1830070" y="1094740"/>
                  <a:pt x="1753870" y="1104900"/>
                </a:cubicBezTo>
                <a:cubicBezTo>
                  <a:pt x="1633220" y="1120140"/>
                  <a:pt x="1381760" y="1146810"/>
                  <a:pt x="1287780" y="1144270"/>
                </a:cubicBezTo>
                <a:cubicBezTo>
                  <a:pt x="1247140" y="1143000"/>
                  <a:pt x="1214120" y="1151890"/>
                  <a:pt x="1200150" y="1132840"/>
                </a:cubicBezTo>
                <a:cubicBezTo>
                  <a:pt x="1182370" y="1108710"/>
                  <a:pt x="1195070" y="1004570"/>
                  <a:pt x="1229360" y="981710"/>
                </a:cubicBezTo>
                <a:cubicBezTo>
                  <a:pt x="1276350" y="951230"/>
                  <a:pt x="1451610" y="1018540"/>
                  <a:pt x="1498600" y="1036320"/>
                </a:cubicBezTo>
                <a:cubicBezTo>
                  <a:pt x="1517650" y="1042670"/>
                  <a:pt x="1525270" y="1047750"/>
                  <a:pt x="1535430" y="1056640"/>
                </a:cubicBezTo>
                <a:cubicBezTo>
                  <a:pt x="1545590" y="1065530"/>
                  <a:pt x="1554480" y="1078230"/>
                  <a:pt x="1559560" y="1090930"/>
                </a:cubicBezTo>
                <a:cubicBezTo>
                  <a:pt x="1563370" y="1103630"/>
                  <a:pt x="1565910" y="1118870"/>
                  <a:pt x="1563370" y="1132840"/>
                </a:cubicBezTo>
                <a:cubicBezTo>
                  <a:pt x="1559560" y="1150620"/>
                  <a:pt x="1546860" y="1174750"/>
                  <a:pt x="1534160" y="1187450"/>
                </a:cubicBezTo>
                <a:cubicBezTo>
                  <a:pt x="1524000" y="1197610"/>
                  <a:pt x="1516380" y="1203960"/>
                  <a:pt x="1497330" y="1206500"/>
                </a:cubicBezTo>
                <a:cubicBezTo>
                  <a:pt x="1442720" y="1212850"/>
                  <a:pt x="1207770" y="1183640"/>
                  <a:pt x="1177290" y="1136650"/>
                </a:cubicBezTo>
                <a:cubicBezTo>
                  <a:pt x="1159510" y="1109980"/>
                  <a:pt x="1174750" y="1043940"/>
                  <a:pt x="1197610" y="1032510"/>
                </a:cubicBezTo>
                <a:cubicBezTo>
                  <a:pt x="1230630" y="1016000"/>
                  <a:pt x="1329690" y="1096010"/>
                  <a:pt x="1385570" y="1115060"/>
                </a:cubicBezTo>
                <a:cubicBezTo>
                  <a:pt x="1430020" y="1131570"/>
                  <a:pt x="1478280" y="1131570"/>
                  <a:pt x="1506220" y="1149350"/>
                </a:cubicBezTo>
                <a:cubicBezTo>
                  <a:pt x="1526540" y="1162050"/>
                  <a:pt x="1540510" y="1179830"/>
                  <a:pt x="1548130" y="1196340"/>
                </a:cubicBezTo>
                <a:cubicBezTo>
                  <a:pt x="1554480" y="1210310"/>
                  <a:pt x="1554480" y="1225550"/>
                  <a:pt x="1553210" y="1238250"/>
                </a:cubicBezTo>
                <a:cubicBezTo>
                  <a:pt x="1551940" y="1252220"/>
                  <a:pt x="1546860" y="1267460"/>
                  <a:pt x="1537970" y="1278890"/>
                </a:cubicBezTo>
                <a:cubicBezTo>
                  <a:pt x="1526540" y="1292860"/>
                  <a:pt x="1511300" y="1306830"/>
                  <a:pt x="1485900" y="1314450"/>
                </a:cubicBezTo>
                <a:cubicBezTo>
                  <a:pt x="1441450" y="1328420"/>
                  <a:pt x="1333500" y="1320800"/>
                  <a:pt x="1277620" y="1316990"/>
                </a:cubicBezTo>
                <a:cubicBezTo>
                  <a:pt x="1238250" y="1314450"/>
                  <a:pt x="1207770" y="1313180"/>
                  <a:pt x="1179830" y="1304290"/>
                </a:cubicBezTo>
                <a:cubicBezTo>
                  <a:pt x="1153160" y="1295400"/>
                  <a:pt x="1135380" y="1272540"/>
                  <a:pt x="1108710" y="1263650"/>
                </a:cubicBezTo>
                <a:cubicBezTo>
                  <a:pt x="1082040" y="1254760"/>
                  <a:pt x="1026160" y="1267460"/>
                  <a:pt x="1019810" y="1252220"/>
                </a:cubicBezTo>
                <a:cubicBezTo>
                  <a:pt x="1013460" y="1238250"/>
                  <a:pt x="1065530" y="1203960"/>
                  <a:pt x="1069340" y="1178560"/>
                </a:cubicBezTo>
                <a:cubicBezTo>
                  <a:pt x="1073150" y="1153160"/>
                  <a:pt x="1037590" y="1108710"/>
                  <a:pt x="1046480" y="1098550"/>
                </a:cubicBezTo>
                <a:cubicBezTo>
                  <a:pt x="1056640" y="1089660"/>
                  <a:pt x="1099820" y="1111250"/>
                  <a:pt x="1125220" y="1122680"/>
                </a:cubicBezTo>
                <a:cubicBezTo>
                  <a:pt x="1153160" y="1136650"/>
                  <a:pt x="1206500" y="1158240"/>
                  <a:pt x="1206500" y="1177290"/>
                </a:cubicBezTo>
                <a:cubicBezTo>
                  <a:pt x="1207770" y="1196340"/>
                  <a:pt x="1154430" y="1239520"/>
                  <a:pt x="1132840" y="1236980"/>
                </a:cubicBezTo>
                <a:cubicBezTo>
                  <a:pt x="1111250" y="1235710"/>
                  <a:pt x="1093470" y="1192530"/>
                  <a:pt x="1076960" y="1165860"/>
                </a:cubicBezTo>
                <a:cubicBezTo>
                  <a:pt x="1060450" y="1139190"/>
                  <a:pt x="1038860" y="1108710"/>
                  <a:pt x="1036320" y="1076960"/>
                </a:cubicBezTo>
                <a:cubicBezTo>
                  <a:pt x="1032510" y="1043940"/>
                  <a:pt x="1038860" y="995680"/>
                  <a:pt x="1057910" y="971550"/>
                </a:cubicBezTo>
                <a:cubicBezTo>
                  <a:pt x="1074420" y="948690"/>
                  <a:pt x="1101090" y="941070"/>
                  <a:pt x="1136650" y="932180"/>
                </a:cubicBezTo>
                <a:cubicBezTo>
                  <a:pt x="1197610" y="918210"/>
                  <a:pt x="1379220" y="897890"/>
                  <a:pt x="1403350" y="932180"/>
                </a:cubicBezTo>
                <a:cubicBezTo>
                  <a:pt x="1418590" y="956310"/>
                  <a:pt x="1388110" y="1045210"/>
                  <a:pt x="1352550" y="1056640"/>
                </a:cubicBezTo>
                <a:cubicBezTo>
                  <a:pt x="1290320" y="1075690"/>
                  <a:pt x="1069340" y="868680"/>
                  <a:pt x="988060" y="822960"/>
                </a:cubicBezTo>
                <a:cubicBezTo>
                  <a:pt x="948690" y="801370"/>
                  <a:pt x="929640" y="789940"/>
                  <a:pt x="897890" y="779780"/>
                </a:cubicBezTo>
                <a:cubicBezTo>
                  <a:pt x="864870" y="769620"/>
                  <a:pt x="819150" y="772160"/>
                  <a:pt x="793750" y="762000"/>
                </a:cubicBezTo>
                <a:cubicBezTo>
                  <a:pt x="778510" y="755650"/>
                  <a:pt x="768350" y="749300"/>
                  <a:pt x="759460" y="739140"/>
                </a:cubicBezTo>
                <a:cubicBezTo>
                  <a:pt x="750570" y="728980"/>
                  <a:pt x="742950" y="715010"/>
                  <a:pt x="740410" y="701040"/>
                </a:cubicBezTo>
                <a:cubicBezTo>
                  <a:pt x="736600" y="688340"/>
                  <a:pt x="736600" y="673100"/>
                  <a:pt x="740410" y="659130"/>
                </a:cubicBezTo>
                <a:cubicBezTo>
                  <a:pt x="745490" y="642620"/>
                  <a:pt x="759460" y="619760"/>
                  <a:pt x="775970" y="608330"/>
                </a:cubicBezTo>
                <a:cubicBezTo>
                  <a:pt x="792480" y="596900"/>
                  <a:pt x="815340" y="593090"/>
                  <a:pt x="836930" y="594360"/>
                </a:cubicBezTo>
                <a:cubicBezTo>
                  <a:pt x="859790" y="594360"/>
                  <a:pt x="883920" y="600710"/>
                  <a:pt x="908050" y="610870"/>
                </a:cubicBezTo>
                <a:cubicBezTo>
                  <a:pt x="933450" y="622300"/>
                  <a:pt x="980440" y="640080"/>
                  <a:pt x="984250" y="661670"/>
                </a:cubicBezTo>
                <a:cubicBezTo>
                  <a:pt x="986790" y="685800"/>
                  <a:pt x="942340" y="736600"/>
                  <a:pt x="905510" y="753110"/>
                </a:cubicBezTo>
                <a:cubicBezTo>
                  <a:pt x="857250" y="773430"/>
                  <a:pt x="745490" y="756920"/>
                  <a:pt x="703580" y="739140"/>
                </a:cubicBezTo>
                <a:cubicBezTo>
                  <a:pt x="681990" y="728980"/>
                  <a:pt x="668020" y="715010"/>
                  <a:pt x="660400" y="698500"/>
                </a:cubicBezTo>
                <a:cubicBezTo>
                  <a:pt x="651510" y="680720"/>
                  <a:pt x="648970" y="656590"/>
                  <a:pt x="654050" y="637540"/>
                </a:cubicBezTo>
                <a:cubicBezTo>
                  <a:pt x="659130" y="619760"/>
                  <a:pt x="674370" y="599440"/>
                  <a:pt x="689610" y="589280"/>
                </a:cubicBezTo>
                <a:cubicBezTo>
                  <a:pt x="706120" y="579120"/>
                  <a:pt x="725170" y="575310"/>
                  <a:pt x="749300" y="576580"/>
                </a:cubicBezTo>
                <a:cubicBezTo>
                  <a:pt x="784860" y="577850"/>
                  <a:pt x="830580" y="595630"/>
                  <a:pt x="882650" y="614680"/>
                </a:cubicBezTo>
                <a:cubicBezTo>
                  <a:pt x="961390" y="643890"/>
                  <a:pt x="1122680" y="703580"/>
                  <a:pt x="1169670" y="742950"/>
                </a:cubicBezTo>
                <a:cubicBezTo>
                  <a:pt x="1189990" y="759460"/>
                  <a:pt x="1198880" y="773430"/>
                  <a:pt x="1203960" y="791210"/>
                </a:cubicBezTo>
                <a:cubicBezTo>
                  <a:pt x="1207770" y="808990"/>
                  <a:pt x="1205230" y="833120"/>
                  <a:pt x="1197610" y="849630"/>
                </a:cubicBezTo>
                <a:cubicBezTo>
                  <a:pt x="1188720" y="866140"/>
                  <a:pt x="1168400" y="882650"/>
                  <a:pt x="1153160" y="889000"/>
                </a:cubicBezTo>
                <a:cubicBezTo>
                  <a:pt x="1140460" y="895350"/>
                  <a:pt x="1134110" y="894080"/>
                  <a:pt x="1113790" y="894080"/>
                </a:cubicBezTo>
                <a:cubicBezTo>
                  <a:pt x="1029970" y="894080"/>
                  <a:pt x="668020" y="816610"/>
                  <a:pt x="483870" y="803910"/>
                </a:cubicBezTo>
                <a:cubicBezTo>
                  <a:pt x="341630" y="793750"/>
                  <a:pt x="121920" y="839470"/>
                  <a:pt x="101600" y="803910"/>
                </a:cubicBezTo>
                <a:cubicBezTo>
                  <a:pt x="92710" y="784860"/>
                  <a:pt x="154940" y="749300"/>
                  <a:pt x="153670" y="721360"/>
                </a:cubicBezTo>
                <a:cubicBezTo>
                  <a:pt x="153670" y="694690"/>
                  <a:pt x="92710" y="652780"/>
                  <a:pt x="100330" y="640080"/>
                </a:cubicBezTo>
                <a:cubicBezTo>
                  <a:pt x="111760" y="623570"/>
                  <a:pt x="212090" y="660400"/>
                  <a:pt x="269240" y="665480"/>
                </a:cubicBezTo>
                <a:cubicBezTo>
                  <a:pt x="326390" y="670560"/>
                  <a:pt x="407670" y="652780"/>
                  <a:pt x="444500" y="669290"/>
                </a:cubicBezTo>
                <a:cubicBezTo>
                  <a:pt x="466090" y="678180"/>
                  <a:pt x="478790" y="697230"/>
                  <a:pt x="486410" y="712470"/>
                </a:cubicBezTo>
                <a:cubicBezTo>
                  <a:pt x="492760" y="725170"/>
                  <a:pt x="495300" y="740410"/>
                  <a:pt x="494030" y="753110"/>
                </a:cubicBezTo>
                <a:cubicBezTo>
                  <a:pt x="492760" y="765810"/>
                  <a:pt x="487680" y="781050"/>
                  <a:pt x="481330" y="792480"/>
                </a:cubicBezTo>
                <a:cubicBezTo>
                  <a:pt x="473710" y="803910"/>
                  <a:pt x="463550" y="814070"/>
                  <a:pt x="452120" y="820420"/>
                </a:cubicBezTo>
                <a:cubicBezTo>
                  <a:pt x="440690" y="828040"/>
                  <a:pt x="429260" y="831850"/>
                  <a:pt x="412750" y="833120"/>
                </a:cubicBezTo>
                <a:cubicBezTo>
                  <a:pt x="379730" y="833120"/>
                  <a:pt x="321310" y="802640"/>
                  <a:pt x="270510" y="795020"/>
                </a:cubicBezTo>
                <a:cubicBezTo>
                  <a:pt x="215900" y="787400"/>
                  <a:pt x="129540" y="808990"/>
                  <a:pt x="93980" y="792480"/>
                </a:cubicBezTo>
                <a:cubicBezTo>
                  <a:pt x="72390" y="783590"/>
                  <a:pt x="59690" y="765810"/>
                  <a:pt x="53340" y="748030"/>
                </a:cubicBezTo>
                <a:cubicBezTo>
                  <a:pt x="45720" y="731520"/>
                  <a:pt x="45720" y="706120"/>
                  <a:pt x="52070" y="688340"/>
                </a:cubicBezTo>
                <a:cubicBezTo>
                  <a:pt x="58420" y="670560"/>
                  <a:pt x="74930" y="651510"/>
                  <a:pt x="91440" y="642620"/>
                </a:cubicBezTo>
                <a:cubicBezTo>
                  <a:pt x="107950" y="633730"/>
                  <a:pt x="121920" y="632460"/>
                  <a:pt x="151130" y="635000"/>
                </a:cubicBezTo>
                <a:cubicBezTo>
                  <a:pt x="240030" y="642620"/>
                  <a:pt x="647700" y="734060"/>
                  <a:pt x="679450" y="806450"/>
                </a:cubicBezTo>
                <a:cubicBezTo>
                  <a:pt x="694690" y="840740"/>
                  <a:pt x="652780" y="916940"/>
                  <a:pt x="626110" y="920750"/>
                </a:cubicBezTo>
                <a:cubicBezTo>
                  <a:pt x="582930" y="925830"/>
                  <a:pt x="483870" y="746760"/>
                  <a:pt x="431800" y="693420"/>
                </a:cubicBezTo>
                <a:cubicBezTo>
                  <a:pt x="401320" y="661670"/>
                  <a:pt x="384810" y="645160"/>
                  <a:pt x="351790" y="622300"/>
                </a:cubicBezTo>
                <a:cubicBezTo>
                  <a:pt x="309880" y="591820"/>
                  <a:pt x="219710" y="563880"/>
                  <a:pt x="195580" y="532130"/>
                </a:cubicBezTo>
                <a:cubicBezTo>
                  <a:pt x="181610" y="513080"/>
                  <a:pt x="179070" y="492760"/>
                  <a:pt x="181610" y="473710"/>
                </a:cubicBezTo>
                <a:cubicBezTo>
                  <a:pt x="184150" y="455930"/>
                  <a:pt x="195580" y="433070"/>
                  <a:pt x="209550" y="421640"/>
                </a:cubicBezTo>
                <a:cubicBezTo>
                  <a:pt x="223520" y="408940"/>
                  <a:pt x="236220" y="405130"/>
                  <a:pt x="265430" y="400050"/>
                </a:cubicBezTo>
                <a:cubicBezTo>
                  <a:pt x="347980" y="384810"/>
                  <a:pt x="656590" y="387350"/>
                  <a:pt x="764540" y="397510"/>
                </a:cubicBezTo>
                <a:cubicBezTo>
                  <a:pt x="816610" y="402590"/>
                  <a:pt x="871220" y="401320"/>
                  <a:pt x="880110" y="420370"/>
                </a:cubicBezTo>
                <a:cubicBezTo>
                  <a:pt x="886460" y="435610"/>
                  <a:pt x="857250" y="486410"/>
                  <a:pt x="839470" y="490220"/>
                </a:cubicBezTo>
                <a:cubicBezTo>
                  <a:pt x="819150" y="494030"/>
                  <a:pt x="792480" y="445770"/>
                  <a:pt x="765810" y="435610"/>
                </a:cubicBezTo>
                <a:cubicBezTo>
                  <a:pt x="739140" y="425450"/>
                  <a:pt x="689610" y="444500"/>
                  <a:pt x="678180" y="427990"/>
                </a:cubicBezTo>
                <a:cubicBezTo>
                  <a:pt x="662940" y="406400"/>
                  <a:pt x="683260" y="321310"/>
                  <a:pt x="713740" y="302260"/>
                </a:cubicBezTo>
                <a:cubicBezTo>
                  <a:pt x="751840" y="278130"/>
                  <a:pt x="836930" y="328930"/>
                  <a:pt x="911860" y="337820"/>
                </a:cubicBezTo>
                <a:cubicBezTo>
                  <a:pt x="1007110" y="346710"/>
                  <a:pt x="1164590" y="350520"/>
                  <a:pt x="1239520" y="346710"/>
                </a:cubicBezTo>
                <a:cubicBezTo>
                  <a:pt x="1280160" y="344170"/>
                  <a:pt x="1309370" y="325120"/>
                  <a:pt x="1332230" y="332740"/>
                </a:cubicBezTo>
                <a:cubicBezTo>
                  <a:pt x="1351280" y="339090"/>
                  <a:pt x="1366520" y="361950"/>
                  <a:pt x="1372870" y="377190"/>
                </a:cubicBezTo>
                <a:cubicBezTo>
                  <a:pt x="1379220" y="389890"/>
                  <a:pt x="1380490" y="405130"/>
                  <a:pt x="1379220" y="417830"/>
                </a:cubicBezTo>
                <a:cubicBezTo>
                  <a:pt x="1377950" y="430530"/>
                  <a:pt x="1374140" y="444500"/>
                  <a:pt x="1365250" y="455930"/>
                </a:cubicBezTo>
                <a:cubicBezTo>
                  <a:pt x="1355090" y="469900"/>
                  <a:pt x="1332230" y="486410"/>
                  <a:pt x="1315720" y="491490"/>
                </a:cubicBezTo>
                <a:cubicBezTo>
                  <a:pt x="1303020" y="495300"/>
                  <a:pt x="1295400" y="495300"/>
                  <a:pt x="1275080" y="492760"/>
                </a:cubicBezTo>
                <a:cubicBezTo>
                  <a:pt x="1212850" y="481330"/>
                  <a:pt x="982980" y="378460"/>
                  <a:pt x="904240" y="356870"/>
                </a:cubicBezTo>
                <a:cubicBezTo>
                  <a:pt x="868680" y="347980"/>
                  <a:pt x="857250" y="346710"/>
                  <a:pt x="824230" y="342900"/>
                </a:cubicBezTo>
                <a:cubicBezTo>
                  <a:pt x="770890" y="339090"/>
                  <a:pt x="657860" y="358140"/>
                  <a:pt x="614680" y="341630"/>
                </a:cubicBezTo>
                <a:cubicBezTo>
                  <a:pt x="590550" y="334010"/>
                  <a:pt x="576580" y="317500"/>
                  <a:pt x="566420" y="303530"/>
                </a:cubicBezTo>
                <a:cubicBezTo>
                  <a:pt x="558800" y="290830"/>
                  <a:pt x="556260" y="276860"/>
                  <a:pt x="554990" y="262890"/>
                </a:cubicBezTo>
                <a:cubicBezTo>
                  <a:pt x="554990" y="248920"/>
                  <a:pt x="556260" y="234950"/>
                  <a:pt x="563880" y="222250"/>
                </a:cubicBezTo>
                <a:cubicBezTo>
                  <a:pt x="572770" y="207010"/>
                  <a:pt x="593090" y="186690"/>
                  <a:pt x="608330" y="179070"/>
                </a:cubicBezTo>
                <a:cubicBezTo>
                  <a:pt x="621030" y="172720"/>
                  <a:pt x="628650" y="173990"/>
                  <a:pt x="648970" y="172720"/>
                </a:cubicBezTo>
                <a:cubicBezTo>
                  <a:pt x="709930" y="170180"/>
                  <a:pt x="895350" y="194310"/>
                  <a:pt x="1003300" y="199390"/>
                </a:cubicBezTo>
                <a:cubicBezTo>
                  <a:pt x="1096010" y="201930"/>
                  <a:pt x="1198880" y="191770"/>
                  <a:pt x="1259840" y="198120"/>
                </a:cubicBezTo>
                <a:cubicBezTo>
                  <a:pt x="1294130" y="203200"/>
                  <a:pt x="1313180" y="217170"/>
                  <a:pt x="1339850" y="218440"/>
                </a:cubicBezTo>
                <a:cubicBezTo>
                  <a:pt x="1367790" y="218440"/>
                  <a:pt x="1402080" y="193040"/>
                  <a:pt x="1424940" y="199390"/>
                </a:cubicBezTo>
                <a:cubicBezTo>
                  <a:pt x="1442720" y="204470"/>
                  <a:pt x="1460500" y="224790"/>
                  <a:pt x="1469390" y="240030"/>
                </a:cubicBezTo>
                <a:cubicBezTo>
                  <a:pt x="1475740" y="252730"/>
                  <a:pt x="1478280" y="267970"/>
                  <a:pt x="1477010" y="280670"/>
                </a:cubicBezTo>
                <a:cubicBezTo>
                  <a:pt x="1477010" y="294640"/>
                  <a:pt x="1473200" y="308610"/>
                  <a:pt x="1466850" y="320040"/>
                </a:cubicBezTo>
                <a:cubicBezTo>
                  <a:pt x="1459230" y="332740"/>
                  <a:pt x="1449070" y="342900"/>
                  <a:pt x="1437640" y="350520"/>
                </a:cubicBezTo>
                <a:cubicBezTo>
                  <a:pt x="1427480" y="358140"/>
                  <a:pt x="1416050" y="363220"/>
                  <a:pt x="1399540" y="364490"/>
                </a:cubicBezTo>
                <a:cubicBezTo>
                  <a:pt x="1370330" y="365760"/>
                  <a:pt x="1324610" y="345440"/>
                  <a:pt x="1276350" y="340360"/>
                </a:cubicBezTo>
                <a:cubicBezTo>
                  <a:pt x="1205230" y="332740"/>
                  <a:pt x="1055370" y="351790"/>
                  <a:pt x="1014730" y="332740"/>
                </a:cubicBezTo>
                <a:cubicBezTo>
                  <a:pt x="998220" y="325120"/>
                  <a:pt x="993140" y="313690"/>
                  <a:pt x="986790" y="302260"/>
                </a:cubicBezTo>
                <a:cubicBezTo>
                  <a:pt x="981710" y="290830"/>
                  <a:pt x="976630" y="276860"/>
                  <a:pt x="977900" y="262890"/>
                </a:cubicBezTo>
                <a:cubicBezTo>
                  <a:pt x="977900" y="245110"/>
                  <a:pt x="988060" y="219710"/>
                  <a:pt x="998220" y="205740"/>
                </a:cubicBezTo>
                <a:cubicBezTo>
                  <a:pt x="1007110" y="195580"/>
                  <a:pt x="1019810" y="187960"/>
                  <a:pt x="1031240" y="182880"/>
                </a:cubicBezTo>
                <a:cubicBezTo>
                  <a:pt x="1043940" y="177800"/>
                  <a:pt x="1054100" y="173990"/>
                  <a:pt x="1071880" y="177800"/>
                </a:cubicBezTo>
                <a:cubicBezTo>
                  <a:pt x="1112520" y="186690"/>
                  <a:pt x="1198880" y="248920"/>
                  <a:pt x="1263650" y="297180"/>
                </a:cubicBezTo>
                <a:cubicBezTo>
                  <a:pt x="1337310" y="351790"/>
                  <a:pt x="1437640" y="436880"/>
                  <a:pt x="1488440" y="492760"/>
                </a:cubicBezTo>
                <a:cubicBezTo>
                  <a:pt x="1518920" y="527050"/>
                  <a:pt x="1550670" y="552450"/>
                  <a:pt x="1554480" y="584200"/>
                </a:cubicBezTo>
                <a:cubicBezTo>
                  <a:pt x="1558290" y="614680"/>
                  <a:pt x="1541780" y="662940"/>
                  <a:pt x="1518920" y="676910"/>
                </a:cubicBezTo>
                <a:cubicBezTo>
                  <a:pt x="1496060" y="690880"/>
                  <a:pt x="1455420" y="675640"/>
                  <a:pt x="1413510" y="665480"/>
                </a:cubicBezTo>
                <a:cubicBezTo>
                  <a:pt x="1342390" y="646430"/>
                  <a:pt x="1247140" y="590550"/>
                  <a:pt x="1140460" y="551180"/>
                </a:cubicBezTo>
                <a:cubicBezTo>
                  <a:pt x="994410" y="497840"/>
                  <a:pt x="751840" y="414020"/>
                  <a:pt x="617220" y="383540"/>
                </a:cubicBezTo>
                <a:cubicBezTo>
                  <a:pt x="534670" y="364490"/>
                  <a:pt x="450850" y="372110"/>
                  <a:pt x="415290" y="354330"/>
                </a:cubicBezTo>
                <a:cubicBezTo>
                  <a:pt x="398780" y="346710"/>
                  <a:pt x="392430" y="339090"/>
                  <a:pt x="386080" y="326390"/>
                </a:cubicBezTo>
                <a:cubicBezTo>
                  <a:pt x="377190" y="309880"/>
                  <a:pt x="370840" y="284480"/>
                  <a:pt x="374650" y="265430"/>
                </a:cubicBezTo>
                <a:cubicBezTo>
                  <a:pt x="377190" y="246380"/>
                  <a:pt x="392430" y="224790"/>
                  <a:pt x="405130" y="212090"/>
                </a:cubicBezTo>
                <a:cubicBezTo>
                  <a:pt x="416560" y="203200"/>
                  <a:pt x="425450" y="196850"/>
                  <a:pt x="443230" y="195580"/>
                </a:cubicBezTo>
                <a:cubicBezTo>
                  <a:pt x="478790" y="193040"/>
                  <a:pt x="565150" y="223520"/>
                  <a:pt x="613410" y="242570"/>
                </a:cubicBezTo>
                <a:cubicBezTo>
                  <a:pt x="652780" y="259080"/>
                  <a:pt x="707390" y="273050"/>
                  <a:pt x="715010" y="298450"/>
                </a:cubicBezTo>
                <a:cubicBezTo>
                  <a:pt x="722630" y="321310"/>
                  <a:pt x="698500" y="375920"/>
                  <a:pt x="675640" y="381000"/>
                </a:cubicBezTo>
                <a:cubicBezTo>
                  <a:pt x="642620" y="389890"/>
                  <a:pt x="571500" y="293370"/>
                  <a:pt x="515620" y="270510"/>
                </a:cubicBezTo>
                <a:cubicBezTo>
                  <a:pt x="463550" y="250190"/>
                  <a:pt x="387350" y="264160"/>
                  <a:pt x="354330" y="245110"/>
                </a:cubicBezTo>
                <a:cubicBezTo>
                  <a:pt x="334010" y="232410"/>
                  <a:pt x="323850" y="212090"/>
                  <a:pt x="317500" y="195580"/>
                </a:cubicBezTo>
                <a:cubicBezTo>
                  <a:pt x="313690" y="181610"/>
                  <a:pt x="312420" y="167640"/>
                  <a:pt x="316230" y="153670"/>
                </a:cubicBezTo>
                <a:cubicBezTo>
                  <a:pt x="321310" y="137160"/>
                  <a:pt x="334010" y="114300"/>
                  <a:pt x="349250" y="102870"/>
                </a:cubicBezTo>
                <a:cubicBezTo>
                  <a:pt x="365760" y="91440"/>
                  <a:pt x="386080" y="83820"/>
                  <a:pt x="408940" y="86360"/>
                </a:cubicBezTo>
                <a:cubicBezTo>
                  <a:pt x="441960" y="90170"/>
                  <a:pt x="483870" y="123190"/>
                  <a:pt x="524510" y="151130"/>
                </a:cubicBezTo>
                <a:cubicBezTo>
                  <a:pt x="574040" y="184150"/>
                  <a:pt x="638810" y="251460"/>
                  <a:pt x="680720" y="274320"/>
                </a:cubicBezTo>
                <a:cubicBezTo>
                  <a:pt x="703580" y="287020"/>
                  <a:pt x="723900" y="283210"/>
                  <a:pt x="737870" y="295910"/>
                </a:cubicBezTo>
                <a:cubicBezTo>
                  <a:pt x="753110" y="308610"/>
                  <a:pt x="764540" y="331470"/>
                  <a:pt x="767080" y="350520"/>
                </a:cubicBezTo>
                <a:cubicBezTo>
                  <a:pt x="769620" y="369570"/>
                  <a:pt x="763270" y="394970"/>
                  <a:pt x="751840" y="411480"/>
                </a:cubicBezTo>
                <a:cubicBezTo>
                  <a:pt x="741680" y="426720"/>
                  <a:pt x="725170" y="438150"/>
                  <a:pt x="701040" y="445770"/>
                </a:cubicBezTo>
                <a:cubicBezTo>
                  <a:pt x="656590" y="459740"/>
                  <a:pt x="546100" y="455930"/>
                  <a:pt x="495300" y="448310"/>
                </a:cubicBezTo>
                <a:cubicBezTo>
                  <a:pt x="464820" y="443230"/>
                  <a:pt x="429260" y="441960"/>
                  <a:pt x="421640" y="425450"/>
                </a:cubicBezTo>
                <a:cubicBezTo>
                  <a:pt x="412750" y="403860"/>
                  <a:pt x="448310" y="332740"/>
                  <a:pt x="483870" y="312420"/>
                </a:cubicBezTo>
                <a:cubicBezTo>
                  <a:pt x="524510" y="288290"/>
                  <a:pt x="613410" y="309880"/>
                  <a:pt x="669290" y="313690"/>
                </a:cubicBezTo>
                <a:cubicBezTo>
                  <a:pt x="716280" y="316230"/>
                  <a:pt x="770890" y="311150"/>
                  <a:pt x="797560" y="327660"/>
                </a:cubicBezTo>
                <a:cubicBezTo>
                  <a:pt x="816610" y="339090"/>
                  <a:pt x="828040" y="359410"/>
                  <a:pt x="831850" y="378460"/>
                </a:cubicBezTo>
                <a:cubicBezTo>
                  <a:pt x="836930" y="397510"/>
                  <a:pt x="831850" y="422910"/>
                  <a:pt x="824230" y="439420"/>
                </a:cubicBezTo>
                <a:cubicBezTo>
                  <a:pt x="817880" y="452120"/>
                  <a:pt x="808990" y="462280"/>
                  <a:pt x="796290" y="469900"/>
                </a:cubicBezTo>
                <a:cubicBezTo>
                  <a:pt x="781050" y="478790"/>
                  <a:pt x="760730" y="485140"/>
                  <a:pt x="736600" y="483870"/>
                </a:cubicBezTo>
                <a:cubicBezTo>
                  <a:pt x="694690" y="482600"/>
                  <a:pt x="633730" y="443230"/>
                  <a:pt x="571500" y="431800"/>
                </a:cubicBezTo>
                <a:cubicBezTo>
                  <a:pt x="491490" y="416560"/>
                  <a:pt x="339090" y="429260"/>
                  <a:pt x="293370" y="411480"/>
                </a:cubicBezTo>
                <a:cubicBezTo>
                  <a:pt x="275590" y="405130"/>
                  <a:pt x="269240" y="397510"/>
                  <a:pt x="260350" y="386080"/>
                </a:cubicBezTo>
                <a:cubicBezTo>
                  <a:pt x="252730" y="375920"/>
                  <a:pt x="245110" y="363220"/>
                  <a:pt x="243840" y="349250"/>
                </a:cubicBezTo>
                <a:cubicBezTo>
                  <a:pt x="241300" y="331470"/>
                  <a:pt x="245110" y="306070"/>
                  <a:pt x="255270" y="289560"/>
                </a:cubicBezTo>
                <a:cubicBezTo>
                  <a:pt x="264160" y="273050"/>
                  <a:pt x="285750" y="257810"/>
                  <a:pt x="302260" y="251460"/>
                </a:cubicBezTo>
                <a:cubicBezTo>
                  <a:pt x="316230" y="246380"/>
                  <a:pt x="323850" y="246380"/>
                  <a:pt x="344170" y="248920"/>
                </a:cubicBezTo>
                <a:cubicBezTo>
                  <a:pt x="407670" y="259080"/>
                  <a:pt x="675640" y="367030"/>
                  <a:pt x="730250" y="401320"/>
                </a:cubicBezTo>
                <a:cubicBezTo>
                  <a:pt x="748030" y="411480"/>
                  <a:pt x="754380" y="416560"/>
                  <a:pt x="762000" y="427990"/>
                </a:cubicBezTo>
                <a:cubicBezTo>
                  <a:pt x="768350" y="439420"/>
                  <a:pt x="774700" y="452120"/>
                  <a:pt x="775970" y="466090"/>
                </a:cubicBezTo>
                <a:cubicBezTo>
                  <a:pt x="777240" y="483870"/>
                  <a:pt x="772160" y="510540"/>
                  <a:pt x="762000" y="525780"/>
                </a:cubicBezTo>
                <a:cubicBezTo>
                  <a:pt x="750570" y="541020"/>
                  <a:pt x="732790" y="553720"/>
                  <a:pt x="711200" y="560070"/>
                </a:cubicBezTo>
                <a:cubicBezTo>
                  <a:pt x="680720" y="570230"/>
                  <a:pt x="640080" y="567690"/>
                  <a:pt x="590550" y="561340"/>
                </a:cubicBezTo>
                <a:cubicBezTo>
                  <a:pt x="509270" y="548640"/>
                  <a:pt x="364490" y="482600"/>
                  <a:pt x="275590" y="464820"/>
                </a:cubicBezTo>
                <a:cubicBezTo>
                  <a:pt x="212090" y="452120"/>
                  <a:pt x="120650" y="468630"/>
                  <a:pt x="111760" y="447040"/>
                </a:cubicBezTo>
                <a:cubicBezTo>
                  <a:pt x="104140" y="429260"/>
                  <a:pt x="151130" y="368300"/>
                  <a:pt x="172720" y="365760"/>
                </a:cubicBezTo>
                <a:cubicBezTo>
                  <a:pt x="193040" y="363220"/>
                  <a:pt x="208280" y="401320"/>
                  <a:pt x="238760" y="415290"/>
                </a:cubicBezTo>
                <a:cubicBezTo>
                  <a:pt x="288290" y="439420"/>
                  <a:pt x="367030" y="458470"/>
                  <a:pt x="457200" y="471170"/>
                </a:cubicBezTo>
                <a:cubicBezTo>
                  <a:pt x="599440" y="490220"/>
                  <a:pt x="951230" y="455930"/>
                  <a:pt x="1016000" y="487680"/>
                </a:cubicBezTo>
                <a:cubicBezTo>
                  <a:pt x="1032510" y="495300"/>
                  <a:pt x="1035050" y="506730"/>
                  <a:pt x="1040130" y="518160"/>
                </a:cubicBezTo>
                <a:cubicBezTo>
                  <a:pt x="1045210" y="530860"/>
                  <a:pt x="1049020" y="544830"/>
                  <a:pt x="1047750" y="557530"/>
                </a:cubicBezTo>
                <a:cubicBezTo>
                  <a:pt x="1047750" y="570230"/>
                  <a:pt x="1042670" y="584200"/>
                  <a:pt x="1036320" y="595630"/>
                </a:cubicBezTo>
                <a:cubicBezTo>
                  <a:pt x="1029970" y="607060"/>
                  <a:pt x="1019810" y="617220"/>
                  <a:pt x="1008380" y="623570"/>
                </a:cubicBezTo>
                <a:cubicBezTo>
                  <a:pt x="996950" y="631190"/>
                  <a:pt x="982980" y="635000"/>
                  <a:pt x="970280" y="636270"/>
                </a:cubicBezTo>
                <a:cubicBezTo>
                  <a:pt x="957580" y="637540"/>
                  <a:pt x="947420" y="636270"/>
                  <a:pt x="930910" y="629920"/>
                </a:cubicBezTo>
                <a:cubicBezTo>
                  <a:pt x="891540" y="612140"/>
                  <a:pt x="802640" y="523240"/>
                  <a:pt x="754380" y="491490"/>
                </a:cubicBezTo>
                <a:cubicBezTo>
                  <a:pt x="723900" y="472440"/>
                  <a:pt x="711200" y="464820"/>
                  <a:pt x="676910" y="449580"/>
                </a:cubicBezTo>
                <a:cubicBezTo>
                  <a:pt x="614680" y="422910"/>
                  <a:pt x="448310" y="392430"/>
                  <a:pt x="406400" y="358140"/>
                </a:cubicBezTo>
                <a:cubicBezTo>
                  <a:pt x="388620" y="342900"/>
                  <a:pt x="382270" y="326390"/>
                  <a:pt x="379730" y="309880"/>
                </a:cubicBezTo>
                <a:cubicBezTo>
                  <a:pt x="377190" y="292100"/>
                  <a:pt x="383540" y="269240"/>
                  <a:pt x="392430" y="255270"/>
                </a:cubicBezTo>
                <a:cubicBezTo>
                  <a:pt x="398780" y="243840"/>
                  <a:pt x="407670" y="236220"/>
                  <a:pt x="419100" y="229870"/>
                </a:cubicBezTo>
                <a:cubicBezTo>
                  <a:pt x="433070" y="223520"/>
                  <a:pt x="473710" y="222250"/>
                  <a:pt x="473710" y="22225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259" name="Shape 259"/>
        <p:cNvGrpSpPr/>
        <p:nvPr/>
      </p:nvGrpSpPr>
      <p:grpSpPr>
        <a:xfrm>
          <a:off x="0" y="0"/>
          <a:ext cx="0" cy="0"/>
          <a:chOff x="0" y="0"/>
          <a:chExt cx="0" cy="0"/>
        </a:xfrm>
      </p:grpSpPr>
      <p:sp>
        <p:nvSpPr>
          <p:cNvPr id="260" name="Google Shape;260;p24"/>
          <p:cNvSpPr/>
          <p:nvPr/>
        </p:nvSpPr>
        <p:spPr>
          <a:xfrm>
            <a:off x="-2538678" y="7227483"/>
            <a:ext cx="7086596" cy="7086596"/>
          </a:xfrm>
          <a:custGeom>
            <a:rect b="b" l="l" r="r" t="t"/>
            <a:pathLst>
              <a:path extrusionOk="0" h="7086596" w="7086596">
                <a:moveTo>
                  <a:pt x="0" y="0"/>
                </a:moveTo>
                <a:lnTo>
                  <a:pt x="7086596" y="0"/>
                </a:lnTo>
                <a:lnTo>
                  <a:pt x="7086596" y="7086596"/>
                </a:lnTo>
                <a:lnTo>
                  <a:pt x="0" y="7086596"/>
                </a:lnTo>
                <a:lnTo>
                  <a:pt x="0" y="0"/>
                </a:lnTo>
                <a:close/>
              </a:path>
            </a:pathLst>
          </a:custGeom>
          <a:blipFill rotWithShape="1">
            <a:blip r:embed="rId3">
              <a:alphaModFix/>
            </a:blip>
            <a:stretch>
              <a:fillRect b="0" l="0" r="0" t="0"/>
            </a:stretch>
          </a:blipFill>
          <a:ln>
            <a:noFill/>
          </a:ln>
        </p:spPr>
      </p:sp>
      <p:sp>
        <p:nvSpPr>
          <p:cNvPr id="261" name="Google Shape;261;p24"/>
          <p:cNvSpPr/>
          <p:nvPr/>
        </p:nvSpPr>
        <p:spPr>
          <a:xfrm rot="10436461">
            <a:off x="14281780" y="-3573283"/>
            <a:ext cx="6566182" cy="6566182"/>
          </a:xfrm>
          <a:custGeom>
            <a:rect b="b" l="l" r="r" t="t"/>
            <a:pathLst>
              <a:path extrusionOk="0" h="6566182" w="6566182">
                <a:moveTo>
                  <a:pt x="0" y="0"/>
                </a:moveTo>
                <a:lnTo>
                  <a:pt x="6566182" y="0"/>
                </a:lnTo>
                <a:lnTo>
                  <a:pt x="6566182" y="6566182"/>
                </a:lnTo>
                <a:lnTo>
                  <a:pt x="0" y="6566182"/>
                </a:lnTo>
                <a:lnTo>
                  <a:pt x="0" y="0"/>
                </a:lnTo>
                <a:close/>
              </a:path>
            </a:pathLst>
          </a:custGeom>
          <a:blipFill rotWithShape="1">
            <a:blip r:embed="rId3">
              <a:alphaModFix/>
            </a:blip>
            <a:stretch>
              <a:fillRect b="0" l="0" r="0" t="0"/>
            </a:stretch>
          </a:blipFill>
          <a:ln>
            <a:noFill/>
          </a:ln>
        </p:spPr>
      </p:sp>
      <p:sp>
        <p:nvSpPr>
          <p:cNvPr id="262" name="Google Shape;262;p24"/>
          <p:cNvSpPr txBox="1"/>
          <p:nvPr/>
        </p:nvSpPr>
        <p:spPr>
          <a:xfrm>
            <a:off x="552670" y="1028700"/>
            <a:ext cx="2780835" cy="921743"/>
          </a:xfrm>
          <a:prstGeom prst="rect">
            <a:avLst/>
          </a:prstGeom>
          <a:noFill/>
          <a:ln>
            <a:noFill/>
          </a:ln>
        </p:spPr>
        <p:txBody>
          <a:bodyPr anchorCtr="0" anchor="t" bIns="0" lIns="0" spcFirstLastPara="1" rIns="0" wrap="square" tIns="0">
            <a:spAutoFit/>
          </a:bodyPr>
          <a:lstStyle/>
          <a:p>
            <a:pPr indent="0" lvl="0" marL="0" marR="0" rtl="0" algn="ctr">
              <a:lnSpc>
                <a:spcPct val="119993"/>
              </a:lnSpc>
              <a:spcBef>
                <a:spcPts val="0"/>
              </a:spcBef>
              <a:spcAft>
                <a:spcPts val="0"/>
              </a:spcAft>
              <a:buNone/>
            </a:pPr>
            <a:r>
              <a:rPr b="0" i="0" lang="en-US" sz="6047" u="none" cap="none" strike="noStrike">
                <a:solidFill>
                  <a:srgbClr val="FFFFFF"/>
                </a:solidFill>
                <a:latin typeface="Arial"/>
                <a:ea typeface="Arial"/>
                <a:cs typeface="Arial"/>
                <a:sym typeface="Arial"/>
              </a:rPr>
              <a:t>CNN</a:t>
            </a:r>
            <a:endParaRPr/>
          </a:p>
        </p:txBody>
      </p:sp>
      <p:sp>
        <p:nvSpPr>
          <p:cNvPr id="263" name="Google Shape;263;p24"/>
          <p:cNvSpPr txBox="1"/>
          <p:nvPr/>
        </p:nvSpPr>
        <p:spPr>
          <a:xfrm>
            <a:off x="1004620" y="3244896"/>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01</a:t>
            </a:r>
            <a:endParaRPr/>
          </a:p>
        </p:txBody>
      </p:sp>
      <p:cxnSp>
        <p:nvCxnSpPr>
          <p:cNvPr id="264" name="Google Shape;264;p24"/>
          <p:cNvCxnSpPr/>
          <p:nvPr/>
        </p:nvCxnSpPr>
        <p:spPr>
          <a:xfrm rot="10800000">
            <a:off x="1190387" y="3959666"/>
            <a:ext cx="586120" cy="0"/>
          </a:xfrm>
          <a:prstGeom prst="straightConnector1">
            <a:avLst/>
          </a:prstGeom>
          <a:noFill/>
          <a:ln cap="flat" cmpd="sng" w="47625">
            <a:solidFill>
              <a:srgbClr val="4BD1FB"/>
            </a:solidFill>
            <a:prstDash val="solid"/>
            <a:round/>
            <a:headEnd len="sm" w="sm" type="none"/>
            <a:tailEnd len="sm" w="sm" type="none"/>
          </a:ln>
        </p:spPr>
      </p:cxnSp>
      <p:sp>
        <p:nvSpPr>
          <p:cNvPr id="265" name="Google Shape;265;p24"/>
          <p:cNvSpPr txBox="1"/>
          <p:nvPr/>
        </p:nvSpPr>
        <p:spPr>
          <a:xfrm>
            <a:off x="1004620" y="4557520"/>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02</a:t>
            </a:r>
            <a:endParaRPr/>
          </a:p>
        </p:txBody>
      </p:sp>
      <p:cxnSp>
        <p:nvCxnSpPr>
          <p:cNvPr id="266" name="Google Shape;266;p24"/>
          <p:cNvCxnSpPr/>
          <p:nvPr/>
        </p:nvCxnSpPr>
        <p:spPr>
          <a:xfrm rot="10800000">
            <a:off x="1190387" y="5319915"/>
            <a:ext cx="586120" cy="0"/>
          </a:xfrm>
          <a:prstGeom prst="straightConnector1">
            <a:avLst/>
          </a:prstGeom>
          <a:noFill/>
          <a:ln cap="flat" cmpd="sng" w="47625">
            <a:solidFill>
              <a:srgbClr val="4BD1FB"/>
            </a:solidFill>
            <a:prstDash val="solid"/>
            <a:round/>
            <a:headEnd len="sm" w="sm" type="none"/>
            <a:tailEnd len="sm" w="sm" type="none"/>
          </a:ln>
        </p:spPr>
      </p:cxnSp>
      <p:sp>
        <p:nvSpPr>
          <p:cNvPr id="267" name="Google Shape;267;p24"/>
          <p:cNvSpPr txBox="1"/>
          <p:nvPr/>
        </p:nvSpPr>
        <p:spPr>
          <a:xfrm>
            <a:off x="2115601" y="3273471"/>
            <a:ext cx="14642044" cy="955167"/>
          </a:xfrm>
          <a:prstGeom prst="rect">
            <a:avLst/>
          </a:prstGeom>
          <a:noFill/>
          <a:ln>
            <a:noFill/>
          </a:ln>
        </p:spPr>
        <p:txBody>
          <a:bodyPr anchorCtr="0" anchor="t" bIns="0" lIns="0" spcFirstLastPara="1" rIns="0" wrap="square" tIns="0">
            <a:spAutoFit/>
          </a:bodyPr>
          <a:lstStyle/>
          <a:p>
            <a:pPr indent="0" lvl="0" marL="0" marR="0" rtl="0" algn="just">
              <a:lnSpc>
                <a:spcPct val="138013"/>
              </a:lnSpc>
              <a:spcBef>
                <a:spcPts val="0"/>
              </a:spcBef>
              <a:spcAft>
                <a:spcPts val="0"/>
              </a:spcAft>
              <a:buNone/>
            </a:pPr>
            <a:r>
              <a:rPr b="0" i="0" lang="en-US" sz="2799" u="none" cap="none" strike="noStrike">
                <a:solidFill>
                  <a:srgbClr val="FFFFFF"/>
                </a:solidFill>
                <a:latin typeface="DM Sans"/>
                <a:ea typeface="DM Sans"/>
                <a:cs typeface="DM Sans"/>
                <a:sym typeface="DM Sans"/>
              </a:rPr>
              <a:t>This CNN acts as a feature extractor, analyzing the image and understanding its content by breaking it down into features.</a:t>
            </a:r>
            <a:endParaRPr/>
          </a:p>
        </p:txBody>
      </p:sp>
      <p:sp>
        <p:nvSpPr>
          <p:cNvPr id="268" name="Google Shape;268;p24"/>
          <p:cNvSpPr txBox="1"/>
          <p:nvPr/>
        </p:nvSpPr>
        <p:spPr>
          <a:xfrm>
            <a:off x="2115601" y="4586095"/>
            <a:ext cx="14642044" cy="955167"/>
          </a:xfrm>
          <a:prstGeom prst="rect">
            <a:avLst/>
          </a:prstGeom>
          <a:noFill/>
          <a:ln>
            <a:noFill/>
          </a:ln>
        </p:spPr>
        <p:txBody>
          <a:bodyPr anchorCtr="0" anchor="t" bIns="0" lIns="0" spcFirstLastPara="1" rIns="0" wrap="square" tIns="0">
            <a:spAutoFit/>
          </a:bodyPr>
          <a:lstStyle/>
          <a:p>
            <a:pPr indent="0" lvl="0" marL="0" marR="0" rtl="0" algn="just">
              <a:lnSpc>
                <a:spcPct val="138000"/>
              </a:lnSpc>
              <a:spcBef>
                <a:spcPts val="0"/>
              </a:spcBef>
              <a:spcAft>
                <a:spcPts val="0"/>
              </a:spcAft>
              <a:buNone/>
            </a:pPr>
            <a:r>
              <a:rPr b="0" i="0" lang="en-US" sz="2800" u="none" cap="none" strike="noStrike">
                <a:solidFill>
                  <a:srgbClr val="FFFFFF"/>
                </a:solidFill>
                <a:latin typeface="DM Sans"/>
                <a:ea typeface="DM Sans"/>
                <a:cs typeface="DM Sans"/>
                <a:sym typeface="DM Sans"/>
              </a:rPr>
              <a:t>The output from the CNN is a feature vector obtained from the fully connected (fc) layer of the network.</a:t>
            </a:r>
            <a:endParaRPr/>
          </a:p>
        </p:txBody>
      </p:sp>
      <p:sp>
        <p:nvSpPr>
          <p:cNvPr id="269" name="Google Shape;269;p24"/>
          <p:cNvSpPr txBox="1"/>
          <p:nvPr/>
        </p:nvSpPr>
        <p:spPr>
          <a:xfrm>
            <a:off x="2115601" y="5903212"/>
            <a:ext cx="14642044" cy="955167"/>
          </a:xfrm>
          <a:prstGeom prst="rect">
            <a:avLst/>
          </a:prstGeom>
          <a:noFill/>
          <a:ln>
            <a:noFill/>
          </a:ln>
        </p:spPr>
        <p:txBody>
          <a:bodyPr anchorCtr="0" anchor="t" bIns="0" lIns="0" spcFirstLastPara="1" rIns="0" wrap="square" tIns="0">
            <a:spAutoFit/>
          </a:bodyPr>
          <a:lstStyle/>
          <a:p>
            <a:pPr indent="0" lvl="0" marL="0" marR="0" rtl="0" algn="just">
              <a:lnSpc>
                <a:spcPct val="138013"/>
              </a:lnSpc>
              <a:spcBef>
                <a:spcPts val="0"/>
              </a:spcBef>
              <a:spcAft>
                <a:spcPts val="0"/>
              </a:spcAft>
              <a:buNone/>
            </a:pPr>
            <a:r>
              <a:rPr b="0" i="0" lang="en-US" sz="2799" u="none" cap="none" strike="noStrike">
                <a:solidFill>
                  <a:srgbClr val="FFFFFF"/>
                </a:solidFill>
                <a:latin typeface="DM Sans"/>
                <a:ea typeface="DM Sans"/>
                <a:cs typeface="DM Sans"/>
                <a:sym typeface="DM Sans"/>
              </a:rPr>
              <a:t>Linear layer is a transformation applied to the feature vector, typically used to reshape or scale the features before they are fed into the next stage of the model.</a:t>
            </a:r>
            <a:endParaRPr/>
          </a:p>
        </p:txBody>
      </p:sp>
      <p:sp>
        <p:nvSpPr>
          <p:cNvPr id="270" name="Google Shape;270;p24"/>
          <p:cNvSpPr txBox="1"/>
          <p:nvPr/>
        </p:nvSpPr>
        <p:spPr>
          <a:xfrm>
            <a:off x="1004620" y="5874637"/>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03</a:t>
            </a:r>
            <a:endParaRPr/>
          </a:p>
        </p:txBody>
      </p:sp>
      <p:cxnSp>
        <p:nvCxnSpPr>
          <p:cNvPr id="271" name="Google Shape;271;p24"/>
          <p:cNvCxnSpPr/>
          <p:nvPr/>
        </p:nvCxnSpPr>
        <p:spPr>
          <a:xfrm rot="10800000">
            <a:off x="1190387" y="6589407"/>
            <a:ext cx="586120" cy="0"/>
          </a:xfrm>
          <a:prstGeom prst="straightConnector1">
            <a:avLst/>
          </a:prstGeom>
          <a:noFill/>
          <a:ln cap="flat" cmpd="sng" w="47625">
            <a:solidFill>
              <a:srgbClr val="4BD1FB"/>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275" name="Shape 275"/>
        <p:cNvGrpSpPr/>
        <p:nvPr/>
      </p:nvGrpSpPr>
      <p:grpSpPr>
        <a:xfrm>
          <a:off x="0" y="0"/>
          <a:ext cx="0" cy="0"/>
          <a:chOff x="0" y="0"/>
          <a:chExt cx="0" cy="0"/>
        </a:xfrm>
      </p:grpSpPr>
      <p:sp>
        <p:nvSpPr>
          <p:cNvPr id="276" name="Google Shape;276;p25"/>
          <p:cNvSpPr txBox="1"/>
          <p:nvPr/>
        </p:nvSpPr>
        <p:spPr>
          <a:xfrm>
            <a:off x="2257715" y="2240559"/>
            <a:ext cx="14562945" cy="1440942"/>
          </a:xfrm>
          <a:prstGeom prst="rect">
            <a:avLst/>
          </a:prstGeom>
          <a:noFill/>
          <a:ln>
            <a:noFill/>
          </a:ln>
        </p:spPr>
        <p:txBody>
          <a:bodyPr anchorCtr="0" anchor="t" bIns="0" lIns="0" spcFirstLastPara="1" rIns="0" wrap="square" tIns="0">
            <a:spAutoFit/>
          </a:bodyPr>
          <a:lstStyle/>
          <a:p>
            <a:pPr indent="0" lvl="0" marL="0" marR="0" rtl="0" algn="just">
              <a:lnSpc>
                <a:spcPct val="138013"/>
              </a:lnSpc>
              <a:spcBef>
                <a:spcPts val="0"/>
              </a:spcBef>
              <a:spcAft>
                <a:spcPts val="0"/>
              </a:spcAft>
              <a:buNone/>
            </a:pPr>
            <a:r>
              <a:rPr b="0" i="0" lang="en-US" sz="2799" u="none" cap="none" strike="noStrike">
                <a:solidFill>
                  <a:srgbClr val="FFFFFF"/>
                </a:solidFill>
                <a:latin typeface="DM Sans"/>
                <a:ea typeface="DM Sans"/>
                <a:cs typeface="DM Sans"/>
                <a:sym typeface="DM Sans"/>
              </a:rPr>
              <a:t>The feature vector is then passed to a Long Short-Term Memory (LSTM) network. LSTM is a type of recurrent neural network (RNN) capable of learning long-term dependencies. It is used here to generate a sequence of words one after another.</a:t>
            </a:r>
            <a:endParaRPr/>
          </a:p>
        </p:txBody>
      </p:sp>
      <p:sp>
        <p:nvSpPr>
          <p:cNvPr id="277" name="Google Shape;277;p25"/>
          <p:cNvSpPr txBox="1"/>
          <p:nvPr/>
        </p:nvSpPr>
        <p:spPr>
          <a:xfrm>
            <a:off x="552670" y="1028700"/>
            <a:ext cx="2780835" cy="921743"/>
          </a:xfrm>
          <a:prstGeom prst="rect">
            <a:avLst/>
          </a:prstGeom>
          <a:noFill/>
          <a:ln>
            <a:noFill/>
          </a:ln>
        </p:spPr>
        <p:txBody>
          <a:bodyPr anchorCtr="0" anchor="t" bIns="0" lIns="0" spcFirstLastPara="1" rIns="0" wrap="square" tIns="0">
            <a:spAutoFit/>
          </a:bodyPr>
          <a:lstStyle/>
          <a:p>
            <a:pPr indent="0" lvl="0" marL="0" marR="0" rtl="0" algn="ctr">
              <a:lnSpc>
                <a:spcPct val="119993"/>
              </a:lnSpc>
              <a:spcBef>
                <a:spcPts val="0"/>
              </a:spcBef>
              <a:spcAft>
                <a:spcPts val="0"/>
              </a:spcAft>
              <a:buNone/>
            </a:pPr>
            <a:r>
              <a:rPr b="0" i="0" lang="en-US" sz="6047" u="none" cap="none" strike="noStrike">
                <a:solidFill>
                  <a:srgbClr val="FFFFFF"/>
                </a:solidFill>
                <a:latin typeface="Arial"/>
                <a:ea typeface="Arial"/>
                <a:cs typeface="Arial"/>
                <a:sym typeface="Arial"/>
              </a:rPr>
              <a:t>LSTM</a:t>
            </a:r>
            <a:endParaRPr/>
          </a:p>
        </p:txBody>
      </p:sp>
      <p:sp>
        <p:nvSpPr>
          <p:cNvPr id="278" name="Google Shape;278;p25"/>
          <p:cNvSpPr txBox="1"/>
          <p:nvPr/>
        </p:nvSpPr>
        <p:spPr>
          <a:xfrm>
            <a:off x="1300062" y="2211984"/>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01</a:t>
            </a:r>
            <a:endParaRPr/>
          </a:p>
        </p:txBody>
      </p:sp>
      <p:cxnSp>
        <p:nvCxnSpPr>
          <p:cNvPr id="279" name="Google Shape;279;p25"/>
          <p:cNvCxnSpPr/>
          <p:nvPr/>
        </p:nvCxnSpPr>
        <p:spPr>
          <a:xfrm rot="10800000">
            <a:off x="1485828" y="2926755"/>
            <a:ext cx="586120" cy="0"/>
          </a:xfrm>
          <a:prstGeom prst="straightConnector1">
            <a:avLst/>
          </a:prstGeom>
          <a:noFill/>
          <a:ln cap="flat" cmpd="sng" w="47625">
            <a:solidFill>
              <a:srgbClr val="4BD1FB"/>
            </a:solidFill>
            <a:prstDash val="solid"/>
            <a:round/>
            <a:headEnd len="sm" w="sm" type="none"/>
            <a:tailEnd len="sm" w="sm" type="none"/>
          </a:ln>
        </p:spPr>
      </p:cxnSp>
      <p:sp>
        <p:nvSpPr>
          <p:cNvPr id="280" name="Google Shape;280;p25"/>
          <p:cNvSpPr txBox="1"/>
          <p:nvPr/>
        </p:nvSpPr>
        <p:spPr>
          <a:xfrm>
            <a:off x="2257715" y="4153445"/>
            <a:ext cx="14562945" cy="1440942"/>
          </a:xfrm>
          <a:prstGeom prst="rect">
            <a:avLst/>
          </a:prstGeom>
          <a:noFill/>
          <a:ln>
            <a:noFill/>
          </a:ln>
        </p:spPr>
        <p:txBody>
          <a:bodyPr anchorCtr="0" anchor="t" bIns="0" lIns="0" spcFirstLastPara="1" rIns="0" wrap="square" tIns="0">
            <a:spAutoFit/>
          </a:bodyPr>
          <a:lstStyle/>
          <a:p>
            <a:pPr indent="0" lvl="0" marL="0" marR="0" rtl="0" algn="just">
              <a:lnSpc>
                <a:spcPct val="138013"/>
              </a:lnSpc>
              <a:spcBef>
                <a:spcPts val="0"/>
              </a:spcBef>
              <a:spcAft>
                <a:spcPts val="0"/>
              </a:spcAft>
              <a:buNone/>
            </a:pPr>
            <a:r>
              <a:rPr b="0" i="0" lang="en-US" sz="2799" u="none" cap="none" strike="noStrike">
                <a:solidFill>
                  <a:srgbClr val="FFFFFF"/>
                </a:solidFill>
                <a:latin typeface="DM Sans"/>
                <a:ea typeface="DM Sans"/>
                <a:cs typeface="DM Sans"/>
                <a:sym typeface="DM Sans"/>
              </a:rPr>
              <a:t>Each word in the caption is represented as a vector in a high-dimensional space where semantically similar words are mapped to points close to each other. These vectors (embeddings) are used as the input for each timestep in the LSTM.</a:t>
            </a:r>
            <a:endParaRPr/>
          </a:p>
        </p:txBody>
      </p:sp>
      <p:sp>
        <p:nvSpPr>
          <p:cNvPr id="281" name="Google Shape;281;p25"/>
          <p:cNvSpPr txBox="1"/>
          <p:nvPr/>
        </p:nvSpPr>
        <p:spPr>
          <a:xfrm>
            <a:off x="1300062" y="4124870"/>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02</a:t>
            </a:r>
            <a:endParaRPr/>
          </a:p>
        </p:txBody>
      </p:sp>
      <p:cxnSp>
        <p:nvCxnSpPr>
          <p:cNvPr id="282" name="Google Shape;282;p25"/>
          <p:cNvCxnSpPr/>
          <p:nvPr/>
        </p:nvCxnSpPr>
        <p:spPr>
          <a:xfrm rot="10800000">
            <a:off x="1485828" y="4887266"/>
            <a:ext cx="586120" cy="0"/>
          </a:xfrm>
          <a:prstGeom prst="straightConnector1">
            <a:avLst/>
          </a:prstGeom>
          <a:noFill/>
          <a:ln cap="flat" cmpd="sng" w="47625">
            <a:solidFill>
              <a:srgbClr val="4BD1FB"/>
            </a:solidFill>
            <a:prstDash val="solid"/>
            <a:round/>
            <a:headEnd len="sm" w="sm" type="none"/>
            <a:tailEnd len="sm" w="sm" type="none"/>
          </a:ln>
        </p:spPr>
      </p:cxnSp>
      <p:sp>
        <p:nvSpPr>
          <p:cNvPr id="283" name="Google Shape;283;p25"/>
          <p:cNvSpPr txBox="1"/>
          <p:nvPr/>
        </p:nvSpPr>
        <p:spPr>
          <a:xfrm>
            <a:off x="2257715" y="6070637"/>
            <a:ext cx="14562945" cy="1926717"/>
          </a:xfrm>
          <a:prstGeom prst="rect">
            <a:avLst/>
          </a:prstGeom>
          <a:noFill/>
          <a:ln>
            <a:noFill/>
          </a:ln>
        </p:spPr>
        <p:txBody>
          <a:bodyPr anchorCtr="0" anchor="t" bIns="0" lIns="0" spcFirstLastPara="1" rIns="0" wrap="square" tIns="0">
            <a:spAutoFit/>
          </a:bodyPr>
          <a:lstStyle/>
          <a:p>
            <a:pPr indent="0" lvl="0" marL="0" marR="0" rtl="0" algn="just">
              <a:lnSpc>
                <a:spcPct val="138013"/>
              </a:lnSpc>
              <a:spcBef>
                <a:spcPts val="0"/>
              </a:spcBef>
              <a:spcAft>
                <a:spcPts val="0"/>
              </a:spcAft>
              <a:buNone/>
            </a:pPr>
            <a:r>
              <a:rPr b="0" i="0" lang="en-US" sz="2799" u="none" cap="none" strike="noStrike">
                <a:solidFill>
                  <a:srgbClr val="FFFFFF"/>
                </a:solidFill>
                <a:latin typeface="DM Sans"/>
                <a:ea typeface="DM Sans"/>
                <a:cs typeface="DM Sans"/>
                <a:sym typeface="DM Sans"/>
              </a:rPr>
              <a:t>At each timestep, after the LSTM processes the word embedding, a softmax layer generates a probability distribution over the entire vocabulary for the next word in the caption. The highest probability word is typically chosen as the next word in the generated caption.</a:t>
            </a:r>
            <a:endParaRPr/>
          </a:p>
        </p:txBody>
      </p:sp>
      <p:sp>
        <p:nvSpPr>
          <p:cNvPr id="284" name="Google Shape;284;p25"/>
          <p:cNvSpPr txBox="1"/>
          <p:nvPr/>
        </p:nvSpPr>
        <p:spPr>
          <a:xfrm>
            <a:off x="1300062" y="6042062"/>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03</a:t>
            </a:r>
            <a:endParaRPr/>
          </a:p>
        </p:txBody>
      </p:sp>
      <p:cxnSp>
        <p:nvCxnSpPr>
          <p:cNvPr id="285" name="Google Shape;285;p25"/>
          <p:cNvCxnSpPr/>
          <p:nvPr/>
        </p:nvCxnSpPr>
        <p:spPr>
          <a:xfrm rot="10800000">
            <a:off x="1485828" y="6756833"/>
            <a:ext cx="586120" cy="0"/>
          </a:xfrm>
          <a:prstGeom prst="straightConnector1">
            <a:avLst/>
          </a:prstGeom>
          <a:noFill/>
          <a:ln cap="flat" cmpd="sng" w="47625">
            <a:solidFill>
              <a:srgbClr val="4BD1FB"/>
            </a:solidFill>
            <a:prstDash val="solid"/>
            <a:round/>
            <a:headEnd len="sm" w="sm" type="none"/>
            <a:tailEnd len="sm" w="sm" type="none"/>
          </a:ln>
        </p:spPr>
      </p:cxnSp>
      <p:sp>
        <p:nvSpPr>
          <p:cNvPr id="286" name="Google Shape;286;p25"/>
          <p:cNvSpPr/>
          <p:nvPr/>
        </p:nvSpPr>
        <p:spPr>
          <a:xfrm>
            <a:off x="-2514598" y="7227483"/>
            <a:ext cx="7086596" cy="7086596"/>
          </a:xfrm>
          <a:custGeom>
            <a:rect b="b" l="l" r="r" t="t"/>
            <a:pathLst>
              <a:path extrusionOk="0" h="7086596" w="7086596">
                <a:moveTo>
                  <a:pt x="0" y="0"/>
                </a:moveTo>
                <a:lnTo>
                  <a:pt x="7086596" y="0"/>
                </a:lnTo>
                <a:lnTo>
                  <a:pt x="7086596" y="7086596"/>
                </a:lnTo>
                <a:lnTo>
                  <a:pt x="0" y="7086596"/>
                </a:lnTo>
                <a:lnTo>
                  <a:pt x="0" y="0"/>
                </a:lnTo>
                <a:close/>
              </a:path>
            </a:pathLst>
          </a:custGeom>
          <a:blipFill rotWithShape="1">
            <a:blip r:embed="rId3">
              <a:alphaModFix/>
            </a:blip>
            <a:stretch>
              <a:fillRect b="0" l="0" r="0" t="0"/>
            </a:stretch>
          </a:blipFill>
          <a:ln>
            <a:noFill/>
          </a:ln>
        </p:spPr>
      </p:sp>
      <p:sp>
        <p:nvSpPr>
          <p:cNvPr id="287" name="Google Shape;287;p25"/>
          <p:cNvSpPr/>
          <p:nvPr/>
        </p:nvSpPr>
        <p:spPr>
          <a:xfrm rot="10436461">
            <a:off x="14161635" y="-4118246"/>
            <a:ext cx="6566182" cy="6566182"/>
          </a:xfrm>
          <a:custGeom>
            <a:rect b="b" l="l" r="r" t="t"/>
            <a:pathLst>
              <a:path extrusionOk="0" h="6566182" w="6566182">
                <a:moveTo>
                  <a:pt x="0" y="0"/>
                </a:moveTo>
                <a:lnTo>
                  <a:pt x="6566182" y="0"/>
                </a:lnTo>
                <a:lnTo>
                  <a:pt x="6566182" y="6566183"/>
                </a:lnTo>
                <a:lnTo>
                  <a:pt x="0" y="6566183"/>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291" name="Shape 291"/>
        <p:cNvGrpSpPr/>
        <p:nvPr/>
      </p:nvGrpSpPr>
      <p:grpSpPr>
        <a:xfrm>
          <a:off x="0" y="0"/>
          <a:ext cx="0" cy="0"/>
          <a:chOff x="0" y="0"/>
          <a:chExt cx="0" cy="0"/>
        </a:xfrm>
      </p:grpSpPr>
      <p:sp>
        <p:nvSpPr>
          <p:cNvPr id="292" name="Google Shape;292;p26"/>
          <p:cNvSpPr txBox="1"/>
          <p:nvPr/>
        </p:nvSpPr>
        <p:spPr>
          <a:xfrm>
            <a:off x="1300062" y="2372884"/>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01</a:t>
            </a:r>
            <a:endParaRPr/>
          </a:p>
        </p:txBody>
      </p:sp>
      <p:cxnSp>
        <p:nvCxnSpPr>
          <p:cNvPr id="293" name="Google Shape;293;p26"/>
          <p:cNvCxnSpPr/>
          <p:nvPr/>
        </p:nvCxnSpPr>
        <p:spPr>
          <a:xfrm rot="10800000">
            <a:off x="1485828" y="3087655"/>
            <a:ext cx="586120" cy="0"/>
          </a:xfrm>
          <a:prstGeom prst="straightConnector1">
            <a:avLst/>
          </a:prstGeom>
          <a:noFill/>
          <a:ln cap="flat" cmpd="sng" w="47625">
            <a:solidFill>
              <a:srgbClr val="4BD1FB"/>
            </a:solidFill>
            <a:prstDash val="solid"/>
            <a:round/>
            <a:headEnd len="sm" w="sm" type="none"/>
            <a:tailEnd len="sm" w="sm" type="none"/>
          </a:ln>
        </p:spPr>
      </p:cxnSp>
      <p:sp>
        <p:nvSpPr>
          <p:cNvPr id="294" name="Google Shape;294;p26"/>
          <p:cNvSpPr/>
          <p:nvPr/>
        </p:nvSpPr>
        <p:spPr>
          <a:xfrm>
            <a:off x="2737039" y="5143500"/>
            <a:ext cx="12813922" cy="1845922"/>
          </a:xfrm>
          <a:custGeom>
            <a:rect b="b" l="l" r="r" t="t"/>
            <a:pathLst>
              <a:path extrusionOk="0" h="1845922" w="12813922">
                <a:moveTo>
                  <a:pt x="0" y="0"/>
                </a:moveTo>
                <a:lnTo>
                  <a:pt x="12813922" y="0"/>
                </a:lnTo>
                <a:lnTo>
                  <a:pt x="12813922" y="1845922"/>
                </a:lnTo>
                <a:lnTo>
                  <a:pt x="0" y="1845922"/>
                </a:lnTo>
                <a:lnTo>
                  <a:pt x="0" y="0"/>
                </a:lnTo>
                <a:close/>
              </a:path>
            </a:pathLst>
          </a:custGeom>
          <a:blipFill rotWithShape="1">
            <a:blip r:embed="rId3">
              <a:alphaModFix/>
            </a:blip>
            <a:stretch>
              <a:fillRect b="0" l="0" r="0" t="0"/>
            </a:stretch>
          </a:blipFill>
          <a:ln>
            <a:noFill/>
          </a:ln>
        </p:spPr>
      </p:sp>
      <p:sp>
        <p:nvSpPr>
          <p:cNvPr id="295" name="Google Shape;295;p26"/>
          <p:cNvSpPr txBox="1"/>
          <p:nvPr/>
        </p:nvSpPr>
        <p:spPr>
          <a:xfrm>
            <a:off x="552670" y="1028700"/>
            <a:ext cx="6579898" cy="921743"/>
          </a:xfrm>
          <a:prstGeom prst="rect">
            <a:avLst/>
          </a:prstGeom>
          <a:noFill/>
          <a:ln>
            <a:noFill/>
          </a:ln>
        </p:spPr>
        <p:txBody>
          <a:bodyPr anchorCtr="0" anchor="t" bIns="0" lIns="0" spcFirstLastPara="1" rIns="0" wrap="square" tIns="0">
            <a:spAutoFit/>
          </a:bodyPr>
          <a:lstStyle/>
          <a:p>
            <a:pPr indent="0" lvl="0" marL="0" marR="0" rtl="0" algn="ctr">
              <a:lnSpc>
                <a:spcPct val="119993"/>
              </a:lnSpc>
              <a:spcBef>
                <a:spcPts val="0"/>
              </a:spcBef>
              <a:spcAft>
                <a:spcPts val="0"/>
              </a:spcAft>
              <a:buNone/>
            </a:pPr>
            <a:r>
              <a:rPr b="0" i="0" lang="en-US" sz="6047" u="none" cap="none" strike="noStrike">
                <a:solidFill>
                  <a:srgbClr val="FFFFFF"/>
                </a:solidFill>
                <a:latin typeface="Arial"/>
                <a:ea typeface="Arial"/>
                <a:cs typeface="Arial"/>
                <a:sym typeface="Arial"/>
              </a:rPr>
              <a:t>SPECIAL TOKENS</a:t>
            </a:r>
            <a:endParaRPr/>
          </a:p>
        </p:txBody>
      </p:sp>
      <p:sp>
        <p:nvSpPr>
          <p:cNvPr id="296" name="Google Shape;296;p26"/>
          <p:cNvSpPr txBox="1"/>
          <p:nvPr/>
        </p:nvSpPr>
        <p:spPr>
          <a:xfrm>
            <a:off x="2466924" y="2401459"/>
            <a:ext cx="14291583" cy="1926717"/>
          </a:xfrm>
          <a:prstGeom prst="rect">
            <a:avLst/>
          </a:prstGeom>
          <a:noFill/>
          <a:ln>
            <a:noFill/>
          </a:ln>
        </p:spPr>
        <p:txBody>
          <a:bodyPr anchorCtr="0" anchor="t" bIns="0" lIns="0" spcFirstLastPara="1" rIns="0" wrap="square" tIns="0">
            <a:spAutoFit/>
          </a:bodyPr>
          <a:lstStyle/>
          <a:p>
            <a:pPr indent="0" lvl="0" marL="0" marR="0" rtl="0" algn="just">
              <a:lnSpc>
                <a:spcPct val="138013"/>
              </a:lnSpc>
              <a:spcBef>
                <a:spcPts val="0"/>
              </a:spcBef>
              <a:spcAft>
                <a:spcPts val="0"/>
              </a:spcAft>
              <a:buNone/>
            </a:pPr>
            <a:r>
              <a:rPr b="0" i="0" lang="en-US" sz="2799" u="none" cap="none" strike="noStrike">
                <a:solidFill>
                  <a:srgbClr val="FFFFFF"/>
                </a:solidFill>
                <a:latin typeface="DM Sans"/>
                <a:ea typeface="DM Sans"/>
                <a:cs typeface="DM Sans"/>
                <a:sym typeface="DM Sans"/>
              </a:rPr>
              <a:t>Special tokens are used to signify the beginning and end of a caption. The &lt;start&gt; token indicates the beginning, prompting the model to start generating a caption, and the &lt;end&gt; token is an indicator for the model to stop generating words, signifying the end of the caption.</a:t>
            </a:r>
            <a:endParaRPr/>
          </a:p>
        </p:txBody>
      </p:sp>
      <p:sp>
        <p:nvSpPr>
          <p:cNvPr id="297" name="Google Shape;297;p26"/>
          <p:cNvSpPr/>
          <p:nvPr/>
        </p:nvSpPr>
        <p:spPr>
          <a:xfrm>
            <a:off x="-2519628" y="7227483"/>
            <a:ext cx="7086596" cy="7086596"/>
          </a:xfrm>
          <a:custGeom>
            <a:rect b="b" l="l" r="r" t="t"/>
            <a:pathLst>
              <a:path extrusionOk="0" h="7086596" w="7086596">
                <a:moveTo>
                  <a:pt x="0" y="0"/>
                </a:moveTo>
                <a:lnTo>
                  <a:pt x="7086596" y="0"/>
                </a:lnTo>
                <a:lnTo>
                  <a:pt x="7086596" y="7086596"/>
                </a:lnTo>
                <a:lnTo>
                  <a:pt x="0" y="7086596"/>
                </a:lnTo>
                <a:lnTo>
                  <a:pt x="0" y="0"/>
                </a:lnTo>
                <a:close/>
              </a:path>
            </a:pathLst>
          </a:custGeom>
          <a:blipFill rotWithShape="1">
            <a:blip r:embed="rId4">
              <a:alphaModFix/>
            </a:blip>
            <a:stretch>
              <a:fillRect b="0" l="0" r="0" t="0"/>
            </a:stretch>
          </a:blipFill>
          <a:ln>
            <a:noFill/>
          </a:ln>
        </p:spPr>
      </p:sp>
      <p:sp>
        <p:nvSpPr>
          <p:cNvPr id="298" name="Google Shape;298;p26"/>
          <p:cNvSpPr/>
          <p:nvPr/>
        </p:nvSpPr>
        <p:spPr>
          <a:xfrm rot="10436461">
            <a:off x="14152110" y="-4118246"/>
            <a:ext cx="6566182" cy="6566182"/>
          </a:xfrm>
          <a:custGeom>
            <a:rect b="b" l="l" r="r" t="t"/>
            <a:pathLst>
              <a:path extrusionOk="0" h="6566182" w="6566182">
                <a:moveTo>
                  <a:pt x="0" y="0"/>
                </a:moveTo>
                <a:lnTo>
                  <a:pt x="6566182" y="0"/>
                </a:lnTo>
                <a:lnTo>
                  <a:pt x="6566182" y="6566183"/>
                </a:lnTo>
                <a:lnTo>
                  <a:pt x="0" y="6566183"/>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302" name="Shape 302"/>
        <p:cNvGrpSpPr/>
        <p:nvPr/>
      </p:nvGrpSpPr>
      <p:grpSpPr>
        <a:xfrm>
          <a:off x="0" y="0"/>
          <a:ext cx="0" cy="0"/>
          <a:chOff x="0" y="0"/>
          <a:chExt cx="0" cy="0"/>
        </a:xfrm>
      </p:grpSpPr>
      <p:sp>
        <p:nvSpPr>
          <p:cNvPr id="303" name="Google Shape;303;p27"/>
          <p:cNvSpPr/>
          <p:nvPr/>
        </p:nvSpPr>
        <p:spPr>
          <a:xfrm rot="10436461">
            <a:off x="14152110" y="-4118246"/>
            <a:ext cx="6566182" cy="6566182"/>
          </a:xfrm>
          <a:custGeom>
            <a:rect b="b" l="l" r="r" t="t"/>
            <a:pathLst>
              <a:path extrusionOk="0" h="6566182" w="6566182">
                <a:moveTo>
                  <a:pt x="0" y="0"/>
                </a:moveTo>
                <a:lnTo>
                  <a:pt x="6566182" y="0"/>
                </a:lnTo>
                <a:lnTo>
                  <a:pt x="6566182" y="6566183"/>
                </a:lnTo>
                <a:lnTo>
                  <a:pt x="0" y="6566183"/>
                </a:lnTo>
                <a:lnTo>
                  <a:pt x="0" y="0"/>
                </a:lnTo>
                <a:close/>
              </a:path>
            </a:pathLst>
          </a:custGeom>
          <a:blipFill rotWithShape="1">
            <a:blip r:embed="rId3">
              <a:alphaModFix/>
            </a:blip>
            <a:stretch>
              <a:fillRect b="0" l="0" r="0" t="0"/>
            </a:stretch>
          </a:blipFill>
          <a:ln>
            <a:noFill/>
          </a:ln>
        </p:spPr>
      </p:sp>
      <p:sp>
        <p:nvSpPr>
          <p:cNvPr id="304" name="Google Shape;304;p27"/>
          <p:cNvSpPr/>
          <p:nvPr/>
        </p:nvSpPr>
        <p:spPr>
          <a:xfrm>
            <a:off x="-2519628" y="7227483"/>
            <a:ext cx="7086596" cy="7086596"/>
          </a:xfrm>
          <a:custGeom>
            <a:rect b="b" l="l" r="r" t="t"/>
            <a:pathLst>
              <a:path extrusionOk="0" h="7086596" w="7086596">
                <a:moveTo>
                  <a:pt x="0" y="0"/>
                </a:moveTo>
                <a:lnTo>
                  <a:pt x="7086596" y="0"/>
                </a:lnTo>
                <a:lnTo>
                  <a:pt x="7086596" y="7086596"/>
                </a:lnTo>
                <a:lnTo>
                  <a:pt x="0" y="7086596"/>
                </a:lnTo>
                <a:lnTo>
                  <a:pt x="0" y="0"/>
                </a:lnTo>
                <a:close/>
              </a:path>
            </a:pathLst>
          </a:custGeom>
          <a:blipFill rotWithShape="1">
            <a:blip r:embed="rId3">
              <a:alphaModFix/>
            </a:blip>
            <a:stretch>
              <a:fillRect b="0" l="0" r="0" t="0"/>
            </a:stretch>
          </a:blipFill>
          <a:ln>
            <a:noFill/>
          </a:ln>
        </p:spPr>
      </p:sp>
      <p:sp>
        <p:nvSpPr>
          <p:cNvPr id="305" name="Google Shape;305;p27"/>
          <p:cNvSpPr/>
          <p:nvPr/>
        </p:nvSpPr>
        <p:spPr>
          <a:xfrm>
            <a:off x="3154739" y="314019"/>
            <a:ext cx="1197170" cy="1210374"/>
          </a:xfrm>
          <a:custGeom>
            <a:rect b="b" l="l" r="r" t="t"/>
            <a:pathLst>
              <a:path extrusionOk="0" h="1210374" w="1197170">
                <a:moveTo>
                  <a:pt x="0" y="0"/>
                </a:moveTo>
                <a:lnTo>
                  <a:pt x="1197170" y="0"/>
                </a:lnTo>
                <a:lnTo>
                  <a:pt x="1197170" y="1210374"/>
                </a:lnTo>
                <a:lnTo>
                  <a:pt x="0" y="1210374"/>
                </a:lnTo>
                <a:lnTo>
                  <a:pt x="0" y="0"/>
                </a:lnTo>
                <a:close/>
              </a:path>
            </a:pathLst>
          </a:custGeom>
          <a:blipFill rotWithShape="1">
            <a:blip r:embed="rId4">
              <a:alphaModFix/>
            </a:blip>
            <a:stretch>
              <a:fillRect b="0" l="0" r="0" t="0"/>
            </a:stretch>
          </a:blipFill>
          <a:ln>
            <a:noFill/>
          </a:ln>
        </p:spPr>
      </p:sp>
      <p:sp>
        <p:nvSpPr>
          <p:cNvPr id="306" name="Google Shape;306;p27"/>
          <p:cNvSpPr txBox="1"/>
          <p:nvPr/>
        </p:nvSpPr>
        <p:spPr>
          <a:xfrm>
            <a:off x="1428489" y="3550035"/>
            <a:ext cx="15403175" cy="4355592"/>
          </a:xfrm>
          <a:prstGeom prst="rect">
            <a:avLst/>
          </a:prstGeom>
          <a:noFill/>
          <a:ln>
            <a:noFill/>
          </a:ln>
        </p:spPr>
        <p:txBody>
          <a:bodyPr anchorCtr="0" anchor="t" bIns="0" lIns="0" spcFirstLastPara="1" rIns="0" wrap="square" tIns="0">
            <a:spAutoFit/>
          </a:bodyPr>
          <a:lstStyle/>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BLEU scores are common metrics for evaluating the quality of text which has been machine translated from one language to another. In this context, they're being used to assess the quality of captions generated by the model against a set of reference captions.</a:t>
            </a:r>
            <a:endParaRPr/>
          </a:p>
          <a:p>
            <a:pPr indent="0" lvl="0" marL="0" marR="0" rtl="0" algn="just">
              <a:lnSpc>
                <a:spcPct val="138013"/>
              </a:lnSpc>
              <a:spcBef>
                <a:spcPts val="0"/>
              </a:spcBef>
              <a:spcAft>
                <a:spcPts val="0"/>
              </a:spcAft>
              <a:buNone/>
            </a:pPr>
            <a:r>
              <a:t/>
            </a:r>
            <a:endParaRPr b="0" i="0" sz="2799" u="none" cap="none" strike="noStrike">
              <a:solidFill>
                <a:srgbClr val="FFFFFF"/>
              </a:solidFill>
              <a:latin typeface="DM Sans"/>
              <a:ea typeface="DM Sans"/>
              <a:cs typeface="DM Sans"/>
              <a:sym typeface="DM Sans"/>
            </a:endParaRPr>
          </a:p>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The BLEU-1 score: This score considers only one-word phrases (unigrams). </a:t>
            </a:r>
            <a:endParaRPr/>
          </a:p>
          <a:p>
            <a:pPr indent="0" lvl="0" marL="0" marR="0" rtl="0" algn="just">
              <a:lnSpc>
                <a:spcPct val="138013"/>
              </a:lnSpc>
              <a:spcBef>
                <a:spcPts val="0"/>
              </a:spcBef>
              <a:spcAft>
                <a:spcPts val="0"/>
              </a:spcAft>
              <a:buNone/>
            </a:pPr>
            <a:r>
              <a:t/>
            </a:r>
            <a:endParaRPr b="0" i="0" sz="2799" u="none" cap="none" strike="noStrike">
              <a:solidFill>
                <a:srgbClr val="FFFFFF"/>
              </a:solidFill>
              <a:latin typeface="DM Sans"/>
              <a:ea typeface="DM Sans"/>
              <a:cs typeface="DM Sans"/>
              <a:sym typeface="DM Sans"/>
            </a:endParaRPr>
          </a:p>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The BLEU-2 score: This considers two-word phrases (bigrams).</a:t>
            </a:r>
            <a:endParaRPr/>
          </a:p>
          <a:p>
            <a:pPr indent="0" lvl="0" marL="0" marR="0" rtl="0" algn="just">
              <a:lnSpc>
                <a:spcPct val="138013"/>
              </a:lnSpc>
              <a:spcBef>
                <a:spcPts val="0"/>
              </a:spcBef>
              <a:spcAft>
                <a:spcPts val="0"/>
              </a:spcAft>
              <a:buNone/>
            </a:pPr>
            <a:r>
              <a:t/>
            </a:r>
            <a:endParaRPr b="0" i="0" sz="2799" u="none" cap="none" strike="noStrike">
              <a:solidFill>
                <a:srgbClr val="FFFFFF"/>
              </a:solidFill>
              <a:latin typeface="DM Sans"/>
              <a:ea typeface="DM Sans"/>
              <a:cs typeface="DM Sans"/>
              <a:sym typeface="DM Sans"/>
            </a:endParaRPr>
          </a:p>
        </p:txBody>
      </p:sp>
      <p:cxnSp>
        <p:nvCxnSpPr>
          <p:cNvPr id="307" name="Google Shape;307;p27"/>
          <p:cNvCxnSpPr/>
          <p:nvPr/>
        </p:nvCxnSpPr>
        <p:spPr>
          <a:xfrm rot="10800000">
            <a:off x="656602" y="3006775"/>
            <a:ext cx="586120" cy="0"/>
          </a:xfrm>
          <a:prstGeom prst="straightConnector1">
            <a:avLst/>
          </a:prstGeom>
          <a:noFill/>
          <a:ln cap="flat" cmpd="sng" w="47625">
            <a:solidFill>
              <a:srgbClr val="4BD1FB"/>
            </a:solidFill>
            <a:prstDash val="solid"/>
            <a:round/>
            <a:headEnd len="sm" w="sm" type="none"/>
            <a:tailEnd len="sm" w="sm" type="none"/>
          </a:ln>
        </p:spPr>
      </p:cxnSp>
      <p:sp>
        <p:nvSpPr>
          <p:cNvPr id="308" name="Google Shape;308;p27"/>
          <p:cNvSpPr txBox="1"/>
          <p:nvPr/>
        </p:nvSpPr>
        <p:spPr>
          <a:xfrm>
            <a:off x="4351909" y="520838"/>
            <a:ext cx="10781351" cy="1222542"/>
          </a:xfrm>
          <a:prstGeom prst="rect">
            <a:avLst/>
          </a:prstGeom>
          <a:noFill/>
          <a:ln>
            <a:noFill/>
          </a:ln>
        </p:spPr>
        <p:txBody>
          <a:bodyPr anchorCtr="0" anchor="t" bIns="0" lIns="0" spcFirstLastPara="1" rIns="0" wrap="square" tIns="0">
            <a:spAutoFit/>
          </a:bodyPr>
          <a:lstStyle/>
          <a:p>
            <a:pPr indent="0" lvl="0" marL="0" marR="0" rtl="0" algn="ctr">
              <a:lnSpc>
                <a:spcPct val="120027"/>
              </a:lnSpc>
              <a:spcBef>
                <a:spcPts val="0"/>
              </a:spcBef>
              <a:spcAft>
                <a:spcPts val="0"/>
              </a:spcAft>
              <a:buNone/>
            </a:pPr>
            <a:r>
              <a:rPr b="0" i="0" lang="en-US" sz="8019" u="none" cap="none" strike="noStrike">
                <a:solidFill>
                  <a:srgbClr val="FFFFFF"/>
                </a:solidFill>
                <a:latin typeface="Arial"/>
                <a:ea typeface="Arial"/>
                <a:cs typeface="Arial"/>
                <a:sym typeface="Arial"/>
              </a:rPr>
              <a:t>RESULTS &amp; ANALYSIS</a:t>
            </a:r>
            <a:endParaRPr/>
          </a:p>
        </p:txBody>
      </p:sp>
      <p:sp>
        <p:nvSpPr>
          <p:cNvPr id="309" name="Google Shape;309;p27"/>
          <p:cNvSpPr txBox="1"/>
          <p:nvPr/>
        </p:nvSpPr>
        <p:spPr>
          <a:xfrm>
            <a:off x="1260908" y="2314171"/>
            <a:ext cx="12797721" cy="9239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6050" u="none" cap="none" strike="noStrike">
                <a:solidFill>
                  <a:srgbClr val="FFFFFF"/>
                </a:solidFill>
                <a:latin typeface="Arial"/>
                <a:ea typeface="Arial"/>
                <a:cs typeface="Arial"/>
                <a:sym typeface="Arial"/>
              </a:rPr>
              <a:t>PERFORMANCE OF THE MODEL:</a:t>
            </a:r>
            <a:endParaRPr/>
          </a:p>
        </p:txBody>
      </p:sp>
      <p:sp>
        <p:nvSpPr>
          <p:cNvPr id="310" name="Google Shape;310;p27"/>
          <p:cNvSpPr txBox="1"/>
          <p:nvPr/>
        </p:nvSpPr>
        <p:spPr>
          <a:xfrm>
            <a:off x="470835" y="2237971"/>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314" name="Shape 314"/>
        <p:cNvGrpSpPr/>
        <p:nvPr/>
      </p:nvGrpSpPr>
      <p:grpSpPr>
        <a:xfrm>
          <a:off x="0" y="0"/>
          <a:ext cx="0" cy="0"/>
          <a:chOff x="0" y="0"/>
          <a:chExt cx="0" cy="0"/>
        </a:xfrm>
      </p:grpSpPr>
      <p:sp>
        <p:nvSpPr>
          <p:cNvPr id="315" name="Google Shape;315;p28"/>
          <p:cNvSpPr/>
          <p:nvPr/>
        </p:nvSpPr>
        <p:spPr>
          <a:xfrm rot="10436461">
            <a:off x="14152110" y="-4118246"/>
            <a:ext cx="6566182" cy="6566182"/>
          </a:xfrm>
          <a:custGeom>
            <a:rect b="b" l="l" r="r" t="t"/>
            <a:pathLst>
              <a:path extrusionOk="0" h="6566182" w="6566182">
                <a:moveTo>
                  <a:pt x="0" y="0"/>
                </a:moveTo>
                <a:lnTo>
                  <a:pt x="6566182" y="0"/>
                </a:lnTo>
                <a:lnTo>
                  <a:pt x="6566182" y="6566183"/>
                </a:lnTo>
                <a:lnTo>
                  <a:pt x="0" y="6566183"/>
                </a:lnTo>
                <a:lnTo>
                  <a:pt x="0" y="0"/>
                </a:lnTo>
                <a:close/>
              </a:path>
            </a:pathLst>
          </a:custGeom>
          <a:blipFill rotWithShape="1">
            <a:blip r:embed="rId3">
              <a:alphaModFix/>
            </a:blip>
            <a:stretch>
              <a:fillRect b="0" l="0" r="0" t="0"/>
            </a:stretch>
          </a:blipFill>
          <a:ln>
            <a:noFill/>
          </a:ln>
        </p:spPr>
      </p:sp>
      <p:sp>
        <p:nvSpPr>
          <p:cNvPr id="316" name="Google Shape;316;p28"/>
          <p:cNvSpPr/>
          <p:nvPr/>
        </p:nvSpPr>
        <p:spPr>
          <a:xfrm>
            <a:off x="-2519628" y="7227483"/>
            <a:ext cx="7086596" cy="7086596"/>
          </a:xfrm>
          <a:custGeom>
            <a:rect b="b" l="l" r="r" t="t"/>
            <a:pathLst>
              <a:path extrusionOk="0" h="7086596" w="7086596">
                <a:moveTo>
                  <a:pt x="0" y="0"/>
                </a:moveTo>
                <a:lnTo>
                  <a:pt x="7086596" y="0"/>
                </a:lnTo>
                <a:lnTo>
                  <a:pt x="7086596" y="7086596"/>
                </a:lnTo>
                <a:lnTo>
                  <a:pt x="0" y="7086596"/>
                </a:lnTo>
                <a:lnTo>
                  <a:pt x="0" y="0"/>
                </a:lnTo>
                <a:close/>
              </a:path>
            </a:pathLst>
          </a:custGeom>
          <a:blipFill rotWithShape="1">
            <a:blip r:embed="rId3">
              <a:alphaModFix/>
            </a:blip>
            <a:stretch>
              <a:fillRect b="0" l="0" r="0" t="0"/>
            </a:stretch>
          </a:blipFill>
          <a:ln>
            <a:noFill/>
          </a:ln>
        </p:spPr>
      </p:sp>
      <p:sp>
        <p:nvSpPr>
          <p:cNvPr id="317" name="Google Shape;317;p28"/>
          <p:cNvSpPr/>
          <p:nvPr/>
        </p:nvSpPr>
        <p:spPr>
          <a:xfrm>
            <a:off x="9383174" y="6394691"/>
            <a:ext cx="4402270" cy="1144590"/>
          </a:xfrm>
          <a:custGeom>
            <a:rect b="b" l="l" r="r" t="t"/>
            <a:pathLst>
              <a:path extrusionOk="0" h="1144590" w="4402270">
                <a:moveTo>
                  <a:pt x="0" y="0"/>
                </a:moveTo>
                <a:lnTo>
                  <a:pt x="4402270" y="0"/>
                </a:lnTo>
                <a:lnTo>
                  <a:pt x="4402270" y="1144590"/>
                </a:lnTo>
                <a:lnTo>
                  <a:pt x="0" y="1144590"/>
                </a:lnTo>
                <a:lnTo>
                  <a:pt x="0" y="0"/>
                </a:lnTo>
                <a:close/>
              </a:path>
            </a:pathLst>
          </a:custGeom>
          <a:blipFill rotWithShape="1">
            <a:blip r:embed="rId4">
              <a:alphaModFix/>
            </a:blip>
            <a:stretch>
              <a:fillRect b="0" l="0" r="0" t="0"/>
            </a:stretch>
          </a:blipFill>
          <a:ln>
            <a:noFill/>
          </a:ln>
        </p:spPr>
      </p:sp>
      <p:sp>
        <p:nvSpPr>
          <p:cNvPr id="318" name="Google Shape;318;p28"/>
          <p:cNvSpPr/>
          <p:nvPr/>
        </p:nvSpPr>
        <p:spPr>
          <a:xfrm>
            <a:off x="4502556" y="6409839"/>
            <a:ext cx="4517770" cy="1129443"/>
          </a:xfrm>
          <a:custGeom>
            <a:rect b="b" l="l" r="r" t="t"/>
            <a:pathLst>
              <a:path extrusionOk="0" h="1129443" w="4517770">
                <a:moveTo>
                  <a:pt x="0" y="0"/>
                </a:moveTo>
                <a:lnTo>
                  <a:pt x="4517770" y="0"/>
                </a:lnTo>
                <a:lnTo>
                  <a:pt x="4517770" y="1129442"/>
                </a:lnTo>
                <a:lnTo>
                  <a:pt x="0" y="1129442"/>
                </a:lnTo>
                <a:lnTo>
                  <a:pt x="0" y="0"/>
                </a:lnTo>
                <a:close/>
              </a:path>
            </a:pathLst>
          </a:custGeom>
          <a:blipFill rotWithShape="1">
            <a:blip r:embed="rId5">
              <a:alphaModFix/>
            </a:blip>
            <a:stretch>
              <a:fillRect b="0" l="0" r="0" t="0"/>
            </a:stretch>
          </a:blipFill>
          <a:ln>
            <a:noFill/>
          </a:ln>
        </p:spPr>
      </p:sp>
      <p:sp>
        <p:nvSpPr>
          <p:cNvPr id="319" name="Google Shape;319;p28"/>
          <p:cNvSpPr txBox="1"/>
          <p:nvPr/>
        </p:nvSpPr>
        <p:spPr>
          <a:xfrm>
            <a:off x="1603500" y="1551276"/>
            <a:ext cx="15080999" cy="4841367"/>
          </a:xfrm>
          <a:prstGeom prst="rect">
            <a:avLst/>
          </a:prstGeom>
          <a:noFill/>
          <a:ln>
            <a:noFill/>
          </a:ln>
        </p:spPr>
        <p:txBody>
          <a:bodyPr anchorCtr="0" anchor="t" bIns="0" lIns="0" spcFirstLastPara="1" rIns="0" wrap="square" tIns="0">
            <a:spAutoFit/>
          </a:bodyPr>
          <a:lstStyle/>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VGG - BLEU-1: 0.538539, BLEU-2: 0.322250</a:t>
            </a:r>
            <a:endParaRPr/>
          </a:p>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ResNet50 - BLEU-1: 0.567415 BLEU-2: 0.341502</a:t>
            </a:r>
            <a:endParaRPr/>
          </a:p>
          <a:p>
            <a:pPr indent="0" lvl="0" marL="0" marR="0" rtl="0" algn="just">
              <a:lnSpc>
                <a:spcPct val="138013"/>
              </a:lnSpc>
              <a:spcBef>
                <a:spcPts val="0"/>
              </a:spcBef>
              <a:spcAft>
                <a:spcPts val="0"/>
              </a:spcAft>
              <a:buNone/>
            </a:pPr>
            <a:r>
              <a:t/>
            </a:r>
            <a:endParaRPr b="0" i="0" sz="2799" u="none" cap="none" strike="noStrike">
              <a:solidFill>
                <a:srgbClr val="FFFFFF"/>
              </a:solidFill>
              <a:latin typeface="DM Sans"/>
              <a:ea typeface="DM Sans"/>
              <a:cs typeface="DM Sans"/>
              <a:sym typeface="DM Sans"/>
            </a:endParaRPr>
          </a:p>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This is expected as matching longer phrases is typically more challenging for a language model. </a:t>
            </a:r>
            <a:endParaRPr/>
          </a:p>
          <a:p>
            <a:pPr indent="0" lvl="0" marL="0" marR="0" rtl="0" algn="just">
              <a:lnSpc>
                <a:spcPct val="138013"/>
              </a:lnSpc>
              <a:spcBef>
                <a:spcPts val="0"/>
              </a:spcBef>
              <a:spcAft>
                <a:spcPts val="0"/>
              </a:spcAft>
              <a:buNone/>
            </a:pPr>
            <a:r>
              <a:t/>
            </a:r>
            <a:endParaRPr b="0" i="0" sz="2799" u="none" cap="none" strike="noStrike">
              <a:solidFill>
                <a:srgbClr val="FFFFFF"/>
              </a:solidFill>
              <a:latin typeface="DM Sans"/>
              <a:ea typeface="DM Sans"/>
              <a:cs typeface="DM Sans"/>
              <a:sym typeface="DM Sans"/>
            </a:endParaRPr>
          </a:p>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These scores provide a quantitative measure of the captioning model's performance, with higher scores indicating better quality captions that are closer to human-written text.</a:t>
            </a:r>
            <a:endParaRPr/>
          </a:p>
          <a:p>
            <a:pPr indent="0" lvl="0" marL="0" marR="0" rtl="0" algn="just">
              <a:lnSpc>
                <a:spcPct val="138013"/>
              </a:lnSpc>
              <a:spcBef>
                <a:spcPts val="0"/>
              </a:spcBef>
              <a:spcAft>
                <a:spcPts val="0"/>
              </a:spcAft>
              <a:buNone/>
            </a:pPr>
            <a:r>
              <a:t/>
            </a:r>
            <a:endParaRPr b="0" i="0" sz="2799" u="none" cap="none" strike="noStrike">
              <a:solidFill>
                <a:srgbClr val="FFFFFF"/>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323" name="Shape 323"/>
        <p:cNvGrpSpPr/>
        <p:nvPr/>
      </p:nvGrpSpPr>
      <p:grpSpPr>
        <a:xfrm>
          <a:off x="0" y="0"/>
          <a:ext cx="0" cy="0"/>
          <a:chOff x="0" y="0"/>
          <a:chExt cx="0" cy="0"/>
        </a:xfrm>
      </p:grpSpPr>
      <p:sp>
        <p:nvSpPr>
          <p:cNvPr id="324" name="Google Shape;324;p29"/>
          <p:cNvSpPr/>
          <p:nvPr/>
        </p:nvSpPr>
        <p:spPr>
          <a:xfrm rot="10436461">
            <a:off x="14152110" y="-4118246"/>
            <a:ext cx="6566182" cy="6566182"/>
          </a:xfrm>
          <a:custGeom>
            <a:rect b="b" l="l" r="r" t="t"/>
            <a:pathLst>
              <a:path extrusionOk="0" h="6566182" w="6566182">
                <a:moveTo>
                  <a:pt x="0" y="0"/>
                </a:moveTo>
                <a:lnTo>
                  <a:pt x="6566182" y="0"/>
                </a:lnTo>
                <a:lnTo>
                  <a:pt x="6566182" y="6566183"/>
                </a:lnTo>
                <a:lnTo>
                  <a:pt x="0" y="6566183"/>
                </a:lnTo>
                <a:lnTo>
                  <a:pt x="0" y="0"/>
                </a:lnTo>
                <a:close/>
              </a:path>
            </a:pathLst>
          </a:custGeom>
          <a:blipFill rotWithShape="1">
            <a:blip r:embed="rId3">
              <a:alphaModFix/>
            </a:blip>
            <a:stretch>
              <a:fillRect b="0" l="0" r="0" t="0"/>
            </a:stretch>
          </a:blipFill>
          <a:ln>
            <a:noFill/>
          </a:ln>
        </p:spPr>
      </p:sp>
      <p:sp>
        <p:nvSpPr>
          <p:cNvPr id="325" name="Google Shape;325;p29"/>
          <p:cNvSpPr/>
          <p:nvPr/>
        </p:nvSpPr>
        <p:spPr>
          <a:xfrm>
            <a:off x="-2519628" y="7227483"/>
            <a:ext cx="7086596" cy="7086596"/>
          </a:xfrm>
          <a:custGeom>
            <a:rect b="b" l="l" r="r" t="t"/>
            <a:pathLst>
              <a:path extrusionOk="0" h="7086596" w="7086596">
                <a:moveTo>
                  <a:pt x="0" y="0"/>
                </a:moveTo>
                <a:lnTo>
                  <a:pt x="7086596" y="0"/>
                </a:lnTo>
                <a:lnTo>
                  <a:pt x="7086596" y="7086596"/>
                </a:lnTo>
                <a:lnTo>
                  <a:pt x="0" y="7086596"/>
                </a:lnTo>
                <a:lnTo>
                  <a:pt x="0" y="0"/>
                </a:lnTo>
                <a:close/>
              </a:path>
            </a:pathLst>
          </a:custGeom>
          <a:blipFill rotWithShape="1">
            <a:blip r:embed="rId3">
              <a:alphaModFix/>
            </a:blip>
            <a:stretch>
              <a:fillRect b="0" l="0" r="0" t="0"/>
            </a:stretch>
          </a:blipFill>
          <a:ln>
            <a:noFill/>
          </a:ln>
        </p:spPr>
      </p:sp>
      <p:cxnSp>
        <p:nvCxnSpPr>
          <p:cNvPr id="326" name="Google Shape;326;p29"/>
          <p:cNvCxnSpPr/>
          <p:nvPr/>
        </p:nvCxnSpPr>
        <p:spPr>
          <a:xfrm rot="10800000">
            <a:off x="730610" y="1252933"/>
            <a:ext cx="586120" cy="0"/>
          </a:xfrm>
          <a:prstGeom prst="straightConnector1">
            <a:avLst/>
          </a:prstGeom>
          <a:noFill/>
          <a:ln cap="flat" cmpd="sng" w="47625">
            <a:solidFill>
              <a:srgbClr val="4BD1FB"/>
            </a:solidFill>
            <a:prstDash val="solid"/>
            <a:round/>
            <a:headEnd len="sm" w="sm" type="none"/>
            <a:tailEnd len="sm" w="sm" type="none"/>
          </a:ln>
        </p:spPr>
      </p:cxnSp>
      <p:sp>
        <p:nvSpPr>
          <p:cNvPr id="327" name="Google Shape;327;p29"/>
          <p:cNvSpPr/>
          <p:nvPr/>
        </p:nvSpPr>
        <p:spPr>
          <a:xfrm>
            <a:off x="5459403" y="4551764"/>
            <a:ext cx="7369193" cy="5351438"/>
          </a:xfrm>
          <a:custGeom>
            <a:rect b="b" l="l" r="r" t="t"/>
            <a:pathLst>
              <a:path extrusionOk="0" h="5351438" w="7369193">
                <a:moveTo>
                  <a:pt x="0" y="0"/>
                </a:moveTo>
                <a:lnTo>
                  <a:pt x="7369194" y="0"/>
                </a:lnTo>
                <a:lnTo>
                  <a:pt x="7369194" y="5351438"/>
                </a:lnTo>
                <a:lnTo>
                  <a:pt x="0" y="5351438"/>
                </a:lnTo>
                <a:lnTo>
                  <a:pt x="0" y="0"/>
                </a:lnTo>
                <a:close/>
              </a:path>
            </a:pathLst>
          </a:custGeom>
          <a:blipFill rotWithShape="1">
            <a:blip r:embed="rId4">
              <a:alphaModFix/>
            </a:blip>
            <a:stretch>
              <a:fillRect b="0" l="0" r="0" t="0"/>
            </a:stretch>
          </a:blipFill>
          <a:ln>
            <a:noFill/>
          </a:ln>
        </p:spPr>
      </p:sp>
      <p:sp>
        <p:nvSpPr>
          <p:cNvPr id="328" name="Google Shape;328;p29"/>
          <p:cNvSpPr txBox="1"/>
          <p:nvPr/>
        </p:nvSpPr>
        <p:spPr>
          <a:xfrm>
            <a:off x="1211569" y="566738"/>
            <a:ext cx="11039394" cy="9239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6050" u="none" cap="none" strike="noStrike">
                <a:solidFill>
                  <a:srgbClr val="FFFFFF"/>
                </a:solidFill>
                <a:latin typeface="Arial"/>
                <a:ea typeface="Arial"/>
                <a:cs typeface="Arial"/>
                <a:sym typeface="Arial"/>
              </a:rPr>
              <a:t>BASELINE RESULTS - VGG16</a:t>
            </a:r>
            <a:endParaRPr/>
          </a:p>
        </p:txBody>
      </p:sp>
      <p:sp>
        <p:nvSpPr>
          <p:cNvPr id="329" name="Google Shape;329;p29"/>
          <p:cNvSpPr txBox="1"/>
          <p:nvPr/>
        </p:nvSpPr>
        <p:spPr>
          <a:xfrm>
            <a:off x="520174" y="490538"/>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02</a:t>
            </a:r>
            <a:endParaRPr/>
          </a:p>
        </p:txBody>
      </p:sp>
      <p:sp>
        <p:nvSpPr>
          <p:cNvPr id="330" name="Google Shape;330;p29"/>
          <p:cNvSpPr txBox="1"/>
          <p:nvPr/>
        </p:nvSpPr>
        <p:spPr>
          <a:xfrm>
            <a:off x="248812" y="1443038"/>
            <a:ext cx="17186389" cy="3384042"/>
          </a:xfrm>
          <a:prstGeom prst="rect">
            <a:avLst/>
          </a:prstGeom>
          <a:noFill/>
          <a:ln>
            <a:noFill/>
          </a:ln>
        </p:spPr>
        <p:txBody>
          <a:bodyPr anchorCtr="0" anchor="t" bIns="0" lIns="0" spcFirstLastPara="1" rIns="0" wrap="square" tIns="0">
            <a:spAutoFit/>
          </a:bodyPr>
          <a:lstStyle/>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The actual captions are quite diverse, describing various aspects and actions within the image, such as the presence of two dogs, the act of seeing each other, and the act of playing. </a:t>
            </a:r>
            <a:endParaRPr/>
          </a:p>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The predicted caption captures some of these elements, such as a "Two dogs are playing with the ball in the snow." </a:t>
            </a:r>
            <a:endParaRPr/>
          </a:p>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This indicates the model's ability to correctly identify key elements of the scene, although it may not capture the entire scene as richly as the actual captions do.</a:t>
            </a:r>
            <a:endParaRPr/>
          </a:p>
          <a:p>
            <a:pPr indent="0" lvl="0" marL="0" marR="0" rtl="0" algn="just">
              <a:lnSpc>
                <a:spcPct val="138013"/>
              </a:lnSpc>
              <a:spcBef>
                <a:spcPts val="0"/>
              </a:spcBef>
              <a:spcAft>
                <a:spcPts val="0"/>
              </a:spcAft>
              <a:buNone/>
            </a:pPr>
            <a:r>
              <a:t/>
            </a:r>
            <a:endParaRPr b="0" i="0" sz="2799" u="none" cap="none" strike="noStrike">
              <a:solidFill>
                <a:srgbClr val="FFFFFF"/>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334" name="Shape 334"/>
        <p:cNvGrpSpPr/>
        <p:nvPr/>
      </p:nvGrpSpPr>
      <p:grpSpPr>
        <a:xfrm>
          <a:off x="0" y="0"/>
          <a:ext cx="0" cy="0"/>
          <a:chOff x="0" y="0"/>
          <a:chExt cx="0" cy="0"/>
        </a:xfrm>
      </p:grpSpPr>
      <p:sp>
        <p:nvSpPr>
          <p:cNvPr id="335" name="Google Shape;335;p30"/>
          <p:cNvSpPr/>
          <p:nvPr/>
        </p:nvSpPr>
        <p:spPr>
          <a:xfrm>
            <a:off x="-2519628" y="7227483"/>
            <a:ext cx="7086596" cy="7086596"/>
          </a:xfrm>
          <a:custGeom>
            <a:rect b="b" l="l" r="r" t="t"/>
            <a:pathLst>
              <a:path extrusionOk="0" h="7086596" w="7086596">
                <a:moveTo>
                  <a:pt x="0" y="0"/>
                </a:moveTo>
                <a:lnTo>
                  <a:pt x="7086596" y="0"/>
                </a:lnTo>
                <a:lnTo>
                  <a:pt x="7086596" y="7086596"/>
                </a:lnTo>
                <a:lnTo>
                  <a:pt x="0" y="7086596"/>
                </a:lnTo>
                <a:lnTo>
                  <a:pt x="0" y="0"/>
                </a:lnTo>
                <a:close/>
              </a:path>
            </a:pathLst>
          </a:custGeom>
          <a:blipFill rotWithShape="1">
            <a:blip r:embed="rId3">
              <a:alphaModFix/>
            </a:blip>
            <a:stretch>
              <a:fillRect b="0" l="0" r="0" t="0"/>
            </a:stretch>
          </a:blipFill>
          <a:ln>
            <a:noFill/>
          </a:ln>
        </p:spPr>
      </p:sp>
      <p:sp>
        <p:nvSpPr>
          <p:cNvPr id="336" name="Google Shape;336;p30"/>
          <p:cNvSpPr/>
          <p:nvPr/>
        </p:nvSpPr>
        <p:spPr>
          <a:xfrm rot="10436461">
            <a:off x="14152110" y="-4118246"/>
            <a:ext cx="6566182" cy="6566182"/>
          </a:xfrm>
          <a:custGeom>
            <a:rect b="b" l="l" r="r" t="t"/>
            <a:pathLst>
              <a:path extrusionOk="0" h="6566182" w="6566182">
                <a:moveTo>
                  <a:pt x="0" y="0"/>
                </a:moveTo>
                <a:lnTo>
                  <a:pt x="6566182" y="0"/>
                </a:lnTo>
                <a:lnTo>
                  <a:pt x="6566182" y="6566183"/>
                </a:lnTo>
                <a:lnTo>
                  <a:pt x="0" y="6566183"/>
                </a:lnTo>
                <a:lnTo>
                  <a:pt x="0" y="0"/>
                </a:lnTo>
                <a:close/>
              </a:path>
            </a:pathLst>
          </a:custGeom>
          <a:blipFill rotWithShape="1">
            <a:blip r:embed="rId3">
              <a:alphaModFix/>
            </a:blip>
            <a:stretch>
              <a:fillRect b="0" l="0" r="0" t="0"/>
            </a:stretch>
          </a:blipFill>
          <a:ln>
            <a:noFill/>
          </a:ln>
        </p:spPr>
      </p:sp>
      <p:sp>
        <p:nvSpPr>
          <p:cNvPr id="337" name="Google Shape;337;p30"/>
          <p:cNvSpPr txBox="1"/>
          <p:nvPr/>
        </p:nvSpPr>
        <p:spPr>
          <a:xfrm>
            <a:off x="857740" y="490538"/>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03</a:t>
            </a:r>
            <a:endParaRPr/>
          </a:p>
        </p:txBody>
      </p:sp>
      <p:cxnSp>
        <p:nvCxnSpPr>
          <p:cNvPr id="338" name="Google Shape;338;p30"/>
          <p:cNvCxnSpPr/>
          <p:nvPr/>
        </p:nvCxnSpPr>
        <p:spPr>
          <a:xfrm rot="10800000">
            <a:off x="1043506" y="1205308"/>
            <a:ext cx="586120" cy="0"/>
          </a:xfrm>
          <a:prstGeom prst="straightConnector1">
            <a:avLst/>
          </a:prstGeom>
          <a:noFill/>
          <a:ln cap="flat" cmpd="sng" w="47625">
            <a:solidFill>
              <a:srgbClr val="4BD1FB"/>
            </a:solidFill>
            <a:prstDash val="solid"/>
            <a:round/>
            <a:headEnd len="sm" w="sm" type="none"/>
            <a:tailEnd len="sm" w="sm" type="none"/>
          </a:ln>
        </p:spPr>
      </p:cxnSp>
      <p:sp>
        <p:nvSpPr>
          <p:cNvPr id="339" name="Google Shape;339;p30"/>
          <p:cNvSpPr/>
          <p:nvPr/>
        </p:nvSpPr>
        <p:spPr>
          <a:xfrm>
            <a:off x="5257772" y="3629201"/>
            <a:ext cx="7772457" cy="5951881"/>
          </a:xfrm>
          <a:custGeom>
            <a:rect b="b" l="l" r="r" t="t"/>
            <a:pathLst>
              <a:path extrusionOk="0" h="5951881" w="7772457">
                <a:moveTo>
                  <a:pt x="0" y="0"/>
                </a:moveTo>
                <a:lnTo>
                  <a:pt x="7772456" y="0"/>
                </a:lnTo>
                <a:lnTo>
                  <a:pt x="7772456" y="5951881"/>
                </a:lnTo>
                <a:lnTo>
                  <a:pt x="0" y="5951881"/>
                </a:lnTo>
                <a:lnTo>
                  <a:pt x="0" y="0"/>
                </a:lnTo>
                <a:close/>
              </a:path>
            </a:pathLst>
          </a:custGeom>
          <a:blipFill rotWithShape="1">
            <a:blip r:embed="rId4">
              <a:alphaModFix/>
            </a:blip>
            <a:stretch>
              <a:fillRect b="0" l="0" r="0" t="0"/>
            </a:stretch>
          </a:blipFill>
          <a:ln>
            <a:noFill/>
          </a:ln>
        </p:spPr>
      </p:sp>
      <p:sp>
        <p:nvSpPr>
          <p:cNvPr id="340" name="Google Shape;340;p30"/>
          <p:cNvSpPr txBox="1"/>
          <p:nvPr/>
        </p:nvSpPr>
        <p:spPr>
          <a:xfrm>
            <a:off x="1815394" y="557213"/>
            <a:ext cx="11214835" cy="990375"/>
          </a:xfrm>
          <a:prstGeom prst="rect">
            <a:avLst/>
          </a:prstGeom>
          <a:noFill/>
          <a:ln>
            <a:noFill/>
          </a:ln>
        </p:spPr>
        <p:txBody>
          <a:bodyPr anchorCtr="0" anchor="t" bIns="0" lIns="0" spcFirstLastPara="1" rIns="0" wrap="square" tIns="0">
            <a:spAutoFit/>
          </a:bodyPr>
          <a:lstStyle/>
          <a:p>
            <a:pPr indent="0" lvl="0" marL="0" marR="0" rtl="0" algn="ctr">
              <a:lnSpc>
                <a:spcPct val="120009"/>
              </a:lnSpc>
              <a:spcBef>
                <a:spcPts val="0"/>
              </a:spcBef>
              <a:spcAft>
                <a:spcPts val="0"/>
              </a:spcAft>
              <a:buNone/>
            </a:pPr>
            <a:r>
              <a:rPr b="0" i="0" lang="en-US" sz="6422" u="none" cap="none" strike="noStrike">
                <a:solidFill>
                  <a:srgbClr val="FFFFFF"/>
                </a:solidFill>
                <a:latin typeface="Arial"/>
                <a:ea typeface="Arial"/>
                <a:cs typeface="Arial"/>
                <a:sym typeface="Arial"/>
              </a:rPr>
              <a:t>MAIN RESULTS - RESNET50 </a:t>
            </a:r>
            <a:endParaRPr/>
          </a:p>
        </p:txBody>
      </p:sp>
      <p:sp>
        <p:nvSpPr>
          <p:cNvPr id="341" name="Google Shape;341;p30"/>
          <p:cNvSpPr txBox="1"/>
          <p:nvPr/>
        </p:nvSpPr>
        <p:spPr>
          <a:xfrm>
            <a:off x="857740" y="1443037"/>
            <a:ext cx="16104884" cy="1926717"/>
          </a:xfrm>
          <a:prstGeom prst="rect">
            <a:avLst/>
          </a:prstGeom>
          <a:noFill/>
          <a:ln>
            <a:noFill/>
          </a:ln>
        </p:spPr>
        <p:txBody>
          <a:bodyPr anchorCtr="0" anchor="t" bIns="0" lIns="0" spcFirstLastPara="1" rIns="0" wrap="square" tIns="0">
            <a:spAutoFit/>
          </a:bodyPr>
          <a:lstStyle/>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The top section of the text shows actual human-written captions describing the image, where various aspects such as the dogs' colors and actions are mentioned. The predicted caption from the model simplifies these descriptions to "two dogs are playing together on the street," which is a correct observation.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345" name="Shape 345"/>
        <p:cNvGrpSpPr/>
        <p:nvPr/>
      </p:nvGrpSpPr>
      <p:grpSpPr>
        <a:xfrm>
          <a:off x="0" y="0"/>
          <a:ext cx="0" cy="0"/>
          <a:chOff x="0" y="0"/>
          <a:chExt cx="0" cy="0"/>
        </a:xfrm>
      </p:grpSpPr>
      <p:sp>
        <p:nvSpPr>
          <p:cNvPr id="346" name="Google Shape;346;p31"/>
          <p:cNvSpPr/>
          <p:nvPr/>
        </p:nvSpPr>
        <p:spPr>
          <a:xfrm rot="10436461">
            <a:off x="14152110" y="-4118246"/>
            <a:ext cx="6566182" cy="6566182"/>
          </a:xfrm>
          <a:custGeom>
            <a:rect b="b" l="l" r="r" t="t"/>
            <a:pathLst>
              <a:path extrusionOk="0" h="6566182" w="6566182">
                <a:moveTo>
                  <a:pt x="0" y="0"/>
                </a:moveTo>
                <a:lnTo>
                  <a:pt x="6566182" y="0"/>
                </a:lnTo>
                <a:lnTo>
                  <a:pt x="6566182" y="6566183"/>
                </a:lnTo>
                <a:lnTo>
                  <a:pt x="0" y="6566183"/>
                </a:lnTo>
                <a:lnTo>
                  <a:pt x="0" y="0"/>
                </a:lnTo>
                <a:close/>
              </a:path>
            </a:pathLst>
          </a:custGeom>
          <a:blipFill rotWithShape="1">
            <a:blip r:embed="rId3">
              <a:alphaModFix/>
            </a:blip>
            <a:stretch>
              <a:fillRect b="0" l="0" r="0" t="0"/>
            </a:stretch>
          </a:blipFill>
          <a:ln>
            <a:noFill/>
          </a:ln>
        </p:spPr>
      </p:sp>
      <p:sp>
        <p:nvSpPr>
          <p:cNvPr id="347" name="Google Shape;347;p31"/>
          <p:cNvSpPr/>
          <p:nvPr/>
        </p:nvSpPr>
        <p:spPr>
          <a:xfrm>
            <a:off x="-2519628" y="7227483"/>
            <a:ext cx="7086596" cy="7086596"/>
          </a:xfrm>
          <a:custGeom>
            <a:rect b="b" l="l" r="r" t="t"/>
            <a:pathLst>
              <a:path extrusionOk="0" h="7086596" w="7086596">
                <a:moveTo>
                  <a:pt x="0" y="0"/>
                </a:moveTo>
                <a:lnTo>
                  <a:pt x="7086596" y="0"/>
                </a:lnTo>
                <a:lnTo>
                  <a:pt x="7086596" y="7086596"/>
                </a:lnTo>
                <a:lnTo>
                  <a:pt x="0" y="7086596"/>
                </a:lnTo>
                <a:lnTo>
                  <a:pt x="0" y="0"/>
                </a:lnTo>
                <a:close/>
              </a:path>
            </a:pathLst>
          </a:custGeom>
          <a:blipFill rotWithShape="1">
            <a:blip r:embed="rId3">
              <a:alphaModFix/>
            </a:blip>
            <a:stretch>
              <a:fillRect b="0" l="0" r="0" t="0"/>
            </a:stretch>
          </a:blipFill>
          <a:ln>
            <a:noFill/>
          </a:ln>
        </p:spPr>
      </p:sp>
      <p:sp>
        <p:nvSpPr>
          <p:cNvPr id="348" name="Google Shape;348;p31"/>
          <p:cNvSpPr txBox="1"/>
          <p:nvPr/>
        </p:nvSpPr>
        <p:spPr>
          <a:xfrm>
            <a:off x="1790033" y="1028700"/>
            <a:ext cx="5152408" cy="9239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6050" u="none" cap="none" strike="noStrike">
                <a:solidFill>
                  <a:srgbClr val="FFFFFF"/>
                </a:solidFill>
                <a:latin typeface="Arial"/>
                <a:ea typeface="Arial"/>
                <a:cs typeface="Arial"/>
                <a:sym typeface="Arial"/>
              </a:rPr>
              <a:t>LIMITATIONS</a:t>
            </a:r>
            <a:endParaRPr/>
          </a:p>
        </p:txBody>
      </p:sp>
      <p:cxnSp>
        <p:nvCxnSpPr>
          <p:cNvPr id="349" name="Google Shape;349;p31"/>
          <p:cNvCxnSpPr/>
          <p:nvPr/>
        </p:nvCxnSpPr>
        <p:spPr>
          <a:xfrm rot="10800000">
            <a:off x="1018146" y="1714895"/>
            <a:ext cx="586120" cy="0"/>
          </a:xfrm>
          <a:prstGeom prst="straightConnector1">
            <a:avLst/>
          </a:prstGeom>
          <a:noFill/>
          <a:ln cap="flat" cmpd="sng" w="47625">
            <a:solidFill>
              <a:srgbClr val="4BD1FB"/>
            </a:solidFill>
            <a:prstDash val="solid"/>
            <a:round/>
            <a:headEnd len="sm" w="sm" type="none"/>
            <a:tailEnd len="sm" w="sm" type="none"/>
          </a:ln>
        </p:spPr>
      </p:cxnSp>
      <p:sp>
        <p:nvSpPr>
          <p:cNvPr id="350" name="Google Shape;350;p31"/>
          <p:cNvSpPr txBox="1"/>
          <p:nvPr/>
        </p:nvSpPr>
        <p:spPr>
          <a:xfrm>
            <a:off x="832379" y="952500"/>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04</a:t>
            </a:r>
            <a:endParaRPr/>
          </a:p>
        </p:txBody>
      </p:sp>
      <p:sp>
        <p:nvSpPr>
          <p:cNvPr id="351" name="Google Shape;351;p31"/>
          <p:cNvSpPr txBox="1"/>
          <p:nvPr/>
        </p:nvSpPr>
        <p:spPr>
          <a:xfrm>
            <a:off x="1311206" y="2274737"/>
            <a:ext cx="14742648" cy="6298692"/>
          </a:xfrm>
          <a:prstGeom prst="rect">
            <a:avLst/>
          </a:prstGeom>
          <a:noFill/>
          <a:ln>
            <a:noFill/>
          </a:ln>
        </p:spPr>
        <p:txBody>
          <a:bodyPr anchorCtr="0" anchor="t" bIns="0" lIns="0" spcFirstLastPara="1" rIns="0" wrap="square" tIns="0">
            <a:spAutoFit/>
          </a:bodyPr>
          <a:lstStyle/>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The complexity of natural language and the subtleties of visual perception that may not be captured by the model.</a:t>
            </a:r>
            <a:endParaRPr/>
          </a:p>
          <a:p>
            <a:pPr indent="0" lvl="0" marL="0" marR="0" rtl="0" algn="just">
              <a:lnSpc>
                <a:spcPct val="138013"/>
              </a:lnSpc>
              <a:spcBef>
                <a:spcPts val="0"/>
              </a:spcBef>
              <a:spcAft>
                <a:spcPts val="0"/>
              </a:spcAft>
              <a:buNone/>
            </a:pPr>
            <a:r>
              <a:t/>
            </a:r>
            <a:endParaRPr b="0" i="0" sz="2799" u="none" cap="none" strike="noStrike">
              <a:solidFill>
                <a:srgbClr val="FFFFFF"/>
              </a:solidFill>
              <a:latin typeface="DM Sans"/>
              <a:ea typeface="DM Sans"/>
              <a:cs typeface="DM Sans"/>
              <a:sym typeface="DM Sans"/>
            </a:endParaRPr>
          </a:p>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The dataset itself may not be diverse enough to encompass the wide variety of real-world scenarios, leading to a model that performs well on the dataset but poorly on images outside of that context. </a:t>
            </a:r>
            <a:endParaRPr/>
          </a:p>
          <a:p>
            <a:pPr indent="0" lvl="0" marL="0" marR="0" rtl="0" algn="just">
              <a:lnSpc>
                <a:spcPct val="138013"/>
              </a:lnSpc>
              <a:spcBef>
                <a:spcPts val="0"/>
              </a:spcBef>
              <a:spcAft>
                <a:spcPts val="0"/>
              </a:spcAft>
              <a:buNone/>
            </a:pPr>
            <a:r>
              <a:t/>
            </a:r>
            <a:endParaRPr b="0" i="0" sz="2799" u="none" cap="none" strike="noStrike">
              <a:solidFill>
                <a:srgbClr val="FFFFFF"/>
              </a:solidFill>
              <a:latin typeface="DM Sans"/>
              <a:ea typeface="DM Sans"/>
              <a:cs typeface="DM Sans"/>
              <a:sym typeface="DM Sans"/>
            </a:endParaRPr>
          </a:p>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The issue of model interpretability and the black-box nature of neural networks, makes it hard to understand how the model arrives at specific captions. </a:t>
            </a:r>
            <a:endParaRPr/>
          </a:p>
          <a:p>
            <a:pPr indent="0" lvl="0" marL="0" marR="0" rtl="0" algn="just">
              <a:lnSpc>
                <a:spcPct val="138013"/>
              </a:lnSpc>
              <a:spcBef>
                <a:spcPts val="0"/>
              </a:spcBef>
              <a:spcAft>
                <a:spcPts val="0"/>
              </a:spcAft>
              <a:buNone/>
            </a:pPr>
            <a:r>
              <a:t/>
            </a:r>
            <a:endParaRPr b="0" i="0" sz="2799" u="none" cap="none" strike="noStrike">
              <a:solidFill>
                <a:srgbClr val="FFFFFF"/>
              </a:solidFill>
              <a:latin typeface="DM Sans"/>
              <a:ea typeface="DM Sans"/>
              <a:cs typeface="DM Sans"/>
              <a:sym typeface="DM Sans"/>
            </a:endParaRPr>
          </a:p>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No matter how well are the captions generated by the model, it might lack the creativity and emotional depth that human-generated captions provide, and there could be potential biases encoded in the data that affect the model's output.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96" name="Shape 96"/>
        <p:cNvGrpSpPr/>
        <p:nvPr/>
      </p:nvGrpSpPr>
      <p:grpSpPr>
        <a:xfrm>
          <a:off x="0" y="0"/>
          <a:ext cx="0" cy="0"/>
          <a:chOff x="0" y="0"/>
          <a:chExt cx="0" cy="0"/>
        </a:xfrm>
      </p:grpSpPr>
      <p:grpSp>
        <p:nvGrpSpPr>
          <p:cNvPr id="97" name="Google Shape;97;p14"/>
          <p:cNvGrpSpPr/>
          <p:nvPr/>
        </p:nvGrpSpPr>
        <p:grpSpPr>
          <a:xfrm>
            <a:off x="3906368" y="2613696"/>
            <a:ext cx="3270286" cy="2970540"/>
            <a:chOff x="0" y="-38100"/>
            <a:chExt cx="991873" cy="900960"/>
          </a:xfrm>
        </p:grpSpPr>
        <p:sp>
          <p:nvSpPr>
            <p:cNvPr id="98" name="Google Shape;98;p14"/>
            <p:cNvSpPr/>
            <p:nvPr/>
          </p:nvSpPr>
          <p:spPr>
            <a:xfrm>
              <a:off x="0" y="0"/>
              <a:ext cx="991873" cy="862860"/>
            </a:xfrm>
            <a:custGeom>
              <a:rect b="b" l="l" r="r" t="t"/>
              <a:pathLst>
                <a:path extrusionOk="0" h="862860" w="991873">
                  <a:moveTo>
                    <a:pt x="0" y="0"/>
                  </a:moveTo>
                  <a:lnTo>
                    <a:pt x="991873" y="0"/>
                  </a:lnTo>
                  <a:lnTo>
                    <a:pt x="991873" y="862860"/>
                  </a:lnTo>
                  <a:lnTo>
                    <a:pt x="0" y="862860"/>
                  </a:lnTo>
                  <a:close/>
                </a:path>
              </a:pathLst>
            </a:custGeom>
            <a:solidFill>
              <a:srgbClr val="145DA0"/>
            </a:solidFill>
            <a:ln cap="sq" cmpd="sng" w="9525">
              <a:solidFill>
                <a:srgbClr val="FFFFFF"/>
              </a:solidFill>
              <a:prstDash val="solid"/>
              <a:miter lim="8000"/>
              <a:headEnd len="sm" w="sm" type="none"/>
              <a:tailEnd len="sm" w="sm" type="none"/>
            </a:ln>
          </p:spPr>
        </p:sp>
        <p:sp>
          <p:nvSpPr>
            <p:cNvPr id="99" name="Google Shape;99;p14"/>
            <p:cNvSpPr txBox="1"/>
            <p:nvPr/>
          </p:nvSpPr>
          <p:spPr>
            <a:xfrm>
              <a:off x="0" y="-38100"/>
              <a:ext cx="991873" cy="900960"/>
            </a:xfrm>
            <a:prstGeom prst="rect">
              <a:avLst/>
            </a:prstGeom>
            <a:noFill/>
            <a:ln>
              <a:noFill/>
            </a:ln>
          </p:spPr>
          <p:txBody>
            <a:bodyPr anchorCtr="0" anchor="ctr" bIns="50800" lIns="50800" spcFirstLastPara="1" rIns="50800" wrap="square" tIns="50800">
              <a:noAutofit/>
            </a:bodyPr>
            <a:lstStyle/>
            <a:p>
              <a:pPr indent="0" lvl="0" marL="0" marR="0" rtl="0" algn="ctr">
                <a:lnSpc>
                  <a:spcPct val="193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00" name="Google Shape;100;p14"/>
          <p:cNvCxnSpPr/>
          <p:nvPr/>
        </p:nvCxnSpPr>
        <p:spPr>
          <a:xfrm>
            <a:off x="4090713" y="4687074"/>
            <a:ext cx="2757244" cy="0"/>
          </a:xfrm>
          <a:prstGeom prst="straightConnector1">
            <a:avLst/>
          </a:prstGeom>
          <a:noFill/>
          <a:ln cap="flat" cmpd="sng" w="47625">
            <a:solidFill>
              <a:srgbClr val="FFFFFF"/>
            </a:solidFill>
            <a:prstDash val="solid"/>
            <a:round/>
            <a:headEnd len="sm" w="sm" type="none"/>
            <a:tailEnd len="sm" w="sm" type="none"/>
          </a:ln>
        </p:spPr>
      </p:cxnSp>
      <p:grpSp>
        <p:nvGrpSpPr>
          <p:cNvPr id="101" name="Google Shape;101;p14"/>
          <p:cNvGrpSpPr/>
          <p:nvPr/>
        </p:nvGrpSpPr>
        <p:grpSpPr>
          <a:xfrm>
            <a:off x="7507684" y="2613696"/>
            <a:ext cx="3270286" cy="2970540"/>
            <a:chOff x="0" y="-38100"/>
            <a:chExt cx="991873" cy="900960"/>
          </a:xfrm>
        </p:grpSpPr>
        <p:sp>
          <p:nvSpPr>
            <p:cNvPr id="102" name="Google Shape;102;p14"/>
            <p:cNvSpPr/>
            <p:nvPr/>
          </p:nvSpPr>
          <p:spPr>
            <a:xfrm>
              <a:off x="0" y="0"/>
              <a:ext cx="991873" cy="862860"/>
            </a:xfrm>
            <a:custGeom>
              <a:rect b="b" l="l" r="r" t="t"/>
              <a:pathLst>
                <a:path extrusionOk="0" h="862860" w="991873">
                  <a:moveTo>
                    <a:pt x="0" y="0"/>
                  </a:moveTo>
                  <a:lnTo>
                    <a:pt x="991873" y="0"/>
                  </a:lnTo>
                  <a:lnTo>
                    <a:pt x="991873" y="862860"/>
                  </a:lnTo>
                  <a:lnTo>
                    <a:pt x="0" y="862860"/>
                  </a:lnTo>
                  <a:close/>
                </a:path>
              </a:pathLst>
            </a:custGeom>
            <a:solidFill>
              <a:srgbClr val="145DA0"/>
            </a:solidFill>
            <a:ln cap="sq" cmpd="sng" w="9525">
              <a:solidFill>
                <a:srgbClr val="FFFFFF"/>
              </a:solidFill>
              <a:prstDash val="solid"/>
              <a:miter lim="8000"/>
              <a:headEnd len="sm" w="sm" type="none"/>
              <a:tailEnd len="sm" w="sm" type="none"/>
            </a:ln>
          </p:spPr>
        </p:sp>
        <p:sp>
          <p:nvSpPr>
            <p:cNvPr id="103" name="Google Shape;103;p14"/>
            <p:cNvSpPr txBox="1"/>
            <p:nvPr/>
          </p:nvSpPr>
          <p:spPr>
            <a:xfrm>
              <a:off x="0" y="-38100"/>
              <a:ext cx="991873" cy="900960"/>
            </a:xfrm>
            <a:prstGeom prst="rect">
              <a:avLst/>
            </a:prstGeom>
            <a:noFill/>
            <a:ln>
              <a:noFill/>
            </a:ln>
          </p:spPr>
          <p:txBody>
            <a:bodyPr anchorCtr="0" anchor="ctr" bIns="50800" lIns="50800" spcFirstLastPara="1" rIns="50800" wrap="square" tIns="50800">
              <a:noAutofit/>
            </a:bodyPr>
            <a:lstStyle/>
            <a:p>
              <a:pPr indent="0" lvl="0" marL="0" marR="0" rtl="0" algn="ctr">
                <a:lnSpc>
                  <a:spcPct val="193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04" name="Google Shape;104;p14"/>
          <p:cNvCxnSpPr/>
          <p:nvPr/>
        </p:nvCxnSpPr>
        <p:spPr>
          <a:xfrm>
            <a:off x="7692029" y="4687074"/>
            <a:ext cx="2757244" cy="0"/>
          </a:xfrm>
          <a:prstGeom prst="straightConnector1">
            <a:avLst/>
          </a:prstGeom>
          <a:noFill/>
          <a:ln cap="flat" cmpd="sng" w="47625">
            <a:solidFill>
              <a:srgbClr val="FFFFFF"/>
            </a:solidFill>
            <a:prstDash val="solid"/>
            <a:round/>
            <a:headEnd len="sm" w="sm" type="none"/>
            <a:tailEnd len="sm" w="sm" type="none"/>
          </a:ln>
        </p:spPr>
      </p:cxnSp>
      <p:grpSp>
        <p:nvGrpSpPr>
          <p:cNvPr id="105" name="Google Shape;105;p14"/>
          <p:cNvGrpSpPr/>
          <p:nvPr/>
        </p:nvGrpSpPr>
        <p:grpSpPr>
          <a:xfrm>
            <a:off x="3917221" y="5770201"/>
            <a:ext cx="3259433" cy="2935081"/>
            <a:chOff x="0" y="-38100"/>
            <a:chExt cx="991873" cy="893170"/>
          </a:xfrm>
        </p:grpSpPr>
        <p:sp>
          <p:nvSpPr>
            <p:cNvPr id="106" name="Google Shape;106;p14"/>
            <p:cNvSpPr/>
            <p:nvPr/>
          </p:nvSpPr>
          <p:spPr>
            <a:xfrm>
              <a:off x="0" y="0"/>
              <a:ext cx="991873" cy="855070"/>
            </a:xfrm>
            <a:custGeom>
              <a:rect b="b" l="l" r="r" t="t"/>
              <a:pathLst>
                <a:path extrusionOk="0" h="855070" w="991873">
                  <a:moveTo>
                    <a:pt x="0" y="0"/>
                  </a:moveTo>
                  <a:lnTo>
                    <a:pt x="991873" y="0"/>
                  </a:lnTo>
                  <a:lnTo>
                    <a:pt x="991873" y="855070"/>
                  </a:lnTo>
                  <a:lnTo>
                    <a:pt x="0" y="855070"/>
                  </a:lnTo>
                  <a:close/>
                </a:path>
              </a:pathLst>
            </a:custGeom>
            <a:solidFill>
              <a:srgbClr val="145DA0"/>
            </a:solidFill>
            <a:ln cap="sq" cmpd="sng" w="9525">
              <a:solidFill>
                <a:srgbClr val="FFFFFF"/>
              </a:solidFill>
              <a:prstDash val="solid"/>
              <a:miter lim="8000"/>
              <a:headEnd len="sm" w="sm" type="none"/>
              <a:tailEnd len="sm" w="sm" type="none"/>
            </a:ln>
          </p:spPr>
        </p:sp>
        <p:sp>
          <p:nvSpPr>
            <p:cNvPr id="107" name="Google Shape;107;p14"/>
            <p:cNvSpPr txBox="1"/>
            <p:nvPr/>
          </p:nvSpPr>
          <p:spPr>
            <a:xfrm>
              <a:off x="0" y="-38100"/>
              <a:ext cx="991873" cy="893170"/>
            </a:xfrm>
            <a:prstGeom prst="rect">
              <a:avLst/>
            </a:prstGeom>
            <a:noFill/>
            <a:ln>
              <a:noFill/>
            </a:ln>
          </p:spPr>
          <p:txBody>
            <a:bodyPr anchorCtr="0" anchor="ctr" bIns="50800" lIns="50800" spcFirstLastPara="1" rIns="50800" wrap="square" tIns="50800">
              <a:noAutofit/>
            </a:bodyPr>
            <a:lstStyle/>
            <a:p>
              <a:pPr indent="0" lvl="0" marL="0" marR="0" rtl="0" algn="ctr">
                <a:lnSpc>
                  <a:spcPct val="193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08" name="Google Shape;108;p14"/>
          <p:cNvCxnSpPr/>
          <p:nvPr/>
        </p:nvCxnSpPr>
        <p:spPr>
          <a:xfrm>
            <a:off x="4100954" y="7836698"/>
            <a:ext cx="2748093" cy="0"/>
          </a:xfrm>
          <a:prstGeom prst="straightConnector1">
            <a:avLst/>
          </a:prstGeom>
          <a:noFill/>
          <a:ln cap="flat" cmpd="sng" w="47625">
            <a:solidFill>
              <a:srgbClr val="FFFFFF"/>
            </a:solidFill>
            <a:prstDash val="solid"/>
            <a:round/>
            <a:headEnd len="sm" w="sm" type="none"/>
            <a:tailEnd len="sm" w="sm" type="none"/>
          </a:ln>
        </p:spPr>
      </p:cxnSp>
      <p:grpSp>
        <p:nvGrpSpPr>
          <p:cNvPr id="109" name="Google Shape;109;p14"/>
          <p:cNvGrpSpPr/>
          <p:nvPr/>
        </p:nvGrpSpPr>
        <p:grpSpPr>
          <a:xfrm>
            <a:off x="7507684" y="5770201"/>
            <a:ext cx="3259433" cy="2935081"/>
            <a:chOff x="0" y="-38100"/>
            <a:chExt cx="991873" cy="893170"/>
          </a:xfrm>
        </p:grpSpPr>
        <p:sp>
          <p:nvSpPr>
            <p:cNvPr id="110" name="Google Shape;110;p14"/>
            <p:cNvSpPr/>
            <p:nvPr/>
          </p:nvSpPr>
          <p:spPr>
            <a:xfrm>
              <a:off x="0" y="0"/>
              <a:ext cx="991873" cy="855070"/>
            </a:xfrm>
            <a:custGeom>
              <a:rect b="b" l="l" r="r" t="t"/>
              <a:pathLst>
                <a:path extrusionOk="0" h="855070" w="991873">
                  <a:moveTo>
                    <a:pt x="0" y="0"/>
                  </a:moveTo>
                  <a:lnTo>
                    <a:pt x="991873" y="0"/>
                  </a:lnTo>
                  <a:lnTo>
                    <a:pt x="991873" y="855070"/>
                  </a:lnTo>
                  <a:lnTo>
                    <a:pt x="0" y="855070"/>
                  </a:lnTo>
                  <a:close/>
                </a:path>
              </a:pathLst>
            </a:custGeom>
            <a:solidFill>
              <a:srgbClr val="145DA0"/>
            </a:solidFill>
            <a:ln cap="sq" cmpd="sng" w="9525">
              <a:solidFill>
                <a:srgbClr val="FFFFFF"/>
              </a:solidFill>
              <a:prstDash val="solid"/>
              <a:miter lim="8000"/>
              <a:headEnd len="sm" w="sm" type="none"/>
              <a:tailEnd len="sm" w="sm" type="none"/>
            </a:ln>
          </p:spPr>
        </p:sp>
        <p:sp>
          <p:nvSpPr>
            <p:cNvPr id="111" name="Google Shape;111;p14"/>
            <p:cNvSpPr txBox="1"/>
            <p:nvPr/>
          </p:nvSpPr>
          <p:spPr>
            <a:xfrm>
              <a:off x="0" y="-38100"/>
              <a:ext cx="991873" cy="893170"/>
            </a:xfrm>
            <a:prstGeom prst="rect">
              <a:avLst/>
            </a:prstGeom>
            <a:noFill/>
            <a:ln>
              <a:noFill/>
            </a:ln>
          </p:spPr>
          <p:txBody>
            <a:bodyPr anchorCtr="0" anchor="ctr" bIns="50800" lIns="50800" spcFirstLastPara="1" rIns="50800" wrap="square" tIns="50800">
              <a:noAutofit/>
            </a:bodyPr>
            <a:lstStyle/>
            <a:p>
              <a:pPr indent="0" lvl="0" marL="0" marR="0" rtl="0" algn="ctr">
                <a:lnSpc>
                  <a:spcPct val="193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12" name="Google Shape;112;p14"/>
          <p:cNvCxnSpPr/>
          <p:nvPr/>
        </p:nvCxnSpPr>
        <p:spPr>
          <a:xfrm>
            <a:off x="7691417" y="7836698"/>
            <a:ext cx="2748093" cy="0"/>
          </a:xfrm>
          <a:prstGeom prst="straightConnector1">
            <a:avLst/>
          </a:prstGeom>
          <a:noFill/>
          <a:ln cap="flat" cmpd="sng" w="47625">
            <a:solidFill>
              <a:srgbClr val="FFFFFF"/>
            </a:solidFill>
            <a:prstDash val="solid"/>
            <a:round/>
            <a:headEnd len="sm" w="sm" type="none"/>
            <a:tailEnd len="sm" w="sm" type="none"/>
          </a:ln>
        </p:spPr>
      </p:cxnSp>
      <p:grpSp>
        <p:nvGrpSpPr>
          <p:cNvPr id="113" name="Google Shape;113;p14"/>
          <p:cNvGrpSpPr/>
          <p:nvPr/>
        </p:nvGrpSpPr>
        <p:grpSpPr>
          <a:xfrm>
            <a:off x="11111346" y="2613696"/>
            <a:ext cx="3270286" cy="2970540"/>
            <a:chOff x="0" y="-38100"/>
            <a:chExt cx="991873" cy="900960"/>
          </a:xfrm>
        </p:grpSpPr>
        <p:sp>
          <p:nvSpPr>
            <p:cNvPr id="114" name="Google Shape;114;p14"/>
            <p:cNvSpPr/>
            <p:nvPr/>
          </p:nvSpPr>
          <p:spPr>
            <a:xfrm>
              <a:off x="0" y="0"/>
              <a:ext cx="991873" cy="862860"/>
            </a:xfrm>
            <a:custGeom>
              <a:rect b="b" l="l" r="r" t="t"/>
              <a:pathLst>
                <a:path extrusionOk="0" h="862860" w="991873">
                  <a:moveTo>
                    <a:pt x="0" y="0"/>
                  </a:moveTo>
                  <a:lnTo>
                    <a:pt x="991873" y="0"/>
                  </a:lnTo>
                  <a:lnTo>
                    <a:pt x="991873" y="862860"/>
                  </a:lnTo>
                  <a:lnTo>
                    <a:pt x="0" y="862860"/>
                  </a:lnTo>
                  <a:close/>
                </a:path>
              </a:pathLst>
            </a:custGeom>
            <a:solidFill>
              <a:srgbClr val="145DA0"/>
            </a:solidFill>
            <a:ln cap="sq" cmpd="sng" w="9525">
              <a:solidFill>
                <a:srgbClr val="FFFFFF"/>
              </a:solidFill>
              <a:prstDash val="solid"/>
              <a:miter lim="8000"/>
              <a:headEnd len="sm" w="sm" type="none"/>
              <a:tailEnd len="sm" w="sm" type="none"/>
            </a:ln>
          </p:spPr>
        </p:sp>
        <p:sp>
          <p:nvSpPr>
            <p:cNvPr id="115" name="Google Shape;115;p14"/>
            <p:cNvSpPr txBox="1"/>
            <p:nvPr/>
          </p:nvSpPr>
          <p:spPr>
            <a:xfrm>
              <a:off x="0" y="-38100"/>
              <a:ext cx="991873" cy="900960"/>
            </a:xfrm>
            <a:prstGeom prst="rect">
              <a:avLst/>
            </a:prstGeom>
            <a:noFill/>
            <a:ln>
              <a:noFill/>
            </a:ln>
          </p:spPr>
          <p:txBody>
            <a:bodyPr anchorCtr="0" anchor="ctr" bIns="50800" lIns="50800" spcFirstLastPara="1" rIns="50800" wrap="square" tIns="50800">
              <a:noAutofit/>
            </a:bodyPr>
            <a:lstStyle/>
            <a:p>
              <a:pPr indent="0" lvl="0" marL="0" marR="0" rtl="0" algn="ctr">
                <a:lnSpc>
                  <a:spcPct val="193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16" name="Google Shape;116;p14"/>
          <p:cNvCxnSpPr/>
          <p:nvPr/>
        </p:nvCxnSpPr>
        <p:spPr>
          <a:xfrm>
            <a:off x="11295690" y="4687074"/>
            <a:ext cx="2757244" cy="0"/>
          </a:xfrm>
          <a:prstGeom prst="straightConnector1">
            <a:avLst/>
          </a:prstGeom>
          <a:noFill/>
          <a:ln cap="flat" cmpd="sng" w="47625">
            <a:solidFill>
              <a:srgbClr val="FFFFFF"/>
            </a:solidFill>
            <a:prstDash val="solid"/>
            <a:round/>
            <a:headEnd len="sm" w="sm" type="none"/>
            <a:tailEnd len="sm" w="sm" type="none"/>
          </a:ln>
        </p:spPr>
      </p:cxnSp>
      <p:grpSp>
        <p:nvGrpSpPr>
          <p:cNvPr id="117" name="Google Shape;117;p14"/>
          <p:cNvGrpSpPr/>
          <p:nvPr/>
        </p:nvGrpSpPr>
        <p:grpSpPr>
          <a:xfrm>
            <a:off x="11122199" y="5770201"/>
            <a:ext cx="3259433" cy="2935081"/>
            <a:chOff x="0" y="-38100"/>
            <a:chExt cx="991873" cy="893170"/>
          </a:xfrm>
        </p:grpSpPr>
        <p:sp>
          <p:nvSpPr>
            <p:cNvPr id="118" name="Google Shape;118;p14"/>
            <p:cNvSpPr/>
            <p:nvPr/>
          </p:nvSpPr>
          <p:spPr>
            <a:xfrm>
              <a:off x="0" y="0"/>
              <a:ext cx="991873" cy="855070"/>
            </a:xfrm>
            <a:custGeom>
              <a:rect b="b" l="l" r="r" t="t"/>
              <a:pathLst>
                <a:path extrusionOk="0" h="855070" w="991873">
                  <a:moveTo>
                    <a:pt x="0" y="0"/>
                  </a:moveTo>
                  <a:lnTo>
                    <a:pt x="991873" y="0"/>
                  </a:lnTo>
                  <a:lnTo>
                    <a:pt x="991873" y="855070"/>
                  </a:lnTo>
                  <a:lnTo>
                    <a:pt x="0" y="855070"/>
                  </a:lnTo>
                  <a:close/>
                </a:path>
              </a:pathLst>
            </a:custGeom>
            <a:solidFill>
              <a:srgbClr val="145DA0"/>
            </a:solidFill>
            <a:ln cap="sq" cmpd="sng" w="9525">
              <a:solidFill>
                <a:srgbClr val="FFFFFF"/>
              </a:solidFill>
              <a:prstDash val="solid"/>
              <a:miter lim="8000"/>
              <a:headEnd len="sm" w="sm" type="none"/>
              <a:tailEnd len="sm" w="sm" type="none"/>
            </a:ln>
          </p:spPr>
        </p:sp>
        <p:sp>
          <p:nvSpPr>
            <p:cNvPr id="119" name="Google Shape;119;p14"/>
            <p:cNvSpPr txBox="1"/>
            <p:nvPr/>
          </p:nvSpPr>
          <p:spPr>
            <a:xfrm>
              <a:off x="0" y="-38100"/>
              <a:ext cx="991873" cy="893170"/>
            </a:xfrm>
            <a:prstGeom prst="rect">
              <a:avLst/>
            </a:prstGeom>
            <a:noFill/>
            <a:ln>
              <a:noFill/>
            </a:ln>
          </p:spPr>
          <p:txBody>
            <a:bodyPr anchorCtr="0" anchor="ctr" bIns="50800" lIns="50800" spcFirstLastPara="1" rIns="50800" wrap="square" tIns="50800">
              <a:noAutofit/>
            </a:bodyPr>
            <a:lstStyle/>
            <a:p>
              <a:pPr indent="0" lvl="0" marL="0" marR="0" rtl="0" algn="ctr">
                <a:lnSpc>
                  <a:spcPct val="193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20" name="Google Shape;120;p14"/>
          <p:cNvCxnSpPr/>
          <p:nvPr/>
        </p:nvCxnSpPr>
        <p:spPr>
          <a:xfrm>
            <a:off x="11305932" y="7836698"/>
            <a:ext cx="2748093" cy="0"/>
          </a:xfrm>
          <a:prstGeom prst="straightConnector1">
            <a:avLst/>
          </a:prstGeom>
          <a:noFill/>
          <a:ln cap="flat" cmpd="sng" w="47625">
            <a:solidFill>
              <a:srgbClr val="FFFFFF"/>
            </a:solidFill>
            <a:prstDash val="solid"/>
            <a:round/>
            <a:headEnd len="sm" w="sm" type="none"/>
            <a:tailEnd len="sm" w="sm" type="none"/>
          </a:ln>
        </p:spPr>
      </p:cxnSp>
      <p:sp>
        <p:nvSpPr>
          <p:cNvPr id="121" name="Google Shape;121;p14"/>
          <p:cNvSpPr txBox="1"/>
          <p:nvPr/>
        </p:nvSpPr>
        <p:spPr>
          <a:xfrm>
            <a:off x="4817890" y="1210491"/>
            <a:ext cx="8437330" cy="1214499"/>
          </a:xfrm>
          <a:prstGeom prst="rect">
            <a:avLst/>
          </a:prstGeom>
          <a:noFill/>
          <a:ln>
            <a:noFill/>
          </a:ln>
        </p:spPr>
        <p:txBody>
          <a:bodyPr anchorCtr="0" anchor="t" bIns="0" lIns="0" spcFirstLastPara="1" rIns="0" wrap="square" tIns="0">
            <a:spAutoFit/>
          </a:bodyPr>
          <a:lstStyle/>
          <a:p>
            <a:pPr indent="0" lvl="0" marL="0" marR="0" rtl="0" algn="ctr">
              <a:lnSpc>
                <a:spcPct val="120027"/>
              </a:lnSpc>
              <a:spcBef>
                <a:spcPts val="0"/>
              </a:spcBef>
              <a:spcAft>
                <a:spcPts val="0"/>
              </a:spcAft>
              <a:buNone/>
            </a:pPr>
            <a:r>
              <a:rPr b="0" i="0" lang="en-US" sz="8019" u="none" cap="none" strike="noStrike">
                <a:solidFill>
                  <a:srgbClr val="4BD1FB"/>
                </a:solidFill>
                <a:latin typeface="Arial"/>
                <a:ea typeface="Arial"/>
                <a:cs typeface="Arial"/>
                <a:sym typeface="Arial"/>
              </a:rPr>
              <a:t>OVERVIEW</a:t>
            </a:r>
            <a:endParaRPr/>
          </a:p>
        </p:txBody>
      </p:sp>
      <p:sp>
        <p:nvSpPr>
          <p:cNvPr id="122" name="Google Shape;122;p14"/>
          <p:cNvSpPr txBox="1"/>
          <p:nvPr/>
        </p:nvSpPr>
        <p:spPr>
          <a:xfrm>
            <a:off x="4090713" y="4891131"/>
            <a:ext cx="3082419" cy="431006"/>
          </a:xfrm>
          <a:prstGeom prst="rect">
            <a:avLst/>
          </a:prstGeom>
          <a:noFill/>
          <a:ln>
            <a:noFill/>
          </a:ln>
        </p:spPr>
        <p:txBody>
          <a:bodyPr anchorCtr="0" anchor="t" bIns="0" lIns="0" spcFirstLastPara="1" rIns="0" wrap="square" tIns="0">
            <a:spAutoFit/>
          </a:bodyPr>
          <a:lstStyle/>
          <a:p>
            <a:pPr indent="0" lvl="0" marL="0" marR="0" rtl="0" algn="ctr">
              <a:lnSpc>
                <a:spcPct val="137975"/>
              </a:lnSpc>
              <a:spcBef>
                <a:spcPts val="0"/>
              </a:spcBef>
              <a:spcAft>
                <a:spcPts val="0"/>
              </a:spcAft>
              <a:buNone/>
            </a:pPr>
            <a:r>
              <a:rPr b="0" i="0" lang="en-US" sz="2628" u="none" cap="none" strike="noStrike">
                <a:solidFill>
                  <a:srgbClr val="FFFFFF"/>
                </a:solidFill>
                <a:latin typeface="DM Sans"/>
                <a:ea typeface="DM Sans"/>
                <a:cs typeface="DM Sans"/>
                <a:sym typeface="DM Sans"/>
              </a:rPr>
              <a:t>01</a:t>
            </a:r>
            <a:endParaRPr/>
          </a:p>
        </p:txBody>
      </p:sp>
      <p:sp>
        <p:nvSpPr>
          <p:cNvPr id="123" name="Google Shape;123;p14"/>
          <p:cNvSpPr txBox="1"/>
          <p:nvPr/>
        </p:nvSpPr>
        <p:spPr>
          <a:xfrm>
            <a:off x="4200459" y="3096704"/>
            <a:ext cx="2692958" cy="1148131"/>
          </a:xfrm>
          <a:prstGeom prst="rect">
            <a:avLst/>
          </a:prstGeom>
          <a:noFill/>
          <a:ln>
            <a:noFill/>
          </a:ln>
        </p:spPr>
        <p:txBody>
          <a:bodyPr anchorCtr="0" anchor="t" bIns="0" lIns="0" spcFirstLastPara="1" rIns="0" wrap="square" tIns="0">
            <a:spAutoFit/>
          </a:bodyPr>
          <a:lstStyle/>
          <a:p>
            <a:pPr indent="0" lvl="0" marL="0" marR="0" rtl="0" algn="ctr">
              <a:lnSpc>
                <a:spcPct val="137999"/>
              </a:lnSpc>
              <a:spcBef>
                <a:spcPts val="0"/>
              </a:spcBef>
              <a:spcAft>
                <a:spcPts val="0"/>
              </a:spcAft>
              <a:buNone/>
            </a:pPr>
            <a:r>
              <a:rPr b="1" i="0" lang="en-US" sz="3379" u="none" cap="none" strike="noStrike">
                <a:solidFill>
                  <a:srgbClr val="FFFFFF"/>
                </a:solidFill>
                <a:latin typeface="DM Sans"/>
                <a:ea typeface="DM Sans"/>
                <a:cs typeface="DM Sans"/>
                <a:sym typeface="DM Sans"/>
              </a:rPr>
              <a:t>Task Description</a:t>
            </a:r>
            <a:endParaRPr/>
          </a:p>
        </p:txBody>
      </p:sp>
      <p:sp>
        <p:nvSpPr>
          <p:cNvPr id="124" name="Google Shape;124;p14"/>
          <p:cNvSpPr txBox="1"/>
          <p:nvPr/>
        </p:nvSpPr>
        <p:spPr>
          <a:xfrm>
            <a:off x="7692029" y="4891131"/>
            <a:ext cx="2901597" cy="431006"/>
          </a:xfrm>
          <a:prstGeom prst="rect">
            <a:avLst/>
          </a:prstGeom>
          <a:noFill/>
          <a:ln>
            <a:noFill/>
          </a:ln>
        </p:spPr>
        <p:txBody>
          <a:bodyPr anchorCtr="0" anchor="t" bIns="0" lIns="0" spcFirstLastPara="1" rIns="0" wrap="square" tIns="0">
            <a:spAutoFit/>
          </a:bodyPr>
          <a:lstStyle/>
          <a:p>
            <a:pPr indent="0" lvl="0" marL="0" marR="0" rtl="0" algn="ctr">
              <a:lnSpc>
                <a:spcPct val="137975"/>
              </a:lnSpc>
              <a:spcBef>
                <a:spcPts val="0"/>
              </a:spcBef>
              <a:spcAft>
                <a:spcPts val="0"/>
              </a:spcAft>
              <a:buNone/>
            </a:pPr>
            <a:r>
              <a:rPr b="0" i="0" lang="en-US" sz="2628" u="none" cap="none" strike="noStrike">
                <a:solidFill>
                  <a:srgbClr val="FFFFFF"/>
                </a:solidFill>
                <a:latin typeface="DM Sans"/>
                <a:ea typeface="DM Sans"/>
                <a:cs typeface="DM Sans"/>
                <a:sym typeface="DM Sans"/>
              </a:rPr>
              <a:t>02</a:t>
            </a:r>
            <a:endParaRPr/>
          </a:p>
        </p:txBody>
      </p:sp>
      <p:sp>
        <p:nvSpPr>
          <p:cNvPr id="125" name="Google Shape;125;p14"/>
          <p:cNvSpPr txBox="1"/>
          <p:nvPr/>
        </p:nvSpPr>
        <p:spPr>
          <a:xfrm>
            <a:off x="7758779" y="3096704"/>
            <a:ext cx="2757244" cy="1148131"/>
          </a:xfrm>
          <a:prstGeom prst="rect">
            <a:avLst/>
          </a:prstGeom>
          <a:noFill/>
          <a:ln>
            <a:noFill/>
          </a:ln>
        </p:spPr>
        <p:txBody>
          <a:bodyPr anchorCtr="0" anchor="t" bIns="0" lIns="0" spcFirstLastPara="1" rIns="0" wrap="square" tIns="0">
            <a:spAutoFit/>
          </a:bodyPr>
          <a:lstStyle/>
          <a:p>
            <a:pPr indent="0" lvl="0" marL="0" marR="0" rtl="0" algn="ctr">
              <a:lnSpc>
                <a:spcPct val="137999"/>
              </a:lnSpc>
              <a:spcBef>
                <a:spcPts val="0"/>
              </a:spcBef>
              <a:spcAft>
                <a:spcPts val="0"/>
              </a:spcAft>
              <a:buNone/>
            </a:pPr>
            <a:r>
              <a:rPr b="1" i="0" lang="en-US" sz="3379" u="none" cap="none" strike="noStrike">
                <a:solidFill>
                  <a:srgbClr val="FFFFFF"/>
                </a:solidFill>
                <a:latin typeface="DM Sans"/>
                <a:ea typeface="DM Sans"/>
                <a:cs typeface="DM Sans"/>
                <a:sym typeface="DM Sans"/>
              </a:rPr>
              <a:t>Dataset Description</a:t>
            </a:r>
            <a:endParaRPr/>
          </a:p>
        </p:txBody>
      </p:sp>
      <p:sp>
        <p:nvSpPr>
          <p:cNvPr id="126" name="Google Shape;126;p14"/>
          <p:cNvSpPr txBox="1"/>
          <p:nvPr/>
        </p:nvSpPr>
        <p:spPr>
          <a:xfrm>
            <a:off x="4100954" y="8030426"/>
            <a:ext cx="2891967" cy="439227"/>
          </a:xfrm>
          <a:prstGeom prst="rect">
            <a:avLst/>
          </a:prstGeom>
          <a:noFill/>
          <a:ln>
            <a:noFill/>
          </a:ln>
        </p:spPr>
        <p:txBody>
          <a:bodyPr anchorCtr="0" anchor="t" bIns="0" lIns="0" spcFirstLastPara="1" rIns="0" wrap="square" tIns="0">
            <a:spAutoFit/>
          </a:bodyPr>
          <a:lstStyle/>
          <a:p>
            <a:pPr indent="0" lvl="0" marL="0" marR="0" rtl="0" algn="ctr">
              <a:lnSpc>
                <a:spcPct val="137991"/>
              </a:lnSpc>
              <a:spcBef>
                <a:spcPts val="0"/>
              </a:spcBef>
              <a:spcAft>
                <a:spcPts val="0"/>
              </a:spcAft>
              <a:buNone/>
            </a:pPr>
            <a:r>
              <a:rPr b="0" i="0" lang="en-US" sz="2619" u="none" cap="none" strike="noStrike">
                <a:solidFill>
                  <a:srgbClr val="FFFFFF"/>
                </a:solidFill>
                <a:latin typeface="DM Sans"/>
                <a:ea typeface="DM Sans"/>
                <a:cs typeface="DM Sans"/>
                <a:sym typeface="DM Sans"/>
              </a:rPr>
              <a:t>04</a:t>
            </a:r>
            <a:endParaRPr/>
          </a:p>
        </p:txBody>
      </p:sp>
      <p:sp>
        <p:nvSpPr>
          <p:cNvPr id="127" name="Google Shape;127;p14"/>
          <p:cNvSpPr txBox="1"/>
          <p:nvPr/>
        </p:nvSpPr>
        <p:spPr>
          <a:xfrm>
            <a:off x="4368731" y="6687762"/>
            <a:ext cx="2356414" cy="562335"/>
          </a:xfrm>
          <a:prstGeom prst="rect">
            <a:avLst/>
          </a:prstGeom>
          <a:noFill/>
          <a:ln>
            <a:noFill/>
          </a:ln>
        </p:spPr>
        <p:txBody>
          <a:bodyPr anchorCtr="0" anchor="t" bIns="0" lIns="0" spcFirstLastPara="1" rIns="0" wrap="square" tIns="0">
            <a:spAutoFit/>
          </a:bodyPr>
          <a:lstStyle/>
          <a:p>
            <a:pPr indent="0" lvl="0" marL="0" marR="0" rtl="0" algn="ctr">
              <a:lnSpc>
                <a:spcPct val="138057"/>
              </a:lnSpc>
              <a:spcBef>
                <a:spcPts val="0"/>
              </a:spcBef>
              <a:spcAft>
                <a:spcPts val="0"/>
              </a:spcAft>
              <a:buNone/>
            </a:pPr>
            <a:r>
              <a:rPr b="1" i="0" lang="en-US" sz="3366" u="none" cap="none" strike="noStrike">
                <a:solidFill>
                  <a:srgbClr val="FFFFFF"/>
                </a:solidFill>
                <a:latin typeface="DM Sans"/>
                <a:ea typeface="DM Sans"/>
                <a:cs typeface="DM Sans"/>
                <a:sym typeface="DM Sans"/>
              </a:rPr>
              <a:t>Results</a:t>
            </a:r>
            <a:endParaRPr/>
          </a:p>
        </p:txBody>
      </p:sp>
      <p:sp>
        <p:nvSpPr>
          <p:cNvPr id="128" name="Google Shape;128;p14"/>
          <p:cNvSpPr txBox="1"/>
          <p:nvPr/>
        </p:nvSpPr>
        <p:spPr>
          <a:xfrm>
            <a:off x="7691417" y="8030426"/>
            <a:ext cx="2891967" cy="439227"/>
          </a:xfrm>
          <a:prstGeom prst="rect">
            <a:avLst/>
          </a:prstGeom>
          <a:noFill/>
          <a:ln>
            <a:noFill/>
          </a:ln>
        </p:spPr>
        <p:txBody>
          <a:bodyPr anchorCtr="0" anchor="t" bIns="0" lIns="0" spcFirstLastPara="1" rIns="0" wrap="square" tIns="0">
            <a:spAutoFit/>
          </a:bodyPr>
          <a:lstStyle/>
          <a:p>
            <a:pPr indent="0" lvl="0" marL="0" marR="0" rtl="0" algn="ctr">
              <a:lnSpc>
                <a:spcPct val="137991"/>
              </a:lnSpc>
              <a:spcBef>
                <a:spcPts val="0"/>
              </a:spcBef>
              <a:spcAft>
                <a:spcPts val="0"/>
              </a:spcAft>
              <a:buNone/>
            </a:pPr>
            <a:r>
              <a:rPr b="0" i="0" lang="en-US" sz="2619" u="none" cap="none" strike="noStrike">
                <a:solidFill>
                  <a:srgbClr val="FFFFFF"/>
                </a:solidFill>
                <a:latin typeface="DM Sans"/>
                <a:ea typeface="DM Sans"/>
                <a:cs typeface="DM Sans"/>
                <a:sym typeface="DM Sans"/>
              </a:rPr>
              <a:t>05</a:t>
            </a:r>
            <a:endParaRPr/>
          </a:p>
        </p:txBody>
      </p:sp>
      <p:sp>
        <p:nvSpPr>
          <p:cNvPr id="129" name="Google Shape;129;p14"/>
          <p:cNvSpPr txBox="1"/>
          <p:nvPr/>
        </p:nvSpPr>
        <p:spPr>
          <a:xfrm>
            <a:off x="7938676" y="6391644"/>
            <a:ext cx="2397449" cy="1154572"/>
          </a:xfrm>
          <a:prstGeom prst="rect">
            <a:avLst/>
          </a:prstGeom>
          <a:noFill/>
          <a:ln>
            <a:noFill/>
          </a:ln>
        </p:spPr>
        <p:txBody>
          <a:bodyPr anchorCtr="0" anchor="t" bIns="0" lIns="0" spcFirstLastPara="1" rIns="0" wrap="square" tIns="0">
            <a:spAutoFit/>
          </a:bodyPr>
          <a:lstStyle/>
          <a:p>
            <a:pPr indent="0" lvl="0" marL="0" marR="0" rtl="0" algn="ctr">
              <a:lnSpc>
                <a:spcPct val="138027"/>
              </a:lnSpc>
              <a:spcBef>
                <a:spcPts val="0"/>
              </a:spcBef>
              <a:spcAft>
                <a:spcPts val="0"/>
              </a:spcAft>
              <a:buNone/>
            </a:pPr>
            <a:r>
              <a:rPr b="1" i="0" lang="en-US" sz="3366" u="none" cap="none" strike="noStrike">
                <a:solidFill>
                  <a:srgbClr val="FFFFFF"/>
                </a:solidFill>
                <a:latin typeface="DM Sans"/>
                <a:ea typeface="DM Sans"/>
                <a:cs typeface="DM Sans"/>
                <a:sym typeface="DM Sans"/>
              </a:rPr>
              <a:t>Analysis of results</a:t>
            </a:r>
            <a:endParaRPr/>
          </a:p>
        </p:txBody>
      </p:sp>
      <p:sp>
        <p:nvSpPr>
          <p:cNvPr id="130" name="Google Shape;130;p14"/>
          <p:cNvSpPr txBox="1"/>
          <p:nvPr/>
        </p:nvSpPr>
        <p:spPr>
          <a:xfrm>
            <a:off x="11295690" y="4891131"/>
            <a:ext cx="2901597" cy="431006"/>
          </a:xfrm>
          <a:prstGeom prst="rect">
            <a:avLst/>
          </a:prstGeom>
          <a:noFill/>
          <a:ln>
            <a:noFill/>
          </a:ln>
        </p:spPr>
        <p:txBody>
          <a:bodyPr anchorCtr="0" anchor="t" bIns="0" lIns="0" spcFirstLastPara="1" rIns="0" wrap="square" tIns="0">
            <a:spAutoFit/>
          </a:bodyPr>
          <a:lstStyle/>
          <a:p>
            <a:pPr indent="0" lvl="0" marL="0" marR="0" rtl="0" algn="ctr">
              <a:lnSpc>
                <a:spcPct val="137975"/>
              </a:lnSpc>
              <a:spcBef>
                <a:spcPts val="0"/>
              </a:spcBef>
              <a:spcAft>
                <a:spcPts val="0"/>
              </a:spcAft>
              <a:buNone/>
            </a:pPr>
            <a:r>
              <a:rPr b="0" i="0" lang="en-US" sz="2628" u="none" cap="none" strike="noStrike">
                <a:solidFill>
                  <a:srgbClr val="FFFFFF"/>
                </a:solidFill>
                <a:latin typeface="DM Sans"/>
                <a:ea typeface="DM Sans"/>
                <a:cs typeface="DM Sans"/>
                <a:sym typeface="DM Sans"/>
              </a:rPr>
              <a:t>03</a:t>
            </a:r>
            <a:endParaRPr/>
          </a:p>
        </p:txBody>
      </p:sp>
      <p:sp>
        <p:nvSpPr>
          <p:cNvPr id="131" name="Google Shape;131;p14"/>
          <p:cNvSpPr txBox="1"/>
          <p:nvPr/>
        </p:nvSpPr>
        <p:spPr>
          <a:xfrm>
            <a:off x="11281121" y="3096704"/>
            <a:ext cx="2941589" cy="1148131"/>
          </a:xfrm>
          <a:prstGeom prst="rect">
            <a:avLst/>
          </a:prstGeom>
          <a:noFill/>
          <a:ln>
            <a:noFill/>
          </a:ln>
        </p:spPr>
        <p:txBody>
          <a:bodyPr anchorCtr="0" anchor="t" bIns="0" lIns="0" spcFirstLastPara="1" rIns="0" wrap="square" tIns="0">
            <a:spAutoFit/>
          </a:bodyPr>
          <a:lstStyle/>
          <a:p>
            <a:pPr indent="0" lvl="0" marL="0" marR="0" rtl="0" algn="ctr">
              <a:lnSpc>
                <a:spcPct val="137999"/>
              </a:lnSpc>
              <a:spcBef>
                <a:spcPts val="0"/>
              </a:spcBef>
              <a:spcAft>
                <a:spcPts val="0"/>
              </a:spcAft>
              <a:buNone/>
            </a:pPr>
            <a:r>
              <a:rPr b="1" i="0" lang="en-US" sz="3379" u="none" cap="none" strike="noStrike">
                <a:solidFill>
                  <a:srgbClr val="FFFFFF"/>
                </a:solidFill>
                <a:latin typeface="DM Sans"/>
                <a:ea typeface="DM Sans"/>
                <a:cs typeface="DM Sans"/>
                <a:sym typeface="DM Sans"/>
              </a:rPr>
              <a:t>Model Specification</a:t>
            </a:r>
            <a:endParaRPr/>
          </a:p>
        </p:txBody>
      </p:sp>
      <p:sp>
        <p:nvSpPr>
          <p:cNvPr id="132" name="Google Shape;132;p14"/>
          <p:cNvSpPr txBox="1"/>
          <p:nvPr/>
        </p:nvSpPr>
        <p:spPr>
          <a:xfrm>
            <a:off x="11305932" y="8030426"/>
            <a:ext cx="2891967" cy="439227"/>
          </a:xfrm>
          <a:prstGeom prst="rect">
            <a:avLst/>
          </a:prstGeom>
          <a:noFill/>
          <a:ln>
            <a:noFill/>
          </a:ln>
        </p:spPr>
        <p:txBody>
          <a:bodyPr anchorCtr="0" anchor="t" bIns="0" lIns="0" spcFirstLastPara="1" rIns="0" wrap="square" tIns="0">
            <a:spAutoFit/>
          </a:bodyPr>
          <a:lstStyle/>
          <a:p>
            <a:pPr indent="0" lvl="0" marL="0" marR="0" rtl="0" algn="ctr">
              <a:lnSpc>
                <a:spcPct val="137991"/>
              </a:lnSpc>
              <a:spcBef>
                <a:spcPts val="0"/>
              </a:spcBef>
              <a:spcAft>
                <a:spcPts val="0"/>
              </a:spcAft>
              <a:buNone/>
            </a:pPr>
            <a:r>
              <a:rPr b="0" i="0" lang="en-US" sz="2619" u="none" cap="none" strike="noStrike">
                <a:solidFill>
                  <a:srgbClr val="FFFFFF"/>
                </a:solidFill>
                <a:latin typeface="DM Sans"/>
                <a:ea typeface="DM Sans"/>
                <a:cs typeface="DM Sans"/>
                <a:sym typeface="DM Sans"/>
              </a:rPr>
              <a:t>06</a:t>
            </a:r>
            <a:endParaRPr/>
          </a:p>
        </p:txBody>
      </p:sp>
      <p:sp>
        <p:nvSpPr>
          <p:cNvPr id="133" name="Google Shape;133;p14"/>
          <p:cNvSpPr txBox="1"/>
          <p:nvPr/>
        </p:nvSpPr>
        <p:spPr>
          <a:xfrm>
            <a:off x="12234728" y="6687762"/>
            <a:ext cx="1034375" cy="562335"/>
          </a:xfrm>
          <a:prstGeom prst="rect">
            <a:avLst/>
          </a:prstGeom>
          <a:noFill/>
          <a:ln>
            <a:noFill/>
          </a:ln>
        </p:spPr>
        <p:txBody>
          <a:bodyPr anchorCtr="0" anchor="t" bIns="0" lIns="0" spcFirstLastPara="1" rIns="0" wrap="square" tIns="0">
            <a:spAutoFit/>
          </a:bodyPr>
          <a:lstStyle/>
          <a:p>
            <a:pPr indent="0" lvl="0" marL="0" marR="0" rtl="0" algn="ctr">
              <a:lnSpc>
                <a:spcPct val="138057"/>
              </a:lnSpc>
              <a:spcBef>
                <a:spcPts val="0"/>
              </a:spcBef>
              <a:spcAft>
                <a:spcPts val="0"/>
              </a:spcAft>
              <a:buNone/>
            </a:pPr>
            <a:r>
              <a:rPr b="1" i="0" lang="en-US" sz="3366" u="none" cap="none" strike="noStrike">
                <a:solidFill>
                  <a:srgbClr val="FFFFFF"/>
                </a:solidFill>
                <a:latin typeface="DM Sans"/>
                <a:ea typeface="DM Sans"/>
                <a:cs typeface="DM Sans"/>
                <a:sym typeface="DM Sans"/>
              </a:rPr>
              <a:t>Q/A</a:t>
            </a:r>
            <a:endParaRPr/>
          </a:p>
        </p:txBody>
      </p:sp>
      <p:sp>
        <p:nvSpPr>
          <p:cNvPr id="134" name="Google Shape;134;p14"/>
          <p:cNvSpPr/>
          <p:nvPr/>
        </p:nvSpPr>
        <p:spPr>
          <a:xfrm rot="10436461">
            <a:off x="14152110" y="-4118246"/>
            <a:ext cx="6566182" cy="6566182"/>
          </a:xfrm>
          <a:custGeom>
            <a:rect b="b" l="l" r="r" t="t"/>
            <a:pathLst>
              <a:path extrusionOk="0" h="6566182" w="6566182">
                <a:moveTo>
                  <a:pt x="0" y="0"/>
                </a:moveTo>
                <a:lnTo>
                  <a:pt x="6566182" y="0"/>
                </a:lnTo>
                <a:lnTo>
                  <a:pt x="6566182" y="6566183"/>
                </a:lnTo>
                <a:lnTo>
                  <a:pt x="0" y="6566183"/>
                </a:lnTo>
                <a:lnTo>
                  <a:pt x="0" y="0"/>
                </a:lnTo>
                <a:close/>
              </a:path>
            </a:pathLst>
          </a:custGeom>
          <a:blipFill rotWithShape="1">
            <a:blip r:embed="rId3">
              <a:alphaModFix/>
            </a:blip>
            <a:stretch>
              <a:fillRect b="0" l="0" r="0" t="0"/>
            </a:stretch>
          </a:blipFill>
          <a:ln>
            <a:noFill/>
          </a:ln>
        </p:spPr>
      </p:sp>
      <p:sp>
        <p:nvSpPr>
          <p:cNvPr id="135" name="Google Shape;135;p14"/>
          <p:cNvSpPr/>
          <p:nvPr/>
        </p:nvSpPr>
        <p:spPr>
          <a:xfrm>
            <a:off x="-2667643" y="7807659"/>
            <a:ext cx="7086596" cy="7086596"/>
          </a:xfrm>
          <a:custGeom>
            <a:rect b="b" l="l" r="r" t="t"/>
            <a:pathLst>
              <a:path extrusionOk="0" h="7086596" w="7086596">
                <a:moveTo>
                  <a:pt x="0" y="0"/>
                </a:moveTo>
                <a:lnTo>
                  <a:pt x="7086595" y="0"/>
                </a:lnTo>
                <a:lnTo>
                  <a:pt x="7086595" y="7086596"/>
                </a:lnTo>
                <a:lnTo>
                  <a:pt x="0" y="7086596"/>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355" name="Shape 355"/>
        <p:cNvGrpSpPr/>
        <p:nvPr/>
      </p:nvGrpSpPr>
      <p:grpSpPr>
        <a:xfrm>
          <a:off x="0" y="0"/>
          <a:ext cx="0" cy="0"/>
          <a:chOff x="0" y="0"/>
          <a:chExt cx="0" cy="0"/>
        </a:xfrm>
      </p:grpSpPr>
      <p:sp>
        <p:nvSpPr>
          <p:cNvPr id="356" name="Google Shape;356;p32"/>
          <p:cNvSpPr/>
          <p:nvPr/>
        </p:nvSpPr>
        <p:spPr>
          <a:xfrm rot="10436461">
            <a:off x="14152110" y="-4118246"/>
            <a:ext cx="6566182" cy="6566182"/>
          </a:xfrm>
          <a:custGeom>
            <a:rect b="b" l="l" r="r" t="t"/>
            <a:pathLst>
              <a:path extrusionOk="0" h="6566182" w="6566182">
                <a:moveTo>
                  <a:pt x="0" y="0"/>
                </a:moveTo>
                <a:lnTo>
                  <a:pt x="6566182" y="0"/>
                </a:lnTo>
                <a:lnTo>
                  <a:pt x="6566182" y="6566183"/>
                </a:lnTo>
                <a:lnTo>
                  <a:pt x="0" y="6566183"/>
                </a:lnTo>
                <a:lnTo>
                  <a:pt x="0" y="0"/>
                </a:lnTo>
                <a:close/>
              </a:path>
            </a:pathLst>
          </a:custGeom>
          <a:blipFill rotWithShape="1">
            <a:blip r:embed="rId3">
              <a:alphaModFix/>
            </a:blip>
            <a:stretch>
              <a:fillRect b="0" l="0" r="0" t="0"/>
            </a:stretch>
          </a:blipFill>
          <a:ln>
            <a:noFill/>
          </a:ln>
        </p:spPr>
      </p:sp>
      <p:sp>
        <p:nvSpPr>
          <p:cNvPr id="357" name="Google Shape;357;p32"/>
          <p:cNvSpPr/>
          <p:nvPr/>
        </p:nvSpPr>
        <p:spPr>
          <a:xfrm>
            <a:off x="-2519628" y="7227483"/>
            <a:ext cx="7086596" cy="7086596"/>
          </a:xfrm>
          <a:custGeom>
            <a:rect b="b" l="l" r="r" t="t"/>
            <a:pathLst>
              <a:path extrusionOk="0" h="7086596" w="7086596">
                <a:moveTo>
                  <a:pt x="0" y="0"/>
                </a:moveTo>
                <a:lnTo>
                  <a:pt x="7086596" y="0"/>
                </a:lnTo>
                <a:lnTo>
                  <a:pt x="7086596" y="7086596"/>
                </a:lnTo>
                <a:lnTo>
                  <a:pt x="0" y="7086596"/>
                </a:lnTo>
                <a:lnTo>
                  <a:pt x="0" y="0"/>
                </a:lnTo>
                <a:close/>
              </a:path>
            </a:pathLst>
          </a:custGeom>
          <a:blipFill rotWithShape="1">
            <a:blip r:embed="rId3">
              <a:alphaModFix/>
            </a:blip>
            <a:stretch>
              <a:fillRect b="0" l="0" r="0" t="0"/>
            </a:stretch>
          </a:blipFill>
          <a:ln>
            <a:noFill/>
          </a:ln>
        </p:spPr>
      </p:sp>
      <p:sp>
        <p:nvSpPr>
          <p:cNvPr id="358" name="Google Shape;358;p32"/>
          <p:cNvSpPr txBox="1"/>
          <p:nvPr/>
        </p:nvSpPr>
        <p:spPr>
          <a:xfrm>
            <a:off x="1790033" y="1028700"/>
            <a:ext cx="7589128" cy="9239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6050" u="none" cap="none" strike="noStrike">
                <a:solidFill>
                  <a:srgbClr val="FFFFFF"/>
                </a:solidFill>
                <a:latin typeface="Arial"/>
                <a:ea typeface="Arial"/>
                <a:cs typeface="Arial"/>
                <a:sym typeface="Arial"/>
              </a:rPr>
              <a:t>KEY ASSUMPTIONS</a:t>
            </a:r>
            <a:endParaRPr/>
          </a:p>
        </p:txBody>
      </p:sp>
      <p:cxnSp>
        <p:nvCxnSpPr>
          <p:cNvPr id="359" name="Google Shape;359;p32"/>
          <p:cNvCxnSpPr/>
          <p:nvPr/>
        </p:nvCxnSpPr>
        <p:spPr>
          <a:xfrm rot="10800000">
            <a:off x="1018146" y="1714895"/>
            <a:ext cx="586120" cy="0"/>
          </a:xfrm>
          <a:prstGeom prst="straightConnector1">
            <a:avLst/>
          </a:prstGeom>
          <a:noFill/>
          <a:ln cap="flat" cmpd="sng" w="47625">
            <a:solidFill>
              <a:srgbClr val="4BD1FB"/>
            </a:solidFill>
            <a:prstDash val="solid"/>
            <a:round/>
            <a:headEnd len="sm" w="sm" type="none"/>
            <a:tailEnd len="sm" w="sm" type="none"/>
          </a:ln>
        </p:spPr>
      </p:cxnSp>
      <p:sp>
        <p:nvSpPr>
          <p:cNvPr id="360" name="Google Shape;360;p32"/>
          <p:cNvSpPr txBox="1"/>
          <p:nvPr/>
        </p:nvSpPr>
        <p:spPr>
          <a:xfrm>
            <a:off x="1311206" y="2388446"/>
            <a:ext cx="14999579" cy="4355592"/>
          </a:xfrm>
          <a:prstGeom prst="rect">
            <a:avLst/>
          </a:prstGeom>
          <a:noFill/>
          <a:ln>
            <a:noFill/>
          </a:ln>
        </p:spPr>
        <p:txBody>
          <a:bodyPr anchorCtr="0" anchor="t" bIns="0" lIns="0" spcFirstLastPara="1" rIns="0" wrap="square" tIns="0">
            <a:spAutoFit/>
          </a:bodyPr>
          <a:lstStyle/>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The comprehensiveness and quality of the training data directly influence the model's performance. It is assumed that the dataset has adequately varied and descriptive captions that cover a wide array of scenarios the model will encounter.</a:t>
            </a:r>
            <a:endParaRPr/>
          </a:p>
          <a:p>
            <a:pPr indent="0" lvl="0" marL="0" marR="0" rtl="0" algn="just">
              <a:lnSpc>
                <a:spcPct val="138013"/>
              </a:lnSpc>
              <a:spcBef>
                <a:spcPts val="0"/>
              </a:spcBef>
              <a:spcAft>
                <a:spcPts val="0"/>
              </a:spcAft>
              <a:buNone/>
            </a:pPr>
            <a:r>
              <a:t/>
            </a:r>
            <a:endParaRPr b="0" i="0" sz="2799" u="none" cap="none" strike="noStrike">
              <a:solidFill>
                <a:srgbClr val="FFFFFF"/>
              </a:solidFill>
              <a:latin typeface="DM Sans"/>
              <a:ea typeface="DM Sans"/>
              <a:cs typeface="DM Sans"/>
              <a:sym typeface="DM Sans"/>
            </a:endParaRPr>
          </a:p>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The model assumes that the visual features extracted from the pre-trained CNN are sufficiently representative of the image content to generate relevant captions.</a:t>
            </a:r>
            <a:endParaRPr/>
          </a:p>
          <a:p>
            <a:pPr indent="0" lvl="0" marL="0" marR="0" rtl="0" algn="just">
              <a:lnSpc>
                <a:spcPct val="138013"/>
              </a:lnSpc>
              <a:spcBef>
                <a:spcPts val="0"/>
              </a:spcBef>
              <a:spcAft>
                <a:spcPts val="0"/>
              </a:spcAft>
              <a:buNone/>
            </a:pPr>
            <a:r>
              <a:t/>
            </a:r>
            <a:endParaRPr b="0" i="0" sz="2799" u="none" cap="none" strike="noStrike">
              <a:solidFill>
                <a:srgbClr val="FFFFFF"/>
              </a:solidFill>
              <a:latin typeface="DM Sans"/>
              <a:ea typeface="DM Sans"/>
              <a:cs typeface="DM Sans"/>
              <a:sym typeface="DM Sans"/>
            </a:endParaRPr>
          </a:p>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There is an underlying assumption that the sequential nature of the language model (e.g., LSTM) can capture the variations of language necessary for caption generation.</a:t>
            </a:r>
            <a:endParaRPr/>
          </a:p>
        </p:txBody>
      </p:sp>
      <p:sp>
        <p:nvSpPr>
          <p:cNvPr id="361" name="Google Shape;361;p32"/>
          <p:cNvSpPr txBox="1"/>
          <p:nvPr/>
        </p:nvSpPr>
        <p:spPr>
          <a:xfrm>
            <a:off x="465978" y="976365"/>
            <a:ext cx="1690455" cy="738530"/>
          </a:xfrm>
          <a:prstGeom prst="rect">
            <a:avLst/>
          </a:prstGeom>
          <a:noFill/>
          <a:ln>
            <a:noFill/>
          </a:ln>
        </p:spPr>
        <p:txBody>
          <a:bodyPr anchorCtr="0" anchor="t" bIns="0" lIns="0" spcFirstLastPara="1" rIns="0" wrap="square" tIns="0">
            <a:spAutoFit/>
          </a:bodyPr>
          <a:lstStyle/>
          <a:p>
            <a:pPr indent="0" lvl="0" marL="0" marR="0" rtl="0" algn="ctr">
              <a:lnSpc>
                <a:spcPct val="138013"/>
              </a:lnSpc>
              <a:spcBef>
                <a:spcPts val="0"/>
              </a:spcBef>
              <a:spcAft>
                <a:spcPts val="0"/>
              </a:spcAft>
              <a:buNone/>
            </a:pPr>
            <a:r>
              <a:rPr b="1" i="0" lang="en-US" sz="4359" u="none" cap="none" strike="noStrike">
                <a:solidFill>
                  <a:srgbClr val="4BD1FB"/>
                </a:solidFill>
                <a:latin typeface="DM Sans"/>
                <a:ea typeface="DM Sans"/>
                <a:cs typeface="DM Sans"/>
                <a:sym typeface="DM Sans"/>
              </a:rPr>
              <a:t>05</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365" name="Shape 365"/>
        <p:cNvGrpSpPr/>
        <p:nvPr/>
      </p:nvGrpSpPr>
      <p:grpSpPr>
        <a:xfrm>
          <a:off x="0" y="0"/>
          <a:ext cx="0" cy="0"/>
          <a:chOff x="0" y="0"/>
          <a:chExt cx="0" cy="0"/>
        </a:xfrm>
      </p:grpSpPr>
      <p:sp>
        <p:nvSpPr>
          <p:cNvPr id="366" name="Google Shape;366;p33"/>
          <p:cNvSpPr txBox="1"/>
          <p:nvPr/>
        </p:nvSpPr>
        <p:spPr>
          <a:xfrm>
            <a:off x="5869679" y="3839356"/>
            <a:ext cx="6548642" cy="1304144"/>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7530" u="none" cap="none" strike="noStrike">
                <a:solidFill>
                  <a:srgbClr val="FFFFFF"/>
                </a:solidFill>
                <a:latin typeface="Arial"/>
                <a:ea typeface="Arial"/>
                <a:cs typeface="Arial"/>
                <a:sym typeface="Arial"/>
              </a:rPr>
              <a:t>THANK YOU</a:t>
            </a:r>
            <a:endParaRPr/>
          </a:p>
        </p:txBody>
      </p:sp>
      <p:sp>
        <p:nvSpPr>
          <p:cNvPr id="367" name="Google Shape;367;p33"/>
          <p:cNvSpPr/>
          <p:nvPr/>
        </p:nvSpPr>
        <p:spPr>
          <a:xfrm>
            <a:off x="15935425" y="-1083760"/>
            <a:ext cx="2647750" cy="2647750"/>
          </a:xfrm>
          <a:custGeom>
            <a:rect b="b" l="l" r="r" t="t"/>
            <a:pathLst>
              <a:path extrusionOk="0" h="2647750" w="2647750">
                <a:moveTo>
                  <a:pt x="0" y="0"/>
                </a:moveTo>
                <a:lnTo>
                  <a:pt x="2647750" y="0"/>
                </a:lnTo>
                <a:lnTo>
                  <a:pt x="2647750" y="2647751"/>
                </a:lnTo>
                <a:lnTo>
                  <a:pt x="0" y="2647751"/>
                </a:lnTo>
                <a:lnTo>
                  <a:pt x="0" y="0"/>
                </a:lnTo>
                <a:close/>
              </a:path>
            </a:pathLst>
          </a:custGeom>
          <a:blipFill rotWithShape="1">
            <a:blip r:embed="rId3">
              <a:alphaModFix/>
            </a:blip>
            <a:stretch>
              <a:fillRect b="0" l="0" r="0" t="0"/>
            </a:stretch>
          </a:blipFill>
          <a:ln>
            <a:noFill/>
          </a:ln>
        </p:spPr>
      </p:sp>
      <p:sp>
        <p:nvSpPr>
          <p:cNvPr id="368" name="Google Shape;368;p33"/>
          <p:cNvSpPr txBox="1"/>
          <p:nvPr/>
        </p:nvSpPr>
        <p:spPr>
          <a:xfrm>
            <a:off x="2573954" y="925388"/>
            <a:ext cx="5614391" cy="1129146"/>
          </a:xfrm>
          <a:prstGeom prst="rect">
            <a:avLst/>
          </a:prstGeom>
          <a:noFill/>
          <a:ln>
            <a:noFill/>
          </a:ln>
        </p:spPr>
        <p:txBody>
          <a:bodyPr anchorCtr="0" anchor="t" bIns="0" lIns="0" spcFirstLastPara="1" rIns="0" wrap="square" tIns="0">
            <a:spAutoFit/>
          </a:bodyPr>
          <a:lstStyle/>
          <a:p>
            <a:pPr indent="0" lvl="0" marL="0" marR="0" rtl="0" algn="l">
              <a:lnSpc>
                <a:spcPct val="123005"/>
              </a:lnSpc>
              <a:spcBef>
                <a:spcPts val="0"/>
              </a:spcBef>
              <a:spcAft>
                <a:spcPts val="0"/>
              </a:spcAft>
              <a:buNone/>
            </a:pPr>
            <a:r>
              <a:rPr b="1" i="0" lang="en-US" sz="3786" u="none" cap="none" strike="noStrike">
                <a:solidFill>
                  <a:srgbClr val="4BD1FB"/>
                </a:solidFill>
                <a:latin typeface="DM Sans"/>
                <a:ea typeface="DM Sans"/>
                <a:cs typeface="DM Sans"/>
                <a:sym typeface="DM Sans"/>
              </a:rPr>
              <a:t>TEAM - 10 </a:t>
            </a:r>
            <a:endParaRPr/>
          </a:p>
          <a:p>
            <a:pPr indent="0" lvl="0" marL="0" marR="0" rtl="0" algn="l">
              <a:lnSpc>
                <a:spcPct val="123006"/>
              </a:lnSpc>
              <a:spcBef>
                <a:spcPts val="0"/>
              </a:spcBef>
              <a:spcAft>
                <a:spcPts val="0"/>
              </a:spcAft>
              <a:buNone/>
            </a:pPr>
            <a:r>
              <a:rPr b="0" i="0" lang="en-US" sz="3486" u="none" cap="none" strike="noStrike">
                <a:solidFill>
                  <a:srgbClr val="4BD1FB"/>
                </a:solidFill>
                <a:latin typeface="Sansita"/>
                <a:ea typeface="Sansita"/>
                <a:cs typeface="Sansita"/>
                <a:sym typeface="Sansita"/>
              </a:rPr>
              <a:t>2024WI_MSAI 437-0</a:t>
            </a:r>
            <a:endParaRPr/>
          </a:p>
        </p:txBody>
      </p:sp>
      <p:sp>
        <p:nvSpPr>
          <p:cNvPr id="369" name="Google Shape;369;p33"/>
          <p:cNvSpPr/>
          <p:nvPr/>
        </p:nvSpPr>
        <p:spPr>
          <a:xfrm>
            <a:off x="1506388" y="1073447"/>
            <a:ext cx="846187" cy="981086"/>
          </a:xfrm>
          <a:custGeom>
            <a:rect b="b" l="l" r="r" t="t"/>
            <a:pathLst>
              <a:path extrusionOk="0" h="981086" w="846187">
                <a:moveTo>
                  <a:pt x="0" y="0"/>
                </a:moveTo>
                <a:lnTo>
                  <a:pt x="846187" y="0"/>
                </a:lnTo>
                <a:lnTo>
                  <a:pt x="846187" y="981087"/>
                </a:lnTo>
                <a:lnTo>
                  <a:pt x="0" y="981087"/>
                </a:lnTo>
                <a:lnTo>
                  <a:pt x="0" y="0"/>
                </a:lnTo>
                <a:close/>
              </a:path>
            </a:pathLst>
          </a:custGeom>
          <a:blipFill rotWithShape="1">
            <a:blip r:embed="rId4">
              <a:alphaModFix/>
            </a:blip>
            <a:stretch>
              <a:fillRect b="0" l="0" r="0" t="0"/>
            </a:stretch>
          </a:blipFill>
          <a:ln>
            <a:noFill/>
          </a:ln>
        </p:spPr>
      </p:sp>
      <p:sp>
        <p:nvSpPr>
          <p:cNvPr id="370" name="Google Shape;370;p33"/>
          <p:cNvSpPr/>
          <p:nvPr/>
        </p:nvSpPr>
        <p:spPr>
          <a:xfrm>
            <a:off x="11794847" y="0"/>
            <a:ext cx="2988937" cy="570615"/>
          </a:xfrm>
          <a:custGeom>
            <a:rect b="b" l="l" r="r" t="t"/>
            <a:pathLst>
              <a:path extrusionOk="0" h="570615" w="2988937">
                <a:moveTo>
                  <a:pt x="0" y="0"/>
                </a:moveTo>
                <a:lnTo>
                  <a:pt x="2988938" y="0"/>
                </a:lnTo>
                <a:lnTo>
                  <a:pt x="2988938" y="570615"/>
                </a:lnTo>
                <a:lnTo>
                  <a:pt x="0" y="570615"/>
                </a:lnTo>
                <a:lnTo>
                  <a:pt x="0" y="0"/>
                </a:lnTo>
                <a:close/>
              </a:path>
            </a:pathLst>
          </a:custGeom>
          <a:blipFill rotWithShape="1">
            <a:blip r:embed="rId5">
              <a:alphaModFix/>
            </a:blip>
            <a:stretch>
              <a:fillRect b="0" l="0" r="0" t="0"/>
            </a:stretch>
          </a:blipFill>
          <a:ln>
            <a:noFill/>
          </a:ln>
        </p:spPr>
      </p:sp>
      <p:sp>
        <p:nvSpPr>
          <p:cNvPr id="371" name="Google Shape;371;p33"/>
          <p:cNvSpPr/>
          <p:nvPr/>
        </p:nvSpPr>
        <p:spPr>
          <a:xfrm>
            <a:off x="-4027031" y="-3901979"/>
            <a:ext cx="5956513" cy="5956513"/>
          </a:xfrm>
          <a:custGeom>
            <a:rect b="b" l="l" r="r" t="t"/>
            <a:pathLst>
              <a:path extrusionOk="0" h="5956513" w="5956513">
                <a:moveTo>
                  <a:pt x="0" y="0"/>
                </a:moveTo>
                <a:lnTo>
                  <a:pt x="5956513" y="0"/>
                </a:lnTo>
                <a:lnTo>
                  <a:pt x="5956513" y="5956513"/>
                </a:lnTo>
                <a:lnTo>
                  <a:pt x="0" y="5956513"/>
                </a:lnTo>
                <a:lnTo>
                  <a:pt x="0" y="0"/>
                </a:lnTo>
                <a:close/>
              </a:path>
            </a:pathLst>
          </a:custGeom>
          <a:blipFill rotWithShape="1">
            <a:blip r:embed="rId6">
              <a:alphaModFix/>
            </a:blip>
            <a:stretch>
              <a:fillRect b="0" l="0" r="0" t="0"/>
            </a:stretch>
          </a:blipFill>
          <a:ln>
            <a:noFill/>
          </a:ln>
        </p:spPr>
      </p:sp>
      <p:sp>
        <p:nvSpPr>
          <p:cNvPr id="372" name="Google Shape;372;p33"/>
          <p:cNvSpPr/>
          <p:nvPr/>
        </p:nvSpPr>
        <p:spPr>
          <a:xfrm>
            <a:off x="-295175" y="8630507"/>
            <a:ext cx="2647750" cy="2647750"/>
          </a:xfrm>
          <a:custGeom>
            <a:rect b="b" l="l" r="r" t="t"/>
            <a:pathLst>
              <a:path extrusionOk="0" h="2647750" w="2647750">
                <a:moveTo>
                  <a:pt x="0" y="0"/>
                </a:moveTo>
                <a:lnTo>
                  <a:pt x="2647750" y="0"/>
                </a:lnTo>
                <a:lnTo>
                  <a:pt x="2647750" y="2647751"/>
                </a:lnTo>
                <a:lnTo>
                  <a:pt x="0" y="2647751"/>
                </a:lnTo>
                <a:lnTo>
                  <a:pt x="0" y="0"/>
                </a:lnTo>
                <a:close/>
              </a:path>
            </a:pathLst>
          </a:custGeom>
          <a:blipFill rotWithShape="1">
            <a:blip r:embed="rId3">
              <a:alphaModFix/>
            </a:blip>
            <a:stretch>
              <a:fillRect b="0" l="0" r="0" t="0"/>
            </a:stretch>
          </a:blipFill>
          <a:ln>
            <a:noFill/>
          </a:ln>
        </p:spPr>
      </p:sp>
      <p:sp>
        <p:nvSpPr>
          <p:cNvPr id="373" name="Google Shape;373;p33"/>
          <p:cNvSpPr/>
          <p:nvPr/>
        </p:nvSpPr>
        <p:spPr>
          <a:xfrm>
            <a:off x="16090264" y="8020838"/>
            <a:ext cx="5956513" cy="5956513"/>
          </a:xfrm>
          <a:custGeom>
            <a:rect b="b" l="l" r="r" t="t"/>
            <a:pathLst>
              <a:path extrusionOk="0" h="5956513" w="5956513">
                <a:moveTo>
                  <a:pt x="0" y="0"/>
                </a:moveTo>
                <a:lnTo>
                  <a:pt x="5956513" y="0"/>
                </a:lnTo>
                <a:lnTo>
                  <a:pt x="5956513" y="5956512"/>
                </a:lnTo>
                <a:lnTo>
                  <a:pt x="0" y="5956512"/>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139" name="Shape 139"/>
        <p:cNvGrpSpPr/>
        <p:nvPr/>
      </p:nvGrpSpPr>
      <p:grpSpPr>
        <a:xfrm>
          <a:off x="0" y="0"/>
          <a:ext cx="0" cy="0"/>
          <a:chOff x="0" y="0"/>
          <a:chExt cx="0" cy="0"/>
        </a:xfrm>
      </p:grpSpPr>
      <p:sp>
        <p:nvSpPr>
          <p:cNvPr id="140" name="Google Shape;140;p15"/>
          <p:cNvSpPr txBox="1"/>
          <p:nvPr/>
        </p:nvSpPr>
        <p:spPr>
          <a:xfrm>
            <a:off x="1576013" y="3166607"/>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01</a:t>
            </a:r>
            <a:endParaRPr/>
          </a:p>
        </p:txBody>
      </p:sp>
      <p:sp>
        <p:nvSpPr>
          <p:cNvPr id="141" name="Google Shape;141;p15"/>
          <p:cNvSpPr txBox="1"/>
          <p:nvPr/>
        </p:nvSpPr>
        <p:spPr>
          <a:xfrm>
            <a:off x="1576013" y="4421443"/>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02</a:t>
            </a:r>
            <a:endParaRPr/>
          </a:p>
        </p:txBody>
      </p:sp>
      <p:sp>
        <p:nvSpPr>
          <p:cNvPr id="142" name="Google Shape;142;p15"/>
          <p:cNvSpPr txBox="1"/>
          <p:nvPr/>
        </p:nvSpPr>
        <p:spPr>
          <a:xfrm>
            <a:off x="1576013" y="5971526"/>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03</a:t>
            </a:r>
            <a:endParaRPr/>
          </a:p>
        </p:txBody>
      </p:sp>
      <p:sp>
        <p:nvSpPr>
          <p:cNvPr id="143" name="Google Shape;143;p15"/>
          <p:cNvSpPr txBox="1"/>
          <p:nvPr/>
        </p:nvSpPr>
        <p:spPr>
          <a:xfrm>
            <a:off x="1576013" y="7440120"/>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04</a:t>
            </a:r>
            <a:endParaRPr/>
          </a:p>
        </p:txBody>
      </p:sp>
      <p:sp>
        <p:nvSpPr>
          <p:cNvPr id="144" name="Google Shape;144;p15"/>
          <p:cNvSpPr txBox="1"/>
          <p:nvPr/>
        </p:nvSpPr>
        <p:spPr>
          <a:xfrm>
            <a:off x="2533666" y="3195182"/>
            <a:ext cx="13803290" cy="955167"/>
          </a:xfrm>
          <a:prstGeom prst="rect">
            <a:avLst/>
          </a:prstGeom>
          <a:noFill/>
          <a:ln>
            <a:noFill/>
          </a:ln>
        </p:spPr>
        <p:txBody>
          <a:bodyPr anchorCtr="0" anchor="t" bIns="0" lIns="0" spcFirstLastPara="1" rIns="0" wrap="square" tIns="0">
            <a:spAutoFit/>
          </a:bodyPr>
          <a:lstStyle/>
          <a:p>
            <a:pPr indent="0" lvl="0" marL="0" marR="0" rtl="0" algn="just">
              <a:lnSpc>
                <a:spcPct val="138013"/>
              </a:lnSpc>
              <a:spcBef>
                <a:spcPts val="0"/>
              </a:spcBef>
              <a:spcAft>
                <a:spcPts val="0"/>
              </a:spcAft>
              <a:buNone/>
            </a:pPr>
            <a:r>
              <a:rPr b="0" i="0" lang="en-US" sz="2799" u="none" cap="none" strike="noStrike">
                <a:solidFill>
                  <a:srgbClr val="FFFFFF"/>
                </a:solidFill>
                <a:latin typeface="DM Sans"/>
                <a:ea typeface="DM Sans"/>
                <a:cs typeface="DM Sans"/>
                <a:sym typeface="DM Sans"/>
              </a:rPr>
              <a:t>Image Captioning is the process of generating textual description of an image. The objective of the project is to predict the captions for the input image.</a:t>
            </a:r>
            <a:endParaRPr/>
          </a:p>
        </p:txBody>
      </p:sp>
      <p:sp>
        <p:nvSpPr>
          <p:cNvPr id="145" name="Google Shape;145;p15"/>
          <p:cNvSpPr txBox="1"/>
          <p:nvPr/>
        </p:nvSpPr>
        <p:spPr>
          <a:xfrm>
            <a:off x="2533666" y="4610040"/>
            <a:ext cx="13059629" cy="469392"/>
          </a:xfrm>
          <a:prstGeom prst="rect">
            <a:avLst/>
          </a:prstGeom>
          <a:noFill/>
          <a:ln>
            <a:noFill/>
          </a:ln>
        </p:spPr>
        <p:txBody>
          <a:bodyPr anchorCtr="0" anchor="t" bIns="0" lIns="0" spcFirstLastPara="1" rIns="0" wrap="square" tIns="0">
            <a:spAutoFit/>
          </a:bodyPr>
          <a:lstStyle/>
          <a:p>
            <a:pPr indent="0" lvl="0" marL="0" marR="0" rtl="0" algn="just">
              <a:lnSpc>
                <a:spcPct val="138013"/>
              </a:lnSpc>
              <a:spcBef>
                <a:spcPts val="0"/>
              </a:spcBef>
              <a:spcAft>
                <a:spcPts val="0"/>
              </a:spcAft>
              <a:buNone/>
            </a:pPr>
            <a:r>
              <a:rPr b="0" i="0" lang="en-US" sz="2799" u="none" cap="none" strike="noStrike">
                <a:solidFill>
                  <a:srgbClr val="FFFFFF"/>
                </a:solidFill>
                <a:latin typeface="DM Sans"/>
                <a:ea typeface="DM Sans"/>
                <a:cs typeface="DM Sans"/>
                <a:sym typeface="DM Sans"/>
              </a:rPr>
              <a:t>It seeks to automatically produce descriptive textual captions for given images.</a:t>
            </a:r>
            <a:endParaRPr/>
          </a:p>
        </p:txBody>
      </p:sp>
      <p:sp>
        <p:nvSpPr>
          <p:cNvPr id="146" name="Google Shape;146;p15"/>
          <p:cNvSpPr txBox="1"/>
          <p:nvPr/>
        </p:nvSpPr>
        <p:spPr>
          <a:xfrm>
            <a:off x="2533666" y="6000101"/>
            <a:ext cx="13803290" cy="955167"/>
          </a:xfrm>
          <a:prstGeom prst="rect">
            <a:avLst/>
          </a:prstGeom>
          <a:noFill/>
          <a:ln>
            <a:noFill/>
          </a:ln>
        </p:spPr>
        <p:txBody>
          <a:bodyPr anchorCtr="0" anchor="t" bIns="0" lIns="0" spcFirstLastPara="1" rIns="0" wrap="square" tIns="0">
            <a:spAutoFit/>
          </a:bodyPr>
          <a:lstStyle/>
          <a:p>
            <a:pPr indent="0" lvl="0" marL="0" marR="0" rtl="0" algn="just">
              <a:lnSpc>
                <a:spcPct val="138013"/>
              </a:lnSpc>
              <a:spcBef>
                <a:spcPts val="0"/>
              </a:spcBef>
              <a:spcAft>
                <a:spcPts val="0"/>
              </a:spcAft>
              <a:buNone/>
            </a:pPr>
            <a:r>
              <a:rPr b="0" i="0" lang="en-US" sz="2799" u="none" cap="none" strike="noStrike">
                <a:solidFill>
                  <a:srgbClr val="FFFFFF"/>
                </a:solidFill>
                <a:latin typeface="DM Sans"/>
                <a:ea typeface="DM Sans"/>
                <a:cs typeface="DM Sans"/>
                <a:sym typeface="DM Sans"/>
              </a:rPr>
              <a:t>This involves not only recognizing elements within an image but also constructing coherent, contextually relevant sentences that describe the scene.</a:t>
            </a:r>
            <a:endParaRPr/>
          </a:p>
        </p:txBody>
      </p:sp>
      <p:sp>
        <p:nvSpPr>
          <p:cNvPr id="147" name="Google Shape;147;p15"/>
          <p:cNvSpPr txBox="1"/>
          <p:nvPr/>
        </p:nvSpPr>
        <p:spPr>
          <a:xfrm>
            <a:off x="2533666" y="7440457"/>
            <a:ext cx="13803290" cy="955167"/>
          </a:xfrm>
          <a:prstGeom prst="rect">
            <a:avLst/>
          </a:prstGeom>
          <a:noFill/>
          <a:ln>
            <a:noFill/>
          </a:ln>
        </p:spPr>
        <p:txBody>
          <a:bodyPr anchorCtr="0" anchor="t" bIns="0" lIns="0" spcFirstLastPara="1" rIns="0" wrap="square" tIns="0">
            <a:spAutoFit/>
          </a:bodyPr>
          <a:lstStyle/>
          <a:p>
            <a:pPr indent="0" lvl="0" marL="0" marR="0" rtl="0" algn="just">
              <a:lnSpc>
                <a:spcPct val="138013"/>
              </a:lnSpc>
              <a:spcBef>
                <a:spcPts val="0"/>
              </a:spcBef>
              <a:spcAft>
                <a:spcPts val="0"/>
              </a:spcAft>
              <a:buNone/>
            </a:pPr>
            <a:r>
              <a:rPr b="0" i="0" lang="en-US" sz="2799" u="none" cap="none" strike="noStrike">
                <a:solidFill>
                  <a:srgbClr val="FFFFFF"/>
                </a:solidFill>
                <a:latin typeface="DM Sans"/>
                <a:ea typeface="DM Sans"/>
                <a:cs typeface="DM Sans"/>
                <a:sym typeface="DM Sans"/>
              </a:rPr>
              <a:t>The goal is to mimic a level of understanding and description, bridging the gap between visual data and its linguistic representation.</a:t>
            </a:r>
            <a:endParaRPr/>
          </a:p>
        </p:txBody>
      </p:sp>
      <p:cxnSp>
        <p:nvCxnSpPr>
          <p:cNvPr id="148" name="Google Shape;148;p15"/>
          <p:cNvCxnSpPr/>
          <p:nvPr/>
        </p:nvCxnSpPr>
        <p:spPr>
          <a:xfrm rot="10800000">
            <a:off x="1761779" y="3881378"/>
            <a:ext cx="586120" cy="0"/>
          </a:xfrm>
          <a:prstGeom prst="straightConnector1">
            <a:avLst/>
          </a:prstGeom>
          <a:noFill/>
          <a:ln cap="flat" cmpd="sng" w="47625">
            <a:solidFill>
              <a:srgbClr val="4BD1FB"/>
            </a:solidFill>
            <a:prstDash val="solid"/>
            <a:round/>
            <a:headEnd len="sm" w="sm" type="none"/>
            <a:tailEnd len="sm" w="sm" type="none"/>
          </a:ln>
        </p:spPr>
      </p:cxnSp>
      <p:cxnSp>
        <p:nvCxnSpPr>
          <p:cNvPr id="149" name="Google Shape;149;p15"/>
          <p:cNvCxnSpPr/>
          <p:nvPr/>
        </p:nvCxnSpPr>
        <p:spPr>
          <a:xfrm rot="10800000">
            <a:off x="1761779" y="5183838"/>
            <a:ext cx="586120" cy="0"/>
          </a:xfrm>
          <a:prstGeom prst="straightConnector1">
            <a:avLst/>
          </a:prstGeom>
          <a:noFill/>
          <a:ln cap="flat" cmpd="sng" w="47625">
            <a:solidFill>
              <a:srgbClr val="4BD1FB"/>
            </a:solidFill>
            <a:prstDash val="solid"/>
            <a:round/>
            <a:headEnd len="sm" w="sm" type="none"/>
            <a:tailEnd len="sm" w="sm" type="none"/>
          </a:ln>
        </p:spPr>
      </p:cxnSp>
      <p:cxnSp>
        <p:nvCxnSpPr>
          <p:cNvPr id="150" name="Google Shape;150;p15"/>
          <p:cNvCxnSpPr/>
          <p:nvPr/>
        </p:nvCxnSpPr>
        <p:spPr>
          <a:xfrm rot="10800000">
            <a:off x="1761779" y="6686296"/>
            <a:ext cx="586120" cy="0"/>
          </a:xfrm>
          <a:prstGeom prst="straightConnector1">
            <a:avLst/>
          </a:prstGeom>
          <a:noFill/>
          <a:ln cap="flat" cmpd="sng" w="47625">
            <a:solidFill>
              <a:srgbClr val="4BD1FB"/>
            </a:solidFill>
            <a:prstDash val="solid"/>
            <a:round/>
            <a:headEnd len="sm" w="sm" type="none"/>
            <a:tailEnd len="sm" w="sm" type="none"/>
          </a:ln>
        </p:spPr>
      </p:cxnSp>
      <p:sp>
        <p:nvSpPr>
          <p:cNvPr id="151" name="Google Shape;151;p15"/>
          <p:cNvSpPr txBox="1"/>
          <p:nvPr/>
        </p:nvSpPr>
        <p:spPr>
          <a:xfrm>
            <a:off x="3154513" y="1324841"/>
            <a:ext cx="11295114" cy="1222542"/>
          </a:xfrm>
          <a:prstGeom prst="rect">
            <a:avLst/>
          </a:prstGeom>
          <a:noFill/>
          <a:ln>
            <a:noFill/>
          </a:ln>
        </p:spPr>
        <p:txBody>
          <a:bodyPr anchorCtr="0" anchor="t" bIns="0" lIns="0" spcFirstLastPara="1" rIns="0" wrap="square" tIns="0">
            <a:spAutoFit/>
          </a:bodyPr>
          <a:lstStyle/>
          <a:p>
            <a:pPr indent="0" lvl="0" marL="0" marR="0" rtl="0" algn="ctr">
              <a:lnSpc>
                <a:spcPct val="120027"/>
              </a:lnSpc>
              <a:spcBef>
                <a:spcPts val="0"/>
              </a:spcBef>
              <a:spcAft>
                <a:spcPts val="0"/>
              </a:spcAft>
              <a:buNone/>
            </a:pPr>
            <a:r>
              <a:rPr b="0" i="0" lang="en-US" sz="8019" u="none" cap="none" strike="noStrike">
                <a:solidFill>
                  <a:srgbClr val="FFFFFF"/>
                </a:solidFill>
                <a:latin typeface="Arial"/>
                <a:ea typeface="Arial"/>
                <a:cs typeface="Arial"/>
                <a:sym typeface="Arial"/>
              </a:rPr>
              <a:t>TASK DESCRIPTION</a:t>
            </a:r>
            <a:endParaRPr/>
          </a:p>
        </p:txBody>
      </p:sp>
      <p:cxnSp>
        <p:nvCxnSpPr>
          <p:cNvPr id="152" name="Google Shape;152;p15"/>
          <p:cNvCxnSpPr/>
          <p:nvPr/>
        </p:nvCxnSpPr>
        <p:spPr>
          <a:xfrm rot="10800000">
            <a:off x="1761779" y="8202516"/>
            <a:ext cx="586120" cy="0"/>
          </a:xfrm>
          <a:prstGeom prst="straightConnector1">
            <a:avLst/>
          </a:prstGeom>
          <a:noFill/>
          <a:ln cap="flat" cmpd="sng" w="47625">
            <a:solidFill>
              <a:srgbClr val="4BD1FB"/>
            </a:solidFill>
            <a:prstDash val="solid"/>
            <a:round/>
            <a:headEnd len="sm" w="sm" type="none"/>
            <a:tailEnd len="sm" w="sm" type="none"/>
          </a:ln>
        </p:spPr>
      </p:cxnSp>
      <p:sp>
        <p:nvSpPr>
          <p:cNvPr id="153" name="Google Shape;153;p15"/>
          <p:cNvSpPr/>
          <p:nvPr/>
        </p:nvSpPr>
        <p:spPr>
          <a:xfrm>
            <a:off x="2347900" y="1028700"/>
            <a:ext cx="1197170" cy="1210374"/>
          </a:xfrm>
          <a:custGeom>
            <a:rect b="b" l="l" r="r" t="t"/>
            <a:pathLst>
              <a:path extrusionOk="0" h="1210374" w="1197170">
                <a:moveTo>
                  <a:pt x="0" y="0"/>
                </a:moveTo>
                <a:lnTo>
                  <a:pt x="1197169" y="0"/>
                </a:lnTo>
                <a:lnTo>
                  <a:pt x="1197169" y="1210374"/>
                </a:lnTo>
                <a:lnTo>
                  <a:pt x="0" y="1210374"/>
                </a:lnTo>
                <a:lnTo>
                  <a:pt x="0" y="0"/>
                </a:lnTo>
                <a:close/>
              </a:path>
            </a:pathLst>
          </a:custGeom>
          <a:blipFill rotWithShape="1">
            <a:blip r:embed="rId3">
              <a:alphaModFix/>
            </a:blip>
            <a:stretch>
              <a:fillRect b="0" l="0" r="0" t="0"/>
            </a:stretch>
          </a:blipFill>
          <a:ln>
            <a:noFill/>
          </a:ln>
        </p:spPr>
      </p:sp>
      <p:sp>
        <p:nvSpPr>
          <p:cNvPr id="154" name="Google Shape;154;p15"/>
          <p:cNvSpPr/>
          <p:nvPr/>
        </p:nvSpPr>
        <p:spPr>
          <a:xfrm rot="10436461">
            <a:off x="14152110" y="-4118246"/>
            <a:ext cx="6566182" cy="6566182"/>
          </a:xfrm>
          <a:custGeom>
            <a:rect b="b" l="l" r="r" t="t"/>
            <a:pathLst>
              <a:path extrusionOk="0" h="6566182" w="6566182">
                <a:moveTo>
                  <a:pt x="0" y="0"/>
                </a:moveTo>
                <a:lnTo>
                  <a:pt x="6566182" y="0"/>
                </a:lnTo>
                <a:lnTo>
                  <a:pt x="6566182" y="6566183"/>
                </a:lnTo>
                <a:lnTo>
                  <a:pt x="0" y="6566183"/>
                </a:lnTo>
                <a:lnTo>
                  <a:pt x="0" y="0"/>
                </a:lnTo>
                <a:close/>
              </a:path>
            </a:pathLst>
          </a:custGeom>
          <a:blipFill rotWithShape="1">
            <a:blip r:embed="rId4">
              <a:alphaModFix/>
            </a:blip>
            <a:stretch>
              <a:fillRect b="0" l="0" r="0" t="0"/>
            </a:stretch>
          </a:blipFill>
          <a:ln>
            <a:noFill/>
          </a:ln>
        </p:spPr>
      </p:sp>
      <p:sp>
        <p:nvSpPr>
          <p:cNvPr id="155" name="Google Shape;155;p15"/>
          <p:cNvSpPr/>
          <p:nvPr/>
        </p:nvSpPr>
        <p:spPr>
          <a:xfrm>
            <a:off x="-2815659" y="8302528"/>
            <a:ext cx="7086596" cy="7086596"/>
          </a:xfrm>
          <a:custGeom>
            <a:rect b="b" l="l" r="r" t="t"/>
            <a:pathLst>
              <a:path extrusionOk="0" h="7086596" w="7086596">
                <a:moveTo>
                  <a:pt x="0" y="0"/>
                </a:moveTo>
                <a:lnTo>
                  <a:pt x="7086596" y="0"/>
                </a:lnTo>
                <a:lnTo>
                  <a:pt x="7086596" y="7086596"/>
                </a:lnTo>
                <a:lnTo>
                  <a:pt x="0" y="7086596"/>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159" name="Shape 159"/>
        <p:cNvGrpSpPr/>
        <p:nvPr/>
      </p:nvGrpSpPr>
      <p:grpSpPr>
        <a:xfrm>
          <a:off x="0" y="0"/>
          <a:ext cx="0" cy="0"/>
          <a:chOff x="0" y="0"/>
          <a:chExt cx="0" cy="0"/>
        </a:xfrm>
      </p:grpSpPr>
      <p:sp>
        <p:nvSpPr>
          <p:cNvPr id="160" name="Google Shape;160;p16"/>
          <p:cNvSpPr txBox="1"/>
          <p:nvPr/>
        </p:nvSpPr>
        <p:spPr>
          <a:xfrm>
            <a:off x="1683009" y="3959719"/>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01</a:t>
            </a:r>
            <a:endParaRPr/>
          </a:p>
        </p:txBody>
      </p:sp>
      <p:sp>
        <p:nvSpPr>
          <p:cNvPr id="161" name="Google Shape;161;p16"/>
          <p:cNvSpPr txBox="1"/>
          <p:nvPr/>
        </p:nvSpPr>
        <p:spPr>
          <a:xfrm>
            <a:off x="1683009" y="5067300"/>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02</a:t>
            </a:r>
            <a:endParaRPr/>
          </a:p>
        </p:txBody>
      </p:sp>
      <p:sp>
        <p:nvSpPr>
          <p:cNvPr id="162" name="Google Shape;162;p16"/>
          <p:cNvSpPr txBox="1"/>
          <p:nvPr/>
        </p:nvSpPr>
        <p:spPr>
          <a:xfrm>
            <a:off x="1683009" y="6177358"/>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03</a:t>
            </a:r>
            <a:endParaRPr/>
          </a:p>
        </p:txBody>
      </p:sp>
      <p:cxnSp>
        <p:nvCxnSpPr>
          <p:cNvPr id="163" name="Google Shape;163;p16"/>
          <p:cNvCxnSpPr/>
          <p:nvPr/>
        </p:nvCxnSpPr>
        <p:spPr>
          <a:xfrm rot="10800000">
            <a:off x="1868776" y="4674489"/>
            <a:ext cx="586120" cy="0"/>
          </a:xfrm>
          <a:prstGeom prst="straightConnector1">
            <a:avLst/>
          </a:prstGeom>
          <a:noFill/>
          <a:ln cap="flat" cmpd="sng" w="47625">
            <a:solidFill>
              <a:srgbClr val="4BD1FB"/>
            </a:solidFill>
            <a:prstDash val="solid"/>
            <a:round/>
            <a:headEnd len="sm" w="sm" type="none"/>
            <a:tailEnd len="sm" w="sm" type="none"/>
          </a:ln>
        </p:spPr>
      </p:cxnSp>
      <p:cxnSp>
        <p:nvCxnSpPr>
          <p:cNvPr id="164" name="Google Shape;164;p16"/>
          <p:cNvCxnSpPr/>
          <p:nvPr/>
        </p:nvCxnSpPr>
        <p:spPr>
          <a:xfrm rot="10800000">
            <a:off x="1868776" y="5667387"/>
            <a:ext cx="586120" cy="0"/>
          </a:xfrm>
          <a:prstGeom prst="straightConnector1">
            <a:avLst/>
          </a:prstGeom>
          <a:noFill/>
          <a:ln cap="flat" cmpd="sng" w="47625">
            <a:solidFill>
              <a:srgbClr val="4BD1FB"/>
            </a:solidFill>
            <a:prstDash val="solid"/>
            <a:round/>
            <a:headEnd len="sm" w="sm" type="none"/>
            <a:tailEnd len="sm" w="sm" type="none"/>
          </a:ln>
        </p:spPr>
      </p:cxnSp>
      <p:cxnSp>
        <p:nvCxnSpPr>
          <p:cNvPr id="165" name="Google Shape;165;p16"/>
          <p:cNvCxnSpPr/>
          <p:nvPr/>
        </p:nvCxnSpPr>
        <p:spPr>
          <a:xfrm rot="10800000">
            <a:off x="1868776" y="6892128"/>
            <a:ext cx="586120" cy="0"/>
          </a:xfrm>
          <a:prstGeom prst="straightConnector1">
            <a:avLst/>
          </a:prstGeom>
          <a:noFill/>
          <a:ln cap="flat" cmpd="sng" w="47625">
            <a:solidFill>
              <a:srgbClr val="4BD1FB"/>
            </a:solidFill>
            <a:prstDash val="solid"/>
            <a:round/>
            <a:headEnd len="sm" w="sm" type="none"/>
            <a:tailEnd len="sm" w="sm" type="none"/>
          </a:ln>
        </p:spPr>
      </p:cxnSp>
      <p:sp>
        <p:nvSpPr>
          <p:cNvPr id="166" name="Google Shape;166;p16"/>
          <p:cNvSpPr txBox="1"/>
          <p:nvPr/>
        </p:nvSpPr>
        <p:spPr>
          <a:xfrm>
            <a:off x="2951086" y="1851301"/>
            <a:ext cx="12438782" cy="1222542"/>
          </a:xfrm>
          <a:prstGeom prst="rect">
            <a:avLst/>
          </a:prstGeom>
          <a:noFill/>
          <a:ln>
            <a:noFill/>
          </a:ln>
        </p:spPr>
        <p:txBody>
          <a:bodyPr anchorCtr="0" anchor="t" bIns="0" lIns="0" spcFirstLastPara="1" rIns="0" wrap="square" tIns="0">
            <a:spAutoFit/>
          </a:bodyPr>
          <a:lstStyle/>
          <a:p>
            <a:pPr indent="0" lvl="0" marL="0" marR="0" rtl="0" algn="ctr">
              <a:lnSpc>
                <a:spcPct val="120027"/>
              </a:lnSpc>
              <a:spcBef>
                <a:spcPts val="0"/>
              </a:spcBef>
              <a:spcAft>
                <a:spcPts val="0"/>
              </a:spcAft>
              <a:buNone/>
            </a:pPr>
            <a:r>
              <a:rPr b="0" i="0" lang="en-US" sz="8019" u="none" cap="none" strike="noStrike">
                <a:solidFill>
                  <a:srgbClr val="FFFFFF"/>
                </a:solidFill>
                <a:latin typeface="Arial"/>
                <a:ea typeface="Arial"/>
                <a:cs typeface="Arial"/>
                <a:sym typeface="Arial"/>
              </a:rPr>
              <a:t>DATASET DESCRIPTION</a:t>
            </a:r>
            <a:endParaRPr/>
          </a:p>
        </p:txBody>
      </p:sp>
      <p:sp>
        <p:nvSpPr>
          <p:cNvPr id="167" name="Google Shape;167;p16"/>
          <p:cNvSpPr/>
          <p:nvPr/>
        </p:nvSpPr>
        <p:spPr>
          <a:xfrm>
            <a:off x="1868776" y="1587343"/>
            <a:ext cx="1197170" cy="1210374"/>
          </a:xfrm>
          <a:custGeom>
            <a:rect b="b" l="l" r="r" t="t"/>
            <a:pathLst>
              <a:path extrusionOk="0" h="1210374" w="1197170">
                <a:moveTo>
                  <a:pt x="0" y="0"/>
                </a:moveTo>
                <a:lnTo>
                  <a:pt x="1197169" y="0"/>
                </a:lnTo>
                <a:lnTo>
                  <a:pt x="1197169" y="1210374"/>
                </a:lnTo>
                <a:lnTo>
                  <a:pt x="0" y="1210374"/>
                </a:lnTo>
                <a:lnTo>
                  <a:pt x="0" y="0"/>
                </a:lnTo>
                <a:close/>
              </a:path>
            </a:pathLst>
          </a:custGeom>
          <a:blipFill rotWithShape="1">
            <a:blip r:embed="rId3">
              <a:alphaModFix/>
            </a:blip>
            <a:stretch>
              <a:fillRect b="0" l="0" r="0" t="0"/>
            </a:stretch>
          </a:blipFill>
          <a:ln>
            <a:noFill/>
          </a:ln>
        </p:spPr>
      </p:sp>
      <p:sp>
        <p:nvSpPr>
          <p:cNvPr id="168" name="Google Shape;168;p16"/>
          <p:cNvSpPr txBox="1"/>
          <p:nvPr/>
        </p:nvSpPr>
        <p:spPr>
          <a:xfrm>
            <a:off x="2640663" y="4108602"/>
            <a:ext cx="13803290" cy="469392"/>
          </a:xfrm>
          <a:prstGeom prst="rect">
            <a:avLst/>
          </a:prstGeom>
          <a:noFill/>
          <a:ln>
            <a:noFill/>
          </a:ln>
        </p:spPr>
        <p:txBody>
          <a:bodyPr anchorCtr="0" anchor="t" bIns="0" lIns="0" spcFirstLastPara="1" rIns="0" wrap="square" tIns="0">
            <a:spAutoFit/>
          </a:bodyPr>
          <a:lstStyle/>
          <a:p>
            <a:pPr indent="0" lvl="0" marL="0" marR="0" rtl="0" algn="just">
              <a:lnSpc>
                <a:spcPct val="138013"/>
              </a:lnSpc>
              <a:spcBef>
                <a:spcPts val="0"/>
              </a:spcBef>
              <a:spcAft>
                <a:spcPts val="0"/>
              </a:spcAft>
              <a:buNone/>
            </a:pPr>
            <a:r>
              <a:rPr b="0" i="0" lang="en-US" sz="2799" u="none" cap="none" strike="noStrike">
                <a:solidFill>
                  <a:srgbClr val="FFFFFF"/>
                </a:solidFill>
                <a:latin typeface="DM Sans"/>
                <a:ea typeface="DM Sans"/>
                <a:cs typeface="DM Sans"/>
                <a:sym typeface="DM Sans"/>
              </a:rPr>
              <a:t>The dataset consists of 8k images and 5 captions for each image.</a:t>
            </a:r>
            <a:endParaRPr/>
          </a:p>
        </p:txBody>
      </p:sp>
      <p:sp>
        <p:nvSpPr>
          <p:cNvPr id="169" name="Google Shape;169;p16"/>
          <p:cNvSpPr txBox="1"/>
          <p:nvPr/>
        </p:nvSpPr>
        <p:spPr>
          <a:xfrm>
            <a:off x="2640663" y="5255897"/>
            <a:ext cx="13059629" cy="469392"/>
          </a:xfrm>
          <a:prstGeom prst="rect">
            <a:avLst/>
          </a:prstGeom>
          <a:noFill/>
          <a:ln>
            <a:noFill/>
          </a:ln>
        </p:spPr>
        <p:txBody>
          <a:bodyPr anchorCtr="0" anchor="t" bIns="0" lIns="0" spcFirstLastPara="1" rIns="0" wrap="square" tIns="0">
            <a:spAutoFit/>
          </a:bodyPr>
          <a:lstStyle/>
          <a:p>
            <a:pPr indent="0" lvl="0" marL="0" marR="0" rtl="0" algn="just">
              <a:lnSpc>
                <a:spcPct val="138013"/>
              </a:lnSpc>
              <a:spcBef>
                <a:spcPts val="0"/>
              </a:spcBef>
              <a:spcAft>
                <a:spcPts val="0"/>
              </a:spcAft>
              <a:buNone/>
            </a:pPr>
            <a:r>
              <a:rPr b="0" i="0" lang="en-US" sz="2799" u="none" cap="none" strike="noStrike">
                <a:solidFill>
                  <a:srgbClr val="FFFFFF"/>
                </a:solidFill>
                <a:latin typeface="DM Sans"/>
                <a:ea typeface="DM Sans"/>
                <a:cs typeface="DM Sans"/>
                <a:sym typeface="DM Sans"/>
              </a:rPr>
              <a:t>The features are extracted from both the image and the text captions for input.</a:t>
            </a:r>
            <a:endParaRPr/>
          </a:p>
        </p:txBody>
      </p:sp>
      <p:sp>
        <p:nvSpPr>
          <p:cNvPr id="170" name="Google Shape;170;p16"/>
          <p:cNvSpPr txBox="1"/>
          <p:nvPr/>
        </p:nvSpPr>
        <p:spPr>
          <a:xfrm>
            <a:off x="2640663" y="6245144"/>
            <a:ext cx="13803290" cy="955167"/>
          </a:xfrm>
          <a:prstGeom prst="rect">
            <a:avLst/>
          </a:prstGeom>
          <a:noFill/>
          <a:ln>
            <a:noFill/>
          </a:ln>
        </p:spPr>
        <p:txBody>
          <a:bodyPr anchorCtr="0" anchor="t" bIns="0" lIns="0" spcFirstLastPara="1" rIns="0" wrap="square" tIns="0">
            <a:spAutoFit/>
          </a:bodyPr>
          <a:lstStyle/>
          <a:p>
            <a:pPr indent="0" lvl="0" marL="0" marR="0" rtl="0" algn="just">
              <a:lnSpc>
                <a:spcPct val="138013"/>
              </a:lnSpc>
              <a:spcBef>
                <a:spcPts val="0"/>
              </a:spcBef>
              <a:spcAft>
                <a:spcPts val="0"/>
              </a:spcAft>
              <a:buNone/>
            </a:pPr>
            <a:r>
              <a:rPr b="0" i="0" lang="en-US" sz="2799" u="none" cap="none" strike="noStrike">
                <a:solidFill>
                  <a:srgbClr val="FFFFFF"/>
                </a:solidFill>
                <a:latin typeface="DM Sans"/>
                <a:ea typeface="DM Sans"/>
                <a:cs typeface="DM Sans"/>
                <a:sym typeface="DM Sans"/>
              </a:rPr>
              <a:t>The features will be concatenated to predict the next word of the caption. CNN is used for image and LSTM is used for text.</a:t>
            </a:r>
            <a:endParaRPr/>
          </a:p>
        </p:txBody>
      </p:sp>
      <p:sp>
        <p:nvSpPr>
          <p:cNvPr id="171" name="Google Shape;171;p16"/>
          <p:cNvSpPr/>
          <p:nvPr/>
        </p:nvSpPr>
        <p:spPr>
          <a:xfrm rot="10436461">
            <a:off x="14259106" y="-4138327"/>
            <a:ext cx="6566182" cy="6566182"/>
          </a:xfrm>
          <a:custGeom>
            <a:rect b="b" l="l" r="r" t="t"/>
            <a:pathLst>
              <a:path extrusionOk="0" h="6566182" w="6566182">
                <a:moveTo>
                  <a:pt x="0" y="0"/>
                </a:moveTo>
                <a:lnTo>
                  <a:pt x="6566182" y="0"/>
                </a:lnTo>
                <a:lnTo>
                  <a:pt x="6566182" y="6566182"/>
                </a:lnTo>
                <a:lnTo>
                  <a:pt x="0" y="6566182"/>
                </a:lnTo>
                <a:lnTo>
                  <a:pt x="0" y="0"/>
                </a:lnTo>
                <a:close/>
              </a:path>
            </a:pathLst>
          </a:custGeom>
          <a:blipFill rotWithShape="1">
            <a:blip r:embed="rId4">
              <a:alphaModFix/>
            </a:blip>
            <a:stretch>
              <a:fillRect b="0" l="0" r="0" t="0"/>
            </a:stretch>
          </a:blipFill>
          <a:ln>
            <a:noFill/>
          </a:ln>
        </p:spPr>
      </p:sp>
      <p:sp>
        <p:nvSpPr>
          <p:cNvPr id="172" name="Google Shape;172;p16"/>
          <p:cNvSpPr/>
          <p:nvPr/>
        </p:nvSpPr>
        <p:spPr>
          <a:xfrm>
            <a:off x="-2667643" y="7807659"/>
            <a:ext cx="7086596" cy="7086596"/>
          </a:xfrm>
          <a:custGeom>
            <a:rect b="b" l="l" r="r" t="t"/>
            <a:pathLst>
              <a:path extrusionOk="0" h="7086596" w="7086596">
                <a:moveTo>
                  <a:pt x="0" y="0"/>
                </a:moveTo>
                <a:lnTo>
                  <a:pt x="7086595" y="0"/>
                </a:lnTo>
                <a:lnTo>
                  <a:pt x="7086595" y="7086596"/>
                </a:lnTo>
                <a:lnTo>
                  <a:pt x="0" y="7086596"/>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176" name="Shape 176"/>
        <p:cNvGrpSpPr/>
        <p:nvPr/>
      </p:nvGrpSpPr>
      <p:grpSpPr>
        <a:xfrm>
          <a:off x="0" y="0"/>
          <a:ext cx="0" cy="0"/>
          <a:chOff x="0" y="0"/>
          <a:chExt cx="0" cy="0"/>
        </a:xfrm>
      </p:grpSpPr>
      <p:sp>
        <p:nvSpPr>
          <p:cNvPr id="177" name="Google Shape;177;p17"/>
          <p:cNvSpPr txBox="1"/>
          <p:nvPr/>
        </p:nvSpPr>
        <p:spPr>
          <a:xfrm>
            <a:off x="725355" y="2454624"/>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01</a:t>
            </a:r>
            <a:endParaRPr/>
          </a:p>
        </p:txBody>
      </p:sp>
      <p:cxnSp>
        <p:nvCxnSpPr>
          <p:cNvPr id="178" name="Google Shape;178;p17"/>
          <p:cNvCxnSpPr/>
          <p:nvPr/>
        </p:nvCxnSpPr>
        <p:spPr>
          <a:xfrm rot="10800000">
            <a:off x="911122" y="3169394"/>
            <a:ext cx="586120" cy="0"/>
          </a:xfrm>
          <a:prstGeom prst="straightConnector1">
            <a:avLst/>
          </a:prstGeom>
          <a:noFill/>
          <a:ln cap="flat" cmpd="sng" w="47625">
            <a:solidFill>
              <a:srgbClr val="4BD1FB"/>
            </a:solidFill>
            <a:prstDash val="solid"/>
            <a:round/>
            <a:headEnd len="sm" w="sm" type="none"/>
            <a:tailEnd len="sm" w="sm" type="none"/>
          </a:ln>
        </p:spPr>
      </p:cxnSp>
      <p:sp>
        <p:nvSpPr>
          <p:cNvPr id="179" name="Google Shape;179;p17"/>
          <p:cNvSpPr txBox="1"/>
          <p:nvPr/>
        </p:nvSpPr>
        <p:spPr>
          <a:xfrm>
            <a:off x="725355" y="1302089"/>
            <a:ext cx="5249198" cy="921743"/>
          </a:xfrm>
          <a:prstGeom prst="rect">
            <a:avLst/>
          </a:prstGeom>
          <a:noFill/>
          <a:ln>
            <a:noFill/>
          </a:ln>
        </p:spPr>
        <p:txBody>
          <a:bodyPr anchorCtr="0" anchor="t" bIns="0" lIns="0" spcFirstLastPara="1" rIns="0" wrap="square" tIns="0">
            <a:spAutoFit/>
          </a:bodyPr>
          <a:lstStyle/>
          <a:p>
            <a:pPr indent="0" lvl="0" marL="0" marR="0" rtl="0" algn="ctr">
              <a:lnSpc>
                <a:spcPct val="119993"/>
              </a:lnSpc>
              <a:spcBef>
                <a:spcPts val="0"/>
              </a:spcBef>
              <a:spcAft>
                <a:spcPts val="0"/>
              </a:spcAft>
              <a:buNone/>
            </a:pPr>
            <a:r>
              <a:rPr b="0" i="0" lang="en-US" sz="6047" u="none" cap="none" strike="noStrike">
                <a:solidFill>
                  <a:srgbClr val="FFFFFF"/>
                </a:solidFill>
                <a:latin typeface="Arial"/>
                <a:ea typeface="Arial"/>
                <a:cs typeface="Arial"/>
                <a:sym typeface="Arial"/>
              </a:rPr>
              <a:t>ABOUT DATA</a:t>
            </a:r>
            <a:endParaRPr/>
          </a:p>
        </p:txBody>
      </p:sp>
      <p:sp>
        <p:nvSpPr>
          <p:cNvPr id="180" name="Google Shape;180;p17"/>
          <p:cNvSpPr/>
          <p:nvPr/>
        </p:nvSpPr>
        <p:spPr>
          <a:xfrm>
            <a:off x="3349954" y="4228941"/>
            <a:ext cx="11642546" cy="4101641"/>
          </a:xfrm>
          <a:custGeom>
            <a:rect b="b" l="l" r="r" t="t"/>
            <a:pathLst>
              <a:path extrusionOk="0" h="4101641" w="11642546">
                <a:moveTo>
                  <a:pt x="0" y="0"/>
                </a:moveTo>
                <a:lnTo>
                  <a:pt x="11642546" y="0"/>
                </a:lnTo>
                <a:lnTo>
                  <a:pt x="11642546" y="4101641"/>
                </a:lnTo>
                <a:lnTo>
                  <a:pt x="0" y="4101641"/>
                </a:lnTo>
                <a:lnTo>
                  <a:pt x="0" y="0"/>
                </a:lnTo>
                <a:close/>
              </a:path>
            </a:pathLst>
          </a:custGeom>
          <a:blipFill rotWithShape="1">
            <a:blip r:embed="rId3">
              <a:alphaModFix/>
            </a:blip>
            <a:stretch>
              <a:fillRect b="0" l="0" r="0" t="0"/>
            </a:stretch>
          </a:blipFill>
          <a:ln>
            <a:noFill/>
          </a:ln>
        </p:spPr>
      </p:sp>
      <p:sp>
        <p:nvSpPr>
          <p:cNvPr id="181" name="Google Shape;181;p17"/>
          <p:cNvSpPr txBox="1"/>
          <p:nvPr/>
        </p:nvSpPr>
        <p:spPr>
          <a:xfrm>
            <a:off x="1683009" y="2483199"/>
            <a:ext cx="14642044" cy="1440942"/>
          </a:xfrm>
          <a:prstGeom prst="rect">
            <a:avLst/>
          </a:prstGeom>
          <a:noFill/>
          <a:ln>
            <a:noFill/>
          </a:ln>
        </p:spPr>
        <p:txBody>
          <a:bodyPr anchorCtr="0" anchor="t" bIns="0" lIns="0" spcFirstLastPara="1" rIns="0" wrap="square" tIns="0">
            <a:spAutoFit/>
          </a:bodyPr>
          <a:lstStyle/>
          <a:p>
            <a:pPr indent="0" lvl="0" marL="0" marR="0" rtl="0" algn="just">
              <a:lnSpc>
                <a:spcPct val="138013"/>
              </a:lnSpc>
              <a:spcBef>
                <a:spcPts val="0"/>
              </a:spcBef>
              <a:spcAft>
                <a:spcPts val="0"/>
              </a:spcAft>
              <a:buNone/>
            </a:pPr>
            <a:r>
              <a:rPr b="0" i="0" lang="en-US" sz="2799" u="none" cap="none" strike="noStrike">
                <a:solidFill>
                  <a:srgbClr val="FFFFFF"/>
                </a:solidFill>
                <a:latin typeface="DM Sans"/>
                <a:ea typeface="DM Sans"/>
                <a:cs typeface="DM Sans"/>
                <a:sym typeface="DM Sans"/>
              </a:rPr>
              <a:t>The images and captions are sourced from Flickr, an online photo management and sharing application, and tend not to contain any well-known people or locations, but were manually selected to depict a variety of scenes and situations. </a:t>
            </a:r>
            <a:endParaRPr/>
          </a:p>
        </p:txBody>
      </p:sp>
      <p:sp>
        <p:nvSpPr>
          <p:cNvPr id="182" name="Google Shape;182;p17"/>
          <p:cNvSpPr/>
          <p:nvPr/>
        </p:nvSpPr>
        <p:spPr>
          <a:xfrm rot="10436461">
            <a:off x="14152110" y="-4118246"/>
            <a:ext cx="6566182" cy="6566182"/>
          </a:xfrm>
          <a:custGeom>
            <a:rect b="b" l="l" r="r" t="t"/>
            <a:pathLst>
              <a:path extrusionOk="0" h="6566182" w="6566182">
                <a:moveTo>
                  <a:pt x="0" y="0"/>
                </a:moveTo>
                <a:lnTo>
                  <a:pt x="6566182" y="0"/>
                </a:lnTo>
                <a:lnTo>
                  <a:pt x="6566182" y="6566183"/>
                </a:lnTo>
                <a:lnTo>
                  <a:pt x="0" y="6566183"/>
                </a:lnTo>
                <a:lnTo>
                  <a:pt x="0" y="0"/>
                </a:lnTo>
                <a:close/>
              </a:path>
            </a:pathLst>
          </a:custGeom>
          <a:blipFill rotWithShape="1">
            <a:blip r:embed="rId4">
              <a:alphaModFix/>
            </a:blip>
            <a:stretch>
              <a:fillRect b="0" l="0" r="0" t="0"/>
            </a:stretch>
          </a:blipFill>
          <a:ln>
            <a:noFill/>
          </a:ln>
        </p:spPr>
      </p:sp>
      <p:sp>
        <p:nvSpPr>
          <p:cNvPr id="183" name="Google Shape;183;p17"/>
          <p:cNvSpPr/>
          <p:nvPr/>
        </p:nvSpPr>
        <p:spPr>
          <a:xfrm>
            <a:off x="-2817943" y="8054352"/>
            <a:ext cx="7086596" cy="7086596"/>
          </a:xfrm>
          <a:custGeom>
            <a:rect b="b" l="l" r="r" t="t"/>
            <a:pathLst>
              <a:path extrusionOk="0" h="7086596" w="7086596">
                <a:moveTo>
                  <a:pt x="0" y="0"/>
                </a:moveTo>
                <a:lnTo>
                  <a:pt x="7086596" y="0"/>
                </a:lnTo>
                <a:lnTo>
                  <a:pt x="7086596" y="7086595"/>
                </a:lnTo>
                <a:lnTo>
                  <a:pt x="0" y="7086595"/>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187" name="Shape 187"/>
        <p:cNvGrpSpPr/>
        <p:nvPr/>
      </p:nvGrpSpPr>
      <p:grpSpPr>
        <a:xfrm>
          <a:off x="0" y="0"/>
          <a:ext cx="0" cy="0"/>
          <a:chOff x="0" y="0"/>
          <a:chExt cx="0" cy="0"/>
        </a:xfrm>
      </p:grpSpPr>
      <p:sp>
        <p:nvSpPr>
          <p:cNvPr id="188" name="Google Shape;188;p18"/>
          <p:cNvSpPr/>
          <p:nvPr/>
        </p:nvSpPr>
        <p:spPr>
          <a:xfrm rot="10436461">
            <a:off x="14152110" y="-4118246"/>
            <a:ext cx="6566182" cy="6566182"/>
          </a:xfrm>
          <a:custGeom>
            <a:rect b="b" l="l" r="r" t="t"/>
            <a:pathLst>
              <a:path extrusionOk="0" h="6566182" w="6566182">
                <a:moveTo>
                  <a:pt x="0" y="0"/>
                </a:moveTo>
                <a:lnTo>
                  <a:pt x="6566182" y="0"/>
                </a:lnTo>
                <a:lnTo>
                  <a:pt x="6566182" y="6566183"/>
                </a:lnTo>
                <a:lnTo>
                  <a:pt x="0" y="6566183"/>
                </a:lnTo>
                <a:lnTo>
                  <a:pt x="0" y="0"/>
                </a:lnTo>
                <a:close/>
              </a:path>
            </a:pathLst>
          </a:custGeom>
          <a:blipFill rotWithShape="1">
            <a:blip r:embed="rId3">
              <a:alphaModFix/>
            </a:blip>
            <a:stretch>
              <a:fillRect b="0" l="0" r="0" t="0"/>
            </a:stretch>
          </a:blipFill>
          <a:ln>
            <a:noFill/>
          </a:ln>
        </p:spPr>
      </p:sp>
      <p:sp>
        <p:nvSpPr>
          <p:cNvPr id="189" name="Google Shape;189;p18"/>
          <p:cNvSpPr/>
          <p:nvPr/>
        </p:nvSpPr>
        <p:spPr>
          <a:xfrm>
            <a:off x="-2667643" y="7807659"/>
            <a:ext cx="7086596" cy="7086596"/>
          </a:xfrm>
          <a:custGeom>
            <a:rect b="b" l="l" r="r" t="t"/>
            <a:pathLst>
              <a:path extrusionOk="0" h="7086596" w="7086596">
                <a:moveTo>
                  <a:pt x="0" y="0"/>
                </a:moveTo>
                <a:lnTo>
                  <a:pt x="7086595" y="0"/>
                </a:lnTo>
                <a:lnTo>
                  <a:pt x="7086595" y="7086596"/>
                </a:lnTo>
                <a:lnTo>
                  <a:pt x="0" y="7086596"/>
                </a:lnTo>
                <a:lnTo>
                  <a:pt x="0" y="0"/>
                </a:lnTo>
                <a:close/>
              </a:path>
            </a:pathLst>
          </a:custGeom>
          <a:blipFill rotWithShape="1">
            <a:blip r:embed="rId3">
              <a:alphaModFix/>
            </a:blip>
            <a:stretch>
              <a:fillRect b="0" l="0" r="0" t="0"/>
            </a:stretch>
          </a:blipFill>
          <a:ln>
            <a:noFill/>
          </a:ln>
        </p:spPr>
      </p:sp>
      <p:sp>
        <p:nvSpPr>
          <p:cNvPr id="190" name="Google Shape;190;p18"/>
          <p:cNvSpPr txBox="1"/>
          <p:nvPr/>
        </p:nvSpPr>
        <p:spPr>
          <a:xfrm>
            <a:off x="552670" y="2368742"/>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01</a:t>
            </a:r>
            <a:endParaRPr/>
          </a:p>
        </p:txBody>
      </p:sp>
      <p:cxnSp>
        <p:nvCxnSpPr>
          <p:cNvPr id="191" name="Google Shape;191;p18"/>
          <p:cNvCxnSpPr/>
          <p:nvPr/>
        </p:nvCxnSpPr>
        <p:spPr>
          <a:xfrm rot="10800000">
            <a:off x="738437" y="3083512"/>
            <a:ext cx="586120" cy="0"/>
          </a:xfrm>
          <a:prstGeom prst="straightConnector1">
            <a:avLst/>
          </a:prstGeom>
          <a:noFill/>
          <a:ln cap="flat" cmpd="sng" w="47625">
            <a:solidFill>
              <a:srgbClr val="4BD1FB"/>
            </a:solidFill>
            <a:prstDash val="solid"/>
            <a:round/>
            <a:headEnd len="sm" w="sm" type="none"/>
            <a:tailEnd len="sm" w="sm" type="none"/>
          </a:ln>
        </p:spPr>
      </p:cxnSp>
      <p:sp>
        <p:nvSpPr>
          <p:cNvPr id="192" name="Google Shape;192;p18"/>
          <p:cNvSpPr/>
          <p:nvPr/>
        </p:nvSpPr>
        <p:spPr>
          <a:xfrm>
            <a:off x="3003588" y="4251350"/>
            <a:ext cx="12280824" cy="2869746"/>
          </a:xfrm>
          <a:custGeom>
            <a:rect b="b" l="l" r="r" t="t"/>
            <a:pathLst>
              <a:path extrusionOk="0" h="2869746" w="12280824">
                <a:moveTo>
                  <a:pt x="0" y="0"/>
                </a:moveTo>
                <a:lnTo>
                  <a:pt x="12280824" y="0"/>
                </a:lnTo>
                <a:lnTo>
                  <a:pt x="12280824" y="2869746"/>
                </a:lnTo>
                <a:lnTo>
                  <a:pt x="0" y="2869746"/>
                </a:lnTo>
                <a:lnTo>
                  <a:pt x="0" y="0"/>
                </a:lnTo>
                <a:close/>
              </a:path>
            </a:pathLst>
          </a:custGeom>
          <a:blipFill rotWithShape="1">
            <a:blip r:embed="rId4">
              <a:alphaModFix/>
            </a:blip>
            <a:stretch>
              <a:fillRect b="0" l="0" r="0" t="0"/>
            </a:stretch>
          </a:blipFill>
          <a:ln>
            <a:noFill/>
          </a:ln>
        </p:spPr>
      </p:sp>
      <p:sp>
        <p:nvSpPr>
          <p:cNvPr id="193" name="Google Shape;193;p18"/>
          <p:cNvSpPr/>
          <p:nvPr/>
        </p:nvSpPr>
        <p:spPr>
          <a:xfrm>
            <a:off x="3003588" y="7121096"/>
            <a:ext cx="12280824" cy="2264209"/>
          </a:xfrm>
          <a:custGeom>
            <a:rect b="b" l="l" r="r" t="t"/>
            <a:pathLst>
              <a:path extrusionOk="0" h="2264209" w="12280824">
                <a:moveTo>
                  <a:pt x="0" y="0"/>
                </a:moveTo>
                <a:lnTo>
                  <a:pt x="12280824" y="0"/>
                </a:lnTo>
                <a:lnTo>
                  <a:pt x="12280824" y="2264210"/>
                </a:lnTo>
                <a:lnTo>
                  <a:pt x="0" y="2264210"/>
                </a:lnTo>
                <a:lnTo>
                  <a:pt x="0" y="0"/>
                </a:lnTo>
                <a:close/>
              </a:path>
            </a:pathLst>
          </a:custGeom>
          <a:blipFill rotWithShape="1">
            <a:blip r:embed="rId5">
              <a:alphaModFix/>
            </a:blip>
            <a:stretch>
              <a:fillRect b="-167" l="0" r="0" t="-167"/>
            </a:stretch>
          </a:blipFill>
          <a:ln>
            <a:noFill/>
          </a:ln>
        </p:spPr>
      </p:sp>
      <p:sp>
        <p:nvSpPr>
          <p:cNvPr id="194" name="Google Shape;194;p18"/>
          <p:cNvSpPr txBox="1"/>
          <p:nvPr/>
        </p:nvSpPr>
        <p:spPr>
          <a:xfrm>
            <a:off x="552670" y="1028700"/>
            <a:ext cx="8752230" cy="921743"/>
          </a:xfrm>
          <a:prstGeom prst="rect">
            <a:avLst/>
          </a:prstGeom>
          <a:noFill/>
          <a:ln>
            <a:noFill/>
          </a:ln>
        </p:spPr>
        <p:txBody>
          <a:bodyPr anchorCtr="0" anchor="t" bIns="0" lIns="0" spcFirstLastPara="1" rIns="0" wrap="square" tIns="0">
            <a:spAutoFit/>
          </a:bodyPr>
          <a:lstStyle/>
          <a:p>
            <a:pPr indent="0" lvl="0" marL="0" marR="0" rtl="0" algn="ctr">
              <a:lnSpc>
                <a:spcPct val="119993"/>
              </a:lnSpc>
              <a:spcBef>
                <a:spcPts val="0"/>
              </a:spcBef>
              <a:spcAft>
                <a:spcPts val="0"/>
              </a:spcAft>
              <a:buNone/>
            </a:pPr>
            <a:r>
              <a:rPr b="0" i="0" lang="en-US" sz="6047" u="none" cap="none" strike="noStrike">
                <a:solidFill>
                  <a:srgbClr val="FFFFFF"/>
                </a:solidFill>
                <a:latin typeface="Arial"/>
                <a:ea typeface="Arial"/>
                <a:cs typeface="Arial"/>
                <a:sym typeface="Arial"/>
              </a:rPr>
              <a:t>SUMMARY STATISTICS</a:t>
            </a:r>
            <a:endParaRPr/>
          </a:p>
        </p:txBody>
      </p:sp>
      <p:sp>
        <p:nvSpPr>
          <p:cNvPr id="195" name="Google Shape;195;p18"/>
          <p:cNvSpPr txBox="1"/>
          <p:nvPr/>
        </p:nvSpPr>
        <p:spPr>
          <a:xfrm>
            <a:off x="1510324" y="2397317"/>
            <a:ext cx="14765391" cy="1440942"/>
          </a:xfrm>
          <a:prstGeom prst="rect">
            <a:avLst/>
          </a:prstGeom>
          <a:noFill/>
          <a:ln>
            <a:noFill/>
          </a:ln>
        </p:spPr>
        <p:txBody>
          <a:bodyPr anchorCtr="0" anchor="t" bIns="0" lIns="0" spcFirstLastPara="1" rIns="0" wrap="square" tIns="0">
            <a:spAutoFit/>
          </a:bodyPr>
          <a:lstStyle/>
          <a:p>
            <a:pPr indent="0" lvl="0" marL="0" marR="0" rtl="0" algn="just">
              <a:lnSpc>
                <a:spcPct val="138013"/>
              </a:lnSpc>
              <a:spcBef>
                <a:spcPts val="0"/>
              </a:spcBef>
              <a:spcAft>
                <a:spcPts val="0"/>
              </a:spcAft>
              <a:buNone/>
            </a:pPr>
            <a:r>
              <a:rPr b="1" i="0" lang="en-US" sz="2799" u="none" cap="none" strike="noStrike">
                <a:solidFill>
                  <a:srgbClr val="FFFFFF"/>
                </a:solidFill>
                <a:latin typeface="DM Sans"/>
                <a:ea typeface="DM Sans"/>
                <a:cs typeface="DM Sans"/>
                <a:sym typeface="DM Sans"/>
              </a:rPr>
              <a:t>IMAGE FEATURE EXTRACTION:</a:t>
            </a:r>
            <a:r>
              <a:rPr b="0" i="0" lang="en-US" sz="2799" u="none" cap="none" strike="noStrike">
                <a:solidFill>
                  <a:srgbClr val="FFFFFF"/>
                </a:solidFill>
                <a:latin typeface="DM Sans"/>
                <a:ea typeface="DM Sans"/>
                <a:cs typeface="DM Sans"/>
                <a:sym typeface="DM Sans"/>
              </a:rPr>
              <a:t> VGG16 Model is used.</a:t>
            </a:r>
            <a:endParaRPr/>
          </a:p>
          <a:p>
            <a:pPr indent="0" lvl="0" marL="0" marR="0" rtl="0" algn="just">
              <a:lnSpc>
                <a:spcPct val="138013"/>
              </a:lnSpc>
              <a:spcBef>
                <a:spcPts val="0"/>
              </a:spcBef>
              <a:spcAft>
                <a:spcPts val="0"/>
              </a:spcAft>
              <a:buNone/>
            </a:pPr>
            <a:r>
              <a:rPr b="0" i="0" lang="en-US" sz="2799" u="none" cap="none" strike="noStrike">
                <a:solidFill>
                  <a:srgbClr val="FFFFFF"/>
                </a:solidFill>
                <a:latin typeface="DM Sans"/>
                <a:ea typeface="DM Sans"/>
                <a:cs typeface="DM Sans"/>
                <a:sym typeface="DM Sans"/>
              </a:rPr>
              <a:t>The model summary indicates that it has a total of </a:t>
            </a:r>
            <a:r>
              <a:rPr b="1" i="0" lang="en-US" sz="2799" u="none" cap="none" strike="noStrike">
                <a:solidFill>
                  <a:srgbClr val="FFFFFF"/>
                </a:solidFill>
                <a:latin typeface="DM Sans"/>
                <a:ea typeface="DM Sans"/>
                <a:cs typeface="DM Sans"/>
                <a:sym typeface="DM Sans"/>
              </a:rPr>
              <a:t>134,260,544</a:t>
            </a:r>
            <a:r>
              <a:rPr b="0" i="0" lang="en-US" sz="2799" u="none" cap="none" strike="noStrike">
                <a:solidFill>
                  <a:srgbClr val="FFFFFF"/>
                </a:solidFill>
                <a:latin typeface="DM Sans"/>
                <a:ea typeface="DM Sans"/>
                <a:cs typeface="DM Sans"/>
                <a:sym typeface="DM Sans"/>
              </a:rPr>
              <a:t> trainable parameters, all of which are trainable and none are frozen as non-trainable.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199" name="Shape 199"/>
        <p:cNvGrpSpPr/>
        <p:nvPr/>
      </p:nvGrpSpPr>
      <p:grpSpPr>
        <a:xfrm>
          <a:off x="0" y="0"/>
          <a:ext cx="0" cy="0"/>
          <a:chOff x="0" y="0"/>
          <a:chExt cx="0" cy="0"/>
        </a:xfrm>
      </p:grpSpPr>
      <p:sp>
        <p:nvSpPr>
          <p:cNvPr id="200" name="Google Shape;200;p19"/>
          <p:cNvSpPr/>
          <p:nvPr/>
        </p:nvSpPr>
        <p:spPr>
          <a:xfrm rot="10436461">
            <a:off x="14152110" y="-4118246"/>
            <a:ext cx="6566182" cy="6566182"/>
          </a:xfrm>
          <a:custGeom>
            <a:rect b="b" l="l" r="r" t="t"/>
            <a:pathLst>
              <a:path extrusionOk="0" h="6566182" w="6566182">
                <a:moveTo>
                  <a:pt x="0" y="0"/>
                </a:moveTo>
                <a:lnTo>
                  <a:pt x="6566182" y="0"/>
                </a:lnTo>
                <a:lnTo>
                  <a:pt x="6566182" y="6566183"/>
                </a:lnTo>
                <a:lnTo>
                  <a:pt x="0" y="6566183"/>
                </a:lnTo>
                <a:lnTo>
                  <a:pt x="0" y="0"/>
                </a:lnTo>
                <a:close/>
              </a:path>
            </a:pathLst>
          </a:custGeom>
          <a:blipFill rotWithShape="1">
            <a:blip r:embed="rId3">
              <a:alphaModFix/>
            </a:blip>
            <a:stretch>
              <a:fillRect b="0" l="0" r="0" t="0"/>
            </a:stretch>
          </a:blipFill>
          <a:ln>
            <a:noFill/>
          </a:ln>
        </p:spPr>
      </p:sp>
      <p:sp>
        <p:nvSpPr>
          <p:cNvPr id="201" name="Google Shape;201;p19"/>
          <p:cNvSpPr/>
          <p:nvPr/>
        </p:nvSpPr>
        <p:spPr>
          <a:xfrm>
            <a:off x="-2667643" y="7807659"/>
            <a:ext cx="7086596" cy="7086596"/>
          </a:xfrm>
          <a:custGeom>
            <a:rect b="b" l="l" r="r" t="t"/>
            <a:pathLst>
              <a:path extrusionOk="0" h="7086596" w="7086596">
                <a:moveTo>
                  <a:pt x="0" y="0"/>
                </a:moveTo>
                <a:lnTo>
                  <a:pt x="7086595" y="0"/>
                </a:lnTo>
                <a:lnTo>
                  <a:pt x="7086595" y="7086596"/>
                </a:lnTo>
                <a:lnTo>
                  <a:pt x="0" y="7086596"/>
                </a:lnTo>
                <a:lnTo>
                  <a:pt x="0" y="0"/>
                </a:lnTo>
                <a:close/>
              </a:path>
            </a:pathLst>
          </a:custGeom>
          <a:blipFill rotWithShape="1">
            <a:blip r:embed="rId3">
              <a:alphaModFix/>
            </a:blip>
            <a:stretch>
              <a:fillRect b="0" l="0" r="0" t="0"/>
            </a:stretch>
          </a:blipFill>
          <a:ln>
            <a:noFill/>
          </a:ln>
        </p:spPr>
      </p:sp>
      <p:cxnSp>
        <p:nvCxnSpPr>
          <p:cNvPr id="202" name="Google Shape;202;p19"/>
          <p:cNvCxnSpPr/>
          <p:nvPr/>
        </p:nvCxnSpPr>
        <p:spPr>
          <a:xfrm rot="10800000">
            <a:off x="738437" y="3438516"/>
            <a:ext cx="586120" cy="0"/>
          </a:xfrm>
          <a:prstGeom prst="straightConnector1">
            <a:avLst/>
          </a:prstGeom>
          <a:noFill/>
          <a:ln cap="flat" cmpd="sng" w="47625">
            <a:solidFill>
              <a:srgbClr val="4BD1FB"/>
            </a:solidFill>
            <a:prstDash val="solid"/>
            <a:round/>
            <a:headEnd len="sm" w="sm" type="none"/>
            <a:tailEnd len="sm" w="sm" type="none"/>
          </a:ln>
        </p:spPr>
      </p:cxnSp>
      <p:sp>
        <p:nvSpPr>
          <p:cNvPr id="203" name="Google Shape;203;p19"/>
          <p:cNvSpPr/>
          <p:nvPr/>
        </p:nvSpPr>
        <p:spPr>
          <a:xfrm>
            <a:off x="2892891" y="5441541"/>
            <a:ext cx="5093346" cy="2100646"/>
          </a:xfrm>
          <a:custGeom>
            <a:rect b="b" l="l" r="r" t="t"/>
            <a:pathLst>
              <a:path extrusionOk="0" h="2100646" w="5093346">
                <a:moveTo>
                  <a:pt x="0" y="0"/>
                </a:moveTo>
                <a:lnTo>
                  <a:pt x="5093347" y="0"/>
                </a:lnTo>
                <a:lnTo>
                  <a:pt x="5093347" y="2100646"/>
                </a:lnTo>
                <a:lnTo>
                  <a:pt x="0" y="2100646"/>
                </a:lnTo>
                <a:lnTo>
                  <a:pt x="0" y="0"/>
                </a:lnTo>
                <a:close/>
              </a:path>
            </a:pathLst>
          </a:custGeom>
          <a:blipFill rotWithShape="1">
            <a:blip r:embed="rId4">
              <a:alphaModFix/>
            </a:blip>
            <a:stretch>
              <a:fillRect b="0" l="0" r="0" t="0"/>
            </a:stretch>
          </a:blipFill>
          <a:ln>
            <a:noFill/>
          </a:ln>
        </p:spPr>
      </p:sp>
      <p:sp>
        <p:nvSpPr>
          <p:cNvPr id="204" name="Google Shape;204;p19"/>
          <p:cNvSpPr/>
          <p:nvPr/>
        </p:nvSpPr>
        <p:spPr>
          <a:xfrm>
            <a:off x="9835472" y="5441541"/>
            <a:ext cx="5443927" cy="2100646"/>
          </a:xfrm>
          <a:custGeom>
            <a:rect b="b" l="l" r="r" t="t"/>
            <a:pathLst>
              <a:path extrusionOk="0" h="2100646" w="5443927">
                <a:moveTo>
                  <a:pt x="0" y="0"/>
                </a:moveTo>
                <a:lnTo>
                  <a:pt x="5443926" y="0"/>
                </a:lnTo>
                <a:lnTo>
                  <a:pt x="5443926" y="2100646"/>
                </a:lnTo>
                <a:lnTo>
                  <a:pt x="0" y="2100646"/>
                </a:lnTo>
                <a:lnTo>
                  <a:pt x="0" y="0"/>
                </a:lnTo>
                <a:close/>
              </a:path>
            </a:pathLst>
          </a:custGeom>
          <a:blipFill rotWithShape="1">
            <a:blip r:embed="rId5">
              <a:alphaModFix/>
            </a:blip>
            <a:stretch>
              <a:fillRect b="0" l="0" r="0" t="0"/>
            </a:stretch>
          </a:blipFill>
          <a:ln>
            <a:noFill/>
          </a:ln>
        </p:spPr>
      </p:sp>
      <p:sp>
        <p:nvSpPr>
          <p:cNvPr id="205" name="Google Shape;205;p19"/>
          <p:cNvSpPr txBox="1"/>
          <p:nvPr/>
        </p:nvSpPr>
        <p:spPr>
          <a:xfrm>
            <a:off x="552670" y="1226054"/>
            <a:ext cx="8752230" cy="921743"/>
          </a:xfrm>
          <a:prstGeom prst="rect">
            <a:avLst/>
          </a:prstGeom>
          <a:noFill/>
          <a:ln>
            <a:noFill/>
          </a:ln>
        </p:spPr>
        <p:txBody>
          <a:bodyPr anchorCtr="0" anchor="t" bIns="0" lIns="0" spcFirstLastPara="1" rIns="0" wrap="square" tIns="0">
            <a:spAutoFit/>
          </a:bodyPr>
          <a:lstStyle/>
          <a:p>
            <a:pPr indent="0" lvl="0" marL="0" marR="0" rtl="0" algn="ctr">
              <a:lnSpc>
                <a:spcPct val="119993"/>
              </a:lnSpc>
              <a:spcBef>
                <a:spcPts val="0"/>
              </a:spcBef>
              <a:spcAft>
                <a:spcPts val="0"/>
              </a:spcAft>
              <a:buNone/>
            </a:pPr>
            <a:r>
              <a:rPr b="0" i="0" lang="en-US" sz="6047" u="none" cap="none" strike="noStrike">
                <a:solidFill>
                  <a:srgbClr val="FFFFFF"/>
                </a:solidFill>
                <a:latin typeface="Arial"/>
                <a:ea typeface="Arial"/>
                <a:cs typeface="Arial"/>
                <a:sym typeface="Arial"/>
              </a:rPr>
              <a:t>SUMMARY STATISTICS</a:t>
            </a:r>
            <a:endParaRPr/>
          </a:p>
        </p:txBody>
      </p:sp>
      <p:sp>
        <p:nvSpPr>
          <p:cNvPr id="206" name="Google Shape;206;p19"/>
          <p:cNvSpPr txBox="1"/>
          <p:nvPr/>
        </p:nvSpPr>
        <p:spPr>
          <a:xfrm>
            <a:off x="1510324" y="2752321"/>
            <a:ext cx="14835670" cy="2423748"/>
          </a:xfrm>
          <a:prstGeom prst="rect">
            <a:avLst/>
          </a:prstGeom>
          <a:noFill/>
          <a:ln>
            <a:noFill/>
          </a:ln>
        </p:spPr>
        <p:txBody>
          <a:bodyPr anchorCtr="0" anchor="t" bIns="0" lIns="0" spcFirstLastPara="1" rIns="0" wrap="square" tIns="0">
            <a:spAutoFit/>
          </a:bodyPr>
          <a:lstStyle/>
          <a:p>
            <a:pPr indent="-303697" lvl="1" marL="607397" marR="0" rtl="0" algn="just">
              <a:lnSpc>
                <a:spcPct val="138002"/>
              </a:lnSpc>
              <a:spcBef>
                <a:spcPts val="0"/>
              </a:spcBef>
              <a:spcAft>
                <a:spcPts val="0"/>
              </a:spcAft>
              <a:buClr>
                <a:srgbClr val="FFFFFF"/>
              </a:buClr>
              <a:buSzPts val="2813"/>
              <a:buFont typeface="Arial"/>
              <a:buChar char="•"/>
            </a:pPr>
            <a:r>
              <a:rPr b="0" i="0" lang="en-US" sz="2813" u="none" cap="none" strike="noStrike">
                <a:solidFill>
                  <a:srgbClr val="FFFFFF"/>
                </a:solidFill>
                <a:latin typeface="DM Sans SemiBold"/>
                <a:ea typeface="DM Sans SemiBold"/>
                <a:cs typeface="DM Sans SemiBold"/>
                <a:sym typeface="DM Sans SemiBold"/>
              </a:rPr>
              <a:t>Total Images</a:t>
            </a:r>
            <a:r>
              <a:rPr b="0" i="0" lang="en-US" sz="2813" u="none" cap="none" strike="noStrike">
                <a:solidFill>
                  <a:srgbClr val="FFFFFF"/>
                </a:solidFill>
                <a:latin typeface="DM Sans"/>
                <a:ea typeface="DM Sans"/>
                <a:cs typeface="DM Sans"/>
                <a:sym typeface="DM Sans"/>
              </a:rPr>
              <a:t>: 8,091</a:t>
            </a:r>
            <a:endParaRPr/>
          </a:p>
          <a:p>
            <a:pPr indent="-303697" lvl="1" marL="607397" marR="0" rtl="0" algn="just">
              <a:lnSpc>
                <a:spcPct val="138002"/>
              </a:lnSpc>
              <a:spcBef>
                <a:spcPts val="0"/>
              </a:spcBef>
              <a:spcAft>
                <a:spcPts val="0"/>
              </a:spcAft>
              <a:buClr>
                <a:srgbClr val="FFFFFF"/>
              </a:buClr>
              <a:buSzPts val="2813"/>
              <a:buFont typeface="Arial"/>
              <a:buChar char="•"/>
            </a:pPr>
            <a:r>
              <a:rPr b="0" i="0" lang="en-US" sz="2813" u="none" cap="none" strike="noStrike">
                <a:solidFill>
                  <a:srgbClr val="FFFFFF"/>
                </a:solidFill>
                <a:latin typeface="DM Sans SemiBold"/>
                <a:ea typeface="DM Sans SemiBold"/>
                <a:cs typeface="DM Sans SemiBold"/>
                <a:sym typeface="DM Sans SemiBold"/>
              </a:rPr>
              <a:t>Total Captions</a:t>
            </a:r>
            <a:r>
              <a:rPr b="0" i="0" lang="en-US" sz="2813" u="none" cap="none" strike="noStrike">
                <a:solidFill>
                  <a:srgbClr val="FFFFFF"/>
                </a:solidFill>
                <a:latin typeface="DM Sans"/>
                <a:ea typeface="DM Sans"/>
                <a:cs typeface="DM Sans"/>
                <a:sym typeface="DM Sans"/>
              </a:rPr>
              <a:t>: 40,455</a:t>
            </a:r>
            <a:endParaRPr/>
          </a:p>
          <a:p>
            <a:pPr indent="-303697" lvl="1" marL="607397" marR="0" rtl="0" algn="just">
              <a:lnSpc>
                <a:spcPct val="138002"/>
              </a:lnSpc>
              <a:spcBef>
                <a:spcPts val="0"/>
              </a:spcBef>
              <a:spcAft>
                <a:spcPts val="0"/>
              </a:spcAft>
              <a:buClr>
                <a:srgbClr val="FFFFFF"/>
              </a:buClr>
              <a:buSzPts val="2813"/>
              <a:buFont typeface="Arial"/>
              <a:buChar char="•"/>
            </a:pPr>
            <a:r>
              <a:rPr b="0" i="0" lang="en-US" sz="2813" u="none" cap="none" strike="noStrike">
                <a:solidFill>
                  <a:srgbClr val="FFFFFF"/>
                </a:solidFill>
                <a:latin typeface="DM Sans SemiBold"/>
                <a:ea typeface="DM Sans SemiBold"/>
                <a:cs typeface="DM Sans SemiBold"/>
                <a:sym typeface="DM Sans SemiBold"/>
              </a:rPr>
              <a:t>Average Captions per Image</a:t>
            </a:r>
            <a:r>
              <a:rPr b="0" i="0" lang="en-US" sz="2813" u="none" cap="none" strike="noStrike">
                <a:solidFill>
                  <a:srgbClr val="FFFFFF"/>
                </a:solidFill>
                <a:latin typeface="DM Sans"/>
                <a:ea typeface="DM Sans"/>
                <a:cs typeface="DM Sans"/>
                <a:sym typeface="DM Sans"/>
              </a:rPr>
              <a:t>: Each image is associated with 5 different captions, providing varied descriptions of the visual content.</a:t>
            </a:r>
            <a:endParaRPr/>
          </a:p>
          <a:p>
            <a:pPr indent="0" lvl="0" marL="0" marR="0" rtl="0" algn="just">
              <a:lnSpc>
                <a:spcPct val="138002"/>
              </a:lnSpc>
              <a:spcBef>
                <a:spcPts val="0"/>
              </a:spcBef>
              <a:spcAft>
                <a:spcPts val="0"/>
              </a:spcAft>
              <a:buNone/>
            </a:pPr>
            <a:r>
              <a:t/>
            </a:r>
            <a:endParaRPr b="0" i="0" sz="2813" u="none" cap="none" strike="noStrike">
              <a:solidFill>
                <a:srgbClr val="FFFFFF"/>
              </a:solidFill>
              <a:latin typeface="DM Sans"/>
              <a:ea typeface="DM Sans"/>
              <a:cs typeface="DM Sans"/>
              <a:sym typeface="DM Sans"/>
            </a:endParaRPr>
          </a:p>
        </p:txBody>
      </p:sp>
      <p:sp>
        <p:nvSpPr>
          <p:cNvPr id="207" name="Google Shape;207;p19"/>
          <p:cNvSpPr txBox="1"/>
          <p:nvPr/>
        </p:nvSpPr>
        <p:spPr>
          <a:xfrm>
            <a:off x="552670" y="2699933"/>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211" name="Shape 211"/>
        <p:cNvGrpSpPr/>
        <p:nvPr/>
      </p:nvGrpSpPr>
      <p:grpSpPr>
        <a:xfrm>
          <a:off x="0" y="0"/>
          <a:ext cx="0" cy="0"/>
          <a:chOff x="0" y="0"/>
          <a:chExt cx="0" cy="0"/>
        </a:xfrm>
      </p:grpSpPr>
      <p:sp>
        <p:nvSpPr>
          <p:cNvPr id="212" name="Google Shape;212;p20"/>
          <p:cNvSpPr/>
          <p:nvPr/>
        </p:nvSpPr>
        <p:spPr>
          <a:xfrm rot="10436461">
            <a:off x="14152110" y="-4118246"/>
            <a:ext cx="6566182" cy="6566182"/>
          </a:xfrm>
          <a:custGeom>
            <a:rect b="b" l="l" r="r" t="t"/>
            <a:pathLst>
              <a:path extrusionOk="0" h="6566182" w="6566182">
                <a:moveTo>
                  <a:pt x="0" y="0"/>
                </a:moveTo>
                <a:lnTo>
                  <a:pt x="6566182" y="0"/>
                </a:lnTo>
                <a:lnTo>
                  <a:pt x="6566182" y="6566183"/>
                </a:lnTo>
                <a:lnTo>
                  <a:pt x="0" y="6566183"/>
                </a:lnTo>
                <a:lnTo>
                  <a:pt x="0" y="0"/>
                </a:lnTo>
                <a:close/>
              </a:path>
            </a:pathLst>
          </a:custGeom>
          <a:blipFill rotWithShape="1">
            <a:blip r:embed="rId3">
              <a:alphaModFix/>
            </a:blip>
            <a:stretch>
              <a:fillRect b="0" l="0" r="0" t="0"/>
            </a:stretch>
          </a:blipFill>
          <a:ln>
            <a:noFill/>
          </a:ln>
        </p:spPr>
      </p:sp>
      <p:sp>
        <p:nvSpPr>
          <p:cNvPr id="213" name="Google Shape;213;p20"/>
          <p:cNvSpPr/>
          <p:nvPr/>
        </p:nvSpPr>
        <p:spPr>
          <a:xfrm>
            <a:off x="-2667643" y="7807659"/>
            <a:ext cx="7086596" cy="7086596"/>
          </a:xfrm>
          <a:custGeom>
            <a:rect b="b" l="l" r="r" t="t"/>
            <a:pathLst>
              <a:path extrusionOk="0" h="7086596" w="7086596">
                <a:moveTo>
                  <a:pt x="0" y="0"/>
                </a:moveTo>
                <a:lnTo>
                  <a:pt x="7086595" y="0"/>
                </a:lnTo>
                <a:lnTo>
                  <a:pt x="7086595" y="7086596"/>
                </a:lnTo>
                <a:lnTo>
                  <a:pt x="0" y="7086596"/>
                </a:lnTo>
                <a:lnTo>
                  <a:pt x="0" y="0"/>
                </a:lnTo>
                <a:close/>
              </a:path>
            </a:pathLst>
          </a:custGeom>
          <a:blipFill rotWithShape="1">
            <a:blip r:embed="rId3">
              <a:alphaModFix/>
            </a:blip>
            <a:stretch>
              <a:fillRect b="0" l="0" r="0" t="0"/>
            </a:stretch>
          </a:blipFill>
          <a:ln>
            <a:noFill/>
          </a:ln>
        </p:spPr>
      </p:sp>
      <p:sp>
        <p:nvSpPr>
          <p:cNvPr id="214" name="Google Shape;214;p20"/>
          <p:cNvSpPr txBox="1"/>
          <p:nvPr/>
        </p:nvSpPr>
        <p:spPr>
          <a:xfrm>
            <a:off x="569293" y="2427541"/>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03</a:t>
            </a:r>
            <a:endParaRPr/>
          </a:p>
        </p:txBody>
      </p:sp>
      <p:cxnSp>
        <p:nvCxnSpPr>
          <p:cNvPr id="215" name="Google Shape;215;p20"/>
          <p:cNvCxnSpPr/>
          <p:nvPr/>
        </p:nvCxnSpPr>
        <p:spPr>
          <a:xfrm rot="10800000">
            <a:off x="735640" y="3189937"/>
            <a:ext cx="586120" cy="0"/>
          </a:xfrm>
          <a:prstGeom prst="straightConnector1">
            <a:avLst/>
          </a:prstGeom>
          <a:noFill/>
          <a:ln cap="flat" cmpd="sng" w="47625">
            <a:solidFill>
              <a:srgbClr val="4BD1FB"/>
            </a:solidFill>
            <a:prstDash val="solid"/>
            <a:round/>
            <a:headEnd len="sm" w="sm" type="none"/>
            <a:tailEnd len="sm" w="sm" type="none"/>
          </a:ln>
        </p:spPr>
      </p:cxnSp>
      <p:sp>
        <p:nvSpPr>
          <p:cNvPr id="216" name="Google Shape;216;p20"/>
          <p:cNvSpPr txBox="1"/>
          <p:nvPr/>
        </p:nvSpPr>
        <p:spPr>
          <a:xfrm>
            <a:off x="552670" y="567829"/>
            <a:ext cx="8752230" cy="921743"/>
          </a:xfrm>
          <a:prstGeom prst="rect">
            <a:avLst/>
          </a:prstGeom>
          <a:noFill/>
          <a:ln>
            <a:noFill/>
          </a:ln>
        </p:spPr>
        <p:txBody>
          <a:bodyPr anchorCtr="0" anchor="t" bIns="0" lIns="0" spcFirstLastPara="1" rIns="0" wrap="square" tIns="0">
            <a:spAutoFit/>
          </a:bodyPr>
          <a:lstStyle/>
          <a:p>
            <a:pPr indent="0" lvl="0" marL="0" marR="0" rtl="0" algn="ctr">
              <a:lnSpc>
                <a:spcPct val="119993"/>
              </a:lnSpc>
              <a:spcBef>
                <a:spcPts val="0"/>
              </a:spcBef>
              <a:spcAft>
                <a:spcPts val="0"/>
              </a:spcAft>
              <a:buNone/>
            </a:pPr>
            <a:r>
              <a:rPr b="0" i="0" lang="en-US" sz="6047" u="none" cap="none" strike="noStrike">
                <a:solidFill>
                  <a:srgbClr val="FFFFFF"/>
                </a:solidFill>
                <a:latin typeface="Arial"/>
                <a:ea typeface="Arial"/>
                <a:cs typeface="Arial"/>
                <a:sym typeface="Arial"/>
              </a:rPr>
              <a:t>SUMMARY STATISTICS</a:t>
            </a:r>
            <a:endParaRPr/>
          </a:p>
        </p:txBody>
      </p:sp>
      <p:sp>
        <p:nvSpPr>
          <p:cNvPr id="217" name="Google Shape;217;p20"/>
          <p:cNvSpPr txBox="1"/>
          <p:nvPr/>
        </p:nvSpPr>
        <p:spPr>
          <a:xfrm>
            <a:off x="1526947" y="2456116"/>
            <a:ext cx="15234106" cy="5812917"/>
          </a:xfrm>
          <a:prstGeom prst="rect">
            <a:avLst/>
          </a:prstGeom>
          <a:noFill/>
          <a:ln>
            <a:noFill/>
          </a:ln>
        </p:spPr>
        <p:txBody>
          <a:bodyPr anchorCtr="0" anchor="t" bIns="0" lIns="0" spcFirstLastPara="1" rIns="0" wrap="square" tIns="0">
            <a:spAutoFit/>
          </a:bodyPr>
          <a:lstStyle/>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The </a:t>
            </a:r>
            <a:r>
              <a:rPr b="0" i="0" lang="en-US" sz="2799" u="none" cap="none" strike="noStrike">
                <a:solidFill>
                  <a:srgbClr val="FFFFFF"/>
                </a:solidFill>
                <a:latin typeface="DM Sans SemiBold"/>
                <a:ea typeface="DM Sans SemiBold"/>
                <a:cs typeface="DM Sans SemiBold"/>
                <a:sym typeface="DM Sans SemiBold"/>
              </a:rPr>
              <a:t>average caption length</a:t>
            </a:r>
            <a:r>
              <a:rPr b="0" i="0" lang="en-US" sz="2799" u="none" cap="none" strike="noStrike">
                <a:solidFill>
                  <a:srgbClr val="FFFFFF"/>
                </a:solidFill>
                <a:latin typeface="DM Sans"/>
                <a:ea typeface="DM Sans"/>
                <a:cs typeface="DM Sans"/>
                <a:sym typeface="DM Sans"/>
              </a:rPr>
              <a:t> is approximately 11.78 words per caption.</a:t>
            </a:r>
            <a:endParaRPr/>
          </a:p>
          <a:p>
            <a:pPr indent="0" lvl="0" marL="0" marR="0" rtl="0" algn="just">
              <a:lnSpc>
                <a:spcPct val="138013"/>
              </a:lnSpc>
              <a:spcBef>
                <a:spcPts val="0"/>
              </a:spcBef>
              <a:spcAft>
                <a:spcPts val="0"/>
              </a:spcAft>
              <a:buNone/>
            </a:pPr>
            <a:r>
              <a:t/>
            </a:r>
            <a:endParaRPr b="0" i="0" sz="2799" u="none" cap="none" strike="noStrike">
              <a:solidFill>
                <a:srgbClr val="FFFFFF"/>
              </a:solidFill>
              <a:latin typeface="DM Sans"/>
              <a:ea typeface="DM Sans"/>
              <a:cs typeface="DM Sans"/>
              <a:sym typeface="DM Sans"/>
            </a:endParaRPr>
          </a:p>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There are </a:t>
            </a:r>
            <a:r>
              <a:rPr b="0" i="0" lang="en-US" sz="2799" u="none" cap="none" strike="noStrike">
                <a:solidFill>
                  <a:srgbClr val="FFFFFF"/>
                </a:solidFill>
                <a:latin typeface="DM Sans SemiBold"/>
                <a:ea typeface="DM Sans SemiBold"/>
                <a:cs typeface="DM Sans SemiBold"/>
                <a:sym typeface="DM Sans SemiBold"/>
              </a:rPr>
              <a:t>30,915 total unique vocabulary words</a:t>
            </a:r>
            <a:r>
              <a:rPr b="0" i="0" lang="en-US" sz="2799" u="none" cap="none" strike="noStrike">
                <a:solidFill>
                  <a:srgbClr val="FFFFFF"/>
                </a:solidFill>
                <a:latin typeface="DM Sans"/>
                <a:ea typeface="DM Sans"/>
                <a:cs typeface="DM Sans"/>
                <a:sym typeface="DM Sans"/>
              </a:rPr>
              <a:t> used across all captions.</a:t>
            </a:r>
            <a:endParaRPr/>
          </a:p>
          <a:p>
            <a:pPr indent="0" lvl="0" marL="0" marR="0" rtl="0" algn="just">
              <a:lnSpc>
                <a:spcPct val="138013"/>
              </a:lnSpc>
              <a:spcBef>
                <a:spcPts val="0"/>
              </a:spcBef>
              <a:spcAft>
                <a:spcPts val="0"/>
              </a:spcAft>
              <a:buNone/>
            </a:pPr>
            <a:r>
              <a:t/>
            </a:r>
            <a:endParaRPr b="0" i="0" sz="2799" u="none" cap="none" strike="noStrike">
              <a:solidFill>
                <a:srgbClr val="FFFFFF"/>
              </a:solidFill>
              <a:latin typeface="DM Sans"/>
              <a:ea typeface="DM Sans"/>
              <a:cs typeface="DM Sans"/>
              <a:sym typeface="DM Sans"/>
            </a:endParaRPr>
          </a:p>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The </a:t>
            </a:r>
            <a:r>
              <a:rPr b="0" i="0" lang="en-US" sz="2799" u="none" cap="none" strike="noStrike">
                <a:solidFill>
                  <a:srgbClr val="FFFFFF"/>
                </a:solidFill>
                <a:latin typeface="DM Sans SemiBold"/>
                <a:ea typeface="DM Sans SemiBold"/>
                <a:cs typeface="DM Sans SemiBold"/>
                <a:sym typeface="DM Sans SemiBold"/>
              </a:rPr>
              <a:t>top most frequent words</a:t>
            </a:r>
            <a:r>
              <a:rPr b="0" i="0" lang="en-US" sz="2799" u="none" cap="none" strike="noStrike">
                <a:solidFill>
                  <a:srgbClr val="FFFFFF"/>
                </a:solidFill>
                <a:latin typeface="DM Sans"/>
                <a:ea typeface="DM Sans"/>
                <a:cs typeface="DM Sans"/>
                <a:sym typeface="DM Sans"/>
              </a:rPr>
              <a:t> are: "a" (38,280 occurrences)</a:t>
            </a:r>
            <a:endParaRPr/>
          </a:p>
          <a:p>
            <a:pPr indent="0" lvl="0" marL="0" marR="0" rtl="0" algn="just">
              <a:lnSpc>
                <a:spcPct val="138013"/>
              </a:lnSpc>
              <a:spcBef>
                <a:spcPts val="0"/>
              </a:spcBef>
              <a:spcAft>
                <a:spcPts val="0"/>
              </a:spcAft>
              <a:buNone/>
            </a:pPr>
            <a:r>
              <a:rPr b="0" i="0" lang="en-US" sz="2799" u="none" cap="none" strike="noStrike">
                <a:solidFill>
                  <a:srgbClr val="FFFFFF"/>
                </a:solidFill>
                <a:latin typeface="DM Sans"/>
                <a:ea typeface="DM Sans"/>
                <a:cs typeface="DM Sans"/>
                <a:sym typeface="DM Sans"/>
              </a:rPr>
              <a:t>                                                                    "in" (18,961 occurrences) </a:t>
            </a:r>
            <a:endParaRPr/>
          </a:p>
          <a:p>
            <a:pPr indent="0" lvl="0" marL="0" marR="0" rtl="0" algn="just">
              <a:lnSpc>
                <a:spcPct val="138013"/>
              </a:lnSpc>
              <a:spcBef>
                <a:spcPts val="0"/>
              </a:spcBef>
              <a:spcAft>
                <a:spcPts val="0"/>
              </a:spcAft>
              <a:buNone/>
            </a:pPr>
            <a:r>
              <a:t/>
            </a:r>
            <a:endParaRPr b="0" i="0" sz="2799" u="none" cap="none" strike="noStrike">
              <a:solidFill>
                <a:srgbClr val="FFFFFF"/>
              </a:solidFill>
              <a:latin typeface="DM Sans"/>
              <a:ea typeface="DM Sans"/>
              <a:cs typeface="DM Sans"/>
              <a:sym typeface="DM Sans"/>
            </a:endParaRPr>
          </a:p>
          <a:p>
            <a:pPr indent="-302260" lvl="1" marL="604519" marR="0" rtl="0" algn="just">
              <a:lnSpc>
                <a:spcPct val="138013"/>
              </a:lnSpc>
              <a:spcBef>
                <a:spcPts val="0"/>
              </a:spcBef>
              <a:spcAft>
                <a:spcPts val="0"/>
              </a:spcAft>
              <a:buClr>
                <a:srgbClr val="FFFFFF"/>
              </a:buClr>
              <a:buSzPts val="2799"/>
              <a:buFont typeface="Arial"/>
              <a:buChar char="•"/>
            </a:pPr>
            <a:r>
              <a:rPr b="0" i="0" lang="en-US" sz="2799" u="none" cap="none" strike="noStrike">
                <a:solidFill>
                  <a:srgbClr val="FFFFFF"/>
                </a:solidFill>
                <a:latin typeface="DM Sans"/>
                <a:ea typeface="DM Sans"/>
                <a:cs typeface="DM Sans"/>
                <a:sym typeface="DM Sans"/>
              </a:rPr>
              <a:t>The </a:t>
            </a:r>
            <a:r>
              <a:rPr b="0" i="0" lang="en-US" sz="2799" u="none" cap="none" strike="noStrike">
                <a:solidFill>
                  <a:srgbClr val="FFFFFF"/>
                </a:solidFill>
                <a:latin typeface="DM Sans SemiBold"/>
                <a:ea typeface="DM Sans SemiBold"/>
                <a:cs typeface="DM Sans SemiBold"/>
                <a:sym typeface="DM Sans SemiBold"/>
              </a:rPr>
              <a:t>distribution of caption lengths</a:t>
            </a:r>
            <a:r>
              <a:rPr b="0" i="0" lang="en-US" sz="2799" u="none" cap="none" strike="noStrike">
                <a:solidFill>
                  <a:srgbClr val="FFFFFF"/>
                </a:solidFill>
                <a:latin typeface="DM Sans"/>
                <a:ea typeface="DM Sans"/>
                <a:cs typeface="DM Sans"/>
                <a:sym typeface="DM Sans"/>
              </a:rPr>
              <a:t> shows that the most common lengths are 11 words (4,363 occurrences), followed by 10 words (4,307 occurrences), and 12 words (4,079 occurrences). This indicates a consistency in the length of descriptions provided in the dataset.</a:t>
            </a:r>
            <a:endParaRPr/>
          </a:p>
          <a:p>
            <a:pPr indent="0" lvl="0" marL="0" marR="0" rtl="0" algn="just">
              <a:lnSpc>
                <a:spcPct val="138013"/>
              </a:lnSpc>
              <a:spcBef>
                <a:spcPts val="0"/>
              </a:spcBef>
              <a:spcAft>
                <a:spcPts val="0"/>
              </a:spcAft>
              <a:buNone/>
            </a:pPr>
            <a:r>
              <a:t/>
            </a:r>
            <a:endParaRPr b="0" i="0" sz="2799" u="none" cap="none" strike="noStrike">
              <a:solidFill>
                <a:srgbClr val="FFFFFF"/>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221" name="Shape 221"/>
        <p:cNvGrpSpPr/>
        <p:nvPr/>
      </p:nvGrpSpPr>
      <p:grpSpPr>
        <a:xfrm>
          <a:off x="0" y="0"/>
          <a:ext cx="0" cy="0"/>
          <a:chOff x="0" y="0"/>
          <a:chExt cx="0" cy="0"/>
        </a:xfrm>
      </p:grpSpPr>
      <p:sp>
        <p:nvSpPr>
          <p:cNvPr id="222" name="Google Shape;222;p21"/>
          <p:cNvSpPr/>
          <p:nvPr/>
        </p:nvSpPr>
        <p:spPr>
          <a:xfrm>
            <a:off x="-2519628" y="7227483"/>
            <a:ext cx="7086596" cy="7086596"/>
          </a:xfrm>
          <a:custGeom>
            <a:rect b="b" l="l" r="r" t="t"/>
            <a:pathLst>
              <a:path extrusionOk="0" h="7086596" w="7086596">
                <a:moveTo>
                  <a:pt x="0" y="0"/>
                </a:moveTo>
                <a:lnTo>
                  <a:pt x="7086596" y="0"/>
                </a:lnTo>
                <a:lnTo>
                  <a:pt x="7086596" y="7086596"/>
                </a:lnTo>
                <a:lnTo>
                  <a:pt x="0" y="7086596"/>
                </a:lnTo>
                <a:lnTo>
                  <a:pt x="0" y="0"/>
                </a:lnTo>
                <a:close/>
              </a:path>
            </a:pathLst>
          </a:custGeom>
          <a:blipFill rotWithShape="1">
            <a:blip r:embed="rId3">
              <a:alphaModFix/>
            </a:blip>
            <a:stretch>
              <a:fillRect b="0" l="0" r="0" t="0"/>
            </a:stretch>
          </a:blipFill>
          <a:ln>
            <a:noFill/>
          </a:ln>
        </p:spPr>
      </p:sp>
      <p:sp>
        <p:nvSpPr>
          <p:cNvPr id="223" name="Google Shape;223;p21"/>
          <p:cNvSpPr/>
          <p:nvPr/>
        </p:nvSpPr>
        <p:spPr>
          <a:xfrm rot="10436461">
            <a:off x="14152110" y="-4118246"/>
            <a:ext cx="6566182" cy="6566182"/>
          </a:xfrm>
          <a:custGeom>
            <a:rect b="b" l="l" r="r" t="t"/>
            <a:pathLst>
              <a:path extrusionOk="0" h="6566182" w="6566182">
                <a:moveTo>
                  <a:pt x="0" y="0"/>
                </a:moveTo>
                <a:lnTo>
                  <a:pt x="6566182" y="0"/>
                </a:lnTo>
                <a:lnTo>
                  <a:pt x="6566182" y="6566183"/>
                </a:lnTo>
                <a:lnTo>
                  <a:pt x="0" y="6566183"/>
                </a:lnTo>
                <a:lnTo>
                  <a:pt x="0" y="0"/>
                </a:lnTo>
                <a:close/>
              </a:path>
            </a:pathLst>
          </a:custGeom>
          <a:blipFill rotWithShape="1">
            <a:blip r:embed="rId3">
              <a:alphaModFix/>
            </a:blip>
            <a:stretch>
              <a:fillRect b="0" l="0" r="0" t="0"/>
            </a:stretch>
          </a:blipFill>
          <a:ln>
            <a:noFill/>
          </a:ln>
        </p:spPr>
      </p:sp>
      <p:sp>
        <p:nvSpPr>
          <p:cNvPr id="224" name="Google Shape;224;p21"/>
          <p:cNvSpPr txBox="1"/>
          <p:nvPr/>
        </p:nvSpPr>
        <p:spPr>
          <a:xfrm>
            <a:off x="837520" y="2157210"/>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01</a:t>
            </a:r>
            <a:endParaRPr/>
          </a:p>
        </p:txBody>
      </p:sp>
      <p:cxnSp>
        <p:nvCxnSpPr>
          <p:cNvPr id="225" name="Google Shape;225;p21"/>
          <p:cNvCxnSpPr/>
          <p:nvPr/>
        </p:nvCxnSpPr>
        <p:spPr>
          <a:xfrm rot="10800000">
            <a:off x="1023286" y="2871980"/>
            <a:ext cx="586120" cy="0"/>
          </a:xfrm>
          <a:prstGeom prst="straightConnector1">
            <a:avLst/>
          </a:prstGeom>
          <a:noFill/>
          <a:ln cap="flat" cmpd="sng" w="47625">
            <a:solidFill>
              <a:srgbClr val="4BD1FB"/>
            </a:solidFill>
            <a:prstDash val="solid"/>
            <a:round/>
            <a:headEnd len="sm" w="sm" type="none"/>
            <a:tailEnd len="sm" w="sm" type="none"/>
          </a:ln>
        </p:spPr>
      </p:cxnSp>
      <p:sp>
        <p:nvSpPr>
          <p:cNvPr id="226" name="Google Shape;226;p21"/>
          <p:cNvSpPr/>
          <p:nvPr/>
        </p:nvSpPr>
        <p:spPr>
          <a:xfrm>
            <a:off x="2597976" y="6253616"/>
            <a:ext cx="12598663" cy="2569590"/>
          </a:xfrm>
          <a:custGeom>
            <a:rect b="b" l="l" r="r" t="t"/>
            <a:pathLst>
              <a:path extrusionOk="0" h="2569590" w="12598663">
                <a:moveTo>
                  <a:pt x="0" y="0"/>
                </a:moveTo>
                <a:lnTo>
                  <a:pt x="12598663" y="0"/>
                </a:lnTo>
                <a:lnTo>
                  <a:pt x="12598663" y="2569590"/>
                </a:lnTo>
                <a:lnTo>
                  <a:pt x="0" y="2569590"/>
                </a:lnTo>
                <a:lnTo>
                  <a:pt x="0" y="0"/>
                </a:lnTo>
                <a:close/>
              </a:path>
            </a:pathLst>
          </a:custGeom>
          <a:blipFill rotWithShape="1">
            <a:blip r:embed="rId4">
              <a:alphaModFix/>
            </a:blip>
            <a:stretch>
              <a:fillRect b="0" l="0" r="0" t="0"/>
            </a:stretch>
          </a:blipFill>
          <a:ln>
            <a:noFill/>
          </a:ln>
        </p:spPr>
      </p:sp>
      <p:sp>
        <p:nvSpPr>
          <p:cNvPr id="227" name="Google Shape;227;p21"/>
          <p:cNvSpPr txBox="1"/>
          <p:nvPr/>
        </p:nvSpPr>
        <p:spPr>
          <a:xfrm>
            <a:off x="837520" y="1028700"/>
            <a:ext cx="4014297" cy="921743"/>
          </a:xfrm>
          <a:prstGeom prst="rect">
            <a:avLst/>
          </a:prstGeom>
          <a:noFill/>
          <a:ln>
            <a:noFill/>
          </a:ln>
        </p:spPr>
        <p:txBody>
          <a:bodyPr anchorCtr="0" anchor="t" bIns="0" lIns="0" spcFirstLastPara="1" rIns="0" wrap="square" tIns="0">
            <a:spAutoFit/>
          </a:bodyPr>
          <a:lstStyle/>
          <a:p>
            <a:pPr indent="0" lvl="0" marL="0" marR="0" rtl="0" algn="ctr">
              <a:lnSpc>
                <a:spcPct val="119993"/>
              </a:lnSpc>
              <a:spcBef>
                <a:spcPts val="0"/>
              </a:spcBef>
              <a:spcAft>
                <a:spcPts val="0"/>
              </a:spcAft>
              <a:buNone/>
            </a:pPr>
            <a:r>
              <a:rPr b="0" i="0" lang="en-US" sz="6047" u="none" cap="none" strike="noStrike">
                <a:solidFill>
                  <a:srgbClr val="FFFFFF"/>
                </a:solidFill>
                <a:latin typeface="Arial"/>
                <a:ea typeface="Arial"/>
                <a:cs typeface="Arial"/>
                <a:sym typeface="Arial"/>
              </a:rPr>
              <a:t>FEATURES</a:t>
            </a:r>
            <a:endParaRPr/>
          </a:p>
        </p:txBody>
      </p:sp>
      <p:sp>
        <p:nvSpPr>
          <p:cNvPr id="228" name="Google Shape;228;p21"/>
          <p:cNvSpPr txBox="1"/>
          <p:nvPr/>
        </p:nvSpPr>
        <p:spPr>
          <a:xfrm>
            <a:off x="1795173" y="2185785"/>
            <a:ext cx="13803290" cy="1440942"/>
          </a:xfrm>
          <a:prstGeom prst="rect">
            <a:avLst/>
          </a:prstGeom>
          <a:noFill/>
          <a:ln>
            <a:noFill/>
          </a:ln>
        </p:spPr>
        <p:txBody>
          <a:bodyPr anchorCtr="0" anchor="t" bIns="0" lIns="0" spcFirstLastPara="1" rIns="0" wrap="square" tIns="0">
            <a:spAutoFit/>
          </a:bodyPr>
          <a:lstStyle/>
          <a:p>
            <a:pPr indent="0" lvl="0" marL="0" marR="0" rtl="0" algn="just">
              <a:lnSpc>
                <a:spcPct val="138013"/>
              </a:lnSpc>
              <a:spcBef>
                <a:spcPts val="0"/>
              </a:spcBef>
              <a:spcAft>
                <a:spcPts val="0"/>
              </a:spcAft>
              <a:buNone/>
            </a:pPr>
            <a:r>
              <a:rPr b="0" i="0" lang="en-US" sz="2799" u="none" cap="none" strike="noStrike">
                <a:solidFill>
                  <a:srgbClr val="FFFFFF"/>
                </a:solidFill>
                <a:latin typeface="DM Sans SemiBold"/>
                <a:ea typeface="DM Sans SemiBold"/>
                <a:cs typeface="DM Sans SemiBold"/>
                <a:sym typeface="DM Sans SemiBold"/>
              </a:rPr>
              <a:t>Rich Vocabulary</a:t>
            </a:r>
            <a:r>
              <a:rPr b="0" i="0" lang="en-US" sz="2799" u="none" cap="none" strike="noStrike">
                <a:solidFill>
                  <a:srgbClr val="FFFFFF"/>
                </a:solidFill>
                <a:latin typeface="DM Sans"/>
                <a:ea typeface="DM Sans"/>
                <a:cs typeface="DM Sans"/>
                <a:sym typeface="DM Sans"/>
              </a:rPr>
              <a:t>: The dataset includes a wide array of words, from common ones to more specific descriptors, showing the diversity of language used to describe images.</a:t>
            </a:r>
            <a:endParaRPr/>
          </a:p>
        </p:txBody>
      </p:sp>
      <p:sp>
        <p:nvSpPr>
          <p:cNvPr id="229" name="Google Shape;229;p21"/>
          <p:cNvSpPr txBox="1"/>
          <p:nvPr/>
        </p:nvSpPr>
        <p:spPr>
          <a:xfrm>
            <a:off x="837520" y="3836277"/>
            <a:ext cx="957654" cy="738583"/>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i="0" lang="en-US" sz="4357" u="none" cap="none" strike="noStrike">
                <a:solidFill>
                  <a:srgbClr val="4BD1FB"/>
                </a:solidFill>
                <a:latin typeface="DM Sans"/>
                <a:ea typeface="DM Sans"/>
                <a:cs typeface="DM Sans"/>
                <a:sym typeface="DM Sans"/>
              </a:rPr>
              <a:t>02</a:t>
            </a:r>
            <a:endParaRPr/>
          </a:p>
        </p:txBody>
      </p:sp>
      <p:sp>
        <p:nvSpPr>
          <p:cNvPr id="230" name="Google Shape;230;p21"/>
          <p:cNvSpPr txBox="1"/>
          <p:nvPr/>
        </p:nvSpPr>
        <p:spPr>
          <a:xfrm>
            <a:off x="1795173" y="4024874"/>
            <a:ext cx="13803290" cy="1440942"/>
          </a:xfrm>
          <a:prstGeom prst="rect">
            <a:avLst/>
          </a:prstGeom>
          <a:noFill/>
          <a:ln>
            <a:noFill/>
          </a:ln>
        </p:spPr>
        <p:txBody>
          <a:bodyPr anchorCtr="0" anchor="t" bIns="0" lIns="0" spcFirstLastPara="1" rIns="0" wrap="square" tIns="0">
            <a:spAutoFit/>
          </a:bodyPr>
          <a:lstStyle/>
          <a:p>
            <a:pPr indent="0" lvl="0" marL="0" marR="0" rtl="0" algn="just">
              <a:lnSpc>
                <a:spcPct val="138013"/>
              </a:lnSpc>
              <a:spcBef>
                <a:spcPts val="0"/>
              </a:spcBef>
              <a:spcAft>
                <a:spcPts val="0"/>
              </a:spcAft>
              <a:buNone/>
            </a:pPr>
            <a:r>
              <a:rPr b="0" i="0" lang="en-US" sz="2799" u="none" cap="none" strike="noStrike">
                <a:solidFill>
                  <a:srgbClr val="FFFFFF"/>
                </a:solidFill>
                <a:latin typeface="DM Sans SemiBold"/>
                <a:ea typeface="DM Sans SemiBold"/>
                <a:cs typeface="DM Sans SemiBold"/>
                <a:sym typeface="DM Sans SemiBold"/>
              </a:rPr>
              <a:t>Word Frequency Distribution</a:t>
            </a:r>
            <a:r>
              <a:rPr b="0" i="0" lang="en-US" sz="2799" u="none" cap="none" strike="noStrike">
                <a:solidFill>
                  <a:srgbClr val="FFFFFF"/>
                </a:solidFill>
                <a:latin typeface="DM Sans"/>
                <a:ea typeface="DM Sans"/>
                <a:cs typeface="DM Sans"/>
                <a:sym typeface="DM Sans"/>
              </a:rPr>
              <a:t>: Highlights the commonality of certain words and phrases in describing images, which can inform the model's understanding of common visual-language patterns.</a:t>
            </a:r>
            <a:endParaRPr/>
          </a:p>
        </p:txBody>
      </p:sp>
      <p:cxnSp>
        <p:nvCxnSpPr>
          <p:cNvPr id="231" name="Google Shape;231;p21"/>
          <p:cNvCxnSpPr/>
          <p:nvPr/>
        </p:nvCxnSpPr>
        <p:spPr>
          <a:xfrm rot="10800000">
            <a:off x="1023286" y="4574860"/>
            <a:ext cx="586120" cy="0"/>
          </a:xfrm>
          <a:prstGeom prst="straightConnector1">
            <a:avLst/>
          </a:prstGeom>
          <a:noFill/>
          <a:ln cap="flat" cmpd="sng" w="47625">
            <a:solidFill>
              <a:srgbClr val="4BD1FB"/>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