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317" r:id="rId7"/>
    <p:sldId id="318" r:id="rId8"/>
    <p:sldId id="299" r:id="rId9"/>
    <p:sldId id="319" r:id="rId10"/>
    <p:sldId id="279" r:id="rId11"/>
    <p:sldId id="262" r:id="rId12"/>
    <p:sldId id="281" r:id="rId13"/>
    <p:sldId id="263" r:id="rId14"/>
    <p:sldId id="264" r:id="rId15"/>
    <p:sldId id="282" r:id="rId16"/>
    <p:sldId id="300" r:id="rId17"/>
    <p:sldId id="302" r:id="rId18"/>
    <p:sldId id="303" r:id="rId19"/>
    <p:sldId id="301" r:id="rId20"/>
    <p:sldId id="266" r:id="rId21"/>
    <p:sldId id="305" r:id="rId22"/>
    <p:sldId id="306" r:id="rId23"/>
    <p:sldId id="307" r:id="rId24"/>
    <p:sldId id="308" r:id="rId25"/>
    <p:sldId id="309" r:id="rId26"/>
    <p:sldId id="310" r:id="rId27"/>
    <p:sldId id="311" r:id="rId28"/>
    <p:sldId id="312" r:id="rId29"/>
    <p:sldId id="313" r:id="rId30"/>
    <p:sldId id="315" r:id="rId31"/>
    <p:sldId id="314" r:id="rId32"/>
    <p:sldId id="316" r:id="rId33"/>
    <p:sldId id="267" r:id="rId34"/>
    <p:sldId id="287" r:id="rId35"/>
    <p:sldId id="324" r:id="rId36"/>
    <p:sldId id="325" r:id="rId37"/>
    <p:sldId id="326" r:id="rId38"/>
    <p:sldId id="327" r:id="rId39"/>
    <p:sldId id="328" r:id="rId40"/>
    <p:sldId id="329" r:id="rId41"/>
    <p:sldId id="268" r:id="rId42"/>
    <p:sldId id="269" r:id="rId43"/>
    <p:sldId id="290" r:id="rId44"/>
    <p:sldId id="291" r:id="rId45"/>
    <p:sldId id="32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pPr/>
              <a:t>2/25/2021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pPr/>
              <a:t>2/25/2021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pPr/>
              <a:t>2/25/2021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pPr/>
              <a:t>2/25/2021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59988" y="1972491"/>
            <a:ext cx="9861451" cy="2508069"/>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rgbClr val="FFFFFF"/>
                </a:solidFill>
                <a:latin typeface="Arial" panose="020B0604020202020204" pitchFamily="34" charset="0"/>
              </a:rPr>
              <a:t>&lt;</a:t>
            </a:r>
          </a:p>
          <a:p>
            <a:pPr algn="ctr">
              <a:spcBef>
                <a:spcPct val="0"/>
              </a:spcBef>
              <a:buClrTx/>
            </a:pPr>
            <a:r>
              <a:rPr lang="en-US" sz="2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ADVANCED PREDICTION OF PERFORMANCE OF A STUDENT IN AN UNIVERSITY USING MACHINE LEARNING TECHNIQUES</a:t>
            </a:r>
          </a:p>
          <a:p>
            <a:pPr algn="ctr">
              <a:spcBef>
                <a:spcPct val="0"/>
              </a:spcBef>
              <a:buClrTx/>
            </a:pPr>
            <a:endParaRPr lang="en-US" altLang="en-US" sz="3800"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315996" y="207570"/>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Machine Learning</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
        <p:nvSpPr>
          <p:cNvPr id="2" name="Rectangle 1">
            <a:extLst>
              <a:ext uri="{FF2B5EF4-FFF2-40B4-BE49-F238E27FC236}">
                <a16:creationId xmlns:a16="http://schemas.microsoft.com/office/drawing/2014/main" id="{EE01720F-B2DC-4736-9C6B-859EBB5F87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inherit"/>
              </a:rPr>
              <a:t>TK20431</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AE16A64-6155-45DE-B512-25022D0CF326}"/>
              </a:ext>
            </a:extLst>
          </p:cNvPr>
          <p:cNvSpPr>
            <a:spLocks noChangeArrowheads="1"/>
          </p:cNvSpPr>
          <p:nvPr/>
        </p:nvSpPr>
        <p:spPr bwMode="auto">
          <a:xfrm>
            <a:off x="0" y="0"/>
            <a:ext cx="35718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71415"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inherit"/>
                <a:cs typeface="Segoe UI" panose="020B0502040204020203" pitchFamily="34" charset="0"/>
              </a:rPr>
              <a:t>C</a:t>
            </a:r>
            <a:endPar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2FEC9AC7-5AC2-488B-8FDA-20D4C2786F74}"/>
              </a:ext>
            </a:extLst>
          </p:cNvPr>
          <p:cNvSpPr>
            <a:spLocks noChangeArrowheads="1"/>
          </p:cNvSpPr>
          <p:nvPr/>
        </p:nvSpPr>
        <p:spPr bwMode="auto">
          <a:xfrm>
            <a:off x="0" y="0"/>
            <a:ext cx="106363" cy="107950"/>
          </a:xfrm>
          <a:prstGeom prst="rect">
            <a:avLst/>
          </a:prstGeom>
          <a:solidFill>
            <a:srgbClr val="FFAA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FabricMDL2Icons"/>
                <a:cs typeface="Segoe UI" panose="020B0502040204020203" pitchFamily="34"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1051" y="1358538"/>
            <a:ext cx="9548949" cy="5094514"/>
          </a:xfrm>
        </p:spPr>
        <p:txBody>
          <a:bodyPr>
            <a:normAutofit/>
          </a:bodyPr>
          <a:lstStyle/>
          <a:p>
            <a:pPr>
              <a:lnSpc>
                <a:spcPct val="160000"/>
              </a:lnSpc>
            </a:pPr>
            <a:r>
              <a:rPr lang="en-US" sz="2400" dirty="0">
                <a:latin typeface="Times New Roman" pitchFamily="18" charset="0"/>
                <a:cs typeface="Times New Roman" pitchFamily="18" charset="0"/>
              </a:rPr>
              <a:t>Earlier works involves using older Machine Learning algorithms like Logistic regression.</a:t>
            </a:r>
          </a:p>
          <a:p>
            <a:pPr>
              <a:lnSpc>
                <a:spcPct val="160000"/>
              </a:lnSpc>
            </a:pPr>
            <a:r>
              <a:rPr lang="en-US" sz="2400" dirty="0">
                <a:latin typeface="Times New Roman" pitchFamily="18" charset="0"/>
                <a:cs typeface="Times New Roman" pitchFamily="18" charset="0"/>
              </a:rPr>
              <a:t>They suffer from very low accuracies. </a:t>
            </a:r>
          </a:p>
          <a:p>
            <a:pPr>
              <a:lnSpc>
                <a:spcPct val="160000"/>
              </a:lnSpc>
            </a:pPr>
            <a:r>
              <a:rPr lang="en-US" sz="2400" dirty="0">
                <a:latin typeface="Times New Roman" pitchFamily="18" charset="0"/>
                <a:cs typeface="Times New Roman" pitchFamily="18" charset="0"/>
              </a:rPr>
              <a:t>There are Deep Learning based predictions as well which uses neural networks for prediction but they have high complexities and they fail to individually indentify the important features for prediction.</a:t>
            </a:r>
          </a:p>
          <a:p>
            <a:pPr lvl="0" algn="just">
              <a:lnSpc>
                <a:spcPct val="160000"/>
              </a:lnSpc>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795975" y="610773"/>
            <a:ext cx="9133449" cy="669388"/>
          </a:xfrm>
        </p:spPr>
        <p:txBody>
          <a:bodyPr>
            <a:normAutofit fontScale="90000"/>
          </a:bodyPr>
          <a:lstStyle/>
          <a:p>
            <a:r>
              <a:rPr lang="en-US" sz="2700" b="1" dirty="0">
                <a:latin typeface="Times New Roman" panose="02020603050405020304" pitchFamily="18" charset="0"/>
                <a:cs typeface="Times New Roman" panose="02020603050405020304" pitchFamily="18" charset="0"/>
              </a:rPr>
              <a:t>Existing method:</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881051"/>
            <a:ext cx="8915400" cy="41825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lnSpc>
                <a:spcPct val="150000"/>
              </a:lnSpc>
            </a:pPr>
            <a:r>
              <a:rPr lang="en-US" sz="2400" dirty="0">
                <a:latin typeface="Times New Roman" pitchFamily="18" charset="0"/>
                <a:cs typeface="Times New Roman" pitchFamily="18" charset="0"/>
              </a:rPr>
              <a:t>Low accuracy.</a:t>
            </a:r>
          </a:p>
          <a:p>
            <a:pPr lvl="0">
              <a:lnSpc>
                <a:spcPct val="150000"/>
              </a:lnSpc>
            </a:pPr>
            <a:r>
              <a:rPr lang="en-US" sz="2400" dirty="0">
                <a:latin typeface="Times New Roman" pitchFamily="18" charset="0"/>
                <a:cs typeface="Times New Roman" pitchFamily="18" charset="0"/>
              </a:rPr>
              <a:t>High Variance.</a:t>
            </a:r>
          </a:p>
          <a:p>
            <a:pPr lvl="0">
              <a:lnSpc>
                <a:spcPct val="150000"/>
              </a:lnSpc>
            </a:pPr>
            <a:r>
              <a:rPr lang="en-US" sz="2400" dirty="0">
                <a:latin typeface="Times New Roman" pitchFamily="18" charset="0"/>
                <a:cs typeface="Times New Roman" pitchFamily="18" charset="0"/>
              </a:rPr>
              <a:t>Incurs bias in classification.</a:t>
            </a:r>
          </a:p>
          <a:p>
            <a:pPr lvl="0">
              <a:lnSpc>
                <a:spcPct val="150000"/>
              </a:lnSpc>
            </a:pPr>
            <a:r>
              <a:rPr lang="en-US" sz="2400" dirty="0">
                <a:latin typeface="Times New Roman" pitchFamily="18" charset="0"/>
                <a:cs typeface="Times New Roman" pitchFamily="18" charset="0"/>
              </a:rPr>
              <a:t>High Complexities.</a:t>
            </a:r>
          </a:p>
          <a:p>
            <a:pPr marL="0" indent="0">
              <a:buFont typeface="Wingdings 3" charset="2"/>
              <a:buNone/>
            </a:pPr>
            <a:endParaRPr lang="en-US" dirty="0"/>
          </a:p>
        </p:txBody>
      </p:sp>
    </p:spTree>
    <p:extLst>
      <p:ext uri="{BB962C8B-B14F-4D97-AF65-F5344CB8AC3E}">
        <p14:creationId xmlns:p14="http://schemas.microsoft.com/office/powerpoint/2010/main" val="86826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FEDB6-7F4A-4342-99CF-F15D1A827F16}"/>
              </a:ext>
            </a:extLst>
          </p:cNvPr>
          <p:cNvSpPr>
            <a:spLocks noGrp="1"/>
          </p:cNvSpPr>
          <p:nvPr>
            <p:ph idx="1"/>
          </p:nvPr>
        </p:nvSpPr>
        <p:spPr>
          <a:xfrm>
            <a:off x="1332411" y="1737360"/>
            <a:ext cx="10567851" cy="4859383"/>
          </a:xfrm>
        </p:spPr>
        <p:txBody>
          <a:bodyPr>
            <a:normAutofit/>
          </a:bodyPr>
          <a:lstStyle/>
          <a:p>
            <a:pPr>
              <a:lnSpc>
                <a:spcPct val="150000"/>
              </a:lnSpc>
            </a:pPr>
            <a:r>
              <a:rPr lang="en-US" sz="2400" dirty="0">
                <a:latin typeface="Times New Roman" pitchFamily="18" charset="0"/>
                <a:cs typeface="Times New Roman" pitchFamily="18" charset="0"/>
              </a:rPr>
              <a:t>In our research &amp; extensive literature survey, we found that Naïve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works fine for Student's performance prediction a great accuracy but it can be further increased by other tree based algorithm like decision tree. </a:t>
            </a:r>
          </a:p>
          <a:p>
            <a:pPr>
              <a:lnSpc>
                <a:spcPct val="150000"/>
              </a:lnSpc>
            </a:pPr>
            <a:r>
              <a:rPr lang="en-US" sz="2400" dirty="0">
                <a:latin typeface="Times New Roman" pitchFamily="18" charset="0"/>
                <a:cs typeface="Times New Roman" pitchFamily="18" charset="0"/>
              </a:rPr>
              <a:t>Decision tree, when tuned properly can generate significant increase in performance. </a:t>
            </a:r>
          </a:p>
          <a:p>
            <a:pPr>
              <a:lnSpc>
                <a:spcPct val="150000"/>
              </a:lnSpc>
            </a:pPr>
            <a:r>
              <a:rPr lang="en-US" sz="2400" dirty="0">
                <a:latin typeface="Times New Roman" pitchFamily="18" charset="0"/>
                <a:cs typeface="Times New Roman" pitchFamily="18" charset="0"/>
              </a:rPr>
              <a:t>Also, we have used unsupervised and supervised learning methods combined. </a:t>
            </a:r>
          </a:p>
          <a:p>
            <a:pPr lvl="0" algn="just">
              <a:lnSpc>
                <a:spcPct val="150000"/>
              </a:lnSpc>
              <a:spcBef>
                <a:spcPts val="0"/>
              </a:spcBef>
              <a:buFont typeface="Symbol" panose="05050102010706020507" pitchFamily="18" charset="2"/>
              <a:buChar char=""/>
            </a:pPr>
            <a:endParaRPr lang="en-US" sz="2000" dirty="0">
              <a:latin typeface="Times New Roman" panose="02020603050405020304" pitchFamily="18" charset="0"/>
              <a:cs typeface="Times New Roman" panose="02020603050405020304" pitchFamily="18" charset="0"/>
            </a:endParaRPr>
          </a:p>
          <a:p>
            <a:pPr lvl="0" algn="just">
              <a:lnSpc>
                <a:spcPct val="150000"/>
              </a:lnSpc>
              <a:spcBef>
                <a:spcPts val="0"/>
              </a:spcBef>
              <a:buFont typeface="Symbol" panose="05050102010706020507" pitchFamily="18" charset="2"/>
              <a:buChar char=""/>
            </a:pPr>
            <a:endParaRPr lang="en-US" dirty="0"/>
          </a:p>
        </p:txBody>
      </p:sp>
      <p:sp>
        <p:nvSpPr>
          <p:cNvPr id="4" name="Title 1"/>
          <p:cNvSpPr>
            <a:spLocks noGrp="1"/>
          </p:cNvSpPr>
          <p:nvPr>
            <p:ph type="title"/>
          </p:nvPr>
        </p:nvSpPr>
        <p:spPr>
          <a:xfrm>
            <a:off x="2592925" y="624110"/>
            <a:ext cx="8911687" cy="1034873"/>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36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19994" y="1060133"/>
            <a:ext cx="6181164" cy="5066347"/>
          </a:xfrm>
          <a:prstGeom prst="rect">
            <a:avLst/>
          </a:prstGeom>
          <a:noFill/>
          <a:ln w="9525">
            <a:noFill/>
            <a:miter lim="800000"/>
            <a:headEnd/>
            <a:tailEnd/>
          </a:ln>
          <a:effectLst/>
        </p:spPr>
      </p:pic>
    </p:spTree>
    <p:extLst>
      <p:ext uri="{BB962C8B-B14F-4D97-AF65-F5344CB8AC3E}">
        <p14:creationId xmlns:p14="http://schemas.microsoft.com/office/powerpoint/2010/main" val="50136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93034" y="1619794"/>
            <a:ext cx="9211578" cy="4297680"/>
          </a:xfrm>
        </p:spPr>
        <p:txBody>
          <a:bodyPr>
            <a:normAutofit/>
          </a:bodyPr>
          <a:lstStyle/>
          <a:p>
            <a:pPr lvl="0">
              <a:lnSpc>
                <a:spcPct val="150000"/>
              </a:lnSpc>
            </a:pPr>
            <a:r>
              <a:rPr lang="en-US" sz="2400" dirty="0">
                <a:latin typeface="Times New Roman" pitchFamily="18" charset="0"/>
                <a:cs typeface="Times New Roman" pitchFamily="18" charset="0"/>
              </a:rPr>
              <a:t>Higher Accuracy.</a:t>
            </a:r>
          </a:p>
          <a:p>
            <a:pPr lvl="0">
              <a:lnSpc>
                <a:spcPct val="150000"/>
              </a:lnSpc>
            </a:pPr>
            <a:r>
              <a:rPr lang="en-US" sz="2400" dirty="0">
                <a:latin typeface="Times New Roman" pitchFamily="18" charset="0"/>
                <a:cs typeface="Times New Roman" pitchFamily="18" charset="0"/>
              </a:rPr>
              <a:t>Low variance in classification.</a:t>
            </a:r>
          </a:p>
          <a:p>
            <a:pPr lvl="0">
              <a:lnSpc>
                <a:spcPct val="150000"/>
              </a:lnSpc>
            </a:pPr>
            <a:r>
              <a:rPr lang="en-US" sz="2400" dirty="0">
                <a:latin typeface="Times New Roman" pitchFamily="18" charset="0"/>
                <a:cs typeface="Times New Roman" pitchFamily="18" charset="0"/>
              </a:rPr>
              <a:t>Bias due to assumption about dataset are minimum or even nonexistent.</a:t>
            </a:r>
          </a:p>
          <a:p>
            <a:pPr lvl="0">
              <a:lnSpc>
                <a:spcPct val="150000"/>
              </a:lnSpc>
            </a:pPr>
            <a:r>
              <a:rPr lang="en-US" sz="2400" dirty="0">
                <a:latin typeface="Times New Roman" pitchFamily="18" charset="0"/>
                <a:cs typeface="Times New Roman" pitchFamily="18" charset="0"/>
              </a:rPr>
              <a:t>Low complexities.</a:t>
            </a:r>
          </a:p>
          <a:p>
            <a:pPr marL="342900" marR="0" lvl="0" indent="-342900" algn="just">
              <a:lnSpc>
                <a:spcPct val="150000"/>
              </a:lnSpc>
              <a:spcBef>
                <a:spcPts val="0"/>
              </a:spcBef>
              <a:spcAft>
                <a:spcPts val="800"/>
              </a:spcAft>
              <a:buFont typeface="Symbol" panose="05050102010706020507" pitchFamily="18" charset="2"/>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022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2925" y="624110"/>
            <a:ext cx="8911687" cy="682176"/>
          </a:xfrm>
        </p:spPr>
        <p:txBody>
          <a:bodyPr>
            <a:normAutofit/>
          </a:bodyPr>
          <a:lstStyle/>
          <a:p>
            <a:r>
              <a:rPr lang="en-US" sz="2400" b="1" dirty="0">
                <a:latin typeface="Times New Roman" pitchFamily="18" charset="0"/>
                <a:cs typeface="Times New Roman" pitchFamily="18" charset="0"/>
              </a:rPr>
              <a:t>Implementation</a:t>
            </a:r>
          </a:p>
        </p:txBody>
      </p:sp>
      <p:sp>
        <p:nvSpPr>
          <p:cNvPr id="6" name="Content Placeholder 5"/>
          <p:cNvSpPr>
            <a:spLocks noGrp="1"/>
          </p:cNvSpPr>
          <p:nvPr>
            <p:ph idx="1"/>
          </p:nvPr>
        </p:nvSpPr>
        <p:spPr>
          <a:xfrm>
            <a:off x="1936069" y="1554479"/>
            <a:ext cx="8915400" cy="4898571"/>
          </a:xfrm>
        </p:spPr>
        <p:txBody>
          <a:bodyPr numCol="2">
            <a:norm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System:</a:t>
            </a:r>
          </a:p>
          <a:p>
            <a:pPr lvl="1"/>
            <a:r>
              <a:rPr lang="en-US" sz="2400" dirty="0">
                <a:latin typeface="Times New Roman" pitchFamily="18" charset="0"/>
                <a:cs typeface="Times New Roman" pitchFamily="18" charset="0"/>
              </a:rPr>
              <a:t>Takes data.</a:t>
            </a:r>
          </a:p>
          <a:p>
            <a:pPr lvl="1"/>
            <a:r>
              <a:rPr lang="en-US" sz="2400" dirty="0">
                <a:latin typeface="Times New Roman" pitchFamily="18" charset="0"/>
                <a:cs typeface="Times New Roman" pitchFamily="18" charset="0"/>
              </a:rPr>
              <a:t>Preprocessing.</a:t>
            </a:r>
          </a:p>
          <a:p>
            <a:pPr lvl="1"/>
            <a:r>
              <a:rPr lang="en-US" sz="2400" dirty="0">
                <a:latin typeface="Times New Roman" pitchFamily="18" charset="0"/>
                <a:cs typeface="Times New Roman" pitchFamily="18" charset="0"/>
              </a:rPr>
              <a:t>Splitting Data.</a:t>
            </a:r>
          </a:p>
          <a:p>
            <a:pPr lvl="1"/>
            <a:r>
              <a:rPr lang="en-US" sz="2400" dirty="0">
                <a:latin typeface="Times New Roman" pitchFamily="18" charset="0"/>
                <a:cs typeface="Times New Roman" pitchFamily="18" charset="0"/>
              </a:rPr>
              <a:t>Model Training.</a:t>
            </a:r>
          </a:p>
          <a:p>
            <a:pPr lvl="1"/>
            <a:r>
              <a:rPr lang="en-US" sz="2400" dirty="0">
                <a:latin typeface="Times New Roman" pitchFamily="18" charset="0"/>
                <a:cs typeface="Times New Roman" pitchFamily="18" charset="0"/>
              </a:rPr>
              <a:t>Prediction.</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User:</a:t>
            </a:r>
          </a:p>
          <a:p>
            <a:pPr lvl="1"/>
            <a:r>
              <a:rPr lang="en-US" sz="2400" dirty="0">
                <a:latin typeface="Times New Roman" pitchFamily="18" charset="0"/>
                <a:cs typeface="Times New Roman" pitchFamily="18" charset="0"/>
              </a:rPr>
              <a:t>Upload Data.</a:t>
            </a:r>
          </a:p>
          <a:p>
            <a:pPr lvl="1"/>
            <a:r>
              <a:rPr lang="en-US" sz="2400" dirty="0">
                <a:latin typeface="Times New Roman" pitchFamily="18" charset="0"/>
                <a:cs typeface="Times New Roman" pitchFamily="18" charset="0"/>
              </a:rPr>
              <a:t>View Data.</a:t>
            </a:r>
          </a:p>
          <a:p>
            <a:pPr lvl="1"/>
            <a:r>
              <a:rPr lang="en-US" sz="2400" dirty="0">
                <a:latin typeface="Times New Roman" pitchFamily="18" charset="0"/>
                <a:cs typeface="Times New Roman" pitchFamily="18" charset="0"/>
              </a:rPr>
              <a:t>Input Test Size.</a:t>
            </a:r>
          </a:p>
          <a:p>
            <a:pPr lvl="1"/>
            <a:r>
              <a:rPr lang="en-US" sz="2400" dirty="0">
                <a:latin typeface="Times New Roman" pitchFamily="18" charset="0"/>
                <a:cs typeface="Times New Roman" pitchFamily="18" charset="0"/>
              </a:rPr>
              <a:t>Model Testing.</a:t>
            </a:r>
          </a:p>
          <a:p>
            <a:pPr lvl="1"/>
            <a:r>
              <a:rPr lang="en-US" sz="2400" dirty="0">
                <a:latin typeface="Times New Roman" pitchFamily="18" charset="0"/>
                <a:cs typeface="Times New Roman" pitchFamily="18" charset="0"/>
              </a:rPr>
              <a:t>Prediction.</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72091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8160" y="375916"/>
            <a:ext cx="8911687" cy="682176"/>
          </a:xfrm>
        </p:spPr>
        <p:txBody>
          <a:bodyPr>
            <a:normAutofit/>
          </a:bodyPr>
          <a:lstStyle/>
          <a:p>
            <a:r>
              <a:rPr lang="en-US" sz="2400" b="1" dirty="0">
                <a:latin typeface="Times New Roman" pitchFamily="18" charset="0"/>
                <a:cs typeface="Times New Roman" pitchFamily="18" charset="0"/>
              </a:rPr>
              <a:t>Algorithms</a:t>
            </a:r>
          </a:p>
        </p:txBody>
      </p:sp>
      <p:sp>
        <p:nvSpPr>
          <p:cNvPr id="6" name="Content Placeholder 5"/>
          <p:cNvSpPr>
            <a:spLocks noGrp="1"/>
          </p:cNvSpPr>
          <p:nvPr>
            <p:ph idx="1"/>
          </p:nvPr>
        </p:nvSpPr>
        <p:spPr>
          <a:xfrm>
            <a:off x="1802674" y="1123407"/>
            <a:ext cx="9701938" cy="5290456"/>
          </a:xfrm>
        </p:spPr>
        <p:txBody>
          <a:bodyPr>
            <a:normAutofit/>
          </a:bodyPr>
          <a:lstStyle/>
          <a:p>
            <a:pPr lvl="0">
              <a:lnSpc>
                <a:spcPct val="110000"/>
              </a:lnSpc>
            </a:pPr>
            <a:r>
              <a:rPr lang="en-US" sz="2400" dirty="0">
                <a:latin typeface="Times New Roman" pitchFamily="18" charset="0"/>
                <a:cs typeface="Times New Roman" pitchFamily="18" charset="0"/>
              </a:rPr>
              <a:t>K Means Clustering:</a:t>
            </a:r>
          </a:p>
          <a:p>
            <a:pPr lvl="1">
              <a:lnSpc>
                <a:spcPct val="110000"/>
              </a:lnSpc>
            </a:pPr>
            <a:r>
              <a:rPr lang="en-US" sz="2400" dirty="0">
                <a:latin typeface="Times New Roman" pitchFamily="18" charset="0"/>
                <a:cs typeface="Times New Roman" pitchFamily="18" charset="0"/>
              </a:rPr>
              <a:t>The algorithm will categorize the items into k groups of similarity. </a:t>
            </a:r>
          </a:p>
          <a:p>
            <a:pPr lvl="1">
              <a:lnSpc>
                <a:spcPct val="110000"/>
              </a:lnSpc>
            </a:pPr>
            <a:r>
              <a:rPr lang="en-US" sz="2400" dirty="0">
                <a:latin typeface="Times New Roman" pitchFamily="18" charset="0"/>
                <a:cs typeface="Times New Roman" pitchFamily="18" charset="0"/>
              </a:rPr>
              <a:t>To calculate that similarity, we will use the </a:t>
            </a:r>
            <a:r>
              <a:rPr lang="en-US" sz="2400" dirty="0" err="1">
                <a:latin typeface="Times New Roman" pitchFamily="18" charset="0"/>
                <a:cs typeface="Times New Roman" pitchFamily="18" charset="0"/>
              </a:rPr>
              <a:t>euclidean</a:t>
            </a:r>
            <a:r>
              <a:rPr lang="en-US" sz="2400" dirty="0">
                <a:latin typeface="Times New Roman" pitchFamily="18" charset="0"/>
                <a:cs typeface="Times New Roman" pitchFamily="18" charset="0"/>
              </a:rPr>
              <a:t> distance as measurement.</a:t>
            </a:r>
          </a:p>
          <a:p>
            <a:pPr lvl="1">
              <a:lnSpc>
                <a:spcPct val="110000"/>
              </a:lnSpc>
            </a:pPr>
            <a:r>
              <a:rPr lang="en-US" sz="2400" dirty="0">
                <a:latin typeface="Times New Roman" pitchFamily="18" charset="0"/>
                <a:cs typeface="Times New Roman" pitchFamily="18" charset="0"/>
              </a:rPr>
              <a:t>First we initialize k points, called means, randomly.</a:t>
            </a:r>
          </a:p>
          <a:p>
            <a:pPr lvl="1">
              <a:lnSpc>
                <a:spcPct val="110000"/>
              </a:lnSpc>
            </a:pPr>
            <a:r>
              <a:rPr lang="en-US" sz="2400" dirty="0">
                <a:latin typeface="Times New Roman" pitchFamily="18" charset="0"/>
                <a:cs typeface="Times New Roman" pitchFamily="18" charset="0"/>
              </a:rPr>
              <a:t>We categorize each item to its closest mean and we update the mean’s coordinates, which are the averages of the items categorized in that mean so far.</a:t>
            </a:r>
          </a:p>
          <a:p>
            <a:pPr lvl="1">
              <a:lnSpc>
                <a:spcPct val="110000"/>
              </a:lnSpc>
            </a:pPr>
            <a:r>
              <a:rPr lang="en-US" sz="2400" dirty="0">
                <a:latin typeface="Times New Roman" pitchFamily="18" charset="0"/>
                <a:cs typeface="Times New Roman" pitchFamily="18" charset="0"/>
              </a:rPr>
              <a:t>We repeat the process for a given number of iterations and at the end, we have our clusters.</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7209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89611" y="1045029"/>
            <a:ext cx="9715001" cy="5434147"/>
          </a:xfrm>
        </p:spPr>
        <p:txBody>
          <a:bodyPr>
            <a:normAutofit/>
          </a:bodyPr>
          <a:lstStyle/>
          <a:p>
            <a:pPr lvl="0">
              <a:lnSpc>
                <a:spcPct val="110000"/>
              </a:lnSpc>
            </a:pPr>
            <a:r>
              <a:rPr lang="en-US" sz="2400" dirty="0">
                <a:latin typeface="Times New Roman" pitchFamily="18" charset="0"/>
                <a:cs typeface="Times New Roman" pitchFamily="18" charset="0"/>
              </a:rPr>
              <a:t>Agglomerative Clustering:</a:t>
            </a:r>
          </a:p>
          <a:p>
            <a:pPr lvl="1">
              <a:lnSpc>
                <a:spcPct val="110000"/>
              </a:lnSpc>
            </a:pPr>
            <a:r>
              <a:rPr lang="en-US" sz="2400" dirty="0">
                <a:latin typeface="Times New Roman" pitchFamily="18" charset="0"/>
                <a:cs typeface="Times New Roman" pitchFamily="18" charset="0"/>
              </a:rPr>
              <a:t>It is a bottom up approach. </a:t>
            </a:r>
          </a:p>
          <a:p>
            <a:pPr lvl="1">
              <a:lnSpc>
                <a:spcPct val="110000"/>
              </a:lnSpc>
            </a:pPr>
            <a:r>
              <a:rPr lang="en-US" sz="2400" dirty="0">
                <a:latin typeface="Times New Roman" pitchFamily="18" charset="0"/>
                <a:cs typeface="Times New Roman" pitchFamily="18" charset="0"/>
              </a:rPr>
              <a:t>Is starts with many small clusters and merge them together to create bigger clusters.</a:t>
            </a:r>
          </a:p>
          <a:p>
            <a:pPr lvl="1">
              <a:lnSpc>
                <a:spcPct val="110000"/>
              </a:lnSpc>
            </a:pPr>
            <a:r>
              <a:rPr lang="en-US" sz="2400" dirty="0">
                <a:latin typeface="Times New Roman" pitchFamily="18" charset="0"/>
                <a:cs typeface="Times New Roman" pitchFamily="18" charset="0"/>
              </a:rPr>
              <a:t>This clustering algorithm does not require us to pre specify the number of clusters. </a:t>
            </a:r>
          </a:p>
          <a:p>
            <a:pPr lvl="1">
              <a:lnSpc>
                <a:spcPct val="110000"/>
              </a:lnSpc>
            </a:pPr>
            <a:r>
              <a:rPr lang="en-US" sz="2400" dirty="0">
                <a:latin typeface="Times New Roman" pitchFamily="18" charset="0"/>
                <a:cs typeface="Times New Roman" pitchFamily="18" charset="0"/>
              </a:rPr>
              <a:t>Bottom-up algorithms treat each data as a singleton cluster at the outset and then successively agglomerates pairs of clusters until all clusters have been merged into a single cluster that contains all data.</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7209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54926" y="1397726"/>
            <a:ext cx="9649686" cy="4741818"/>
          </a:xfrm>
        </p:spPr>
        <p:txBody>
          <a:bodyPr>
            <a:normAutofit/>
          </a:bodyPr>
          <a:lstStyle/>
          <a:p>
            <a:pPr lvl="0"/>
            <a:r>
              <a:rPr lang="en-US" sz="2400" dirty="0">
                <a:latin typeface="Times New Roman" pitchFamily="18" charset="0"/>
                <a:cs typeface="Times New Roman" pitchFamily="18" charset="0"/>
              </a:rPr>
              <a:t>Naïve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Classification:</a:t>
            </a:r>
          </a:p>
          <a:p>
            <a:pPr lvl="1"/>
            <a:r>
              <a:rPr lang="en-US" sz="2400" dirty="0">
                <a:latin typeface="Times New Roman" pitchFamily="18" charset="0"/>
                <a:cs typeface="Times New Roman" pitchFamily="18" charset="0"/>
              </a:rPr>
              <a:t>Naïve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classifiers are a collection of classification algorithms based on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Theorem.</a:t>
            </a:r>
          </a:p>
          <a:p>
            <a:pPr lvl="1"/>
            <a:r>
              <a:rPr lang="en-US" sz="2400" dirty="0">
                <a:latin typeface="Times New Roman" pitchFamily="18" charset="0"/>
                <a:cs typeface="Times New Roman" pitchFamily="18" charset="0"/>
              </a:rPr>
              <a:t>We assume that no pair of features are dependent. Hence, the features are assumed to be Independent.</a:t>
            </a:r>
          </a:p>
          <a:p>
            <a:pPr lvl="1"/>
            <a:r>
              <a:rPr lang="en-US" sz="2400" dirty="0">
                <a:latin typeface="Times New Roman" pitchFamily="18" charset="0"/>
                <a:cs typeface="Times New Roman" pitchFamily="18" charset="0"/>
              </a:rPr>
              <a:t>Secondly, each feature is given the same influence(or importance). So none of the attributes are irrelevant and assumed to be contributing Equally to the outcome.</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7209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20240" y="1175657"/>
            <a:ext cx="9584372" cy="5303519"/>
          </a:xfrm>
        </p:spPr>
        <p:txBody>
          <a:bodyPr>
            <a:normAutofit/>
          </a:bodyPr>
          <a:lstStyle/>
          <a:p>
            <a:pPr lvl="0"/>
            <a:r>
              <a:rPr lang="en-US" sz="2400" dirty="0">
                <a:latin typeface="Times New Roman" pitchFamily="18" charset="0"/>
                <a:cs typeface="Times New Roman" pitchFamily="18" charset="0"/>
              </a:rPr>
              <a:t>Decision Tree:</a:t>
            </a:r>
          </a:p>
          <a:p>
            <a:pPr lvl="1"/>
            <a:r>
              <a:rPr lang="en-US" sz="2400" dirty="0">
                <a:latin typeface="Times New Roman" pitchFamily="18" charset="0"/>
                <a:cs typeface="Times New Roman" pitchFamily="18" charset="0"/>
              </a:rPr>
              <a:t>A Decision tree is a flowchart like tree structure.</a:t>
            </a:r>
          </a:p>
          <a:p>
            <a:pPr lvl="1"/>
            <a:r>
              <a:rPr lang="en-US" sz="2400" dirty="0">
                <a:latin typeface="Times New Roman" pitchFamily="18" charset="0"/>
                <a:cs typeface="Times New Roman" pitchFamily="18" charset="0"/>
              </a:rPr>
              <a:t>Each internal node denotes a test on an attribute.</a:t>
            </a:r>
          </a:p>
          <a:p>
            <a:pPr lvl="1"/>
            <a:r>
              <a:rPr lang="en-US" sz="2400" dirty="0">
                <a:latin typeface="Times New Roman" pitchFamily="18" charset="0"/>
                <a:cs typeface="Times New Roman" pitchFamily="18" charset="0"/>
              </a:rPr>
              <a:t>Each branch represents an outcome of the test.</a:t>
            </a:r>
          </a:p>
          <a:p>
            <a:pPr lvl="1"/>
            <a:r>
              <a:rPr lang="en-US" sz="2400" dirty="0">
                <a:latin typeface="Times New Roman" pitchFamily="18" charset="0"/>
                <a:cs typeface="Times New Roman" pitchFamily="18" charset="0"/>
              </a:rPr>
              <a:t>Each leaf node (terminal node) holds a class label.</a:t>
            </a:r>
          </a:p>
          <a:p>
            <a:pPr lvl="1"/>
            <a:r>
              <a:rPr lang="en-US" sz="2400" dirty="0">
                <a:latin typeface="Times New Roman" pitchFamily="18" charset="0"/>
                <a:cs typeface="Times New Roman" pitchFamily="18" charset="0"/>
              </a:rPr>
              <a:t>An instance is classified by starting at the root node of the tree, testing the attribute specified by this node, then moving down the tree branch corresponding to the value of the attribute.</a:t>
            </a:r>
          </a:p>
          <a:p>
            <a:pPr lvl="1"/>
            <a:r>
              <a:rPr lang="en-US" sz="2400" dirty="0" err="1">
                <a:latin typeface="Times New Roman" pitchFamily="18" charset="0"/>
                <a:cs typeface="Times New Roman" pitchFamily="18" charset="0"/>
              </a:rPr>
              <a:t>Gini</a:t>
            </a:r>
            <a:r>
              <a:rPr lang="en-US" sz="2400" dirty="0">
                <a:latin typeface="Times New Roman" pitchFamily="18" charset="0"/>
                <a:cs typeface="Times New Roman" pitchFamily="18" charset="0"/>
              </a:rPr>
              <a:t> method or Information Gain (entropy) is used for attribute selection.</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7209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2592925" y="1632857"/>
            <a:ext cx="9163646" cy="4271554"/>
          </a:xfrm>
        </p:spPr>
        <p:txBody>
          <a:bodyPr numCol="2">
            <a:no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Existing Method</a:t>
            </a:r>
          </a:p>
          <a:p>
            <a:r>
              <a:rPr lang="en-US" sz="2400" dirty="0">
                <a:latin typeface="Times New Roman" panose="02020603050405020304" pitchFamily="18" charset="0"/>
                <a:cs typeface="Times New Roman" panose="02020603050405020304" pitchFamily="18" charset="0"/>
              </a:rPr>
              <a:t>Drawbacks</a:t>
            </a:r>
          </a:p>
          <a:p>
            <a:r>
              <a:rPr lang="en-US" sz="2400" dirty="0">
                <a:latin typeface="Times New Roman" panose="02020603050405020304" pitchFamily="18" charset="0"/>
                <a:cs typeface="Times New Roman" panose="02020603050405020304" pitchFamily="18" charset="0"/>
              </a:rPr>
              <a:t>Proposed method				</a:t>
            </a:r>
          </a:p>
          <a:p>
            <a:r>
              <a:rPr lang="en-US" sz="2400"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Implementation</a:t>
            </a:r>
          </a:p>
          <a:p>
            <a:r>
              <a:rPr lang="en-US" sz="2400" dirty="0">
                <a:latin typeface="Times New Roman" panose="02020603050405020304" pitchFamily="18" charset="0"/>
                <a:cs typeface="Times New Roman" panose="02020603050405020304" pitchFamily="18" charset="0"/>
              </a:rPr>
              <a:t>Algorithms</a:t>
            </a:r>
          </a:p>
          <a:p>
            <a:r>
              <a:rPr lang="en-US" sz="2400" dirty="0">
                <a:latin typeface="Times New Roman" panose="02020603050405020304" pitchFamily="18" charset="0"/>
                <a:cs typeface="Times New Roman" panose="02020603050405020304" pitchFamily="18" charset="0"/>
              </a:rPr>
              <a:t>Hardware and Software Requirements</a:t>
            </a:r>
          </a:p>
          <a:p>
            <a:r>
              <a:rPr lang="en-US" sz="2400" dirty="0">
                <a:latin typeface="Times New Roman" panose="02020603050405020304" pitchFamily="18" charset="0"/>
                <a:cs typeface="Times New Roman" panose="02020603050405020304" pitchFamily="18" charset="0"/>
              </a:rPr>
              <a:t>Architecture</a:t>
            </a:r>
          </a:p>
          <a:p>
            <a:r>
              <a:rPr lang="en-US" sz="2400" dirty="0">
                <a:latin typeface="Times New Roman" panose="02020603050405020304" pitchFamily="18" charset="0"/>
                <a:cs typeface="Times New Roman" panose="02020603050405020304" pitchFamily="18" charset="0"/>
              </a:rPr>
              <a:t>UML diagrams</a:t>
            </a:r>
          </a:p>
          <a:p>
            <a:r>
              <a:rPr lang="en-US"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969559"/>
          </a:xfrm>
        </p:spPr>
        <p:txBody>
          <a:bodyPr>
            <a:normAutofit/>
          </a:bodyPr>
          <a:lstStyle/>
          <a:p>
            <a:r>
              <a:rPr lang="en-US" sz="2400" b="1" dirty="0">
                <a:latin typeface="Times New Roman" panose="02020603050405020304" pitchFamily="18" charset="0"/>
                <a:cs typeface="Times New Roman" panose="02020603050405020304" pitchFamily="18" charset="0"/>
              </a:rPr>
              <a:t>Hardware and Software Requirement:</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589212" y="1763486"/>
            <a:ext cx="8915400" cy="4147736"/>
          </a:xfrm>
        </p:spPr>
        <p:txBody>
          <a:bodyPr/>
          <a:lstStyle/>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PyCharm</a:t>
            </a:r>
            <a:r>
              <a:rPr lang="en-US" sz="2400" dirty="0">
                <a:latin typeface="Times New Roman" panose="02020603050405020304" pitchFamily="18" charset="0"/>
                <a:ea typeface="Calibri" panose="020F0502020204030204" pitchFamily="34" charset="0"/>
                <a:cs typeface="Times New Roman" panose="02020603050405020304" pitchFamily="18" charset="0"/>
              </a:rPr>
              <a:t> IDE.</a:t>
            </a:r>
          </a:p>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RAM: 4GB minimum.</a:t>
            </a:r>
          </a:p>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Processor: I3 (min)</a:t>
            </a:r>
          </a:p>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Hard Disk: 128 GB +</a:t>
            </a:r>
          </a:p>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OS: Windows 7+</a:t>
            </a:r>
          </a:p>
          <a:p>
            <a:pPr lvl="0" algn="just">
              <a:lnSpc>
                <a:spcPct val="150000"/>
              </a:lnSpc>
              <a:spcBef>
                <a:spcPts val="0"/>
              </a:spcBef>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94213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a:latin typeface="Times New Roman" pitchFamily="18" charset="0"/>
                <a:cs typeface="Times New Roman" pitchFamily="18" charset="0"/>
              </a:rPr>
              <a:t>Architecture</a:t>
            </a:r>
          </a:p>
        </p:txBody>
      </p:sp>
      <p:pic>
        <p:nvPicPr>
          <p:cNvPr id="2051" name="Picture 3"/>
          <p:cNvPicPr>
            <a:picLocks noGrp="1" noChangeAspect="1" noChangeArrowheads="1"/>
          </p:cNvPicPr>
          <p:nvPr>
            <p:ph idx="1"/>
          </p:nvPr>
        </p:nvPicPr>
        <p:blipFill>
          <a:blip r:embed="rId2"/>
          <a:srcRect/>
          <a:stretch>
            <a:fillRect/>
          </a:stretch>
        </p:blipFill>
        <p:spPr bwMode="auto">
          <a:xfrm>
            <a:off x="2351314" y="1267097"/>
            <a:ext cx="8360229" cy="5029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a:latin typeface="Times New Roman" pitchFamily="18" charset="0"/>
                <a:cs typeface="Times New Roman" pitchFamily="18" charset="0"/>
              </a:rPr>
              <a:t>Use Case Diagram</a:t>
            </a:r>
          </a:p>
        </p:txBody>
      </p:sp>
      <p:sp>
        <p:nvSpPr>
          <p:cNvPr id="4" name="Content Placeholder 3"/>
          <p:cNvSpPr>
            <a:spLocks noGrp="1"/>
          </p:cNvSpPr>
          <p:nvPr>
            <p:ph idx="1"/>
          </p:nvPr>
        </p:nvSpPr>
        <p:spPr>
          <a:xfrm>
            <a:off x="2589212" y="1567543"/>
            <a:ext cx="8915400" cy="4976947"/>
          </a:xfrm>
        </p:spPr>
        <p:txBody>
          <a:bodyPr>
            <a:normAutofit/>
          </a:bodyPr>
          <a:lstStyle/>
          <a:p>
            <a:pPr>
              <a:lnSpc>
                <a:spcPct val="150000"/>
              </a:lnSpc>
            </a:pPr>
            <a:r>
              <a:rPr lang="en-US" sz="2400" dirty="0">
                <a:latin typeface="Times New Roman" pitchFamily="18" charset="0"/>
                <a:cs typeface="Times New Roman"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320834" y="1201783"/>
            <a:ext cx="8560526" cy="442734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a:latin typeface="Times New Roman" pitchFamily="18" charset="0"/>
                <a:cs typeface="Times New Roman" pitchFamily="18" charset="0"/>
              </a:rPr>
              <a:t>Class Diagram</a:t>
            </a:r>
          </a:p>
        </p:txBody>
      </p:sp>
      <p:sp>
        <p:nvSpPr>
          <p:cNvPr id="4" name="Content Placeholder 3"/>
          <p:cNvSpPr>
            <a:spLocks noGrp="1"/>
          </p:cNvSpPr>
          <p:nvPr>
            <p:ph idx="1"/>
          </p:nvPr>
        </p:nvSpPr>
        <p:spPr>
          <a:xfrm>
            <a:off x="1580606" y="1097281"/>
            <a:ext cx="9924006" cy="5447210"/>
          </a:xfrm>
        </p:spPr>
        <p:txBody>
          <a:bodyPr/>
          <a:lstStyle/>
          <a:p>
            <a:pPr>
              <a:lnSpc>
                <a:spcPct val="150000"/>
              </a:lnSpc>
            </a:pPr>
            <a:r>
              <a:rPr lang="en-US" sz="24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dirty="0"/>
          </a:p>
        </p:txBody>
      </p:sp>
      <p:pic>
        <p:nvPicPr>
          <p:cNvPr id="6" name="Picture 5"/>
          <p:cNvPicPr/>
          <p:nvPr/>
        </p:nvPicPr>
        <p:blipFill>
          <a:blip r:embed="rId2"/>
          <a:srcRect/>
          <a:stretch>
            <a:fillRect/>
          </a:stretch>
        </p:blipFill>
        <p:spPr bwMode="auto">
          <a:xfrm>
            <a:off x="3492953" y="4193178"/>
            <a:ext cx="5363663" cy="203000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a:latin typeface="Times New Roman" pitchFamily="18" charset="0"/>
                <a:cs typeface="Times New Roman" pitchFamily="18" charset="0"/>
              </a:rPr>
              <a:t>Sequence Diagram</a:t>
            </a:r>
          </a:p>
        </p:txBody>
      </p:sp>
      <p:sp>
        <p:nvSpPr>
          <p:cNvPr id="4" name="Content Placeholder 3"/>
          <p:cNvSpPr>
            <a:spLocks noGrp="1"/>
          </p:cNvSpPr>
          <p:nvPr>
            <p:ph idx="1"/>
          </p:nvPr>
        </p:nvSpPr>
        <p:spPr>
          <a:xfrm>
            <a:off x="2589212" y="1802673"/>
            <a:ext cx="8915400" cy="4741817"/>
          </a:xfrm>
        </p:spPr>
        <p:txBody>
          <a:bodyPr/>
          <a:lstStyle/>
          <a:p>
            <a:pPr>
              <a:lnSpc>
                <a:spcPct val="150000"/>
              </a:lnSpc>
            </a:pPr>
            <a:r>
              <a:rPr lang="en-US" sz="2400" dirty="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3540034" y="182880"/>
            <a:ext cx="5316583" cy="651836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a:latin typeface="Times New Roman" pitchFamily="18" charset="0"/>
                <a:cs typeface="Times New Roman" pitchFamily="18" charset="0"/>
              </a:rPr>
              <a:t>Collaboration Diagram</a:t>
            </a:r>
          </a:p>
        </p:txBody>
      </p:sp>
      <p:sp>
        <p:nvSpPr>
          <p:cNvPr id="4" name="Content Placeholder 3"/>
          <p:cNvSpPr>
            <a:spLocks noGrp="1"/>
          </p:cNvSpPr>
          <p:nvPr>
            <p:ph idx="1"/>
          </p:nvPr>
        </p:nvSpPr>
        <p:spPr>
          <a:xfrm>
            <a:off x="2589212" y="1802673"/>
            <a:ext cx="8915400" cy="4741817"/>
          </a:xfrm>
        </p:spPr>
        <p:txBody>
          <a:bodyPr/>
          <a:lstStyle/>
          <a:p>
            <a:pPr>
              <a:lnSpc>
                <a:spcPct val="150000"/>
              </a:lnSpc>
            </a:pPr>
            <a:r>
              <a:rPr lang="en-US" sz="2400" dirty="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890927" y="1264149"/>
            <a:ext cx="6788649" cy="366054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869" y="624110"/>
            <a:ext cx="9453743" cy="708301"/>
          </a:xfrm>
        </p:spPr>
        <p:txBody>
          <a:bodyPr>
            <a:normAutofit/>
          </a:bodyPr>
          <a:lstStyle/>
          <a:p>
            <a:r>
              <a:rPr lang="en-US" sz="2800" dirty="0">
                <a:latin typeface="Times New Roman" pitchFamily="18" charset="0"/>
                <a:cs typeface="Times New Roman" pitchFamily="18" charset="0"/>
              </a:rPr>
              <a:t>Deployment Diagram</a:t>
            </a:r>
          </a:p>
        </p:txBody>
      </p:sp>
      <p:sp>
        <p:nvSpPr>
          <p:cNvPr id="4" name="Content Placeholder 3"/>
          <p:cNvSpPr>
            <a:spLocks noGrp="1"/>
          </p:cNvSpPr>
          <p:nvPr>
            <p:ph idx="1"/>
          </p:nvPr>
        </p:nvSpPr>
        <p:spPr>
          <a:xfrm>
            <a:off x="1907177" y="1358537"/>
            <a:ext cx="9597435" cy="5185953"/>
          </a:xfrm>
        </p:spPr>
        <p:txBody>
          <a:bodyPr/>
          <a:lstStyle/>
          <a:p>
            <a:pPr>
              <a:lnSpc>
                <a:spcPct val="150000"/>
              </a:lnSpc>
            </a:pPr>
            <a:r>
              <a:rPr lang="en-US" sz="2400" dirty="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endParaRPr lang="en-US" dirty="0"/>
          </a:p>
        </p:txBody>
      </p:sp>
      <p:pic>
        <p:nvPicPr>
          <p:cNvPr id="5" name="Picture 4"/>
          <p:cNvPicPr/>
          <p:nvPr/>
        </p:nvPicPr>
        <p:blipFill>
          <a:blip r:embed="rId2"/>
          <a:srcRect/>
          <a:stretch>
            <a:fillRect/>
          </a:stretch>
        </p:blipFill>
        <p:spPr bwMode="auto">
          <a:xfrm>
            <a:off x="3605349" y="4402182"/>
            <a:ext cx="5577841" cy="144099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115" y="271412"/>
            <a:ext cx="9701938" cy="747490"/>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2508" y="822960"/>
            <a:ext cx="10155869" cy="5773783"/>
          </a:xfrm>
        </p:spPr>
        <p:txBody>
          <a:bodyPr>
            <a:normAutofit/>
          </a:bodyPr>
          <a:lstStyle/>
          <a:p>
            <a:pPr marL="0" indent="0" algn="just">
              <a:lnSpc>
                <a:spcPct val="170000"/>
              </a:lnSpc>
              <a:spcBef>
                <a:spcPts val="0"/>
              </a:spcBef>
              <a:buNone/>
            </a:pPr>
            <a:r>
              <a:rPr 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Predicting academic performance is an important task for the students in university, college, and school, etc. Machine Learning is a field of computer science that makes the computer to learn itself without any help of external programs. These machine learning techniques can be used to predict the output for certain inputs. There are two approaches for machine learning techniques one is supervised learning and the other one is unsupervised learning. In unsupervised learning, K-means and Hierarchical clustering are being used and in supervised, Naïve </a:t>
            </a:r>
            <a:r>
              <a:rPr lang="en-US" sz="2400"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Bayes</a:t>
            </a:r>
            <a:r>
              <a:rPr 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and Decision Trees are used. Nowadays evaluating the student performance of any organization is going to play a vital role to train the students. </a:t>
            </a:r>
          </a:p>
        </p:txBody>
      </p:sp>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3" y="624110"/>
            <a:ext cx="8565469" cy="708301"/>
          </a:xfrm>
        </p:spPr>
        <p:txBody>
          <a:bodyPr>
            <a:normAutofit/>
          </a:bodyPr>
          <a:lstStyle/>
          <a:p>
            <a:r>
              <a:rPr lang="en-US" sz="2800" dirty="0">
                <a:latin typeface="Times New Roman" pitchFamily="18" charset="0"/>
                <a:cs typeface="Times New Roman" pitchFamily="18" charset="0"/>
              </a:rPr>
              <a:t>Activity Diagram</a:t>
            </a:r>
          </a:p>
        </p:txBody>
      </p:sp>
      <p:sp>
        <p:nvSpPr>
          <p:cNvPr id="4" name="Content Placeholder 3"/>
          <p:cNvSpPr>
            <a:spLocks noGrp="1"/>
          </p:cNvSpPr>
          <p:nvPr>
            <p:ph idx="1"/>
          </p:nvPr>
        </p:nvSpPr>
        <p:spPr>
          <a:xfrm>
            <a:off x="2690949" y="1867989"/>
            <a:ext cx="8813663" cy="4676501"/>
          </a:xfrm>
        </p:spPr>
        <p:txBody>
          <a:bodyPr/>
          <a:lstStyle/>
          <a:p>
            <a:r>
              <a:rPr lang="en-US" sz="2400" dirty="0">
                <a:latin typeface="Times New Roman" pitchFamily="18" charset="0"/>
                <a:cs typeface="Times New Roman" pitchFamily="18" charset="0"/>
              </a:rPr>
              <a:t>Activity diagrams are graphical representations of workflows of stepwise activities and actions with support for choice, iteration and concurrency. </a:t>
            </a:r>
          </a:p>
          <a:p>
            <a:r>
              <a:rPr lang="en-US" sz="2400" dirty="0">
                <a:latin typeface="Times New Roman" pitchFamily="18" charset="0"/>
                <a:cs typeface="Times New Roman" pitchFamily="18" charset="0"/>
              </a:rPr>
              <a:t>In the Unified Modeling Language, activity diagrams can be used to describe the business and operational step-by-step workflows of components in a system. </a:t>
            </a:r>
          </a:p>
          <a:p>
            <a:r>
              <a:rPr lang="en-US" sz="2400" dirty="0">
                <a:latin typeface="Times New Roman" pitchFamily="18" charset="0"/>
                <a:cs typeface="Times New Roman" pitchFamily="18" charset="0"/>
              </a:rPr>
              <a:t>An activity diagram shows the overall flow of control.</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3409949" y="0"/>
            <a:ext cx="6152061" cy="6858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869" y="624110"/>
            <a:ext cx="9453743" cy="708301"/>
          </a:xfrm>
        </p:spPr>
        <p:txBody>
          <a:bodyPr>
            <a:normAutofit/>
          </a:bodyPr>
          <a:lstStyle/>
          <a:p>
            <a:r>
              <a:rPr lang="en-US" sz="2800" dirty="0">
                <a:latin typeface="Times New Roman" pitchFamily="18" charset="0"/>
                <a:cs typeface="Times New Roman" pitchFamily="18" charset="0"/>
              </a:rPr>
              <a:t>Component Diagram</a:t>
            </a:r>
          </a:p>
        </p:txBody>
      </p:sp>
      <p:sp>
        <p:nvSpPr>
          <p:cNvPr id="4" name="Content Placeholder 3"/>
          <p:cNvSpPr>
            <a:spLocks noGrp="1"/>
          </p:cNvSpPr>
          <p:nvPr>
            <p:ph idx="1"/>
          </p:nvPr>
        </p:nvSpPr>
        <p:spPr>
          <a:xfrm>
            <a:off x="1907177" y="1358537"/>
            <a:ext cx="9597435" cy="5185953"/>
          </a:xfrm>
        </p:spPr>
        <p:txBody>
          <a:bodyPr/>
          <a:lstStyle/>
          <a:p>
            <a:r>
              <a:rPr lang="en-US" sz="2400" dirty="0">
                <a:latin typeface="Times New Roman" pitchFamily="18" charset="0"/>
                <a:cs typeface="Times New Roman" pitchFamily="18" charset="0"/>
              </a:rPr>
              <a:t>A component diagram, also known as a UML component diagram, describes the organization and wiring of the physical components in a system. Component diagrams are often drawn to help model implementation details and double-check that every aspect of the system's required functions is covered by planned development.</a:t>
            </a:r>
          </a:p>
          <a:p>
            <a:endParaRPr lang="en-US" dirty="0"/>
          </a:p>
        </p:txBody>
      </p:sp>
      <p:pic>
        <p:nvPicPr>
          <p:cNvPr id="6" name="Picture 5"/>
          <p:cNvPicPr/>
          <p:nvPr/>
        </p:nvPicPr>
        <p:blipFill>
          <a:blip r:embed="rId2"/>
          <a:srcRect/>
          <a:stretch>
            <a:fillRect/>
          </a:stretch>
        </p:blipFill>
        <p:spPr bwMode="auto">
          <a:xfrm>
            <a:off x="3631474" y="3927021"/>
            <a:ext cx="5434148" cy="149406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5555" y="624110"/>
            <a:ext cx="9519058" cy="656050"/>
          </a:xfrm>
        </p:spPr>
        <p:txBody>
          <a:bodyPr>
            <a:noAutofit/>
          </a:bodyPr>
          <a:lstStyle/>
          <a:p>
            <a:r>
              <a:rPr lang="en-US" sz="2400" b="1" dirty="0">
                <a:latin typeface="Times New Roman" panose="02020603050405020304" pitchFamily="18" charset="0"/>
                <a:cs typeface="Times New Roman" panose="02020603050405020304" pitchFamily="18" charset="0"/>
              </a:rPr>
              <a:t>Results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1528354" y="1449976"/>
            <a:ext cx="10228217" cy="5055327"/>
          </a:xfrm>
        </p:spPr>
        <p:txBody>
          <a:bodyPr>
            <a:normAutofit/>
          </a:bodyPr>
          <a:lstStyle/>
          <a:p>
            <a:pPr marL="0" indent="0" algn="just">
              <a:lnSpc>
                <a:spcPct val="150000"/>
              </a:lnSpc>
            </a:pPr>
            <a:r>
              <a:rPr lang="en-US" sz="2400" dirty="0">
                <a:latin typeface="Times New Roman" pitchFamily="18" charset="0"/>
                <a:cs typeface="Times New Roman" pitchFamily="18" charset="0"/>
              </a:rPr>
              <a:t>In this application, we have pre processed the data by removing the null values and encoding all the variables.</a:t>
            </a:r>
          </a:p>
          <a:p>
            <a:pPr marL="0" indent="0" algn="just">
              <a:lnSpc>
                <a:spcPct val="150000"/>
              </a:lnSpc>
            </a:pPr>
            <a:r>
              <a:rPr lang="en-US" sz="2400" dirty="0" err="1">
                <a:latin typeface="Times New Roman" pitchFamily="18" charset="0"/>
                <a:cs typeface="Times New Roman" pitchFamily="18" charset="0"/>
              </a:rPr>
              <a:t>KMeans</a:t>
            </a:r>
            <a:r>
              <a:rPr lang="en-US" sz="2400" dirty="0">
                <a:latin typeface="Times New Roman" pitchFamily="18" charset="0"/>
                <a:cs typeface="Times New Roman" pitchFamily="18" charset="0"/>
              </a:rPr>
              <a:t> clustering and Agglomerative clustering are the 2 clustering algorithms which we have used here.</a:t>
            </a:r>
          </a:p>
          <a:p>
            <a:pPr marL="0" indent="0" algn="just">
              <a:lnSpc>
                <a:spcPct val="150000"/>
              </a:lnSpc>
            </a:pPr>
            <a:r>
              <a:rPr lang="en-US" sz="2400" dirty="0">
                <a:latin typeface="Times New Roman" pitchFamily="18" charset="0"/>
                <a:cs typeface="Times New Roman" pitchFamily="18" charset="0"/>
              </a:rPr>
              <a:t>Naïve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and Decision Tree are the 2 supervised algorithms used for actual classification of the students performance.</a:t>
            </a:r>
          </a:p>
          <a:p>
            <a:pPr marL="0" indent="0" algn="just">
              <a:lnSpc>
                <a:spcPct val="150000"/>
              </a:lnSpc>
            </a:pPr>
            <a:r>
              <a:rPr lang="en-US" sz="2400" dirty="0" err="1">
                <a:latin typeface="Times New Roman" pitchFamily="18" charset="0"/>
                <a:cs typeface="Times New Roman" pitchFamily="18" charset="0"/>
              </a:rPr>
              <a:t>Hyperparameter</a:t>
            </a:r>
            <a:r>
              <a:rPr lang="en-US" sz="2400" dirty="0">
                <a:latin typeface="Times New Roman" pitchFamily="18" charset="0"/>
                <a:cs typeface="Times New Roman" pitchFamily="18" charset="0"/>
              </a:rPr>
              <a:t> tuning was done for Decision Tree.</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40117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81943" y="444137"/>
            <a:ext cx="7537268" cy="1200329"/>
          </a:xfrm>
          <a:prstGeom prst="rect">
            <a:avLst/>
          </a:prstGeom>
          <a:noFill/>
        </p:spPr>
        <p:txBody>
          <a:bodyPr wrap="square" rtlCol="0">
            <a:spAutoFit/>
          </a:bodyPr>
          <a:lstStyle/>
          <a:p>
            <a:r>
              <a:rPr lang="en-US" sz="2400" b="1" dirty="0">
                <a:solidFill>
                  <a:schemeClr val="accent2">
                    <a:lumMod val="75000"/>
                  </a:schemeClr>
                </a:solidFill>
                <a:latin typeface="Times New Roman" pitchFamily="18" charset="0"/>
                <a:cs typeface="Times New Roman" pitchFamily="18" charset="0"/>
              </a:rPr>
              <a:t>Comparisons:</a:t>
            </a:r>
          </a:p>
          <a:p>
            <a:endParaRPr lang="en-US" sz="2400" b="1" dirty="0">
              <a:solidFill>
                <a:schemeClr val="accent2">
                  <a:lumMod val="75000"/>
                </a:schemeClr>
              </a:solidFill>
              <a:latin typeface="Times New Roman" pitchFamily="18" charset="0"/>
              <a:cs typeface="Times New Roman" pitchFamily="18" charset="0"/>
            </a:endParaRPr>
          </a:p>
          <a:p>
            <a:r>
              <a:rPr lang="en-US" sz="2400" dirty="0">
                <a:latin typeface="Times New Roman" pitchFamily="18" charset="0"/>
                <a:cs typeface="Times New Roman" pitchFamily="18" charset="0"/>
              </a:rPr>
              <a:t>The accuracies (test) of all the models is shown below:</a:t>
            </a:r>
          </a:p>
        </p:txBody>
      </p:sp>
      <p:pic>
        <p:nvPicPr>
          <p:cNvPr id="7" name="Picture 6"/>
          <p:cNvPicPr/>
          <p:nvPr/>
        </p:nvPicPr>
        <p:blipFill>
          <a:blip r:embed="rId2"/>
          <a:srcRect/>
          <a:stretch>
            <a:fillRect/>
          </a:stretch>
        </p:blipFill>
        <p:spPr bwMode="auto">
          <a:xfrm>
            <a:off x="3226525" y="2730138"/>
            <a:ext cx="5686833" cy="2459355"/>
          </a:xfrm>
          <a:prstGeom prst="rect">
            <a:avLst/>
          </a:prstGeom>
          <a:noFill/>
          <a:ln w="9525">
            <a:noFill/>
            <a:miter lim="800000"/>
            <a:headEnd/>
            <a:tailEnd/>
          </a:ln>
        </p:spPr>
      </p:pic>
    </p:spTree>
    <p:extLst>
      <p:ext uri="{BB962C8B-B14F-4D97-AF65-F5344CB8AC3E}">
        <p14:creationId xmlns:p14="http://schemas.microsoft.com/office/powerpoint/2010/main" val="3952105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a:stretch>
            <a:fillRect/>
          </a:stretch>
        </p:blipFill>
        <p:spPr bwMode="auto">
          <a:xfrm>
            <a:off x="2588622" y="1293224"/>
            <a:ext cx="7247709" cy="4022162"/>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039982" y="1031967"/>
            <a:ext cx="8749937" cy="4805624"/>
          </a:xfrm>
          <a:prstGeom prst="rect">
            <a:avLst/>
          </a:prstGeom>
          <a:noFill/>
          <a:ln w="9525">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510246" y="1332412"/>
            <a:ext cx="7848600" cy="3912788"/>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961606" y="1332413"/>
            <a:ext cx="8632372" cy="4116484"/>
          </a:xfrm>
          <a:prstGeom prst="rect">
            <a:avLst/>
          </a:prstGeom>
          <a:noFill/>
          <a:ln w="9525">
            <a:noFill/>
            <a:miter lim="800000"/>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896292" y="1123406"/>
            <a:ext cx="9067800" cy="450812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292" y="519608"/>
            <a:ext cx="9479869" cy="943433"/>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1045029" y="1280160"/>
            <a:ext cx="10946674" cy="5577840"/>
          </a:xfrm>
        </p:spPr>
        <p:txBody>
          <a:bodyPr>
            <a:noAutofit/>
          </a:bodyPr>
          <a:lstStyle/>
          <a:p>
            <a:pPr algn="just">
              <a:lnSpc>
                <a:spcPct val="150000"/>
              </a:lnSpc>
            </a:pPr>
            <a:r>
              <a:rPr lang="en-US" sz="2400" dirty="0">
                <a:solidFill>
                  <a:schemeClr val="tx1"/>
                </a:solidFill>
                <a:latin typeface="Times New Roman" panose="02020603050405020304" pitchFamily="18" charset="0"/>
                <a:ea typeface="Calibri" panose="020F0502020204030204" pitchFamily="34" charset="0"/>
              </a:rPr>
              <a:t>Student’s academic performance is a crucial part of an academic institution. </a:t>
            </a:r>
          </a:p>
          <a:p>
            <a:pPr algn="just">
              <a:lnSpc>
                <a:spcPct val="150000"/>
              </a:lnSpc>
            </a:pPr>
            <a:r>
              <a:rPr lang="en-US" sz="2400" dirty="0">
                <a:solidFill>
                  <a:schemeClr val="tx1"/>
                </a:solidFill>
                <a:latin typeface="Times New Roman" panose="02020603050405020304" pitchFamily="18" charset="0"/>
                <a:ea typeface="Calibri" panose="020F0502020204030204" pitchFamily="34" charset="0"/>
              </a:rPr>
              <a:t>Predominantly, most of the higher level institutions use grade as the main measure to assess student’s performance. </a:t>
            </a:r>
          </a:p>
          <a:p>
            <a:pPr algn="just">
              <a:lnSpc>
                <a:spcPct val="150000"/>
              </a:lnSpc>
            </a:pPr>
            <a:r>
              <a:rPr lang="en-US" sz="2400" dirty="0">
                <a:solidFill>
                  <a:schemeClr val="tx1"/>
                </a:solidFill>
                <a:latin typeface="Times New Roman" panose="02020603050405020304" pitchFamily="18" charset="0"/>
                <a:ea typeface="Calibri" panose="020F0502020204030204" pitchFamily="34" charset="0"/>
              </a:rPr>
              <a:t>In addition, course structure, student behavior and extracurricular activities will affect the student’s academic performance. </a:t>
            </a:r>
          </a:p>
          <a:p>
            <a:pPr algn="just">
              <a:lnSpc>
                <a:spcPct val="150000"/>
              </a:lnSpc>
            </a:pPr>
            <a:r>
              <a:rPr lang="en-US" sz="2400" dirty="0">
                <a:solidFill>
                  <a:schemeClr val="tx1"/>
                </a:solidFill>
                <a:latin typeface="Times New Roman" panose="02020603050405020304" pitchFamily="18" charset="0"/>
                <a:ea typeface="Calibri" panose="020F0502020204030204" pitchFamily="34" charset="0"/>
              </a:rPr>
              <a:t>At present, machine learning algorithms are most popular to evaluate student’s academic performance that has been extensively applied in the education sector. </a:t>
            </a:r>
          </a:p>
          <a:p>
            <a:pPr algn="just">
              <a:lnSpc>
                <a:spcPct val="150000"/>
              </a:lnSpc>
            </a:pPr>
            <a:r>
              <a:rPr lang="en-US" sz="2400" dirty="0">
                <a:solidFill>
                  <a:schemeClr val="tx1"/>
                </a:solidFill>
                <a:latin typeface="Times New Roman" pitchFamily="18" charset="0"/>
                <a:cs typeface="Times New Roman" pitchFamily="18" charset="0"/>
              </a:rPr>
              <a:t>If students’ academic performance is predicted early, then extra effort can be taken to arrange proper support for the low performing students.</a:t>
            </a:r>
          </a:p>
        </p:txBody>
      </p:sp>
    </p:spTree>
    <p:extLst>
      <p:ext uri="{BB962C8B-B14F-4D97-AF65-F5344CB8AC3E}">
        <p14:creationId xmlns:p14="http://schemas.microsoft.com/office/powerpoint/2010/main" val="1593290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739536" y="1084216"/>
            <a:ext cx="9194076" cy="4455203"/>
          </a:xfrm>
          <a:prstGeom prst="rect">
            <a:avLst/>
          </a:prstGeom>
          <a:noFill/>
          <a:ln w="9525">
            <a:noFill/>
            <a:miter lim="800000"/>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672046" y="1541418"/>
            <a:ext cx="9832566" cy="4480560"/>
          </a:xfrm>
        </p:spPr>
        <p:txBody>
          <a:bodyPr>
            <a:normAutofit/>
          </a:bodyPr>
          <a:lstStyle/>
          <a:p>
            <a:r>
              <a:rPr lang="en-US" sz="2400" dirty="0">
                <a:solidFill>
                  <a:schemeClr val="tx1"/>
                </a:solidFill>
                <a:latin typeface="Times New Roman" pitchFamily="18" charset="0"/>
                <a:cs typeface="Times New Roman" pitchFamily="18" charset="0"/>
              </a:rPr>
              <a:t>We have used </a:t>
            </a:r>
            <a:r>
              <a:rPr lang="en-US" sz="2400" dirty="0" err="1">
                <a:solidFill>
                  <a:schemeClr val="tx1"/>
                </a:solidFill>
                <a:latin typeface="Times New Roman" pitchFamily="18" charset="0"/>
                <a:cs typeface="Times New Roman" pitchFamily="18" charset="0"/>
              </a:rPr>
              <a:t>GridSearchCV</a:t>
            </a:r>
            <a:r>
              <a:rPr lang="en-US" sz="2400" dirty="0">
                <a:solidFill>
                  <a:schemeClr val="tx1"/>
                </a:solidFill>
                <a:latin typeface="Times New Roman" pitchFamily="18" charset="0"/>
                <a:cs typeface="Times New Roman" pitchFamily="18" charset="0"/>
              </a:rPr>
              <a:t> for </a:t>
            </a:r>
            <a:r>
              <a:rPr lang="en-US" sz="2400" dirty="0" err="1">
                <a:solidFill>
                  <a:schemeClr val="tx1"/>
                </a:solidFill>
                <a:latin typeface="Times New Roman" pitchFamily="18" charset="0"/>
                <a:cs typeface="Times New Roman" pitchFamily="18" charset="0"/>
              </a:rPr>
              <a:t>Hyperparameters</a:t>
            </a:r>
            <a:r>
              <a:rPr lang="en-US" sz="2400" dirty="0">
                <a:solidFill>
                  <a:schemeClr val="tx1"/>
                </a:solidFill>
                <a:latin typeface="Times New Roman" pitchFamily="18" charset="0"/>
                <a:cs typeface="Times New Roman" pitchFamily="18" charset="0"/>
              </a:rPr>
              <a:t> tuning for Decision Tree.</a:t>
            </a:r>
          </a:p>
          <a:p>
            <a:r>
              <a:rPr lang="en-US" sz="2400" dirty="0">
                <a:solidFill>
                  <a:schemeClr val="tx1"/>
                </a:solidFill>
                <a:latin typeface="Times New Roman" pitchFamily="18" charset="0"/>
                <a:cs typeface="Times New Roman" pitchFamily="18" charset="0"/>
              </a:rPr>
              <a:t>Then we used the machine learning models – </a:t>
            </a:r>
            <a:r>
              <a:rPr lang="en-US" sz="2400" dirty="0" err="1">
                <a:solidFill>
                  <a:schemeClr val="tx1"/>
                </a:solidFill>
                <a:latin typeface="Times New Roman" pitchFamily="18" charset="0"/>
                <a:cs typeface="Times New Roman" pitchFamily="18" charset="0"/>
              </a:rPr>
              <a:t>Kmeans</a:t>
            </a:r>
            <a:r>
              <a:rPr lang="en-US" sz="2400" dirty="0">
                <a:solidFill>
                  <a:schemeClr val="tx1"/>
                </a:solidFill>
                <a:latin typeface="Times New Roman" pitchFamily="18" charset="0"/>
                <a:cs typeface="Times New Roman" pitchFamily="18" charset="0"/>
              </a:rPr>
              <a:t> Clustering, Agglomerative Clustering, Naïve </a:t>
            </a:r>
            <a:r>
              <a:rPr lang="en-US" sz="2400" dirty="0" err="1">
                <a:solidFill>
                  <a:schemeClr val="tx1"/>
                </a:solidFill>
                <a:latin typeface="Times New Roman" pitchFamily="18" charset="0"/>
                <a:cs typeface="Times New Roman" pitchFamily="18" charset="0"/>
              </a:rPr>
              <a:t>Bayes</a:t>
            </a:r>
            <a:r>
              <a:rPr lang="en-US" sz="2400" dirty="0">
                <a:solidFill>
                  <a:schemeClr val="tx1"/>
                </a:solidFill>
                <a:latin typeface="Times New Roman" pitchFamily="18" charset="0"/>
                <a:cs typeface="Times New Roman" pitchFamily="18" charset="0"/>
              </a:rPr>
              <a:t> and Decision Tree.</a:t>
            </a:r>
          </a:p>
          <a:p>
            <a:r>
              <a:rPr lang="en-US" sz="2400" dirty="0">
                <a:solidFill>
                  <a:schemeClr val="tx1"/>
                </a:solidFill>
                <a:latin typeface="Times New Roman" pitchFamily="18" charset="0"/>
                <a:cs typeface="Times New Roman" pitchFamily="18" charset="0"/>
              </a:rPr>
              <a:t>We have also combined supervised and unsupervised models.</a:t>
            </a:r>
          </a:p>
          <a:p>
            <a:r>
              <a:rPr lang="en-US" sz="2400" dirty="0">
                <a:solidFill>
                  <a:schemeClr val="tx1"/>
                </a:solidFill>
                <a:latin typeface="Times New Roman" pitchFamily="18" charset="0"/>
                <a:cs typeface="Times New Roman" pitchFamily="18" charset="0"/>
              </a:rPr>
              <a:t>We can observe that Decision Tree, when its Hyper parameters are tuned gives the best results. </a:t>
            </a:r>
          </a:p>
          <a:p>
            <a:r>
              <a:rPr lang="en-US" sz="2400" dirty="0">
                <a:solidFill>
                  <a:schemeClr val="tx1"/>
                </a:solidFill>
                <a:latin typeface="Times New Roman" pitchFamily="18" charset="0"/>
                <a:cs typeface="Times New Roman" pitchFamily="18" charset="0"/>
              </a:rPr>
              <a:t>Tuned Decision Tree is used for prediction of students’ performance.</a:t>
            </a:r>
          </a:p>
          <a:p>
            <a:endParaRPr lang="en-US" sz="2000" dirty="0"/>
          </a:p>
        </p:txBody>
      </p:sp>
    </p:spTree>
    <p:extLst>
      <p:ext uri="{BB962C8B-B14F-4D97-AF65-F5344CB8AC3E}">
        <p14:creationId xmlns:p14="http://schemas.microsoft.com/office/powerpoint/2010/main" val="3716207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05841" y="1201783"/>
            <a:ext cx="11025050" cy="5486401"/>
          </a:xfrm>
        </p:spPr>
        <p:txBody>
          <a:bodyPr>
            <a:noAutofit/>
          </a:bodyPr>
          <a:lstStyle/>
          <a:p>
            <a:pPr marL="0" indent="0" algn="just">
              <a:lnSpc>
                <a:spcPct val="150000"/>
              </a:lnSpc>
              <a:buNone/>
            </a:pPr>
            <a:r>
              <a:rPr lang="en-US" sz="2400" dirty="0">
                <a:solidFill>
                  <a:schemeClr val="tx1"/>
                </a:solidFill>
                <a:latin typeface="Times New Roman" pitchFamily="18" charset="0"/>
                <a:cs typeface="Times New Roman" pitchFamily="18" charset="0"/>
              </a:rPr>
              <a:t>[1] </a:t>
            </a:r>
            <a:r>
              <a:rPr lang="en-US" sz="2400" dirty="0" err="1">
                <a:solidFill>
                  <a:schemeClr val="tx1"/>
                </a:solidFill>
                <a:latin typeface="Times New Roman" pitchFamily="18" charset="0"/>
                <a:cs typeface="Times New Roman" pitchFamily="18" charset="0"/>
              </a:rPr>
              <a:t>Vairachilai</a:t>
            </a:r>
            <a:r>
              <a:rPr lang="en-US" sz="2400" dirty="0">
                <a:solidFill>
                  <a:schemeClr val="tx1"/>
                </a:solidFill>
                <a:latin typeface="Times New Roman" pitchFamily="18" charset="0"/>
                <a:cs typeface="Times New Roman" pitchFamily="18" charset="0"/>
              </a:rPr>
              <a:t> S, </a:t>
            </a:r>
            <a:r>
              <a:rPr lang="en-US" sz="2400" dirty="0" err="1">
                <a:solidFill>
                  <a:schemeClr val="tx1"/>
                </a:solidFill>
                <a:latin typeface="Times New Roman" pitchFamily="18" charset="0"/>
                <a:cs typeface="Times New Roman" pitchFamily="18" charset="0"/>
              </a:rPr>
              <a:t>Vamshidharreddy</a:t>
            </a:r>
            <a:r>
              <a:rPr lang="en-US" sz="2400" dirty="0">
                <a:solidFill>
                  <a:schemeClr val="tx1"/>
                </a:solidFill>
                <a:latin typeface="Times New Roman" pitchFamily="18" charset="0"/>
                <a:cs typeface="Times New Roman" pitchFamily="18" charset="0"/>
              </a:rPr>
              <a:t>, “Student’s Academic Performance Prediction Using Machine Learning Approach”, IJAST, vol. 29, no. 9s, pp. 6731 - 6737, Jun. 2020. </a:t>
            </a:r>
          </a:p>
          <a:p>
            <a:pPr marL="0" indent="0" algn="just">
              <a:lnSpc>
                <a:spcPct val="150000"/>
              </a:lnSpc>
              <a:buNone/>
            </a:pPr>
            <a:r>
              <a:rPr lang="en-US" sz="2400" dirty="0">
                <a:solidFill>
                  <a:schemeClr val="tx1"/>
                </a:solidFill>
                <a:latin typeface="Times New Roman" pitchFamily="18" charset="0"/>
                <a:cs typeface="Times New Roman" pitchFamily="18" charset="0"/>
              </a:rPr>
              <a:t>[2] </a:t>
            </a:r>
            <a:r>
              <a:rPr lang="en-US" sz="2400" dirty="0" err="1">
                <a:solidFill>
                  <a:schemeClr val="tx1"/>
                </a:solidFill>
                <a:latin typeface="Times New Roman" pitchFamily="18" charset="0"/>
                <a:cs typeface="Times New Roman" pitchFamily="18" charset="0"/>
              </a:rPr>
              <a:t>Yassein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Nawal</a:t>
            </a:r>
            <a:r>
              <a:rPr lang="en-US" sz="2400" dirty="0">
                <a:solidFill>
                  <a:schemeClr val="tx1"/>
                </a:solidFill>
                <a:latin typeface="Times New Roman" pitchFamily="18" charset="0"/>
                <a:cs typeface="Times New Roman" pitchFamily="18" charset="0"/>
              </a:rPr>
              <a:t> &amp; </a:t>
            </a:r>
            <a:r>
              <a:rPr lang="en-US" sz="2400" dirty="0" err="1">
                <a:solidFill>
                  <a:schemeClr val="tx1"/>
                </a:solidFill>
                <a:latin typeface="Times New Roman" pitchFamily="18" charset="0"/>
                <a:cs typeface="Times New Roman" pitchFamily="18" charset="0"/>
              </a:rPr>
              <a:t>Helali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Rasha</a:t>
            </a:r>
            <a:r>
              <a:rPr lang="en-US" sz="2400" dirty="0">
                <a:solidFill>
                  <a:schemeClr val="tx1"/>
                </a:solidFill>
                <a:latin typeface="Times New Roman" pitchFamily="18" charset="0"/>
                <a:cs typeface="Times New Roman" pitchFamily="18" charset="0"/>
              </a:rPr>
              <a:t> &amp; </a:t>
            </a:r>
            <a:r>
              <a:rPr lang="en-US" sz="2400" dirty="0" err="1">
                <a:solidFill>
                  <a:schemeClr val="tx1"/>
                </a:solidFill>
                <a:latin typeface="Times New Roman" pitchFamily="18" charset="0"/>
                <a:cs typeface="Times New Roman" pitchFamily="18" charset="0"/>
              </a:rPr>
              <a:t>Mohomad</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Somia</a:t>
            </a:r>
            <a:r>
              <a:rPr lang="en-US" sz="2400" dirty="0">
                <a:solidFill>
                  <a:schemeClr val="tx1"/>
                </a:solidFill>
                <a:latin typeface="Times New Roman" pitchFamily="18" charset="0"/>
                <a:cs typeface="Times New Roman" pitchFamily="18" charset="0"/>
              </a:rPr>
              <a:t>. (2017). Predicting Student Academic Performance in KSA using Data Mining Techniques. Journal of Information Technology &amp; Software Engineering. 07. 10.4172/2165-7866.1000213. </a:t>
            </a:r>
          </a:p>
          <a:p>
            <a:pPr marL="0" indent="0" algn="just">
              <a:lnSpc>
                <a:spcPct val="150000"/>
              </a:lnSpc>
              <a:buNone/>
            </a:pPr>
            <a:r>
              <a:rPr lang="en-US" sz="2400" dirty="0">
                <a:solidFill>
                  <a:schemeClr val="tx1"/>
                </a:solidFill>
                <a:latin typeface="Times New Roman" pitchFamily="18" charset="0"/>
                <a:cs typeface="Times New Roman" pitchFamily="18" charset="0"/>
              </a:rPr>
              <a:t>[3] Sharma, </a:t>
            </a:r>
            <a:r>
              <a:rPr lang="en-US" sz="2400" dirty="0" err="1">
                <a:solidFill>
                  <a:schemeClr val="tx1"/>
                </a:solidFill>
                <a:latin typeface="Times New Roman" pitchFamily="18" charset="0"/>
                <a:cs typeface="Times New Roman" pitchFamily="18" charset="0"/>
              </a:rPr>
              <a:t>Himani</a:t>
            </a:r>
            <a:r>
              <a:rPr lang="en-US" sz="2400" dirty="0">
                <a:solidFill>
                  <a:schemeClr val="tx1"/>
                </a:solidFill>
                <a:latin typeface="Times New Roman" pitchFamily="18" charset="0"/>
                <a:cs typeface="Times New Roman" pitchFamily="18" charset="0"/>
              </a:rPr>
              <a:t> &amp; Kumar, Sunil. (2016). A Survey on Decision Tree Algorithms of Classification in Data Mining. International Journal of Science and Research (IJSR). 5. </a:t>
            </a:r>
          </a:p>
          <a:p>
            <a:pPr marL="0" indent="0" algn="just">
              <a:lnSpc>
                <a:spcPct val="150000"/>
              </a:lnSpc>
              <a:buNone/>
            </a:pPr>
            <a:r>
              <a:rPr lang="en-US" sz="2400" dirty="0">
                <a:solidFill>
                  <a:schemeClr val="tx1"/>
                </a:solidFill>
                <a:latin typeface="Times New Roman" pitchFamily="18" charset="0"/>
                <a:cs typeface="Times New Roman" pitchFamily="18" charset="0"/>
              </a:rPr>
              <a:t>[4] </a:t>
            </a:r>
            <a:r>
              <a:rPr lang="en-US" sz="2400" dirty="0" err="1">
                <a:solidFill>
                  <a:schemeClr val="tx1"/>
                </a:solidFill>
                <a:latin typeface="Times New Roman" pitchFamily="18" charset="0"/>
                <a:cs typeface="Times New Roman" pitchFamily="18" charset="0"/>
              </a:rPr>
              <a:t>Kaviani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Pouria</a:t>
            </a:r>
            <a:r>
              <a:rPr lang="en-US" sz="2400" dirty="0">
                <a:solidFill>
                  <a:schemeClr val="tx1"/>
                </a:solidFill>
                <a:latin typeface="Times New Roman" pitchFamily="18" charset="0"/>
                <a:cs typeface="Times New Roman" pitchFamily="18" charset="0"/>
              </a:rPr>
              <a:t> &amp; </a:t>
            </a:r>
            <a:r>
              <a:rPr lang="en-US" sz="2400" dirty="0" err="1">
                <a:solidFill>
                  <a:schemeClr val="tx1"/>
                </a:solidFill>
                <a:latin typeface="Times New Roman" pitchFamily="18" charset="0"/>
                <a:cs typeface="Times New Roman" pitchFamily="18" charset="0"/>
              </a:rPr>
              <a:t>Dhotre</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Sunita</a:t>
            </a:r>
            <a:r>
              <a:rPr lang="en-US" sz="2400" dirty="0">
                <a:solidFill>
                  <a:schemeClr val="tx1"/>
                </a:solidFill>
                <a:latin typeface="Times New Roman" pitchFamily="18" charset="0"/>
                <a:cs typeface="Times New Roman" pitchFamily="18" charset="0"/>
              </a:rPr>
              <a:t>. (2017). Short Survey on Naive </a:t>
            </a:r>
            <a:r>
              <a:rPr lang="en-US" sz="2400" dirty="0" err="1">
                <a:solidFill>
                  <a:schemeClr val="tx1"/>
                </a:solidFill>
                <a:latin typeface="Times New Roman" pitchFamily="18" charset="0"/>
                <a:cs typeface="Times New Roman" pitchFamily="18" charset="0"/>
              </a:rPr>
              <a:t>Bayes</a:t>
            </a:r>
            <a:r>
              <a:rPr lang="en-US" sz="2400" dirty="0">
                <a:solidFill>
                  <a:schemeClr val="tx1"/>
                </a:solidFill>
                <a:latin typeface="Times New Roman" pitchFamily="18" charset="0"/>
                <a:cs typeface="Times New Roman" pitchFamily="18" charset="0"/>
              </a:rPr>
              <a:t> Algorithm. International Journal of Advance Research in Computer Science and Management. 04.</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06286" y="770708"/>
            <a:ext cx="10645223" cy="6087292"/>
          </a:xfrm>
        </p:spPr>
        <p:txBody>
          <a:bodyPr>
            <a:noAutofit/>
          </a:bodyPr>
          <a:lstStyle/>
          <a:p>
            <a:pPr marL="0" indent="0" algn="just">
              <a:lnSpc>
                <a:spcPct val="150000"/>
              </a:lnSpc>
              <a:buNone/>
            </a:pPr>
            <a:r>
              <a:rPr lang="en-US" sz="2400" dirty="0">
                <a:solidFill>
                  <a:schemeClr val="tx1"/>
                </a:solidFill>
                <a:latin typeface="Times New Roman" pitchFamily="18" charset="0"/>
                <a:cs typeface="Times New Roman" pitchFamily="18" charset="0"/>
              </a:rPr>
              <a:t>[5] </a:t>
            </a:r>
            <a:r>
              <a:rPr lang="en-US" sz="2400" dirty="0" err="1">
                <a:solidFill>
                  <a:schemeClr val="tx1"/>
                </a:solidFill>
                <a:latin typeface="Times New Roman" pitchFamily="18" charset="0"/>
                <a:cs typeface="Times New Roman" pitchFamily="18" charset="0"/>
              </a:rPr>
              <a:t>Kaushik</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Manju</a:t>
            </a:r>
            <a:r>
              <a:rPr lang="en-US" sz="2400" dirty="0">
                <a:solidFill>
                  <a:schemeClr val="tx1"/>
                </a:solidFill>
                <a:latin typeface="Times New Roman" pitchFamily="18" charset="0"/>
                <a:cs typeface="Times New Roman" pitchFamily="18" charset="0"/>
              </a:rPr>
              <a:t> &amp; </a:t>
            </a:r>
            <a:r>
              <a:rPr lang="en-US" sz="2400" dirty="0" err="1">
                <a:solidFill>
                  <a:schemeClr val="tx1"/>
                </a:solidFill>
                <a:latin typeface="Times New Roman" pitchFamily="18" charset="0"/>
                <a:cs typeface="Times New Roman" pitchFamily="18" charset="0"/>
              </a:rPr>
              <a:t>Mathur</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Bhawana</a:t>
            </a:r>
            <a:r>
              <a:rPr lang="en-US" sz="2400" dirty="0">
                <a:solidFill>
                  <a:schemeClr val="tx1"/>
                </a:solidFill>
                <a:latin typeface="Times New Roman" pitchFamily="18" charset="0"/>
                <a:cs typeface="Times New Roman" pitchFamily="18" charset="0"/>
              </a:rPr>
              <a:t>. (2014). Comparative Study of K-Means and Hierarchical Clustering Techniques. International journal of Software and Hardware Research in Engineering. 2. 93-98. </a:t>
            </a:r>
          </a:p>
          <a:p>
            <a:pPr marL="0" indent="0" algn="just">
              <a:lnSpc>
                <a:spcPct val="150000"/>
              </a:lnSpc>
              <a:buNone/>
            </a:pPr>
            <a:r>
              <a:rPr lang="en-US" sz="2400" dirty="0">
                <a:solidFill>
                  <a:schemeClr val="tx1"/>
                </a:solidFill>
                <a:latin typeface="Times New Roman" pitchFamily="18" charset="0"/>
                <a:cs typeface="Times New Roman" pitchFamily="18" charset="0"/>
              </a:rPr>
              <a:t>[6] </a:t>
            </a:r>
            <a:r>
              <a:rPr lang="en-US" sz="2400" dirty="0" err="1">
                <a:solidFill>
                  <a:schemeClr val="tx1"/>
                </a:solidFill>
                <a:latin typeface="Times New Roman" pitchFamily="18" charset="0"/>
                <a:cs typeface="Times New Roman" pitchFamily="18" charset="0"/>
              </a:rPr>
              <a:t>Verma</a:t>
            </a:r>
            <a:r>
              <a:rPr lang="en-US" sz="2400" dirty="0">
                <a:solidFill>
                  <a:schemeClr val="tx1"/>
                </a:solidFill>
                <a:latin typeface="Times New Roman" pitchFamily="18" charset="0"/>
                <a:cs typeface="Times New Roman" pitchFamily="18" charset="0"/>
              </a:rPr>
              <a:t> K, Singh A, </a:t>
            </a:r>
            <a:r>
              <a:rPr lang="en-US" sz="2400" dirty="0" err="1">
                <a:solidFill>
                  <a:schemeClr val="tx1"/>
                </a:solidFill>
                <a:latin typeface="Times New Roman" pitchFamily="18" charset="0"/>
                <a:cs typeface="Times New Roman" pitchFamily="18" charset="0"/>
              </a:rPr>
              <a:t>Verma</a:t>
            </a:r>
            <a:r>
              <a:rPr lang="en-US" sz="2400" dirty="0">
                <a:solidFill>
                  <a:schemeClr val="tx1"/>
                </a:solidFill>
                <a:latin typeface="Times New Roman" pitchFamily="18" charset="0"/>
                <a:cs typeface="Times New Roman" pitchFamily="18" charset="0"/>
              </a:rPr>
              <a:t> P (2016) A review on predicting students performance using data mining techniques. IJCESR 3: 127-132. </a:t>
            </a:r>
          </a:p>
          <a:p>
            <a:pPr marL="0" indent="0" algn="just">
              <a:lnSpc>
                <a:spcPct val="150000"/>
              </a:lnSpc>
              <a:buNone/>
            </a:pPr>
            <a:r>
              <a:rPr lang="en-US" sz="2400" dirty="0">
                <a:solidFill>
                  <a:schemeClr val="tx1"/>
                </a:solidFill>
                <a:latin typeface="Times New Roman" pitchFamily="18" charset="0"/>
                <a:cs typeface="Times New Roman" pitchFamily="18" charset="0"/>
              </a:rPr>
              <a:t>[7] Baker, Ryan SJD, </a:t>
            </a:r>
            <a:r>
              <a:rPr lang="en-US" sz="2400" dirty="0" err="1">
                <a:solidFill>
                  <a:schemeClr val="tx1"/>
                </a:solidFill>
                <a:latin typeface="Times New Roman" pitchFamily="18" charset="0"/>
                <a:cs typeface="Times New Roman" pitchFamily="18" charset="0"/>
              </a:rPr>
              <a:t>Yacef</a:t>
            </a:r>
            <a:r>
              <a:rPr lang="en-US" sz="2400" dirty="0">
                <a:solidFill>
                  <a:schemeClr val="tx1"/>
                </a:solidFill>
                <a:latin typeface="Times New Roman" pitchFamily="18" charset="0"/>
                <a:cs typeface="Times New Roman" pitchFamily="18" charset="0"/>
              </a:rPr>
              <a:t> K (2009) The state of educational data mining in 2009: A review and future visions. JEDM 1: 3-16. </a:t>
            </a:r>
          </a:p>
          <a:p>
            <a:pPr marL="0" indent="0" algn="just">
              <a:lnSpc>
                <a:spcPct val="150000"/>
              </a:lnSpc>
              <a:buNone/>
            </a:pPr>
            <a:r>
              <a:rPr lang="en-US" sz="2400" dirty="0">
                <a:solidFill>
                  <a:schemeClr val="tx1"/>
                </a:solidFill>
                <a:latin typeface="Times New Roman" pitchFamily="18" charset="0"/>
                <a:cs typeface="Times New Roman" pitchFamily="18" charset="0"/>
              </a:rPr>
              <a:t>[8] </a:t>
            </a:r>
            <a:r>
              <a:rPr lang="en-US" sz="2400" dirty="0" err="1">
                <a:solidFill>
                  <a:schemeClr val="tx1"/>
                </a:solidFill>
                <a:latin typeface="Times New Roman" pitchFamily="18" charset="0"/>
                <a:cs typeface="Times New Roman" pitchFamily="18" charset="0"/>
              </a:rPr>
              <a:t>Altaher</a:t>
            </a:r>
            <a:r>
              <a:rPr lang="en-US" sz="2400" dirty="0">
                <a:solidFill>
                  <a:schemeClr val="tx1"/>
                </a:solidFill>
                <a:latin typeface="Times New Roman" pitchFamily="18" charset="0"/>
                <a:cs typeface="Times New Roman" pitchFamily="18" charset="0"/>
              </a:rPr>
              <a:t> A, </a:t>
            </a:r>
            <a:r>
              <a:rPr lang="en-US" sz="2400" dirty="0" err="1">
                <a:solidFill>
                  <a:schemeClr val="tx1"/>
                </a:solidFill>
                <a:latin typeface="Times New Roman" pitchFamily="18" charset="0"/>
                <a:cs typeface="Times New Roman" pitchFamily="18" charset="0"/>
              </a:rPr>
              <a:t>BaRukab</a:t>
            </a:r>
            <a:r>
              <a:rPr lang="en-US" sz="2400" dirty="0">
                <a:solidFill>
                  <a:schemeClr val="tx1"/>
                </a:solidFill>
                <a:latin typeface="Times New Roman" pitchFamily="18" charset="0"/>
                <a:cs typeface="Times New Roman" pitchFamily="18" charset="0"/>
              </a:rPr>
              <a:t> O (2017) Prediction of student's academic performance based on adaptive </a:t>
            </a:r>
            <a:r>
              <a:rPr lang="en-US" sz="2400" dirty="0" err="1">
                <a:solidFill>
                  <a:schemeClr val="tx1"/>
                </a:solidFill>
                <a:latin typeface="Times New Roman" pitchFamily="18" charset="0"/>
                <a:cs typeface="Times New Roman" pitchFamily="18" charset="0"/>
              </a:rPr>
              <a:t>neuro</a:t>
            </a:r>
            <a:r>
              <a:rPr lang="en-US" sz="2400" dirty="0">
                <a:solidFill>
                  <a:schemeClr val="tx1"/>
                </a:solidFill>
                <a:latin typeface="Times New Roman" pitchFamily="18" charset="0"/>
                <a:cs typeface="Times New Roman" pitchFamily="18" charset="0"/>
              </a:rPr>
              <a:t>-fuzzy inference. IJCSNS 17: 165-169. </a:t>
            </a:r>
          </a:p>
        </p:txBody>
      </p:sp>
    </p:spTree>
    <p:extLst>
      <p:ext uri="{BB962C8B-B14F-4D97-AF65-F5344CB8AC3E}">
        <p14:creationId xmlns:p14="http://schemas.microsoft.com/office/powerpoint/2010/main" val="2740382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423851" y="640080"/>
            <a:ext cx="10241280" cy="5786846"/>
          </a:xfrm>
        </p:spPr>
        <p:txBody>
          <a:bodyPr>
            <a:noAutofit/>
          </a:bodyPr>
          <a:lstStyle/>
          <a:p>
            <a:pPr marL="0" indent="0" algn="just">
              <a:lnSpc>
                <a:spcPct val="150000"/>
              </a:lnSpc>
              <a:buNone/>
            </a:pPr>
            <a:r>
              <a:rPr lang="en-US" sz="2400" dirty="0">
                <a:solidFill>
                  <a:schemeClr val="tx1"/>
                </a:solidFill>
                <a:latin typeface="Times New Roman" pitchFamily="18" charset="0"/>
                <a:cs typeface="Times New Roman" pitchFamily="18" charset="0"/>
              </a:rPr>
              <a:t>[9]. </a:t>
            </a:r>
            <a:r>
              <a:rPr lang="en-US" sz="2400" dirty="0" err="1">
                <a:solidFill>
                  <a:schemeClr val="tx1"/>
                </a:solidFill>
                <a:latin typeface="Times New Roman" pitchFamily="18" charset="0"/>
                <a:cs typeface="Times New Roman" pitchFamily="18" charset="0"/>
              </a:rPr>
              <a:t>Kabakchieva</a:t>
            </a:r>
            <a:r>
              <a:rPr lang="en-US" sz="2400" dirty="0">
                <a:solidFill>
                  <a:schemeClr val="tx1"/>
                </a:solidFill>
                <a:latin typeface="Times New Roman" pitchFamily="18" charset="0"/>
                <a:cs typeface="Times New Roman" pitchFamily="18" charset="0"/>
              </a:rPr>
              <a:t> D (2012) Student performance prediction by using data mining classification algorithms. IJCSMR 1: 686-690. </a:t>
            </a:r>
          </a:p>
          <a:p>
            <a:pPr marL="0" indent="0" algn="just">
              <a:lnSpc>
                <a:spcPct val="150000"/>
              </a:lnSpc>
              <a:buNone/>
            </a:pPr>
            <a:r>
              <a:rPr lang="en-US" sz="2400" dirty="0">
                <a:solidFill>
                  <a:schemeClr val="tx1"/>
                </a:solidFill>
                <a:latin typeface="Times New Roman" pitchFamily="18" charset="0"/>
                <a:cs typeface="Times New Roman" pitchFamily="18" charset="0"/>
              </a:rPr>
              <a:t>[10]. </a:t>
            </a:r>
            <a:r>
              <a:rPr lang="en-US" sz="2400" dirty="0" err="1">
                <a:solidFill>
                  <a:schemeClr val="tx1"/>
                </a:solidFill>
                <a:latin typeface="Times New Roman" pitchFamily="18" charset="0"/>
                <a:cs typeface="Times New Roman" pitchFamily="18" charset="0"/>
              </a:rPr>
              <a:t>Agaoglu</a:t>
            </a:r>
            <a:r>
              <a:rPr lang="en-US" sz="2400" dirty="0">
                <a:solidFill>
                  <a:schemeClr val="tx1"/>
                </a:solidFill>
                <a:latin typeface="Times New Roman" pitchFamily="18" charset="0"/>
                <a:cs typeface="Times New Roman" pitchFamily="18" charset="0"/>
              </a:rPr>
              <a:t> M (2016) Predicting instructor performance using data mining techniques in higher education. </a:t>
            </a:r>
          </a:p>
          <a:p>
            <a:pPr marL="0" indent="0" algn="just">
              <a:lnSpc>
                <a:spcPct val="150000"/>
              </a:lnSpc>
              <a:buNone/>
            </a:pPr>
            <a:r>
              <a:rPr lang="en-US" sz="2400" dirty="0">
                <a:solidFill>
                  <a:schemeClr val="tx1"/>
                </a:solidFill>
                <a:latin typeface="Times New Roman" pitchFamily="18" charset="0"/>
                <a:cs typeface="Times New Roman" pitchFamily="18" charset="0"/>
              </a:rPr>
              <a:t>[11]. </a:t>
            </a:r>
            <a:r>
              <a:rPr lang="en-US" sz="2400" dirty="0" err="1">
                <a:solidFill>
                  <a:schemeClr val="tx1"/>
                </a:solidFill>
                <a:latin typeface="Times New Roman" pitchFamily="18" charset="0"/>
                <a:cs typeface="Times New Roman" pitchFamily="18" charset="0"/>
              </a:rPr>
              <a:t>Ramesh</a:t>
            </a:r>
            <a:r>
              <a:rPr lang="en-US" sz="2400" dirty="0">
                <a:solidFill>
                  <a:schemeClr val="tx1"/>
                </a:solidFill>
                <a:latin typeface="Times New Roman" pitchFamily="18" charset="0"/>
                <a:cs typeface="Times New Roman" pitchFamily="18" charset="0"/>
              </a:rPr>
              <a:t> V, </a:t>
            </a:r>
            <a:r>
              <a:rPr lang="en-US" sz="2400" dirty="0" err="1">
                <a:solidFill>
                  <a:schemeClr val="tx1"/>
                </a:solidFill>
                <a:latin typeface="Times New Roman" pitchFamily="18" charset="0"/>
                <a:cs typeface="Times New Roman" pitchFamily="18" charset="0"/>
              </a:rPr>
              <a:t>Parkavi</a:t>
            </a:r>
            <a:r>
              <a:rPr lang="en-US" sz="2400" dirty="0">
                <a:solidFill>
                  <a:schemeClr val="tx1"/>
                </a:solidFill>
                <a:latin typeface="Times New Roman" pitchFamily="18" charset="0"/>
                <a:cs typeface="Times New Roman" pitchFamily="18" charset="0"/>
              </a:rPr>
              <a:t> P, </a:t>
            </a:r>
            <a:r>
              <a:rPr lang="en-US" sz="2400" dirty="0" err="1">
                <a:solidFill>
                  <a:schemeClr val="tx1"/>
                </a:solidFill>
                <a:latin typeface="Times New Roman" pitchFamily="18" charset="0"/>
                <a:cs typeface="Times New Roman" pitchFamily="18" charset="0"/>
              </a:rPr>
              <a:t>Ramar</a:t>
            </a:r>
            <a:r>
              <a:rPr lang="en-US" sz="2400" dirty="0">
                <a:solidFill>
                  <a:schemeClr val="tx1"/>
                </a:solidFill>
                <a:latin typeface="Times New Roman" pitchFamily="18" charset="0"/>
                <a:cs typeface="Times New Roman" pitchFamily="18" charset="0"/>
              </a:rPr>
              <a:t> K (2013) Predicting student performance: A statistical and data mining approach. IJCA 63: 35-39</a:t>
            </a:r>
          </a:p>
          <a:p>
            <a:pPr marL="0" indent="0" algn="just">
              <a:lnSpc>
                <a:spcPct val="150000"/>
              </a:lnSpc>
              <a:buNone/>
            </a:pPr>
            <a:r>
              <a:rPr lang="en-US" sz="2400" dirty="0">
                <a:solidFill>
                  <a:schemeClr val="tx1"/>
                </a:solidFill>
                <a:latin typeface="Times New Roman" pitchFamily="18" charset="0"/>
                <a:cs typeface="Times New Roman" pitchFamily="18" charset="0"/>
              </a:rPr>
              <a:t>[12] R. R. </a:t>
            </a:r>
            <a:r>
              <a:rPr lang="en-US" sz="2400" dirty="0" err="1">
                <a:solidFill>
                  <a:schemeClr val="tx1"/>
                </a:solidFill>
                <a:latin typeface="Times New Roman" pitchFamily="18" charset="0"/>
                <a:cs typeface="Times New Roman" pitchFamily="18" charset="0"/>
              </a:rPr>
              <a:t>Kabra,R</a:t>
            </a:r>
            <a:r>
              <a:rPr lang="en-US" sz="2400" dirty="0">
                <a:solidFill>
                  <a:schemeClr val="tx1"/>
                </a:solidFill>
                <a:latin typeface="Times New Roman" pitchFamily="18" charset="0"/>
                <a:cs typeface="Times New Roman" pitchFamily="18" charset="0"/>
              </a:rPr>
              <a:t>. S. </a:t>
            </a:r>
            <a:r>
              <a:rPr lang="en-US" sz="2400" dirty="0" err="1">
                <a:solidFill>
                  <a:schemeClr val="tx1"/>
                </a:solidFill>
                <a:latin typeface="Times New Roman" pitchFamily="18" charset="0"/>
                <a:cs typeface="Times New Roman" pitchFamily="18" charset="0"/>
              </a:rPr>
              <a:t>Bichkar</a:t>
            </a:r>
            <a:r>
              <a:rPr lang="en-US" sz="2400" dirty="0">
                <a:solidFill>
                  <a:schemeClr val="tx1"/>
                </a:solidFill>
                <a:latin typeface="Times New Roman" pitchFamily="18" charset="0"/>
                <a:cs typeface="Times New Roman" pitchFamily="18" charset="0"/>
              </a:rPr>
              <a:t>, “Performance Prediction of Engineering Students using Decision Trees”, International Journal of Computer Applications (0975 – 8887), Volume 36– No.11, December 2011 </a:t>
            </a:r>
          </a:p>
        </p:txBody>
      </p:sp>
    </p:spTree>
    <p:extLst>
      <p:ext uri="{BB962C8B-B14F-4D97-AF65-F5344CB8AC3E}">
        <p14:creationId xmlns:p14="http://schemas.microsoft.com/office/powerpoint/2010/main" val="2740382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580605" y="1149530"/>
            <a:ext cx="9640389" cy="5277395"/>
          </a:xfrm>
        </p:spPr>
        <p:txBody>
          <a:bodyPr>
            <a:noAutofit/>
          </a:bodyPr>
          <a:lstStyle/>
          <a:p>
            <a:pPr marL="0" indent="0" algn="just">
              <a:lnSpc>
                <a:spcPct val="150000"/>
              </a:lnSpc>
              <a:buNone/>
            </a:pPr>
            <a:r>
              <a:rPr lang="en-US" sz="2400" dirty="0">
                <a:solidFill>
                  <a:schemeClr val="tx1"/>
                </a:solidFill>
                <a:latin typeface="Times New Roman" pitchFamily="18" charset="0"/>
                <a:cs typeface="Times New Roman" pitchFamily="18" charset="0"/>
              </a:rPr>
              <a:t>[13] Ajay Kumar Pal, </a:t>
            </a:r>
            <a:r>
              <a:rPr lang="en-US" sz="2400" dirty="0" err="1">
                <a:solidFill>
                  <a:schemeClr val="tx1"/>
                </a:solidFill>
                <a:latin typeface="Times New Roman" pitchFamily="18" charset="0"/>
                <a:cs typeface="Times New Roman" pitchFamily="18" charset="0"/>
              </a:rPr>
              <a:t>Saurabh</a:t>
            </a:r>
            <a:r>
              <a:rPr lang="en-US" sz="2400" dirty="0">
                <a:solidFill>
                  <a:schemeClr val="tx1"/>
                </a:solidFill>
                <a:latin typeface="Times New Roman" pitchFamily="18" charset="0"/>
                <a:cs typeface="Times New Roman" pitchFamily="18" charset="0"/>
              </a:rPr>
              <a:t> Pal, “Data Mining Techniques in EDM for Predicting the Performance of Students”, International Journal of Computer and Information Technology (ISSN: 2279 – 0764),Volume 02– Issue 06, November 2013 </a:t>
            </a:r>
          </a:p>
          <a:p>
            <a:pPr marL="0" indent="0" algn="just">
              <a:lnSpc>
                <a:spcPct val="150000"/>
              </a:lnSpc>
              <a:buNone/>
            </a:pPr>
            <a:r>
              <a:rPr lang="en-US" sz="2400" dirty="0">
                <a:solidFill>
                  <a:schemeClr val="tx1"/>
                </a:solidFill>
                <a:latin typeface="Times New Roman" pitchFamily="18" charset="0"/>
                <a:cs typeface="Times New Roman" pitchFamily="18" charset="0"/>
              </a:rPr>
              <a:t>[14] </a:t>
            </a:r>
            <a:r>
              <a:rPr lang="en-US" sz="2400" dirty="0" err="1">
                <a:solidFill>
                  <a:schemeClr val="tx1"/>
                </a:solidFill>
                <a:latin typeface="Times New Roman" pitchFamily="18" charset="0"/>
                <a:cs typeface="Times New Roman" pitchFamily="18" charset="0"/>
              </a:rPr>
              <a:t>Abeer</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Badr</a:t>
            </a:r>
            <a:r>
              <a:rPr lang="en-US" sz="2400" dirty="0">
                <a:solidFill>
                  <a:schemeClr val="tx1"/>
                </a:solidFill>
                <a:latin typeface="Times New Roman" pitchFamily="18" charset="0"/>
                <a:cs typeface="Times New Roman" pitchFamily="18" charset="0"/>
              </a:rPr>
              <a:t> El Din Ahmed1, Ibrahim </a:t>
            </a:r>
            <a:r>
              <a:rPr lang="en-US" sz="2400" dirty="0" err="1">
                <a:solidFill>
                  <a:schemeClr val="tx1"/>
                </a:solidFill>
                <a:latin typeface="Times New Roman" pitchFamily="18" charset="0"/>
                <a:cs typeface="Times New Roman" pitchFamily="18" charset="0"/>
              </a:rPr>
              <a:t>Sayed</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Elaraby</a:t>
            </a:r>
            <a:r>
              <a:rPr lang="en-US" sz="2400" dirty="0">
                <a:solidFill>
                  <a:schemeClr val="tx1"/>
                </a:solidFill>
                <a:latin typeface="Times New Roman" pitchFamily="18" charset="0"/>
                <a:cs typeface="Times New Roman" pitchFamily="18" charset="0"/>
              </a:rPr>
              <a:t>, “Data Mining: A prediction for Student's Performance Using Classification Method”, World Journal of Computer Application and Technology 2(2): 43-47, 2014, DOI: 10.13189/wjcat.2014.020203</a:t>
            </a:r>
          </a:p>
        </p:txBody>
      </p:sp>
    </p:spTree>
    <p:extLst>
      <p:ext uri="{BB962C8B-B14F-4D97-AF65-F5344CB8AC3E}">
        <p14:creationId xmlns:p14="http://schemas.microsoft.com/office/powerpoint/2010/main" val="274038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153" y="702486"/>
            <a:ext cx="8911687" cy="799741"/>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sp>
        <p:nvSpPr>
          <p:cNvPr id="5" name="Content Placeholder 4"/>
          <p:cNvSpPr>
            <a:spLocks noGrp="1"/>
          </p:cNvSpPr>
          <p:nvPr>
            <p:ph idx="1"/>
          </p:nvPr>
        </p:nvSpPr>
        <p:spPr>
          <a:xfrm>
            <a:off x="1567543" y="1515291"/>
            <a:ext cx="9836331" cy="5042263"/>
          </a:xfrm>
        </p:spPr>
        <p:txBody>
          <a:bodyPr>
            <a:normAutofit/>
          </a:bodyPr>
          <a:lstStyle/>
          <a:p>
            <a:pPr>
              <a:lnSpc>
                <a:spcPct val="150000"/>
              </a:lnSpc>
              <a:buNone/>
            </a:pPr>
            <a:r>
              <a:rPr lang="en-US" sz="2400" b="1" dirty="0">
                <a:latin typeface="Times New Roman" pitchFamily="18" charset="0"/>
                <a:cs typeface="Times New Roman" pitchFamily="18" charset="0"/>
              </a:rPr>
              <a:t>[1] </a:t>
            </a:r>
            <a:r>
              <a:rPr lang="en-US" sz="2400" b="1" dirty="0" err="1">
                <a:latin typeface="Times New Roman" pitchFamily="18" charset="0"/>
                <a:cs typeface="Times New Roman" pitchFamily="18" charset="0"/>
              </a:rPr>
              <a:t>Vairachilai</a:t>
            </a:r>
            <a:r>
              <a:rPr lang="en-US" sz="2400" b="1" dirty="0">
                <a:latin typeface="Times New Roman" pitchFamily="18" charset="0"/>
                <a:cs typeface="Times New Roman" pitchFamily="18" charset="0"/>
              </a:rPr>
              <a:t> S, </a:t>
            </a:r>
            <a:r>
              <a:rPr lang="en-US" sz="2400" b="1" dirty="0" err="1">
                <a:latin typeface="Times New Roman" pitchFamily="18" charset="0"/>
                <a:cs typeface="Times New Roman" pitchFamily="18" charset="0"/>
              </a:rPr>
              <a:t>Vamshidharreddy</a:t>
            </a:r>
            <a:r>
              <a:rPr lang="en-US" sz="2400" b="1" dirty="0">
                <a:latin typeface="Times New Roman" pitchFamily="18" charset="0"/>
                <a:cs typeface="Times New Roman" pitchFamily="18" charset="0"/>
              </a:rPr>
              <a:t>, “Student’s Academic Performance Prediction Using Machine Learning Approach”, IJAST, vol. 29, no. 9s, pp. 6731 - 6737, Jun. 2020.</a:t>
            </a:r>
          </a:p>
          <a:p>
            <a:pPr>
              <a:lnSpc>
                <a:spcPct val="150000"/>
              </a:lnSpc>
              <a:buNone/>
            </a:pPr>
            <a:r>
              <a:rPr lang="en-US" sz="2400" dirty="0">
                <a:latin typeface="Times New Roman" pitchFamily="18" charset="0"/>
                <a:cs typeface="Times New Roman" pitchFamily="18" charset="0"/>
              </a:rPr>
              <a:t>	This journal discusses about SVM and Naïve Bayes for students' performance prediction using students score/marks. </a:t>
            </a:r>
            <a:endParaRPr lang="en-US" sz="2400" dirty="0"/>
          </a:p>
        </p:txBody>
      </p:sp>
    </p:spTree>
    <p:extLst>
      <p:ext uri="{BB962C8B-B14F-4D97-AF65-F5344CB8AC3E}">
        <p14:creationId xmlns:p14="http://schemas.microsoft.com/office/powerpoint/2010/main" val="23356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037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sp>
        <p:nvSpPr>
          <p:cNvPr id="5" name="Content Placeholder 4"/>
          <p:cNvSpPr>
            <a:spLocks noGrp="1"/>
          </p:cNvSpPr>
          <p:nvPr>
            <p:ph idx="1"/>
          </p:nvPr>
        </p:nvSpPr>
        <p:spPr>
          <a:xfrm>
            <a:off x="1515291" y="1254034"/>
            <a:ext cx="9989322" cy="5212079"/>
          </a:xfrm>
        </p:spPr>
        <p:txBody>
          <a:bodyPr>
            <a:normAutofit/>
          </a:bodyPr>
          <a:lstStyle/>
          <a:p>
            <a:pPr>
              <a:lnSpc>
                <a:spcPct val="150000"/>
              </a:lnSpc>
              <a:buNone/>
            </a:pPr>
            <a:r>
              <a:rPr lang="en-US" sz="2400" b="1" dirty="0">
                <a:latin typeface="Times New Roman" pitchFamily="18" charset="0"/>
                <a:cs typeface="Times New Roman" pitchFamily="18" charset="0"/>
              </a:rPr>
              <a:t>[2] </a:t>
            </a:r>
            <a:r>
              <a:rPr lang="en-US" sz="2400" b="1" dirty="0" err="1">
                <a:latin typeface="Times New Roman" pitchFamily="18" charset="0"/>
                <a:cs typeface="Times New Roman" pitchFamily="18" charset="0"/>
              </a:rPr>
              <a:t>Yassein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Nawal</a:t>
            </a:r>
            <a:r>
              <a:rPr lang="en-US" sz="2400" b="1" dirty="0">
                <a:latin typeface="Times New Roman" pitchFamily="18" charset="0"/>
                <a:cs typeface="Times New Roman" pitchFamily="18" charset="0"/>
              </a:rPr>
              <a:t> &amp; </a:t>
            </a:r>
            <a:r>
              <a:rPr lang="en-US" sz="2400" b="1" dirty="0" err="1">
                <a:latin typeface="Times New Roman" pitchFamily="18" charset="0"/>
                <a:cs typeface="Times New Roman" pitchFamily="18" charset="0"/>
              </a:rPr>
              <a:t>Helali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Rasha</a:t>
            </a:r>
            <a:r>
              <a:rPr lang="en-US" sz="2400" b="1" dirty="0">
                <a:latin typeface="Times New Roman" pitchFamily="18" charset="0"/>
                <a:cs typeface="Times New Roman" pitchFamily="18" charset="0"/>
              </a:rPr>
              <a:t> &amp; </a:t>
            </a:r>
            <a:r>
              <a:rPr lang="en-US" sz="2400" b="1" dirty="0" err="1">
                <a:latin typeface="Times New Roman" pitchFamily="18" charset="0"/>
                <a:cs typeface="Times New Roman" pitchFamily="18" charset="0"/>
              </a:rPr>
              <a:t>Mohomad</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Somia</a:t>
            </a:r>
            <a:r>
              <a:rPr lang="en-US" sz="2400" b="1" dirty="0">
                <a:latin typeface="Times New Roman" pitchFamily="18" charset="0"/>
                <a:cs typeface="Times New Roman" pitchFamily="18" charset="0"/>
              </a:rPr>
              <a:t>. (2017). Predicting Student Academic Performance in KSA using Data Mining Techniques. Journal of Information Technology &amp; Software Engineering. 07. 10.4172/2165-7866.1000213.</a:t>
            </a:r>
          </a:p>
          <a:p>
            <a:pPr algn="just">
              <a:lnSpc>
                <a:spcPct val="150000"/>
              </a:lnSpc>
              <a:buNone/>
            </a:pPr>
            <a:r>
              <a:rPr lang="en-US" sz="2400" dirty="0">
                <a:latin typeface="Times New Roman" pitchFamily="18" charset="0"/>
                <a:cs typeface="Times New Roman" pitchFamily="18" charset="0"/>
              </a:rPr>
              <a:t>	This journal introduced us with the concept of Data Mining and classification techniques. The specific objective of the proposed research work is to find out if there are any patterns in the available data (student and courses records) that could be useful for predicting students’ performance.</a:t>
            </a:r>
          </a:p>
        </p:txBody>
      </p:sp>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037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sp>
        <p:nvSpPr>
          <p:cNvPr id="5" name="Content Placeholder 4"/>
          <p:cNvSpPr>
            <a:spLocks noGrp="1"/>
          </p:cNvSpPr>
          <p:nvPr>
            <p:ph idx="1"/>
          </p:nvPr>
        </p:nvSpPr>
        <p:spPr>
          <a:xfrm>
            <a:off x="1645921" y="1254035"/>
            <a:ext cx="9858692" cy="5277394"/>
          </a:xfrm>
        </p:spPr>
        <p:txBody>
          <a:bodyPr>
            <a:normAutofit/>
          </a:bodyPr>
          <a:lstStyle/>
          <a:p>
            <a:pPr>
              <a:lnSpc>
                <a:spcPct val="150000"/>
              </a:lnSpc>
              <a:buNone/>
            </a:pPr>
            <a:r>
              <a:rPr lang="en-US" sz="2400" b="1" dirty="0">
                <a:latin typeface="Times New Roman" pitchFamily="18" charset="0"/>
                <a:cs typeface="Times New Roman" pitchFamily="18" charset="0"/>
              </a:rPr>
              <a:t>[3] Sharma, </a:t>
            </a:r>
            <a:r>
              <a:rPr lang="en-US" sz="2400" b="1" dirty="0" err="1">
                <a:latin typeface="Times New Roman" pitchFamily="18" charset="0"/>
                <a:cs typeface="Times New Roman" pitchFamily="18" charset="0"/>
              </a:rPr>
              <a:t>Himani</a:t>
            </a:r>
            <a:r>
              <a:rPr lang="en-US" sz="2400" b="1" dirty="0">
                <a:latin typeface="Times New Roman" pitchFamily="18" charset="0"/>
                <a:cs typeface="Times New Roman" pitchFamily="18" charset="0"/>
              </a:rPr>
              <a:t> &amp; Kumar, Sunil. (2016). A Survey on Decision Tree Algorithms of Classification in Data Mining. International Journal of Science and Research (IJSR). 5.</a:t>
            </a:r>
          </a:p>
          <a:p>
            <a:endParaRPr lang="en-US" dirty="0"/>
          </a:p>
          <a:p>
            <a:pPr>
              <a:lnSpc>
                <a:spcPct val="150000"/>
              </a:lnSpc>
              <a:buNone/>
            </a:pPr>
            <a:r>
              <a:rPr lang="en-US" sz="2400" dirty="0">
                <a:latin typeface="Times New Roman" pitchFamily="18" charset="0"/>
                <a:cs typeface="Times New Roman" pitchFamily="18" charset="0"/>
              </a:rPr>
              <a:t>	In this paper, we learn about Decision Tree, types of Decision tree (ID3, C4.5, CART etc). It also discusses about the advantages and disadvantages of Decision Tree.</a:t>
            </a:r>
          </a:p>
        </p:txBody>
      </p:sp>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037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sp>
        <p:nvSpPr>
          <p:cNvPr id="5" name="Content Placeholder 4"/>
          <p:cNvSpPr>
            <a:spLocks noGrp="1"/>
          </p:cNvSpPr>
          <p:nvPr>
            <p:ph idx="1"/>
          </p:nvPr>
        </p:nvSpPr>
        <p:spPr>
          <a:xfrm>
            <a:off x="1580607" y="1254035"/>
            <a:ext cx="9924006" cy="5381896"/>
          </a:xfrm>
        </p:spPr>
        <p:txBody>
          <a:bodyPr>
            <a:normAutofit/>
          </a:bodyPr>
          <a:lstStyle/>
          <a:p>
            <a:pPr>
              <a:lnSpc>
                <a:spcPct val="150000"/>
              </a:lnSpc>
              <a:buNone/>
            </a:pPr>
            <a:r>
              <a:rPr lang="en-US" sz="2400" b="1" dirty="0">
                <a:latin typeface="Times New Roman" pitchFamily="18" charset="0"/>
                <a:cs typeface="Times New Roman" pitchFamily="18" charset="0"/>
              </a:rPr>
              <a:t>[4] </a:t>
            </a:r>
            <a:r>
              <a:rPr lang="en-US" sz="2400" b="1" dirty="0" err="1">
                <a:latin typeface="Times New Roman" pitchFamily="18" charset="0"/>
                <a:cs typeface="Times New Roman" pitchFamily="18" charset="0"/>
              </a:rPr>
              <a:t>Kaviani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Pouria</a:t>
            </a:r>
            <a:r>
              <a:rPr lang="en-US" sz="2400" b="1" dirty="0">
                <a:latin typeface="Times New Roman" pitchFamily="18" charset="0"/>
                <a:cs typeface="Times New Roman" pitchFamily="18" charset="0"/>
              </a:rPr>
              <a:t> &amp; </a:t>
            </a:r>
            <a:r>
              <a:rPr lang="en-US" sz="2400" b="1" dirty="0" err="1">
                <a:latin typeface="Times New Roman" pitchFamily="18" charset="0"/>
                <a:cs typeface="Times New Roman" pitchFamily="18" charset="0"/>
              </a:rPr>
              <a:t>Dhotre</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Sunita</a:t>
            </a:r>
            <a:r>
              <a:rPr lang="en-US" sz="2400" b="1" dirty="0">
                <a:latin typeface="Times New Roman" pitchFamily="18" charset="0"/>
                <a:cs typeface="Times New Roman" pitchFamily="18" charset="0"/>
              </a:rPr>
              <a:t>. (2017). Short Survey on Naive </a:t>
            </a:r>
            <a:r>
              <a:rPr lang="en-US" sz="2400" b="1" dirty="0" err="1">
                <a:latin typeface="Times New Roman" pitchFamily="18" charset="0"/>
                <a:cs typeface="Times New Roman" pitchFamily="18" charset="0"/>
              </a:rPr>
              <a:t>Bayes</a:t>
            </a:r>
            <a:r>
              <a:rPr lang="en-US" sz="2400" b="1" dirty="0">
                <a:latin typeface="Times New Roman" pitchFamily="18" charset="0"/>
                <a:cs typeface="Times New Roman" pitchFamily="18" charset="0"/>
              </a:rPr>
              <a:t> Algorithm. International Journal of Advance Research in Computer Science and Management. 04.</a:t>
            </a:r>
          </a:p>
          <a:p>
            <a:endParaRPr lang="en-US" dirty="0"/>
          </a:p>
          <a:p>
            <a:pPr>
              <a:lnSpc>
                <a:spcPct val="150000"/>
              </a:lnSpc>
              <a:buNone/>
            </a:pPr>
            <a:r>
              <a:rPr lang="en-US" sz="2400" dirty="0">
                <a:latin typeface="Times New Roman" pitchFamily="18" charset="0"/>
                <a:cs typeface="Times New Roman" pitchFamily="18" charset="0"/>
              </a:rPr>
              <a:t>	In this paper, we learn about Naïve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theorem, conditional probability. We also learn about the pros and cons of Naïve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2335677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037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sp>
        <p:nvSpPr>
          <p:cNvPr id="5" name="Content Placeholder 4"/>
          <p:cNvSpPr>
            <a:spLocks noGrp="1"/>
          </p:cNvSpPr>
          <p:nvPr>
            <p:ph idx="1"/>
          </p:nvPr>
        </p:nvSpPr>
        <p:spPr>
          <a:xfrm>
            <a:off x="1358538" y="1254035"/>
            <a:ext cx="9731828" cy="5381896"/>
          </a:xfrm>
        </p:spPr>
        <p:txBody>
          <a:bodyPr>
            <a:normAutofit/>
          </a:bodyPr>
          <a:lstStyle/>
          <a:p>
            <a:pPr>
              <a:lnSpc>
                <a:spcPct val="150000"/>
              </a:lnSpc>
              <a:buNone/>
            </a:pPr>
            <a:r>
              <a:rPr lang="en-US" sz="2400" b="1" dirty="0">
                <a:latin typeface="Times New Roman" pitchFamily="18" charset="0"/>
                <a:cs typeface="Times New Roman" pitchFamily="18" charset="0"/>
              </a:rPr>
              <a:t>[5] </a:t>
            </a:r>
            <a:r>
              <a:rPr lang="en-US" sz="2400" b="1" dirty="0" err="1">
                <a:latin typeface="Times New Roman" pitchFamily="18" charset="0"/>
                <a:cs typeface="Times New Roman" pitchFamily="18" charset="0"/>
              </a:rPr>
              <a:t>Kaushik</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Manju</a:t>
            </a:r>
            <a:r>
              <a:rPr lang="en-US" sz="2400" b="1" dirty="0">
                <a:latin typeface="Times New Roman" pitchFamily="18" charset="0"/>
                <a:cs typeface="Times New Roman" pitchFamily="18" charset="0"/>
              </a:rPr>
              <a:t> &amp; </a:t>
            </a:r>
            <a:r>
              <a:rPr lang="en-US" sz="2400" b="1" dirty="0" err="1">
                <a:latin typeface="Times New Roman" pitchFamily="18" charset="0"/>
                <a:cs typeface="Times New Roman" pitchFamily="18" charset="0"/>
              </a:rPr>
              <a:t>Mathur</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Bhawana</a:t>
            </a:r>
            <a:r>
              <a:rPr lang="en-US" sz="2400" b="1" dirty="0">
                <a:latin typeface="Times New Roman" pitchFamily="18" charset="0"/>
                <a:cs typeface="Times New Roman" pitchFamily="18" charset="0"/>
              </a:rPr>
              <a:t>. (2014). Comparative Study of K-Means and Hierarchical Clustering Techniques. International journal of Software and Hardware Research in Engineering. 2. 93-98.</a:t>
            </a:r>
          </a:p>
          <a:p>
            <a:endParaRPr lang="en-US" dirty="0"/>
          </a:p>
          <a:p>
            <a:pPr>
              <a:lnSpc>
                <a:spcPct val="150000"/>
              </a:lnSpc>
              <a:buNone/>
            </a:pPr>
            <a:r>
              <a:rPr lang="en-US" sz="2400" dirty="0">
                <a:latin typeface="Times New Roman" pitchFamily="18" charset="0"/>
                <a:cs typeface="Times New Roman" pitchFamily="18" charset="0"/>
              </a:rPr>
              <a:t>	In this paper, we learn clustering algorithms like </a:t>
            </a:r>
            <a:r>
              <a:rPr lang="en-US" sz="2400" dirty="0" err="1">
                <a:latin typeface="Times New Roman" pitchFamily="18" charset="0"/>
                <a:cs typeface="Times New Roman" pitchFamily="18" charset="0"/>
              </a:rPr>
              <a:t>Kmeans</a:t>
            </a:r>
            <a:r>
              <a:rPr lang="en-US" sz="2400" dirty="0">
                <a:latin typeface="Times New Roman" pitchFamily="18" charset="0"/>
                <a:cs typeface="Times New Roman" pitchFamily="18" charset="0"/>
              </a:rPr>
              <a:t> and Agglomerative clustering and their comparisons.</a:t>
            </a:r>
            <a:endParaRPr lang="en-US" dirty="0"/>
          </a:p>
        </p:txBody>
      </p:sp>
    </p:spTree>
    <p:extLst>
      <p:ext uri="{BB962C8B-B14F-4D97-AF65-F5344CB8AC3E}">
        <p14:creationId xmlns:p14="http://schemas.microsoft.com/office/powerpoint/2010/main" val="23356773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2152</TotalTime>
  <Words>2300</Words>
  <Application>Microsoft Office PowerPoint</Application>
  <PresentationFormat>Widescreen</PresentationFormat>
  <Paragraphs>168</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Century Gothic</vt:lpstr>
      <vt:lpstr>FabricMDL2Icons</vt:lpstr>
      <vt:lpstr>inherit</vt:lpstr>
      <vt:lpstr>Segoe UI</vt:lpstr>
      <vt:lpstr>Symbol</vt:lpstr>
      <vt:lpstr>Times New Roman</vt:lpstr>
      <vt:lpstr>Wingdings 3</vt:lpstr>
      <vt:lpstr>Wisp</vt:lpstr>
      <vt:lpstr>PowerPoint Presentation</vt:lpstr>
      <vt:lpstr>Index</vt:lpstr>
      <vt:lpstr>Abstract</vt:lpstr>
      <vt:lpstr>Introduction:   </vt:lpstr>
      <vt:lpstr>Literature review:  </vt:lpstr>
      <vt:lpstr>Literature review:  </vt:lpstr>
      <vt:lpstr>Literature review:  </vt:lpstr>
      <vt:lpstr>Literature review:  </vt:lpstr>
      <vt:lpstr>Literature review:  </vt:lpstr>
      <vt:lpstr>Existing method: </vt:lpstr>
      <vt:lpstr>PowerPoint Presentation</vt:lpstr>
      <vt:lpstr>Proposed method: </vt:lpstr>
      <vt:lpstr>PowerPoint Presentation</vt:lpstr>
      <vt:lpstr>Advantages of Proposed method: </vt:lpstr>
      <vt:lpstr>Implementation</vt:lpstr>
      <vt:lpstr>Algorithms</vt:lpstr>
      <vt:lpstr>PowerPoint Presentation</vt:lpstr>
      <vt:lpstr>PowerPoint Presentation</vt:lpstr>
      <vt:lpstr>PowerPoint Presentation</vt:lpstr>
      <vt:lpstr>Hardware and Software Requirement: </vt:lpstr>
      <vt:lpstr>Architecture</vt:lpstr>
      <vt:lpstr>Use Case Diagram</vt:lpstr>
      <vt:lpstr>PowerPoint Presentation</vt:lpstr>
      <vt:lpstr>Class Diagram</vt:lpstr>
      <vt:lpstr>Sequence Diagram</vt:lpstr>
      <vt:lpstr>PowerPoint Presentation</vt:lpstr>
      <vt:lpstr>Collaboration Diagram</vt:lpstr>
      <vt:lpstr>PowerPoint Presentation</vt:lpstr>
      <vt:lpstr>Deployment Diagram</vt:lpstr>
      <vt:lpstr>Activity Diagram</vt:lpstr>
      <vt:lpstr>PowerPoint Presentation</vt:lpstr>
      <vt:lpstr>Component Diagram</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SHRUTI</cp:lastModifiedBy>
  <cp:revision>217</cp:revision>
  <dcterms:created xsi:type="dcterms:W3CDTF">2020-06-29T09:16:21Z</dcterms:created>
  <dcterms:modified xsi:type="dcterms:W3CDTF">2021-02-25T18:11:27Z</dcterms:modified>
</cp:coreProperties>
</file>