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9" r:id="rId4"/>
    <p:sldId id="273" r:id="rId5"/>
    <p:sldId id="261" r:id="rId6"/>
    <p:sldId id="262" r:id="rId7"/>
    <p:sldId id="264" r:id="rId8"/>
    <p:sldId id="267" r:id="rId9"/>
    <p:sldId id="268" r:id="rId10"/>
    <p:sldId id="271" r:id="rId11"/>
    <p:sldId id="272" r:id="rId12"/>
    <p:sldId id="27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DE271A-BAFA-41ED-9ABD-C191CECBBCF8}"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197052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DE271A-BAFA-41ED-9ABD-C191CECBBCF8}"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220868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DE271A-BAFA-41ED-9ABD-C191CECBBCF8}"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218378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DE271A-BAFA-41ED-9ABD-C191CECBBCF8}"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45831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E271A-BAFA-41ED-9ABD-C191CECBBCF8}"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351522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4DE271A-BAFA-41ED-9ABD-C191CECBBCF8}"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285392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4DE271A-BAFA-41ED-9ABD-C191CECBBCF8}" type="datetimeFigureOut">
              <a:rPr lang="en-IN" smtClean="0"/>
              <a:t>25-09-2025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387910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DE271A-BAFA-41ED-9ABD-C191CECBBCF8}" type="datetimeFigureOut">
              <a:rPr lang="en-IN" smtClean="0"/>
              <a:t>25-09-2025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411934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E271A-BAFA-41ED-9ABD-C191CECBBCF8}" type="datetimeFigureOut">
              <a:rPr lang="en-IN" smtClean="0"/>
              <a:t>25-09-2025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115689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E271A-BAFA-41ED-9ABD-C191CECBBCF8}"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271482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DE271A-BAFA-41ED-9ABD-C191CECBBCF8}"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FCC57C-1EE2-4308-929E-3E07FCD743BA}" type="slidenum">
              <a:rPr lang="en-IN" smtClean="0"/>
              <a:t>‹#›</a:t>
            </a:fld>
            <a:endParaRPr lang="en-IN"/>
          </a:p>
        </p:txBody>
      </p:sp>
    </p:spTree>
    <p:extLst>
      <p:ext uri="{BB962C8B-B14F-4D97-AF65-F5344CB8AC3E}">
        <p14:creationId xmlns:p14="http://schemas.microsoft.com/office/powerpoint/2010/main" val="269408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E271A-BAFA-41ED-9ABD-C191CECBBCF8}" type="datetimeFigureOut">
              <a:rPr lang="en-IN" smtClean="0"/>
              <a:t>25-09-2025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FCC57C-1EE2-4308-929E-3E07FCD743BA}" type="slidenum">
              <a:rPr lang="en-IN" smtClean="0"/>
              <a:t>‹#›</a:t>
            </a:fld>
            <a:endParaRPr lang="en-IN"/>
          </a:p>
        </p:txBody>
      </p:sp>
    </p:spTree>
    <p:extLst>
      <p:ext uri="{BB962C8B-B14F-4D97-AF65-F5344CB8AC3E}">
        <p14:creationId xmlns:p14="http://schemas.microsoft.com/office/powerpoint/2010/main" val="115305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887" y="450437"/>
            <a:ext cx="8062378" cy="685059"/>
          </a:xfrm>
          <a:prstGeom prst="rect">
            <a:avLst/>
          </a:prstGeom>
        </p:spPr>
        <p:txBody>
          <a:bodyPr wrap="square">
            <a:spAutoFit/>
          </a:bodyPr>
          <a:lstStyle/>
          <a:p>
            <a:pPr marL="53340" indent="-6350" algn="just">
              <a:lnSpc>
                <a:spcPct val="107000"/>
              </a:lnSpc>
              <a:spcAft>
                <a:spcPts val="0"/>
              </a:spcAft>
            </a:pPr>
            <a:r>
              <a:rPr lang="en-IN" b="1" dirty="0">
                <a:latin typeface="Times New Roman" panose="02020603050405020304" pitchFamily="18" charset="0"/>
                <a:ea typeface="Times New Roman" panose="02020603050405020304" pitchFamily="18" charset="0"/>
              </a:rPr>
              <a:t>DAYANANDA SAGAR ACADEMY OF TECHNOLOGY AND</a:t>
            </a:r>
            <a:endParaRPr lang="en-IN" sz="1400" dirty="0">
              <a:effectLst/>
              <a:latin typeface="Times New Roman" panose="02020603050405020304" pitchFamily="18" charset="0"/>
              <a:ea typeface="Times New Roman" panose="02020603050405020304" pitchFamily="18" charset="0"/>
            </a:endParaRPr>
          </a:p>
          <a:p>
            <a:pPr marL="6350" marR="1905" indent="-6350" algn="ctr">
              <a:lnSpc>
                <a:spcPct val="107000"/>
              </a:lnSpc>
              <a:spcAft>
                <a:spcPts val="0"/>
              </a:spcAft>
            </a:pPr>
            <a:r>
              <a:rPr lang="en-IN" b="1" dirty="0">
                <a:latin typeface="Times New Roman" panose="02020603050405020304" pitchFamily="18" charset="0"/>
                <a:ea typeface="Times New Roman" panose="02020603050405020304" pitchFamily="18" charset="0"/>
              </a:rPr>
              <a:t>MANAGEMENT</a:t>
            </a:r>
            <a:endParaRPr lang="en-IN" sz="1400"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stretch>
            <a:fillRect/>
          </a:stretch>
        </p:blipFill>
        <p:spPr>
          <a:xfrm>
            <a:off x="1757288" y="520448"/>
            <a:ext cx="1122100" cy="1012463"/>
          </a:xfrm>
          <a:prstGeom prst="rect">
            <a:avLst/>
          </a:prstGeom>
        </p:spPr>
      </p:pic>
      <p:sp>
        <p:nvSpPr>
          <p:cNvPr id="6" name="Rectangle 5"/>
          <p:cNvSpPr/>
          <p:nvPr/>
        </p:nvSpPr>
        <p:spPr>
          <a:xfrm>
            <a:off x="3024111" y="1184950"/>
            <a:ext cx="6946739" cy="368755"/>
          </a:xfrm>
          <a:prstGeom prst="rect">
            <a:avLst/>
          </a:prstGeom>
        </p:spPr>
        <p:txBody>
          <a:bodyPr wrap="square">
            <a:spAutoFit/>
          </a:bodyPr>
          <a:lstStyle/>
          <a:p>
            <a:pPr marL="6350" marR="1905" indent="-6350" algn="ctr">
              <a:lnSpc>
                <a:spcPct val="107000"/>
              </a:lnSpc>
              <a:spcAft>
                <a:spcPts val="80"/>
              </a:spcAft>
            </a:pPr>
            <a:r>
              <a:rPr lang="en-IN" b="1" dirty="0">
                <a:latin typeface="Times New Roman" panose="02020603050405020304" pitchFamily="18" charset="0"/>
                <a:ea typeface="Times New Roman" panose="02020603050405020304" pitchFamily="18" charset="0"/>
              </a:rPr>
              <a:t>Department of Electronics and Communication Engineering</a:t>
            </a:r>
            <a:endParaRPr lang="en-IN" sz="16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1556410" y="2257102"/>
            <a:ext cx="9353587" cy="742511"/>
          </a:xfrm>
          <a:prstGeom prst="rect">
            <a:avLst/>
          </a:prstGeom>
        </p:spPr>
        <p:txBody>
          <a:bodyPr wrap="none">
            <a:spAutoFit/>
          </a:bodyPr>
          <a:lstStyle/>
          <a:p>
            <a:pPr marL="8890" marR="9525" indent="-6350" algn="ctr">
              <a:lnSpc>
                <a:spcPct val="150000"/>
              </a:lnSpc>
              <a:spcAft>
                <a:spcPts val="0"/>
              </a:spcAft>
            </a:pPr>
            <a:r>
              <a:rPr lang="en-IN" sz="3200" b="1" dirty="0">
                <a:solidFill>
                  <a:srgbClr val="000000"/>
                </a:solidFill>
                <a:latin typeface="Times New Roman" panose="02020603050405020304" pitchFamily="18" charset="0"/>
                <a:ea typeface="Times New Roman" panose="02020603050405020304" pitchFamily="18" charset="0"/>
              </a:rPr>
              <a:t>“BRAIN-CONTROLLED HOME AUTOMATION”</a:t>
            </a:r>
            <a:endParaRPr lang="en-IN" sz="3200" dirty="0">
              <a:solidFill>
                <a:srgbClr val="000000"/>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461555" y="3908399"/>
            <a:ext cx="6096000" cy="1740861"/>
          </a:xfrm>
          <a:prstGeom prst="rect">
            <a:avLst/>
          </a:prstGeom>
        </p:spPr>
        <p:txBody>
          <a:bodyPr>
            <a:spAutoFit/>
          </a:bodyPr>
          <a:lstStyle/>
          <a:p>
            <a:pPr marL="6350" marR="2540" indent="-6350" algn="ctr">
              <a:lnSpc>
                <a:spcPct val="107000"/>
              </a:lnSpc>
              <a:spcAft>
                <a:spcPts val="1290"/>
              </a:spcAft>
            </a:pPr>
            <a:r>
              <a:rPr lang="en-IN" b="1" dirty="0">
                <a:latin typeface="Times New Roman" panose="02020603050405020304" pitchFamily="18" charset="0"/>
                <a:ea typeface="Times New Roman" panose="02020603050405020304" pitchFamily="18" charset="0"/>
              </a:rPr>
              <a:t>Submitted by</a:t>
            </a:r>
          </a:p>
          <a:p>
            <a:pPr marL="6350" marR="1905" indent="-6350" algn="ctr">
              <a:lnSpc>
                <a:spcPct val="107000"/>
              </a:lnSpc>
              <a:spcAft>
                <a:spcPts val="0"/>
              </a:spcAft>
            </a:pPr>
            <a:r>
              <a:rPr lang="en-IN" b="1" dirty="0">
                <a:latin typeface="Times New Roman" panose="02020603050405020304" pitchFamily="18" charset="0"/>
                <a:ea typeface="Times New Roman" panose="02020603050405020304" pitchFamily="18" charset="0"/>
              </a:rPr>
              <a:t>AMOGAVARSHA N.R (1DT19EC003)</a:t>
            </a:r>
            <a:endParaRPr lang="en-IN" dirty="0">
              <a:latin typeface="Times New Roman" panose="02020603050405020304" pitchFamily="18" charset="0"/>
              <a:ea typeface="Times New Roman" panose="02020603050405020304" pitchFamily="18" charset="0"/>
            </a:endParaRPr>
          </a:p>
          <a:p>
            <a:pPr marL="6350" marR="635" indent="-6350" algn="ctr">
              <a:lnSpc>
                <a:spcPct val="107000"/>
              </a:lnSpc>
              <a:spcAft>
                <a:spcPts val="0"/>
              </a:spcAft>
            </a:pPr>
            <a:r>
              <a:rPr lang="en-IN" b="1" dirty="0">
                <a:latin typeface="Times New Roman" panose="02020603050405020304" pitchFamily="18" charset="0"/>
                <a:ea typeface="Times New Roman" panose="02020603050405020304" pitchFamily="18" charset="0"/>
              </a:rPr>
              <a:t>DEEPAK BP (1DT19EC017)</a:t>
            </a:r>
            <a:endParaRPr lang="en-IN" dirty="0">
              <a:latin typeface="Times New Roman" panose="02020603050405020304" pitchFamily="18" charset="0"/>
              <a:ea typeface="Times New Roman" panose="02020603050405020304" pitchFamily="18" charset="0"/>
            </a:endParaRPr>
          </a:p>
          <a:p>
            <a:pPr marL="430530" indent="-6350" algn="ctr">
              <a:lnSpc>
                <a:spcPct val="107000"/>
              </a:lnSpc>
              <a:spcAft>
                <a:spcPts val="0"/>
              </a:spcAft>
            </a:pPr>
            <a:r>
              <a:rPr lang="en-IN" b="1" dirty="0">
                <a:latin typeface="Times New Roman" panose="02020603050405020304" pitchFamily="18" charset="0"/>
                <a:ea typeface="Times New Roman" panose="02020603050405020304" pitchFamily="18" charset="0"/>
              </a:rPr>
              <a:t>BUPHIN HEGDE (1DT19EC011)</a:t>
            </a:r>
            <a:endParaRPr lang="en-IN" dirty="0">
              <a:latin typeface="Times New Roman" panose="02020603050405020304" pitchFamily="18" charset="0"/>
              <a:ea typeface="Times New Roman" panose="02020603050405020304" pitchFamily="18" charset="0"/>
            </a:endParaRPr>
          </a:p>
          <a:p>
            <a:pPr marL="6350" marR="1905" indent="-6350" algn="ctr">
              <a:lnSpc>
                <a:spcPct val="107000"/>
              </a:lnSpc>
              <a:spcAft>
                <a:spcPts val="2670"/>
              </a:spcAft>
            </a:pPr>
            <a:r>
              <a:rPr lang="en-IN" b="1">
                <a:latin typeface="Times New Roman" panose="02020603050405020304" pitchFamily="18" charset="0"/>
                <a:ea typeface="Times New Roman" panose="02020603050405020304" pitchFamily="18" charset="0"/>
              </a:rPr>
              <a:t>SAI SHREYAS G H(1DT19EC025)</a:t>
            </a:r>
            <a:endParaRPr lang="en-IN" dirty="0">
              <a:latin typeface="Times New Roman" panose="02020603050405020304" pitchFamily="18" charset="0"/>
              <a:ea typeface="Times New Roman" panose="02020603050405020304" pitchFamily="18" charset="0"/>
            </a:endParaRPr>
          </a:p>
        </p:txBody>
      </p:sp>
      <p:sp>
        <p:nvSpPr>
          <p:cNvPr id="9" name="Rectangle 8"/>
          <p:cNvSpPr/>
          <p:nvPr/>
        </p:nvSpPr>
        <p:spPr>
          <a:xfrm>
            <a:off x="5529943" y="3978349"/>
            <a:ext cx="6096000" cy="1160959"/>
          </a:xfrm>
          <a:prstGeom prst="rect">
            <a:avLst/>
          </a:prstGeom>
        </p:spPr>
        <p:txBody>
          <a:bodyPr>
            <a:spAutoFit/>
          </a:bodyPr>
          <a:lstStyle/>
          <a:p>
            <a:pPr marL="6350" marR="635" indent="-6350" algn="ctr">
              <a:lnSpc>
                <a:spcPct val="107000"/>
              </a:lnSpc>
              <a:spcAft>
                <a:spcPts val="1290"/>
              </a:spcAft>
            </a:pPr>
            <a:r>
              <a:rPr lang="en-IN" b="1" dirty="0">
                <a:solidFill>
                  <a:srgbClr val="000000"/>
                </a:solidFill>
                <a:latin typeface="Times New Roman" panose="02020603050405020304" pitchFamily="18" charset="0"/>
                <a:ea typeface="Times New Roman" panose="02020603050405020304" pitchFamily="18" charset="0"/>
              </a:rPr>
              <a:t>Under the Guidance of</a:t>
            </a:r>
          </a:p>
          <a:p>
            <a:pPr marL="6350" marR="1270" indent="-6350" algn="ctr">
              <a:lnSpc>
                <a:spcPct val="107000"/>
              </a:lnSpc>
              <a:spcAft>
                <a:spcPts val="115"/>
              </a:spcAft>
            </a:pPr>
            <a:r>
              <a:rPr lang="en-IN" b="1" dirty="0">
                <a:latin typeface="Times New Roman" panose="02020603050405020304" pitchFamily="18" charset="0"/>
                <a:ea typeface="Times New Roman" panose="02020603050405020304" pitchFamily="18" charset="0"/>
              </a:rPr>
              <a:t>Miss SINDHU K</a:t>
            </a:r>
            <a:endParaRPr lang="en-IN" dirty="0">
              <a:latin typeface="Times New Roman" panose="02020603050405020304" pitchFamily="18" charset="0"/>
              <a:ea typeface="Times New Roman" panose="02020603050405020304" pitchFamily="18" charset="0"/>
            </a:endParaRPr>
          </a:p>
          <a:p>
            <a:pPr marL="6350" marR="635" indent="-6350" algn="ctr">
              <a:lnSpc>
                <a:spcPct val="107000"/>
              </a:lnSpc>
              <a:spcAft>
                <a:spcPts val="285"/>
              </a:spcAft>
            </a:pPr>
            <a:r>
              <a:rPr lang="en-IN" b="1" dirty="0">
                <a:latin typeface="Times New Roman" panose="02020603050405020304" pitchFamily="18" charset="0"/>
                <a:ea typeface="Times New Roman" panose="02020603050405020304" pitchFamily="18" charset="0"/>
              </a:rPr>
              <a:t>(Assistant. Professor, Dept. of ECE)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723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latin typeface="Algerian" panose="04020705040A02060702" pitchFamily="82" charset="0"/>
              </a:rPr>
              <a:t>VIII</a:t>
            </a:r>
            <a:r>
              <a:rPr lang="en-IN" sz="4800" b="1" dirty="0"/>
              <a:t>   Applications</a:t>
            </a:r>
          </a:p>
        </p:txBody>
      </p:sp>
      <p:sp>
        <p:nvSpPr>
          <p:cNvPr id="3" name="Content Placeholder 2"/>
          <p:cNvSpPr>
            <a:spLocks noGrp="1"/>
          </p:cNvSpPr>
          <p:nvPr>
            <p:ph idx="1"/>
          </p:nvPr>
        </p:nvSpPr>
        <p:spPr/>
        <p:txBody>
          <a:bodyPr/>
          <a:lstStyle/>
          <a:p>
            <a:pPr marL="285750" indent="-285750"/>
            <a:r>
              <a:rPr lang="en-US" sz="3600" dirty="0"/>
              <a:t>To automate home </a:t>
            </a:r>
          </a:p>
          <a:p>
            <a:pPr marL="285750" indent="-285750"/>
            <a:r>
              <a:rPr lang="en-US" sz="3600" dirty="0"/>
              <a:t> Control home appliances using brain signals </a:t>
            </a:r>
          </a:p>
          <a:p>
            <a:pPr marL="285750" indent="-285750"/>
            <a:r>
              <a:rPr lang="en-US" sz="3600" dirty="0"/>
              <a:t>For paralyzed people </a:t>
            </a:r>
          </a:p>
          <a:p>
            <a:pPr marL="285750" indent="-285750"/>
            <a:r>
              <a:rPr lang="en-US" sz="3600" dirty="0"/>
              <a:t>For specially abled people</a:t>
            </a:r>
          </a:p>
          <a:p>
            <a:endParaRPr lang="en-IN" dirty="0"/>
          </a:p>
        </p:txBody>
      </p:sp>
    </p:spTree>
    <p:extLst>
      <p:ext uri="{BB962C8B-B14F-4D97-AF65-F5344CB8AC3E}">
        <p14:creationId xmlns:p14="http://schemas.microsoft.com/office/powerpoint/2010/main" val="96434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latin typeface="Algerian" panose="04020705040A02060702" pitchFamily="82" charset="0"/>
              </a:rPr>
              <a:t>IX</a:t>
            </a:r>
            <a:r>
              <a:rPr lang="en-IN" sz="4800" b="1" dirty="0"/>
              <a:t>     Advantages :</a:t>
            </a:r>
          </a:p>
        </p:txBody>
      </p:sp>
      <p:sp>
        <p:nvSpPr>
          <p:cNvPr id="3" name="Content Placeholder 2"/>
          <p:cNvSpPr>
            <a:spLocks noGrp="1"/>
          </p:cNvSpPr>
          <p:nvPr>
            <p:ph idx="1"/>
          </p:nvPr>
        </p:nvSpPr>
        <p:spPr/>
        <p:txBody>
          <a:bodyPr/>
          <a:lstStyle/>
          <a:p>
            <a:pPr marL="285750" indent="-285750"/>
            <a:r>
              <a:rPr lang="en-US" dirty="0"/>
              <a:t>Allows paralyzed people to live independent life.</a:t>
            </a:r>
          </a:p>
          <a:p>
            <a:pPr marL="285750" indent="-285750"/>
            <a:r>
              <a:rPr lang="en-US" dirty="0"/>
              <a:t> Less physical work .</a:t>
            </a:r>
          </a:p>
          <a:p>
            <a:pPr marL="285750" indent="-285750"/>
            <a:r>
              <a:rPr lang="en-US" dirty="0"/>
              <a:t>Since it uses only brain signals and doesn't involve voice or physical commands, it has wide range of applications.</a:t>
            </a:r>
            <a:endParaRPr lang="en-IN" dirty="0"/>
          </a:p>
        </p:txBody>
      </p:sp>
    </p:spTree>
    <p:extLst>
      <p:ext uri="{BB962C8B-B14F-4D97-AF65-F5344CB8AC3E}">
        <p14:creationId xmlns:p14="http://schemas.microsoft.com/office/powerpoint/2010/main" val="49534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X </a:t>
            </a:r>
            <a:r>
              <a:rPr lang="en-IN" b="1" dirty="0"/>
              <a:t>        Conclusion :</a:t>
            </a:r>
          </a:p>
        </p:txBody>
      </p:sp>
      <p:sp>
        <p:nvSpPr>
          <p:cNvPr id="3" name="Content Placeholder 2"/>
          <p:cNvSpPr>
            <a:spLocks noGrp="1"/>
          </p:cNvSpPr>
          <p:nvPr>
            <p:ph idx="1"/>
          </p:nvPr>
        </p:nvSpPr>
        <p:spPr>
          <a:xfrm>
            <a:off x="724988" y="2506662"/>
            <a:ext cx="10515600" cy="4351338"/>
          </a:xfrm>
        </p:spPr>
        <p:txBody>
          <a:bodyPr/>
          <a:lstStyle/>
          <a:p>
            <a:pPr marL="0" indent="0">
              <a:buNone/>
            </a:pPr>
            <a:r>
              <a:rPr lang="en-IN" dirty="0"/>
              <a:t>We have built a home automation system using BCI, which receives EEG signals and process it to check attention </a:t>
            </a:r>
            <a:r>
              <a:rPr lang="en-IN" dirty="0" err="1"/>
              <a:t>level.which</a:t>
            </a:r>
            <a:r>
              <a:rPr lang="en-IN" dirty="0"/>
              <a:t> is then transferred to Arduino through which IOT devices are controlled.</a:t>
            </a:r>
          </a:p>
        </p:txBody>
      </p:sp>
    </p:spTree>
    <p:extLst>
      <p:ext uri="{BB962C8B-B14F-4D97-AF65-F5344CB8AC3E}">
        <p14:creationId xmlns:p14="http://schemas.microsoft.com/office/powerpoint/2010/main" val="159627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0523" y="2754567"/>
            <a:ext cx="7650866" cy="1169551"/>
          </a:xfrm>
          <a:prstGeom prst="rect">
            <a:avLst/>
          </a:prstGeom>
        </p:spPr>
        <p:txBody>
          <a:bodyPr wrap="square">
            <a:spAutoFit/>
          </a:bodyPr>
          <a:lstStyle/>
          <a:p>
            <a:r>
              <a:rPr lang="en-IN" sz="7000" b="1" i="1" dirty="0">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cs typeface="Times New Roman" panose="02020603050405020304" pitchFamily="18" charset="0"/>
              </a:rPr>
              <a:t>THANK YOU</a:t>
            </a:r>
            <a:endParaRPr lang="en-IN" sz="7000" b="1" i="1" dirty="0">
              <a:effectLst>
                <a:outerShdw blurRad="38100" dist="38100" dir="2700000" algn="tl">
                  <a:srgbClr val="000000">
                    <a:alpha val="43137"/>
                  </a:srgbClr>
                </a:outerShdw>
              </a:effectLst>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938750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Contents</a:t>
            </a:r>
          </a:p>
        </p:txBody>
      </p:sp>
      <p:sp>
        <p:nvSpPr>
          <p:cNvPr id="3" name="Content Placeholder 2"/>
          <p:cNvSpPr>
            <a:spLocks noGrp="1"/>
          </p:cNvSpPr>
          <p:nvPr>
            <p:ph idx="1"/>
          </p:nvPr>
        </p:nvSpPr>
        <p:spPr/>
        <p:txBody>
          <a:bodyPr>
            <a:normAutofit fontScale="92500" lnSpcReduction="20000"/>
          </a:bodyPr>
          <a:lstStyle/>
          <a:p>
            <a:r>
              <a:rPr lang="en-IN" dirty="0"/>
              <a:t>Introduction</a:t>
            </a:r>
          </a:p>
          <a:p>
            <a:r>
              <a:rPr lang="en-IN" dirty="0"/>
              <a:t>Literature Survey</a:t>
            </a:r>
          </a:p>
          <a:p>
            <a:r>
              <a:rPr lang="en-IN" dirty="0"/>
              <a:t>Problem Statement</a:t>
            </a:r>
          </a:p>
          <a:p>
            <a:r>
              <a:rPr lang="en-IN" dirty="0"/>
              <a:t>Objectives</a:t>
            </a:r>
          </a:p>
          <a:p>
            <a:r>
              <a:rPr lang="en-IN" dirty="0"/>
              <a:t>Proposed Methodology</a:t>
            </a:r>
          </a:p>
          <a:p>
            <a:r>
              <a:rPr lang="en-IN" dirty="0"/>
              <a:t>Block diagrams</a:t>
            </a:r>
          </a:p>
          <a:p>
            <a:r>
              <a:rPr lang="en-IN" dirty="0"/>
              <a:t>Outcomes</a:t>
            </a:r>
          </a:p>
          <a:p>
            <a:r>
              <a:rPr lang="en-IN" dirty="0"/>
              <a:t>Applications</a:t>
            </a:r>
          </a:p>
          <a:p>
            <a:r>
              <a:rPr lang="en-IN" dirty="0"/>
              <a:t>Advantages</a:t>
            </a:r>
          </a:p>
          <a:p>
            <a:r>
              <a:rPr lang="en-IN"/>
              <a:t>Conclusion</a:t>
            </a:r>
            <a:endParaRPr lang="en-IN" dirty="0"/>
          </a:p>
          <a:p>
            <a:endParaRPr lang="en-IN" dirty="0"/>
          </a:p>
          <a:p>
            <a:endParaRPr lang="en-IN" dirty="0"/>
          </a:p>
        </p:txBody>
      </p:sp>
    </p:spTree>
    <p:extLst>
      <p:ext uri="{BB962C8B-B14F-4D97-AF65-F5344CB8AC3E}">
        <p14:creationId xmlns:p14="http://schemas.microsoft.com/office/powerpoint/2010/main" val="694911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I</a:t>
            </a:r>
            <a:r>
              <a:rPr lang="en-IN" b="1" dirty="0"/>
              <a:t>    INTRODUCTION</a:t>
            </a:r>
          </a:p>
        </p:txBody>
      </p:sp>
      <p:sp>
        <p:nvSpPr>
          <p:cNvPr id="3" name="Content Placeholder 2"/>
          <p:cNvSpPr>
            <a:spLocks noGrp="1"/>
          </p:cNvSpPr>
          <p:nvPr>
            <p:ph idx="1"/>
          </p:nvPr>
        </p:nvSpPr>
        <p:spPr>
          <a:xfrm>
            <a:off x="838200" y="1496135"/>
            <a:ext cx="10515600" cy="4351338"/>
          </a:xfrm>
        </p:spPr>
        <p:txBody>
          <a:bodyPr>
            <a:noAutofit/>
          </a:bodyPr>
          <a:lstStyle/>
          <a:p>
            <a:r>
              <a:rPr lang="en-US" sz="1600" dirty="0"/>
              <a:t>Brain computer interface or mind machine interface is a computer-based system that acquires brain signals, analyzes them, and translates them into commands that are relayed to an output device to carry out a desired action . </a:t>
            </a:r>
          </a:p>
          <a:p>
            <a:r>
              <a:rPr lang="en-US" sz="1600" dirty="0"/>
              <a:t>A BCI is a computer-based system that acquires brain signals, analyzes them, and translates the </a:t>
            </a:r>
            <a:r>
              <a:rPr lang="en-US" sz="1600" dirty="0" err="1"/>
              <a:t>minto</a:t>
            </a:r>
            <a:r>
              <a:rPr lang="en-US" sz="1600" dirty="0"/>
              <a:t> commands that are relayed to an output device to carry out a desired action. Thus, BCIs do not use the brain's normal output pathways of peripheral nerves and muscles.</a:t>
            </a:r>
          </a:p>
          <a:p>
            <a:r>
              <a:rPr lang="en-US" sz="1600" dirty="0"/>
              <a:t> The Brain-Computer Interface (BCI) is one of the communication channel used to make an interaction between the human brain and a digital computer. </a:t>
            </a:r>
          </a:p>
          <a:p>
            <a:r>
              <a:rPr lang="en-US" sz="1600" dirty="0"/>
              <a:t>BCI which monitors EEG waves from the Brain. EEG –Electroencephalography which monitors an Electrical property of the Brain along with the Scalp (Non-invasive). The Neuro sky Mind wave mobile / Brain Sense measures intentionally directed EMG activity (blink strength). </a:t>
            </a:r>
          </a:p>
          <a:p>
            <a:r>
              <a:rPr lang="en-US" sz="1600" dirty="0"/>
              <a:t>3A brain-computer interface (BCI) is a new communication channel between the human brain and a digital computer. The ambitious goal of a BCI is finally the restoration of movements, communication and environmental control for handicapped people Arduino is an open-source hardware.</a:t>
            </a:r>
          </a:p>
          <a:p>
            <a:r>
              <a:rPr lang="en-US" sz="1600" dirty="0"/>
              <a:t>Arduino UNO is a micro controller board based on theATmega328P. It has 14 digital input/output pins (of which 6 can be used as PWM outputs), 6analog inputs, a 16 MHz ceramic resonator, a USB connection, a power jack, an ICSP header and a reset button. </a:t>
            </a:r>
          </a:p>
          <a:p>
            <a:r>
              <a:rPr lang="en-US" sz="1600" dirty="0"/>
              <a:t>Arduino consists of both a physical programmable circuit board (often referred to as a microcontroller) and a piece of software, or IDE (Integrated Development Environment) that runs on your computer. </a:t>
            </a:r>
            <a:r>
              <a:rPr lang="en-US" sz="1600" dirty="0" err="1"/>
              <a:t>arduinio</a:t>
            </a:r>
            <a:r>
              <a:rPr lang="en-US" sz="1600" dirty="0"/>
              <a:t> is used to read data from sensors and produce output corresponding to it.</a:t>
            </a:r>
            <a:endParaRPr lang="en-IN" sz="1600" dirty="0"/>
          </a:p>
        </p:txBody>
      </p:sp>
    </p:spTree>
    <p:extLst>
      <p:ext uri="{BB962C8B-B14F-4D97-AF65-F5344CB8AC3E}">
        <p14:creationId xmlns:p14="http://schemas.microsoft.com/office/powerpoint/2010/main" val="1129051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601891" cy="549275"/>
          </a:xfrm>
        </p:spPr>
        <p:txBody>
          <a:bodyPr>
            <a:normAutofit fontScale="90000"/>
          </a:bodyPr>
          <a:lstStyle/>
          <a:p>
            <a:r>
              <a:rPr lang="en-IN" b="1" dirty="0">
                <a:latin typeface="Algerian" panose="04020705040A02060702" pitchFamily="82" charset="0"/>
              </a:rPr>
              <a:t>II</a:t>
            </a:r>
            <a:r>
              <a:rPr lang="en-IN" b="1" dirty="0"/>
              <a:t>    LITERATURE SURVEY</a:t>
            </a:r>
            <a:endParaRPr lang="en-IN"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2668890"/>
              </p:ext>
            </p:extLst>
          </p:nvPr>
        </p:nvGraphicFramePr>
        <p:xfrm>
          <a:off x="792479" y="1079864"/>
          <a:ext cx="2473235" cy="1219200"/>
        </p:xfrm>
        <a:graphic>
          <a:graphicData uri="http://schemas.openxmlformats.org/drawingml/2006/table">
            <a:tbl>
              <a:tblPr bandCol="1"/>
              <a:tblGrid>
                <a:gridCol w="2473235">
                  <a:extLst>
                    <a:ext uri="{9D8B030D-6E8A-4147-A177-3AD203B41FA5}">
                      <a16:colId xmlns:a16="http://schemas.microsoft.com/office/drawing/2014/main" val="722738362"/>
                    </a:ext>
                  </a:extLst>
                </a:gridCol>
              </a:tblGrid>
              <a:tr h="1219200">
                <a:tc>
                  <a:txBody>
                    <a:bodyPr/>
                    <a:lstStyle/>
                    <a:p>
                      <a:r>
                        <a:rPr lang="en-IN" sz="1800" dirty="0"/>
                        <a:t>Mayo </a:t>
                      </a:r>
                      <a:r>
                        <a:rPr lang="en-IN" sz="1800" dirty="0" err="1"/>
                        <a:t>Clin</a:t>
                      </a:r>
                      <a:r>
                        <a:rPr lang="en-IN" sz="1800" dirty="0"/>
                        <a:t> Proc. 2012 Mar; 87(3):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5037045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87752296"/>
              </p:ext>
            </p:extLst>
          </p:nvPr>
        </p:nvGraphicFramePr>
        <p:xfrm>
          <a:off x="3265712" y="1079863"/>
          <a:ext cx="8098973" cy="1210492"/>
        </p:xfrm>
        <a:graphic>
          <a:graphicData uri="http://schemas.openxmlformats.org/drawingml/2006/table">
            <a:tbl>
              <a:tblPr/>
              <a:tblGrid>
                <a:gridCol w="8098973">
                  <a:extLst>
                    <a:ext uri="{9D8B030D-6E8A-4147-A177-3AD203B41FA5}">
                      <a16:colId xmlns:a16="http://schemas.microsoft.com/office/drawing/2014/main" val="1355706627"/>
                    </a:ext>
                  </a:extLst>
                </a:gridCol>
              </a:tblGrid>
              <a:tr h="1210492">
                <a:tc>
                  <a:txBody>
                    <a:bodyPr/>
                    <a:lstStyle/>
                    <a:p>
                      <a:r>
                        <a:rPr lang="en-IN" sz="1800" dirty="0"/>
                        <a:t>“The advance of functional neuro imaging techniques with high spatiotemporal resolution now provides potential new methods for recording brain signals to control a BCI. Magnetoencephalography (MEG) measures mainly the magnetic fields generated by electrical currents moving along pyramidal cell axons.”</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7366481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42988500"/>
              </p:ext>
            </p:extLst>
          </p:nvPr>
        </p:nvGraphicFramePr>
        <p:xfrm>
          <a:off x="792479" y="4667794"/>
          <a:ext cx="2473234" cy="2011677"/>
        </p:xfrm>
        <a:graphic>
          <a:graphicData uri="http://schemas.openxmlformats.org/drawingml/2006/table">
            <a:tbl>
              <a:tblPr/>
              <a:tblGrid>
                <a:gridCol w="2473234">
                  <a:extLst>
                    <a:ext uri="{9D8B030D-6E8A-4147-A177-3AD203B41FA5}">
                      <a16:colId xmlns:a16="http://schemas.microsoft.com/office/drawing/2014/main" val="108759338"/>
                    </a:ext>
                  </a:extLst>
                </a:gridCol>
              </a:tblGrid>
              <a:tr h="2011677">
                <a:tc>
                  <a:txBody>
                    <a:bodyPr/>
                    <a:lstStyle/>
                    <a:p>
                      <a:r>
                        <a:rPr lang="en-IN" sz="1800" dirty="0"/>
                        <a:t>Academic Editor:</a:t>
                      </a:r>
                    </a:p>
                    <a:p>
                      <a:r>
                        <a:rPr lang="en-IN" sz="1800" dirty="0"/>
                        <a:t>Pietro </a:t>
                      </a:r>
                      <a:r>
                        <a:rPr lang="en-IN" sz="1800" dirty="0" err="1"/>
                        <a:t>Aricò</a:t>
                      </a:r>
                      <a:r>
                        <a:rPr lang="en-IN" sz="1800" dirty="0"/>
                        <a:t> 4</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9382707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76344547"/>
              </p:ext>
            </p:extLst>
          </p:nvPr>
        </p:nvGraphicFramePr>
        <p:xfrm>
          <a:off x="792479" y="3479075"/>
          <a:ext cx="2473234" cy="1188720"/>
        </p:xfrm>
        <a:graphic>
          <a:graphicData uri="http://schemas.openxmlformats.org/drawingml/2006/table">
            <a:tbl>
              <a:tblPr/>
              <a:tblGrid>
                <a:gridCol w="2473234">
                  <a:extLst>
                    <a:ext uri="{9D8B030D-6E8A-4147-A177-3AD203B41FA5}">
                      <a16:colId xmlns:a16="http://schemas.microsoft.com/office/drawing/2014/main" val="3002678308"/>
                    </a:ext>
                  </a:extLst>
                </a:gridCol>
              </a:tblGrid>
              <a:tr h="1123403">
                <a:tc>
                  <a:txBody>
                    <a:bodyPr/>
                    <a:lstStyle/>
                    <a:p>
                      <a:r>
                        <a:rPr lang="en-IN" sz="1800" dirty="0"/>
                        <a:t>Advanced EEG Monitor Ergonomic Issues in Brain-Computer Interface Technologies: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4655559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13486498"/>
              </p:ext>
            </p:extLst>
          </p:nvPr>
        </p:nvGraphicFramePr>
        <p:xfrm>
          <a:off x="792479" y="2290356"/>
          <a:ext cx="2473234" cy="1188720"/>
        </p:xfrm>
        <a:graphic>
          <a:graphicData uri="http://schemas.openxmlformats.org/drawingml/2006/table">
            <a:tbl>
              <a:tblPr/>
              <a:tblGrid>
                <a:gridCol w="2473234">
                  <a:extLst>
                    <a:ext uri="{9D8B030D-6E8A-4147-A177-3AD203B41FA5}">
                      <a16:colId xmlns:a16="http://schemas.microsoft.com/office/drawing/2014/main" val="1711416503"/>
                    </a:ext>
                  </a:extLst>
                </a:gridCol>
              </a:tblGrid>
              <a:tr h="1123403">
                <a:tc>
                  <a:txBody>
                    <a:bodyPr/>
                    <a:lstStyle/>
                    <a:p>
                      <a:r>
                        <a:rPr lang="en-IN" sz="1800" dirty="0" err="1"/>
                        <a:t>Sonam</a:t>
                      </a:r>
                      <a:r>
                        <a:rPr lang="en-IN" sz="1800" dirty="0"/>
                        <a:t>, </a:t>
                      </a:r>
                      <a:r>
                        <a:rPr lang="en-IN" sz="1800" dirty="0" err="1"/>
                        <a:t>Yashpal</a:t>
                      </a:r>
                      <a:r>
                        <a:rPr lang="en-IN" sz="1800" dirty="0"/>
                        <a:t> Singh Paper ID : IJERTCONV3IS10102 Volume &amp; Issue :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6446954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009168232"/>
              </p:ext>
            </p:extLst>
          </p:nvPr>
        </p:nvGraphicFramePr>
        <p:xfrm>
          <a:off x="3265712" y="2299064"/>
          <a:ext cx="8098973" cy="1180010"/>
        </p:xfrm>
        <a:graphic>
          <a:graphicData uri="http://schemas.openxmlformats.org/drawingml/2006/table">
            <a:tbl>
              <a:tblPr/>
              <a:tblGrid>
                <a:gridCol w="8098973">
                  <a:extLst>
                    <a:ext uri="{9D8B030D-6E8A-4147-A177-3AD203B41FA5}">
                      <a16:colId xmlns:a16="http://schemas.microsoft.com/office/drawing/2014/main" val="2858085104"/>
                    </a:ext>
                  </a:extLst>
                </a:gridCol>
              </a:tblGrid>
              <a:tr h="1180010">
                <a:tc>
                  <a:txBody>
                    <a:bodyPr/>
                    <a:lstStyle/>
                    <a:p>
                      <a:r>
                        <a:rPr lang="en-IN" sz="1800" dirty="0"/>
                        <a:t> “ A brain computer interface (BCI) is a proficient result in the research field of human-computer synergy”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82114099"/>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604708585"/>
              </p:ext>
            </p:extLst>
          </p:nvPr>
        </p:nvGraphicFramePr>
        <p:xfrm>
          <a:off x="3265712" y="3479074"/>
          <a:ext cx="8098973" cy="1188718"/>
        </p:xfrm>
        <a:graphic>
          <a:graphicData uri="http://schemas.openxmlformats.org/drawingml/2006/table">
            <a:tbl>
              <a:tblPr/>
              <a:tblGrid>
                <a:gridCol w="8098973">
                  <a:extLst>
                    <a:ext uri="{9D8B030D-6E8A-4147-A177-3AD203B41FA5}">
                      <a16:colId xmlns:a16="http://schemas.microsoft.com/office/drawing/2014/main" val="188990231"/>
                    </a:ext>
                  </a:extLst>
                </a:gridCol>
              </a:tblGrid>
              <a:tr h="1188718">
                <a:tc>
                  <a:txBody>
                    <a:bodyPr/>
                    <a:lstStyle/>
                    <a:p>
                      <a:r>
                        <a:rPr lang="en-IN" sz="1800" dirty="0"/>
                        <a:t>Current Status, Challenges, and Future Direction View this Special Issue Volume 2019 Hyun Jae </a:t>
                      </a:r>
                      <a:r>
                        <a:rPr lang="en-IN" sz="1800" dirty="0" err="1"/>
                        <a:t>Baek</a:t>
                      </a:r>
                      <a:r>
                        <a:rPr lang="en-IN" sz="1800" dirty="0"/>
                        <a:t> ,1 Min </a:t>
                      </a:r>
                      <a:r>
                        <a:rPr lang="en-IN" sz="1800" dirty="0" err="1"/>
                        <a:t>Hye</a:t>
                      </a:r>
                      <a:r>
                        <a:rPr lang="en-IN" sz="1800" dirty="0"/>
                        <a:t> Chang ,2 </a:t>
                      </a:r>
                      <a:r>
                        <a:rPr lang="en-IN" sz="1800" dirty="0" err="1"/>
                        <a:t>Jeong</a:t>
                      </a:r>
                      <a:r>
                        <a:rPr lang="en-IN" sz="1800" dirty="0"/>
                        <a:t> </a:t>
                      </a:r>
                      <a:r>
                        <a:rPr lang="en-IN" sz="1800" dirty="0" err="1"/>
                        <a:t>Heo</a:t>
                      </a:r>
                      <a:r>
                        <a:rPr lang="en-IN" sz="1800" dirty="0"/>
                        <a:t> ,3 </a:t>
                      </a:r>
                      <a:r>
                        <a:rPr lang="en-IN" sz="1800" dirty="0" err="1"/>
                        <a:t>andKwangSuk</a:t>
                      </a:r>
                      <a:r>
                        <a:rPr lang="en-IN" sz="1800" dirty="0"/>
                        <a:t> Park 4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43013853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01840654"/>
              </p:ext>
            </p:extLst>
          </p:nvPr>
        </p:nvGraphicFramePr>
        <p:xfrm>
          <a:off x="3265711" y="4667792"/>
          <a:ext cx="8098973" cy="2011680"/>
        </p:xfrm>
        <a:graphic>
          <a:graphicData uri="http://schemas.openxmlformats.org/drawingml/2006/table">
            <a:tbl>
              <a:tblPr/>
              <a:tblGrid>
                <a:gridCol w="8098973">
                  <a:extLst>
                    <a:ext uri="{9D8B030D-6E8A-4147-A177-3AD203B41FA5}">
                      <a16:colId xmlns:a16="http://schemas.microsoft.com/office/drawing/2014/main" val="223601809"/>
                    </a:ext>
                  </a:extLst>
                </a:gridCol>
              </a:tblGrid>
              <a:tr h="1062447">
                <a:tc>
                  <a:txBody>
                    <a:bodyPr/>
                    <a:lstStyle/>
                    <a:p>
                      <a:r>
                        <a:rPr lang="en-IN" sz="1800" dirty="0"/>
                        <a:t>“Technological advancements have greatly simplified the measurement and assessment of bio-potential signals, particularly electrocardiograms. However, the sites for EEG electrodes are mostly covered with hair, and EEG signals are weaker than those used in other bio-potential measurement tools, which makes the use of dry electrodes in EEG difficult. Most dry EEG electrodes make signal measurements by penetrating the outermost layer of the skin, the </a:t>
                      </a:r>
                      <a:r>
                        <a:rPr lang="en-IN" sz="1800" dirty="0" err="1"/>
                        <a:t>stratumcorneum</a:t>
                      </a:r>
                      <a:r>
                        <a:rPr lang="en-IN" sz="1800" dirty="0"/>
                        <a:t>, using microelectromechanical or carbon nanotube (CNT) techniques [25–28]”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38027324"/>
                  </a:ext>
                </a:extLst>
              </a:tr>
            </a:tbl>
          </a:graphicData>
        </a:graphic>
      </p:graphicFrame>
    </p:spTree>
    <p:extLst>
      <p:ext uri="{BB962C8B-B14F-4D97-AF65-F5344CB8AC3E}">
        <p14:creationId xmlns:p14="http://schemas.microsoft.com/office/powerpoint/2010/main" val="86874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III</a:t>
            </a:r>
            <a:r>
              <a:rPr lang="en-IN" b="1" dirty="0"/>
              <a:t>    PROBLEM STATEMENT</a:t>
            </a:r>
          </a:p>
        </p:txBody>
      </p:sp>
      <p:sp>
        <p:nvSpPr>
          <p:cNvPr id="3" name="Content Placeholder 2"/>
          <p:cNvSpPr>
            <a:spLocks noGrp="1"/>
          </p:cNvSpPr>
          <p:nvPr>
            <p:ph idx="1"/>
          </p:nvPr>
        </p:nvSpPr>
        <p:spPr/>
        <p:txBody>
          <a:bodyPr>
            <a:normAutofit/>
          </a:bodyPr>
          <a:lstStyle/>
          <a:p>
            <a:r>
              <a:rPr lang="en-US" sz="2400" dirty="0"/>
              <a:t>Movement related disabilities have a negative effect on the people who suffer from them, since, it reduces the ability to do tasks on their own. </a:t>
            </a:r>
          </a:p>
          <a:p>
            <a:r>
              <a:rPr lang="en-US" sz="2400" dirty="0"/>
              <a:t>In many cases, very simple tasks such as turning on a television, alight bulb and other devices of daily use, become difficult to do without the help of another person. </a:t>
            </a:r>
          </a:p>
          <a:p>
            <a:r>
              <a:rPr lang="en-US" sz="2400" dirty="0"/>
              <a:t> The use of home automation devices has increased the quality of life for many individuals by providing them the ability to control home devices such as light bulbs, fans, garage doors, and thermostats. </a:t>
            </a:r>
          </a:p>
        </p:txBody>
      </p:sp>
    </p:spTree>
    <p:extLst>
      <p:ext uri="{BB962C8B-B14F-4D97-AF65-F5344CB8AC3E}">
        <p14:creationId xmlns:p14="http://schemas.microsoft.com/office/powerpoint/2010/main" val="79795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IV</a:t>
            </a:r>
            <a:r>
              <a:rPr lang="en-IN" b="1" dirty="0"/>
              <a:t>   OBJECTIVES:</a:t>
            </a:r>
          </a:p>
        </p:txBody>
      </p:sp>
      <p:sp>
        <p:nvSpPr>
          <p:cNvPr id="3" name="Content Placeholder 2"/>
          <p:cNvSpPr>
            <a:spLocks noGrp="1"/>
          </p:cNvSpPr>
          <p:nvPr>
            <p:ph idx="1"/>
          </p:nvPr>
        </p:nvSpPr>
        <p:spPr/>
        <p:txBody>
          <a:bodyPr>
            <a:normAutofit/>
          </a:bodyPr>
          <a:lstStyle/>
          <a:p>
            <a:r>
              <a:rPr lang="en-US" sz="2000" dirty="0"/>
              <a:t>Allow an independent performance of people with difficulties or motor disabilities (but with an intact intellectual activity) into their home, and to improve their keepers services helping the tasks accomplishment by an automation an access of the house´s present devices through a Brain Computer Interface. </a:t>
            </a:r>
          </a:p>
          <a:p>
            <a:r>
              <a:rPr lang="en-US" sz="2000" dirty="0"/>
              <a:t>Brain Computer Interface (BCI) has given the opportunity to not only take advantage of advancements in home automation technology but also improve the overall quality of life for individuals who are suffering from speech and motion related conditions. </a:t>
            </a:r>
          </a:p>
          <a:p>
            <a:r>
              <a:rPr lang="en-US" sz="2000" dirty="0"/>
              <a:t>BCI is a method of communication with a computer using the electroencephalogram(EEG)signals obtained from the user's brain activity. Considering EEG signals are independent of the normal pathways of the nerves and muscles, EEG signals can be used to implement a home automation system. </a:t>
            </a:r>
          </a:p>
        </p:txBody>
      </p:sp>
    </p:spTree>
    <p:extLst>
      <p:ext uri="{BB962C8B-B14F-4D97-AF65-F5344CB8AC3E}">
        <p14:creationId xmlns:p14="http://schemas.microsoft.com/office/powerpoint/2010/main" val="249848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V</a:t>
            </a:r>
            <a:r>
              <a:rPr lang="en-IN" b="1" dirty="0"/>
              <a:t>    PROPOSED METHODOLOGY</a:t>
            </a:r>
          </a:p>
        </p:txBody>
      </p:sp>
      <p:sp>
        <p:nvSpPr>
          <p:cNvPr id="3" name="Content Placeholder 2"/>
          <p:cNvSpPr>
            <a:spLocks noGrp="1"/>
          </p:cNvSpPr>
          <p:nvPr>
            <p:ph idx="1"/>
          </p:nvPr>
        </p:nvSpPr>
        <p:spPr>
          <a:xfrm>
            <a:off x="652263" y="1437769"/>
            <a:ext cx="10515600" cy="4705214"/>
          </a:xfrm>
        </p:spPr>
        <p:txBody>
          <a:bodyPr>
            <a:noAutofit/>
          </a:bodyPr>
          <a:lstStyle/>
          <a:p>
            <a:r>
              <a:rPr lang="en-US" sz="1400" dirty="0"/>
              <a:t>The proposed system provides people with disabilities an easy way to control electronic devices by using EEG signals generated when the user blinks. The blinks of the user is detected by the EEG and such information is transmitted to the computer that executes a BCI application with filters and classifies the raw blink signals.</a:t>
            </a:r>
          </a:p>
          <a:p>
            <a:r>
              <a:rPr lang="en-US" sz="1400" dirty="0"/>
              <a:t> Once understood the command that the user wants to execute the BCI applications sends the command to the </a:t>
            </a:r>
            <a:r>
              <a:rPr lang="en-US" sz="1400" dirty="0" err="1"/>
              <a:t>IoT</a:t>
            </a:r>
            <a:r>
              <a:rPr lang="en-US" sz="1400" dirty="0"/>
              <a:t> devices through the communication server. Using the proposed system, the user can have the control of </a:t>
            </a:r>
            <a:r>
              <a:rPr lang="en-US" sz="1400" dirty="0" err="1"/>
              <a:t>IoT</a:t>
            </a:r>
            <a:r>
              <a:rPr lang="en-US" sz="1400" dirty="0"/>
              <a:t> devices (such as </a:t>
            </a:r>
            <a:r>
              <a:rPr lang="en-US" sz="1400" dirty="0" err="1"/>
              <a:t>SmartTV</a:t>
            </a:r>
            <a:r>
              <a:rPr lang="en-US" sz="1400" dirty="0"/>
              <a:t>, Lightbulbs and Fans)without being close or having physical interaction.</a:t>
            </a:r>
          </a:p>
          <a:p>
            <a:r>
              <a:rPr lang="en-US" sz="1400" dirty="0"/>
              <a:t> In order to achieve this, we have used the brain sense a Mind Wave </a:t>
            </a:r>
            <a:r>
              <a:rPr lang="en-US" sz="1400" dirty="0" err="1"/>
              <a:t>NeuroSky</a:t>
            </a:r>
            <a:r>
              <a:rPr lang="en-US" sz="1400" dirty="0"/>
              <a:t> ®based commercial device. It is affordable, portable and wireless, that senses and delivers to the computer the electroencephalographic signals produced in the frontal lobe and the levels of Attention, Relaxation and Blinking to the computer. </a:t>
            </a:r>
          </a:p>
          <a:p>
            <a:r>
              <a:rPr lang="en-US" sz="1400" dirty="0"/>
              <a:t>In order to determine the efficiency of the obtained signals a Test Software was designed, which verified the operation´s device with different persons. We concluded that the easiest way to control the Attention levels of attention is concentrating in a certain point, and the way to control the Relaxation levels is by closing the eyes. </a:t>
            </a:r>
          </a:p>
          <a:p>
            <a:r>
              <a:rPr lang="en-US" sz="1400" dirty="0"/>
              <a:t>As a second step we developed a software that takes the signal from the EEG(Electro </a:t>
            </a:r>
            <a:r>
              <a:rPr lang="en-US" sz="1400" dirty="0" err="1"/>
              <a:t>Encephalo</a:t>
            </a:r>
            <a:r>
              <a:rPr lang="en-US" sz="1400" dirty="0"/>
              <a:t> </a:t>
            </a:r>
            <a:r>
              <a:rPr lang="en-US" sz="1400" dirty="0" err="1"/>
              <a:t>Graphy</a:t>
            </a:r>
            <a:r>
              <a:rPr lang="en-US" sz="1400" dirty="0"/>
              <a:t>) sensor, processes it and sends signals via USB to an Arduino board which is associated with electronics that complies the different tasks. </a:t>
            </a:r>
          </a:p>
          <a:p>
            <a:r>
              <a:rPr lang="en-US" sz="1400" dirty="0"/>
              <a:t>The user chooses the action by managing the Attention levels. When they are higher than a particular threshold value, the action is executed. </a:t>
            </a:r>
          </a:p>
          <a:p>
            <a:r>
              <a:rPr lang="en-US" sz="1400" dirty="0"/>
              <a:t> In order to disable this action, the user must lower the threshold level and over-come it again. This is the simplest and fastest way to handle but it brings with several problems: if the user concentrates for any other reason and this signal exceeds the threshold, it causes the activation of an involuntary action. To solve this problem, we use a three variables combination that can become independent of each other thru training properly. </a:t>
            </a:r>
          </a:p>
          <a:p>
            <a:r>
              <a:rPr lang="en-US" sz="1400" dirty="0"/>
              <a:t> These variables are Attention, Meditation and Blink. When you comply three simultaneous previously established conditions, the action is executed, and when they return to fulfill the conditions the action is deactivated. The software also has the feature of personalizing its conditions, so it can be best for any user, even a novice one.</a:t>
            </a:r>
            <a:endParaRPr lang="en-IN" sz="1400" dirty="0"/>
          </a:p>
          <a:p>
            <a:endParaRPr lang="en-IN" sz="1400" dirty="0"/>
          </a:p>
        </p:txBody>
      </p:sp>
    </p:spTree>
    <p:extLst>
      <p:ext uri="{BB962C8B-B14F-4D97-AF65-F5344CB8AC3E}">
        <p14:creationId xmlns:p14="http://schemas.microsoft.com/office/powerpoint/2010/main" val="411716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046" y="121286"/>
            <a:ext cx="8688977" cy="714738"/>
          </a:xfrm>
        </p:spPr>
        <p:txBody>
          <a:bodyPr/>
          <a:lstStyle/>
          <a:p>
            <a:r>
              <a:rPr lang="en-IN" b="1" dirty="0">
                <a:latin typeface="Algerian" panose="04020705040A02060702" pitchFamily="82" charset="0"/>
              </a:rPr>
              <a:t>VI</a:t>
            </a:r>
            <a:r>
              <a:rPr lang="en-IN" b="1" dirty="0"/>
              <a:t>    BLOCK DIAGRAMS</a:t>
            </a:r>
          </a:p>
        </p:txBody>
      </p:sp>
      <p:pic>
        <p:nvPicPr>
          <p:cNvPr id="4" name="Content Placeholder 3"/>
          <p:cNvPicPr>
            <a:picLocks noGrp="1"/>
          </p:cNvPicPr>
          <p:nvPr>
            <p:ph idx="1"/>
          </p:nvPr>
        </p:nvPicPr>
        <p:blipFill>
          <a:blip r:embed="rId2"/>
          <a:stretch>
            <a:fillRect/>
          </a:stretch>
        </p:blipFill>
        <p:spPr>
          <a:xfrm>
            <a:off x="1699125" y="1371622"/>
            <a:ext cx="3769858" cy="2016738"/>
          </a:xfrm>
          <a:prstGeom prst="rect">
            <a:avLst/>
          </a:prstGeom>
        </p:spPr>
      </p:pic>
      <p:pic>
        <p:nvPicPr>
          <p:cNvPr id="5" name="Picture 4"/>
          <p:cNvPicPr/>
          <p:nvPr/>
        </p:nvPicPr>
        <p:blipFill>
          <a:blip r:embed="rId3"/>
          <a:stretch>
            <a:fillRect/>
          </a:stretch>
        </p:blipFill>
        <p:spPr>
          <a:xfrm>
            <a:off x="7213419" y="1371622"/>
            <a:ext cx="3885111" cy="1959827"/>
          </a:xfrm>
          <a:prstGeom prst="rect">
            <a:avLst/>
          </a:prstGeom>
        </p:spPr>
      </p:pic>
      <p:pic>
        <p:nvPicPr>
          <p:cNvPr id="6" name="Picture 5"/>
          <p:cNvPicPr/>
          <p:nvPr/>
        </p:nvPicPr>
        <p:blipFill>
          <a:blip r:embed="rId4"/>
          <a:stretch>
            <a:fillRect/>
          </a:stretch>
        </p:blipFill>
        <p:spPr>
          <a:xfrm>
            <a:off x="3419656" y="4093029"/>
            <a:ext cx="5701030" cy="2764971"/>
          </a:xfrm>
          <a:prstGeom prst="rect">
            <a:avLst/>
          </a:prstGeom>
        </p:spPr>
      </p:pic>
      <p:sp>
        <p:nvSpPr>
          <p:cNvPr id="3" name="TextBox 2"/>
          <p:cNvSpPr txBox="1"/>
          <p:nvPr/>
        </p:nvSpPr>
        <p:spPr>
          <a:xfrm>
            <a:off x="1898469" y="1002290"/>
            <a:ext cx="4066902" cy="369332"/>
          </a:xfrm>
          <a:prstGeom prst="rect">
            <a:avLst/>
          </a:prstGeom>
          <a:noFill/>
        </p:spPr>
        <p:txBody>
          <a:bodyPr wrap="square" rtlCol="0">
            <a:spAutoFit/>
          </a:bodyPr>
          <a:lstStyle/>
          <a:p>
            <a:r>
              <a:rPr lang="en-IN" u="sng" dirty="0"/>
              <a:t>Brain computer Interface System</a:t>
            </a:r>
          </a:p>
        </p:txBody>
      </p:sp>
      <p:sp>
        <p:nvSpPr>
          <p:cNvPr id="7" name="TextBox 6"/>
          <p:cNvSpPr txBox="1"/>
          <p:nvPr/>
        </p:nvSpPr>
        <p:spPr>
          <a:xfrm>
            <a:off x="7279278" y="1002290"/>
            <a:ext cx="3753395" cy="369332"/>
          </a:xfrm>
          <a:prstGeom prst="rect">
            <a:avLst/>
          </a:prstGeom>
          <a:noFill/>
        </p:spPr>
        <p:txBody>
          <a:bodyPr wrap="square" rtlCol="0">
            <a:spAutoFit/>
          </a:bodyPr>
          <a:lstStyle/>
          <a:p>
            <a:r>
              <a:rPr lang="en-IN" u="sng" dirty="0"/>
              <a:t>Level Analysis Platform Using </a:t>
            </a:r>
            <a:r>
              <a:rPr lang="en-IN" u="sng" dirty="0" err="1"/>
              <a:t>MatLab</a:t>
            </a:r>
            <a:endParaRPr lang="en-IN" u="sng" dirty="0"/>
          </a:p>
        </p:txBody>
      </p:sp>
      <p:sp>
        <p:nvSpPr>
          <p:cNvPr id="8" name="TextBox 7"/>
          <p:cNvSpPr txBox="1"/>
          <p:nvPr/>
        </p:nvSpPr>
        <p:spPr>
          <a:xfrm>
            <a:off x="5701936" y="3723697"/>
            <a:ext cx="1136469" cy="369332"/>
          </a:xfrm>
          <a:prstGeom prst="rect">
            <a:avLst/>
          </a:prstGeom>
          <a:noFill/>
        </p:spPr>
        <p:txBody>
          <a:bodyPr wrap="square" rtlCol="0">
            <a:spAutoFit/>
          </a:bodyPr>
          <a:lstStyle/>
          <a:p>
            <a:r>
              <a:rPr lang="en-IN" u="sng" dirty="0"/>
              <a:t>Graphs</a:t>
            </a:r>
          </a:p>
        </p:txBody>
      </p:sp>
    </p:spTree>
    <p:extLst>
      <p:ext uri="{BB962C8B-B14F-4D97-AF65-F5344CB8AC3E}">
        <p14:creationId xmlns:p14="http://schemas.microsoft.com/office/powerpoint/2010/main" val="136544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VII</a:t>
            </a:r>
            <a:r>
              <a:rPr lang="en-IN" b="1" dirty="0"/>
              <a:t>    OUTCOMES :</a:t>
            </a:r>
          </a:p>
        </p:txBody>
      </p:sp>
      <p:sp>
        <p:nvSpPr>
          <p:cNvPr id="3" name="Content Placeholder 2"/>
          <p:cNvSpPr>
            <a:spLocks noGrp="1"/>
          </p:cNvSpPr>
          <p:nvPr>
            <p:ph idx="1"/>
          </p:nvPr>
        </p:nvSpPr>
        <p:spPr/>
        <p:txBody>
          <a:bodyPr>
            <a:normAutofit/>
          </a:bodyPr>
          <a:lstStyle/>
          <a:p>
            <a:r>
              <a:rPr lang="en-US" sz="3200" dirty="0"/>
              <a:t>A home automation system which is controlled by brain signals </a:t>
            </a:r>
          </a:p>
          <a:p>
            <a:r>
              <a:rPr lang="en-US" sz="3200" dirty="0"/>
              <a:t> home appliances like fan, light, </a:t>
            </a:r>
            <a:r>
              <a:rPr lang="en-US" sz="3200" dirty="0" err="1"/>
              <a:t>motor,fan,etc</a:t>
            </a:r>
            <a:r>
              <a:rPr lang="en-US" sz="3200" dirty="0"/>
              <a:t>.,  which are controlled using brain signals</a:t>
            </a:r>
            <a:endParaRPr lang="en-IN" sz="3200" dirty="0"/>
          </a:p>
          <a:p>
            <a:endParaRPr lang="en-IN" sz="1600" dirty="0"/>
          </a:p>
        </p:txBody>
      </p:sp>
    </p:spTree>
    <p:extLst>
      <p:ext uri="{BB962C8B-B14F-4D97-AF65-F5344CB8AC3E}">
        <p14:creationId xmlns:p14="http://schemas.microsoft.com/office/powerpoint/2010/main" val="818212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1452</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Myungjo Std M</vt:lpstr>
      <vt:lpstr>Algerian</vt:lpstr>
      <vt:lpstr>Arial</vt:lpstr>
      <vt:lpstr>Calibri</vt:lpstr>
      <vt:lpstr>Calibri Light</vt:lpstr>
      <vt:lpstr>Times New Roman</vt:lpstr>
      <vt:lpstr>Office Theme</vt:lpstr>
      <vt:lpstr>PowerPoint Presentation</vt:lpstr>
      <vt:lpstr>Contents</vt:lpstr>
      <vt:lpstr>I    INTRODUCTION</vt:lpstr>
      <vt:lpstr>II    LITERATURE SURVEY</vt:lpstr>
      <vt:lpstr>III    PROBLEM STATEMENT</vt:lpstr>
      <vt:lpstr>IV   OBJECTIVES:</vt:lpstr>
      <vt:lpstr>V    PROPOSED METHODOLOGY</vt:lpstr>
      <vt:lpstr>VI    BLOCK DIAGRAMS</vt:lpstr>
      <vt:lpstr>VII    OUTCOMES :</vt:lpstr>
      <vt:lpstr>VIII   Applications</vt:lpstr>
      <vt:lpstr>IX     Advantages :</vt:lpstr>
      <vt:lpstr>X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B P</dc:creator>
  <cp:lastModifiedBy>SAI SHREYAS G H</cp:lastModifiedBy>
  <cp:revision>17</cp:revision>
  <dcterms:created xsi:type="dcterms:W3CDTF">2022-06-12T10:59:57Z</dcterms:created>
  <dcterms:modified xsi:type="dcterms:W3CDTF">2025-09-24T23:13:02Z</dcterms:modified>
</cp:coreProperties>
</file>