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60599B-1A97-4591-A777-FEB8171C58A4}">
  <a:tblStyle styleId="{4E60599B-1A97-4591-A777-FEB8171C5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6beca43a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6beca43a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beca43a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beca43a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6beca43a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6beca43a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6beca43a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6beca43a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beca43a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6beca43a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6beca43a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6beca43a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beca43a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6beca43a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6beca43a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6beca43a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bbb38d4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bbb38d4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pensignal.com/2021/04/28/quantifying-the-mmwave-5g-experience-in-the-us#:~:text=AT%26T%20was%20the%20last%20among,the%20launch%20in%20December%20201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20"/>
              <a:t>MmWave based Simultaneous Localization and Mapping (SLAM) for indoor robots</a:t>
            </a:r>
            <a:endParaRPr sz="37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Krithik Lekinwala	Shreya Singaraju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Supervisor: Dr Kevin I-Kai Wang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159300" y="205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300"/>
              <a:t>Q&amp;A</a:t>
            </a:r>
            <a:endParaRPr sz="4300"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07550" y="517100"/>
            <a:ext cx="8520600" cy="17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Inspiration driven from f</a:t>
            </a:r>
            <a:r>
              <a:rPr lang="en-GB"/>
              <a:t>irefighters in low visibility environments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19,000 </a:t>
            </a:r>
            <a:r>
              <a:rPr lang="en-GB"/>
              <a:t>fatalities, 7,000 injuries, and 17 firefighter casualties in 2019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need assistance for search and rescue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Research aims to explore SLAM techniques and analyse sensors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013" y="2535725"/>
            <a:ext cx="21431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106588" y="4373200"/>
            <a:ext cx="212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Pioneer robot [1]</a:t>
            </a:r>
            <a:endParaRPr sz="8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-87675" y="4766800"/>
            <a:ext cx="836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1.          Generationrobots.com. 2022. Pioneer 3-DX. [online] Available at: &lt;https://www.generationrobots.com/media/Pioneer3DX-P3DX-RevA.pdf&gt; [Accessed 9 May 2022]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SLAM?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017725"/>
            <a:ext cx="8520600" cy="16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Simultaneous Localization and Mapping useful for analysing indoor areas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Iteratively updates position and area data from sensor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Real-time information to detect obstacles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SLAM keeps track of position, grid map reconstruction only uses </a:t>
            </a:r>
            <a:r>
              <a:rPr b="1" lang="en-GB"/>
              <a:t>mapping</a:t>
            </a:r>
            <a:endParaRPr sz="11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Doesn’t rely on existing data of landmarks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900" y="2629325"/>
            <a:ext cx="2792950" cy="186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867350" y="4421675"/>
            <a:ext cx="321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Diagrammatic representation of SLAM problem </a:t>
            </a:r>
            <a:r>
              <a:rPr lang="en-GB" sz="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[2]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212" y="4766800"/>
            <a:ext cx="84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-GB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.           L. Xia et al., “A survey of image semantics-based visual simultaneous localization and mapping: Application-oriented solutions to autonomous navigation of mobile robots.” International Journal of Advanced Robotic Systems, vol. 1, May. doi: 10.1177/1729881420919185.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Sensor Analysis</a:t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527075" y="215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{4E60599B-1A97-4591-A777-FEB8171C58A4}</a:tableStyleId>
              </a:tblPr>
              <a:tblGrid>
                <a:gridCol w="1356550"/>
                <a:gridCol w="1356550"/>
                <a:gridCol w="1356550"/>
                <a:gridCol w="1356550"/>
                <a:gridCol w="1402175"/>
                <a:gridCol w="1407800"/>
              </a:tblGrid>
              <a:tr h="41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Priority: 1-5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Effective Range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(3)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Detectable information (5)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Operable in smoke (5)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Operable in low light (5)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Requires line of sight (5)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41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Millimeter-wave (LRR)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175-200m </a:t>
                      </a:r>
                      <a:r>
                        <a:rPr lang="en-GB" sz="900">
                          <a:solidFill>
                            <a:schemeClr val="accent5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[3]</a:t>
                      </a:r>
                      <a:endParaRPr sz="900">
                        <a:solidFill>
                          <a:schemeClr val="accent5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Distance, velocity, angle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Yes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Yes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1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LiDAR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200-400m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Distance, velocity, angle, light intensity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Yes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Yes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1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Ultrasonic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10m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Distance, material type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Yes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Yes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41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Inertial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-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Velocity, angle, speed, operator location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Yes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Yes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No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74750" y="865325"/>
            <a:ext cx="84885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 best sensor based on factors with priority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Low range on ultrasonic for indoor, also low FoV (45 vs 180)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LiDAR inoperable in smoke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Inertial commonly used, but piles up errors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-70988" y="4766800"/>
            <a:ext cx="8422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3.          H. Liu, “Autonomous Rail Rapid Transit (ART) systems,” in Robot Systems for Rail Transit Applications, 2020, pp. 189-234, doi: 10.1016/B978-0-12-822968-2.00005-X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</a:t>
            </a:r>
            <a:r>
              <a:rPr lang="en-GB"/>
              <a:t> </a:t>
            </a:r>
            <a:r>
              <a:rPr lang="en-GB"/>
              <a:t>mmWave?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000075"/>
            <a:ext cx="8520600" cy="17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Radar-based sensor used for applications such as 5G and radar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Distance measured using wave </a:t>
            </a:r>
            <a:r>
              <a:rPr lang="en-GB"/>
              <a:t>propagation</a:t>
            </a:r>
            <a:r>
              <a:rPr lang="en-GB"/>
              <a:t>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Collects data regardless of visibility and line of sight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Satisfies factors for our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Plenty of documentation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2571738"/>
            <a:ext cx="34290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3510000" y="4423225"/>
            <a:ext cx="212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Millimeter-wave radar kit [4]</a:t>
            </a:r>
            <a:endParaRPr sz="8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86212" y="4766800"/>
            <a:ext cx="842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r>
              <a:rPr lang="en-GB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.          </a:t>
            </a:r>
            <a:r>
              <a:rPr lang="en-GB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2022. IWR1443BOOST. [online] Available at: &lt;https://www.ti.com/tool/IWR1443BOOST&gt; [Accessed 9 May 2022].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Existing research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51125" y="1139775"/>
            <a:ext cx="858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mmWave is a fairly recent technology </a:t>
            </a:r>
            <a:r>
              <a:rPr lang="en-GB" sz="1100">
                <a:solidFill>
                  <a:schemeClr val="accent5"/>
                </a:solidFill>
              </a:rPr>
              <a:t>[5]</a:t>
            </a:r>
            <a:endParaRPr sz="11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Performance of mmWave radar sensors in adverse environments has been explored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SLAM was introduced as a solution in 1995 </a:t>
            </a:r>
            <a:r>
              <a:rPr lang="en-GB" sz="1100">
                <a:solidFill>
                  <a:schemeClr val="accent5"/>
                </a:solidFill>
              </a:rPr>
              <a:t>[6]</a:t>
            </a:r>
            <a:endParaRPr sz="11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Widely modified, developed </a:t>
            </a:r>
            <a:r>
              <a:rPr lang="en-GB"/>
              <a:t>and explored with other sensors (Lidar, Ultrasonic, </a:t>
            </a:r>
            <a:r>
              <a:rPr lang="en-GB"/>
              <a:t>Inertial</a:t>
            </a:r>
            <a:r>
              <a:rPr lang="en-GB"/>
              <a:t>, Camera)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Currently </a:t>
            </a:r>
            <a:r>
              <a:rPr b="1" lang="en-GB"/>
              <a:t>limited research</a:t>
            </a:r>
            <a:r>
              <a:rPr lang="en-GB"/>
              <a:t> exploring SLAM + mmWave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330337" y="4243300"/>
            <a:ext cx="842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5</a:t>
            </a:r>
            <a:r>
              <a:rPr lang="en-GB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.          Rizzato, F. (2021, April 28). Quantifying the mmWave 5G experience in the US. Opensignal Limited.    </a:t>
            </a:r>
            <a:r>
              <a:rPr lang="en-GB" sz="7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https://www.opensignal.com/2021/04/28/quantifying-the-mmwave-5g-experience-in-the-us#:~:text=AT%26T%20was%20the%20last%20among,the%20launch%20in%20December%202018</a:t>
            </a:r>
            <a:r>
              <a:rPr lang="en-GB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6.          H. Durrant-Whyte and T. Bailey, “Simultaneous localization and mapping: part I,” IEEE Robotics &amp; Automation Magazine, vol. 13, no. 2, pp. 99–110, Jun. 2006, doi: 10.1109/MRA.2006.1638022.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contribution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121650" y="1152475"/>
            <a:ext cx="890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mmWave sensors are better suited for low-visibility environments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SLAM methods are more effective and accurate due to real-time iterative estimations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research will add a different approach to the limited research in this field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Explore SLAM + mmWave for path boundary mapping and object detection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19"/>
          <p:cNvGraphicFramePr/>
          <p:nvPr/>
        </p:nvGraphicFramePr>
        <p:xfrm>
          <a:off x="192838" y="26918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{4E60599B-1A97-4591-A777-FEB8171C58A4}</a:tableStyleId>
              </a:tblPr>
              <a:tblGrid>
                <a:gridCol w="1181150"/>
                <a:gridCol w="824325"/>
                <a:gridCol w="591050"/>
                <a:gridCol w="865500"/>
                <a:gridCol w="865500"/>
              </a:tblGrid>
              <a:tr h="51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mmWave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SLAM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Object detection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Path boundaries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434343"/>
                    </a:solidFill>
                  </a:tcPr>
                </a:tc>
              </a:tr>
              <a:tr h="323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Trend 1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 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 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 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✖ 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Trend 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 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✖ 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✖ 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Our contribution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 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 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✔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0" r="38252" t="2028"/>
          <a:stretch/>
        </p:blipFill>
        <p:spPr>
          <a:xfrm>
            <a:off x="6894550" y="2691800"/>
            <a:ext cx="2054140" cy="12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4576" l="0" r="0" t="5680"/>
          <a:stretch/>
        </p:blipFill>
        <p:spPr>
          <a:xfrm>
            <a:off x="4653763" y="2691796"/>
            <a:ext cx="2107400" cy="120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6421613" y="3897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Path boundary mapping [8]</a:t>
            </a:r>
            <a:endParaRPr sz="800"/>
          </a:p>
        </p:txBody>
      </p:sp>
      <p:sp>
        <p:nvSpPr>
          <p:cNvPr id="120" name="Google Shape;120;p19"/>
          <p:cNvSpPr txBox="1"/>
          <p:nvPr/>
        </p:nvSpPr>
        <p:spPr>
          <a:xfrm>
            <a:off x="4207450" y="38977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Object detection mapping [7]</a:t>
            </a:r>
            <a:endParaRPr sz="800"/>
          </a:p>
        </p:txBody>
      </p:sp>
      <p:sp>
        <p:nvSpPr>
          <p:cNvPr id="121" name="Google Shape;121;p19"/>
          <p:cNvSpPr txBox="1"/>
          <p:nvPr/>
        </p:nvSpPr>
        <p:spPr>
          <a:xfrm>
            <a:off x="192850" y="4400475"/>
            <a:ext cx="863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7.</a:t>
            </a:r>
            <a:r>
              <a:rPr lang="en-GB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         M. Aladsani, A. Alkhateeb, and G. C. Trichopoulos, “Leveraging mmWave Imaging and Communications for Simultaneous Localization and Mapping,” in ICASSP 2019 - 2019 IEEE International Conference on Acoustics, Speech and Signal Processing (ICASSP), May 2019, pp. 4539–4543. doi: 10.1109/ICASSP.2019.8682741.</a:t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8.</a:t>
            </a:r>
            <a:r>
              <a:rPr lang="en-GB" sz="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         C. X. Lu et al., “See Through Smoke: Robust Indoor Mapping with Low-cost mmWave Radar,” in Proceedings of the 18th International Conference on Mobile Systems, Applications, and Services, Jun. 2020, pp. 14–27. doi: 10.1145/3386901.3388945.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intent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000075"/>
            <a:ext cx="8520600" cy="16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Explore the effectiveness of using SLAM methods and mmWave technology for localization and path-mapping in indoor environments. 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 a SLAM algorithm using mmWave sensor inputs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Mapping path boundaries and objects in unknown indoor environments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Potential to explore and implement pathfinding</a:t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3071988" y="4558363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Our contribution</a:t>
            </a:r>
            <a:endParaRPr sz="8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101" y="2870926"/>
            <a:ext cx="3929129" cy="16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scope &amp; next steps</a:t>
            </a:r>
            <a:endParaRPr/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190425" y="156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{4E60599B-1A97-4591-A777-FEB8171C58A4}</a:tableStyleId>
              </a:tblPr>
              <a:tblGrid>
                <a:gridCol w="1127975"/>
                <a:gridCol w="1260650"/>
                <a:gridCol w="1786625"/>
                <a:gridCol w="572225"/>
                <a:gridCol w="1059500"/>
                <a:gridCol w="550300"/>
                <a:gridCol w="622375"/>
                <a:gridCol w="1783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Mar</a:t>
                      </a:r>
                      <a:endParaRPr sz="10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Apr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May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Jun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Jul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Aug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Sept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Oct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45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Literature Review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Early Seminar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Develop our SLAM algorithm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Display day poster/video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48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Research SLAM Algorithms &amp; Implementations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Decide on a SLAM  approach to pursue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Test implementation 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Final report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Set up Indoor Robot (ROS) with mmWave Radar Kit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Mid-year progress video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Project Compendium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Display day Seminar/Demonstration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21"/>
          <p:cNvSpPr/>
          <p:nvPr/>
        </p:nvSpPr>
        <p:spPr>
          <a:xfrm>
            <a:off x="3402500" y="1121975"/>
            <a:ext cx="169200" cy="338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