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15"/>
  </p:notesMasterIdLst>
  <p:sldIdLst>
    <p:sldId id="351" r:id="rId2"/>
    <p:sldId id="267" r:id="rId3"/>
    <p:sldId id="257" r:id="rId4"/>
    <p:sldId id="322" r:id="rId5"/>
    <p:sldId id="352" r:id="rId6"/>
    <p:sldId id="353" r:id="rId7"/>
    <p:sldId id="354" r:id="rId8"/>
    <p:sldId id="355" r:id="rId9"/>
    <p:sldId id="356" r:id="rId10"/>
    <p:sldId id="357" r:id="rId11"/>
    <p:sldId id="358" r:id="rId12"/>
    <p:sldId id="35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190" autoAdjust="0"/>
  </p:normalViewPr>
  <p:slideViewPr>
    <p:cSldViewPr snapToGrid="0">
      <p:cViewPr varScale="1">
        <p:scale>
          <a:sx n="38" d="100"/>
          <a:sy n="38" d="100"/>
        </p:scale>
        <p:origin x="19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08066-917A-4227-B365-6524DA38F870}"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E3F3C-F46F-4BD6-8D95-8602E91E30F2}" type="slidenum">
              <a:rPr lang="en-US" smtClean="0"/>
              <a:t>‹#›</a:t>
            </a:fld>
            <a:endParaRPr lang="en-US"/>
          </a:p>
        </p:txBody>
      </p:sp>
    </p:spTree>
    <p:extLst>
      <p:ext uri="{BB962C8B-B14F-4D97-AF65-F5344CB8AC3E}">
        <p14:creationId xmlns:p14="http://schemas.microsoft.com/office/powerpoint/2010/main" val="192843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2</a:t>
            </a:fld>
            <a:endParaRPr lang="en-US"/>
          </a:p>
        </p:txBody>
      </p:sp>
    </p:spTree>
    <p:extLst>
      <p:ext uri="{BB962C8B-B14F-4D97-AF65-F5344CB8AC3E}">
        <p14:creationId xmlns:p14="http://schemas.microsoft.com/office/powerpoint/2010/main" val="3064148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11</a:t>
            </a:fld>
            <a:endParaRPr lang="en-US"/>
          </a:p>
        </p:txBody>
      </p:sp>
    </p:spTree>
    <p:extLst>
      <p:ext uri="{BB962C8B-B14F-4D97-AF65-F5344CB8AC3E}">
        <p14:creationId xmlns:p14="http://schemas.microsoft.com/office/powerpoint/2010/main" val="88164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12</a:t>
            </a:fld>
            <a:endParaRPr lang="en-US"/>
          </a:p>
        </p:txBody>
      </p:sp>
    </p:spTree>
    <p:extLst>
      <p:ext uri="{BB962C8B-B14F-4D97-AF65-F5344CB8AC3E}">
        <p14:creationId xmlns:p14="http://schemas.microsoft.com/office/powerpoint/2010/main" val="681824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EE3F3C-F46F-4BD6-8D95-8602E91E30F2}" type="slidenum">
              <a:rPr lang="en-US" smtClean="0"/>
              <a:t>13</a:t>
            </a:fld>
            <a:endParaRPr lang="en-US"/>
          </a:p>
        </p:txBody>
      </p:sp>
    </p:spTree>
    <p:extLst>
      <p:ext uri="{BB962C8B-B14F-4D97-AF65-F5344CB8AC3E}">
        <p14:creationId xmlns:p14="http://schemas.microsoft.com/office/powerpoint/2010/main" val="87903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gn="just"/>
            <a:r>
              <a:rPr lang="en-US" sz="1200" b="1" i="0" kern="1200" dirty="0" smtClean="0">
                <a:solidFill>
                  <a:schemeClr val="tx1"/>
                </a:solidFill>
                <a:effectLst/>
                <a:latin typeface="+mn-lt"/>
                <a:ea typeface="+mn-ea"/>
                <a:cs typeface="+mn-cs"/>
              </a:rPr>
              <a:t>𝐼(𝑥)</a:t>
            </a:r>
            <a:r>
              <a:rPr lang="en-US" sz="1200" b="0" i="0" kern="1200" dirty="0" smtClean="0">
                <a:solidFill>
                  <a:schemeClr val="tx1"/>
                </a:solidFill>
                <a:effectLst/>
                <a:latin typeface="+mn-lt"/>
                <a:ea typeface="+mn-ea"/>
                <a:cs typeface="+mn-cs"/>
              </a:rPr>
              <a:t>: This represents the signal received by a camera pixel at position 𝑥. In other words, it's the intensity or brightness of light captured by the camera at that specific location.</a:t>
            </a:r>
          </a:p>
          <a:p>
            <a:pPr algn="just"/>
            <a:r>
              <a:rPr lang="en-US" sz="1200" b="1" i="0" kern="1200" dirty="0" smtClean="0">
                <a:solidFill>
                  <a:schemeClr val="tx1"/>
                </a:solidFill>
                <a:effectLst/>
                <a:latin typeface="+mn-lt"/>
                <a:ea typeface="+mn-ea"/>
                <a:cs typeface="+mn-cs"/>
              </a:rPr>
              <a:t>𝑅(𝑥)</a:t>
            </a:r>
            <a:r>
              <a:rPr lang="en-US" sz="1200" b="0" i="0" kern="1200" dirty="0" smtClean="0">
                <a:solidFill>
                  <a:schemeClr val="tx1"/>
                </a:solidFill>
                <a:effectLst/>
                <a:latin typeface="+mn-lt"/>
                <a:ea typeface="+mn-ea"/>
                <a:cs typeface="+mn-cs"/>
              </a:rPr>
              <a:t>: This is the signal emitted by the object at position 𝑥. It represents the intrinsic or original signal coming from the object without any atmospheric interference.</a:t>
            </a:r>
          </a:p>
          <a:p>
            <a:pPr algn="just"/>
            <a:r>
              <a:rPr lang="en-US" sz="1200" b="1" i="0" kern="1200" dirty="0" smtClean="0">
                <a:solidFill>
                  <a:schemeClr val="tx1"/>
                </a:solidFill>
                <a:effectLst/>
                <a:latin typeface="+mn-lt"/>
                <a:ea typeface="+mn-ea"/>
                <a:cs typeface="+mn-cs"/>
              </a:rPr>
              <a:t>𝐿(𝑥)</a:t>
            </a:r>
            <a:r>
              <a:rPr lang="en-US" sz="1200" b="0" i="0" kern="1200" dirty="0" smtClean="0">
                <a:solidFill>
                  <a:schemeClr val="tx1"/>
                </a:solidFill>
                <a:effectLst/>
                <a:latin typeface="+mn-lt"/>
                <a:ea typeface="+mn-ea"/>
                <a:cs typeface="+mn-cs"/>
              </a:rPr>
              <a:t>: This term represents the atmospheric global illumination at position 𝑥. It accounts for the additional light that is scattered or reflected in the atmosphere and contributes to the observed signal.</a:t>
            </a:r>
          </a:p>
          <a:p>
            <a:pPr algn="just"/>
            <a:r>
              <a:rPr lang="en-US" sz="1200" b="1" i="0" kern="1200" dirty="0" smtClean="0">
                <a:solidFill>
                  <a:schemeClr val="tx1"/>
                </a:solidFill>
                <a:effectLst/>
                <a:latin typeface="+mn-lt"/>
                <a:ea typeface="+mn-ea"/>
                <a:cs typeface="+mn-cs"/>
              </a:rPr>
              <a:t>𝑡(𝑥)</a:t>
            </a:r>
            <a:r>
              <a:rPr lang="en-US" sz="1200" b="0" i="0" kern="1200" dirty="0" smtClean="0">
                <a:solidFill>
                  <a:schemeClr val="tx1"/>
                </a:solidFill>
                <a:effectLst/>
                <a:latin typeface="+mn-lt"/>
                <a:ea typeface="+mn-ea"/>
                <a:cs typeface="+mn-cs"/>
              </a:rPr>
              <a:t>: This is the transmission rate, and it quantifies the proportion of light that reaches the camera sensor after traveling through the atmosphere and interacting with the object. It essentially tells us how much of the original signal 𝑅(𝑥) survives the journey to the camera.</a:t>
            </a:r>
          </a:p>
          <a:p>
            <a:pPr algn="just"/>
            <a:r>
              <a:rPr lang="en-US" sz="1200" b="0" i="0" kern="1200" dirty="0" smtClean="0">
                <a:solidFill>
                  <a:schemeClr val="tx1"/>
                </a:solidFill>
                <a:effectLst/>
                <a:latin typeface="+mn-lt"/>
                <a:ea typeface="+mn-ea"/>
                <a:cs typeface="+mn-cs"/>
              </a:rPr>
              <a:t>The transmission rate 𝑡(𝑥) is calculated using another equation:</a:t>
            </a:r>
          </a:p>
          <a:p>
            <a:pPr algn="just"/>
            <a:r>
              <a:rPr lang="en-US" sz="1200" b="1" i="0" kern="1200" dirty="0" smtClean="0">
                <a:solidFill>
                  <a:schemeClr val="tx1"/>
                </a:solidFill>
                <a:effectLst/>
                <a:latin typeface="+mn-lt"/>
                <a:ea typeface="+mn-ea"/>
                <a:cs typeface="+mn-cs"/>
              </a:rPr>
              <a:t>𝑡(𝑥) = 𝑒^(-𝛽⋅𝑑(𝑥))</a:t>
            </a:r>
            <a:r>
              <a:rPr lang="en-US" sz="1200" b="0" i="0" kern="1200" dirty="0" smtClean="0">
                <a:solidFill>
                  <a:schemeClr val="tx1"/>
                </a:solidFill>
                <a:effectLst/>
                <a:latin typeface="+mn-lt"/>
                <a:ea typeface="+mn-ea"/>
                <a:cs typeface="+mn-cs"/>
              </a:rPr>
              <a:t>: This equation describes how the transmission rate 𝑡(𝑥) decreases exponentially with the distance 𝑑(𝑥) from the object to the camera. 𝛽 represents the attenuation coefficient, which controls how quickly the signal attenuates with distance. The use of the exponential function indicates that attenuation follows an exponential decay pattern.</a:t>
            </a:r>
          </a:p>
          <a:p>
            <a:pPr algn="just"/>
            <a:endParaRPr lang="en-US" sz="1200" b="0" i="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low-level computer vision tasks, such as image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and blur removal face limitations due to the scarcity of datasets and the use of small-sized models. This often results in overfitting (models learning to perform well on the training data but not generalizing well to new data) and getting stuck in local optima (suboptimal solutions</a:t>
            </a:r>
            <a:r>
              <a:rPr lang="en-IN" sz="1200" kern="1200" dirty="0" smtClean="0">
                <a:solidFill>
                  <a:schemeClr val="tx1"/>
                </a:solidFill>
                <a:effectLst/>
                <a:latin typeface="+mn-lt"/>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Emergent Self-Adaptive Ability of Large-Scale Image Segmentation Models</a:t>
            </a:r>
            <a:r>
              <a:rPr lang="en-IN" sz="1200" kern="1200" dirty="0" smtClean="0">
                <a:solidFill>
                  <a:schemeClr val="tx1"/>
                </a:solidFill>
                <a:effectLst/>
                <a:latin typeface="+mn-lt"/>
                <a:ea typeface="+mn-ea"/>
                <a:cs typeface="+mn-cs"/>
              </a:rPr>
              <a:t>: The passage begins by highlighting an interesting finding - that large-scale image segmentation models have the ability to adapt to and perform well in foggy conditions, even when they were not explicitly trained on foggy images. This adaptability emerges as a result of increasing the network's parameters or complexity.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algn="just"/>
            <a:endParaRPr lang="en-US" sz="1200" b="0" i="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algn="just"/>
            <a:endParaRPr lang="en-US" sz="120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gn="just"/>
            <a:endParaRPr lang="en-US" dirty="0"/>
          </a:p>
        </p:txBody>
      </p:sp>
      <p:sp>
        <p:nvSpPr>
          <p:cNvPr id="4" name="Slide Number Placeholder 3"/>
          <p:cNvSpPr>
            <a:spLocks noGrp="1"/>
          </p:cNvSpPr>
          <p:nvPr>
            <p:ph type="sldNum" sz="quarter" idx="10"/>
          </p:nvPr>
        </p:nvSpPr>
        <p:spPr/>
        <p:txBody>
          <a:bodyPr/>
          <a:lstStyle/>
          <a:p>
            <a:fld id="{B7EE3F3C-F46F-4BD6-8D95-8602E91E30F2}" type="slidenum">
              <a:rPr lang="en-US" smtClean="0"/>
              <a:t>3</a:t>
            </a:fld>
            <a:endParaRPr lang="en-US"/>
          </a:p>
        </p:txBody>
      </p:sp>
    </p:spTree>
    <p:extLst>
      <p:ext uri="{BB962C8B-B14F-4D97-AF65-F5344CB8AC3E}">
        <p14:creationId xmlns:p14="http://schemas.microsoft.com/office/powerpoint/2010/main" val="141608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7EE3F3C-F46F-4BD6-8D95-8602E91E30F2}" type="slidenum">
              <a:rPr lang="en-US" smtClean="0"/>
              <a:t>4</a:t>
            </a:fld>
            <a:endParaRPr lang="en-US"/>
          </a:p>
        </p:txBody>
      </p:sp>
    </p:spTree>
    <p:extLst>
      <p:ext uri="{BB962C8B-B14F-4D97-AF65-F5344CB8AC3E}">
        <p14:creationId xmlns:p14="http://schemas.microsoft.com/office/powerpoint/2010/main" val="220929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proposed framework suggests integrating knowledge from large models into these low-level tasks to enhance their performance. The framework draws a parallel between image segmentation and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suggesting that, similar to image segmentation, the degradation caused by haze in images is related to texture. This insight is critical in designing the proposed framework.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
            </a:r>
            <a:br>
              <a:rPr lang="en-IN" sz="1200" kern="1200" dirty="0" smtClean="0">
                <a:solidFill>
                  <a:schemeClr val="tx1"/>
                </a:solidFill>
                <a:effectLst/>
                <a:latin typeface="+mn-lt"/>
                <a:ea typeface="+mn-ea"/>
                <a:cs typeface="+mn-cs"/>
              </a:rPr>
            </a:br>
            <a:endParaRPr lang="en-IN" sz="1200" kern="1200" dirty="0" smtClean="0">
              <a:solidFill>
                <a:schemeClr val="tx1"/>
              </a:solidFill>
              <a:effectLst/>
              <a:latin typeface="+mn-lt"/>
              <a:ea typeface="+mn-ea"/>
              <a:cs typeface="+mn-cs"/>
            </a:endParaRPr>
          </a:p>
          <a:p>
            <a:pPr algn="just"/>
            <a:r>
              <a:rPr lang="en-IN" sz="1200" b="1" kern="1200" dirty="0" smtClean="0">
                <a:solidFill>
                  <a:schemeClr val="tx1"/>
                </a:solidFill>
                <a:effectLst/>
                <a:latin typeface="+mn-lt"/>
                <a:ea typeface="+mn-ea"/>
                <a:cs typeface="+mn-cs"/>
              </a:rPr>
              <a:t>Grayscale Coding and Channel Expansion</a:t>
            </a:r>
            <a:r>
              <a:rPr lang="en-IN" sz="1200" kern="1200" dirty="0" smtClean="0">
                <a:solidFill>
                  <a:schemeClr val="tx1"/>
                </a:solidFill>
                <a:effectLst/>
                <a:latin typeface="+mn-lt"/>
                <a:ea typeface="+mn-ea"/>
                <a:cs typeface="+mn-cs"/>
              </a:rPr>
              <a:t>: The authors introduce a new framework that involves techniques such as grayscale coding and channel expansion. These techniques are designed to facilitate the transfer of the large model's advantages to smaller, low-level visual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In other words, they help small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networks acquire the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capabilities of the large segmentation models</a:t>
            </a:r>
            <a:br>
              <a:rPr lang="en-IN" sz="1200" kern="1200" dirty="0" smtClean="0">
                <a:solidFill>
                  <a:schemeClr val="tx1"/>
                </a:solidFill>
                <a:effectLst/>
                <a:latin typeface="+mn-lt"/>
                <a:ea typeface="+mn-ea"/>
                <a:cs typeface="+mn-cs"/>
              </a:rPr>
            </a:br>
            <a:r>
              <a:rPr lang="en-IN" sz="1200" kern="1200" dirty="0" smtClean="0">
                <a:solidFill>
                  <a:schemeClr val="tx1"/>
                </a:solidFill>
                <a:effectLst/>
                <a:latin typeface="+mn-lt"/>
                <a:ea typeface="+mn-ea"/>
                <a:cs typeface="+mn-cs"/>
              </a:rPr>
              <a:t>framework that uses techniques like grayscale coding and channel expansion to transfer the advantages of large models to low-level visual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tasks, even when working with smaller-scale data and models.</a:t>
            </a:r>
          </a:p>
          <a:p>
            <a:pPr algn="just"/>
            <a:endParaRPr lang="en-US" sz="1200" kern="1200" dirty="0" smtClean="0">
              <a:solidFill>
                <a:schemeClr val="tx1"/>
              </a:solidFill>
              <a:effectLst/>
              <a:latin typeface="+mn-lt"/>
              <a:ea typeface="+mn-ea"/>
              <a:cs typeface="+mn-cs"/>
            </a:endParaRPr>
          </a:p>
          <a:p>
            <a:pPr lvl="0" algn="just"/>
            <a:r>
              <a:rPr lang="en-IN" sz="1200" b="1" kern="1200" dirty="0" smtClean="0">
                <a:solidFill>
                  <a:schemeClr val="tx1"/>
                </a:solidFill>
                <a:effectLst/>
                <a:latin typeface="+mn-lt"/>
                <a:ea typeface="+mn-ea"/>
                <a:cs typeface="+mn-cs"/>
              </a:rPr>
              <a:t>Segmentation Results</a:t>
            </a:r>
            <a:r>
              <a:rPr lang="en-IN" sz="1200" kern="1200" dirty="0" smtClean="0">
                <a:solidFill>
                  <a:schemeClr val="tx1"/>
                </a:solidFill>
                <a:effectLst/>
                <a:latin typeface="+mn-lt"/>
                <a:ea typeface="+mn-ea"/>
                <a:cs typeface="+mn-cs"/>
              </a:rPr>
              <a:t>: In the context of image segmentation, a segmentation model is used to classify each pixel in an image into different segments or categories. Each pixel is assigned a label or a digital number that corresponds to the segment it belongs to. These labels indicate which part of the image corresponds to which object or category.</a:t>
            </a:r>
          </a:p>
          <a:p>
            <a:pPr lvl="0" algn="just"/>
            <a:r>
              <a:rPr lang="en-IN" sz="1200" b="1" kern="1200" dirty="0" smtClean="0">
                <a:solidFill>
                  <a:schemeClr val="tx1"/>
                </a:solidFill>
                <a:effectLst/>
                <a:latin typeface="+mn-lt"/>
                <a:ea typeface="+mn-ea"/>
                <a:cs typeface="+mn-cs"/>
              </a:rPr>
              <a:t>Visualization of Segmentation Results</a:t>
            </a:r>
            <a:r>
              <a:rPr lang="en-IN" sz="1200" kern="1200" dirty="0" smtClean="0">
                <a:solidFill>
                  <a:schemeClr val="tx1"/>
                </a:solidFill>
                <a:effectLst/>
                <a:latin typeface="+mn-lt"/>
                <a:ea typeface="+mn-ea"/>
                <a:cs typeface="+mn-cs"/>
              </a:rPr>
              <a:t>: Typically, in image segmentation projects, the segmentation results are visualized by converting them to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images. This means that different </a:t>
            </a:r>
            <a:r>
              <a:rPr lang="en-IN" sz="1200" kern="1200" dirty="0" err="1" smtClean="0">
                <a:solidFill>
                  <a:schemeClr val="tx1"/>
                </a:solidFill>
                <a:effectLst/>
                <a:latin typeface="+mn-lt"/>
                <a:ea typeface="+mn-ea"/>
                <a:cs typeface="+mn-cs"/>
              </a:rPr>
              <a:t>colors</a:t>
            </a:r>
            <a:r>
              <a:rPr lang="en-IN" sz="1200" kern="1200" dirty="0" smtClean="0">
                <a:solidFill>
                  <a:schemeClr val="tx1"/>
                </a:solidFill>
                <a:effectLst/>
                <a:latin typeface="+mn-lt"/>
                <a:ea typeface="+mn-ea"/>
                <a:cs typeface="+mn-cs"/>
              </a:rPr>
              <a:t> are assigned to different segments or categories in the image. Each segment is displayed in a distinct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making it easier to visually distinguish between segments.</a:t>
            </a:r>
          </a:p>
          <a:p>
            <a:pPr lvl="0" algn="just"/>
            <a:r>
              <a:rPr lang="en-IN" sz="1200" b="1" kern="1200" dirty="0" err="1" smtClean="0">
                <a:solidFill>
                  <a:schemeClr val="tx1"/>
                </a:solidFill>
                <a:effectLst/>
                <a:latin typeface="+mn-lt"/>
                <a:ea typeface="+mn-ea"/>
                <a:cs typeface="+mn-cs"/>
              </a:rPr>
              <a:t>Color</a:t>
            </a:r>
            <a:r>
              <a:rPr lang="en-IN" sz="1200" b="1" kern="1200" dirty="0" smtClean="0">
                <a:solidFill>
                  <a:schemeClr val="tx1"/>
                </a:solidFill>
                <a:effectLst/>
                <a:latin typeface="+mn-lt"/>
                <a:ea typeface="+mn-ea"/>
                <a:cs typeface="+mn-cs"/>
              </a:rPr>
              <a:t> Visualization Complexity</a:t>
            </a:r>
            <a:r>
              <a:rPr lang="en-IN" sz="1200" kern="1200" dirty="0" smtClean="0">
                <a:solidFill>
                  <a:schemeClr val="tx1"/>
                </a:solidFill>
                <a:effectLst/>
                <a:latin typeface="+mn-lt"/>
                <a:ea typeface="+mn-ea"/>
                <a:cs typeface="+mn-cs"/>
              </a:rPr>
              <a:t>: While visualizing segmentation results in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can be helpful for human interpretation, it has some drawbacks.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images typically have three channels (red, green, and blue), each representing a different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component. This means that when converting segmentation results to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it requires three channels to represent the information, which can increase the computational complexity of subsequent models used for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a:t>
            </a:r>
          </a:p>
          <a:p>
            <a:pPr lvl="0" algn="just"/>
            <a:r>
              <a:rPr lang="en-IN" sz="1200" b="1" kern="1200" dirty="0" smtClean="0">
                <a:solidFill>
                  <a:schemeClr val="tx1"/>
                </a:solidFill>
                <a:effectLst/>
                <a:latin typeface="+mn-lt"/>
                <a:ea typeface="+mn-ea"/>
                <a:cs typeface="+mn-cs"/>
              </a:rPr>
              <a:t>Grayscale Channel</a:t>
            </a:r>
            <a:r>
              <a:rPr lang="en-IN" sz="1200" kern="1200" dirty="0" smtClean="0">
                <a:solidFill>
                  <a:schemeClr val="tx1"/>
                </a:solidFill>
                <a:effectLst/>
                <a:latin typeface="+mn-lt"/>
                <a:ea typeface="+mn-ea"/>
                <a:cs typeface="+mn-cs"/>
              </a:rPr>
              <a:t>: To address the computational complexity issue, the proposed technique suggests combining the segmentation information into a grayscale channel instead of using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channels. Grayscale images have only one channel and represent pixel intensity without </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information. By encoding segmentation results into a grayscale channel, the computational demands of subsequent models, such as those used for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can be reduced.</a:t>
            </a:r>
          </a:p>
          <a:p>
            <a:pPr lvl="0" algn="just"/>
            <a:r>
              <a:rPr lang="en-IN" sz="1200" b="1" kern="1200" dirty="0" smtClean="0">
                <a:solidFill>
                  <a:schemeClr val="tx1"/>
                </a:solidFill>
                <a:effectLst/>
                <a:latin typeface="+mn-lt"/>
                <a:ea typeface="+mn-ea"/>
                <a:cs typeface="+mn-cs"/>
              </a:rPr>
              <a:t>Grayscale Space</a:t>
            </a:r>
            <a:r>
              <a:rPr lang="en-IN" sz="1200" kern="1200" dirty="0" smtClean="0">
                <a:solidFill>
                  <a:schemeClr val="tx1"/>
                </a:solidFill>
                <a:effectLst/>
                <a:latin typeface="+mn-lt"/>
                <a:ea typeface="+mn-ea"/>
                <a:cs typeface="+mn-cs"/>
              </a:rPr>
              <a:t>: Grayscale coding aims to fill the 1-255 grayscale space (with 0 representing no segmentation) to represent different segmentation results. In this context, grayscale values range from dark (e.g., 1) to bright (e.g., 255). This gradation in grayscale values allows for a clear representation of the output order of each segmentation result.</a:t>
            </a:r>
          </a:p>
          <a:p>
            <a:pPr lvl="0" algn="just"/>
            <a:r>
              <a:rPr lang="en-IN" sz="1200" b="1" kern="1200" dirty="0" smtClean="0">
                <a:solidFill>
                  <a:schemeClr val="tx1"/>
                </a:solidFill>
                <a:effectLst/>
                <a:latin typeface="+mn-lt"/>
                <a:ea typeface="+mn-ea"/>
                <a:cs typeface="+mn-cs"/>
              </a:rPr>
              <a:t>Order of Segmentation Results</a:t>
            </a:r>
            <a:r>
              <a:rPr lang="en-IN" sz="1200" kern="1200" dirty="0" smtClean="0">
                <a:solidFill>
                  <a:schemeClr val="tx1"/>
                </a:solidFill>
                <a:effectLst/>
                <a:latin typeface="+mn-lt"/>
                <a:ea typeface="+mn-ea"/>
                <a:cs typeface="+mn-cs"/>
              </a:rPr>
              <a:t>: The grayscale coding method orders segmentation results based on their brightness. In this scheme, brighter areas in the segmentation results of the same image indicate a more effective or better segmentation. This means that the network's performance is considered better when the corresponding segment is represented by a brighter grayscale value.</a:t>
            </a:r>
          </a:p>
          <a:p>
            <a:pPr lvl="0" algn="just"/>
            <a:r>
              <a:rPr lang="en-IN" sz="1200" b="1" kern="1200" dirty="0" smtClean="0">
                <a:solidFill>
                  <a:schemeClr val="tx1"/>
                </a:solidFill>
                <a:effectLst/>
                <a:latin typeface="+mn-lt"/>
                <a:ea typeface="+mn-ea"/>
                <a:cs typeface="+mn-cs"/>
              </a:rPr>
              <a:t>Subjective Understanding</a:t>
            </a:r>
            <a:r>
              <a:rPr lang="en-IN" sz="1200" kern="1200" dirty="0" smtClean="0">
                <a:solidFill>
                  <a:schemeClr val="tx1"/>
                </a:solidFill>
                <a:effectLst/>
                <a:latin typeface="+mn-lt"/>
                <a:ea typeface="+mn-ea"/>
                <a:cs typeface="+mn-cs"/>
              </a:rPr>
              <a:t>: Grayscale coding provides a way to subjectively assess and understand the segmentation effect. By visually inspecting the grayscale-coded segmentation results, one can intuitively gauge the quality of the segmentation. Brighter areas indicate more precise and clear segmentations, making it easier for users to assess how well the segmentation model is performing</a:t>
            </a:r>
          </a:p>
          <a:p>
            <a:pPr algn="just"/>
            <a:endParaRPr lang="en-IN" sz="1200" kern="1200" dirty="0" smtClean="0">
              <a:solidFill>
                <a:schemeClr val="tx1"/>
              </a:solidFill>
              <a:effectLst/>
              <a:latin typeface="+mn-lt"/>
              <a:ea typeface="+mn-ea"/>
              <a:cs typeface="+mn-cs"/>
            </a:endParaRPr>
          </a:p>
          <a:p>
            <a:pPr algn="just"/>
            <a:endParaRPr lang="en-US" sz="1200" kern="1200" dirty="0" smtClean="0">
              <a:solidFill>
                <a:schemeClr val="tx1"/>
              </a:solidFill>
              <a:effectLst/>
              <a:latin typeface="+mn-lt"/>
              <a:ea typeface="+mn-ea"/>
              <a:cs typeface="+mn-cs"/>
            </a:endParaRPr>
          </a:p>
          <a:p>
            <a:pPr algn="just"/>
            <a:endParaRPr lang="en-US" sz="1200" kern="1200" dirty="0" smtClean="0">
              <a:solidFill>
                <a:schemeClr val="tx1"/>
              </a:solidFill>
              <a:effectLst/>
              <a:latin typeface="+mn-lt"/>
              <a:ea typeface="+mn-ea"/>
              <a:cs typeface="+mn-cs"/>
            </a:endParaRPr>
          </a:p>
          <a:p>
            <a:pPr algn="just"/>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5</a:t>
            </a:fld>
            <a:endParaRPr lang="en-US"/>
          </a:p>
        </p:txBody>
      </p:sp>
    </p:spTree>
    <p:extLst>
      <p:ext uri="{BB962C8B-B14F-4D97-AF65-F5344CB8AC3E}">
        <p14:creationId xmlns:p14="http://schemas.microsoft.com/office/powerpoint/2010/main" val="298143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Segment Model</a:t>
            </a:r>
            <a:r>
              <a:rPr lang="en-IN" sz="1200" kern="1200" dirty="0" smtClean="0">
                <a:solidFill>
                  <a:schemeClr val="tx1"/>
                </a:solidFill>
                <a:effectLst/>
                <a:latin typeface="+mn-lt"/>
                <a:ea typeface="+mn-ea"/>
                <a:cs typeface="+mn-cs"/>
              </a:rPr>
              <a:t>: In this step (</a:t>
            </a:r>
            <a:r>
              <a:rPr lang="en-IN" sz="1200" kern="1200" dirty="0" err="1" smtClean="0">
                <a:solidFill>
                  <a:schemeClr val="tx1"/>
                </a:solidFill>
                <a:effectLst/>
                <a:latin typeface="+mn-lt"/>
                <a:ea typeface="+mn-ea"/>
                <a:cs typeface="+mn-cs"/>
              </a:rPr>
              <a:t>labeled</a:t>
            </a:r>
            <a:r>
              <a:rPr lang="en-IN" sz="1200" kern="1200" dirty="0" smtClean="0">
                <a:solidFill>
                  <a:schemeClr val="tx1"/>
                </a:solidFill>
                <a:effectLst/>
                <a:latin typeface="+mn-lt"/>
                <a:ea typeface="+mn-ea"/>
                <a:cs typeface="+mn-cs"/>
              </a:rPr>
              <a:t> as "a"), a haze image is input into a large-scale segmentation model. The primary goal of this model is to segment the image, which means identifying different regions or objects within the image. Instead of providing a </a:t>
            </a:r>
            <a:r>
              <a:rPr lang="en-IN" sz="1200" kern="1200" dirty="0" err="1" smtClean="0">
                <a:solidFill>
                  <a:schemeClr val="tx1"/>
                </a:solidFill>
                <a:effectLst/>
                <a:latin typeface="+mn-lt"/>
                <a:ea typeface="+mn-ea"/>
                <a:cs typeface="+mn-cs"/>
              </a:rPr>
              <a:t>colored</a:t>
            </a:r>
            <a:r>
              <a:rPr lang="en-IN" sz="1200" kern="1200" dirty="0" smtClean="0">
                <a:solidFill>
                  <a:schemeClr val="tx1"/>
                </a:solidFill>
                <a:effectLst/>
                <a:latin typeface="+mn-lt"/>
                <a:ea typeface="+mn-ea"/>
                <a:cs typeface="+mn-cs"/>
              </a:rPr>
              <a:t> segmentation result, it outputs a segmentation result in grayscale encoding. This grayscale encoding represents the segmented regions in varying shades of </a:t>
            </a:r>
            <a:r>
              <a:rPr lang="en-IN" sz="1200" kern="1200" dirty="0" err="1" smtClean="0">
                <a:solidFill>
                  <a:schemeClr val="tx1"/>
                </a:solidFill>
                <a:effectLst/>
                <a:latin typeface="+mn-lt"/>
                <a:ea typeface="+mn-ea"/>
                <a:cs typeface="+mn-cs"/>
              </a:rPr>
              <a:t>gray</a:t>
            </a:r>
            <a:r>
              <a:rPr lang="en-IN" sz="1200" kern="1200" dirty="0" smtClean="0">
                <a:solidFill>
                  <a:schemeClr val="tx1"/>
                </a:solidFill>
                <a:effectLst/>
                <a:latin typeface="+mn-lt"/>
                <a:ea typeface="+mn-ea"/>
                <a:cs typeface="+mn-cs"/>
              </a:rPr>
              <a:t>.</a:t>
            </a:r>
          </a:p>
          <a:p>
            <a:pPr lvl="0"/>
            <a:r>
              <a:rPr lang="en-IN" sz="1200" b="1" kern="1200" dirty="0" smtClean="0">
                <a:solidFill>
                  <a:schemeClr val="tx1"/>
                </a:solidFill>
                <a:effectLst/>
                <a:latin typeface="+mn-lt"/>
                <a:ea typeface="+mn-ea"/>
                <a:cs typeface="+mn-cs"/>
              </a:rPr>
              <a:t>Size Comparison</a:t>
            </a:r>
            <a:r>
              <a:rPr lang="en-IN" sz="1200" kern="1200" dirty="0" smtClean="0">
                <a:solidFill>
                  <a:schemeClr val="tx1"/>
                </a:solidFill>
                <a:effectLst/>
                <a:latin typeface="+mn-lt"/>
                <a:ea typeface="+mn-ea"/>
                <a:cs typeface="+mn-cs"/>
              </a:rPr>
              <a:t>: There is a significant difference in scale between the largest existing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and the large-scale segmentation models. Both in terms of the size of the neural network (network size) and the amount of data used for training (dataset size), these two types of models differ by several orders of magnitude. This size difference is crucial to understanding how they can complement each other.</a:t>
            </a:r>
          </a:p>
          <a:p>
            <a:pPr lvl="0"/>
            <a:r>
              <a:rPr lang="en-IN" sz="1200" b="1" kern="1200" dirty="0" smtClean="0">
                <a:solidFill>
                  <a:schemeClr val="tx1"/>
                </a:solidFill>
                <a:effectLst/>
                <a:latin typeface="+mn-lt"/>
                <a:ea typeface="+mn-ea"/>
                <a:cs typeface="+mn-cs"/>
              </a:rPr>
              <a:t>Emergence Capability of Large Models</a:t>
            </a:r>
            <a:r>
              <a:rPr lang="en-IN" sz="1200" kern="1200" dirty="0" smtClean="0">
                <a:solidFill>
                  <a:schemeClr val="tx1"/>
                </a:solidFill>
                <a:effectLst/>
                <a:latin typeface="+mn-lt"/>
                <a:ea typeface="+mn-ea"/>
                <a:cs typeface="+mn-cs"/>
              </a:rPr>
              <a:t>: Large-scale segmentation models have the ability to adapt to handle haze images, even if they have not been explicitly trained on such images. This adaptability is referred to as the "emergence capability" of large models, meaning they can handle tasks that were not originally part of their training data.</a:t>
            </a:r>
          </a:p>
          <a:p>
            <a:pPr lvl="0"/>
            <a:r>
              <a:rPr lang="en-IN" sz="1200" b="1" kern="1200" dirty="0" smtClean="0">
                <a:solidFill>
                  <a:schemeClr val="tx1"/>
                </a:solidFill>
                <a:effectLst/>
                <a:latin typeface="+mn-lt"/>
                <a:ea typeface="+mn-ea"/>
                <a:cs typeface="+mn-cs"/>
              </a:rPr>
              <a:t>Image Domain Translation Ability</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have the ability to "</a:t>
            </a:r>
            <a:r>
              <a:rPr lang="en-IN" sz="1200" kern="1200" dirty="0" err="1" smtClean="0">
                <a:solidFill>
                  <a:schemeClr val="tx1"/>
                </a:solidFill>
                <a:effectLst/>
                <a:latin typeface="+mn-lt"/>
                <a:ea typeface="+mn-ea"/>
                <a:cs typeface="+mn-cs"/>
              </a:rPr>
              <a:t>dehaze</a:t>
            </a:r>
            <a:r>
              <a:rPr lang="en-IN" sz="1200" kern="1200" dirty="0" smtClean="0">
                <a:solidFill>
                  <a:schemeClr val="tx1"/>
                </a:solidFill>
                <a:effectLst/>
                <a:latin typeface="+mn-lt"/>
                <a:ea typeface="+mn-ea"/>
                <a:cs typeface="+mn-cs"/>
              </a:rPr>
              <a:t>" images, removing the effects of haze or fog. This process is achieved through the "</a:t>
            </a:r>
            <a:r>
              <a:rPr lang="en-IN" sz="1200" kern="1200" dirty="0" err="1" smtClean="0">
                <a:solidFill>
                  <a:schemeClr val="tx1"/>
                </a:solidFill>
                <a:effectLst/>
                <a:latin typeface="+mn-lt"/>
                <a:ea typeface="+mn-ea"/>
                <a:cs typeface="+mn-cs"/>
              </a:rPr>
              <a:t>Dehaze</a:t>
            </a:r>
            <a:r>
              <a:rPr lang="en-IN" sz="1200" kern="1200" dirty="0" smtClean="0">
                <a:solidFill>
                  <a:schemeClr val="tx1"/>
                </a:solidFill>
                <a:effectLst/>
                <a:latin typeface="+mn-lt"/>
                <a:ea typeface="+mn-ea"/>
                <a:cs typeface="+mn-cs"/>
              </a:rPr>
              <a:t>" step, which is not described in detail in the provided passage.</a:t>
            </a:r>
          </a:p>
          <a:p>
            <a:pPr lvl="0"/>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Interaction between Models</a:t>
            </a:r>
            <a:r>
              <a:rPr lang="en-IN" sz="1200" kern="1200" dirty="0" smtClean="0">
                <a:solidFill>
                  <a:schemeClr val="tx1"/>
                </a:solidFill>
                <a:effectLst/>
                <a:latin typeface="+mn-lt"/>
                <a:ea typeface="+mn-ea"/>
                <a:cs typeface="+mn-cs"/>
              </a:rPr>
              <a:t>: The emergence transparency ability of large-scale segmentation models and the image domain translation ability of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can complement each other. Specifically, the grayscale-encoded segmentation mask, produced by the segmentation model, is added to the encoder part of the image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 This integration appears to help the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 better understand the regions that need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by providing additional information from the segmentation result.</a:t>
            </a:r>
          </a:p>
          <a:p>
            <a:r>
              <a:rPr lang="en-IN" sz="1200" kern="1200" dirty="0" smtClean="0">
                <a:solidFill>
                  <a:schemeClr val="tx1"/>
                </a:solidFill>
                <a:effectLst/>
                <a:latin typeface="+mn-lt"/>
                <a:ea typeface="+mn-ea"/>
                <a:cs typeface="+mn-cs"/>
              </a:rPr>
              <a:t>In summary, this is a framework for improving image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by combining the capabilities of large-scale segmentation models (which can adapt to haze images) and image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The grayscale-encoded segmentation masks are used to guide the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process by highlighting regions of interest. The key advantage here is the synergy between the large model's adaptability and the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model's haze removal capabilities, despite their significant differences in scale.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6</a:t>
            </a:fld>
            <a:endParaRPr lang="en-US"/>
          </a:p>
        </p:txBody>
      </p:sp>
    </p:spTree>
    <p:extLst>
      <p:ext uri="{BB962C8B-B14F-4D97-AF65-F5344CB8AC3E}">
        <p14:creationId xmlns:p14="http://schemas.microsoft.com/office/powerpoint/2010/main" val="394170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7</a:t>
            </a:fld>
            <a:endParaRPr lang="en-US"/>
          </a:p>
        </p:txBody>
      </p:sp>
    </p:spTree>
    <p:extLst>
      <p:ext uri="{BB962C8B-B14F-4D97-AF65-F5344CB8AC3E}">
        <p14:creationId xmlns:p14="http://schemas.microsoft.com/office/powerpoint/2010/main" val="342842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this methodology aims</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for evaluating and comparing different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 structures. It involves the use of grayscale images, different model sizes, and various types of masks. Here's an explanation of the key elements and objectives in this methodology:</a:t>
            </a:r>
            <a:endParaRPr lang="en-IN" sz="11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Parameter Increase and Unfair Comparison</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Increasing the number of channels in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networks can lead to a significant increase in parameters.</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This parameter change can make it unfair to directly compare the original network structure with an improved one because they have different parameter counts.</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To address this issue and make comparisons fair, the methodology introduces a baseline approach using grayscale images.</a:t>
            </a:r>
            <a:endParaRPr lang="en-IN" sz="11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Baseline: Grayscale Images</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Grayscale images are generated from the RGB channels of the original images.</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These grayscale images are introduced as the baseline, serving as a reference point for evaluating the impact of parameter changes.</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Since haze concentration and distribution vary across different datasets, this baseline also helps assess the difficulty of the datasets themselves.</a:t>
            </a:r>
            <a:endParaRPr lang="en-IN" sz="11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Types of </a:t>
            </a:r>
            <a:r>
              <a:rPr lang="en-IN" sz="1200" b="1" kern="1200" dirty="0" err="1" smtClean="0">
                <a:solidFill>
                  <a:schemeClr val="tx1"/>
                </a:solidFill>
                <a:effectLst/>
                <a:latin typeface="+mn-lt"/>
                <a:ea typeface="+mn-ea"/>
                <a:cs typeface="+mn-cs"/>
              </a:rPr>
              <a:t>Dehazing</a:t>
            </a:r>
            <a:r>
              <a:rPr lang="en-IN" sz="1200" b="1" kern="1200" dirty="0" smtClean="0">
                <a:solidFill>
                  <a:schemeClr val="tx1"/>
                </a:solidFill>
                <a:effectLst/>
                <a:latin typeface="+mn-lt"/>
                <a:ea typeface="+mn-ea"/>
                <a:cs typeface="+mn-cs"/>
              </a:rPr>
              <a:t> Network Structures</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The methodology proceeds to test different types of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 structures using the grayscale images as masks. These structures are evaluated in the context of various model sizes and masks.</a:t>
            </a:r>
            <a:endParaRPr lang="en-IN" sz="11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Types of </a:t>
            </a:r>
            <a:r>
              <a:rPr lang="en-IN" sz="1200" b="1" kern="1200" dirty="0" err="1" smtClean="0">
                <a:solidFill>
                  <a:schemeClr val="tx1"/>
                </a:solidFill>
                <a:effectLst/>
                <a:latin typeface="+mn-lt"/>
                <a:ea typeface="+mn-ea"/>
                <a:cs typeface="+mn-cs"/>
              </a:rPr>
              <a:t>Dehazing</a:t>
            </a:r>
            <a:r>
              <a:rPr lang="en-IN" sz="1200" b="1" kern="1200" dirty="0" smtClean="0">
                <a:solidFill>
                  <a:schemeClr val="tx1"/>
                </a:solidFill>
                <a:effectLst/>
                <a:latin typeface="+mn-lt"/>
                <a:ea typeface="+mn-ea"/>
                <a:cs typeface="+mn-cs"/>
              </a:rPr>
              <a:t> Network Experiments</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1"/>
            <a:r>
              <a:rPr lang="en-IN" sz="1200" kern="1200" dirty="0" smtClean="0">
                <a:solidFill>
                  <a:schemeClr val="tx1"/>
                </a:solidFill>
                <a:effectLst/>
                <a:latin typeface="+mn-lt"/>
                <a:ea typeface="+mn-ea"/>
                <a:cs typeface="+mn-cs"/>
              </a:rPr>
              <a:t>Several types of experiments are conducted:</a:t>
            </a:r>
            <a:endParaRPr lang="en-IN" sz="1100" kern="1200" dirty="0" smtClean="0">
              <a:solidFill>
                <a:schemeClr val="tx1"/>
              </a:solidFill>
              <a:effectLst/>
              <a:latin typeface="+mn-lt"/>
              <a:ea typeface="+mn-ea"/>
              <a:cs typeface="+mn-cs"/>
            </a:endParaRPr>
          </a:p>
          <a:p>
            <a:pPr lvl="2"/>
            <a:r>
              <a:rPr lang="en-IN" sz="1200" b="1" kern="1200" dirty="0" smtClean="0">
                <a:solidFill>
                  <a:schemeClr val="tx1"/>
                </a:solidFill>
                <a:effectLst/>
                <a:latin typeface="+mn-lt"/>
                <a:ea typeface="+mn-ea"/>
                <a:cs typeface="+mn-cs"/>
              </a:rPr>
              <a:t>Haze </a:t>
            </a:r>
            <a:r>
              <a:rPr lang="en-IN" sz="1200" b="1" kern="1200" dirty="0" err="1" smtClean="0">
                <a:solidFill>
                  <a:schemeClr val="tx1"/>
                </a:solidFill>
                <a:effectLst/>
                <a:latin typeface="+mn-lt"/>
                <a:ea typeface="+mn-ea"/>
                <a:cs typeface="+mn-cs"/>
              </a:rPr>
              <a:t>Gray</a:t>
            </a:r>
            <a:r>
              <a:rPr lang="en-IN" sz="1200" kern="1200" dirty="0" smtClean="0">
                <a:solidFill>
                  <a:schemeClr val="tx1"/>
                </a:solidFill>
                <a:effectLst/>
                <a:latin typeface="+mn-lt"/>
                <a:ea typeface="+mn-ea"/>
                <a:cs typeface="+mn-cs"/>
              </a:rPr>
              <a:t>: The grayscale of the haze image is directly sent to the network as a segmentation mask (</a:t>
            </a:r>
            <a:r>
              <a:rPr lang="en-IN" sz="1200" kern="1200" dirty="0" err="1" smtClean="0">
                <a:solidFill>
                  <a:schemeClr val="tx1"/>
                </a:solidFill>
                <a:effectLst/>
                <a:latin typeface="+mn-lt"/>
                <a:ea typeface="+mn-ea"/>
                <a:cs typeface="+mn-cs"/>
              </a:rPr>
              <a:t>segmask</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2"/>
            <a:r>
              <a:rPr lang="en-IN" sz="1200" b="1" kern="1200" dirty="0" err="1" smtClean="0">
                <a:solidFill>
                  <a:schemeClr val="tx1"/>
                </a:solidFill>
                <a:effectLst/>
                <a:latin typeface="+mn-lt"/>
                <a:ea typeface="+mn-ea"/>
                <a:cs typeface="+mn-cs"/>
              </a:rPr>
              <a:t>Nohaze</a:t>
            </a:r>
            <a:r>
              <a:rPr lang="en-IN" sz="1200" b="1" kern="1200" dirty="0" smtClean="0">
                <a:solidFill>
                  <a:schemeClr val="tx1"/>
                </a:solidFill>
                <a:effectLst/>
                <a:latin typeface="+mn-lt"/>
                <a:ea typeface="+mn-ea"/>
                <a:cs typeface="+mn-cs"/>
              </a:rPr>
              <a:t> </a:t>
            </a:r>
            <a:r>
              <a:rPr lang="en-IN" sz="1200" b="1" kern="1200" dirty="0" err="1" smtClean="0">
                <a:solidFill>
                  <a:schemeClr val="tx1"/>
                </a:solidFill>
                <a:effectLst/>
                <a:latin typeface="+mn-lt"/>
                <a:ea typeface="+mn-ea"/>
                <a:cs typeface="+mn-cs"/>
              </a:rPr>
              <a:t>Gray</a:t>
            </a:r>
            <a:r>
              <a:rPr lang="en-IN" sz="1200" kern="1200" dirty="0" smtClean="0">
                <a:solidFill>
                  <a:schemeClr val="tx1"/>
                </a:solidFill>
                <a:effectLst/>
                <a:latin typeface="+mn-lt"/>
                <a:ea typeface="+mn-ea"/>
                <a:cs typeface="+mn-cs"/>
              </a:rPr>
              <a:t>: The grayscale image of the fog-free image (no haze) is directly sent as a </a:t>
            </a:r>
            <a:r>
              <a:rPr lang="en-IN" sz="1200" kern="1200" dirty="0" err="1" smtClean="0">
                <a:solidFill>
                  <a:schemeClr val="tx1"/>
                </a:solidFill>
                <a:effectLst/>
                <a:latin typeface="+mn-lt"/>
                <a:ea typeface="+mn-ea"/>
                <a:cs typeface="+mn-cs"/>
              </a:rPr>
              <a:t>segmask</a:t>
            </a:r>
            <a:r>
              <a:rPr lang="en-IN" sz="1200" kern="1200" dirty="0" smtClean="0">
                <a:solidFill>
                  <a:schemeClr val="tx1"/>
                </a:solidFill>
                <a:effectLst/>
                <a:latin typeface="+mn-lt"/>
                <a:ea typeface="+mn-ea"/>
                <a:cs typeface="+mn-cs"/>
              </a:rPr>
              <a:t>. This represents an ideal case for evaluation.</a:t>
            </a:r>
            <a:endParaRPr lang="en-IN" sz="1100" kern="1200" dirty="0" smtClean="0">
              <a:solidFill>
                <a:schemeClr val="tx1"/>
              </a:solidFill>
              <a:effectLst/>
              <a:latin typeface="+mn-lt"/>
              <a:ea typeface="+mn-ea"/>
              <a:cs typeface="+mn-cs"/>
            </a:endParaRPr>
          </a:p>
          <a:p>
            <a:pPr lvl="2"/>
            <a:r>
              <a:rPr lang="en-IN" sz="1200" b="1" kern="1200" dirty="0" smtClean="0">
                <a:solidFill>
                  <a:schemeClr val="tx1"/>
                </a:solidFill>
                <a:effectLst/>
                <a:latin typeface="+mn-lt"/>
                <a:ea typeface="+mn-ea"/>
                <a:cs typeface="+mn-cs"/>
              </a:rPr>
              <a:t>Haze + Small/Middle/Large</a:t>
            </a:r>
            <a:r>
              <a:rPr lang="en-IN" sz="1200" kern="1200" dirty="0" smtClean="0">
                <a:solidFill>
                  <a:schemeClr val="tx1"/>
                </a:solidFill>
                <a:effectLst/>
                <a:latin typeface="+mn-lt"/>
                <a:ea typeface="+mn-ea"/>
                <a:cs typeface="+mn-cs"/>
              </a:rPr>
              <a:t>: After segmenting the hazy image using different-sized models (small, middle, large), the segmentation result is sent to the network as a </a:t>
            </a:r>
            <a:r>
              <a:rPr lang="en-IN" sz="1200" kern="1200" dirty="0" err="1" smtClean="0">
                <a:solidFill>
                  <a:schemeClr val="tx1"/>
                </a:solidFill>
                <a:effectLst/>
                <a:latin typeface="+mn-lt"/>
                <a:ea typeface="+mn-ea"/>
                <a:cs typeface="+mn-cs"/>
              </a:rPr>
              <a:t>segmask</a:t>
            </a:r>
            <a:r>
              <a:rPr lang="en-IN" sz="1200" kern="1200" dirty="0" smtClean="0">
                <a:solidFill>
                  <a:schemeClr val="tx1"/>
                </a:solidFill>
                <a:effectLst/>
                <a:latin typeface="+mn-lt"/>
                <a:ea typeface="+mn-ea"/>
                <a:cs typeface="+mn-cs"/>
              </a:rPr>
              <a:t>.</a:t>
            </a:r>
            <a:endParaRPr lang="en-IN" sz="1100" kern="1200" dirty="0" smtClean="0">
              <a:solidFill>
                <a:schemeClr val="tx1"/>
              </a:solidFill>
              <a:effectLst/>
              <a:latin typeface="+mn-lt"/>
              <a:ea typeface="+mn-ea"/>
              <a:cs typeface="+mn-cs"/>
            </a:endParaRPr>
          </a:p>
          <a:p>
            <a:pPr lvl="2"/>
            <a:r>
              <a:rPr lang="en-IN" sz="1200" b="1" kern="1200" dirty="0" err="1" smtClean="0">
                <a:solidFill>
                  <a:schemeClr val="tx1"/>
                </a:solidFill>
                <a:effectLst/>
                <a:latin typeface="+mn-lt"/>
                <a:ea typeface="+mn-ea"/>
                <a:cs typeface="+mn-cs"/>
              </a:rPr>
              <a:t>Nohaze</a:t>
            </a:r>
            <a:r>
              <a:rPr lang="en-IN" sz="1200" b="1" kern="1200" dirty="0" smtClean="0">
                <a:solidFill>
                  <a:schemeClr val="tx1"/>
                </a:solidFill>
                <a:effectLst/>
                <a:latin typeface="+mn-lt"/>
                <a:ea typeface="+mn-ea"/>
                <a:cs typeface="+mn-cs"/>
              </a:rPr>
              <a:t> + Small/Middle/Large</a:t>
            </a:r>
            <a:r>
              <a:rPr lang="en-IN" sz="1200" kern="1200" dirty="0" smtClean="0">
                <a:solidFill>
                  <a:schemeClr val="tx1"/>
                </a:solidFill>
                <a:effectLst/>
                <a:latin typeface="+mn-lt"/>
                <a:ea typeface="+mn-ea"/>
                <a:cs typeface="+mn-cs"/>
              </a:rPr>
              <a:t>: After segmenting the no-haze image using different-sized models, the segmentation result is sent as a </a:t>
            </a:r>
            <a:r>
              <a:rPr lang="en-IN" sz="1200" kern="1200" dirty="0" err="1" smtClean="0">
                <a:solidFill>
                  <a:schemeClr val="tx1"/>
                </a:solidFill>
                <a:effectLst/>
                <a:latin typeface="+mn-lt"/>
                <a:ea typeface="+mn-ea"/>
                <a:cs typeface="+mn-cs"/>
              </a:rPr>
              <a:t>segmask</a:t>
            </a:r>
            <a:r>
              <a:rPr lang="en-IN" sz="1200" kern="1200" dirty="0" smtClean="0">
                <a:solidFill>
                  <a:schemeClr val="tx1"/>
                </a:solidFill>
                <a:effectLst/>
                <a:latin typeface="+mn-lt"/>
                <a:ea typeface="+mn-ea"/>
                <a:cs typeface="+mn-cs"/>
              </a:rPr>
              <a:t>. This is used to evaluate the performance of the segmentation network and for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training.</a:t>
            </a:r>
            <a:endParaRPr lang="en-IN" sz="1100" kern="1200" dirty="0" smtClean="0">
              <a:solidFill>
                <a:schemeClr val="tx1"/>
              </a:solidFill>
              <a:effectLst/>
              <a:latin typeface="+mn-lt"/>
              <a:ea typeface="+mn-ea"/>
              <a:cs typeface="+mn-cs"/>
            </a:endParaRPr>
          </a:p>
          <a:p>
            <a:pPr lvl="2"/>
            <a:r>
              <a:rPr lang="en-IN" sz="1200" b="1" kern="1200" dirty="0" err="1" smtClean="0">
                <a:solidFill>
                  <a:schemeClr val="tx1"/>
                </a:solidFill>
                <a:effectLst/>
                <a:latin typeface="+mn-lt"/>
                <a:ea typeface="+mn-ea"/>
                <a:cs typeface="+mn-cs"/>
              </a:rPr>
              <a:t>Dehaze</a:t>
            </a:r>
            <a:r>
              <a:rPr lang="en-IN" sz="1200" b="1" kern="1200" dirty="0" smtClean="0">
                <a:solidFill>
                  <a:schemeClr val="tx1"/>
                </a:solidFill>
                <a:effectLst/>
                <a:latin typeface="+mn-lt"/>
                <a:ea typeface="+mn-ea"/>
                <a:cs typeface="+mn-cs"/>
              </a:rPr>
              <a:t> + Small/Middle/Large</a:t>
            </a:r>
            <a:r>
              <a:rPr lang="en-IN" sz="1200" kern="1200" dirty="0" smtClean="0">
                <a:solidFill>
                  <a:schemeClr val="tx1"/>
                </a:solidFill>
                <a:effectLst/>
                <a:latin typeface="+mn-lt"/>
                <a:ea typeface="+mn-ea"/>
                <a:cs typeface="+mn-cs"/>
              </a:rPr>
              <a:t>: The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process is applied first, and the resulting </a:t>
            </a:r>
            <a:r>
              <a:rPr lang="en-IN" sz="1200" kern="1200" dirty="0" err="1" smtClean="0">
                <a:solidFill>
                  <a:schemeClr val="tx1"/>
                </a:solidFill>
                <a:effectLst/>
                <a:latin typeface="+mn-lt"/>
                <a:ea typeface="+mn-ea"/>
                <a:cs typeface="+mn-cs"/>
              </a:rPr>
              <a:t>dehazed</a:t>
            </a:r>
            <a:r>
              <a:rPr lang="en-IN" sz="1200" kern="1200" dirty="0" smtClean="0">
                <a:solidFill>
                  <a:schemeClr val="tx1"/>
                </a:solidFill>
                <a:effectLst/>
                <a:latin typeface="+mn-lt"/>
                <a:ea typeface="+mn-ea"/>
                <a:cs typeface="+mn-cs"/>
              </a:rPr>
              <a:t> image is segmented using different-sized models. The segmentation result is then sent to the network as a </a:t>
            </a:r>
            <a:r>
              <a:rPr lang="en-IN" sz="1200" kern="1200" dirty="0" err="1" smtClean="0">
                <a:solidFill>
                  <a:schemeClr val="tx1"/>
                </a:solidFill>
                <a:effectLst/>
                <a:latin typeface="+mn-lt"/>
                <a:ea typeface="+mn-ea"/>
                <a:cs typeface="+mn-cs"/>
              </a:rPr>
              <a:t>segmask</a:t>
            </a:r>
            <a:r>
              <a:rPr lang="en-IN" sz="1200" kern="1200" dirty="0" smtClean="0">
                <a:solidFill>
                  <a:schemeClr val="tx1"/>
                </a:solidFill>
                <a:effectLst/>
                <a:latin typeface="+mn-lt"/>
                <a:ea typeface="+mn-ea"/>
                <a:cs typeface="+mn-cs"/>
              </a:rPr>
              <a:t>. This is used in actual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tests.</a:t>
            </a:r>
            <a:endParaRPr lang="en-IN" sz="11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In summary, this methodology involves a series of experiments with different types of masks and network structures to evaluate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performance. Grayscale images are used as a baseline to account for parameter changes and dataset variations. The experiments aim to assess the capabilities of </a:t>
            </a:r>
            <a:r>
              <a:rPr lang="en-IN" sz="1200" kern="1200" dirty="0" err="1" smtClean="0">
                <a:solidFill>
                  <a:schemeClr val="tx1"/>
                </a:solidFill>
                <a:effectLst/>
                <a:latin typeface="+mn-lt"/>
                <a:ea typeface="+mn-ea"/>
                <a:cs typeface="+mn-cs"/>
              </a:rPr>
              <a:t>dehazing</a:t>
            </a:r>
            <a:r>
              <a:rPr lang="en-IN" sz="1200" kern="1200" dirty="0" smtClean="0">
                <a:solidFill>
                  <a:schemeClr val="tx1"/>
                </a:solidFill>
                <a:effectLst/>
                <a:latin typeface="+mn-lt"/>
                <a:ea typeface="+mn-ea"/>
                <a:cs typeface="+mn-cs"/>
              </a:rPr>
              <a:t> networks and the performance of segmentation models in different scenarios and under various conditions.</a:t>
            </a:r>
            <a:endParaRPr lang="en-IN" sz="11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8</a:t>
            </a:fld>
            <a:endParaRPr lang="en-US"/>
          </a:p>
        </p:txBody>
      </p:sp>
    </p:spTree>
    <p:extLst>
      <p:ext uri="{BB962C8B-B14F-4D97-AF65-F5344CB8AC3E}">
        <p14:creationId xmlns:p14="http://schemas.microsoft.com/office/powerpoint/2010/main" val="7799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9</a:t>
            </a:fld>
            <a:endParaRPr lang="en-US"/>
          </a:p>
        </p:txBody>
      </p:sp>
    </p:spTree>
    <p:extLst>
      <p:ext uri="{BB962C8B-B14F-4D97-AF65-F5344CB8AC3E}">
        <p14:creationId xmlns:p14="http://schemas.microsoft.com/office/powerpoint/2010/main" val="382044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EE3F3C-F46F-4BD6-8D95-8602E91E30F2}" type="slidenum">
              <a:rPr lang="en-US" smtClean="0"/>
              <a:t>10</a:t>
            </a:fld>
            <a:endParaRPr lang="en-US"/>
          </a:p>
        </p:txBody>
      </p:sp>
    </p:spTree>
    <p:extLst>
      <p:ext uri="{BB962C8B-B14F-4D97-AF65-F5344CB8AC3E}">
        <p14:creationId xmlns:p14="http://schemas.microsoft.com/office/powerpoint/2010/main" val="268135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3B2941-D31A-4476-AB4E-6B80DFAE168C}"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365200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B2941-D31A-4476-AB4E-6B80DFAE168C}"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293894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B2941-D31A-4476-AB4E-6B80DFAE168C}"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324040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B2941-D31A-4476-AB4E-6B80DFAE168C}"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190177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3B2941-D31A-4476-AB4E-6B80DFAE168C}"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249103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B2941-D31A-4476-AB4E-6B80DFAE168C}"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98017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3B2941-D31A-4476-AB4E-6B80DFAE168C}"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229341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3B2941-D31A-4476-AB4E-6B80DFAE168C}"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404043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B2941-D31A-4476-AB4E-6B80DFAE168C}"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322045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3B2941-D31A-4476-AB4E-6B80DFAE168C}"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341666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3B2941-D31A-4476-AB4E-6B80DFAE168C}"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7094-E94F-4CD9-964C-B88C096B406A}" type="slidenum">
              <a:rPr lang="en-US" smtClean="0"/>
              <a:t>‹#›</a:t>
            </a:fld>
            <a:endParaRPr lang="en-US"/>
          </a:p>
        </p:txBody>
      </p:sp>
    </p:spTree>
    <p:extLst>
      <p:ext uri="{BB962C8B-B14F-4D97-AF65-F5344CB8AC3E}">
        <p14:creationId xmlns:p14="http://schemas.microsoft.com/office/powerpoint/2010/main" val="102009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B2941-D31A-4476-AB4E-6B80DFAE168C}" type="datetimeFigureOut">
              <a:rPr lang="en-US" smtClean="0"/>
              <a:t>10/7/2023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D7094-E94F-4CD9-964C-B88C096B406A}" type="slidenum">
              <a:rPr lang="en-US" smtClean="0"/>
              <a:t>‹#›</a:t>
            </a:fld>
            <a:endParaRPr lang="en-US"/>
          </a:p>
        </p:txBody>
      </p:sp>
    </p:spTree>
    <p:extLst>
      <p:ext uri="{BB962C8B-B14F-4D97-AF65-F5344CB8AC3E}">
        <p14:creationId xmlns:p14="http://schemas.microsoft.com/office/powerpoint/2010/main" val="206398588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A07A-C38D-45F3-A07E-41065E0E46AB}"/>
              </a:ext>
            </a:extLst>
          </p:cNvPr>
          <p:cNvSpPr>
            <a:spLocks noGrp="1"/>
          </p:cNvSpPr>
          <p:nvPr>
            <p:ph type="ctrTitle"/>
          </p:nvPr>
        </p:nvSpPr>
        <p:spPr>
          <a:xfrm>
            <a:off x="1524000" y="1174702"/>
            <a:ext cx="9144000" cy="23876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Project Presentation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400" dirty="0"/>
              <a:t>Let Segment Anything Help Image </a:t>
            </a:r>
            <a:r>
              <a:rPr lang="en-US" sz="4400" dirty="0" err="1"/>
              <a:t>Dehaze</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7D90A4-FC1D-4E8B-A226-7DE946BA4264}"/>
              </a:ext>
            </a:extLst>
          </p:cNvPr>
          <p:cNvSpPr>
            <a:spLocks noGrp="1"/>
          </p:cNvSpPr>
          <p:nvPr>
            <p:ph type="subTitle" idx="1"/>
          </p:nvPr>
        </p:nvSpPr>
        <p:spPr>
          <a:xfrm>
            <a:off x="1263348" y="4127403"/>
            <a:ext cx="9665304" cy="2339570"/>
          </a:xfrm>
        </p:spPr>
        <p:txBody>
          <a:bodyPr>
            <a:normAutofit fontScale="62500" lnSpcReduction="20000"/>
          </a:bodyPr>
          <a:lstStyle/>
          <a:p>
            <a:r>
              <a:rPr lang="en-US" sz="4000" dirty="0" smtClean="0">
                <a:latin typeface="Times New Roman" panose="02020603050405020304" pitchFamily="18" charset="0"/>
                <a:cs typeface="Times New Roman" panose="02020603050405020304" pitchFamily="18" charset="0"/>
              </a:rPr>
              <a:t>Names: XX</a:t>
            </a:r>
          </a:p>
          <a:p>
            <a:r>
              <a:rPr lang="en-US" sz="4000" dirty="0" smtClean="0">
                <a:latin typeface="Times New Roman" panose="02020603050405020304" pitchFamily="18" charset="0"/>
                <a:cs typeface="Times New Roman" panose="02020603050405020304" pitchFamily="18" charset="0"/>
              </a:rPr>
              <a:t>XX</a:t>
            </a:r>
          </a:p>
          <a:p>
            <a:r>
              <a:rPr lang="en-US" sz="4000" dirty="0" smtClean="0">
                <a:latin typeface="Times New Roman" panose="02020603050405020304" pitchFamily="18" charset="0"/>
                <a:cs typeface="Times New Roman" panose="02020603050405020304" pitchFamily="18" charset="0"/>
              </a:rPr>
              <a:t>XX</a:t>
            </a:r>
          </a:p>
          <a:p>
            <a:r>
              <a:rPr lang="en-US" sz="4000" dirty="0" smtClean="0">
                <a:latin typeface="Times New Roman" panose="02020603050405020304" pitchFamily="18" charset="0"/>
                <a:cs typeface="Times New Roman" panose="02020603050405020304" pitchFamily="18" charset="0"/>
              </a:rPr>
              <a:t>XX</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Presented to: - Dr</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Vinit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Jakhetiya</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Asst Professor</a:t>
            </a:r>
            <a:endParaRPr lang="en-IN" sz="4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C6EE3E-8D84-4B07-A11E-0637A030FC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5284" y="674255"/>
            <a:ext cx="2526716" cy="1786467"/>
          </a:xfrm>
          <a:prstGeom prst="rect">
            <a:avLst/>
          </a:prstGeom>
        </p:spPr>
      </p:pic>
      <p:pic>
        <p:nvPicPr>
          <p:cNvPr id="7" name="Picture 6">
            <a:extLst>
              <a:ext uri="{FF2B5EF4-FFF2-40B4-BE49-F238E27FC236}">
                <a16:creationId xmlns:a16="http://schemas.microsoft.com/office/drawing/2014/main" id="{547C4833-C5C7-4B57-8CD2-E0D4E34EB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57500" cy="2857500"/>
          </a:xfrm>
          <a:prstGeom prst="rect">
            <a:avLst/>
          </a:prstGeom>
        </p:spPr>
      </p:pic>
      <p:sp>
        <p:nvSpPr>
          <p:cNvPr id="8" name="Rectangle 7">
            <a:extLst>
              <a:ext uri="{FF2B5EF4-FFF2-40B4-BE49-F238E27FC236}">
                <a16:creationId xmlns:a16="http://schemas.microsoft.com/office/drawing/2014/main" id="{818E701F-17EB-44CB-BF54-C2577117C554}"/>
              </a:ext>
            </a:extLst>
          </p:cNvPr>
          <p:cNvSpPr/>
          <p:nvPr/>
        </p:nvSpPr>
        <p:spPr>
          <a:xfrm>
            <a:off x="0" y="1"/>
            <a:ext cx="12192000" cy="609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DEEP LEARNING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04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Results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2063245"/>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761223" y="1658805"/>
            <a:ext cx="10450116" cy="461665"/>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With Gray Mask</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23" y="2336812"/>
            <a:ext cx="10869542" cy="4269727"/>
          </a:xfrm>
          <a:prstGeom prst="rect">
            <a:avLst/>
          </a:prstGeom>
        </p:spPr>
      </p:pic>
    </p:spTree>
    <p:extLst>
      <p:ext uri="{BB962C8B-B14F-4D97-AF65-F5344CB8AC3E}">
        <p14:creationId xmlns:p14="http://schemas.microsoft.com/office/powerpoint/2010/main" val="560331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Results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2063245"/>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761223" y="1658805"/>
            <a:ext cx="10450116" cy="461665"/>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With SAM Mask</a:t>
            </a:r>
            <a:endParaRPr lang="en-I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23" y="2336812"/>
            <a:ext cx="10869542" cy="3972547"/>
          </a:xfrm>
          <a:prstGeom prst="rect">
            <a:avLst/>
          </a:prstGeom>
        </p:spPr>
      </p:pic>
    </p:spTree>
    <p:extLst>
      <p:ext uri="{BB962C8B-B14F-4D97-AF65-F5344CB8AC3E}">
        <p14:creationId xmlns:p14="http://schemas.microsoft.com/office/powerpoint/2010/main" val="2881114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Results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2063245"/>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761223" y="1658805"/>
            <a:ext cx="10450116" cy="461665"/>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MSE LOSS PLOT</a:t>
            </a:r>
            <a:endParaRPr lang="en-IN"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 y="1658805"/>
            <a:ext cx="9846425" cy="4764275"/>
          </a:xfrm>
          <a:prstGeom prst="rect">
            <a:avLst/>
          </a:prstGeom>
        </p:spPr>
      </p:pic>
    </p:spTree>
    <p:extLst>
      <p:ext uri="{BB962C8B-B14F-4D97-AF65-F5344CB8AC3E}">
        <p14:creationId xmlns:p14="http://schemas.microsoft.com/office/powerpoint/2010/main" val="3279339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A9934-285D-4A45-B28F-A3CCB0492348}"/>
              </a:ext>
            </a:extLst>
          </p:cNvPr>
          <p:cNvSpPr>
            <a:spLocks noGrp="1"/>
          </p:cNvSpPr>
          <p:nvPr>
            <p:ph idx="1"/>
          </p:nvPr>
        </p:nvSpPr>
        <p:spPr>
          <a:xfrm>
            <a:off x="1026886" y="1172482"/>
            <a:ext cx="10515600" cy="4351338"/>
          </a:xfrm>
        </p:spPr>
        <p:txBody>
          <a:bodyPr>
            <a:normAutofit/>
          </a:bodyPr>
          <a:lstStyle/>
          <a:p>
            <a:pPr marL="0" indent="0" algn="just">
              <a:buNone/>
            </a:pPr>
            <a:endParaRPr lang="en-IN" sz="2000" dirty="0">
              <a:latin typeface="Arial" panose="020B0604020202020204" pitchFamily="34" charset="0"/>
              <a:cs typeface="Arial" panose="020B0604020202020204" pitchFamily="34" charset="0"/>
            </a:endParaRP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r>
              <a:rPr lang="en-IN" sz="20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72501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2402" y="186112"/>
            <a:ext cx="9144000" cy="924060"/>
          </a:xfrm>
          <a:solidFill>
            <a:schemeClr val="accent1">
              <a:lumMod val="75000"/>
            </a:schemeClr>
          </a:solidFill>
        </p:spPr>
        <p:txBody>
          <a:bodyPr>
            <a:normAutofit/>
          </a:bodyPr>
          <a:lstStyle/>
          <a:p>
            <a:r>
              <a:rPr lang="en-US" sz="4800" dirty="0">
                <a:solidFill>
                  <a:schemeClr val="bg1"/>
                </a:solidFill>
                <a:latin typeface="Arial" panose="020B0604020202020204" pitchFamily="34" charset="0"/>
                <a:cs typeface="Arial" panose="020B0604020202020204" pitchFamily="34" charset="0"/>
              </a:rPr>
              <a:t>Overview</a:t>
            </a:r>
          </a:p>
        </p:txBody>
      </p:sp>
      <p:sp>
        <p:nvSpPr>
          <p:cNvPr id="3" name="Subtitle 2"/>
          <p:cNvSpPr>
            <a:spLocks noGrp="1"/>
          </p:cNvSpPr>
          <p:nvPr>
            <p:ph type="subTitle" idx="1"/>
          </p:nvPr>
        </p:nvSpPr>
        <p:spPr>
          <a:xfrm>
            <a:off x="1582402" y="1565564"/>
            <a:ext cx="9282545" cy="4517183"/>
          </a:xfrm>
        </p:spPr>
        <p:txBody>
          <a:bodyPr>
            <a:normAutofit fontScale="92500" lnSpcReduction="20000"/>
          </a:bodyPr>
          <a:lstStyle/>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Introduction</a:t>
            </a:r>
          </a:p>
          <a:p>
            <a:pPr marL="695325" indent="-576263" algn="l">
              <a:buFont typeface="Wingdings" panose="05000000000000000000" pitchFamily="2" charset="2"/>
              <a:buChar char="Ø"/>
            </a:pPr>
            <a:endParaRPr lang="en-US" sz="2800" dirty="0" smtClean="0">
              <a:latin typeface="Arial" panose="020B0604020202020204" pitchFamily="34" charset="0"/>
              <a:cs typeface="Arial" panose="020B0604020202020204" pitchFamily="34" charset="0"/>
            </a:endParaRPr>
          </a:p>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What is SAM?</a:t>
            </a:r>
          </a:p>
          <a:p>
            <a:pPr marL="695325" indent="-576263" algn="l">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Proposed Model</a:t>
            </a:r>
          </a:p>
          <a:p>
            <a:pPr marL="695325" indent="-576263" algn="l">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Experiment</a:t>
            </a:r>
          </a:p>
          <a:p>
            <a:pPr marL="119062" algn="l"/>
            <a:endParaRPr lang="en-US" sz="2800" dirty="0" smtClean="0">
              <a:latin typeface="Arial" panose="020B0604020202020204" pitchFamily="34" charset="0"/>
              <a:cs typeface="Arial" panose="020B0604020202020204" pitchFamily="34" charset="0"/>
            </a:endParaRPr>
          </a:p>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Results</a:t>
            </a:r>
          </a:p>
          <a:p>
            <a:pPr marL="119062" algn="l"/>
            <a:endParaRPr lang="en-US" sz="2800" dirty="0" smtClean="0">
              <a:latin typeface="Arial" panose="020B0604020202020204" pitchFamily="34" charset="0"/>
              <a:cs typeface="Arial" panose="020B0604020202020204" pitchFamily="34" charset="0"/>
            </a:endParaRPr>
          </a:p>
          <a:p>
            <a:pPr marL="695325" indent="-576263" algn="l">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a:p>
            <a:pPr marL="695325" algn="l"/>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5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Introduction</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1843789"/>
            <a:ext cx="10130684" cy="4794755"/>
          </a:xfrm>
        </p:spPr>
        <p:txBody>
          <a:bodyPr>
            <a:normAutofit/>
          </a:bodyPr>
          <a:lstStyle/>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What is </a:t>
            </a:r>
            <a:r>
              <a:rPr lang="en-US" dirty="0" err="1" smtClean="0">
                <a:latin typeface="Arial" panose="020B0604020202020204" pitchFamily="34" charset="0"/>
                <a:cs typeface="Arial" panose="020B0604020202020204" pitchFamily="34" charset="0"/>
              </a:rPr>
              <a:t>dehazing</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r>
              <a:rPr lang="en-IN" dirty="0"/>
              <a:t>𝐼(𝑥) = 𝑅(𝑥)𝑡(𝑥) + 𝐿(𝑥)(1 − 𝑡(𝑥</a:t>
            </a:r>
            <a:r>
              <a:rPr lang="en-IN" dirty="0" smtClean="0"/>
              <a:t>)) </a:t>
            </a:r>
          </a:p>
          <a:p>
            <a:endParaRPr lang="en-IN" dirty="0" smtClean="0"/>
          </a:p>
          <a:p>
            <a:r>
              <a:rPr lang="en-IN" dirty="0"/>
              <a:t>𝑡(𝑥) = 𝑒^(-𝛽⋅𝑑(𝑥</a:t>
            </a:r>
            <a:r>
              <a:rPr lang="en-IN" dirty="0" smtClean="0"/>
              <a:t>))</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Problem with existing </a:t>
            </a:r>
            <a:r>
              <a:rPr lang="en-US" dirty="0" err="1">
                <a:latin typeface="Arial" panose="020B0604020202020204" pitchFamily="34" charset="0"/>
                <a:cs typeface="Arial" panose="020B0604020202020204" pitchFamily="34" charset="0"/>
              </a:rPr>
              <a:t>D</a:t>
            </a:r>
            <a:r>
              <a:rPr lang="en-US" dirty="0" err="1" smtClean="0">
                <a:latin typeface="Arial" panose="020B0604020202020204" pitchFamily="34" charset="0"/>
                <a:cs typeface="Arial" panose="020B0604020202020204" pitchFamily="34" charset="0"/>
              </a:rPr>
              <a:t>ehaze</a:t>
            </a:r>
            <a:r>
              <a:rPr lang="en-US" dirty="0" smtClean="0">
                <a:latin typeface="Arial" panose="020B0604020202020204" pitchFamily="34" charset="0"/>
                <a:cs typeface="Arial" panose="020B0604020202020204" pitchFamily="34" charset="0"/>
              </a:rPr>
              <a:t> models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 Benefits of large scale models - </a:t>
            </a:r>
            <a:r>
              <a:rPr lang="en-IN" dirty="0">
                <a:latin typeface="Arial" panose="020B0604020202020204" pitchFamily="34" charset="0"/>
                <a:cs typeface="Arial" panose="020B0604020202020204" pitchFamily="34" charset="0"/>
              </a:rPr>
              <a:t>Emergent Self-Adaptive Ability </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3784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What is SAM?</a:t>
            </a:r>
            <a:endParaRPr lang="en-US" sz="48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860814" y="1679432"/>
            <a:ext cx="11047444" cy="1754326"/>
          </a:xfrm>
          <a:prstGeom prst="rect">
            <a:avLst/>
          </a:prstGeom>
          <a:noFill/>
        </p:spPr>
        <p:txBody>
          <a:bodyPr wrap="square" rtlCol="0">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b="1" dirty="0"/>
          </a:p>
          <a:p>
            <a:pPr marL="342900" indent="-342900">
              <a:buFont typeface="Arial" panose="020B0604020202020204" pitchFamily="34" charset="0"/>
              <a:buChar char="•"/>
            </a:pPr>
            <a:endParaRPr lang="en-IN" b="1" dirty="0" smtClean="0"/>
          </a:p>
          <a:p>
            <a:pPr marL="342900"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7" y="1721287"/>
            <a:ext cx="12192000" cy="4257767"/>
          </a:xfrm>
          <a:prstGeom prst="rect">
            <a:avLst/>
          </a:prstGeom>
        </p:spPr>
      </p:pic>
    </p:spTree>
    <p:extLst>
      <p:ext uri="{BB962C8B-B14F-4D97-AF65-F5344CB8AC3E}">
        <p14:creationId xmlns:p14="http://schemas.microsoft.com/office/powerpoint/2010/main" val="2912712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Proposed Model</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1843789"/>
            <a:ext cx="10130684" cy="4794755"/>
          </a:xfrm>
        </p:spPr>
        <p:txBody>
          <a:bodyPr>
            <a:norm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Grayscale Coding and Channel Expansion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1" y="2217420"/>
            <a:ext cx="12009120" cy="4251960"/>
          </a:xfrm>
          <a:prstGeom prst="rect">
            <a:avLst/>
          </a:prstGeom>
        </p:spPr>
      </p:pic>
    </p:spTree>
    <p:extLst>
      <p:ext uri="{BB962C8B-B14F-4D97-AF65-F5344CB8AC3E}">
        <p14:creationId xmlns:p14="http://schemas.microsoft.com/office/powerpoint/2010/main" val="250154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Proposed Model</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1843789"/>
            <a:ext cx="10130684" cy="4794755"/>
          </a:xfrm>
        </p:spPr>
        <p:txBody>
          <a:bodyPr>
            <a:normAutofit/>
          </a:bodyPr>
          <a:lstStyle/>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Segment Model</a:t>
            </a:r>
          </a:p>
          <a:p>
            <a:pPr marL="342900" indent="-3429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Size Comparison</a:t>
            </a:r>
          </a:p>
          <a:p>
            <a:pPr marL="342900" indent="-3429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Image Domain Translation Ability</a:t>
            </a:r>
          </a:p>
          <a:p>
            <a:pPr marL="342900" indent="-3429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Interaction between Models</a:t>
            </a:r>
            <a:endParaRPr lang="en-US" sz="2800" dirty="0">
              <a:latin typeface="Arial" panose="020B0604020202020204" pitchFamily="34" charset="0"/>
              <a:cs typeface="Arial" panose="020B0604020202020204" pitchFamily="34" charset="0"/>
            </a:endParaRPr>
          </a:p>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786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Experiments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1843789"/>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 y="1843789"/>
            <a:ext cx="11772900" cy="4396991"/>
          </a:xfrm>
          <a:prstGeom prst="rect">
            <a:avLst/>
          </a:prstGeom>
        </p:spPr>
      </p:pic>
    </p:spTree>
    <p:extLst>
      <p:ext uri="{BB962C8B-B14F-4D97-AF65-F5344CB8AC3E}">
        <p14:creationId xmlns:p14="http://schemas.microsoft.com/office/powerpoint/2010/main" val="343049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Experiments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2063245"/>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1080655" y="1714500"/>
            <a:ext cx="10577945"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Parameter Increase and Unfair </a:t>
            </a:r>
            <a:r>
              <a:rPr lang="en-IN" sz="2400" dirty="0" smtClean="0">
                <a:latin typeface="Arial" panose="020B0604020202020204" pitchFamily="34" charset="0"/>
                <a:cs typeface="Arial" panose="020B0604020202020204" pitchFamily="34" charset="0"/>
              </a:rPr>
              <a:t>Comparison</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Baseline: Grayscale </a:t>
            </a:r>
            <a:r>
              <a:rPr lang="en-IN" sz="2400" dirty="0" smtClean="0">
                <a:latin typeface="Arial" panose="020B0604020202020204" pitchFamily="34" charset="0"/>
                <a:cs typeface="Arial" panose="020B0604020202020204" pitchFamily="34" charset="0"/>
              </a:rPr>
              <a:t>Images</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Types of </a:t>
            </a:r>
            <a:r>
              <a:rPr lang="en-IN" sz="2400" dirty="0" err="1">
                <a:latin typeface="Arial" panose="020B0604020202020204" pitchFamily="34" charset="0"/>
                <a:cs typeface="Arial" panose="020B0604020202020204" pitchFamily="34" charset="0"/>
              </a:rPr>
              <a:t>Dehazing</a:t>
            </a:r>
            <a:r>
              <a:rPr lang="en-IN" sz="2400" dirty="0">
                <a:latin typeface="Arial" panose="020B0604020202020204" pitchFamily="34" charset="0"/>
                <a:cs typeface="Arial" panose="020B0604020202020204" pitchFamily="34" charset="0"/>
              </a:rPr>
              <a:t> Network </a:t>
            </a:r>
            <a:r>
              <a:rPr lang="en-IN" sz="2400" dirty="0" smtClean="0">
                <a:latin typeface="Arial" panose="020B0604020202020204" pitchFamily="34" charset="0"/>
                <a:cs typeface="Arial" panose="020B0604020202020204" pitchFamily="34" charset="0"/>
              </a:rPr>
              <a:t>Experiments</a:t>
            </a:r>
          </a:p>
          <a:p>
            <a:pPr marL="742950" lvl="1"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Haze </a:t>
            </a:r>
            <a:r>
              <a:rPr lang="en-IN" sz="2400" dirty="0" err="1" smtClean="0">
                <a:latin typeface="Arial" panose="020B0604020202020204" pitchFamily="34" charset="0"/>
                <a:cs typeface="Arial" panose="020B0604020202020204" pitchFamily="34" charset="0"/>
              </a:rPr>
              <a:t>Gray</a:t>
            </a:r>
            <a:endParaRPr lang="en-IN" sz="2400" dirty="0" smtClean="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IN" sz="2400" dirty="0" err="1">
                <a:latin typeface="Arial" panose="020B0604020202020204" pitchFamily="34" charset="0"/>
                <a:cs typeface="Arial" panose="020B0604020202020204" pitchFamily="34" charset="0"/>
              </a:rPr>
              <a:t>Nohaze</a:t>
            </a:r>
            <a:r>
              <a:rPr lang="en-IN" sz="2400" dirty="0">
                <a:latin typeface="Arial" panose="020B0604020202020204" pitchFamily="34" charset="0"/>
                <a:cs typeface="Arial" panose="020B0604020202020204" pitchFamily="34" charset="0"/>
              </a:rPr>
              <a:t> </a:t>
            </a:r>
            <a:r>
              <a:rPr lang="en-IN" sz="2400" dirty="0" err="1" smtClean="0">
                <a:latin typeface="Arial" panose="020B0604020202020204" pitchFamily="34" charset="0"/>
                <a:cs typeface="Arial" panose="020B0604020202020204" pitchFamily="34" charset="0"/>
              </a:rPr>
              <a:t>Gray</a:t>
            </a:r>
            <a:endParaRPr lang="en-IN" sz="2400" dirty="0" smtClean="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Haze + </a:t>
            </a:r>
            <a:r>
              <a:rPr lang="en-IN" sz="2400" dirty="0" smtClean="0">
                <a:latin typeface="Arial" panose="020B0604020202020204" pitchFamily="34" charset="0"/>
                <a:cs typeface="Arial" panose="020B0604020202020204" pitchFamily="34" charset="0"/>
              </a:rPr>
              <a:t>Small/Middle/Large</a:t>
            </a:r>
          </a:p>
          <a:p>
            <a:pPr marL="742950" lvl="1" indent="-285750">
              <a:lnSpc>
                <a:spcPct val="150000"/>
              </a:lnSpc>
              <a:buFont typeface="Wingdings" panose="05000000000000000000" pitchFamily="2" charset="2"/>
              <a:buChar char="Ø"/>
            </a:pPr>
            <a:r>
              <a:rPr lang="en-IN" sz="2400" dirty="0" err="1">
                <a:latin typeface="Arial" panose="020B0604020202020204" pitchFamily="34" charset="0"/>
                <a:cs typeface="Arial" panose="020B0604020202020204" pitchFamily="34" charset="0"/>
              </a:rPr>
              <a:t>Nohaze</a:t>
            </a:r>
            <a:r>
              <a:rPr lang="en-IN" sz="2400" dirty="0">
                <a:latin typeface="Arial" panose="020B0604020202020204" pitchFamily="34" charset="0"/>
                <a:cs typeface="Arial" panose="020B0604020202020204" pitchFamily="34" charset="0"/>
              </a:rPr>
              <a:t> + </a:t>
            </a:r>
            <a:r>
              <a:rPr lang="en-IN" sz="2400" dirty="0" smtClean="0">
                <a:latin typeface="Arial" panose="020B0604020202020204" pitchFamily="34" charset="0"/>
                <a:cs typeface="Arial" panose="020B0604020202020204" pitchFamily="34" charset="0"/>
              </a:rPr>
              <a:t>Small/Middle/Large</a:t>
            </a:r>
          </a:p>
          <a:p>
            <a:pPr marL="742950" lvl="1" indent="-285750">
              <a:lnSpc>
                <a:spcPct val="150000"/>
              </a:lnSpc>
              <a:buFont typeface="Wingdings" panose="05000000000000000000" pitchFamily="2" charset="2"/>
              <a:buChar char="Ø"/>
            </a:pPr>
            <a:r>
              <a:rPr lang="en-IN" sz="2400" dirty="0" err="1">
                <a:latin typeface="Arial" panose="020B0604020202020204" pitchFamily="34" charset="0"/>
                <a:cs typeface="Arial" panose="020B0604020202020204" pitchFamily="34" charset="0"/>
              </a:rPr>
              <a:t>Dehaze</a:t>
            </a:r>
            <a:r>
              <a:rPr lang="en-IN" sz="2400" dirty="0">
                <a:latin typeface="Arial" panose="020B0604020202020204" pitchFamily="34" charset="0"/>
                <a:cs typeface="Arial" panose="020B0604020202020204" pitchFamily="34" charset="0"/>
              </a:rPr>
              <a:t> + Small/Middle/Large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98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655" y="393711"/>
            <a:ext cx="10130684" cy="1048751"/>
          </a:xfrm>
          <a:solidFill>
            <a:schemeClr val="accent1">
              <a:lumMod val="75000"/>
            </a:schemeClr>
          </a:solidFill>
        </p:spPr>
        <p:txBody>
          <a:bodyPr>
            <a:normAutofit/>
          </a:bodyPr>
          <a:lstStyle/>
          <a:p>
            <a:r>
              <a:rPr lang="en-US" sz="4800" dirty="0" smtClean="0">
                <a:solidFill>
                  <a:schemeClr val="bg1"/>
                </a:solidFill>
                <a:latin typeface="Arial" panose="020B0604020202020204" pitchFamily="34" charset="0"/>
                <a:cs typeface="Arial" panose="020B0604020202020204" pitchFamily="34" charset="0"/>
              </a:rPr>
              <a:t>Results</a:t>
            </a:r>
            <a:endParaRPr lang="en-US" sz="48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80655" y="2063245"/>
            <a:ext cx="10130684" cy="4794755"/>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endParaRPr lang="en-US" dirty="0"/>
          </a:p>
          <a:p>
            <a:pPr algn="l"/>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29" y="2063245"/>
            <a:ext cx="10869542" cy="4390315"/>
          </a:xfrm>
          <a:prstGeom prst="rect">
            <a:avLst/>
          </a:prstGeom>
        </p:spPr>
      </p:pic>
      <p:sp>
        <p:nvSpPr>
          <p:cNvPr id="7" name="TextBox 6"/>
          <p:cNvSpPr txBox="1"/>
          <p:nvPr/>
        </p:nvSpPr>
        <p:spPr>
          <a:xfrm>
            <a:off x="761223" y="1658805"/>
            <a:ext cx="10450116" cy="461665"/>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Without Mask</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683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17318</TotalTime>
  <Words>2007</Words>
  <Application>Microsoft Office PowerPoint</Application>
  <PresentationFormat>Widescreen</PresentationFormat>
  <Paragraphs>151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Project Presentation on Let Segment Anything Help Image Dehaze</vt:lpstr>
      <vt:lpstr>Overview</vt:lpstr>
      <vt:lpstr>Introduction</vt:lpstr>
      <vt:lpstr>What is SAM?</vt:lpstr>
      <vt:lpstr>Proposed Model</vt:lpstr>
      <vt:lpstr>Proposed Model</vt:lpstr>
      <vt:lpstr>Experiments</vt:lpstr>
      <vt:lpstr>Experiments</vt:lpstr>
      <vt:lpstr>Results</vt:lpstr>
      <vt:lpstr>Results</vt:lpstr>
      <vt:lpstr>Results</vt:lpstr>
      <vt:lpstr>Results</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m</cp:lastModifiedBy>
  <cp:revision>1022</cp:revision>
  <dcterms:created xsi:type="dcterms:W3CDTF">2022-04-16T13:46:37Z</dcterms:created>
  <dcterms:modified xsi:type="dcterms:W3CDTF">2023-10-07T17:46:04Z</dcterms:modified>
</cp:coreProperties>
</file>