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4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55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5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1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0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3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1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87121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0951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78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0454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4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agar Kelkar: PRN - 18030142015…"/>
          <p:cNvSpPr txBox="1">
            <a:spLocks noGrp="1"/>
          </p:cNvSpPr>
          <p:nvPr>
            <p:ph type="body" sz="quarter" idx="13"/>
          </p:nvPr>
        </p:nvSpPr>
        <p:spPr>
          <a:xfrm>
            <a:off x="15532100" y="5207000"/>
            <a:ext cx="7950200" cy="1300997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75000"/>
                    <a:lumOff val="25000"/>
                  </a:schemeClr>
                </a:solidFill>
              </a:rPr>
              <a:t>Sagar Kelkar: PRN - 18030142015</a:t>
            </a:r>
          </a:p>
          <a:p>
            <a:r>
              <a:rPr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Shre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</a:t>
            </a:r>
            <a:r>
              <a:rPr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asi</a:t>
            </a:r>
            <a:r>
              <a:rPr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Patwardhan: PRN - 18030142025</a:t>
            </a:r>
          </a:p>
        </p:txBody>
      </p:sp>
      <p:sp>
        <p:nvSpPr>
          <p:cNvPr id="138" name="Automatic Tagging"/>
          <p:cNvSpPr txBox="1">
            <a:spLocks noGrp="1"/>
          </p:cNvSpPr>
          <p:nvPr>
            <p:ph type="title"/>
          </p:nvPr>
        </p:nvSpPr>
        <p:spPr>
          <a:xfrm>
            <a:off x="952500" y="5207000"/>
            <a:ext cx="13500100" cy="33401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Automatic Tagging</a:t>
            </a:r>
          </a:p>
        </p:txBody>
      </p:sp>
      <p:sp>
        <p:nvSpPr>
          <p:cNvPr id="137" name="Text Analytics"/>
          <p:cNvSpPr txBox="1">
            <a:spLocks noGrp="1"/>
          </p:cNvSpPr>
          <p:nvPr>
            <p:ph type="body" sz="quarter" idx="1"/>
          </p:nvPr>
        </p:nvSpPr>
        <p:spPr>
          <a:xfrm>
            <a:off x="952500" y="4343400"/>
            <a:ext cx="13500100" cy="6350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Text Analytics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YOU"/>
          <p:cNvSpPr txBox="1">
            <a:spLocks noGrp="1"/>
          </p:cNvSpPr>
          <p:nvPr>
            <p:ph type="body" sz="quarter" idx="13"/>
          </p:nvPr>
        </p:nvSpPr>
        <p:spPr>
          <a:xfrm>
            <a:off x="2374900" y="5492749"/>
            <a:ext cx="19621500" cy="1955801"/>
          </a:xfrm>
          <a:prstGeom prst="rect">
            <a:avLst/>
          </a:prstGeom>
        </p:spPr>
        <p:txBody>
          <a:bodyPr/>
          <a:lstStyle>
            <a:lvl1pPr>
              <a:defRPr sz="11100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What is Automatic Tagg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Automatic Tagging?</a:t>
            </a:r>
          </a:p>
        </p:txBody>
      </p:sp>
      <p:sp>
        <p:nvSpPr>
          <p:cNvPr id="142" name="Automatic Tagging has various ways to add part-of-speech tags.…"/>
          <p:cNvSpPr txBox="1">
            <a:spLocks noGrp="1"/>
          </p:cNvSpPr>
          <p:nvPr>
            <p:ph type="body" idx="1"/>
          </p:nvPr>
        </p:nvSpPr>
        <p:spPr>
          <a:xfrm>
            <a:off x="952499" y="3289299"/>
            <a:ext cx="22479001" cy="60206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Automatic Tagging has various ways to add part-of-speech tags.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We will see that the tag of a word depends on the word and its context within a sentence. 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For this reason, we will be working with data at the level </a:t>
            </a:r>
            <a:r>
              <a:rPr>
                <a:solidFill>
                  <a:schemeClr val="tx1">
                    <a:lumMod val="95000"/>
                  </a:schemeClr>
                </a:solidFill>
              </a:rPr>
              <a:t>of  </a:t>
            </a:r>
            <a:r>
              <a:rPr dirty="0">
                <a:solidFill>
                  <a:schemeClr val="tx1">
                    <a:lumMod val="95000"/>
                  </a:schemeClr>
                </a:solidFill>
              </a:rPr>
              <a:t>sentences rather than words. </a:t>
            </a:r>
          </a:p>
        </p:txBody>
      </p:sp>
      <p:pic>
        <p:nvPicPr>
          <p:cNvPr id="143" name="Screenshot 2019-08-21 at 10.15.04 PM.png" descr="Screenshot 2019-08-21 at 10.15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717" y="9792577"/>
            <a:ext cx="14806488" cy="1781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ays to do Automatic Tag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Ways to do Automatic Tagging</a:t>
            </a:r>
          </a:p>
        </p:txBody>
      </p:sp>
      <p:sp>
        <p:nvSpPr>
          <p:cNvPr id="146" name="Default Tagging…"/>
          <p:cNvSpPr txBox="1">
            <a:spLocks noGrp="1"/>
          </p:cNvSpPr>
          <p:nvPr>
            <p:ph type="body" idx="1"/>
          </p:nvPr>
        </p:nvSpPr>
        <p:spPr>
          <a:xfrm>
            <a:off x="952500" y="3695699"/>
            <a:ext cx="22479000" cy="47339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4800" dirty="0">
                <a:solidFill>
                  <a:schemeClr val="tx1">
                    <a:lumMod val="95000"/>
                  </a:schemeClr>
                </a:solidFill>
              </a:rPr>
              <a:t>Default Tagging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4800" dirty="0">
                <a:solidFill>
                  <a:schemeClr val="tx1">
                    <a:lumMod val="95000"/>
                  </a:schemeClr>
                </a:solidFill>
              </a:rPr>
              <a:t>The Regular expression Tagging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4800" dirty="0">
                <a:solidFill>
                  <a:schemeClr val="tx1">
                    <a:lumMod val="95000"/>
                  </a:schemeClr>
                </a:solidFill>
              </a:rPr>
              <a:t>The Lookup Tagging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e Default Tag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Default Tagger</a:t>
            </a:r>
          </a:p>
        </p:txBody>
      </p:sp>
      <p:sp>
        <p:nvSpPr>
          <p:cNvPr id="149" name="The simplest possible tagger assigns the same tag to each token.…"/>
          <p:cNvSpPr txBox="1">
            <a:spLocks noGrp="1"/>
          </p:cNvSpPr>
          <p:nvPr>
            <p:ph type="body" idx="1"/>
          </p:nvPr>
        </p:nvSpPr>
        <p:spPr>
          <a:xfrm>
            <a:off x="671686" y="3289300"/>
            <a:ext cx="22479001" cy="65826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01168" indent="-201168" defTabSz="402336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7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The simplest possible tagger assigns the same tag to each token. </a:t>
            </a:r>
          </a:p>
          <a:p>
            <a:pPr marL="201168" indent="-201168" defTabSz="402336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7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In order to get the best result, we tag each word with the most likely tag.</a:t>
            </a:r>
          </a:p>
          <a:p>
            <a:pPr marL="201168" indent="-201168" defTabSz="402336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7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201168" indent="-201168" defTabSz="402336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7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201168" indent="-201168" defTabSz="402336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7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This method performs rather poorly. </a:t>
            </a:r>
          </a:p>
          <a:p>
            <a:pPr marL="201168" indent="-201168" defTabSz="402336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7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On a typical corpus, it will tag only about an eighth of the tokens correctly.</a:t>
            </a:r>
          </a:p>
        </p:txBody>
      </p:sp>
      <p:pic>
        <p:nvPicPr>
          <p:cNvPr id="150" name="Screenshot 2019-08-21 at 10.11.43 PM.png" descr="Screenshot 2019-08-21 at 10.11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17" y="6295219"/>
            <a:ext cx="16267949" cy="1828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shot 2019-08-21 at 10.18.43 PM.png" descr="Screenshot 2019-08-21 at 10.18.4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41" y="11435411"/>
            <a:ext cx="10603545" cy="1627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e Regular Expressions Tag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Regular Expressions Tagger</a:t>
            </a:r>
          </a:p>
        </p:txBody>
      </p:sp>
      <p:sp>
        <p:nvSpPr>
          <p:cNvPr id="154" name="The regular expression tagger assigns tags to tokens on the basis of matching patterns.…"/>
          <p:cNvSpPr txBox="1">
            <a:spLocks noGrp="1"/>
          </p:cNvSpPr>
          <p:nvPr>
            <p:ph type="body" idx="1"/>
          </p:nvPr>
        </p:nvSpPr>
        <p:spPr>
          <a:xfrm>
            <a:off x="695087" y="3054349"/>
            <a:ext cx="22479001" cy="65826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The regular expression tagger assigns tags to tokens on the basis of matching patterns. 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For instance, we might guess that any word ending in </a:t>
            </a:r>
            <a:r>
              <a:rPr i="1" dirty="0">
                <a:solidFill>
                  <a:schemeClr val="tx1">
                    <a:lumMod val="95000"/>
                  </a:schemeClr>
                </a:solidFill>
              </a:rPr>
              <a:t>ed</a:t>
            </a:r>
            <a:r>
              <a:rPr dirty="0">
                <a:solidFill>
                  <a:schemeClr val="tx1">
                    <a:lumMod val="95000"/>
                  </a:schemeClr>
                </a:solidFill>
              </a:rPr>
              <a:t> is the past participle of a verb, and any word ending with ’</a:t>
            </a:r>
            <a:r>
              <a:rPr i="1" dirty="0">
                <a:solidFill>
                  <a:schemeClr val="tx1">
                    <a:lumMod val="95000"/>
                  </a:schemeClr>
                </a:solidFill>
              </a:rPr>
              <a:t>s'</a:t>
            </a:r>
            <a:r>
              <a:rPr dirty="0">
                <a:solidFill>
                  <a:schemeClr val="tx1">
                    <a:lumMod val="95000"/>
                  </a:schemeClr>
                </a:solidFill>
              </a:rPr>
              <a:t> is a possessive noun. 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We can express these as a list of regular expressions:</a:t>
            </a:r>
          </a:p>
        </p:txBody>
      </p:sp>
      <p:pic>
        <p:nvPicPr>
          <p:cNvPr id="155" name="Screenshot 2019-08-21 at 11.20.39 PM.png" descr="Screenshot 2019-08-21 at 11.20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6" y="8880977"/>
            <a:ext cx="13694929" cy="4433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e Regular Expressions Tag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Regular Expressions Tagger</a:t>
            </a:r>
          </a:p>
        </p:txBody>
      </p:sp>
      <p:sp>
        <p:nvSpPr>
          <p:cNvPr id="158" name="Note that these are processed in order, and the first one that matches is applied.…"/>
          <p:cNvSpPr txBox="1">
            <a:spLocks noGrp="1"/>
          </p:cNvSpPr>
          <p:nvPr>
            <p:ph type="body" idx="1"/>
          </p:nvPr>
        </p:nvSpPr>
        <p:spPr>
          <a:xfrm>
            <a:off x="952500" y="2635140"/>
            <a:ext cx="22479001" cy="52233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Note that these are processed in order, and the first one that matches is applied. 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Now we can set up a tagger and use it to tag a sentence. </a:t>
            </a:r>
          </a:p>
          <a:p>
            <a:pPr marL="228600" indent="-228600" defTabSz="4572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Now its right about a fifth of the time.</a:t>
            </a:r>
          </a:p>
        </p:txBody>
      </p:sp>
      <p:pic>
        <p:nvPicPr>
          <p:cNvPr id="159" name="Screenshot 2019-08-21 at 11.25.11 PM.png" descr="Screenshot 2019-08-21 at 11.25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2" y="7358028"/>
            <a:ext cx="10285289" cy="4174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shot 2019-08-21 at 11.25.40 PM.png" descr="Screenshot 2019-08-21 at 11.25.4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02" y="11911224"/>
            <a:ext cx="10285289" cy="1339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LookUp Tag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dirty="0" err="1"/>
              <a:t>LookUp</a:t>
            </a:r>
            <a:r>
              <a:rPr dirty="0"/>
              <a:t> Tagger</a:t>
            </a:r>
          </a:p>
        </p:txBody>
      </p:sp>
      <p:sp>
        <p:nvSpPr>
          <p:cNvPr id="163" name="A lot of high-frequency words do not have the ‘NN’ tag.…"/>
          <p:cNvSpPr txBox="1">
            <a:spLocks noGrp="1"/>
          </p:cNvSpPr>
          <p:nvPr>
            <p:ph type="body" idx="1"/>
          </p:nvPr>
        </p:nvSpPr>
        <p:spPr>
          <a:xfrm>
            <a:off x="695087" y="3566670"/>
            <a:ext cx="22479001" cy="84604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1742" indent="-221742" defTabSz="443484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1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A lot of high-frequency words do not have the ‘NN’ tag. </a:t>
            </a:r>
          </a:p>
          <a:p>
            <a:pPr marL="221742" indent="-221742" defTabSz="443484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1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Let's find the hundred most frequent words and store their most likely tag.</a:t>
            </a:r>
          </a:p>
          <a:p>
            <a:pPr marL="221742" indent="-221742" defTabSz="443484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1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 We can then use this information as the model for a "lookup tagger”.</a:t>
            </a:r>
          </a:p>
          <a:p>
            <a:pPr marL="221742" indent="-221742" defTabSz="443484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1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36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defTabSz="443484">
              <a:lnSpc>
                <a:spcPct val="200000"/>
              </a:lnSpc>
              <a:spcBef>
                <a:spcPts val="0"/>
              </a:spcBef>
              <a:buClrTx/>
              <a:buSzPct val="100000"/>
              <a:buNone/>
              <a:defRPr sz="41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3600" dirty="0">
              <a:solidFill>
                <a:schemeClr val="tx1">
                  <a:lumMod val="95000"/>
                </a:schemeClr>
              </a:solidFill>
            </a:endParaRPr>
          </a:p>
          <a:p>
            <a:pPr marL="221742" indent="-221742" defTabSz="443484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41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It should come as no surprise by now that simply knowing the tags for the 100 most frequent words enables us to tag a large fraction of tokens correctly (nearly half in fact).</a:t>
            </a:r>
          </a:p>
        </p:txBody>
      </p:sp>
      <p:pic>
        <p:nvPicPr>
          <p:cNvPr id="164" name="Screenshot 2019-08-21 at 11.39.29 PM.png" descr="Screenshot 2019-08-21 at 11.39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12" y="7315200"/>
            <a:ext cx="13020438" cy="2831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LookUp Tagger"/>
          <p:cNvSpPr txBox="1">
            <a:spLocks noGrp="1"/>
          </p:cNvSpPr>
          <p:nvPr>
            <p:ph type="title"/>
          </p:nvPr>
        </p:nvSpPr>
        <p:spPr>
          <a:xfrm>
            <a:off x="1827590" y="428625"/>
            <a:ext cx="20707524" cy="2314575"/>
          </a:xfrm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dirty="0" err="1"/>
              <a:t>LookUp</a:t>
            </a:r>
            <a:r>
              <a:rPr dirty="0"/>
              <a:t> Tagger</a:t>
            </a:r>
          </a:p>
        </p:txBody>
      </p:sp>
      <p:sp>
        <p:nvSpPr>
          <p:cNvPr id="167" name="Many words have been assigned a tag of None, because they were not among the 100 most frequent words.…"/>
          <p:cNvSpPr txBox="1">
            <a:spLocks noGrp="1"/>
          </p:cNvSpPr>
          <p:nvPr>
            <p:ph type="body" idx="1"/>
          </p:nvPr>
        </p:nvSpPr>
        <p:spPr>
          <a:xfrm>
            <a:off x="695087" y="2743200"/>
            <a:ext cx="22479001" cy="68865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 defTabSz="3429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225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Many words have been assigned a tag of None, because they were not among the 100 most frequent words. </a:t>
            </a:r>
          </a:p>
          <a:p>
            <a:pPr marL="171450" indent="-171450" defTabSz="3429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225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In these cases we would like to assign the default tag of NN.</a:t>
            </a:r>
          </a:p>
          <a:p>
            <a:pPr marL="171450" indent="-171450" defTabSz="3429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225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 In other words, we want to use the lookup table first, and if it is unable to assign a tag, then use the default tagger, a process known as </a:t>
            </a:r>
            <a:r>
              <a:rPr b="1" dirty="0" err="1">
                <a:solidFill>
                  <a:schemeClr val="tx1">
                    <a:lumMod val="95000"/>
                  </a:schemeClr>
                </a:solidFill>
              </a:rPr>
              <a:t>backoff</a:t>
            </a:r>
            <a:r>
              <a:rPr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</a:schemeClr>
                </a:solidFill>
                <a:uFill>
                  <a:solidFill>
                    <a:srgbClr val="0000EE"/>
                  </a:solidFill>
                </a:uFill>
              </a:rPr>
              <a:t>.</a:t>
            </a:r>
          </a:p>
          <a:p>
            <a:pPr marL="171450" indent="-171450" defTabSz="3429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225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uFill>
                  <a:solidFill>
                    <a:srgbClr val="0000EE"/>
                  </a:solidFill>
                </a:uFill>
              </a:rPr>
              <a:t> We do this by specifying one tagger as a parameter to the other, as shown below.</a:t>
            </a:r>
          </a:p>
          <a:p>
            <a:pPr marL="171450" indent="-171450" defTabSz="342900">
              <a:lnSpc>
                <a:spcPct val="20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3225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uFill>
                  <a:solidFill>
                    <a:srgbClr val="0000EE"/>
                  </a:solidFill>
                </a:uFill>
              </a:rPr>
              <a:t> Now the lookup tagger will only store word-tag pairs for words other than nouns, and whenever it cannot assign a tag to a word it will invoke the default tagger.</a:t>
            </a:r>
          </a:p>
        </p:txBody>
      </p:sp>
      <p:pic>
        <p:nvPicPr>
          <p:cNvPr id="168" name="Screenshot 2019-08-21 at 11.39.44 PM.png" descr="Screenshot 2019-08-21 at 11.39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51" y="9629775"/>
            <a:ext cx="8112498" cy="3663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71" name="In the above examples, you will have noticed an emphasis on accuracy scores.…"/>
          <p:cNvSpPr txBox="1">
            <a:spLocks noGrp="1"/>
          </p:cNvSpPr>
          <p:nvPr>
            <p:ph type="body" idx="1"/>
          </p:nvPr>
        </p:nvSpPr>
        <p:spPr>
          <a:xfrm>
            <a:off x="952500" y="3289299"/>
            <a:ext cx="22479001" cy="9839168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37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lvl="8"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solidFill>
                  <a:schemeClr val="tx1">
                    <a:lumMod val="95000"/>
                  </a:schemeClr>
                </a:solidFill>
              </a:rPr>
              <a:t>In the above examples, you will have noticed an emphasis on accuracy scores. </a:t>
            </a:r>
          </a:p>
          <a:p>
            <a:pPr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In fact, evaluating the performance of such tools is a central theme in NLP. </a:t>
            </a:r>
          </a:p>
          <a:p>
            <a:pPr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Recall the processing, any errors in the output of one module are greatly multiplied in the downstream modules.</a:t>
            </a:r>
          </a:p>
          <a:p>
            <a:pPr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We evaluate the performance of a tagger relative to the tags a human expert would assign.</a:t>
            </a:r>
          </a:p>
          <a:p>
            <a:pPr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 Since we don't usually have access to an expert and impartial human judge, we make do instead with </a:t>
            </a:r>
            <a:r>
              <a:rPr sz="3200" b="1" dirty="0">
                <a:solidFill>
                  <a:schemeClr val="tx1">
                    <a:lumMod val="95000"/>
                  </a:schemeClr>
                </a:solidFill>
              </a:rPr>
              <a:t>gold standard</a:t>
            </a: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 test data. </a:t>
            </a:r>
          </a:p>
          <a:p>
            <a:pPr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This is a corpus which has been manually annotated and which is accepted as a standard against which the guesses of an automatic system are assessed. </a:t>
            </a:r>
          </a:p>
          <a:p>
            <a:pPr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The tagger is regarded as being correct if the tag it guesses for a given word is the same as the gold standard tag.</a:t>
            </a:r>
          </a:p>
          <a:p>
            <a:pPr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Of course, the humans who designed and carried out the original gold standard annotation were only human. </a:t>
            </a: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625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Calisto MT</vt:lpstr>
      <vt:lpstr>Helvetica Neue</vt:lpstr>
      <vt:lpstr>Times</vt:lpstr>
      <vt:lpstr>Wingdings</vt:lpstr>
      <vt:lpstr>Wingdings 2</vt:lpstr>
      <vt:lpstr>Slate</vt:lpstr>
      <vt:lpstr>Automatic Tagging</vt:lpstr>
      <vt:lpstr>What is Automatic Tagging?</vt:lpstr>
      <vt:lpstr>Ways to do Automatic Tagging</vt:lpstr>
      <vt:lpstr>The Default Tagger</vt:lpstr>
      <vt:lpstr>The Regular Expressions Tagger</vt:lpstr>
      <vt:lpstr>The Regular Expressions Tagger</vt:lpstr>
      <vt:lpstr>The LookUp Tagger</vt:lpstr>
      <vt:lpstr>The LookUp Tagger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Tagging</dc:title>
  <cp:lastModifiedBy>HP</cp:lastModifiedBy>
  <cp:revision>9</cp:revision>
  <dcterms:modified xsi:type="dcterms:W3CDTF">2019-08-23T03:41:51Z</dcterms:modified>
</cp:coreProperties>
</file>