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710D-9E08-489F-8EEC-FEBCAEFB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7000-6BCA-43E5-B5CC-AAC827BD6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8CE4-0B88-4D6A-993D-F0A3B1B8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A252-97A7-4D95-80C9-D8E68A2B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4DB3-95BD-47AB-81FC-CBDDD21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EC2-976C-461F-82DB-D726EF0C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F1253-39DB-4E77-83ED-D481EF2B1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2A58-2AD4-42BD-A0FA-C30EEA39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E2BB-C418-4254-903E-D8EAB2D5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5B4C-8475-4791-8084-4B81BC2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35629-C066-4D99-B66C-85837EC09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7B907-5990-4610-BA9C-6CB1855A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7EF0-8A2C-444B-9105-4AC0A1A0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E68E-7D38-47DA-9CE9-9C417CDE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54FB-852A-4E8B-9FEB-2892224A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452-2E73-4563-89D7-C9F93241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326-A878-4C30-8F59-BFE9FB39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89CB-CE06-4EE0-9FF5-1382113B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E94B-A4BB-401D-868E-DF1E08D2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F9E3-9708-4639-8492-192AC0CB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06B2-680E-41EC-953C-ED959D4D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C97D-A825-40D8-AA8F-C1B67F0D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ACAB-4B28-478B-B6AE-114AC3BF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CDC4-A30A-4028-88BE-3F39ADE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6F57-4ACC-4B70-97F2-6891FC8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8B4-E3A3-4C10-915E-6B176EFE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A4DD-27A2-4828-AADB-B04B1796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CDB0-131B-408E-931B-D88B8C9E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3EE4-0A20-4276-BF0B-CBECFB66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89E89-DEC2-4390-A320-F8756F9E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0F78-F597-48B5-A33D-2502BB1B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9767-2DFB-4E38-893B-C712F662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577E-6529-41F3-9ECE-7AA32A87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C6BDF-50B8-40E4-9055-DAC1EAC3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DC93C-EBDB-413B-9D12-BA67A342F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E1189-8B8E-4445-879E-16605DC98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67DF2-080F-4E8B-8E24-0048A7B6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32A23-C310-41EF-BF62-A3115EBF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A7C15-A66F-4259-B5DF-17ECD87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946-23A1-4A9F-A97A-F56119A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9D9C-259E-4A20-8671-D6E59F3D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462F-E267-4437-AC0A-7B5B9CD4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DB7F8-CB3D-4879-BD13-47C401F9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2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1448D-EC88-43DA-8456-242E528B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322E6-CC81-44A2-8E3E-94922A43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E240-1E20-4986-8E9F-ADFBA52B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BDB0-D684-463D-B7A8-3EF06380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4053-CB54-4AC9-9D3A-1D6E0B46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4B2DF-ED23-4BED-9B39-347F4BDA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FB687-BFB3-43EC-9DF8-CFA0BD65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D0FD-0685-4A9C-A5FA-639EF80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614C-811D-449D-92D1-14B30BD7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1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0DFC-464D-4394-A009-D1AFA0AA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CA22A-DFB0-477E-A734-91765E576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20746-E5A9-44F5-8148-B1CA0260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4EF29-831C-43A6-ACEE-35AD9E07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6C74-9DE0-408F-9838-E211BCAE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6E50-8AB2-46A6-A0A8-76CFE716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000CA-7159-4015-B071-7F674BB2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43AE6-A0B6-420B-A00E-9E6F7FAD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A54-EFB8-4A9A-B96B-BC3F487E1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57B4-AA23-49FC-A0C0-C8B9F3C9FB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E671-E95E-45C8-A2E3-8B456A00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D01F-6576-4F7B-AAD3-301C021EF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A750-864E-452B-B849-2F156BD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1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E615-8811-437B-9B66-980B57CAD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Exploring Financial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5E34C-E83E-428E-8B63-85AA8CD80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00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EAAC97-32ED-4199-AFB1-72E9A42235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/>
                  <a:t>What does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800" dirty="0"/>
                  <a:t> signify?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EAAC97-32ED-4199-AFB1-72E9A4223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0CC05-7D0F-4E4F-B8DB-78DA12A61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49" y="1247775"/>
                <a:ext cx="11477625" cy="5245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= </a:t>
                </a:r>
                <a:r>
                  <a:rPr lang="en-IN" sz="2000" dirty="0"/>
                  <a:t>how risky your portfolio is relative to the market.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000" dirty="0"/>
                  <a:t>Portfolio has no risk: expected return is risk free return.</a:t>
                </a:r>
              </a:p>
              <a:p>
                <a:pPr marL="0" indent="0">
                  <a:buNone/>
                </a:pPr>
                <a:r>
                  <a:rPr lang="en-IN" sz="2000" dirty="0"/>
                  <a:t>Portfolio riskier than market : return will be higher than the market.</a:t>
                </a:r>
              </a:p>
              <a:p>
                <a:pPr marL="0" indent="0">
                  <a:buNone/>
                </a:pPr>
                <a:r>
                  <a:rPr lang="en-IN" sz="2000" dirty="0"/>
                  <a:t>Portfolio less riskier than the market : less return.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000" dirty="0"/>
                  <a:t> : stock moving exactly with the market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IN" sz="2000" dirty="0"/>
                  <a:t>: stock risk is higher than that for the average stock (market).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: stock risk is lower than that for the average stock(market).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0CC05-7D0F-4E4F-B8DB-78DA12A61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49" y="1247775"/>
                <a:ext cx="11477625" cy="5245100"/>
              </a:xfrm>
              <a:blipFill>
                <a:blip r:embed="rId3"/>
                <a:stretch>
                  <a:fillRect l="-531" t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90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999A-77AF-4A44-B930-8CD08FCE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43CD-11C5-4A56-9C82-FFC2B78A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575"/>
            <a:ext cx="10515600" cy="4243388"/>
          </a:xfrm>
        </p:spPr>
        <p:txBody>
          <a:bodyPr>
            <a:normAutofit/>
          </a:bodyPr>
          <a:lstStyle/>
          <a:p>
            <a:r>
              <a:rPr lang="en-IN" sz="2000" dirty="0"/>
              <a:t>Calculating expected return using the Beta calculated using regression. (AAPL stock)</a:t>
            </a:r>
          </a:p>
          <a:p>
            <a:r>
              <a:rPr lang="en-IN" sz="2000" dirty="0"/>
              <a:t>Therefore this is actually a good return because since our risk free rate is 0.05 and we are getting an expected return of 0.09. So the market premium is 0.04. 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7F8B-3BF5-4BCF-9440-6E29BDA9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681037"/>
            <a:ext cx="82486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913-722F-4FC7-9A0A-493015F2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Modern Portfolio Theory (Markovitz Model)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5A3E-3FCD-4916-BD6F-DEFBBC0F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990600"/>
            <a:ext cx="11477625" cy="5667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Main idea: </a:t>
            </a:r>
          </a:p>
          <a:p>
            <a:r>
              <a:rPr lang="en-IN" sz="2000" dirty="0"/>
              <a:t>A single stock is unpredictable, there’s no certainty whether it will go up or down. </a:t>
            </a:r>
          </a:p>
          <a:p>
            <a:r>
              <a:rPr lang="en-IN" sz="2000" dirty="0"/>
              <a:t>Therefore we use the concept of ‘Diversification’:  combine stocks to reduce risks as much as possible. </a:t>
            </a:r>
          </a:p>
          <a:p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8420C-992D-49D0-AB8C-C6A42D6E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5" y="2466975"/>
            <a:ext cx="6066446" cy="4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98008-E11E-4D3C-8D6F-37C49DEA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8" y="2466975"/>
            <a:ext cx="3913798" cy="14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1E32-7673-41EA-9F19-988F8DEC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47650"/>
            <a:ext cx="10515600" cy="1174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5C2A-5401-4828-A1F1-E6E59EF4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66724"/>
            <a:ext cx="11401425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Assumptions:</a:t>
            </a:r>
          </a:p>
          <a:p>
            <a:r>
              <a:rPr lang="en-IN" sz="2000" dirty="0"/>
              <a:t>Returns are normally distributed.  </a:t>
            </a:r>
          </a:p>
          <a:p>
            <a:pPr marL="0" indent="0">
              <a:buNone/>
            </a:pPr>
            <a:r>
              <a:rPr lang="en-IN" sz="1800" dirty="0"/>
              <a:t>(returns are % increase in stock value from previous day)</a:t>
            </a:r>
          </a:p>
          <a:p>
            <a:r>
              <a:rPr lang="en-IN" sz="2000" dirty="0"/>
              <a:t>Investors take more risk if they are expecting more rewards.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6BCCBE-585D-4BC8-B86E-07BD109A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36" y="2198687"/>
            <a:ext cx="35337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2E7959-6856-4F3E-9111-F0ED3D0A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386012"/>
            <a:ext cx="6683697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13510-0F94-412F-835E-E7AE38F75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0" y="5634039"/>
            <a:ext cx="332422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843FB-99B7-4419-B5B7-6CF9B68E8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37" y="5262562"/>
            <a:ext cx="4056773" cy="12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10EE-DBBA-43D5-8616-57C0720F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75A8-1DAA-4B94-9EF6-FE5E5B82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624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Goal:</a:t>
            </a:r>
          </a:p>
          <a:p>
            <a:pPr marL="0" indent="0">
              <a:buNone/>
            </a:pPr>
            <a:r>
              <a:rPr lang="en-IN" sz="2000" dirty="0"/>
              <a:t>To create an efficient portfolio:</a:t>
            </a:r>
          </a:p>
          <a:p>
            <a:r>
              <a:rPr lang="en-IN" sz="2000" dirty="0"/>
              <a:t>Portfolio with highest return for a given level of risk. </a:t>
            </a:r>
          </a:p>
          <a:p>
            <a:r>
              <a:rPr lang="en-IN" sz="2000" dirty="0"/>
              <a:t>Portfolio with lowest risk for a given return.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dirty="0"/>
              <a:t>How to invest optimally in a portfolio? </a:t>
            </a:r>
          </a:p>
          <a:p>
            <a:pPr marL="0" indent="0">
              <a:buNone/>
            </a:pPr>
            <a:r>
              <a:rPr lang="en-IN" sz="2000" dirty="0"/>
              <a:t>APPL – 0.09 (9%)</a:t>
            </a:r>
          </a:p>
          <a:p>
            <a:pPr marL="0" indent="0">
              <a:buNone/>
            </a:pPr>
            <a:r>
              <a:rPr lang="en-IN" sz="2000" dirty="0"/>
              <a:t>WMT –  0.29 (29%)</a:t>
            </a:r>
          </a:p>
          <a:p>
            <a:pPr marL="0" indent="0">
              <a:buNone/>
            </a:pPr>
            <a:r>
              <a:rPr lang="en-IN" sz="2000" dirty="0"/>
              <a:t>TSLA – 0.04 (4%)</a:t>
            </a:r>
          </a:p>
          <a:p>
            <a:pPr marL="0" indent="0">
              <a:buNone/>
            </a:pPr>
            <a:r>
              <a:rPr lang="en-IN" sz="2000" dirty="0"/>
              <a:t>GOOGL – 0.21 (21%)</a:t>
            </a:r>
          </a:p>
          <a:p>
            <a:pPr marL="0" indent="0">
              <a:buNone/>
            </a:pPr>
            <a:r>
              <a:rPr lang="en-IN" sz="2000" dirty="0"/>
              <a:t>AMZN – 0.06 (6%)</a:t>
            </a:r>
          </a:p>
          <a:p>
            <a:pPr marL="0" indent="0">
              <a:buNone/>
            </a:pPr>
            <a:r>
              <a:rPr lang="en-IN" sz="2000" dirty="0"/>
              <a:t>TTM – 0.31 (31%)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Aim is to optimize these proportions to achieve the goal. </a:t>
            </a:r>
          </a:p>
        </p:txBody>
      </p:sp>
    </p:spTree>
    <p:extLst>
      <p:ext uri="{BB962C8B-B14F-4D97-AF65-F5344CB8AC3E}">
        <p14:creationId xmlns:p14="http://schemas.microsoft.com/office/powerpoint/2010/main" val="25687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4A9-1ADB-4C0B-859D-95CAF5C8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D498-3ABF-498B-BB21-C77683C0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Expected Portfolio return and volatility (risk):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94D58-93E4-4B40-B347-B06B25F1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76426"/>
            <a:ext cx="6858000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411-4802-4D45-99A3-23D00067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47650"/>
            <a:ext cx="10515600" cy="1174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ADD-F98C-4CAA-B650-B76FC012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7649"/>
            <a:ext cx="10515600" cy="592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Run a Monte – Carlo algorithm and plot it using Scatter plot.</a:t>
            </a:r>
          </a:p>
          <a:p>
            <a:pPr marL="0" indent="0">
              <a:buNone/>
            </a:pPr>
            <a:r>
              <a:rPr lang="en-IN" sz="2000" dirty="0"/>
              <a:t>Coloured it by Sharpe Ratio that is the return/risk!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D4F65A-5FA4-4864-BF0A-DEF865E5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085849"/>
            <a:ext cx="7119938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5034B-160D-4D6A-AFBC-05D8579FE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5382138"/>
            <a:ext cx="5105400" cy="12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520A-B103-49F5-BC12-458B1FDA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4326"/>
            <a:ext cx="9734550" cy="508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DF97-8BBC-4BCD-A70F-9F9BD75A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04500"/>
            <a:ext cx="10850912" cy="6501100"/>
          </a:xfrm>
        </p:spPr>
        <p:txBody>
          <a:bodyPr>
            <a:normAutofit/>
          </a:bodyPr>
          <a:lstStyle/>
          <a:p>
            <a:r>
              <a:rPr lang="en-IN" sz="2000" dirty="0"/>
              <a:t>Maximize Sharpe ratio by optimizing the proportions in each stock.</a:t>
            </a:r>
          </a:p>
          <a:p>
            <a:r>
              <a:rPr lang="en-IN" sz="2000" dirty="0"/>
              <a:t>Optimal proportion that maximizes Sharpe ratio is:</a:t>
            </a:r>
          </a:p>
          <a:p>
            <a:pPr marL="0" indent="0">
              <a:buNone/>
            </a:pPr>
            <a:r>
              <a:rPr lang="en-IN" sz="2000" dirty="0"/>
              <a:t> APPL – 0.31 (31%)</a:t>
            </a:r>
          </a:p>
          <a:p>
            <a:pPr marL="0" indent="0">
              <a:buNone/>
            </a:pPr>
            <a:r>
              <a:rPr lang="en-IN" sz="2000" dirty="0"/>
              <a:t>WMT –  0.33 (33%)</a:t>
            </a:r>
          </a:p>
          <a:p>
            <a:pPr marL="0" indent="0">
              <a:buNone/>
            </a:pPr>
            <a:r>
              <a:rPr lang="en-IN" sz="2000" dirty="0"/>
              <a:t>TSLA – 0.0 (%)</a:t>
            </a:r>
          </a:p>
          <a:p>
            <a:pPr marL="0" indent="0">
              <a:buNone/>
            </a:pPr>
            <a:r>
              <a:rPr lang="en-IN" sz="2000" dirty="0"/>
              <a:t>GOOGL – 0.10 (10%)</a:t>
            </a:r>
          </a:p>
          <a:p>
            <a:pPr marL="0" indent="0">
              <a:buNone/>
            </a:pPr>
            <a:r>
              <a:rPr lang="en-IN" sz="2000" dirty="0"/>
              <a:t>AMZN – 0.0 (0%)</a:t>
            </a:r>
          </a:p>
          <a:p>
            <a:pPr marL="0" indent="0">
              <a:buNone/>
            </a:pPr>
            <a:r>
              <a:rPr lang="en-IN" sz="2000" dirty="0"/>
              <a:t>TTM – 0.26 (26%)</a:t>
            </a:r>
          </a:p>
          <a:p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057B9F-F1A0-4341-BC3E-D5536EC66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858716"/>
            <a:ext cx="7553325" cy="455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FF442-3779-4580-809A-5EB5F53E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31" y="5374264"/>
            <a:ext cx="6490319" cy="12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6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FD4F-4233-456D-B9B2-A822242F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IN" dirty="0"/>
              <a:t>Capital Asset Pricing Model (CAPM)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3BCD3-72E0-4D00-906E-20DCD8434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25" y="1114426"/>
                <a:ext cx="11077575" cy="54959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Main Idea: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Systematic risks such as war, recessions cannot be driven away by diversification </a:t>
                </a:r>
                <a:r>
                  <a:rPr lang="en-I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i.e</a:t>
                </a:r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increasing number of stocks in the portfolio. 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Calculating expected return of a stock with respect to the market return.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sz="20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IN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Expected return of a stock = Risk free return  +  market premium return multiplied by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000" dirty="0"/>
                  <a:t>. 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(return from risk       (Excess market return based on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free assets)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is the measure of the stock’s risk.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Two ways of calculation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marL="0" indent="0">
                  <a:buNone/>
                </a:pPr>
                <a:r>
                  <a:rPr lang="en-IN" sz="2000" dirty="0"/>
                  <a:t>Formula: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𝐶𝑂𝑉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Linear Regression using the formula above.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3BCD3-72E0-4D00-906E-20DCD8434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1114426"/>
                <a:ext cx="11077575" cy="5495924"/>
              </a:xfrm>
              <a:blipFill>
                <a:blip r:embed="rId2"/>
                <a:stretch>
                  <a:fillRect l="-550" t="-1665" r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6C59DD-25B0-48CA-BDD2-863E046B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7" y="4729162"/>
            <a:ext cx="6581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F097-770B-4379-8E70-2BBD9DFE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00" y="147786"/>
            <a:ext cx="11010900" cy="4571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AA1F-3EC2-4805-8E51-4605A399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239225"/>
            <a:ext cx="10887074" cy="5843754"/>
          </a:xfrm>
        </p:spPr>
        <p:txBody>
          <a:bodyPr/>
          <a:lstStyle/>
          <a:p>
            <a:r>
              <a:rPr lang="en-IN" dirty="0"/>
              <a:t>Plotting a scatter plot and regression line.  (AAPL stock)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27D4B1-80D0-4654-A90D-2EC7DE1B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701782"/>
            <a:ext cx="8932067" cy="45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9D4D09-9780-43CB-8F49-0F7A3FAA5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97" y="5268236"/>
            <a:ext cx="6669882" cy="14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3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477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Exploring Financial Models </vt:lpstr>
      <vt:lpstr>Modern Portfolio Theory (Markovitz Model)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Capital Asset Pricing Model (CAPM)</vt:lpstr>
      <vt:lpstr>  </vt:lpstr>
      <vt:lpstr>What does β signify?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Financial Models</dc:title>
  <dc:creator>Shreyas Jadhav</dc:creator>
  <cp:lastModifiedBy>Shreyas Jadhav</cp:lastModifiedBy>
  <cp:revision>18</cp:revision>
  <dcterms:created xsi:type="dcterms:W3CDTF">2019-10-25T07:10:11Z</dcterms:created>
  <dcterms:modified xsi:type="dcterms:W3CDTF">2019-10-25T19:58:57Z</dcterms:modified>
</cp:coreProperties>
</file>