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Helvetica Neue" panose="020B0604020202020204" charset="0"/>
      <p:regular r:id="rId24"/>
      <p:bold r:id="rId25"/>
      <p:italic r:id="rId26"/>
      <p:boldItalic r:id="rId27"/>
    </p:embeddedFon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1C1F12-8435-4D60-9AAB-AF5879557EBF}">
  <a:tblStyle styleId="{811C1F12-8435-4D60-9AAB-AF5879557EB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Karakata" userId="f37f969ea3fb854a" providerId="LiveId" clId="{3771D681-55E7-4648-AA93-20A556CEC010}"/>
    <pc:docChg chg="modSld">
      <pc:chgData name="Shreya Karakata" userId="f37f969ea3fb854a" providerId="LiveId" clId="{3771D681-55E7-4648-AA93-20A556CEC010}" dt="2023-08-29T19:33:52.526" v="4" actId="20577"/>
      <pc:docMkLst>
        <pc:docMk/>
      </pc:docMkLst>
      <pc:sldChg chg="modSp mod">
        <pc:chgData name="Shreya Karakata" userId="f37f969ea3fb854a" providerId="LiveId" clId="{3771D681-55E7-4648-AA93-20A556CEC010}" dt="2023-08-29T19:33:52.526" v="4" actId="20577"/>
        <pc:sldMkLst>
          <pc:docMk/>
          <pc:sldMk cId="0" sldId="256"/>
        </pc:sldMkLst>
        <pc:spChg chg="mod">
          <ac:chgData name="Shreya Karakata" userId="f37f969ea3fb854a" providerId="LiveId" clId="{3771D681-55E7-4648-AA93-20A556CEC010}" dt="2023-08-29T19:33:52.526" v="4" actId="20577"/>
          <ac:spMkLst>
            <pc:docMk/>
            <pc:sldMk cId="0" sldId="256"/>
            <ac:spMk id="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8299ad57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8299ad57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b8299ad579_1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b8299ad579_1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b8299ad579_1_1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b8299ad579_1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8299ad57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8299ad57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8299ad579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8299ad57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b8299ad57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b8299ad57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b8299ad579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b8299ad579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b8299ad579_1_10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b8299ad579_1_1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b8299ad57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8299ad57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8299ad579_1_10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b8299ad579_1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b8299ad57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b8299ad57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b8299ad579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b8299ad57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b8299ad579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b8299ad57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b8299ad57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b8299ad57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8299ad57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8299ad57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8299ad579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b8299ad57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295100" y="44825"/>
            <a:ext cx="65538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Final Project –AWS Cloud </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Architecting</a:t>
            </a:r>
            <a:endParaRPr>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055100" y="1940950"/>
            <a:ext cx="4138500" cy="2911200"/>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Introduction</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Executive Summary</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Requirements &amp; Assumptions</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Architecture</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Network &amp; Security</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Scalability, HA and Business Continuity</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Monitoring and Auditing</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Conclusion</a:t>
            </a:r>
            <a:endParaRPr sz="1600">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latin typeface="Times New Roman"/>
              <a:ea typeface="Times New Roman"/>
              <a:cs typeface="Times New Roman"/>
              <a:sym typeface="Times New Roman"/>
            </a:endParaRPr>
          </a:p>
        </p:txBody>
      </p:sp>
      <p:sp>
        <p:nvSpPr>
          <p:cNvPr id="61" name="Google Shape;61;p13"/>
          <p:cNvSpPr txBox="1">
            <a:spLocks noGrp="1"/>
          </p:cNvSpPr>
          <p:nvPr>
            <p:ph type="subTitle" idx="1"/>
          </p:nvPr>
        </p:nvSpPr>
        <p:spPr>
          <a:xfrm>
            <a:off x="6431975" y="3482100"/>
            <a:ext cx="2659500" cy="1585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endParaRPr sz="1840" dirty="0">
              <a:latin typeface="Times New Roman"/>
              <a:ea typeface="Times New Roman"/>
              <a:cs typeface="Times New Roman"/>
              <a:sym typeface="Times New Roman"/>
            </a:endParaRPr>
          </a:p>
          <a:p>
            <a:pPr marL="0" lvl="0" indent="0" algn="ctr" rtl="0">
              <a:lnSpc>
                <a:spcPct val="115000"/>
              </a:lnSpc>
              <a:spcBef>
                <a:spcPts val="0"/>
              </a:spcBef>
              <a:spcAft>
                <a:spcPts val="0"/>
              </a:spcAft>
              <a:buSzPts val="935"/>
              <a:buNone/>
            </a:pPr>
            <a:r>
              <a:rPr lang="en" sz="1840" dirty="0">
                <a:latin typeface="Times New Roman"/>
                <a:ea typeface="Times New Roman"/>
                <a:cs typeface="Times New Roman"/>
                <a:sym typeface="Times New Roman"/>
              </a:rPr>
              <a:t>By Shreya Karakata</a:t>
            </a:r>
            <a:endParaRPr sz="184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11700" y="1076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Network and Security</a:t>
            </a:r>
            <a:endParaRPr b="1">
              <a:latin typeface="Times New Roman"/>
              <a:ea typeface="Times New Roman"/>
              <a:cs typeface="Times New Roman"/>
              <a:sym typeface="Times New Roman"/>
            </a:endParaRPr>
          </a:p>
        </p:txBody>
      </p:sp>
      <p:graphicFrame>
        <p:nvGraphicFramePr>
          <p:cNvPr id="153" name="Google Shape;153;p22"/>
          <p:cNvGraphicFramePr/>
          <p:nvPr/>
        </p:nvGraphicFramePr>
        <p:xfrm>
          <a:off x="417375" y="1199915"/>
          <a:ext cx="8309250" cy="1219435"/>
        </p:xfrm>
        <a:graphic>
          <a:graphicData uri="http://schemas.openxmlformats.org/drawingml/2006/table">
            <a:tbl>
              <a:tblPr>
                <a:noFill/>
                <a:tableStyleId>{811C1F12-8435-4D60-9AAB-AF5879557EBF}</a:tableStyleId>
              </a:tblPr>
              <a:tblGrid>
                <a:gridCol w="754800">
                  <a:extLst>
                    <a:ext uri="{9D8B030D-6E8A-4147-A177-3AD203B41FA5}">
                      <a16:colId xmlns:a16="http://schemas.microsoft.com/office/drawing/2014/main" val="20000"/>
                    </a:ext>
                  </a:extLst>
                </a:gridCol>
                <a:gridCol w="1372500">
                  <a:extLst>
                    <a:ext uri="{9D8B030D-6E8A-4147-A177-3AD203B41FA5}">
                      <a16:colId xmlns:a16="http://schemas.microsoft.com/office/drawing/2014/main" val="20001"/>
                    </a:ext>
                  </a:extLst>
                </a:gridCol>
                <a:gridCol w="1433450">
                  <a:extLst>
                    <a:ext uri="{9D8B030D-6E8A-4147-A177-3AD203B41FA5}">
                      <a16:colId xmlns:a16="http://schemas.microsoft.com/office/drawing/2014/main" val="20002"/>
                    </a:ext>
                  </a:extLst>
                </a:gridCol>
                <a:gridCol w="2016450">
                  <a:extLst>
                    <a:ext uri="{9D8B030D-6E8A-4147-A177-3AD203B41FA5}">
                      <a16:colId xmlns:a16="http://schemas.microsoft.com/office/drawing/2014/main" val="20003"/>
                    </a:ext>
                  </a:extLst>
                </a:gridCol>
                <a:gridCol w="1151450">
                  <a:extLst>
                    <a:ext uri="{9D8B030D-6E8A-4147-A177-3AD203B41FA5}">
                      <a16:colId xmlns:a16="http://schemas.microsoft.com/office/drawing/2014/main" val="20004"/>
                    </a:ext>
                  </a:extLst>
                </a:gridCol>
                <a:gridCol w="1580600">
                  <a:extLst>
                    <a:ext uri="{9D8B030D-6E8A-4147-A177-3AD203B41FA5}">
                      <a16:colId xmlns:a16="http://schemas.microsoft.com/office/drawing/2014/main" val="20005"/>
                    </a:ext>
                  </a:extLst>
                </a:gridCol>
              </a:tblGrid>
              <a:tr h="365975">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VPC</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lnSpc>
                          <a:spcPct val="100000"/>
                        </a:lnSpc>
                        <a:spcBef>
                          <a:spcPts val="0"/>
                        </a:spcBef>
                        <a:spcAft>
                          <a:spcPts val="0"/>
                        </a:spcAft>
                        <a:buNone/>
                      </a:pPr>
                      <a:r>
                        <a:rPr lang="en" sz="1100" b="1">
                          <a:solidFill>
                            <a:srgbClr val="FFFFFF"/>
                          </a:solidFill>
                        </a:rPr>
                        <a:t>Region</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Purpose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Subnets (Each AZs)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AZs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CIDR Range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365975">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1</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100">
                          <a:solidFill>
                            <a:srgbClr val="474746"/>
                          </a:solidFill>
                        </a:rPr>
                        <a:t>us-east-1</a:t>
                      </a:r>
                      <a:endParaRPr sz="11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Development</a:t>
                      </a:r>
                      <a:endParaRPr sz="1100" u="none" strike="noStrike" cap="none">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 sz="1100"/>
                        <a:t>1 public (web tier)</a:t>
                      </a:r>
                      <a:endParaRPr sz="1100"/>
                    </a:p>
                    <a:p>
                      <a:pPr marL="0" marR="0" lvl="0" indent="0" algn="r" rtl="0">
                        <a:spcBef>
                          <a:spcPts val="0"/>
                        </a:spcBef>
                        <a:spcAft>
                          <a:spcPts val="0"/>
                        </a:spcAft>
                        <a:buNone/>
                      </a:pPr>
                      <a:r>
                        <a:rPr lang="en" sz="1100"/>
                        <a:t>2 private( app and db tier)</a:t>
                      </a:r>
                      <a:endParaRPr sz="1100"/>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 sz="1100"/>
                        <a:t>use1-az1</a:t>
                      </a:r>
                      <a:endParaRPr sz="1100"/>
                    </a:p>
                    <a:p>
                      <a:pPr marL="0" lvl="0" indent="0" algn="r" rtl="0">
                        <a:spcBef>
                          <a:spcPts val="0"/>
                        </a:spcBef>
                        <a:spcAft>
                          <a:spcPts val="0"/>
                        </a:spcAft>
                        <a:buClr>
                          <a:schemeClr val="dk1"/>
                        </a:buClr>
                        <a:buFont typeface="Arial"/>
                        <a:buNone/>
                      </a:pPr>
                      <a:r>
                        <a:rPr lang="en" sz="1100">
                          <a:solidFill>
                            <a:schemeClr val="dk1"/>
                          </a:solidFill>
                        </a:rPr>
                        <a:t>use1-az2</a:t>
                      </a:r>
                      <a:endParaRPr sz="1100"/>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t>10.0.0.0/8</a:t>
                      </a:r>
                      <a:endParaRPr sz="11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975">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2</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rgbClr val="1B212C"/>
                        </a:buClr>
                        <a:buSzPts val="2800"/>
                        <a:buFont typeface="Calibri"/>
                        <a:buNone/>
                      </a:pPr>
                      <a:r>
                        <a:rPr lang="en" sz="1100">
                          <a:solidFill>
                            <a:srgbClr val="474746"/>
                          </a:solidFill>
                        </a:rPr>
                        <a:t>us-east-1</a:t>
                      </a:r>
                      <a:endParaRPr sz="11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Production</a:t>
                      </a:r>
                      <a:endParaRPr sz="1100" u="none" strike="noStrike" cap="none">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r" rtl="0">
                        <a:spcBef>
                          <a:spcPts val="0"/>
                        </a:spcBef>
                        <a:spcAft>
                          <a:spcPts val="0"/>
                        </a:spcAft>
                        <a:buClr>
                          <a:schemeClr val="dk1"/>
                        </a:buClr>
                        <a:buFont typeface="Arial"/>
                        <a:buNone/>
                      </a:pPr>
                      <a:r>
                        <a:rPr lang="en" sz="1100">
                          <a:solidFill>
                            <a:schemeClr val="dk1"/>
                          </a:solidFill>
                        </a:rPr>
                        <a:t>1 public (web tier)</a:t>
                      </a:r>
                      <a:endParaRPr sz="1100">
                        <a:solidFill>
                          <a:schemeClr val="dk1"/>
                        </a:solidFill>
                      </a:endParaRPr>
                    </a:p>
                    <a:p>
                      <a:pPr marL="0" lvl="0" indent="0" algn="r" rtl="0">
                        <a:spcBef>
                          <a:spcPts val="0"/>
                        </a:spcBef>
                        <a:spcAft>
                          <a:spcPts val="0"/>
                        </a:spcAft>
                        <a:buNone/>
                      </a:pPr>
                      <a:r>
                        <a:rPr lang="en" sz="1100">
                          <a:solidFill>
                            <a:schemeClr val="dk1"/>
                          </a:solidFill>
                        </a:rPr>
                        <a:t>2 private( app and db tier)</a:t>
                      </a:r>
                      <a:endParaRPr sz="1100" b="1"/>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r" rtl="0">
                        <a:spcBef>
                          <a:spcPts val="0"/>
                        </a:spcBef>
                        <a:spcAft>
                          <a:spcPts val="0"/>
                        </a:spcAft>
                        <a:buNone/>
                      </a:pPr>
                      <a:r>
                        <a:rPr lang="en" sz="1100">
                          <a:solidFill>
                            <a:schemeClr val="dk1"/>
                          </a:solidFill>
                        </a:rPr>
                        <a:t>use1-az1</a:t>
                      </a:r>
                      <a:endParaRPr sz="1100">
                        <a:solidFill>
                          <a:schemeClr val="dk1"/>
                        </a:solidFill>
                      </a:endParaRPr>
                    </a:p>
                    <a:p>
                      <a:pPr marL="0" lvl="0" indent="0" algn="r" rtl="0">
                        <a:spcBef>
                          <a:spcPts val="0"/>
                        </a:spcBef>
                        <a:spcAft>
                          <a:spcPts val="0"/>
                        </a:spcAft>
                        <a:buClr>
                          <a:schemeClr val="dk1"/>
                        </a:buClr>
                        <a:buFont typeface="Arial"/>
                        <a:buNone/>
                      </a:pPr>
                      <a:r>
                        <a:rPr lang="en" sz="1100">
                          <a:solidFill>
                            <a:schemeClr val="dk1"/>
                          </a:solidFill>
                        </a:rPr>
                        <a:t>use1-az2</a:t>
                      </a:r>
                      <a:endParaRPr sz="1100">
                        <a:solidFill>
                          <a:schemeClr val="dk1"/>
                        </a:solidFil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1B212C"/>
                        </a:buClr>
                        <a:buSzPts val="2800"/>
                        <a:buFont typeface="Calibri"/>
                        <a:buNone/>
                      </a:pPr>
                      <a:r>
                        <a:rPr lang="en" sz="1100"/>
                        <a:t>11.0.0.0./8</a:t>
                      </a:r>
                      <a:endParaRPr sz="11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54" name="Google Shape;154;p22"/>
          <p:cNvGraphicFramePr/>
          <p:nvPr/>
        </p:nvGraphicFramePr>
        <p:xfrm>
          <a:off x="934925" y="2968295"/>
          <a:ext cx="7274150" cy="1981325"/>
        </p:xfrm>
        <a:graphic>
          <a:graphicData uri="http://schemas.openxmlformats.org/drawingml/2006/table">
            <a:tbl>
              <a:tblPr>
                <a:noFill/>
                <a:tableStyleId>{811C1F12-8435-4D60-9AAB-AF5879557EBF}</a:tableStyleId>
              </a:tblPr>
              <a:tblGrid>
                <a:gridCol w="1455450">
                  <a:extLst>
                    <a:ext uri="{9D8B030D-6E8A-4147-A177-3AD203B41FA5}">
                      <a16:colId xmlns:a16="http://schemas.microsoft.com/office/drawing/2014/main" val="20000"/>
                    </a:ext>
                  </a:extLst>
                </a:gridCol>
                <a:gridCol w="808000">
                  <a:extLst>
                    <a:ext uri="{9D8B030D-6E8A-4147-A177-3AD203B41FA5}">
                      <a16:colId xmlns:a16="http://schemas.microsoft.com/office/drawing/2014/main" val="20001"/>
                    </a:ext>
                  </a:extLst>
                </a:gridCol>
                <a:gridCol w="2282825">
                  <a:extLst>
                    <a:ext uri="{9D8B030D-6E8A-4147-A177-3AD203B41FA5}">
                      <a16:colId xmlns:a16="http://schemas.microsoft.com/office/drawing/2014/main" val="20002"/>
                    </a:ext>
                  </a:extLst>
                </a:gridCol>
                <a:gridCol w="936975">
                  <a:extLst>
                    <a:ext uri="{9D8B030D-6E8A-4147-A177-3AD203B41FA5}">
                      <a16:colId xmlns:a16="http://schemas.microsoft.com/office/drawing/2014/main" val="20003"/>
                    </a:ext>
                  </a:extLst>
                </a:gridCol>
                <a:gridCol w="1790900">
                  <a:extLst>
                    <a:ext uri="{9D8B030D-6E8A-4147-A177-3AD203B41FA5}">
                      <a16:colId xmlns:a16="http://schemas.microsoft.com/office/drawing/2014/main" val="20004"/>
                    </a:ext>
                  </a:extLst>
                </a:gridCol>
              </a:tblGrid>
              <a:tr h="426725">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Subnet Name</a:t>
                      </a:r>
                      <a:endParaRPr sz="1100" b="1" u="none" strike="noStrike" cap="none">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VPC</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Subnet Type (Public/private)</a:t>
                      </a:r>
                      <a:endParaRPr sz="1100" b="1" u="none" strike="noStrike" cap="none">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AZ</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Subnet Address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259100">
                <a:tc>
                  <a:txBody>
                    <a:bodyPr/>
                    <a:lstStyle/>
                    <a:p>
                      <a:pPr marL="0" marR="0" lvl="0" indent="0" algn="l" rtl="0">
                        <a:spcBef>
                          <a:spcPts val="0"/>
                        </a:spcBef>
                        <a:spcAft>
                          <a:spcPts val="0"/>
                        </a:spcAft>
                        <a:buNone/>
                      </a:pPr>
                      <a:r>
                        <a:rPr lang="en" sz="1100"/>
                        <a:t>dev_web_pub_1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#1</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1B212C"/>
                        </a:buClr>
                        <a:buSzPts val="1600"/>
                        <a:buFont typeface="Calibri"/>
                        <a:buNone/>
                      </a:pPr>
                      <a:r>
                        <a:rPr lang="en" sz="1100">
                          <a:solidFill>
                            <a:srgbClr val="474746"/>
                          </a:solidFill>
                        </a:rPr>
                        <a:t>Public </a:t>
                      </a:r>
                      <a:endParaRPr sz="11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10.0.1.0/24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59100">
                <a:tc>
                  <a:txBody>
                    <a:bodyPr/>
                    <a:lstStyle/>
                    <a:p>
                      <a:pPr marL="0" lvl="0" indent="0" algn="l" rtl="0">
                        <a:spcBef>
                          <a:spcPts val="0"/>
                        </a:spcBef>
                        <a:spcAft>
                          <a:spcPts val="0"/>
                        </a:spcAft>
                        <a:buClr>
                          <a:schemeClr val="dk1"/>
                        </a:buClr>
                        <a:buFont typeface="Arial"/>
                        <a:buNone/>
                      </a:pPr>
                      <a:r>
                        <a:rPr lang="en" sz="1100">
                          <a:solidFill>
                            <a:schemeClr val="dk1"/>
                          </a:solidFill>
                        </a:rPr>
                        <a:t>dev_web_pub_2</a:t>
                      </a:r>
                      <a:endParaRPr sz="1100">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#1</a:t>
                      </a:r>
                      <a:endParaRPr sz="1100">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474746"/>
                          </a:solidFill>
                        </a:rPr>
                        <a:t>Public</a:t>
                      </a:r>
                      <a:endParaRPr sz="11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2</a:t>
                      </a:r>
                      <a:endParaRPr sz="1100">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10.1.1.0/24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9100">
                <a:tc>
                  <a:txBody>
                    <a:bodyPr/>
                    <a:lstStyle/>
                    <a:p>
                      <a:pPr marL="0" marR="0" lvl="0" indent="0" algn="l" rtl="0">
                        <a:spcBef>
                          <a:spcPts val="0"/>
                        </a:spcBef>
                        <a:spcAft>
                          <a:spcPts val="0"/>
                        </a:spcAft>
                        <a:buNone/>
                      </a:pPr>
                      <a:r>
                        <a:rPr lang="en" sz="1100"/>
                        <a:t>dev_app_priv_1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#1</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10.0.2.0/24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9100">
                <a:tc>
                  <a:txBody>
                    <a:bodyPr/>
                    <a:lstStyle/>
                    <a:p>
                      <a:pPr marL="0" lvl="0" indent="0" algn="l" rtl="0">
                        <a:spcBef>
                          <a:spcPts val="0"/>
                        </a:spcBef>
                        <a:spcAft>
                          <a:spcPts val="0"/>
                        </a:spcAft>
                        <a:buClr>
                          <a:schemeClr val="dk1"/>
                        </a:buClr>
                        <a:buFont typeface="Arial"/>
                        <a:buNone/>
                      </a:pPr>
                      <a:r>
                        <a:rPr lang="en" sz="1100">
                          <a:solidFill>
                            <a:schemeClr val="dk1"/>
                          </a:solidFill>
                        </a:rPr>
                        <a:t>dev_app_priv_2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#1</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10.1.2.0/24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9100">
                <a:tc>
                  <a:txBody>
                    <a:bodyPr/>
                    <a:lstStyle/>
                    <a:p>
                      <a:pPr marL="0" lvl="0" indent="0" algn="l" rtl="0">
                        <a:spcBef>
                          <a:spcPts val="0"/>
                        </a:spcBef>
                        <a:spcAft>
                          <a:spcPts val="0"/>
                        </a:spcAft>
                        <a:buClr>
                          <a:schemeClr val="dk1"/>
                        </a:buClr>
                        <a:buFont typeface="Arial"/>
                        <a:buNone/>
                      </a:pPr>
                      <a:r>
                        <a:rPr lang="en" sz="1100">
                          <a:solidFill>
                            <a:schemeClr val="dk1"/>
                          </a:solidFill>
                        </a:rPr>
                        <a:t>dev_db_priv_1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#1</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10.0.3.0/24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59100">
                <a:tc>
                  <a:txBody>
                    <a:bodyPr/>
                    <a:lstStyle/>
                    <a:p>
                      <a:pPr marL="0" lvl="0" indent="0" algn="l" rtl="0">
                        <a:spcBef>
                          <a:spcPts val="0"/>
                        </a:spcBef>
                        <a:spcAft>
                          <a:spcPts val="0"/>
                        </a:spcAft>
                        <a:buClr>
                          <a:schemeClr val="dk1"/>
                        </a:buClr>
                        <a:buFont typeface="Arial"/>
                        <a:buNone/>
                      </a:pPr>
                      <a:r>
                        <a:rPr lang="en" sz="1100">
                          <a:solidFill>
                            <a:schemeClr val="dk1"/>
                          </a:solidFill>
                        </a:rPr>
                        <a:t>dev_db_priv_2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#1</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10.1.3.0/24</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55" name="Google Shape;155;p22"/>
          <p:cNvSpPr txBox="1"/>
          <p:nvPr/>
        </p:nvSpPr>
        <p:spPr>
          <a:xfrm>
            <a:off x="3587700" y="2493725"/>
            <a:ext cx="196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Development VPC</a:t>
            </a:r>
            <a:endParaRPr>
              <a:latin typeface="Times New Roman"/>
              <a:ea typeface="Times New Roman"/>
              <a:cs typeface="Times New Roman"/>
              <a:sym typeface="Times New Roman"/>
            </a:endParaRPr>
          </a:p>
        </p:txBody>
      </p:sp>
      <p:sp>
        <p:nvSpPr>
          <p:cNvPr id="156" name="Google Shape;156;p22"/>
          <p:cNvSpPr txBox="1">
            <a:spLocks noGrp="1"/>
          </p:cNvSpPr>
          <p:nvPr>
            <p:ph type="body" idx="1"/>
          </p:nvPr>
        </p:nvSpPr>
        <p:spPr>
          <a:xfrm>
            <a:off x="311700" y="631500"/>
            <a:ext cx="8520600" cy="52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Times New Roman"/>
                <a:ea typeface="Times New Roman"/>
                <a:cs typeface="Times New Roman"/>
                <a:sym typeface="Times New Roman"/>
              </a:rPr>
              <a:t>The VPC and Subnet details for each VPC are as follows: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311700" y="2742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b="1">
                <a:latin typeface="Times New Roman"/>
                <a:ea typeface="Times New Roman"/>
                <a:cs typeface="Times New Roman"/>
                <a:sym typeface="Times New Roman"/>
              </a:rPr>
              <a:t>Network and Security</a:t>
            </a:r>
            <a:endParaRPr b="1">
              <a:latin typeface="Times New Roman"/>
              <a:ea typeface="Times New Roman"/>
              <a:cs typeface="Times New Roman"/>
              <a:sym typeface="Times New Roman"/>
            </a:endParaRPr>
          </a:p>
        </p:txBody>
      </p:sp>
      <p:sp>
        <p:nvSpPr>
          <p:cNvPr id="162" name="Google Shape;162;p23"/>
          <p:cNvSpPr txBox="1">
            <a:spLocks noGrp="1"/>
          </p:cNvSpPr>
          <p:nvPr>
            <p:ph type="body" idx="1"/>
          </p:nvPr>
        </p:nvSpPr>
        <p:spPr>
          <a:xfrm>
            <a:off x="3718200" y="1163275"/>
            <a:ext cx="1707600" cy="489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Production VPC</a:t>
            </a:r>
            <a:endParaRPr sz="2000">
              <a:latin typeface="Times New Roman"/>
              <a:ea typeface="Times New Roman"/>
              <a:cs typeface="Times New Roman"/>
              <a:sym typeface="Times New Roman"/>
            </a:endParaRPr>
          </a:p>
        </p:txBody>
      </p:sp>
      <p:graphicFrame>
        <p:nvGraphicFramePr>
          <p:cNvPr id="163" name="Google Shape;163;p23"/>
          <p:cNvGraphicFramePr/>
          <p:nvPr/>
        </p:nvGraphicFramePr>
        <p:xfrm>
          <a:off x="161400" y="1862595"/>
          <a:ext cx="8821200" cy="1981325"/>
        </p:xfrm>
        <a:graphic>
          <a:graphicData uri="http://schemas.openxmlformats.org/drawingml/2006/table">
            <a:tbl>
              <a:tblPr>
                <a:noFill/>
                <a:tableStyleId>{811C1F12-8435-4D60-9AAB-AF5879557EBF}</a:tableStyleId>
              </a:tblPr>
              <a:tblGrid>
                <a:gridCol w="1576000">
                  <a:extLst>
                    <a:ext uri="{9D8B030D-6E8A-4147-A177-3AD203B41FA5}">
                      <a16:colId xmlns:a16="http://schemas.microsoft.com/office/drawing/2014/main" val="20000"/>
                    </a:ext>
                  </a:extLst>
                </a:gridCol>
                <a:gridCol w="938600">
                  <a:extLst>
                    <a:ext uri="{9D8B030D-6E8A-4147-A177-3AD203B41FA5}">
                      <a16:colId xmlns:a16="http://schemas.microsoft.com/office/drawing/2014/main" val="20001"/>
                    </a:ext>
                  </a:extLst>
                </a:gridCol>
                <a:gridCol w="2825300">
                  <a:extLst>
                    <a:ext uri="{9D8B030D-6E8A-4147-A177-3AD203B41FA5}">
                      <a16:colId xmlns:a16="http://schemas.microsoft.com/office/drawing/2014/main" val="20002"/>
                    </a:ext>
                  </a:extLst>
                </a:gridCol>
                <a:gridCol w="1740650">
                  <a:extLst>
                    <a:ext uri="{9D8B030D-6E8A-4147-A177-3AD203B41FA5}">
                      <a16:colId xmlns:a16="http://schemas.microsoft.com/office/drawing/2014/main" val="20003"/>
                    </a:ext>
                  </a:extLst>
                </a:gridCol>
                <a:gridCol w="1740650">
                  <a:extLst>
                    <a:ext uri="{9D8B030D-6E8A-4147-A177-3AD203B41FA5}">
                      <a16:colId xmlns:a16="http://schemas.microsoft.com/office/drawing/2014/main" val="20004"/>
                    </a:ext>
                  </a:extLst>
                </a:gridCol>
              </a:tblGrid>
              <a:tr h="426725">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Subnet Name</a:t>
                      </a:r>
                      <a:endParaRPr sz="1100" b="1" u="none" strike="noStrike" cap="none">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VPC</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Subnet Type (Public/private)</a:t>
                      </a:r>
                      <a:endParaRPr sz="1100" b="1" u="none" strike="noStrike" cap="none">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AZ</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strike="noStrike" cap="none">
                          <a:solidFill>
                            <a:srgbClr val="FFFFFF"/>
                          </a:solidFill>
                          <a:latin typeface="Arial"/>
                          <a:ea typeface="Arial"/>
                          <a:cs typeface="Arial"/>
                          <a:sym typeface="Arial"/>
                        </a:rPr>
                        <a:t>Subnet Address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259100">
                <a:tc>
                  <a:txBody>
                    <a:bodyPr/>
                    <a:lstStyle/>
                    <a:p>
                      <a:pPr marL="0" marR="0" lvl="0" indent="0" algn="l" rtl="0">
                        <a:spcBef>
                          <a:spcPts val="0"/>
                        </a:spcBef>
                        <a:spcAft>
                          <a:spcPts val="0"/>
                        </a:spcAft>
                        <a:buNone/>
                      </a:pPr>
                      <a:r>
                        <a:rPr lang="en" sz="1100"/>
                        <a:t>prod_web_pub_1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a:t>
                      </a:r>
                      <a:r>
                        <a:rPr lang="en" sz="1100"/>
                        <a:t>2</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1B212C"/>
                        </a:buClr>
                        <a:buSzPts val="1600"/>
                        <a:buFont typeface="Calibri"/>
                        <a:buNone/>
                      </a:pPr>
                      <a:r>
                        <a:rPr lang="en" sz="1100">
                          <a:solidFill>
                            <a:srgbClr val="474746"/>
                          </a:solidFill>
                        </a:rPr>
                        <a:t>Public </a:t>
                      </a:r>
                      <a:endParaRPr sz="11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11.0.1.0/24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59100">
                <a:tc>
                  <a:txBody>
                    <a:bodyPr/>
                    <a:lstStyle/>
                    <a:p>
                      <a:pPr marL="0" lvl="0" indent="0" algn="l" rtl="0">
                        <a:spcBef>
                          <a:spcPts val="0"/>
                        </a:spcBef>
                        <a:spcAft>
                          <a:spcPts val="0"/>
                        </a:spcAft>
                        <a:buNone/>
                      </a:pPr>
                      <a:r>
                        <a:rPr lang="en" sz="1100">
                          <a:solidFill>
                            <a:schemeClr val="dk1"/>
                          </a:solidFill>
                        </a:rPr>
                        <a:t>prod_web_pub_2</a:t>
                      </a:r>
                      <a:endParaRPr sz="1100">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a:t>
                      </a:r>
                      <a:r>
                        <a:rPr lang="en" sz="1100"/>
                        <a:t>2</a:t>
                      </a:r>
                      <a:endParaRPr sz="1100">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474746"/>
                          </a:solidFill>
                        </a:rPr>
                        <a:t>Public</a:t>
                      </a:r>
                      <a:endParaRPr sz="11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2</a:t>
                      </a:r>
                      <a:endParaRPr sz="1100">
                        <a:solidFill>
                          <a:srgbClr val="1B212C"/>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11.1.1.0/24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9100">
                <a:tc>
                  <a:txBody>
                    <a:bodyPr/>
                    <a:lstStyle/>
                    <a:p>
                      <a:pPr marL="0" marR="0" lvl="0" indent="0" algn="l" rtl="0">
                        <a:spcBef>
                          <a:spcPts val="0"/>
                        </a:spcBef>
                        <a:spcAft>
                          <a:spcPts val="0"/>
                        </a:spcAft>
                        <a:buNone/>
                      </a:pPr>
                      <a:r>
                        <a:rPr lang="en" sz="1100"/>
                        <a:t>prod_app_priv_1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a:t>
                      </a:r>
                      <a:r>
                        <a:rPr lang="en" sz="1100"/>
                        <a:t>2</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11.0.2.0/24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9100">
                <a:tc>
                  <a:txBody>
                    <a:bodyPr/>
                    <a:lstStyle/>
                    <a:p>
                      <a:pPr marL="0" lvl="0" indent="0" algn="l" rtl="0">
                        <a:spcBef>
                          <a:spcPts val="0"/>
                        </a:spcBef>
                        <a:spcAft>
                          <a:spcPts val="0"/>
                        </a:spcAft>
                        <a:buNone/>
                      </a:pPr>
                      <a:r>
                        <a:rPr lang="en" sz="1100">
                          <a:solidFill>
                            <a:schemeClr val="dk1"/>
                          </a:solidFill>
                        </a:rPr>
                        <a:t>prod_app_priv_2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a:t>
                      </a:r>
                      <a:r>
                        <a:rPr lang="en" sz="1100"/>
                        <a:t>2</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11.1.2.0/24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9100">
                <a:tc>
                  <a:txBody>
                    <a:bodyPr/>
                    <a:lstStyle/>
                    <a:p>
                      <a:pPr marL="0" lvl="0" indent="0" algn="l" rtl="0">
                        <a:spcBef>
                          <a:spcPts val="0"/>
                        </a:spcBef>
                        <a:spcAft>
                          <a:spcPts val="0"/>
                        </a:spcAft>
                        <a:buNone/>
                      </a:pPr>
                      <a:r>
                        <a:rPr lang="en" sz="1100">
                          <a:solidFill>
                            <a:schemeClr val="dk1"/>
                          </a:solidFill>
                        </a:rPr>
                        <a:t>prod_db_priv_1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a:t>
                      </a:r>
                      <a:r>
                        <a:rPr lang="en" sz="1100"/>
                        <a:t>2</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1</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11.0.3.0/24</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59100">
                <a:tc>
                  <a:txBody>
                    <a:bodyPr/>
                    <a:lstStyle/>
                    <a:p>
                      <a:pPr marL="0" lvl="0" indent="0" algn="l" rtl="0">
                        <a:spcBef>
                          <a:spcPts val="0"/>
                        </a:spcBef>
                        <a:spcAft>
                          <a:spcPts val="0"/>
                        </a:spcAft>
                        <a:buNone/>
                      </a:pPr>
                      <a:r>
                        <a:rPr lang="en" sz="1100">
                          <a:solidFill>
                            <a:schemeClr val="dk1"/>
                          </a:solidFill>
                        </a:rPr>
                        <a:t>prod_db_priv_2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latin typeface="Arial"/>
                          <a:ea typeface="Arial"/>
                          <a:cs typeface="Arial"/>
                          <a:sym typeface="Arial"/>
                        </a:rPr>
                        <a:t>#</a:t>
                      </a:r>
                      <a:r>
                        <a:rPr lang="en" sz="1100"/>
                        <a:t>2</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Private</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2</a:t>
                      </a:r>
                      <a:endParaRPr sz="11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11.1.3.0/24</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311688" y="2044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b="1">
                <a:latin typeface="Times New Roman"/>
                <a:ea typeface="Times New Roman"/>
                <a:cs typeface="Times New Roman"/>
                <a:sym typeface="Times New Roman"/>
              </a:rPr>
              <a:t>Web, Application and Database Tier</a:t>
            </a:r>
            <a:endParaRPr b="1">
              <a:latin typeface="Times New Roman"/>
              <a:ea typeface="Times New Roman"/>
              <a:cs typeface="Times New Roman"/>
              <a:sym typeface="Times New Roman"/>
            </a:endParaRPr>
          </a:p>
        </p:txBody>
      </p:sp>
      <p:sp>
        <p:nvSpPr>
          <p:cNvPr id="169" name="Google Shape;169;p24"/>
          <p:cNvSpPr txBox="1">
            <a:spLocks noGrp="1"/>
          </p:cNvSpPr>
          <p:nvPr>
            <p:ph type="body" idx="1"/>
          </p:nvPr>
        </p:nvSpPr>
        <p:spPr>
          <a:xfrm>
            <a:off x="311700" y="910050"/>
            <a:ext cx="8520600" cy="415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latin typeface="Times New Roman"/>
                <a:ea typeface="Times New Roman"/>
                <a:cs typeface="Times New Roman"/>
                <a:sym typeface="Times New Roman"/>
              </a:rPr>
              <a:t>The following are the type and size of instances in each tier</a:t>
            </a:r>
            <a:endParaRPr>
              <a:latin typeface="Times New Roman"/>
              <a:ea typeface="Times New Roman"/>
              <a:cs typeface="Times New Roman"/>
              <a:sym typeface="Times New Roman"/>
            </a:endParaRPr>
          </a:p>
        </p:txBody>
      </p:sp>
      <p:graphicFrame>
        <p:nvGraphicFramePr>
          <p:cNvPr id="170" name="Google Shape;170;p24"/>
          <p:cNvGraphicFramePr/>
          <p:nvPr/>
        </p:nvGraphicFramePr>
        <p:xfrm>
          <a:off x="311699" y="1873882"/>
          <a:ext cx="8520575" cy="2377490"/>
        </p:xfrm>
        <a:graphic>
          <a:graphicData uri="http://schemas.openxmlformats.org/drawingml/2006/table">
            <a:tbl>
              <a:tblPr>
                <a:noFill/>
                <a:tableStyleId>{811C1F12-8435-4D60-9AAB-AF5879557EBF}</a:tableStyleId>
              </a:tblPr>
              <a:tblGrid>
                <a:gridCol w="619325">
                  <a:extLst>
                    <a:ext uri="{9D8B030D-6E8A-4147-A177-3AD203B41FA5}">
                      <a16:colId xmlns:a16="http://schemas.microsoft.com/office/drawing/2014/main" val="20000"/>
                    </a:ext>
                  </a:extLst>
                </a:gridCol>
                <a:gridCol w="1252050">
                  <a:extLst>
                    <a:ext uri="{9D8B030D-6E8A-4147-A177-3AD203B41FA5}">
                      <a16:colId xmlns:a16="http://schemas.microsoft.com/office/drawing/2014/main" val="20001"/>
                    </a:ext>
                  </a:extLst>
                </a:gridCol>
                <a:gridCol w="1100125">
                  <a:extLst>
                    <a:ext uri="{9D8B030D-6E8A-4147-A177-3AD203B41FA5}">
                      <a16:colId xmlns:a16="http://schemas.microsoft.com/office/drawing/2014/main" val="20002"/>
                    </a:ext>
                  </a:extLst>
                </a:gridCol>
                <a:gridCol w="720150">
                  <a:extLst>
                    <a:ext uri="{9D8B030D-6E8A-4147-A177-3AD203B41FA5}">
                      <a16:colId xmlns:a16="http://schemas.microsoft.com/office/drawing/2014/main" val="20003"/>
                    </a:ext>
                  </a:extLst>
                </a:gridCol>
                <a:gridCol w="933300">
                  <a:extLst>
                    <a:ext uri="{9D8B030D-6E8A-4147-A177-3AD203B41FA5}">
                      <a16:colId xmlns:a16="http://schemas.microsoft.com/office/drawing/2014/main" val="20004"/>
                    </a:ext>
                  </a:extLst>
                </a:gridCol>
                <a:gridCol w="2154700">
                  <a:extLst>
                    <a:ext uri="{9D8B030D-6E8A-4147-A177-3AD203B41FA5}">
                      <a16:colId xmlns:a16="http://schemas.microsoft.com/office/drawing/2014/main" val="20005"/>
                    </a:ext>
                  </a:extLst>
                </a:gridCol>
                <a:gridCol w="1101900">
                  <a:extLst>
                    <a:ext uri="{9D8B030D-6E8A-4147-A177-3AD203B41FA5}">
                      <a16:colId xmlns:a16="http://schemas.microsoft.com/office/drawing/2014/main" val="20006"/>
                    </a:ext>
                  </a:extLst>
                </a:gridCol>
                <a:gridCol w="639025">
                  <a:extLst>
                    <a:ext uri="{9D8B030D-6E8A-4147-A177-3AD203B41FA5}">
                      <a16:colId xmlns:a16="http://schemas.microsoft.com/office/drawing/2014/main" val="20007"/>
                    </a:ext>
                  </a:extLst>
                </a:gridCol>
              </a:tblGrid>
              <a:tr h="426725">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Tag</a:t>
                      </a:r>
                      <a:r>
                        <a:rPr lang="en" sz="1100" b="1">
                          <a:solidFill>
                            <a:srgbClr val="FFFFFF"/>
                          </a:solidFill>
                          <a:latin typeface="Arial"/>
                          <a:ea typeface="Arial"/>
                          <a:cs typeface="Arial"/>
                          <a:sym typeface="Arial"/>
                        </a:rPr>
                        <a:t>*</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OS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Type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Size </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Justification</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 of </a:t>
                      </a:r>
                      <a:r>
                        <a:rPr lang="en" sz="1100" b="1" u="none">
                          <a:solidFill>
                            <a:srgbClr val="FFFFFF"/>
                          </a:solidFill>
                          <a:latin typeface="Arial"/>
                          <a:ea typeface="Arial"/>
                          <a:cs typeface="Arial"/>
                          <a:sym typeface="Arial"/>
                        </a:rPr>
                        <a:t>instances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User Data?</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594375">
                <a:tc>
                  <a:txBody>
                    <a:bodyPr/>
                    <a:lstStyle/>
                    <a:p>
                      <a:pPr marL="0" marR="0" lvl="0" indent="0" algn="ctr" rtl="0">
                        <a:spcBef>
                          <a:spcPts val="0"/>
                        </a:spcBef>
                        <a:spcAft>
                          <a:spcPts val="0"/>
                        </a:spcAft>
                        <a:buNone/>
                      </a:pPr>
                      <a:r>
                        <a:rPr lang="en" sz="1100" u="none">
                          <a:solidFill>
                            <a:srgbClr val="FFFFFF"/>
                          </a:solidFill>
                          <a:latin typeface="Arial"/>
                          <a:ea typeface="Arial"/>
                          <a:cs typeface="Arial"/>
                          <a:sym typeface="Arial"/>
                        </a:rPr>
                        <a:t>Web</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100" u="none">
                          <a:solidFill>
                            <a:srgbClr val="1B212C"/>
                          </a:solidFill>
                          <a:latin typeface="Arial"/>
                          <a:ea typeface="Arial"/>
                          <a:cs typeface="Arial"/>
                          <a:sym typeface="Arial"/>
                        </a:rPr>
                        <a:t>Key</a:t>
                      </a:r>
                      <a:r>
                        <a:rPr lang="en" sz="1100">
                          <a:solidFill>
                            <a:srgbClr val="1B212C"/>
                          </a:solidFill>
                          <a:latin typeface="Arial"/>
                          <a:ea typeface="Arial"/>
                          <a:cs typeface="Arial"/>
                          <a:sym typeface="Arial"/>
                        </a:rPr>
                        <a:t> = Name</a:t>
                      </a:r>
                      <a:endParaRPr sz="1100"/>
                    </a:p>
                    <a:p>
                      <a:pPr marL="0" marR="0" lvl="0" indent="0" algn="l" rtl="0">
                        <a:spcBef>
                          <a:spcPts val="0"/>
                        </a:spcBef>
                        <a:spcAft>
                          <a:spcPts val="0"/>
                        </a:spcAft>
                        <a:buNone/>
                      </a:pPr>
                      <a:r>
                        <a:rPr lang="en" sz="1100" u="none">
                          <a:solidFill>
                            <a:srgbClr val="1B212C"/>
                          </a:solidFill>
                          <a:latin typeface="Arial"/>
                          <a:ea typeface="Arial"/>
                          <a:cs typeface="Arial"/>
                          <a:sym typeface="Arial"/>
                        </a:rPr>
                        <a:t>Value</a:t>
                      </a:r>
                      <a:r>
                        <a:rPr lang="en" sz="1100">
                          <a:solidFill>
                            <a:srgbClr val="1B212C"/>
                          </a:solidFill>
                          <a:latin typeface="Arial"/>
                          <a:ea typeface="Arial"/>
                          <a:cs typeface="Arial"/>
                          <a:sym typeface="Arial"/>
                        </a:rPr>
                        <a:t> = web-tier</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MS Windows 2016</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t3</a:t>
                      </a:r>
                      <a:endParaRPr sz="1100">
                        <a:solidFill>
                          <a:srgbClr val="1B212C"/>
                        </a:solidFill>
                      </a:endParaRPr>
                    </a:p>
                    <a:p>
                      <a:pPr marL="0" marR="0" lvl="0" indent="0" algn="l" rtl="0">
                        <a:spcBef>
                          <a:spcPts val="0"/>
                        </a:spcBef>
                        <a:spcAft>
                          <a:spcPts val="0"/>
                        </a:spcAft>
                        <a:buNone/>
                      </a:pPr>
                      <a:r>
                        <a:rPr lang="en" sz="1100">
                          <a:solidFill>
                            <a:srgbClr val="1B212C"/>
                          </a:solidFill>
                        </a:rPr>
                        <a:t>medium</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1B212C"/>
                          </a:solidFill>
                        </a:rPr>
                        <a:t>4 GB Memory</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rgbClr val="1B212C"/>
                          </a:solidFill>
                        </a:rPr>
                        <a:t>For the size and it is required for a high network performance</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2</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Yes</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94375">
                <a:tc>
                  <a:txBody>
                    <a:bodyPr/>
                    <a:lstStyle/>
                    <a:p>
                      <a:pPr marL="0" marR="0" lvl="0" indent="0" algn="ctr" rtl="0">
                        <a:spcBef>
                          <a:spcPts val="0"/>
                        </a:spcBef>
                        <a:spcAft>
                          <a:spcPts val="0"/>
                        </a:spcAft>
                        <a:buNone/>
                      </a:pPr>
                      <a:r>
                        <a:rPr lang="en" sz="1100" u="none">
                          <a:solidFill>
                            <a:srgbClr val="FFFFFF"/>
                          </a:solidFill>
                          <a:latin typeface="Arial"/>
                          <a:ea typeface="Arial"/>
                          <a:cs typeface="Arial"/>
                          <a:sym typeface="Arial"/>
                        </a:rPr>
                        <a:t>App</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rgbClr val="1B212C"/>
                        </a:buClr>
                        <a:buSzPts val="1600"/>
                        <a:buFont typeface="Arial"/>
                        <a:buNone/>
                      </a:pPr>
                      <a:r>
                        <a:rPr lang="en" sz="1100" b="0" i="0" u="none" strike="noStrike" cap="none">
                          <a:solidFill>
                            <a:srgbClr val="1B212C"/>
                          </a:solidFill>
                          <a:latin typeface="Arial"/>
                          <a:ea typeface="Arial"/>
                          <a:cs typeface="Arial"/>
                          <a:sym typeface="Arial"/>
                        </a:rPr>
                        <a:t>Key = Name</a:t>
                      </a:r>
                      <a:endParaRPr sz="1100"/>
                    </a:p>
                    <a:p>
                      <a:pPr marL="0" marR="0" lvl="0" indent="0" algn="l" rtl="0">
                        <a:lnSpc>
                          <a:spcPct val="100000"/>
                        </a:lnSpc>
                        <a:spcBef>
                          <a:spcPts val="0"/>
                        </a:spcBef>
                        <a:spcAft>
                          <a:spcPts val="0"/>
                        </a:spcAft>
                        <a:buClr>
                          <a:srgbClr val="1B212C"/>
                        </a:buClr>
                        <a:buSzPts val="1600"/>
                        <a:buFont typeface="Arial"/>
                        <a:buNone/>
                      </a:pPr>
                      <a:r>
                        <a:rPr lang="en" sz="1100" b="0" i="0" u="none" strike="noStrike" cap="none">
                          <a:solidFill>
                            <a:srgbClr val="1B212C"/>
                          </a:solidFill>
                          <a:latin typeface="Arial"/>
                          <a:ea typeface="Arial"/>
                          <a:cs typeface="Arial"/>
                          <a:sym typeface="Arial"/>
                        </a:rPr>
                        <a:t>Value = app-tier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rgbClr val="1B212C"/>
                          </a:solidFill>
                        </a:rPr>
                        <a:t>MS Windows 2016</a:t>
                      </a:r>
                      <a:endParaRPr sz="1100">
                        <a:solidFill>
                          <a:srgbClr val="1B212C"/>
                        </a:solidFill>
                      </a:endParaRPr>
                    </a:p>
                    <a:p>
                      <a:pPr marL="0" marR="0" lvl="0" indent="0" algn="l" rtl="0">
                        <a:lnSpc>
                          <a:spcPct val="100000"/>
                        </a:lnSpc>
                        <a:spcBef>
                          <a:spcPts val="0"/>
                        </a:spcBef>
                        <a:spcAft>
                          <a:spcPts val="0"/>
                        </a:spcAft>
                        <a:buClr>
                          <a:srgbClr val="1B212C"/>
                        </a:buClr>
                        <a:buSzPts val="1800"/>
                        <a:buFont typeface="Calibri"/>
                        <a:buNone/>
                      </a:pP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t3</a:t>
                      </a:r>
                      <a:endParaRPr sz="1100">
                        <a:solidFill>
                          <a:srgbClr val="1B212C"/>
                        </a:solidFill>
                      </a:endParaRPr>
                    </a:p>
                    <a:p>
                      <a:pPr marL="0" marR="0" lvl="0" indent="0" algn="l" rtl="0">
                        <a:spcBef>
                          <a:spcPts val="0"/>
                        </a:spcBef>
                        <a:spcAft>
                          <a:spcPts val="0"/>
                        </a:spcAft>
                        <a:buNone/>
                      </a:pPr>
                      <a:r>
                        <a:rPr lang="en" sz="1100">
                          <a:solidFill>
                            <a:srgbClr val="1B212C"/>
                          </a:solidFill>
                        </a:rPr>
                        <a:t>large</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16 GB Memory</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rgbClr val="1B212C"/>
                          </a:solidFill>
                        </a:rPr>
                        <a:t>For the size and it is required for a high network performance and less interference</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1B212C"/>
                        </a:buClr>
                        <a:buSzPts val="1800"/>
                        <a:buFont typeface="Calibri"/>
                        <a:buNone/>
                      </a:pPr>
                      <a:r>
                        <a:rPr lang="en" sz="1100">
                          <a:solidFill>
                            <a:srgbClr val="1B212C"/>
                          </a:solidFill>
                        </a:rPr>
                        <a:t>2</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1B212C"/>
                        </a:buClr>
                        <a:buSzPts val="1800"/>
                        <a:buFont typeface="Calibri"/>
                        <a:buNone/>
                      </a:pPr>
                      <a:r>
                        <a:rPr lang="en" sz="1100">
                          <a:solidFill>
                            <a:srgbClr val="1B212C"/>
                          </a:solidFill>
                        </a:rPr>
                        <a:t>Yes</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6725">
                <a:tc>
                  <a:txBody>
                    <a:bodyPr/>
                    <a:lstStyle/>
                    <a:p>
                      <a:pPr marL="0" marR="0" lvl="0" indent="0" algn="ctr" rtl="0">
                        <a:spcBef>
                          <a:spcPts val="0"/>
                        </a:spcBef>
                        <a:spcAft>
                          <a:spcPts val="0"/>
                        </a:spcAft>
                        <a:buNone/>
                      </a:pPr>
                      <a:r>
                        <a:rPr lang="en" sz="1100" u="none">
                          <a:solidFill>
                            <a:srgbClr val="FFFFFF"/>
                          </a:solidFill>
                          <a:latin typeface="Arial"/>
                          <a:ea typeface="Arial"/>
                          <a:cs typeface="Arial"/>
                          <a:sym typeface="Arial"/>
                        </a:rPr>
                        <a:t>DB</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rgbClr val="1B212C"/>
                        </a:buClr>
                        <a:buSzPts val="1600"/>
                        <a:buFont typeface="Arial"/>
                        <a:buNone/>
                      </a:pPr>
                      <a:r>
                        <a:rPr lang="en" sz="1100" b="0" i="0" u="none" strike="noStrike" cap="none">
                          <a:solidFill>
                            <a:srgbClr val="1B212C"/>
                          </a:solidFill>
                          <a:latin typeface="Arial"/>
                          <a:ea typeface="Arial"/>
                          <a:cs typeface="Arial"/>
                          <a:sym typeface="Arial"/>
                        </a:rPr>
                        <a:t>Key = Name</a:t>
                      </a:r>
                      <a:endParaRPr sz="1100"/>
                    </a:p>
                    <a:p>
                      <a:pPr marL="0" marR="0" lvl="0" indent="0" algn="l" rtl="0">
                        <a:lnSpc>
                          <a:spcPct val="100000"/>
                        </a:lnSpc>
                        <a:spcBef>
                          <a:spcPts val="0"/>
                        </a:spcBef>
                        <a:spcAft>
                          <a:spcPts val="0"/>
                        </a:spcAft>
                        <a:buClr>
                          <a:srgbClr val="1B212C"/>
                        </a:buClr>
                        <a:buSzPts val="1600"/>
                        <a:buFont typeface="Arial"/>
                        <a:buNone/>
                      </a:pPr>
                      <a:r>
                        <a:rPr lang="en" sz="1100" b="0" i="0" u="none" strike="noStrike" cap="none">
                          <a:solidFill>
                            <a:srgbClr val="1B212C"/>
                          </a:solidFill>
                          <a:latin typeface="Arial"/>
                          <a:ea typeface="Arial"/>
                          <a:cs typeface="Arial"/>
                          <a:sym typeface="Arial"/>
                        </a:rPr>
                        <a:t>Value = db-tier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solidFill>
                            <a:srgbClr val="1B212C"/>
                          </a:solidFill>
                        </a:rPr>
                        <a:t>MS Windows with SQL server SE</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db.t3</a:t>
                      </a:r>
                      <a:endParaRPr sz="1100">
                        <a:solidFill>
                          <a:srgbClr val="1B212C"/>
                        </a:solidFill>
                      </a:endParaRPr>
                    </a:p>
                    <a:p>
                      <a:pPr marL="0" marR="0" lvl="0" indent="0" algn="l" rtl="0">
                        <a:spcBef>
                          <a:spcPts val="0"/>
                        </a:spcBef>
                        <a:spcAft>
                          <a:spcPts val="0"/>
                        </a:spcAft>
                        <a:buNone/>
                      </a:pPr>
                      <a:r>
                        <a:rPr lang="en" sz="1100">
                          <a:solidFill>
                            <a:srgbClr val="1B212C"/>
                          </a:solidFill>
                        </a:rPr>
                        <a:t>3x large</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32 GB Memory, 5TB Storage</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For the size and to support all on-demand services</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1</a:t>
                      </a:r>
                      <a:endParaRPr sz="1100">
                        <a:solidFill>
                          <a:srgbClr val="1B212C"/>
                        </a:solidFill>
                      </a:endParaRPr>
                    </a:p>
                    <a:p>
                      <a:pPr marL="0" marR="0" lvl="0" indent="0" algn="l" rtl="0">
                        <a:spcBef>
                          <a:spcPts val="0"/>
                        </a:spcBef>
                        <a:spcAft>
                          <a:spcPts val="0"/>
                        </a:spcAft>
                        <a:buNone/>
                      </a:pP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No</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311700" y="15207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Web, Application and Database Tier</a:t>
            </a:r>
            <a:endParaRPr b="1">
              <a:latin typeface="Times New Roman"/>
              <a:ea typeface="Times New Roman"/>
              <a:cs typeface="Times New Roman"/>
              <a:sym typeface="Times New Roman"/>
            </a:endParaRPr>
          </a:p>
        </p:txBody>
      </p:sp>
      <p:sp>
        <p:nvSpPr>
          <p:cNvPr id="176" name="Google Shape;176;p25"/>
          <p:cNvSpPr txBox="1">
            <a:spLocks noGrp="1"/>
          </p:cNvSpPr>
          <p:nvPr>
            <p:ph type="body" idx="1"/>
          </p:nvPr>
        </p:nvSpPr>
        <p:spPr>
          <a:xfrm>
            <a:off x="364000" y="656275"/>
            <a:ext cx="5589000" cy="384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360">
                <a:latin typeface="Times New Roman"/>
                <a:ea typeface="Times New Roman"/>
                <a:cs typeface="Times New Roman"/>
                <a:sym typeface="Times New Roman"/>
              </a:rPr>
              <a:t>The following gives information about the load balancer and security groups</a:t>
            </a:r>
            <a:endParaRPr sz="1360">
              <a:latin typeface="Times New Roman"/>
              <a:ea typeface="Times New Roman"/>
              <a:cs typeface="Times New Roman"/>
              <a:sym typeface="Times New Roman"/>
            </a:endParaRPr>
          </a:p>
        </p:txBody>
      </p:sp>
      <p:graphicFrame>
        <p:nvGraphicFramePr>
          <p:cNvPr id="177" name="Google Shape;177;p25"/>
          <p:cNvGraphicFramePr/>
          <p:nvPr/>
        </p:nvGraphicFramePr>
        <p:xfrm>
          <a:off x="905254" y="1272659"/>
          <a:ext cx="7333475" cy="1468985"/>
        </p:xfrm>
        <a:graphic>
          <a:graphicData uri="http://schemas.openxmlformats.org/drawingml/2006/table">
            <a:tbl>
              <a:tblPr>
                <a:noFill/>
                <a:tableStyleId>{811C1F12-8435-4D60-9AAB-AF5879557EBF}</a:tableStyleId>
              </a:tblPr>
              <a:tblGrid>
                <a:gridCol w="801025">
                  <a:extLst>
                    <a:ext uri="{9D8B030D-6E8A-4147-A177-3AD203B41FA5}">
                      <a16:colId xmlns:a16="http://schemas.microsoft.com/office/drawing/2014/main" val="20000"/>
                    </a:ext>
                  </a:extLst>
                </a:gridCol>
                <a:gridCol w="798650">
                  <a:extLst>
                    <a:ext uri="{9D8B030D-6E8A-4147-A177-3AD203B41FA5}">
                      <a16:colId xmlns:a16="http://schemas.microsoft.com/office/drawing/2014/main" val="20001"/>
                    </a:ext>
                  </a:extLst>
                </a:gridCol>
                <a:gridCol w="851350">
                  <a:extLst>
                    <a:ext uri="{9D8B030D-6E8A-4147-A177-3AD203B41FA5}">
                      <a16:colId xmlns:a16="http://schemas.microsoft.com/office/drawing/2014/main" val="20002"/>
                    </a:ext>
                  </a:extLst>
                </a:gridCol>
                <a:gridCol w="1395475">
                  <a:extLst>
                    <a:ext uri="{9D8B030D-6E8A-4147-A177-3AD203B41FA5}">
                      <a16:colId xmlns:a16="http://schemas.microsoft.com/office/drawing/2014/main" val="20003"/>
                    </a:ext>
                  </a:extLst>
                </a:gridCol>
                <a:gridCol w="1124275">
                  <a:extLst>
                    <a:ext uri="{9D8B030D-6E8A-4147-A177-3AD203B41FA5}">
                      <a16:colId xmlns:a16="http://schemas.microsoft.com/office/drawing/2014/main" val="20004"/>
                    </a:ext>
                  </a:extLst>
                </a:gridCol>
                <a:gridCol w="1447325">
                  <a:extLst>
                    <a:ext uri="{9D8B030D-6E8A-4147-A177-3AD203B41FA5}">
                      <a16:colId xmlns:a16="http://schemas.microsoft.com/office/drawing/2014/main" val="20005"/>
                    </a:ext>
                  </a:extLst>
                </a:gridCol>
                <a:gridCol w="915375">
                  <a:extLst>
                    <a:ext uri="{9D8B030D-6E8A-4147-A177-3AD203B41FA5}">
                      <a16:colId xmlns:a16="http://schemas.microsoft.com/office/drawing/2014/main" val="20006"/>
                    </a:ext>
                  </a:extLst>
                </a:gridCol>
              </a:tblGrid>
              <a:tr h="615525">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Load Balancer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lnSpc>
                          <a:spcPct val="100000"/>
                        </a:lnSpc>
                        <a:spcBef>
                          <a:spcPts val="0"/>
                        </a:spcBef>
                        <a:spcAft>
                          <a:spcPts val="0"/>
                        </a:spcAft>
                        <a:buNone/>
                      </a:pPr>
                      <a:r>
                        <a:rPr lang="en" sz="1100" b="1">
                          <a:solidFill>
                            <a:srgbClr val="FFFFFF"/>
                          </a:solidFill>
                        </a:rPr>
                        <a:t>Name</a:t>
                      </a:r>
                      <a:r>
                        <a:rPr lang="en" sz="1100" b="1">
                          <a:solidFill>
                            <a:srgbClr val="FFFFFF"/>
                          </a:solidFill>
                          <a:latin typeface="Arial"/>
                          <a:ea typeface="Arial"/>
                          <a:cs typeface="Arial"/>
                          <a:sym typeface="Arial"/>
                        </a:rPr>
                        <a:t>*</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External/</a:t>
                      </a:r>
                      <a:endParaRPr sz="1100" b="1">
                        <a:solidFill>
                          <a:srgbClr val="FFFFFF"/>
                        </a:solidFill>
                        <a:latin typeface="Arial"/>
                        <a:ea typeface="Arial"/>
                        <a:cs typeface="Arial"/>
                        <a:sym typeface="Arial"/>
                      </a:endParaRPr>
                    </a:p>
                    <a:p>
                      <a:pPr marL="0" marR="0" lvl="0" indent="0" algn="ctr" rtl="0">
                        <a:spcBef>
                          <a:spcPts val="0"/>
                        </a:spcBef>
                        <a:spcAft>
                          <a:spcPts val="0"/>
                        </a:spcAft>
                        <a:buNone/>
                      </a:pPr>
                      <a:r>
                        <a:rPr lang="en" sz="1100" b="1">
                          <a:solidFill>
                            <a:srgbClr val="FFFFFF"/>
                          </a:solidFill>
                          <a:latin typeface="Arial"/>
                          <a:ea typeface="Arial"/>
                          <a:cs typeface="Arial"/>
                          <a:sym typeface="Arial"/>
                        </a:rPr>
                        <a:t>Internal</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Subnets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SG Name*</a:t>
                      </a:r>
                      <a:endParaRPr sz="1100" b="1">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Rule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Source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426725">
                <a:tc>
                  <a:txBody>
                    <a:bodyPr/>
                    <a:lstStyle/>
                    <a:p>
                      <a:pPr marL="0" marR="0" lvl="0" indent="0" algn="ctr" rtl="0">
                        <a:spcBef>
                          <a:spcPts val="0"/>
                        </a:spcBef>
                        <a:spcAft>
                          <a:spcPts val="0"/>
                        </a:spcAft>
                        <a:buNone/>
                      </a:pPr>
                      <a:r>
                        <a:rPr lang="en" sz="1100">
                          <a:solidFill>
                            <a:srgbClr val="FFFFFF"/>
                          </a:solidFill>
                          <a:latin typeface="Arial"/>
                          <a:ea typeface="Arial"/>
                          <a:cs typeface="Arial"/>
                          <a:sym typeface="Arial"/>
                        </a:rPr>
                        <a:t>For </a:t>
                      </a:r>
                      <a:r>
                        <a:rPr lang="en" sz="1100" u="none">
                          <a:solidFill>
                            <a:srgbClr val="FFFFFF"/>
                          </a:solidFill>
                          <a:latin typeface="Arial"/>
                          <a:ea typeface="Arial"/>
                          <a:cs typeface="Arial"/>
                          <a:sym typeface="Arial"/>
                        </a:rPr>
                        <a:t>Web</a:t>
                      </a:r>
                      <a:r>
                        <a:rPr lang="en" sz="1100">
                          <a:solidFill>
                            <a:srgbClr val="FFFFFF"/>
                          </a:solidFill>
                          <a:latin typeface="Arial"/>
                          <a:ea typeface="Arial"/>
                          <a:cs typeface="Arial"/>
                          <a:sym typeface="Arial"/>
                        </a:rPr>
                        <a:t> Tier</a:t>
                      </a:r>
                      <a:endParaRPr sz="1100">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100" u="none">
                          <a:solidFill>
                            <a:srgbClr val="474746"/>
                          </a:solidFill>
                          <a:latin typeface="Arial"/>
                          <a:ea typeface="Arial"/>
                          <a:cs typeface="Arial"/>
                          <a:sym typeface="Arial"/>
                        </a:rPr>
                        <a:t>web-elb</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External</a:t>
                      </a:r>
                      <a:endParaRPr sz="1100">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prod_web_pub_1</a:t>
                      </a:r>
                      <a:endParaRPr sz="1100">
                        <a:solidFill>
                          <a:schemeClr val="dk1"/>
                        </a:solidFill>
                      </a:endParaRPr>
                    </a:p>
                    <a:p>
                      <a:pPr marL="0" lvl="0" indent="0" algn="l" rtl="0">
                        <a:spcBef>
                          <a:spcPts val="0"/>
                        </a:spcBef>
                        <a:spcAft>
                          <a:spcPts val="0"/>
                        </a:spcAft>
                        <a:buNone/>
                      </a:pPr>
                      <a:r>
                        <a:rPr lang="en" sz="1100">
                          <a:solidFill>
                            <a:schemeClr val="dk1"/>
                          </a:solidFill>
                        </a:rPr>
                        <a:t>prod_web_pub_2</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u="none">
                          <a:solidFill>
                            <a:srgbClr val="474746"/>
                          </a:solidFill>
                          <a:latin typeface="Arial"/>
                          <a:ea typeface="Arial"/>
                          <a:cs typeface="Arial"/>
                          <a:sym typeface="Arial"/>
                        </a:rPr>
                        <a:t>web-elb-sg</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Inbound port 80 and 443</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solidFill>
                            <a:srgbClr val="1B212C"/>
                          </a:solidFill>
                        </a:rPr>
                        <a:t>80</a:t>
                      </a:r>
                      <a:endParaRPr sz="1100">
                        <a:solidFill>
                          <a:srgbClr val="1B212C"/>
                        </a:solidFill>
                      </a:endParaRPr>
                    </a:p>
                    <a:p>
                      <a:pPr marL="0" marR="0" lvl="0" indent="0" algn="l" rtl="0">
                        <a:spcBef>
                          <a:spcPts val="0"/>
                        </a:spcBef>
                        <a:spcAft>
                          <a:spcPts val="0"/>
                        </a:spcAft>
                        <a:buNone/>
                      </a:pPr>
                      <a:r>
                        <a:rPr lang="en" sz="1100">
                          <a:solidFill>
                            <a:srgbClr val="1B212C"/>
                          </a:solidFill>
                        </a:rPr>
                        <a:t>(Internet)</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6725">
                <a:tc>
                  <a:txBody>
                    <a:bodyPr/>
                    <a:lstStyle/>
                    <a:p>
                      <a:pPr marL="0" marR="0" lvl="0" indent="0" algn="ctr" rtl="0">
                        <a:spcBef>
                          <a:spcPts val="0"/>
                        </a:spcBef>
                        <a:spcAft>
                          <a:spcPts val="0"/>
                        </a:spcAft>
                        <a:buNone/>
                      </a:pPr>
                      <a:r>
                        <a:rPr lang="en" sz="1100">
                          <a:solidFill>
                            <a:srgbClr val="FFFFFF"/>
                          </a:solidFill>
                          <a:latin typeface="Arial"/>
                          <a:ea typeface="Arial"/>
                          <a:cs typeface="Arial"/>
                          <a:sym typeface="Arial"/>
                        </a:rPr>
                        <a:t>For </a:t>
                      </a:r>
                      <a:r>
                        <a:rPr lang="en" sz="1100" u="none">
                          <a:solidFill>
                            <a:srgbClr val="FFFFFF"/>
                          </a:solidFill>
                          <a:latin typeface="Arial"/>
                          <a:ea typeface="Arial"/>
                          <a:cs typeface="Arial"/>
                          <a:sym typeface="Arial"/>
                        </a:rPr>
                        <a:t>App</a:t>
                      </a:r>
                      <a:r>
                        <a:rPr lang="en" sz="1100">
                          <a:solidFill>
                            <a:srgbClr val="FFFFFF"/>
                          </a:solidFill>
                          <a:latin typeface="Arial"/>
                          <a:ea typeface="Arial"/>
                          <a:cs typeface="Arial"/>
                          <a:sym typeface="Arial"/>
                        </a:rPr>
                        <a:t> Tier</a:t>
                      </a:r>
                      <a:endParaRPr sz="1100">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100" u="none">
                          <a:solidFill>
                            <a:srgbClr val="474746"/>
                          </a:solidFill>
                          <a:latin typeface="Arial"/>
                          <a:ea typeface="Arial"/>
                          <a:cs typeface="Arial"/>
                          <a:sym typeface="Arial"/>
                        </a:rPr>
                        <a:t>app-elb</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Internal</a:t>
                      </a:r>
                      <a:endParaRPr sz="1100">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prod_app_priv_1</a:t>
                      </a:r>
                      <a:endParaRPr sz="1100">
                        <a:solidFill>
                          <a:schemeClr val="dk1"/>
                        </a:solidFill>
                      </a:endParaRPr>
                    </a:p>
                    <a:p>
                      <a:pPr marL="0" lvl="0" indent="0" algn="l" rtl="0">
                        <a:spcBef>
                          <a:spcPts val="0"/>
                        </a:spcBef>
                        <a:spcAft>
                          <a:spcPts val="0"/>
                        </a:spcAft>
                        <a:buNone/>
                      </a:pPr>
                      <a:r>
                        <a:rPr lang="en" sz="1100">
                          <a:solidFill>
                            <a:schemeClr val="dk1"/>
                          </a:solidFill>
                        </a:rPr>
                        <a:t>prod_app_priv_2</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u="none">
                          <a:solidFill>
                            <a:srgbClr val="474746"/>
                          </a:solidFill>
                          <a:latin typeface="Arial"/>
                          <a:ea typeface="Arial"/>
                          <a:cs typeface="Arial"/>
                          <a:sym typeface="Arial"/>
                        </a:rPr>
                        <a:t>app-elb-sg</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 sz="1100"/>
                        <a:t>Inbound port 8080</a:t>
                      </a:r>
                      <a:endParaRPr sz="1100">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1B212C"/>
                        </a:buClr>
                        <a:buSzPts val="1800"/>
                        <a:buFont typeface="Calibri"/>
                        <a:buNone/>
                      </a:pPr>
                      <a:r>
                        <a:rPr lang="en" sz="1100">
                          <a:solidFill>
                            <a:srgbClr val="474746"/>
                          </a:solidFill>
                        </a:rPr>
                        <a:t>8080</a:t>
                      </a:r>
                      <a:endParaRPr sz="1100">
                        <a:solidFill>
                          <a:srgbClr val="474746"/>
                        </a:solidFill>
                      </a:endParaRPr>
                    </a:p>
                    <a:p>
                      <a:pPr marL="0" marR="0" lvl="0" indent="0" algn="l" rtl="0">
                        <a:lnSpc>
                          <a:spcPct val="100000"/>
                        </a:lnSpc>
                        <a:spcBef>
                          <a:spcPts val="0"/>
                        </a:spcBef>
                        <a:spcAft>
                          <a:spcPts val="0"/>
                        </a:spcAft>
                        <a:buClr>
                          <a:srgbClr val="1B212C"/>
                        </a:buClr>
                        <a:buSzPts val="1800"/>
                        <a:buFont typeface="Calibri"/>
                        <a:buNone/>
                      </a:pPr>
                      <a:r>
                        <a:rPr lang="en" sz="1100">
                          <a:solidFill>
                            <a:srgbClr val="474746"/>
                          </a:solidFill>
                        </a:rPr>
                        <a:t>(Web Tier)</a:t>
                      </a:r>
                      <a:endParaRPr sz="1100">
                        <a:solidFill>
                          <a:srgbClr val="474746"/>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78" name="Google Shape;178;p25"/>
          <p:cNvGraphicFramePr/>
          <p:nvPr/>
        </p:nvGraphicFramePr>
        <p:xfrm>
          <a:off x="583065" y="3009953"/>
          <a:ext cx="7977875" cy="1803715"/>
        </p:xfrm>
        <a:graphic>
          <a:graphicData uri="http://schemas.openxmlformats.org/drawingml/2006/table">
            <a:tbl>
              <a:tblPr>
                <a:noFill/>
                <a:tableStyleId>{811C1F12-8435-4D60-9AAB-AF5879557EBF}</a:tableStyleId>
              </a:tblPr>
              <a:tblGrid>
                <a:gridCol w="1462475">
                  <a:extLst>
                    <a:ext uri="{9D8B030D-6E8A-4147-A177-3AD203B41FA5}">
                      <a16:colId xmlns:a16="http://schemas.microsoft.com/office/drawing/2014/main" val="20000"/>
                    </a:ext>
                  </a:extLst>
                </a:gridCol>
                <a:gridCol w="1679300">
                  <a:extLst>
                    <a:ext uri="{9D8B030D-6E8A-4147-A177-3AD203B41FA5}">
                      <a16:colId xmlns:a16="http://schemas.microsoft.com/office/drawing/2014/main" val="20001"/>
                    </a:ext>
                  </a:extLst>
                </a:gridCol>
                <a:gridCol w="3509700">
                  <a:extLst>
                    <a:ext uri="{9D8B030D-6E8A-4147-A177-3AD203B41FA5}">
                      <a16:colId xmlns:a16="http://schemas.microsoft.com/office/drawing/2014/main" val="20002"/>
                    </a:ext>
                  </a:extLst>
                </a:gridCol>
                <a:gridCol w="1326400">
                  <a:extLst>
                    <a:ext uri="{9D8B030D-6E8A-4147-A177-3AD203B41FA5}">
                      <a16:colId xmlns:a16="http://schemas.microsoft.com/office/drawing/2014/main" val="20003"/>
                    </a:ext>
                  </a:extLst>
                </a:gridCol>
              </a:tblGrid>
              <a:tr h="523525">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Instance</a:t>
                      </a:r>
                      <a:r>
                        <a:rPr lang="en" sz="1100" b="1">
                          <a:solidFill>
                            <a:srgbClr val="FFFFFF"/>
                          </a:solidFill>
                          <a:latin typeface="Arial"/>
                          <a:ea typeface="Arial"/>
                          <a:cs typeface="Arial"/>
                          <a:sym typeface="Arial"/>
                        </a:rPr>
                        <a:t> 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SG Name*</a:t>
                      </a:r>
                      <a:endParaRPr sz="1100" b="1">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Rule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Source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297475">
                <a:tc>
                  <a:txBody>
                    <a:bodyPr/>
                    <a:lstStyle/>
                    <a:p>
                      <a:pPr marL="0" marR="0" lvl="0" indent="0" algn="ctr" rtl="0">
                        <a:spcBef>
                          <a:spcPts val="0"/>
                        </a:spcBef>
                        <a:spcAft>
                          <a:spcPts val="0"/>
                        </a:spcAft>
                        <a:buNone/>
                      </a:pPr>
                      <a:r>
                        <a:rPr lang="en" sz="1100" u="none">
                          <a:solidFill>
                            <a:srgbClr val="FFFFFF"/>
                          </a:solidFill>
                          <a:latin typeface="Arial"/>
                          <a:ea typeface="Arial"/>
                          <a:cs typeface="Arial"/>
                          <a:sym typeface="Arial"/>
                        </a:rPr>
                        <a:t>Web</a:t>
                      </a:r>
                      <a:r>
                        <a:rPr lang="en" sz="1100">
                          <a:solidFill>
                            <a:srgbClr val="FFFFFF"/>
                          </a:solidFill>
                          <a:latin typeface="Arial"/>
                          <a:ea typeface="Arial"/>
                          <a:cs typeface="Arial"/>
                          <a:sym typeface="Arial"/>
                        </a:rPr>
                        <a:t> Tier</a:t>
                      </a:r>
                      <a:endParaRPr sz="1100">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u="none">
                          <a:solidFill>
                            <a:srgbClr val="1B212C"/>
                          </a:solidFill>
                          <a:latin typeface="Arial"/>
                          <a:ea typeface="Arial"/>
                          <a:cs typeface="Arial"/>
                          <a:sym typeface="Arial"/>
                        </a:rPr>
                        <a:t>web-tier-sg</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1B212C"/>
                          </a:solidFill>
                        </a:rPr>
                        <a:t>Inbound port 80 </a:t>
                      </a:r>
                      <a:endParaRPr sz="1100">
                        <a:solidFill>
                          <a:srgbClr val="1B212C"/>
                        </a:solidFill>
                      </a:endParaRPr>
                    </a:p>
                    <a:p>
                      <a:pPr marL="0" lvl="0" indent="0" algn="l" rtl="0">
                        <a:spcBef>
                          <a:spcPts val="0"/>
                        </a:spcBef>
                        <a:spcAft>
                          <a:spcPts val="0"/>
                        </a:spcAft>
                        <a:buClr>
                          <a:schemeClr val="dk1"/>
                        </a:buClr>
                        <a:buFont typeface="Arial"/>
                        <a:buNone/>
                      </a:pPr>
                      <a:r>
                        <a:rPr lang="en" sz="1100">
                          <a:solidFill>
                            <a:srgbClr val="1B212C"/>
                          </a:solidFill>
                        </a:rPr>
                        <a:t>Receives requests from web tier load balancer</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web-elb</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4225">
                <a:tc>
                  <a:txBody>
                    <a:bodyPr/>
                    <a:lstStyle/>
                    <a:p>
                      <a:pPr marL="0" marR="0" lvl="0" indent="0" algn="ctr" rtl="0">
                        <a:spcBef>
                          <a:spcPts val="0"/>
                        </a:spcBef>
                        <a:spcAft>
                          <a:spcPts val="0"/>
                        </a:spcAft>
                        <a:buNone/>
                      </a:pPr>
                      <a:r>
                        <a:rPr lang="en" sz="1100" u="none">
                          <a:solidFill>
                            <a:srgbClr val="FFFFFF"/>
                          </a:solidFill>
                          <a:latin typeface="Arial"/>
                          <a:ea typeface="Arial"/>
                          <a:cs typeface="Arial"/>
                          <a:sym typeface="Arial"/>
                        </a:rPr>
                        <a:t>App</a:t>
                      </a:r>
                      <a:r>
                        <a:rPr lang="en" sz="1100">
                          <a:solidFill>
                            <a:srgbClr val="FFFFFF"/>
                          </a:solidFill>
                          <a:latin typeface="Arial"/>
                          <a:ea typeface="Arial"/>
                          <a:cs typeface="Arial"/>
                          <a:sym typeface="Arial"/>
                        </a:rPr>
                        <a:t> Tier</a:t>
                      </a:r>
                      <a:endParaRPr sz="1100">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u="none">
                          <a:solidFill>
                            <a:srgbClr val="1B212C"/>
                          </a:solidFill>
                          <a:latin typeface="Arial"/>
                          <a:ea typeface="Arial"/>
                          <a:cs typeface="Arial"/>
                          <a:sym typeface="Arial"/>
                        </a:rPr>
                        <a:t>app-tier-sg</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rgbClr val="1B212C"/>
                          </a:solidFill>
                        </a:rPr>
                        <a:t>Inbound port 80 </a:t>
                      </a:r>
                      <a:endParaRPr sz="1100">
                        <a:solidFill>
                          <a:srgbClr val="1B212C"/>
                        </a:solidFill>
                      </a:endParaRPr>
                    </a:p>
                    <a:p>
                      <a:pPr marL="0" lvl="0" indent="0" algn="l" rtl="0">
                        <a:spcBef>
                          <a:spcPts val="0"/>
                        </a:spcBef>
                        <a:spcAft>
                          <a:spcPts val="0"/>
                        </a:spcAft>
                        <a:buClr>
                          <a:schemeClr val="dk1"/>
                        </a:buClr>
                        <a:buFont typeface="Arial"/>
                        <a:buNone/>
                      </a:pPr>
                      <a:r>
                        <a:rPr lang="en" sz="1100">
                          <a:solidFill>
                            <a:srgbClr val="1B212C"/>
                          </a:solidFill>
                        </a:rPr>
                        <a:t>Receives requests from application tier load balancer</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app-elb</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98950">
                <a:tc>
                  <a:txBody>
                    <a:bodyPr/>
                    <a:lstStyle/>
                    <a:p>
                      <a:pPr marL="0" marR="0" lvl="0" indent="0" algn="ctr" rtl="0">
                        <a:spcBef>
                          <a:spcPts val="0"/>
                        </a:spcBef>
                        <a:spcAft>
                          <a:spcPts val="0"/>
                        </a:spcAft>
                        <a:buNone/>
                      </a:pPr>
                      <a:r>
                        <a:rPr lang="en" sz="1100">
                          <a:solidFill>
                            <a:srgbClr val="FFFFFF"/>
                          </a:solidFill>
                          <a:latin typeface="Arial"/>
                          <a:ea typeface="Arial"/>
                          <a:cs typeface="Arial"/>
                          <a:sym typeface="Arial"/>
                        </a:rPr>
                        <a:t>Database 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u="none">
                          <a:solidFill>
                            <a:srgbClr val="1B212C"/>
                          </a:solidFill>
                          <a:latin typeface="Arial"/>
                          <a:ea typeface="Arial"/>
                          <a:cs typeface="Arial"/>
                          <a:sym typeface="Arial"/>
                        </a:rPr>
                        <a:t>db-tier-sg</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rgbClr val="1B212C"/>
                          </a:solidFill>
                        </a:rPr>
                        <a:t>Inbound port 1433</a:t>
                      </a:r>
                      <a:endParaRPr sz="1100">
                        <a:solidFill>
                          <a:srgbClr val="1B212C"/>
                        </a:solidFill>
                      </a:endParaRPr>
                    </a:p>
                    <a:p>
                      <a:pPr marL="0" lvl="0" indent="0" algn="l" rtl="0">
                        <a:spcBef>
                          <a:spcPts val="0"/>
                        </a:spcBef>
                        <a:spcAft>
                          <a:spcPts val="0"/>
                        </a:spcAft>
                        <a:buClr>
                          <a:schemeClr val="dk1"/>
                        </a:buClr>
                        <a:buFont typeface="Arial"/>
                        <a:buNone/>
                      </a:pPr>
                      <a:r>
                        <a:rPr lang="en" sz="1100">
                          <a:solidFill>
                            <a:srgbClr val="1B212C"/>
                          </a:solidFill>
                        </a:rPr>
                        <a:t>Receives requests from application tier</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App Tier</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311700" y="1537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Business Continuity</a:t>
            </a:r>
            <a:endParaRPr b="1">
              <a:latin typeface="Times New Roman"/>
              <a:ea typeface="Times New Roman"/>
              <a:cs typeface="Times New Roman"/>
              <a:sym typeface="Times New Roman"/>
            </a:endParaRPr>
          </a:p>
        </p:txBody>
      </p:sp>
      <p:sp>
        <p:nvSpPr>
          <p:cNvPr id="184" name="Google Shape;184;p26"/>
          <p:cNvSpPr txBox="1">
            <a:spLocks noGrp="1"/>
          </p:cNvSpPr>
          <p:nvPr>
            <p:ph type="body" idx="1"/>
          </p:nvPr>
        </p:nvSpPr>
        <p:spPr>
          <a:xfrm>
            <a:off x="311700" y="690700"/>
            <a:ext cx="8520600" cy="415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latin typeface="Times New Roman"/>
                <a:ea typeface="Times New Roman"/>
                <a:cs typeface="Times New Roman"/>
                <a:sym typeface="Times New Roman"/>
              </a:rPr>
              <a:t>The following are the autoscaling details:</a:t>
            </a:r>
            <a:endParaRPr>
              <a:latin typeface="Times New Roman"/>
              <a:ea typeface="Times New Roman"/>
              <a:cs typeface="Times New Roman"/>
              <a:sym typeface="Times New Roman"/>
            </a:endParaRPr>
          </a:p>
        </p:txBody>
      </p:sp>
      <p:graphicFrame>
        <p:nvGraphicFramePr>
          <p:cNvPr id="185" name="Google Shape;185;p26"/>
          <p:cNvGraphicFramePr/>
          <p:nvPr/>
        </p:nvGraphicFramePr>
        <p:xfrm>
          <a:off x="311705" y="1245478"/>
          <a:ext cx="3000000" cy="3000000"/>
        </p:xfrm>
        <a:graphic>
          <a:graphicData uri="http://schemas.openxmlformats.org/drawingml/2006/table">
            <a:tbl>
              <a:tblPr>
                <a:noFill/>
                <a:tableStyleId>{811C1F12-8435-4D60-9AAB-AF5879557EBF}</a:tableStyleId>
              </a:tblPr>
              <a:tblGrid>
                <a:gridCol w="848750">
                  <a:extLst>
                    <a:ext uri="{9D8B030D-6E8A-4147-A177-3AD203B41FA5}">
                      <a16:colId xmlns:a16="http://schemas.microsoft.com/office/drawing/2014/main" val="20000"/>
                    </a:ext>
                  </a:extLst>
                </a:gridCol>
                <a:gridCol w="1262025">
                  <a:extLst>
                    <a:ext uri="{9D8B030D-6E8A-4147-A177-3AD203B41FA5}">
                      <a16:colId xmlns:a16="http://schemas.microsoft.com/office/drawing/2014/main" val="20001"/>
                    </a:ext>
                  </a:extLst>
                </a:gridCol>
                <a:gridCol w="929900">
                  <a:extLst>
                    <a:ext uri="{9D8B030D-6E8A-4147-A177-3AD203B41FA5}">
                      <a16:colId xmlns:a16="http://schemas.microsoft.com/office/drawing/2014/main" val="20002"/>
                    </a:ext>
                  </a:extLst>
                </a:gridCol>
                <a:gridCol w="1145800">
                  <a:extLst>
                    <a:ext uri="{9D8B030D-6E8A-4147-A177-3AD203B41FA5}">
                      <a16:colId xmlns:a16="http://schemas.microsoft.com/office/drawing/2014/main" val="20003"/>
                    </a:ext>
                  </a:extLst>
                </a:gridCol>
                <a:gridCol w="1555075">
                  <a:extLst>
                    <a:ext uri="{9D8B030D-6E8A-4147-A177-3AD203B41FA5}">
                      <a16:colId xmlns:a16="http://schemas.microsoft.com/office/drawing/2014/main" val="20004"/>
                    </a:ext>
                  </a:extLst>
                </a:gridCol>
                <a:gridCol w="1403200">
                  <a:extLst>
                    <a:ext uri="{9D8B030D-6E8A-4147-A177-3AD203B41FA5}">
                      <a16:colId xmlns:a16="http://schemas.microsoft.com/office/drawing/2014/main" val="20005"/>
                    </a:ext>
                  </a:extLst>
                </a:gridCol>
                <a:gridCol w="1375850">
                  <a:extLst>
                    <a:ext uri="{9D8B030D-6E8A-4147-A177-3AD203B41FA5}">
                      <a16:colId xmlns:a16="http://schemas.microsoft.com/office/drawing/2014/main" val="20006"/>
                    </a:ext>
                  </a:extLst>
                </a:gridCol>
              </a:tblGrid>
              <a:tr h="426725">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OS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Type</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Size </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Configuration Name*</a:t>
                      </a:r>
                      <a:endParaRPr sz="1100" b="1">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1B212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Role</a:t>
                      </a:r>
                      <a:endParaRPr sz="1100"/>
                    </a:p>
                  </a:txBody>
                  <a:tcPr marL="91450" marR="91450" marT="45725" marB="45725" anchor="ctr">
                    <a:lnL w="12700" cap="flat" cmpd="sng">
                      <a:solidFill>
                        <a:srgbClr val="1B212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Security Group</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449775">
                <a:tc>
                  <a:txBody>
                    <a:bodyPr/>
                    <a:lstStyle/>
                    <a:p>
                      <a:pPr marL="0" marR="0" lvl="0" indent="0" algn="l" rtl="0">
                        <a:spcBef>
                          <a:spcPts val="0"/>
                        </a:spcBef>
                        <a:spcAft>
                          <a:spcPts val="0"/>
                        </a:spcAft>
                        <a:buNone/>
                      </a:pPr>
                      <a:r>
                        <a:rPr lang="en" sz="1100" u="none">
                          <a:solidFill>
                            <a:srgbClr val="FFFFFF"/>
                          </a:solidFill>
                          <a:latin typeface="Arial"/>
                          <a:ea typeface="Arial"/>
                          <a:cs typeface="Arial"/>
                          <a:sym typeface="Arial"/>
                        </a:rPr>
                        <a:t>Web</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a:solidFill>
                            <a:srgbClr val="1B212C"/>
                          </a:solidFill>
                        </a:rPr>
                        <a:t>Microsoft Windows</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(t3) medium</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4 CPU , 8 GB</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u="none">
                          <a:solidFill>
                            <a:srgbClr val="1B212C"/>
                          </a:solidFill>
                          <a:latin typeface="Arial"/>
                          <a:ea typeface="Arial"/>
                          <a:cs typeface="Arial"/>
                          <a:sym typeface="Arial"/>
                        </a:rPr>
                        <a:t>WebTier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1B212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100">
                          <a:solidFill>
                            <a:srgbClr val="1B212C"/>
                          </a:solidFill>
                        </a:rPr>
                        <a:t>read_write_s3_ec2</a:t>
                      </a:r>
                      <a:endParaRPr sz="1100">
                        <a:solidFill>
                          <a:srgbClr val="1B212C"/>
                        </a:solidFill>
                        <a:latin typeface="Arial"/>
                        <a:ea typeface="Arial"/>
                        <a:cs typeface="Arial"/>
                        <a:sym typeface="Arial"/>
                      </a:endParaRPr>
                    </a:p>
                  </a:txBody>
                  <a:tcPr marL="91450" marR="91450" marT="45725" marB="45725" anchor="ctr">
                    <a:lnL w="12700" cap="flat" cmpd="sng">
                      <a:solidFill>
                        <a:srgbClr val="1B212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1B212C"/>
                        </a:buClr>
                        <a:buSzPts val="2000"/>
                        <a:buFont typeface="Calibri"/>
                        <a:buNone/>
                      </a:pPr>
                      <a:r>
                        <a:rPr lang="en" sz="1100">
                          <a:solidFill>
                            <a:srgbClr val="1B212C"/>
                          </a:solidFill>
                        </a:rPr>
                        <a:t>System admin</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9775">
                <a:tc>
                  <a:txBody>
                    <a:bodyPr/>
                    <a:lstStyle/>
                    <a:p>
                      <a:pPr marL="0" marR="0" lvl="0" indent="0" algn="l" rtl="0">
                        <a:spcBef>
                          <a:spcPts val="0"/>
                        </a:spcBef>
                        <a:spcAft>
                          <a:spcPts val="0"/>
                        </a:spcAft>
                        <a:buNone/>
                      </a:pPr>
                      <a:r>
                        <a:rPr lang="en" sz="1100" u="none">
                          <a:solidFill>
                            <a:srgbClr val="FFFFFF"/>
                          </a:solidFill>
                          <a:latin typeface="Arial"/>
                          <a:ea typeface="Arial"/>
                          <a:cs typeface="Arial"/>
                          <a:sym typeface="Arial"/>
                        </a:rPr>
                        <a:t>App</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lnSpc>
                          <a:spcPct val="100000"/>
                        </a:lnSpc>
                        <a:spcBef>
                          <a:spcPts val="0"/>
                        </a:spcBef>
                        <a:spcAft>
                          <a:spcPts val="0"/>
                        </a:spcAft>
                        <a:buClr>
                          <a:srgbClr val="1B212C"/>
                        </a:buClr>
                        <a:buSzPts val="2000"/>
                        <a:buFont typeface="Calibri"/>
                        <a:buNone/>
                      </a:pPr>
                      <a:r>
                        <a:rPr lang="en" sz="1100">
                          <a:solidFill>
                            <a:srgbClr val="1B212C"/>
                          </a:solidFill>
                        </a:rPr>
                        <a:t>Microsoft Windows </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(t3) xlarge</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6 CPU , 32 GB</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1B212C"/>
                        </a:buClr>
                        <a:buSzPts val="2000"/>
                        <a:buFont typeface="Arial"/>
                        <a:buNone/>
                      </a:pPr>
                      <a:r>
                        <a:rPr lang="en" sz="1100" b="0" i="0" u="none" strike="noStrike" cap="none">
                          <a:solidFill>
                            <a:srgbClr val="1B212C"/>
                          </a:solidFill>
                          <a:latin typeface="Arial"/>
                          <a:ea typeface="Arial"/>
                          <a:cs typeface="Arial"/>
                          <a:sym typeface="Arial"/>
                        </a:rPr>
                        <a:t>AppTier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1B212C"/>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100">
                          <a:solidFill>
                            <a:srgbClr val="1B212C"/>
                          </a:solidFill>
                        </a:rPr>
                        <a:t>read_write_s3_ec2</a:t>
                      </a:r>
                      <a:endParaRPr sz="1100" b="0" i="0" u="none" strike="noStrike" cap="none">
                        <a:solidFill>
                          <a:srgbClr val="1B212C"/>
                        </a:solidFill>
                        <a:latin typeface="Arial"/>
                        <a:ea typeface="Arial"/>
                        <a:cs typeface="Arial"/>
                        <a:sym typeface="Arial"/>
                      </a:endParaRPr>
                    </a:p>
                  </a:txBody>
                  <a:tcPr marL="91450" marR="91450" marT="45725" marB="45725" anchor="ctr">
                    <a:lnL w="12700" cap="flat" cmpd="sng">
                      <a:solidFill>
                        <a:srgbClr val="1B212C"/>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1B212C"/>
                        </a:buClr>
                        <a:buSzPts val="2000"/>
                        <a:buFont typeface="Calibri"/>
                        <a:buNone/>
                      </a:pPr>
                      <a:r>
                        <a:rPr lang="en" sz="1100">
                          <a:solidFill>
                            <a:srgbClr val="1B212C"/>
                          </a:solidFill>
                        </a:rPr>
                        <a:t>System admin</a:t>
                      </a:r>
                      <a:endParaRPr sz="1100" u="none">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86" name="Google Shape;186;p26"/>
          <p:cNvGraphicFramePr/>
          <p:nvPr/>
        </p:nvGraphicFramePr>
        <p:xfrm>
          <a:off x="311690" y="2928744"/>
          <a:ext cx="3000000" cy="3000000"/>
        </p:xfrm>
        <a:graphic>
          <a:graphicData uri="http://schemas.openxmlformats.org/drawingml/2006/table">
            <a:tbl>
              <a:tblPr>
                <a:noFill/>
                <a:tableStyleId>{811C1F12-8435-4D60-9AAB-AF5879557EBF}</a:tableStyleId>
              </a:tblPr>
              <a:tblGrid>
                <a:gridCol w="769850">
                  <a:extLst>
                    <a:ext uri="{9D8B030D-6E8A-4147-A177-3AD203B41FA5}">
                      <a16:colId xmlns:a16="http://schemas.microsoft.com/office/drawing/2014/main" val="20000"/>
                    </a:ext>
                  </a:extLst>
                </a:gridCol>
                <a:gridCol w="1256200">
                  <a:extLst>
                    <a:ext uri="{9D8B030D-6E8A-4147-A177-3AD203B41FA5}">
                      <a16:colId xmlns:a16="http://schemas.microsoft.com/office/drawing/2014/main" val="20001"/>
                    </a:ext>
                  </a:extLst>
                </a:gridCol>
                <a:gridCol w="1119100">
                  <a:extLst>
                    <a:ext uri="{9D8B030D-6E8A-4147-A177-3AD203B41FA5}">
                      <a16:colId xmlns:a16="http://schemas.microsoft.com/office/drawing/2014/main" val="20002"/>
                    </a:ext>
                  </a:extLst>
                </a:gridCol>
                <a:gridCol w="1002700">
                  <a:extLst>
                    <a:ext uri="{9D8B030D-6E8A-4147-A177-3AD203B41FA5}">
                      <a16:colId xmlns:a16="http://schemas.microsoft.com/office/drawing/2014/main" val="20003"/>
                    </a:ext>
                  </a:extLst>
                </a:gridCol>
                <a:gridCol w="981525">
                  <a:extLst>
                    <a:ext uri="{9D8B030D-6E8A-4147-A177-3AD203B41FA5}">
                      <a16:colId xmlns:a16="http://schemas.microsoft.com/office/drawing/2014/main" val="20004"/>
                    </a:ext>
                  </a:extLst>
                </a:gridCol>
                <a:gridCol w="1280025">
                  <a:extLst>
                    <a:ext uri="{9D8B030D-6E8A-4147-A177-3AD203B41FA5}">
                      <a16:colId xmlns:a16="http://schemas.microsoft.com/office/drawing/2014/main" val="20005"/>
                    </a:ext>
                  </a:extLst>
                </a:gridCol>
                <a:gridCol w="865125">
                  <a:extLst>
                    <a:ext uri="{9D8B030D-6E8A-4147-A177-3AD203B41FA5}">
                      <a16:colId xmlns:a16="http://schemas.microsoft.com/office/drawing/2014/main" val="20006"/>
                    </a:ext>
                  </a:extLst>
                </a:gridCol>
                <a:gridCol w="1246100">
                  <a:extLst>
                    <a:ext uri="{9D8B030D-6E8A-4147-A177-3AD203B41FA5}">
                      <a16:colId xmlns:a16="http://schemas.microsoft.com/office/drawing/2014/main" val="20007"/>
                    </a:ext>
                  </a:extLst>
                </a:gridCol>
              </a:tblGrid>
              <a:tr h="711250">
                <a:tc>
                  <a:txBody>
                    <a:bodyPr/>
                    <a:lstStyle/>
                    <a:p>
                      <a:pPr marL="0" marR="0" lvl="0" indent="0" algn="ctr" rtl="0">
                        <a:spcBef>
                          <a:spcPts val="0"/>
                        </a:spcBef>
                        <a:spcAft>
                          <a:spcPts val="0"/>
                        </a:spcAft>
                        <a:buNone/>
                      </a:pPr>
                      <a:r>
                        <a:rPr lang="en" sz="1100" b="1">
                          <a:solidFill>
                            <a:srgbClr val="FFFFFF"/>
                          </a:solidFill>
                          <a:latin typeface="Arial"/>
                          <a:ea typeface="Arial"/>
                          <a:cs typeface="Arial"/>
                          <a:sym typeface="Arial"/>
                        </a:rPr>
                        <a:t>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Launch Configuration*</a:t>
                      </a:r>
                      <a:endParaRPr sz="1100" b="1" u="none">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Group</a:t>
                      </a:r>
                      <a:r>
                        <a:rPr lang="en" sz="1100" b="1">
                          <a:solidFill>
                            <a:srgbClr val="FFFFFF"/>
                          </a:solidFill>
                          <a:latin typeface="Arial"/>
                          <a:ea typeface="Arial"/>
                          <a:cs typeface="Arial"/>
                          <a:sym typeface="Arial"/>
                        </a:rPr>
                        <a:t> Name*</a:t>
                      </a:r>
                      <a:endParaRPr sz="1100" b="1">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Group</a:t>
                      </a:r>
                      <a:r>
                        <a:rPr lang="en" sz="1100" b="1">
                          <a:solidFill>
                            <a:srgbClr val="FFFFFF"/>
                          </a:solidFill>
                          <a:latin typeface="Arial"/>
                          <a:ea typeface="Arial"/>
                          <a:cs typeface="Arial"/>
                          <a:sym typeface="Arial"/>
                        </a:rPr>
                        <a:t> Size </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VPC</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Subnets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ELB</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b="1" u="none">
                          <a:solidFill>
                            <a:srgbClr val="FFFFFF"/>
                          </a:solidFill>
                          <a:latin typeface="Arial"/>
                          <a:ea typeface="Arial"/>
                          <a:cs typeface="Arial"/>
                          <a:sym typeface="Arial"/>
                        </a:rPr>
                        <a:t>Tags</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428450">
                <a:tc>
                  <a:txBody>
                    <a:bodyPr/>
                    <a:lstStyle/>
                    <a:p>
                      <a:pPr marL="0" marR="0" lvl="0" indent="0" algn="ctr" rtl="0">
                        <a:spcBef>
                          <a:spcPts val="0"/>
                        </a:spcBef>
                        <a:spcAft>
                          <a:spcPts val="0"/>
                        </a:spcAft>
                        <a:buNone/>
                      </a:pPr>
                      <a:r>
                        <a:rPr lang="en" sz="1100" u="none">
                          <a:solidFill>
                            <a:srgbClr val="FFFFFF"/>
                          </a:solidFill>
                          <a:latin typeface="Arial"/>
                          <a:ea typeface="Arial"/>
                          <a:cs typeface="Arial"/>
                          <a:sym typeface="Arial"/>
                        </a:rPr>
                        <a:t>Web</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100" u="none">
                          <a:solidFill>
                            <a:srgbClr val="474746"/>
                          </a:solidFill>
                          <a:latin typeface="Arial"/>
                          <a:ea typeface="Arial"/>
                          <a:cs typeface="Arial"/>
                          <a:sym typeface="Arial"/>
                        </a:rPr>
                        <a:t>WebTier</a:t>
                      </a:r>
                      <a:endParaRPr sz="1100" u="none">
                        <a:solidFill>
                          <a:srgbClr val="474746"/>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u="none">
                          <a:solidFill>
                            <a:srgbClr val="474746"/>
                          </a:solidFill>
                          <a:latin typeface="Arial"/>
                          <a:ea typeface="Arial"/>
                          <a:cs typeface="Arial"/>
                          <a:sym typeface="Arial"/>
                        </a:rPr>
                        <a:t>WebTier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474746"/>
                          </a:solidFill>
                        </a:rPr>
                        <a:t>Min : 2</a:t>
                      </a:r>
                      <a:endParaRPr sz="1100">
                        <a:solidFill>
                          <a:srgbClr val="474746"/>
                        </a:solidFill>
                      </a:endParaRPr>
                    </a:p>
                    <a:p>
                      <a:pPr marL="0" marR="0" lvl="0" indent="0" algn="ctr" rtl="0">
                        <a:spcBef>
                          <a:spcPts val="0"/>
                        </a:spcBef>
                        <a:spcAft>
                          <a:spcPts val="0"/>
                        </a:spcAft>
                        <a:buNone/>
                      </a:pPr>
                      <a:r>
                        <a:rPr lang="en" sz="1100">
                          <a:solidFill>
                            <a:srgbClr val="474746"/>
                          </a:solidFill>
                        </a:rPr>
                        <a:t>Max 4</a:t>
                      </a:r>
                      <a:endParaRPr sz="1100">
                        <a:solidFill>
                          <a:srgbClr val="474746"/>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Production</a:t>
                      </a:r>
                      <a:endParaRPr sz="1100">
                        <a:solidFill>
                          <a:srgbClr val="1B212C"/>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rPr>
                        <a:t>prod_web_pub_1</a:t>
                      </a:r>
                      <a:endParaRPr sz="1100">
                        <a:solidFill>
                          <a:schemeClr val="dk1"/>
                        </a:solidFill>
                      </a:endParaRPr>
                    </a:p>
                    <a:p>
                      <a:pPr marL="0" lvl="0" indent="0" algn="l" rtl="0">
                        <a:spcBef>
                          <a:spcPts val="0"/>
                        </a:spcBef>
                        <a:spcAft>
                          <a:spcPts val="0"/>
                        </a:spcAft>
                        <a:buClr>
                          <a:schemeClr val="dk1"/>
                        </a:buClr>
                        <a:buFont typeface="Arial"/>
                        <a:buNone/>
                      </a:pPr>
                      <a:r>
                        <a:rPr lang="en" sz="1100">
                          <a:solidFill>
                            <a:schemeClr val="dk1"/>
                          </a:solidFill>
                        </a:rPr>
                        <a:t>prod_web_pub_2</a:t>
                      </a:r>
                      <a:endParaRPr sz="1100">
                        <a:solidFill>
                          <a:schemeClr val="dk1"/>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1B212C"/>
                        </a:buClr>
                        <a:buSzPts val="2000"/>
                        <a:buFont typeface="Calibri"/>
                        <a:buNone/>
                      </a:pPr>
                      <a:r>
                        <a:rPr lang="en" sz="1100">
                          <a:solidFill>
                            <a:srgbClr val="474746"/>
                          </a:solidFill>
                        </a:rPr>
                        <a:t>web-elb</a:t>
                      </a:r>
                      <a:endParaRPr sz="1100" u="none">
                        <a:solidFill>
                          <a:srgbClr val="474746"/>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a:solidFill>
                            <a:srgbClr val="1B212C"/>
                          </a:solidFill>
                        </a:rPr>
                        <a:t>Key =Name Value =web-tier</a:t>
                      </a:r>
                      <a:endParaRPr sz="1100">
                        <a:solidFill>
                          <a:srgbClr val="1B212C"/>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4200">
                <a:tc>
                  <a:txBody>
                    <a:bodyPr/>
                    <a:lstStyle/>
                    <a:p>
                      <a:pPr marL="0" marR="0" lvl="0" indent="0" algn="ctr" rtl="0">
                        <a:spcBef>
                          <a:spcPts val="0"/>
                        </a:spcBef>
                        <a:spcAft>
                          <a:spcPts val="0"/>
                        </a:spcAft>
                        <a:buNone/>
                      </a:pPr>
                      <a:r>
                        <a:rPr lang="en" sz="1100" u="none">
                          <a:solidFill>
                            <a:srgbClr val="FFFFFF"/>
                          </a:solidFill>
                          <a:latin typeface="Arial"/>
                          <a:ea typeface="Arial"/>
                          <a:cs typeface="Arial"/>
                          <a:sym typeface="Arial"/>
                        </a:rPr>
                        <a:t>App</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lnSpc>
                          <a:spcPct val="100000"/>
                        </a:lnSpc>
                        <a:spcBef>
                          <a:spcPts val="0"/>
                        </a:spcBef>
                        <a:spcAft>
                          <a:spcPts val="0"/>
                        </a:spcAft>
                        <a:buClr>
                          <a:srgbClr val="474746"/>
                        </a:buClr>
                        <a:buSzPts val="2000"/>
                        <a:buFont typeface="Arial"/>
                        <a:buNone/>
                      </a:pPr>
                      <a:r>
                        <a:rPr lang="en" sz="1100" u="none">
                          <a:solidFill>
                            <a:srgbClr val="474746"/>
                          </a:solidFill>
                          <a:latin typeface="Arial"/>
                          <a:ea typeface="Arial"/>
                          <a:cs typeface="Arial"/>
                          <a:sym typeface="Arial"/>
                        </a:rPr>
                        <a:t>AppTier</a:t>
                      </a:r>
                      <a:endParaRPr sz="1100" u="none">
                        <a:solidFill>
                          <a:srgbClr val="474746"/>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 sz="1100" u="none">
                          <a:solidFill>
                            <a:srgbClr val="474746"/>
                          </a:solidFill>
                          <a:latin typeface="Arial"/>
                          <a:ea typeface="Arial"/>
                          <a:cs typeface="Arial"/>
                          <a:sym typeface="Arial"/>
                        </a:rPr>
                        <a:t>AppTier</a:t>
                      </a:r>
                      <a:endParaRPr sz="11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100">
                          <a:solidFill>
                            <a:srgbClr val="474746"/>
                          </a:solidFill>
                        </a:rPr>
                        <a:t>Min : 2</a:t>
                      </a:r>
                      <a:endParaRPr sz="1100">
                        <a:solidFill>
                          <a:srgbClr val="474746"/>
                        </a:solidFill>
                      </a:endParaRPr>
                    </a:p>
                    <a:p>
                      <a:pPr marL="0" lvl="0" indent="0" algn="ctr" rtl="0">
                        <a:spcBef>
                          <a:spcPts val="0"/>
                        </a:spcBef>
                        <a:spcAft>
                          <a:spcPts val="0"/>
                        </a:spcAft>
                        <a:buNone/>
                      </a:pPr>
                      <a:r>
                        <a:rPr lang="en" sz="1100">
                          <a:solidFill>
                            <a:srgbClr val="474746"/>
                          </a:solidFill>
                        </a:rPr>
                        <a:t>Max 4</a:t>
                      </a:r>
                      <a:endParaRPr sz="1100">
                        <a:solidFill>
                          <a:srgbClr val="474746"/>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100">
                          <a:solidFill>
                            <a:srgbClr val="1B212C"/>
                          </a:solidFill>
                        </a:rPr>
                        <a:t>Production</a:t>
                      </a:r>
                      <a:endParaRPr sz="1100" b="0" i="0" u="none" strike="noStrike" cap="none">
                        <a:solidFill>
                          <a:srgbClr val="474746"/>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100">
                          <a:solidFill>
                            <a:schemeClr val="dk1"/>
                          </a:solidFill>
                        </a:rPr>
                        <a:t>prod_app_priv_1</a:t>
                      </a:r>
                      <a:endParaRPr sz="1100">
                        <a:solidFill>
                          <a:schemeClr val="dk1"/>
                        </a:solidFill>
                      </a:endParaRPr>
                    </a:p>
                    <a:p>
                      <a:pPr marL="0" lvl="0" indent="0" algn="l" rtl="0">
                        <a:spcBef>
                          <a:spcPts val="0"/>
                        </a:spcBef>
                        <a:spcAft>
                          <a:spcPts val="0"/>
                        </a:spcAft>
                        <a:buClr>
                          <a:schemeClr val="dk1"/>
                        </a:buClr>
                        <a:buFont typeface="Arial"/>
                        <a:buNone/>
                      </a:pPr>
                      <a:r>
                        <a:rPr lang="en" sz="1100">
                          <a:solidFill>
                            <a:schemeClr val="dk1"/>
                          </a:solidFill>
                        </a:rPr>
                        <a:t>prod_app_priv_2</a:t>
                      </a:r>
                      <a:endParaRPr sz="1100">
                        <a:solidFill>
                          <a:srgbClr val="474746"/>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1B212C"/>
                        </a:buClr>
                        <a:buSzPts val="2000"/>
                        <a:buFont typeface="Calibri"/>
                        <a:buNone/>
                      </a:pPr>
                      <a:r>
                        <a:rPr lang="en" sz="1100">
                          <a:solidFill>
                            <a:srgbClr val="474746"/>
                          </a:solidFill>
                        </a:rPr>
                        <a:t>app-elb</a:t>
                      </a:r>
                      <a:endParaRPr sz="1100" u="none">
                        <a:solidFill>
                          <a:srgbClr val="474746"/>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1B212C"/>
                        </a:buClr>
                        <a:buSzPts val="2000"/>
                        <a:buFont typeface="Calibri"/>
                        <a:buNone/>
                      </a:pPr>
                      <a:r>
                        <a:rPr lang="en" sz="1100">
                          <a:solidFill>
                            <a:srgbClr val="474746"/>
                          </a:solidFill>
                        </a:rPr>
                        <a:t>Key =Name Value =app-tier</a:t>
                      </a:r>
                      <a:endParaRPr sz="1100" b="0" i="0" u="none" strike="noStrike" cap="none">
                        <a:solidFill>
                          <a:srgbClr val="474746"/>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235500" y="1034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Auditing &amp; Next Steps </a:t>
            </a:r>
            <a:endParaRPr b="1">
              <a:latin typeface="Times New Roman"/>
              <a:ea typeface="Times New Roman"/>
              <a:cs typeface="Times New Roman"/>
              <a:sym typeface="Times New Roman"/>
            </a:endParaRPr>
          </a:p>
        </p:txBody>
      </p:sp>
      <p:sp>
        <p:nvSpPr>
          <p:cNvPr id="192" name="Google Shape;192;p27"/>
          <p:cNvSpPr txBox="1">
            <a:spLocks noGrp="1"/>
          </p:cNvSpPr>
          <p:nvPr>
            <p:ph type="body" idx="1"/>
          </p:nvPr>
        </p:nvSpPr>
        <p:spPr>
          <a:xfrm>
            <a:off x="227025" y="716650"/>
            <a:ext cx="8520600" cy="42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a:latin typeface="Times New Roman"/>
                <a:ea typeface="Times New Roman"/>
                <a:cs typeface="Times New Roman"/>
                <a:sym typeface="Times New Roman"/>
              </a:rPr>
              <a:t>When Auditing AWS it is recommended to do the following:</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Char char="●"/>
            </a:pPr>
            <a:r>
              <a:rPr lang="en" sz="1450">
                <a:latin typeface="Times New Roman"/>
                <a:ea typeface="Times New Roman"/>
                <a:cs typeface="Times New Roman"/>
                <a:sym typeface="Times New Roman"/>
              </a:rPr>
              <a:t>Secure IAM : IAM is frequently over-privileged, therefore we want to ensure that we have a sound plan for dealing with it. (Shadow IT)</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Char char="●"/>
            </a:pPr>
            <a:r>
              <a:rPr lang="en" sz="1450">
                <a:latin typeface="Times New Roman"/>
                <a:ea typeface="Times New Roman"/>
                <a:cs typeface="Times New Roman"/>
                <a:sym typeface="Times New Roman"/>
              </a:rPr>
              <a:t>AWS Cloud Trail: Audit logs are critical for spotting unusual occurrences and understanding what happened after an event. CloudTrail is essentially an auto-log of every action that occurs in AWS.</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Char char="●"/>
            </a:pPr>
            <a:r>
              <a:rPr lang="en" sz="1450">
                <a:latin typeface="Times New Roman"/>
                <a:ea typeface="Times New Roman"/>
                <a:cs typeface="Times New Roman"/>
                <a:sym typeface="Times New Roman"/>
              </a:rPr>
              <a:t>AWS Cognito: Amazon Cognito helps to quickly and easily add user sign-up, user sign-in, and access control to your online and mobile apps.</a:t>
            </a:r>
            <a:endParaRPr sz="1450">
              <a:latin typeface="Times New Roman"/>
              <a:ea typeface="Times New Roman"/>
              <a:cs typeface="Times New Roman"/>
              <a:sym typeface="Times New Roman"/>
            </a:endParaRPr>
          </a:p>
          <a:p>
            <a:pPr marL="457200" lvl="0" indent="-320675" algn="just" rtl="0">
              <a:spcBef>
                <a:spcPts val="0"/>
              </a:spcBef>
              <a:spcAft>
                <a:spcPts val="0"/>
              </a:spcAft>
              <a:buSzPts val="1450"/>
              <a:buFont typeface="Times New Roman"/>
              <a:buChar char="●"/>
            </a:pPr>
            <a:r>
              <a:rPr lang="en" sz="1450">
                <a:latin typeface="Times New Roman"/>
                <a:ea typeface="Times New Roman"/>
                <a:cs typeface="Times New Roman"/>
                <a:sym typeface="Times New Roman"/>
              </a:rPr>
              <a:t>VPC Logs: Data regarding network traffic in VPC is captured and logged using VPC Flow logging.</a:t>
            </a:r>
            <a:endParaRPr sz="1450">
              <a:latin typeface="Times New Roman"/>
              <a:ea typeface="Times New Roman"/>
              <a:cs typeface="Times New Roman"/>
              <a:sym typeface="Times New Roman"/>
            </a:endParaRPr>
          </a:p>
          <a:p>
            <a:pPr marL="457200" lvl="0" indent="-320675" algn="just" rtl="0">
              <a:spcBef>
                <a:spcPts val="0"/>
              </a:spcBef>
              <a:spcAft>
                <a:spcPts val="0"/>
              </a:spcAft>
              <a:buSzPts val="1450"/>
              <a:buFont typeface="Times New Roman"/>
              <a:buChar char="●"/>
            </a:pPr>
            <a:r>
              <a:rPr lang="en" sz="1450">
                <a:latin typeface="Times New Roman"/>
                <a:ea typeface="Times New Roman"/>
                <a:cs typeface="Times New Roman"/>
                <a:sym typeface="Times New Roman"/>
              </a:rPr>
              <a:t>AWS Config: AWS Config offers an inventory of AWS resources, a history of configurations, and alerts of configuration changes to facilitate security and control.</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Char char="●"/>
            </a:pPr>
            <a:r>
              <a:rPr lang="en" sz="1450">
                <a:latin typeface="Times New Roman"/>
                <a:ea typeface="Times New Roman"/>
                <a:cs typeface="Times New Roman"/>
                <a:sym typeface="Times New Roman"/>
              </a:rPr>
              <a:t>Next steps:</a:t>
            </a:r>
            <a:endParaRPr sz="1450">
              <a:latin typeface="Times New Roman"/>
              <a:ea typeface="Times New Roman"/>
              <a:cs typeface="Times New Roman"/>
              <a:sym typeface="Times New Roman"/>
            </a:endParaRPr>
          </a:p>
          <a:p>
            <a:pPr marL="914400" lvl="1" indent="-320675" algn="l" rtl="0">
              <a:spcBef>
                <a:spcPts val="0"/>
              </a:spcBef>
              <a:spcAft>
                <a:spcPts val="0"/>
              </a:spcAft>
              <a:buSzPts val="1450"/>
              <a:buFont typeface="Times New Roman"/>
              <a:buChar char="○"/>
            </a:pPr>
            <a:r>
              <a:rPr lang="en" sz="1450">
                <a:latin typeface="Times New Roman"/>
                <a:ea typeface="Times New Roman"/>
                <a:cs typeface="Times New Roman"/>
                <a:sym typeface="Times New Roman"/>
              </a:rPr>
              <a:t>Add more security controls.</a:t>
            </a:r>
            <a:endParaRPr sz="1450">
              <a:latin typeface="Times New Roman"/>
              <a:ea typeface="Times New Roman"/>
              <a:cs typeface="Times New Roman"/>
              <a:sym typeface="Times New Roman"/>
            </a:endParaRPr>
          </a:p>
          <a:p>
            <a:pPr marL="1371600" lvl="2" indent="-320675" algn="l" rtl="0">
              <a:spcBef>
                <a:spcPts val="0"/>
              </a:spcBef>
              <a:spcAft>
                <a:spcPts val="0"/>
              </a:spcAft>
              <a:buSzPts val="1450"/>
              <a:buFont typeface="Times New Roman"/>
              <a:buChar char="■"/>
            </a:pPr>
            <a:r>
              <a:rPr lang="en" sz="1450">
                <a:latin typeface="Times New Roman"/>
                <a:ea typeface="Times New Roman"/>
                <a:cs typeface="Times New Roman"/>
                <a:sym typeface="Times New Roman"/>
              </a:rPr>
              <a:t>Guard Duty- Amazon Guard Duty helps with analyzing your entire AWS environment for potential threats.</a:t>
            </a:r>
            <a:endParaRPr sz="1450">
              <a:latin typeface="Times New Roman"/>
              <a:ea typeface="Times New Roman"/>
              <a:cs typeface="Times New Roman"/>
              <a:sym typeface="Times New Roman"/>
            </a:endParaRPr>
          </a:p>
          <a:p>
            <a:pPr marL="1371600" lvl="2" indent="-320675" algn="l" rtl="0">
              <a:spcBef>
                <a:spcPts val="0"/>
              </a:spcBef>
              <a:spcAft>
                <a:spcPts val="0"/>
              </a:spcAft>
              <a:buSzPts val="1450"/>
              <a:buFont typeface="Times New Roman"/>
              <a:buChar char="■"/>
            </a:pPr>
            <a:r>
              <a:rPr lang="en" sz="1450">
                <a:latin typeface="Times New Roman"/>
                <a:ea typeface="Times New Roman"/>
                <a:cs typeface="Times New Roman"/>
                <a:sym typeface="Times New Roman"/>
              </a:rPr>
              <a:t>Inspector-Amazon Inspector provides you with security assessments of your applications settings and configurations on your EC2 instances</a:t>
            </a:r>
            <a:endParaRPr sz="1450">
              <a:latin typeface="Times New Roman"/>
              <a:ea typeface="Times New Roman"/>
              <a:cs typeface="Times New Roman"/>
              <a:sym typeface="Times New Roman"/>
            </a:endParaRPr>
          </a:p>
          <a:p>
            <a:pPr marL="914400" lvl="0" indent="0" algn="l" rtl="0">
              <a:spcBef>
                <a:spcPts val="0"/>
              </a:spcBef>
              <a:spcAft>
                <a:spcPts val="0"/>
              </a:spcAft>
              <a:buNone/>
            </a:pPr>
            <a:endParaRPr sz="145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311700" y="2541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98" name="Google Shape;198;p28"/>
          <p:cNvSpPr txBox="1">
            <a:spLocks noGrp="1"/>
          </p:cNvSpPr>
          <p:nvPr>
            <p:ph type="body" idx="1"/>
          </p:nvPr>
        </p:nvSpPr>
        <p:spPr>
          <a:xfrm>
            <a:off x="311700" y="864350"/>
            <a:ext cx="8520600" cy="3780900"/>
          </a:xfrm>
          <a:prstGeom prst="rect">
            <a:avLst/>
          </a:prstGeom>
        </p:spPr>
        <p:txBody>
          <a:bodyPr spcFirstLastPara="1" wrap="square" lIns="91425" tIns="91425" rIns="91425" bIns="91425" anchor="t" anchorCtr="0">
            <a:noAutofit/>
          </a:bodyPr>
          <a:lstStyle/>
          <a:p>
            <a:pPr marL="457200" lvl="0"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This design is built considering the best practices for the AWS architecture.</a:t>
            </a:r>
            <a:endParaRPr sz="1460">
              <a:latin typeface="Times New Roman"/>
              <a:ea typeface="Times New Roman"/>
              <a:cs typeface="Times New Roman"/>
              <a:sym typeface="Times New Roman"/>
            </a:endParaRPr>
          </a:p>
          <a:p>
            <a:pPr marL="457200" lvl="0"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The cloud solution architecture is designed to help the Startup shift from on-premises architecture to AWS cloud infrastructure and to meet client requirements such as high availability, scalability, security, load balancing, and support for many locations.</a:t>
            </a:r>
            <a:endParaRPr sz="1460">
              <a:latin typeface="Times New Roman"/>
              <a:ea typeface="Times New Roman"/>
              <a:cs typeface="Times New Roman"/>
              <a:sym typeface="Times New Roman"/>
            </a:endParaRPr>
          </a:p>
          <a:p>
            <a:pPr marL="457200" lvl="0"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We have also implemented other necessary requirements including:</a:t>
            </a:r>
            <a:endParaRPr sz="1460">
              <a:latin typeface="Times New Roman"/>
              <a:ea typeface="Times New Roman"/>
              <a:cs typeface="Times New Roman"/>
              <a:sym typeface="Times New Roman"/>
            </a:endParaRPr>
          </a:p>
          <a:p>
            <a:pPr marL="914400" lvl="1"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 the usage of virtual MFA </a:t>
            </a:r>
            <a:endParaRPr sz="1460">
              <a:latin typeface="Times New Roman"/>
              <a:ea typeface="Times New Roman"/>
              <a:cs typeface="Times New Roman"/>
              <a:sym typeface="Times New Roman"/>
            </a:endParaRPr>
          </a:p>
          <a:p>
            <a:pPr marL="914400" lvl="1"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16 character  password policy.</a:t>
            </a:r>
            <a:endParaRPr sz="1460">
              <a:latin typeface="Times New Roman"/>
              <a:ea typeface="Times New Roman"/>
              <a:cs typeface="Times New Roman"/>
              <a:sym typeface="Times New Roman"/>
            </a:endParaRPr>
          </a:p>
          <a:p>
            <a:pPr marL="914400" lvl="1"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The usage of multiple zone server deployment also ensures that the application is fault-tolerant and resilient.</a:t>
            </a:r>
            <a:endParaRPr sz="1460">
              <a:latin typeface="Times New Roman"/>
              <a:ea typeface="Times New Roman"/>
              <a:cs typeface="Times New Roman"/>
              <a:sym typeface="Times New Roman"/>
            </a:endParaRPr>
          </a:p>
          <a:p>
            <a:pPr marL="914400" lvl="1"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Private subnetting to  maintains the confidentiality of sensitive information. </a:t>
            </a:r>
            <a:endParaRPr sz="1460">
              <a:latin typeface="Times New Roman"/>
              <a:ea typeface="Times New Roman"/>
              <a:cs typeface="Times New Roman"/>
              <a:sym typeface="Times New Roman"/>
            </a:endParaRPr>
          </a:p>
          <a:p>
            <a:pPr marL="457200" lvl="0" indent="-321310" algn="just" rtl="0">
              <a:lnSpc>
                <a:spcPct val="150000"/>
              </a:lnSpc>
              <a:spcBef>
                <a:spcPts val="0"/>
              </a:spcBef>
              <a:spcAft>
                <a:spcPts val="0"/>
              </a:spcAft>
              <a:buSzPts val="1460"/>
              <a:buFont typeface="Times New Roman"/>
              <a:buChar char="●"/>
            </a:pPr>
            <a:r>
              <a:rPr lang="en" sz="1460">
                <a:latin typeface="Times New Roman"/>
                <a:ea typeface="Times New Roman"/>
                <a:cs typeface="Times New Roman"/>
                <a:sym typeface="Times New Roman"/>
              </a:rPr>
              <a:t>AWS-related operations made on the infrastructure will also be tracked and audited by the administrators.</a:t>
            </a:r>
            <a:endParaRPr sz="146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364625" y="1651525"/>
            <a:ext cx="8520600" cy="613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51425" y="1696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7" name="Google Shape;67;p14"/>
          <p:cNvSpPr txBox="1">
            <a:spLocks noGrp="1"/>
          </p:cNvSpPr>
          <p:nvPr>
            <p:ph type="body" idx="1"/>
          </p:nvPr>
        </p:nvSpPr>
        <p:spPr>
          <a:xfrm>
            <a:off x="251425" y="954275"/>
            <a:ext cx="4260300" cy="3848400"/>
          </a:xfrm>
          <a:prstGeom prst="rect">
            <a:avLst/>
          </a:prstGeom>
        </p:spPr>
        <p:txBody>
          <a:bodyPr spcFirstLastPara="1" wrap="square" lIns="91425" tIns="91425" rIns="91425" bIns="91425" anchor="t" anchorCtr="0">
            <a:normAutofit/>
          </a:bodyPr>
          <a:lstStyle/>
          <a:p>
            <a:pPr marL="0" lvl="0" indent="0" algn="just" rtl="0">
              <a:lnSpc>
                <a:spcPct val="140000"/>
              </a:lnSpc>
              <a:spcBef>
                <a:spcPts val="0"/>
              </a:spcBef>
              <a:spcAft>
                <a:spcPts val="0"/>
              </a:spcAft>
              <a:buNone/>
            </a:pPr>
            <a:r>
              <a:rPr lang="en" sz="1450" b="1">
                <a:latin typeface="Times New Roman"/>
                <a:ea typeface="Times New Roman"/>
                <a:cs typeface="Times New Roman"/>
                <a:sym typeface="Times New Roman"/>
              </a:rPr>
              <a:t>Problem Statement:</a:t>
            </a:r>
            <a:r>
              <a:rPr lang="en" sz="1450">
                <a:latin typeface="Times New Roman"/>
                <a:ea typeface="Times New Roman"/>
                <a:cs typeface="Times New Roman"/>
                <a:sym typeface="Times New Roman"/>
              </a:rPr>
              <a:t> </a:t>
            </a:r>
            <a:endParaRPr sz="1450">
              <a:latin typeface="Times New Roman"/>
              <a:ea typeface="Times New Roman"/>
              <a:cs typeface="Times New Roman"/>
              <a:sym typeface="Times New Roman"/>
            </a:endParaRPr>
          </a:p>
          <a:p>
            <a:pPr marL="0" lvl="0" indent="0" algn="just" rtl="0">
              <a:lnSpc>
                <a:spcPct val="140000"/>
              </a:lnSpc>
              <a:spcBef>
                <a:spcPts val="1200"/>
              </a:spcBef>
              <a:spcAft>
                <a:spcPts val="1200"/>
              </a:spcAft>
              <a:buNone/>
            </a:pPr>
            <a:r>
              <a:rPr lang="en" sz="1450">
                <a:latin typeface="Times New Roman"/>
                <a:ea typeface="Times New Roman"/>
                <a:cs typeface="Times New Roman"/>
                <a:sym typeface="Times New Roman"/>
              </a:rPr>
              <a:t>A start-up software-as-a-service (SaaS) medical company has started an online medical social networking and diagnosis assistance application for its users mainly residing in the United States, Europe, and the APAC region. The company wants to use the cloud services for its new application once it is launched as the current environment is using a traditional server approach which proves time-consuming and costly.</a:t>
            </a:r>
            <a:endParaRPr sz="1450">
              <a:latin typeface="Times New Roman"/>
              <a:ea typeface="Times New Roman"/>
              <a:cs typeface="Times New Roman"/>
              <a:sym typeface="Times New Roman"/>
            </a:endParaRPr>
          </a:p>
        </p:txBody>
      </p:sp>
      <p:sp>
        <p:nvSpPr>
          <p:cNvPr id="68" name="Google Shape;68;p14"/>
          <p:cNvSpPr txBox="1"/>
          <p:nvPr/>
        </p:nvSpPr>
        <p:spPr>
          <a:xfrm>
            <a:off x="4625275" y="866350"/>
            <a:ext cx="4319700" cy="3240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450" b="1">
                <a:solidFill>
                  <a:schemeClr val="dk1"/>
                </a:solidFill>
                <a:latin typeface="Times New Roman"/>
                <a:ea typeface="Times New Roman"/>
                <a:cs typeface="Times New Roman"/>
                <a:sym typeface="Times New Roman"/>
              </a:rPr>
              <a:t>Solution:</a:t>
            </a:r>
            <a:r>
              <a:rPr lang="en" sz="1450">
                <a:solidFill>
                  <a:schemeClr val="dk1"/>
                </a:solidFill>
                <a:latin typeface="Times New Roman"/>
                <a:ea typeface="Times New Roman"/>
                <a:cs typeface="Times New Roman"/>
                <a:sym typeface="Times New Roman"/>
              </a:rPr>
              <a:t> </a:t>
            </a:r>
            <a:endParaRPr sz="145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sz="1450">
                <a:solidFill>
                  <a:schemeClr val="dk1"/>
                </a:solidFill>
                <a:latin typeface="Times New Roman"/>
                <a:ea typeface="Times New Roman"/>
                <a:cs typeface="Times New Roman"/>
                <a:sym typeface="Times New Roman"/>
              </a:rPr>
              <a:t>The project highlights the use of different AWS services to help the company control the anticipated growth after launching their new application and host the development, test, and production environments through AWS cloud infrastructure. Additionally covered are the features and solutions of topics including User Authentication, Network Security, Web &amp; Application layers, Business Continuity, &amp; Auditing.</a:t>
            </a:r>
            <a:endParaRPr sz="145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64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b="1">
                <a:latin typeface="Times New Roman"/>
                <a:ea typeface="Times New Roman"/>
                <a:cs typeface="Times New Roman"/>
                <a:sym typeface="Times New Roman"/>
              </a:rPr>
              <a:t>Executive Summary</a:t>
            </a:r>
            <a:endParaRPr/>
          </a:p>
        </p:txBody>
      </p:sp>
      <p:sp>
        <p:nvSpPr>
          <p:cNvPr id="74" name="Google Shape;74;p15"/>
          <p:cNvSpPr txBox="1">
            <a:spLocks noGrp="1"/>
          </p:cNvSpPr>
          <p:nvPr>
            <p:ph type="body" idx="1"/>
          </p:nvPr>
        </p:nvSpPr>
        <p:spPr>
          <a:xfrm>
            <a:off x="311700" y="677225"/>
            <a:ext cx="8520600" cy="36261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medical company currently uses an outdated method of leveraging physical resources such as servers and a hosting company to aid infrastructure development and testing of the production and development environments. </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current architecture is divided into three tiers: the web layer, the application tier, and the database tier. If the resources demand an infrastructure upgrade, this strategy can become costly, time-consuming to manage, and challenging to perform modifications and upgrades to essential applications. </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team will employ Amazon Web Services (AWS) to transition from the on-premise model to the cloud environment to meet customer needs.</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 sz="1400">
                <a:latin typeface="Times New Roman"/>
                <a:ea typeface="Times New Roman"/>
                <a:cs typeface="Times New Roman"/>
                <a:sym typeface="Times New Roman"/>
              </a:rPr>
              <a:t>The requirements:</a:t>
            </a:r>
            <a:endParaRPr sz="1400">
              <a:latin typeface="Times New Roman"/>
              <a:ea typeface="Times New Roman"/>
              <a:cs typeface="Times New Roman"/>
              <a:sym typeface="Times New Roman"/>
            </a:endParaRPr>
          </a:p>
          <a:p>
            <a:pPr marL="914400" lvl="0" indent="-317500" algn="just" rtl="0">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High Availability</a:t>
            </a:r>
            <a:endParaRPr sz="1400">
              <a:latin typeface="Times New Roman"/>
              <a:ea typeface="Times New Roman"/>
              <a:cs typeface="Times New Roman"/>
              <a:sym typeface="Times New Roman"/>
            </a:endParaRPr>
          </a:p>
          <a:p>
            <a:pPr marL="914400" lvl="0" indent="-317500" algn="just" rtl="0">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Scalability</a:t>
            </a:r>
            <a:endParaRPr sz="1400">
              <a:latin typeface="Times New Roman"/>
              <a:ea typeface="Times New Roman"/>
              <a:cs typeface="Times New Roman"/>
              <a:sym typeface="Times New Roman"/>
            </a:endParaRPr>
          </a:p>
          <a:p>
            <a:pPr marL="914400" lvl="0" indent="-317500" algn="just" rtl="0">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Security</a:t>
            </a:r>
            <a:endParaRPr sz="1400">
              <a:latin typeface="Times New Roman"/>
              <a:ea typeface="Times New Roman"/>
              <a:cs typeface="Times New Roman"/>
              <a:sym typeface="Times New Roman"/>
            </a:endParaRPr>
          </a:p>
          <a:p>
            <a:pPr marL="914400" lvl="0" indent="-317500" algn="just" rtl="0">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Utilization of Load Balancers</a:t>
            </a:r>
            <a:endParaRPr sz="1400">
              <a:latin typeface="Times New Roman"/>
              <a:ea typeface="Times New Roman"/>
              <a:cs typeface="Times New Roman"/>
              <a:sym typeface="Times New Roman"/>
            </a:endParaRPr>
          </a:p>
          <a:p>
            <a:pPr marL="914400" lvl="0" indent="-317500" algn="just" rtl="0">
              <a:lnSpc>
                <a:spcPct val="115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Supporting multiple locations</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880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Requirements</a:t>
            </a:r>
            <a:endParaRPr b="1">
              <a:latin typeface="Times New Roman"/>
              <a:ea typeface="Times New Roman"/>
              <a:cs typeface="Times New Roman"/>
              <a:sym typeface="Times New Roman"/>
            </a:endParaRPr>
          </a:p>
        </p:txBody>
      </p:sp>
      <p:sp>
        <p:nvSpPr>
          <p:cNvPr id="80" name="Google Shape;80;p16"/>
          <p:cNvSpPr txBox="1">
            <a:spLocks noGrp="1"/>
          </p:cNvSpPr>
          <p:nvPr>
            <p:ph type="body" idx="1"/>
          </p:nvPr>
        </p:nvSpPr>
        <p:spPr>
          <a:xfrm>
            <a:off x="311700" y="1017075"/>
            <a:ext cx="3043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a:latin typeface="Times New Roman"/>
                <a:ea typeface="Times New Roman"/>
                <a:cs typeface="Times New Roman"/>
                <a:sym typeface="Times New Roman"/>
              </a:rPr>
              <a:t>The overview of requirements:</a:t>
            </a:r>
            <a:endParaRPr sz="1450">
              <a:latin typeface="Times New Roman"/>
              <a:ea typeface="Times New Roman"/>
              <a:cs typeface="Times New Roman"/>
              <a:sym typeface="Times New Roman"/>
            </a:endParaRPr>
          </a:p>
          <a:p>
            <a:pPr marL="457200" lvl="0" indent="-320675" algn="l" rtl="0">
              <a:spcBef>
                <a:spcPts val="1200"/>
              </a:spcBef>
              <a:spcAft>
                <a:spcPts val="0"/>
              </a:spcAft>
              <a:buSzPts val="1450"/>
              <a:buFont typeface="Times New Roman"/>
              <a:buAutoNum type="arabicPeriod"/>
            </a:pPr>
            <a:r>
              <a:rPr lang="en" sz="1450">
                <a:latin typeface="Times New Roman"/>
                <a:ea typeface="Times New Roman"/>
                <a:cs typeface="Times New Roman"/>
                <a:sym typeface="Times New Roman"/>
              </a:rPr>
              <a:t>High Availability</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Scalability</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Security</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Utilization of Load Balancers</a:t>
            </a:r>
            <a:endParaRPr sz="1450">
              <a:latin typeface="Times New Roman"/>
              <a:ea typeface="Times New Roman"/>
              <a:cs typeface="Times New Roman"/>
              <a:sym typeface="Times New Roman"/>
            </a:endParaRPr>
          </a:p>
          <a:p>
            <a:pPr marL="457200" lvl="0" indent="-320675" algn="l" rtl="0">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Supporting multiple locations</a:t>
            </a:r>
            <a:endParaRPr sz="1450">
              <a:latin typeface="Times New Roman"/>
              <a:ea typeface="Times New Roman"/>
              <a:cs typeface="Times New Roman"/>
              <a:sym typeface="Times New Roman"/>
            </a:endParaRPr>
          </a:p>
          <a:p>
            <a:pPr marL="0" lvl="0" indent="0" algn="l" rtl="0">
              <a:spcBef>
                <a:spcPts val="1200"/>
              </a:spcBef>
              <a:spcAft>
                <a:spcPts val="1200"/>
              </a:spcAft>
              <a:buNone/>
            </a:pPr>
            <a:endParaRPr sz="1450">
              <a:latin typeface="Times New Roman"/>
              <a:ea typeface="Times New Roman"/>
              <a:cs typeface="Times New Roman"/>
              <a:sym typeface="Times New Roman"/>
            </a:endParaRPr>
          </a:p>
        </p:txBody>
      </p:sp>
      <p:sp>
        <p:nvSpPr>
          <p:cNvPr id="81" name="Google Shape;81;p16"/>
          <p:cNvSpPr txBox="1">
            <a:spLocks noGrp="1"/>
          </p:cNvSpPr>
          <p:nvPr>
            <p:ph type="body" idx="1"/>
          </p:nvPr>
        </p:nvSpPr>
        <p:spPr>
          <a:xfrm>
            <a:off x="3354900" y="188000"/>
            <a:ext cx="5636100" cy="47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a:latin typeface="Times New Roman"/>
                <a:ea typeface="Times New Roman"/>
                <a:cs typeface="Times New Roman"/>
                <a:sym typeface="Times New Roman"/>
              </a:rPr>
              <a:t>The detailed customer requirements are as follows:</a:t>
            </a:r>
            <a:endParaRPr sz="1450">
              <a:latin typeface="Times New Roman"/>
              <a:ea typeface="Times New Roman"/>
              <a:cs typeface="Times New Roman"/>
              <a:sym typeface="Times New Roman"/>
            </a:endParaRPr>
          </a:p>
          <a:p>
            <a:pPr marL="457200" lvl="0" indent="-320675" algn="just" rtl="0">
              <a:lnSpc>
                <a:spcPct val="150000"/>
              </a:lnSpc>
              <a:spcBef>
                <a:spcPts val="1200"/>
              </a:spcBef>
              <a:spcAft>
                <a:spcPts val="0"/>
              </a:spcAft>
              <a:buSzPts val="1450"/>
              <a:buFont typeface="Times New Roman"/>
              <a:buAutoNum type="arabicPeriod"/>
            </a:pPr>
            <a:r>
              <a:rPr lang="en" sz="1450">
                <a:latin typeface="Times New Roman"/>
                <a:ea typeface="Times New Roman"/>
                <a:cs typeface="Times New Roman"/>
                <a:sym typeface="Times New Roman"/>
              </a:rPr>
              <a:t>Configuring access permissions to conform with AWS best practices.</a:t>
            </a:r>
            <a:endParaRPr sz="1450">
              <a:latin typeface="Times New Roman"/>
              <a:ea typeface="Times New Roman"/>
              <a:cs typeface="Times New Roman"/>
              <a:sym typeface="Times New Roman"/>
            </a:endParaRPr>
          </a:p>
          <a:p>
            <a:pPr marL="457200" lvl="0" indent="-320675" algn="just" rtl="0">
              <a:lnSpc>
                <a:spcPct val="150000"/>
              </a:lnSpc>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Building networks that conform to AWS best practices while providing all the necessary network services to the application in their different environments.</a:t>
            </a:r>
            <a:endParaRPr sz="1450">
              <a:latin typeface="Times New Roman"/>
              <a:ea typeface="Times New Roman"/>
              <a:cs typeface="Times New Roman"/>
              <a:sym typeface="Times New Roman"/>
            </a:endParaRPr>
          </a:p>
          <a:p>
            <a:pPr marL="457200" lvl="0" indent="-320675" algn="just" rtl="0">
              <a:lnSpc>
                <a:spcPct val="150000"/>
              </a:lnSpc>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Building an architecture that matches the current server hosting company's existing architecture can handle double the number of servers.</a:t>
            </a:r>
            <a:endParaRPr sz="1450">
              <a:latin typeface="Times New Roman"/>
              <a:ea typeface="Times New Roman"/>
              <a:cs typeface="Times New Roman"/>
              <a:sym typeface="Times New Roman"/>
            </a:endParaRPr>
          </a:p>
          <a:p>
            <a:pPr marL="457200" lvl="0" indent="-320675" algn="just" rtl="0">
              <a:lnSpc>
                <a:spcPct val="150000"/>
              </a:lnSpc>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Securing all medical information, as medical information usually contains highly sensitive personally identifiable information (PII). </a:t>
            </a:r>
            <a:endParaRPr sz="1450">
              <a:latin typeface="Times New Roman"/>
              <a:ea typeface="Times New Roman"/>
              <a:cs typeface="Times New Roman"/>
              <a:sym typeface="Times New Roman"/>
            </a:endParaRPr>
          </a:p>
          <a:p>
            <a:pPr marL="457200" lvl="0" indent="-320675" algn="just" rtl="0">
              <a:lnSpc>
                <a:spcPct val="150000"/>
              </a:lnSpc>
              <a:spcBef>
                <a:spcPts val="0"/>
              </a:spcBef>
              <a:spcAft>
                <a:spcPts val="0"/>
              </a:spcAft>
              <a:buSzPts val="1450"/>
              <a:buFont typeface="Times New Roman"/>
              <a:buAutoNum type="arabicPeriod"/>
            </a:pPr>
            <a:r>
              <a:rPr lang="en" sz="1450">
                <a:latin typeface="Times New Roman"/>
                <a:ea typeface="Times New Roman"/>
                <a:cs typeface="Times New Roman"/>
                <a:sym typeface="Times New Roman"/>
              </a:rPr>
              <a:t>Utilizing load balancers for the web and application tiers that must support HTTP, HTTPS, and TCP protocols plans to move their application into AWS.</a:t>
            </a:r>
            <a:endParaRPr sz="1450">
              <a:latin typeface="Times New Roman"/>
              <a:ea typeface="Times New Roman"/>
              <a:cs typeface="Times New Roman"/>
              <a:sym typeface="Times New Roman"/>
            </a:endParaRPr>
          </a:p>
          <a:p>
            <a:pPr marL="0" lvl="0" indent="0" algn="l" rtl="0">
              <a:spcBef>
                <a:spcPts val="1200"/>
              </a:spcBef>
              <a:spcAft>
                <a:spcPts val="1200"/>
              </a:spcAft>
              <a:buNone/>
            </a:pPr>
            <a:endParaRPr sz="145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113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Architecture</a:t>
            </a:r>
            <a:endParaRPr b="1">
              <a:latin typeface="Times New Roman"/>
              <a:ea typeface="Times New Roman"/>
              <a:cs typeface="Times New Roman"/>
              <a:sym typeface="Times New Roman"/>
            </a:endParaRPr>
          </a:p>
        </p:txBody>
      </p:sp>
      <p:pic>
        <p:nvPicPr>
          <p:cNvPr id="87" name="Google Shape;87;p17"/>
          <p:cNvPicPr preferRelativeResize="0"/>
          <p:nvPr/>
        </p:nvPicPr>
        <p:blipFill>
          <a:blip r:embed="rId3">
            <a:alphaModFix/>
          </a:blip>
          <a:stretch>
            <a:fillRect/>
          </a:stretch>
        </p:blipFill>
        <p:spPr>
          <a:xfrm>
            <a:off x="-428625" y="231050"/>
            <a:ext cx="10052598" cy="479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2717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AWS Services</a:t>
            </a:r>
            <a:endParaRPr b="1">
              <a:latin typeface="Times New Roman"/>
              <a:ea typeface="Times New Roman"/>
              <a:cs typeface="Times New Roman"/>
              <a:sym typeface="Times New Roman"/>
            </a:endParaRPr>
          </a:p>
        </p:txBody>
      </p:sp>
      <p:sp>
        <p:nvSpPr>
          <p:cNvPr id="93" name="Google Shape;93;p18"/>
          <p:cNvSpPr txBox="1">
            <a:spLocks noGrp="1"/>
          </p:cNvSpPr>
          <p:nvPr>
            <p:ph type="body" idx="1"/>
          </p:nvPr>
        </p:nvSpPr>
        <p:spPr>
          <a:xfrm>
            <a:off x="311700" y="640375"/>
            <a:ext cx="4580700" cy="4190100"/>
          </a:xfrm>
          <a:prstGeom prst="rect">
            <a:avLst/>
          </a:prstGeom>
        </p:spPr>
        <p:txBody>
          <a:bodyPr spcFirstLastPara="1" wrap="square" lIns="91425" tIns="91425" rIns="91425" bIns="91425" anchor="t" anchorCtr="0">
            <a:noAutofit/>
          </a:bodyPr>
          <a:lstStyle/>
          <a:p>
            <a:pPr marL="914400" lvl="0" indent="-317500" algn="l" rtl="0">
              <a:spcBef>
                <a:spcPts val="0"/>
              </a:spcBef>
              <a:spcAft>
                <a:spcPts val="0"/>
              </a:spcAft>
              <a:buSzPts val="1400"/>
              <a:buFont typeface="Arial"/>
              <a:buChar char="●"/>
            </a:pPr>
            <a:r>
              <a:rPr lang="en" sz="1400">
                <a:latin typeface="Times New Roman"/>
                <a:ea typeface="Times New Roman"/>
                <a:cs typeface="Times New Roman"/>
                <a:sym typeface="Times New Roman"/>
              </a:rPr>
              <a:t>AWS WAF (Web Application Firewall)</a:t>
            </a:r>
            <a:endParaRPr sz="1400">
              <a:latin typeface="Times New Roman"/>
              <a:ea typeface="Times New Roman"/>
              <a:cs typeface="Times New Roman"/>
              <a:sym typeface="Times New Roman"/>
            </a:endParaRPr>
          </a:p>
          <a:p>
            <a:pPr marL="914400" marR="0" lvl="0" indent="-317500" algn="just" rtl="0">
              <a:lnSpc>
                <a:spcPct val="115000"/>
              </a:lnSpc>
              <a:spcBef>
                <a:spcPts val="0"/>
              </a:spcBef>
              <a:spcAft>
                <a:spcPts val="0"/>
              </a:spcAft>
              <a:buSzPts val="1400"/>
              <a:buFont typeface="Arial"/>
              <a:buChar char="●"/>
            </a:pPr>
            <a:r>
              <a:rPr lang="en" sz="1400">
                <a:latin typeface="Times New Roman"/>
                <a:ea typeface="Times New Roman"/>
                <a:cs typeface="Times New Roman"/>
                <a:sym typeface="Times New Roman"/>
              </a:rPr>
              <a:t>AWS CloudTrail</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Cognito</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Route 53</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CloudFront </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CloudWatch</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IAM (Identity and Access Management)</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S3 (Simple Storage Service)</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Classic Load Balancer</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VPC (Virtual Private Cloud)</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EC2 (Elastic Compute Cloud)</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NAT Gateway</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Auto Scaling Group</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Application Load Balancer</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RDS (Relational Database System)</a:t>
            </a:r>
            <a:endParaRPr sz="1400">
              <a:latin typeface="Times New Roman"/>
              <a:ea typeface="Times New Roman"/>
              <a:cs typeface="Times New Roman"/>
              <a:sym typeface="Times New Roman"/>
            </a:endParaRPr>
          </a:p>
          <a:p>
            <a:pPr marL="9144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AWS Availability Zones</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8837122" y="4121450"/>
            <a:ext cx="1167000" cy="43800"/>
          </a:xfrm>
          <a:prstGeom prst="rect">
            <a:avLst/>
          </a:prstGeom>
          <a:noFill/>
          <a:ln>
            <a:noFill/>
          </a:ln>
        </p:spPr>
        <p:txBody>
          <a:bodyPr spcFirstLastPara="1" wrap="square" lIns="91425" tIns="45700" rIns="91425" bIns="45700" anchor="ctr" anchorCtr="0">
            <a:normAutofit fontScale="25000" lnSpcReduction="20000"/>
          </a:bodyPr>
          <a:lstStyle/>
          <a:p>
            <a:pPr marL="0" lvl="0" indent="0" algn="r" rtl="0">
              <a:spcBef>
                <a:spcPts val="0"/>
              </a:spcBef>
              <a:spcAft>
                <a:spcPts val="0"/>
              </a:spcAft>
              <a:buNone/>
            </a:pPr>
            <a:fld id="{00000000-1234-1234-1234-123412341234}" type="slidenum">
              <a:rPr lang="en" sz="900">
                <a:solidFill>
                  <a:srgbClr val="1B212C"/>
                </a:solidFill>
                <a:latin typeface="Helvetica Neue"/>
                <a:ea typeface="Helvetica Neue"/>
                <a:cs typeface="Helvetica Neue"/>
                <a:sym typeface="Helvetica Neue"/>
              </a:rPr>
              <a:t>7</a:t>
            </a:fld>
            <a:endParaRPr sz="900">
              <a:solidFill>
                <a:srgbClr val="1B212C"/>
              </a:solidFill>
              <a:latin typeface="Helvetica Neue"/>
              <a:ea typeface="Helvetica Neue"/>
              <a:cs typeface="Helvetica Neue"/>
              <a:sym typeface="Helvetica Neue"/>
            </a:endParaRPr>
          </a:p>
        </p:txBody>
      </p:sp>
      <p:grpSp>
        <p:nvGrpSpPr>
          <p:cNvPr id="99" name="Google Shape;99;p19"/>
          <p:cNvGrpSpPr/>
          <p:nvPr/>
        </p:nvGrpSpPr>
        <p:grpSpPr>
          <a:xfrm>
            <a:off x="1119550" y="1674343"/>
            <a:ext cx="6952825" cy="2547070"/>
            <a:chOff x="1719837" y="2189034"/>
            <a:chExt cx="7933392" cy="3679142"/>
          </a:xfrm>
        </p:grpSpPr>
        <p:cxnSp>
          <p:nvCxnSpPr>
            <p:cNvPr id="100" name="Google Shape;100;p19"/>
            <p:cNvCxnSpPr>
              <a:stCxn id="101" idx="2"/>
              <a:endCxn id="102" idx="0"/>
            </p:cNvCxnSpPr>
            <p:nvPr/>
          </p:nvCxnSpPr>
          <p:spPr>
            <a:xfrm rot="5400000">
              <a:off x="4075992" y="1470084"/>
              <a:ext cx="457500" cy="3340800"/>
            </a:xfrm>
            <a:prstGeom prst="bentConnector3">
              <a:avLst>
                <a:gd name="adj1" fmla="val 49999"/>
              </a:avLst>
            </a:prstGeom>
            <a:noFill/>
            <a:ln w="9525" cap="flat" cmpd="sng">
              <a:solidFill>
                <a:srgbClr val="7F7F7F"/>
              </a:solidFill>
              <a:prstDash val="solid"/>
              <a:miter lim="800000"/>
              <a:headEnd type="none" w="sm" len="sm"/>
              <a:tailEnd type="none" w="sm" len="sm"/>
            </a:ln>
          </p:spPr>
        </p:cxnSp>
        <p:cxnSp>
          <p:nvCxnSpPr>
            <p:cNvPr id="103" name="Google Shape;103;p19"/>
            <p:cNvCxnSpPr>
              <a:stCxn id="101" idx="2"/>
              <a:endCxn id="104" idx="0"/>
            </p:cNvCxnSpPr>
            <p:nvPr/>
          </p:nvCxnSpPr>
          <p:spPr>
            <a:xfrm rot="-5400000" flipH="1">
              <a:off x="6159792" y="2727084"/>
              <a:ext cx="359700" cy="729000"/>
            </a:xfrm>
            <a:prstGeom prst="bentConnector3">
              <a:avLst>
                <a:gd name="adj1" fmla="val 49996"/>
              </a:avLst>
            </a:prstGeom>
            <a:noFill/>
            <a:ln w="9525" cap="flat" cmpd="sng">
              <a:solidFill>
                <a:srgbClr val="7F7F7F"/>
              </a:solidFill>
              <a:prstDash val="solid"/>
              <a:miter lim="800000"/>
              <a:headEnd type="none" w="sm" len="sm"/>
              <a:tailEnd type="none" w="sm" len="sm"/>
            </a:ln>
          </p:spPr>
        </p:cxnSp>
        <p:grpSp>
          <p:nvGrpSpPr>
            <p:cNvPr id="105" name="Google Shape;105;p19"/>
            <p:cNvGrpSpPr/>
            <p:nvPr/>
          </p:nvGrpSpPr>
          <p:grpSpPr>
            <a:xfrm>
              <a:off x="1719837" y="3369224"/>
              <a:ext cx="1828881" cy="1732024"/>
              <a:chOff x="1042712" y="1864013"/>
              <a:chExt cx="1765500" cy="1732024"/>
            </a:xfrm>
          </p:grpSpPr>
          <p:sp>
            <p:nvSpPr>
              <p:cNvPr id="102" name="Google Shape;102;p19"/>
              <p:cNvSpPr txBox="1"/>
              <p:nvPr/>
            </p:nvSpPr>
            <p:spPr>
              <a:xfrm>
                <a:off x="1042712" y="1864013"/>
                <a:ext cx="1765500" cy="378000"/>
              </a:xfrm>
              <a:prstGeom prst="rect">
                <a:avLst/>
              </a:prstGeom>
              <a:solidFill>
                <a:srgbClr val="0145A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FFFFF"/>
                    </a:solidFill>
                    <a:latin typeface="Arial"/>
                    <a:ea typeface="Arial"/>
                    <a:cs typeface="Arial"/>
                    <a:sym typeface="Arial"/>
                  </a:rPr>
                  <a:t>Group: System Admin</a:t>
                </a:r>
                <a:endParaRPr sz="1100"/>
              </a:p>
            </p:txBody>
          </p:sp>
          <p:sp>
            <p:nvSpPr>
              <p:cNvPr id="106" name="Google Shape;106;p19"/>
              <p:cNvSpPr txBox="1"/>
              <p:nvPr/>
            </p:nvSpPr>
            <p:spPr>
              <a:xfrm>
                <a:off x="1176962" y="2571194"/>
                <a:ext cx="14970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 sz="1100">
                    <a:solidFill>
                      <a:srgbClr val="1B212C"/>
                    </a:solidFill>
                  </a:rPr>
                  <a:t>System-admin-1</a:t>
                </a:r>
                <a:endParaRPr sz="1100">
                  <a:solidFill>
                    <a:srgbClr val="1B212C"/>
                  </a:solidFill>
                  <a:latin typeface="Arial"/>
                  <a:ea typeface="Arial"/>
                  <a:cs typeface="Arial"/>
                  <a:sym typeface="Arial"/>
                </a:endParaRPr>
              </a:p>
            </p:txBody>
          </p:sp>
          <p:sp>
            <p:nvSpPr>
              <p:cNvPr id="107" name="Google Shape;107;p19"/>
              <p:cNvSpPr txBox="1"/>
              <p:nvPr/>
            </p:nvSpPr>
            <p:spPr>
              <a:xfrm>
                <a:off x="1176962" y="3218037"/>
                <a:ext cx="14970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 sz="1100">
                    <a:solidFill>
                      <a:srgbClr val="1B212C"/>
                    </a:solidFill>
                  </a:rPr>
                  <a:t>System-admin-1</a:t>
                </a:r>
                <a:endParaRPr sz="1100">
                  <a:solidFill>
                    <a:srgbClr val="1B212C"/>
                  </a:solidFill>
                  <a:latin typeface="Arial"/>
                  <a:ea typeface="Arial"/>
                  <a:cs typeface="Arial"/>
                  <a:sym typeface="Arial"/>
                </a:endParaRPr>
              </a:p>
            </p:txBody>
          </p:sp>
          <p:cxnSp>
            <p:nvCxnSpPr>
              <p:cNvPr id="108" name="Google Shape;108;p19"/>
              <p:cNvCxnSpPr>
                <a:stCxn id="102" idx="2"/>
                <a:endCxn id="106" idx="0"/>
              </p:cNvCxnSpPr>
              <p:nvPr/>
            </p:nvCxnSpPr>
            <p:spPr>
              <a:xfrm>
                <a:off x="1925462" y="2242013"/>
                <a:ext cx="0" cy="329100"/>
              </a:xfrm>
              <a:prstGeom prst="straightConnector1">
                <a:avLst/>
              </a:prstGeom>
              <a:noFill/>
              <a:ln w="9525" cap="flat" cmpd="sng">
                <a:solidFill>
                  <a:srgbClr val="7F7F7F"/>
                </a:solidFill>
                <a:prstDash val="solid"/>
                <a:miter lim="800000"/>
                <a:headEnd type="none" w="sm" len="sm"/>
                <a:tailEnd type="none" w="sm" len="sm"/>
              </a:ln>
            </p:spPr>
          </p:cxnSp>
          <p:cxnSp>
            <p:nvCxnSpPr>
              <p:cNvPr id="109" name="Google Shape;109;p19"/>
              <p:cNvCxnSpPr>
                <a:stCxn id="106" idx="2"/>
                <a:endCxn id="107" idx="0"/>
              </p:cNvCxnSpPr>
              <p:nvPr/>
            </p:nvCxnSpPr>
            <p:spPr>
              <a:xfrm>
                <a:off x="1925462" y="2949194"/>
                <a:ext cx="0" cy="268800"/>
              </a:xfrm>
              <a:prstGeom prst="straightConnector1">
                <a:avLst/>
              </a:prstGeom>
              <a:noFill/>
              <a:ln w="9525" cap="flat" cmpd="sng">
                <a:solidFill>
                  <a:srgbClr val="7F7F7F"/>
                </a:solidFill>
                <a:prstDash val="solid"/>
                <a:miter lim="800000"/>
                <a:headEnd type="none" w="sm" len="sm"/>
                <a:tailEnd type="none" w="sm" len="sm"/>
              </a:ln>
            </p:spPr>
          </p:cxnSp>
        </p:grpSp>
        <p:grpSp>
          <p:nvGrpSpPr>
            <p:cNvPr id="110" name="Google Shape;110;p19"/>
            <p:cNvGrpSpPr/>
            <p:nvPr/>
          </p:nvGrpSpPr>
          <p:grpSpPr>
            <a:xfrm>
              <a:off x="3754564" y="3259156"/>
              <a:ext cx="1828860" cy="1865648"/>
              <a:chOff x="3697791" y="1753945"/>
              <a:chExt cx="1951200" cy="1865648"/>
            </a:xfrm>
          </p:grpSpPr>
          <p:sp>
            <p:nvSpPr>
              <p:cNvPr id="111" name="Google Shape;111;p19"/>
              <p:cNvSpPr txBox="1"/>
              <p:nvPr/>
            </p:nvSpPr>
            <p:spPr>
              <a:xfrm>
                <a:off x="3697791" y="1753945"/>
                <a:ext cx="1951200" cy="622500"/>
              </a:xfrm>
              <a:prstGeom prst="rect">
                <a:avLst/>
              </a:prstGeom>
              <a:solidFill>
                <a:srgbClr val="C55A1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FFFFF"/>
                    </a:solidFill>
                    <a:latin typeface="Arial"/>
                    <a:ea typeface="Arial"/>
                    <a:cs typeface="Arial"/>
                    <a:sym typeface="Arial"/>
                  </a:rPr>
                  <a:t>Group: Database Admin </a:t>
                </a:r>
                <a:endParaRPr sz="1100"/>
              </a:p>
            </p:txBody>
          </p:sp>
          <p:sp>
            <p:nvSpPr>
              <p:cNvPr id="112" name="Google Shape;112;p19"/>
              <p:cNvSpPr txBox="1"/>
              <p:nvPr/>
            </p:nvSpPr>
            <p:spPr>
              <a:xfrm>
                <a:off x="3818036" y="2586898"/>
                <a:ext cx="17106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 sz="1100">
                    <a:solidFill>
                      <a:srgbClr val="1B212C"/>
                    </a:solidFill>
                  </a:rPr>
                  <a:t>DB-admin-1</a:t>
                </a:r>
                <a:endParaRPr sz="1100">
                  <a:solidFill>
                    <a:srgbClr val="1B212C"/>
                  </a:solidFill>
                  <a:latin typeface="Arial"/>
                  <a:ea typeface="Arial"/>
                  <a:cs typeface="Arial"/>
                  <a:sym typeface="Arial"/>
                </a:endParaRPr>
              </a:p>
            </p:txBody>
          </p:sp>
          <p:sp>
            <p:nvSpPr>
              <p:cNvPr id="113" name="Google Shape;113;p19"/>
              <p:cNvSpPr txBox="1"/>
              <p:nvPr/>
            </p:nvSpPr>
            <p:spPr>
              <a:xfrm>
                <a:off x="3818036" y="3241593"/>
                <a:ext cx="17106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 sz="1100">
                    <a:solidFill>
                      <a:srgbClr val="1B212C"/>
                    </a:solidFill>
                  </a:rPr>
                  <a:t>DB-admin-2</a:t>
                </a:r>
                <a:endParaRPr sz="1100">
                  <a:solidFill>
                    <a:srgbClr val="1B212C"/>
                  </a:solidFill>
                  <a:latin typeface="Arial"/>
                  <a:ea typeface="Arial"/>
                  <a:cs typeface="Arial"/>
                  <a:sym typeface="Arial"/>
                </a:endParaRPr>
              </a:p>
            </p:txBody>
          </p:sp>
          <p:cxnSp>
            <p:nvCxnSpPr>
              <p:cNvPr id="114" name="Google Shape;114;p19"/>
              <p:cNvCxnSpPr>
                <a:stCxn id="111" idx="2"/>
                <a:endCxn id="112" idx="0"/>
              </p:cNvCxnSpPr>
              <p:nvPr/>
            </p:nvCxnSpPr>
            <p:spPr>
              <a:xfrm>
                <a:off x="4673391" y="2376445"/>
                <a:ext cx="0" cy="210600"/>
              </a:xfrm>
              <a:prstGeom prst="straightConnector1">
                <a:avLst/>
              </a:prstGeom>
              <a:noFill/>
              <a:ln w="9525" cap="flat" cmpd="sng">
                <a:solidFill>
                  <a:srgbClr val="7F7F7F"/>
                </a:solidFill>
                <a:prstDash val="solid"/>
                <a:miter lim="800000"/>
                <a:headEnd type="none" w="sm" len="sm"/>
                <a:tailEnd type="none" w="sm" len="sm"/>
              </a:ln>
            </p:spPr>
          </p:cxnSp>
          <p:cxnSp>
            <p:nvCxnSpPr>
              <p:cNvPr id="115" name="Google Shape;115;p19"/>
              <p:cNvCxnSpPr>
                <a:stCxn id="112" idx="2"/>
                <a:endCxn id="113" idx="0"/>
              </p:cNvCxnSpPr>
              <p:nvPr/>
            </p:nvCxnSpPr>
            <p:spPr>
              <a:xfrm>
                <a:off x="4673336" y="2964898"/>
                <a:ext cx="0" cy="276600"/>
              </a:xfrm>
              <a:prstGeom prst="straightConnector1">
                <a:avLst/>
              </a:prstGeom>
              <a:noFill/>
              <a:ln w="9525" cap="flat" cmpd="sng">
                <a:solidFill>
                  <a:srgbClr val="7F7F7F"/>
                </a:solidFill>
                <a:prstDash val="solid"/>
                <a:miter lim="800000"/>
                <a:headEnd type="none" w="sm" len="sm"/>
                <a:tailEnd type="none" w="sm" len="sm"/>
              </a:ln>
            </p:spPr>
          </p:cxnSp>
        </p:grpSp>
        <p:grpSp>
          <p:nvGrpSpPr>
            <p:cNvPr id="116" name="Google Shape;116;p19"/>
            <p:cNvGrpSpPr/>
            <p:nvPr/>
          </p:nvGrpSpPr>
          <p:grpSpPr>
            <a:xfrm>
              <a:off x="5789847" y="3271404"/>
              <a:ext cx="1828869" cy="2596772"/>
              <a:chOff x="6416443" y="1753945"/>
              <a:chExt cx="1800600" cy="2596772"/>
            </a:xfrm>
          </p:grpSpPr>
          <p:sp>
            <p:nvSpPr>
              <p:cNvPr id="104" name="Google Shape;104;p19"/>
              <p:cNvSpPr txBox="1"/>
              <p:nvPr/>
            </p:nvSpPr>
            <p:spPr>
              <a:xfrm>
                <a:off x="6416443" y="1753945"/>
                <a:ext cx="1800600" cy="378000"/>
              </a:xfrm>
              <a:prstGeom prst="rect">
                <a:avLst/>
              </a:prstGeom>
              <a:solidFill>
                <a:srgbClr val="C55A1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FFFFF"/>
                    </a:solidFill>
                    <a:latin typeface="Arial"/>
                    <a:ea typeface="Arial"/>
                    <a:cs typeface="Arial"/>
                    <a:sym typeface="Arial"/>
                  </a:rPr>
                  <a:t>Group: Monitor</a:t>
                </a:r>
                <a:endParaRPr sz="1100"/>
              </a:p>
            </p:txBody>
          </p:sp>
          <p:sp>
            <p:nvSpPr>
              <p:cNvPr id="117" name="Google Shape;117;p19"/>
              <p:cNvSpPr txBox="1"/>
              <p:nvPr/>
            </p:nvSpPr>
            <p:spPr>
              <a:xfrm>
                <a:off x="6529366" y="3972717"/>
                <a:ext cx="15756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 sz="1100">
                    <a:solidFill>
                      <a:srgbClr val="1B212C"/>
                    </a:solidFill>
                  </a:rPr>
                  <a:t>Monitor- RDS</a:t>
                </a:r>
                <a:endParaRPr sz="1100">
                  <a:solidFill>
                    <a:srgbClr val="1B212C"/>
                  </a:solidFill>
                  <a:latin typeface="Arial"/>
                  <a:ea typeface="Arial"/>
                  <a:cs typeface="Arial"/>
                  <a:sym typeface="Arial"/>
                </a:endParaRPr>
              </a:p>
            </p:txBody>
          </p:sp>
          <p:sp>
            <p:nvSpPr>
              <p:cNvPr id="118" name="Google Shape;118;p19"/>
              <p:cNvSpPr txBox="1"/>
              <p:nvPr/>
            </p:nvSpPr>
            <p:spPr>
              <a:xfrm>
                <a:off x="6529366" y="2887833"/>
                <a:ext cx="15756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 sz="1100">
                    <a:solidFill>
                      <a:srgbClr val="1B212C"/>
                    </a:solidFill>
                  </a:rPr>
                  <a:t>Monitor- EC2</a:t>
                </a:r>
                <a:endParaRPr sz="1100">
                  <a:solidFill>
                    <a:srgbClr val="1B212C"/>
                  </a:solidFill>
                </a:endParaRPr>
              </a:p>
            </p:txBody>
          </p:sp>
          <p:sp>
            <p:nvSpPr>
              <p:cNvPr id="119" name="Google Shape;119;p19"/>
              <p:cNvSpPr txBox="1"/>
              <p:nvPr/>
            </p:nvSpPr>
            <p:spPr>
              <a:xfrm>
                <a:off x="6529366" y="2351058"/>
                <a:ext cx="15756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 sz="1100">
                    <a:solidFill>
                      <a:srgbClr val="1B212C"/>
                    </a:solidFill>
                  </a:rPr>
                  <a:t>Monitor- Supervisor</a:t>
                </a:r>
                <a:endParaRPr sz="1100">
                  <a:solidFill>
                    <a:srgbClr val="1B212C"/>
                  </a:solidFill>
                  <a:latin typeface="Arial"/>
                  <a:ea typeface="Arial"/>
                  <a:cs typeface="Arial"/>
                  <a:sym typeface="Arial"/>
                </a:endParaRPr>
              </a:p>
            </p:txBody>
          </p:sp>
          <p:sp>
            <p:nvSpPr>
              <p:cNvPr id="120" name="Google Shape;120;p19"/>
              <p:cNvSpPr txBox="1"/>
              <p:nvPr/>
            </p:nvSpPr>
            <p:spPr>
              <a:xfrm>
                <a:off x="6529366" y="3439687"/>
                <a:ext cx="15756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 sz="1100">
                    <a:solidFill>
                      <a:srgbClr val="1B212C"/>
                    </a:solidFill>
                  </a:rPr>
                  <a:t>Monitor- S3</a:t>
                </a:r>
                <a:endParaRPr sz="1100">
                  <a:solidFill>
                    <a:srgbClr val="1B212C"/>
                  </a:solidFill>
                  <a:latin typeface="Arial"/>
                  <a:ea typeface="Arial"/>
                  <a:cs typeface="Arial"/>
                  <a:sym typeface="Arial"/>
                </a:endParaRPr>
              </a:p>
            </p:txBody>
          </p:sp>
          <p:cxnSp>
            <p:nvCxnSpPr>
              <p:cNvPr id="121" name="Google Shape;121;p19"/>
              <p:cNvCxnSpPr>
                <a:stCxn id="104" idx="2"/>
                <a:endCxn id="119" idx="0"/>
              </p:cNvCxnSpPr>
              <p:nvPr/>
            </p:nvCxnSpPr>
            <p:spPr>
              <a:xfrm>
                <a:off x="7316743" y="2131945"/>
                <a:ext cx="300" cy="219000"/>
              </a:xfrm>
              <a:prstGeom prst="straightConnector1">
                <a:avLst/>
              </a:prstGeom>
              <a:noFill/>
              <a:ln w="9525" cap="flat" cmpd="sng">
                <a:solidFill>
                  <a:srgbClr val="7F7F7F"/>
                </a:solidFill>
                <a:prstDash val="solid"/>
                <a:miter lim="800000"/>
                <a:headEnd type="none" w="sm" len="sm"/>
                <a:tailEnd type="none" w="sm" len="sm"/>
              </a:ln>
            </p:spPr>
          </p:cxnSp>
          <p:cxnSp>
            <p:nvCxnSpPr>
              <p:cNvPr id="122" name="Google Shape;122;p19"/>
              <p:cNvCxnSpPr>
                <a:stCxn id="118" idx="0"/>
                <a:endCxn id="119" idx="2"/>
              </p:cNvCxnSpPr>
              <p:nvPr/>
            </p:nvCxnSpPr>
            <p:spPr>
              <a:xfrm rot="10800000">
                <a:off x="7317166" y="2729133"/>
                <a:ext cx="0" cy="158700"/>
              </a:xfrm>
              <a:prstGeom prst="straightConnector1">
                <a:avLst/>
              </a:prstGeom>
              <a:noFill/>
              <a:ln w="9525" cap="flat" cmpd="sng">
                <a:solidFill>
                  <a:srgbClr val="7F7F7F"/>
                </a:solidFill>
                <a:prstDash val="solid"/>
                <a:miter lim="800000"/>
                <a:headEnd type="none" w="sm" len="sm"/>
                <a:tailEnd type="none" w="sm" len="sm"/>
              </a:ln>
            </p:spPr>
          </p:cxnSp>
          <p:cxnSp>
            <p:nvCxnSpPr>
              <p:cNvPr id="123" name="Google Shape;123;p19"/>
              <p:cNvCxnSpPr>
                <a:stCxn id="118" idx="2"/>
                <a:endCxn id="120" idx="0"/>
              </p:cNvCxnSpPr>
              <p:nvPr/>
            </p:nvCxnSpPr>
            <p:spPr>
              <a:xfrm>
                <a:off x="7317166" y="3265833"/>
                <a:ext cx="0" cy="174000"/>
              </a:xfrm>
              <a:prstGeom prst="straightConnector1">
                <a:avLst/>
              </a:prstGeom>
              <a:noFill/>
              <a:ln w="9525" cap="flat" cmpd="sng">
                <a:solidFill>
                  <a:srgbClr val="7F7F7F"/>
                </a:solidFill>
                <a:prstDash val="solid"/>
                <a:miter lim="800000"/>
                <a:headEnd type="none" w="sm" len="sm"/>
                <a:tailEnd type="none" w="sm" len="sm"/>
              </a:ln>
            </p:spPr>
          </p:cxnSp>
          <p:cxnSp>
            <p:nvCxnSpPr>
              <p:cNvPr id="124" name="Google Shape;124;p19"/>
              <p:cNvCxnSpPr>
                <a:stCxn id="120" idx="2"/>
                <a:endCxn id="117" idx="0"/>
              </p:cNvCxnSpPr>
              <p:nvPr/>
            </p:nvCxnSpPr>
            <p:spPr>
              <a:xfrm>
                <a:off x="7317166" y="3817687"/>
                <a:ext cx="0" cy="155100"/>
              </a:xfrm>
              <a:prstGeom prst="straightConnector1">
                <a:avLst/>
              </a:prstGeom>
              <a:noFill/>
              <a:ln w="9525" cap="flat" cmpd="sng">
                <a:solidFill>
                  <a:srgbClr val="7F7F7F"/>
                </a:solidFill>
                <a:prstDash val="solid"/>
                <a:miter lim="800000"/>
                <a:headEnd type="none" w="sm" len="sm"/>
                <a:tailEnd type="none" w="sm" len="sm"/>
              </a:ln>
            </p:spPr>
          </p:cxnSp>
        </p:grpSp>
        <p:sp>
          <p:nvSpPr>
            <p:cNvPr id="101" name="Google Shape;101;p19"/>
            <p:cNvSpPr/>
            <p:nvPr/>
          </p:nvSpPr>
          <p:spPr>
            <a:xfrm>
              <a:off x="4921392" y="2189034"/>
              <a:ext cx="2107500" cy="722700"/>
            </a:xfrm>
            <a:prstGeom prst="rect">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1B212C"/>
                </a:solidFill>
                <a:latin typeface="Arial"/>
                <a:ea typeface="Arial"/>
                <a:cs typeface="Arial"/>
                <a:sym typeface="Arial"/>
              </a:endParaRPr>
            </a:p>
          </p:txBody>
        </p:sp>
        <p:sp>
          <p:nvSpPr>
            <p:cNvPr id="125" name="Google Shape;125;p19"/>
            <p:cNvSpPr txBox="1"/>
            <p:nvPr/>
          </p:nvSpPr>
          <p:spPr>
            <a:xfrm>
              <a:off x="4828032" y="2276221"/>
              <a:ext cx="2277000" cy="6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200" b="1">
                  <a:solidFill>
                    <a:srgbClr val="FFFFFF"/>
                  </a:solidFill>
                  <a:latin typeface="Arial"/>
                  <a:ea typeface="Arial"/>
                  <a:cs typeface="Arial"/>
                  <a:sym typeface="Arial"/>
                </a:rPr>
                <a:t>A Medical Company Account</a:t>
              </a:r>
              <a:endParaRPr sz="1000"/>
            </a:p>
          </p:txBody>
        </p:sp>
        <p:cxnSp>
          <p:nvCxnSpPr>
            <p:cNvPr id="126" name="Google Shape;126;p19"/>
            <p:cNvCxnSpPr>
              <a:stCxn id="101" idx="2"/>
              <a:endCxn id="111" idx="0"/>
            </p:cNvCxnSpPr>
            <p:nvPr/>
          </p:nvCxnSpPr>
          <p:spPr>
            <a:xfrm rot="5400000">
              <a:off x="5148342" y="2432334"/>
              <a:ext cx="347400" cy="1306200"/>
            </a:xfrm>
            <a:prstGeom prst="bentConnector3">
              <a:avLst>
                <a:gd name="adj1" fmla="val 50003"/>
              </a:avLst>
            </a:prstGeom>
            <a:noFill/>
            <a:ln w="9525" cap="flat" cmpd="sng">
              <a:solidFill>
                <a:srgbClr val="A5A5A5"/>
              </a:solidFill>
              <a:prstDash val="solid"/>
              <a:miter lim="800000"/>
              <a:headEnd type="none" w="sm" len="sm"/>
              <a:tailEnd type="none" w="sm" len="sm"/>
            </a:ln>
          </p:spPr>
        </p:cxnSp>
        <p:cxnSp>
          <p:nvCxnSpPr>
            <p:cNvPr id="127" name="Google Shape;127;p19"/>
            <p:cNvCxnSpPr>
              <a:stCxn id="101" idx="2"/>
              <a:endCxn id="128" idx="0"/>
            </p:cNvCxnSpPr>
            <p:nvPr/>
          </p:nvCxnSpPr>
          <p:spPr>
            <a:xfrm rot="-5400000" flipH="1">
              <a:off x="7177092" y="1709784"/>
              <a:ext cx="359700" cy="2763600"/>
            </a:xfrm>
            <a:prstGeom prst="bentConnector3">
              <a:avLst>
                <a:gd name="adj1" fmla="val 49996"/>
              </a:avLst>
            </a:prstGeom>
            <a:noFill/>
            <a:ln w="9525" cap="flat" cmpd="sng">
              <a:solidFill>
                <a:srgbClr val="7F7F7F"/>
              </a:solidFill>
              <a:prstDash val="solid"/>
              <a:miter lim="800000"/>
              <a:headEnd type="none" w="sm" len="sm"/>
              <a:tailEnd type="none" w="sm" len="sm"/>
            </a:ln>
          </p:spPr>
        </p:cxnSp>
        <p:grpSp>
          <p:nvGrpSpPr>
            <p:cNvPr id="129" name="Google Shape;129;p19"/>
            <p:cNvGrpSpPr/>
            <p:nvPr/>
          </p:nvGrpSpPr>
          <p:grpSpPr>
            <a:xfrm>
              <a:off x="7824369" y="3271405"/>
              <a:ext cx="1828860" cy="975113"/>
              <a:chOff x="3697791" y="1753945"/>
              <a:chExt cx="1951200" cy="975113"/>
            </a:xfrm>
          </p:grpSpPr>
          <p:sp>
            <p:nvSpPr>
              <p:cNvPr id="128" name="Google Shape;128;p19"/>
              <p:cNvSpPr txBox="1"/>
              <p:nvPr/>
            </p:nvSpPr>
            <p:spPr>
              <a:xfrm>
                <a:off x="3697791" y="1753945"/>
                <a:ext cx="1951200" cy="378000"/>
              </a:xfrm>
              <a:prstGeom prst="rect">
                <a:avLst/>
              </a:prstGeom>
              <a:solidFill>
                <a:srgbClr val="C55A1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100">
                    <a:solidFill>
                      <a:srgbClr val="FFFFFF"/>
                    </a:solidFill>
                    <a:latin typeface="Arial"/>
                    <a:ea typeface="Arial"/>
                    <a:cs typeface="Arial"/>
                    <a:sym typeface="Arial"/>
                  </a:rPr>
                  <a:t>Role: Engineer</a:t>
                </a:r>
                <a:endParaRPr sz="1100"/>
              </a:p>
            </p:txBody>
          </p:sp>
          <p:sp>
            <p:nvSpPr>
              <p:cNvPr id="130" name="Google Shape;130;p19"/>
              <p:cNvSpPr txBox="1"/>
              <p:nvPr/>
            </p:nvSpPr>
            <p:spPr>
              <a:xfrm>
                <a:off x="3818036" y="2351058"/>
                <a:ext cx="1710600" cy="378000"/>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 sz="1100">
                    <a:solidFill>
                      <a:srgbClr val="1B212C"/>
                    </a:solidFill>
                  </a:rPr>
                  <a:t>read_write_s3_ec2</a:t>
                </a:r>
                <a:endParaRPr sz="1100">
                  <a:solidFill>
                    <a:srgbClr val="1B212C"/>
                  </a:solidFill>
                  <a:latin typeface="Arial"/>
                  <a:ea typeface="Arial"/>
                  <a:cs typeface="Arial"/>
                  <a:sym typeface="Arial"/>
                </a:endParaRPr>
              </a:p>
            </p:txBody>
          </p:sp>
          <p:cxnSp>
            <p:nvCxnSpPr>
              <p:cNvPr id="131" name="Google Shape;131;p19"/>
              <p:cNvCxnSpPr>
                <a:stCxn id="128" idx="2"/>
                <a:endCxn id="130" idx="0"/>
              </p:cNvCxnSpPr>
              <p:nvPr/>
            </p:nvCxnSpPr>
            <p:spPr>
              <a:xfrm>
                <a:off x="4673391" y="2131945"/>
                <a:ext cx="0" cy="219000"/>
              </a:xfrm>
              <a:prstGeom prst="straightConnector1">
                <a:avLst/>
              </a:prstGeom>
              <a:noFill/>
              <a:ln w="9525" cap="flat" cmpd="sng">
                <a:solidFill>
                  <a:srgbClr val="7F7F7F"/>
                </a:solidFill>
                <a:prstDash val="solid"/>
                <a:miter lim="800000"/>
                <a:headEnd type="none" w="sm" len="sm"/>
                <a:tailEnd type="none" w="sm" len="sm"/>
              </a:ln>
            </p:spPr>
          </p:cxnSp>
        </p:grpSp>
      </p:grpSp>
      <p:sp>
        <p:nvSpPr>
          <p:cNvPr id="132" name="Google Shape;132;p19"/>
          <p:cNvSpPr txBox="1">
            <a:spLocks noGrp="1"/>
          </p:cNvSpPr>
          <p:nvPr>
            <p:ph type="title"/>
          </p:nvPr>
        </p:nvSpPr>
        <p:spPr>
          <a:xfrm>
            <a:off x="311700" y="1666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Users and Groups</a:t>
            </a:r>
            <a:endParaRPr b="1">
              <a:latin typeface="Times New Roman"/>
              <a:ea typeface="Times New Roman"/>
              <a:cs typeface="Times New Roman"/>
              <a:sym typeface="Times New Roman"/>
            </a:endParaRPr>
          </a:p>
        </p:txBody>
      </p:sp>
      <p:sp>
        <p:nvSpPr>
          <p:cNvPr id="133" name="Google Shape;133;p19"/>
          <p:cNvSpPr txBox="1">
            <a:spLocks noGrp="1"/>
          </p:cNvSpPr>
          <p:nvPr>
            <p:ph type="body" idx="1"/>
          </p:nvPr>
        </p:nvSpPr>
        <p:spPr>
          <a:xfrm>
            <a:off x="311688" y="779800"/>
            <a:ext cx="8520600" cy="52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Times New Roman"/>
                <a:ea typeface="Times New Roman"/>
                <a:cs typeface="Times New Roman"/>
                <a:sym typeface="Times New Roman"/>
              </a:rPr>
              <a:t>The following are the groups and users created:</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311700" y="2441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User Authentication</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9" name="Google Shape;139;p20"/>
          <p:cNvSpPr txBox="1">
            <a:spLocks noGrp="1"/>
          </p:cNvSpPr>
          <p:nvPr>
            <p:ph type="body" idx="1"/>
          </p:nvPr>
        </p:nvSpPr>
        <p:spPr>
          <a:xfrm>
            <a:off x="311700" y="910400"/>
            <a:ext cx="8520600" cy="54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Times New Roman"/>
                <a:ea typeface="Times New Roman"/>
                <a:cs typeface="Times New Roman"/>
                <a:sym typeface="Times New Roman"/>
              </a:rPr>
              <a:t>The groups and their associated roles are as follows:</a:t>
            </a:r>
            <a:endParaRPr>
              <a:latin typeface="Times New Roman"/>
              <a:ea typeface="Times New Roman"/>
              <a:cs typeface="Times New Roman"/>
              <a:sym typeface="Times New Roman"/>
            </a:endParaRPr>
          </a:p>
        </p:txBody>
      </p:sp>
      <p:graphicFrame>
        <p:nvGraphicFramePr>
          <p:cNvPr id="140" name="Google Shape;140;p20"/>
          <p:cNvGraphicFramePr/>
          <p:nvPr/>
        </p:nvGraphicFramePr>
        <p:xfrm>
          <a:off x="578999" y="1897272"/>
          <a:ext cx="7986000" cy="2101470"/>
        </p:xfrm>
        <a:graphic>
          <a:graphicData uri="http://schemas.openxmlformats.org/drawingml/2006/table">
            <a:tbl>
              <a:tblPr>
                <a:noFill/>
                <a:tableStyleId>{811C1F12-8435-4D60-9AAB-AF5879557EBF}</a:tableStyleId>
              </a:tblPr>
              <a:tblGrid>
                <a:gridCol w="1798800">
                  <a:extLst>
                    <a:ext uri="{9D8B030D-6E8A-4147-A177-3AD203B41FA5}">
                      <a16:colId xmlns:a16="http://schemas.microsoft.com/office/drawing/2014/main" val="20000"/>
                    </a:ext>
                  </a:extLst>
                </a:gridCol>
                <a:gridCol w="2635875">
                  <a:extLst>
                    <a:ext uri="{9D8B030D-6E8A-4147-A177-3AD203B41FA5}">
                      <a16:colId xmlns:a16="http://schemas.microsoft.com/office/drawing/2014/main" val="20001"/>
                    </a:ext>
                  </a:extLst>
                </a:gridCol>
                <a:gridCol w="3551325">
                  <a:extLst>
                    <a:ext uri="{9D8B030D-6E8A-4147-A177-3AD203B41FA5}">
                      <a16:colId xmlns:a16="http://schemas.microsoft.com/office/drawing/2014/main" val="20002"/>
                    </a:ext>
                  </a:extLst>
                </a:gridCol>
              </a:tblGrid>
              <a:tr h="346950">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Group/Role #</a:t>
                      </a:r>
                      <a:endParaRPr sz="1200" b="1" u="none" strike="noStrike" cap="none">
                        <a:solidFill>
                          <a:schemeClr val="lt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Group/Role Name</a:t>
                      </a:r>
                      <a:endParaRPr sz="1200" b="1" u="none" strike="noStrike" cap="none">
                        <a:solidFill>
                          <a:schemeClr val="lt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Permissions</a:t>
                      </a:r>
                      <a:endParaRPr sz="1200">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322300">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Group</a:t>
                      </a:r>
                      <a:endParaRPr sz="120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200">
                          <a:solidFill>
                            <a:schemeClr val="dk1"/>
                          </a:solidFill>
                        </a:rPr>
                        <a:t>System Administrator</a:t>
                      </a:r>
                      <a:endParaRPr sz="120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 sz="1200">
                          <a:solidFill>
                            <a:schemeClr val="dk1"/>
                          </a:solidFill>
                        </a:rPr>
                        <a:t>AWS Console Management Access</a:t>
                      </a:r>
                      <a:br>
                        <a:rPr lang="en" sz="1200">
                          <a:solidFill>
                            <a:schemeClr val="dk1"/>
                          </a:solidFill>
                        </a:rPr>
                      </a:br>
                      <a:r>
                        <a:rPr lang="en" sz="1200">
                          <a:solidFill>
                            <a:schemeClr val="dk1"/>
                          </a:solidFill>
                        </a:rPr>
                        <a:t>Programmatic Access </a:t>
                      </a:r>
                      <a:endParaRPr sz="1200">
                        <a:solidFill>
                          <a:schemeClr val="dk1"/>
                        </a:solidFill>
                      </a:endParaRPr>
                    </a:p>
                  </a:txBody>
                  <a:tcPr marL="91450" marR="1828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0050">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Group</a:t>
                      </a:r>
                      <a:endParaRPr sz="120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rgbClr val="1B212C"/>
                        </a:buClr>
                        <a:buSzPts val="1600"/>
                        <a:buFont typeface="Calibri"/>
                        <a:buNone/>
                      </a:pPr>
                      <a:r>
                        <a:rPr lang="en" sz="1200">
                          <a:solidFill>
                            <a:schemeClr val="dk1"/>
                          </a:solidFill>
                        </a:rPr>
                        <a:t>Database Administrator</a:t>
                      </a:r>
                      <a:endParaRPr sz="120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AWS Console Management Access</a:t>
                      </a:r>
                      <a:br>
                        <a:rPr lang="en" sz="1200">
                          <a:solidFill>
                            <a:schemeClr val="dk1"/>
                          </a:solidFill>
                        </a:rPr>
                      </a:br>
                      <a:r>
                        <a:rPr lang="en" sz="1200">
                          <a:solidFill>
                            <a:schemeClr val="dk1"/>
                          </a:solidFill>
                        </a:rPr>
                        <a:t>Programmatic Access </a:t>
                      </a:r>
                      <a:endParaRPr sz="1200">
                        <a:solidFill>
                          <a:schemeClr val="dk1"/>
                        </a:solidFill>
                      </a:endParaRPr>
                    </a:p>
                  </a:txBody>
                  <a:tcPr marL="91450" marR="1828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0050">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Group</a:t>
                      </a:r>
                      <a:endParaRPr sz="120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rgbClr val="1B212C"/>
                        </a:buClr>
                        <a:buSzPts val="1600"/>
                        <a:buFont typeface="Calibri"/>
                        <a:buNone/>
                      </a:pPr>
                      <a:r>
                        <a:rPr lang="en" sz="1200">
                          <a:solidFill>
                            <a:schemeClr val="dk1"/>
                          </a:solidFill>
                        </a:rPr>
                        <a:t>Monitor</a:t>
                      </a:r>
                      <a:endParaRPr sz="120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200">
                          <a:solidFill>
                            <a:schemeClr val="dk1"/>
                          </a:solidFill>
                        </a:rPr>
                        <a:t>AWS Console Management Access</a:t>
                      </a:r>
                      <a:endParaRPr sz="1200">
                        <a:solidFill>
                          <a:schemeClr val="dk1"/>
                        </a:solidFill>
                      </a:endParaRPr>
                    </a:p>
                  </a:txBody>
                  <a:tcPr marL="91450" marR="1828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0050">
                <a:tc>
                  <a:txBody>
                    <a:bodyPr/>
                    <a:lstStyle/>
                    <a:p>
                      <a:pPr marL="0" marR="0" lvl="0" indent="0" algn="ctr" rtl="0">
                        <a:spcBef>
                          <a:spcPts val="0"/>
                        </a:spcBef>
                        <a:spcAft>
                          <a:spcPts val="0"/>
                        </a:spcAft>
                        <a:buNone/>
                      </a:pPr>
                      <a:r>
                        <a:rPr lang="en" sz="1200" b="1" u="none" strike="noStrike" cap="none">
                          <a:solidFill>
                            <a:schemeClr val="lt1"/>
                          </a:solidFill>
                          <a:latin typeface="Arial"/>
                          <a:ea typeface="Arial"/>
                          <a:cs typeface="Arial"/>
                          <a:sym typeface="Arial"/>
                        </a:rPr>
                        <a:t>Role</a:t>
                      </a:r>
                      <a:endParaRPr sz="120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tc>
                  <a:txBody>
                    <a:bodyPr/>
                    <a:lstStyle/>
                    <a:p>
                      <a:pPr marL="0" lvl="0" indent="0" algn="l" rtl="0">
                        <a:spcBef>
                          <a:spcPts val="0"/>
                        </a:spcBef>
                        <a:spcAft>
                          <a:spcPts val="0"/>
                        </a:spcAft>
                        <a:buClr>
                          <a:schemeClr val="dk1"/>
                        </a:buClr>
                        <a:buFont typeface="Arial"/>
                        <a:buNone/>
                      </a:pPr>
                      <a:r>
                        <a:rPr lang="en" sz="1200">
                          <a:solidFill>
                            <a:schemeClr val="dk1"/>
                          </a:solidFill>
                        </a:rPr>
                        <a:t>read_write_s3_ec2</a:t>
                      </a:r>
                      <a:endParaRPr sz="120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AWS Console Management Access</a:t>
                      </a:r>
                      <a:endParaRPr sz="1200">
                        <a:solidFill>
                          <a:schemeClr val="dk1"/>
                        </a:solidFill>
                      </a:endParaRPr>
                    </a:p>
                  </a:txBody>
                  <a:tcPr marL="91450" marR="1828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311700" y="224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User Authentication</a:t>
            </a:r>
            <a:endParaRPr b="1">
              <a:latin typeface="Times New Roman"/>
              <a:ea typeface="Times New Roman"/>
              <a:cs typeface="Times New Roman"/>
              <a:sym typeface="Times New Roman"/>
            </a:endParaRPr>
          </a:p>
        </p:txBody>
      </p:sp>
      <p:graphicFrame>
        <p:nvGraphicFramePr>
          <p:cNvPr id="146" name="Google Shape;146;p21"/>
          <p:cNvGraphicFramePr/>
          <p:nvPr/>
        </p:nvGraphicFramePr>
        <p:xfrm>
          <a:off x="819925" y="1463242"/>
          <a:ext cx="7504125" cy="3269180"/>
        </p:xfrm>
        <a:graphic>
          <a:graphicData uri="http://schemas.openxmlformats.org/drawingml/2006/table">
            <a:tbl>
              <a:tblPr>
                <a:noFill/>
                <a:tableStyleId>{811C1F12-8435-4D60-9AAB-AF5879557EBF}</a:tableStyleId>
              </a:tblPr>
              <a:tblGrid>
                <a:gridCol w="3390800">
                  <a:extLst>
                    <a:ext uri="{9D8B030D-6E8A-4147-A177-3AD203B41FA5}">
                      <a16:colId xmlns:a16="http://schemas.microsoft.com/office/drawing/2014/main" val="20000"/>
                    </a:ext>
                  </a:extLst>
                </a:gridCol>
                <a:gridCol w="4113325">
                  <a:extLst>
                    <a:ext uri="{9D8B030D-6E8A-4147-A177-3AD203B41FA5}">
                      <a16:colId xmlns:a16="http://schemas.microsoft.com/office/drawing/2014/main" val="20001"/>
                    </a:ext>
                  </a:extLst>
                </a:gridCol>
              </a:tblGrid>
              <a:tr h="359525">
                <a:tc>
                  <a:txBody>
                    <a:bodyPr/>
                    <a:lstStyle/>
                    <a:p>
                      <a:pPr marL="0" marR="0" lvl="0" indent="0" algn="ctr" rtl="0">
                        <a:lnSpc>
                          <a:spcPct val="100000"/>
                        </a:lnSpc>
                        <a:spcBef>
                          <a:spcPts val="0"/>
                        </a:spcBef>
                        <a:spcAft>
                          <a:spcPts val="0"/>
                        </a:spcAft>
                        <a:buNone/>
                      </a:pPr>
                      <a:r>
                        <a:rPr lang="en" sz="1200" b="1">
                          <a:solidFill>
                            <a:srgbClr val="FFFFFF"/>
                          </a:solidFill>
                        </a:rPr>
                        <a:t>Requirement</a:t>
                      </a:r>
                      <a:endParaRPr sz="12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 sz="1200" b="1" u="none" strike="noStrike" cap="none">
                          <a:solidFill>
                            <a:srgbClr val="FFFFFF"/>
                          </a:solidFill>
                          <a:latin typeface="Arial"/>
                          <a:ea typeface="Arial"/>
                          <a:cs typeface="Arial"/>
                          <a:sym typeface="Arial"/>
                        </a:rPr>
                        <a:t>Solution</a:t>
                      </a:r>
                      <a:endParaRPr sz="12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623625">
                <a:tc>
                  <a:txBody>
                    <a:bodyPr/>
                    <a:lstStyle/>
                    <a:p>
                      <a:pPr marL="0" marR="0" lvl="1" indent="0" algn="just" rtl="0">
                        <a:lnSpc>
                          <a:spcPct val="100000"/>
                        </a:lnSpc>
                        <a:spcBef>
                          <a:spcPts val="0"/>
                        </a:spcBef>
                        <a:spcAft>
                          <a:spcPts val="0"/>
                        </a:spcAft>
                        <a:buClr>
                          <a:srgbClr val="FFFFFF"/>
                        </a:buClr>
                        <a:buSzPts val="2000"/>
                        <a:buFont typeface="Arial"/>
                        <a:buNone/>
                      </a:pPr>
                      <a:r>
                        <a:rPr lang="en" sz="1200" u="none" strike="noStrike" cap="none">
                          <a:solidFill>
                            <a:srgbClr val="FFFFFF"/>
                          </a:solidFill>
                          <a:latin typeface="Arial"/>
                          <a:ea typeface="Arial"/>
                          <a:cs typeface="Arial"/>
                          <a:sym typeface="Arial"/>
                        </a:rPr>
                        <a:t>Should be at least 8 characters and have 1 uppercase, 1 lowercase, 1 special character, and a number.</a:t>
                      </a:r>
                      <a:endParaRPr sz="1200"/>
                    </a:p>
                  </a:txBody>
                  <a:tcPr marL="91450" marR="91450" marT="45725" marB="45725">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200"/>
                        <a:t>Checking the following in IAM Password Policy:</a:t>
                      </a:r>
                      <a:endParaRPr sz="1200"/>
                    </a:p>
                    <a:p>
                      <a:pPr marL="457200" marR="0" lvl="0" indent="-304800" algn="l" rtl="0">
                        <a:spcBef>
                          <a:spcPts val="0"/>
                        </a:spcBef>
                        <a:spcAft>
                          <a:spcPts val="0"/>
                        </a:spcAft>
                        <a:buSzPts val="1200"/>
                        <a:buChar char="➔"/>
                      </a:pPr>
                      <a:r>
                        <a:rPr lang="en" sz="1200"/>
                        <a:t>Enforce password minimum length : 8 characters</a:t>
                      </a:r>
                      <a:endParaRPr sz="1200"/>
                    </a:p>
                    <a:p>
                      <a:pPr marL="457200" marR="0" lvl="0" indent="-304800" algn="l" rtl="0">
                        <a:spcBef>
                          <a:spcPts val="0"/>
                        </a:spcBef>
                        <a:spcAft>
                          <a:spcPts val="0"/>
                        </a:spcAft>
                        <a:buSzPts val="1200"/>
                        <a:buChar char="➔"/>
                      </a:pPr>
                      <a:r>
                        <a:rPr lang="en" sz="1200"/>
                        <a:t>Require at least one uppercase letter</a:t>
                      </a:r>
                      <a:endParaRPr sz="1200"/>
                    </a:p>
                    <a:p>
                      <a:pPr marL="457200" lvl="0" indent="-304800" algn="l" rtl="0">
                        <a:spcBef>
                          <a:spcPts val="0"/>
                        </a:spcBef>
                        <a:spcAft>
                          <a:spcPts val="0"/>
                        </a:spcAft>
                        <a:buClr>
                          <a:schemeClr val="dk1"/>
                        </a:buClr>
                        <a:buSzPts val="1200"/>
                        <a:buChar char="➔"/>
                      </a:pPr>
                      <a:r>
                        <a:rPr lang="en" sz="1200">
                          <a:solidFill>
                            <a:schemeClr val="dk1"/>
                          </a:solidFill>
                        </a:rPr>
                        <a:t>Require at least one lowercase letter</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Require at least one number</a:t>
                      </a:r>
                      <a:endParaRPr sz="1200">
                        <a:solidFill>
                          <a:schemeClr val="dk1"/>
                        </a:solidFill>
                      </a:endParaRPr>
                    </a:p>
                    <a:p>
                      <a:pPr marL="457200" lvl="0" indent="-304800" algn="l" rtl="0">
                        <a:spcBef>
                          <a:spcPts val="0"/>
                        </a:spcBef>
                        <a:spcAft>
                          <a:spcPts val="0"/>
                        </a:spcAft>
                        <a:buSzPts val="1200"/>
                        <a:buChar char="➔"/>
                      </a:pPr>
                      <a:r>
                        <a:rPr lang="en" sz="1200">
                          <a:solidFill>
                            <a:schemeClr val="dk1"/>
                          </a:solidFill>
                        </a:rPr>
                        <a:t>Require at least one non-alphanumeric character</a:t>
                      </a:r>
                      <a:endParaRPr sz="12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3625">
                <a:tc>
                  <a:txBody>
                    <a:bodyPr/>
                    <a:lstStyle/>
                    <a:p>
                      <a:pPr marL="0" marR="0" lvl="1" indent="0" algn="just" rtl="0">
                        <a:lnSpc>
                          <a:spcPct val="100000"/>
                        </a:lnSpc>
                        <a:spcBef>
                          <a:spcPts val="0"/>
                        </a:spcBef>
                        <a:spcAft>
                          <a:spcPts val="0"/>
                        </a:spcAft>
                        <a:buClr>
                          <a:srgbClr val="FFFFFF"/>
                        </a:buClr>
                        <a:buSzPts val="2000"/>
                        <a:buFont typeface="Arial"/>
                        <a:buNone/>
                      </a:pPr>
                      <a:r>
                        <a:rPr lang="en" sz="1200" u="none" strike="noStrike" cap="none">
                          <a:solidFill>
                            <a:srgbClr val="FFFFFF"/>
                          </a:solidFill>
                          <a:latin typeface="Arial"/>
                          <a:ea typeface="Arial"/>
                          <a:cs typeface="Arial"/>
                          <a:sym typeface="Arial"/>
                        </a:rPr>
                        <a:t>Change passwords every 90 days and ensure that the previous three passwords can’t be re-used.</a:t>
                      </a:r>
                      <a:endParaRPr sz="1200" u="none" strike="noStrike" cap="none">
                        <a:solidFill>
                          <a:srgbClr val="FFFFFF"/>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lvl="0" indent="0" algn="l" rtl="0">
                        <a:spcBef>
                          <a:spcPts val="0"/>
                        </a:spcBef>
                        <a:spcAft>
                          <a:spcPts val="0"/>
                        </a:spcAft>
                        <a:buNone/>
                      </a:pPr>
                      <a:r>
                        <a:rPr lang="en" sz="1200">
                          <a:solidFill>
                            <a:schemeClr val="dk1"/>
                          </a:solidFill>
                        </a:rPr>
                        <a:t>Checking the following in IAM Password Policy:</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Enable password expiration : 90 days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Prevent password reuse : 3</a:t>
                      </a:r>
                      <a:endParaRPr sz="12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0225">
                <a:tc>
                  <a:txBody>
                    <a:bodyPr/>
                    <a:lstStyle/>
                    <a:p>
                      <a:pPr marL="0" marR="0" lvl="1" indent="0" algn="just" rtl="0">
                        <a:lnSpc>
                          <a:spcPct val="100000"/>
                        </a:lnSpc>
                        <a:spcBef>
                          <a:spcPts val="0"/>
                        </a:spcBef>
                        <a:spcAft>
                          <a:spcPts val="0"/>
                        </a:spcAft>
                        <a:buClr>
                          <a:srgbClr val="FFFFFF"/>
                        </a:buClr>
                        <a:buSzPts val="2000"/>
                        <a:buFont typeface="Arial"/>
                        <a:buNone/>
                      </a:pPr>
                      <a:r>
                        <a:rPr lang="en" sz="1200" u="none" strike="noStrike" cap="none">
                          <a:solidFill>
                            <a:srgbClr val="FFFFFF"/>
                          </a:solidFill>
                          <a:latin typeface="Arial"/>
                          <a:ea typeface="Arial"/>
                          <a:cs typeface="Arial"/>
                          <a:sym typeface="Arial"/>
                        </a:rPr>
                        <a:t>All administrators require programmatic access</a:t>
                      </a:r>
                      <a:endParaRPr sz="1200"/>
                    </a:p>
                  </a:txBody>
                  <a:tcPr marL="91450" marR="91450" marT="45725" marB="45725">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200">
                          <a:solidFill>
                            <a:schemeClr val="dk1"/>
                          </a:solidFill>
                        </a:rPr>
                        <a:t>Give administrator groups programmatic access through IAM groups</a:t>
                      </a:r>
                      <a:endParaRPr sz="12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23625">
                <a:tc>
                  <a:txBody>
                    <a:bodyPr/>
                    <a:lstStyle/>
                    <a:p>
                      <a:pPr marL="0" marR="0" lvl="1" indent="0" algn="just" rtl="0">
                        <a:lnSpc>
                          <a:spcPct val="100000"/>
                        </a:lnSpc>
                        <a:spcBef>
                          <a:spcPts val="0"/>
                        </a:spcBef>
                        <a:spcAft>
                          <a:spcPts val="0"/>
                        </a:spcAft>
                        <a:buClr>
                          <a:srgbClr val="FFFFFF"/>
                        </a:buClr>
                        <a:buSzPts val="2000"/>
                        <a:buFont typeface="Arial"/>
                        <a:buNone/>
                      </a:pPr>
                      <a:r>
                        <a:rPr lang="en" sz="1200" u="none" strike="noStrike" cap="none">
                          <a:solidFill>
                            <a:srgbClr val="FFFFFF"/>
                          </a:solidFill>
                          <a:latin typeface="Arial"/>
                          <a:ea typeface="Arial"/>
                          <a:cs typeface="Arial"/>
                          <a:sym typeface="Arial"/>
                        </a:rPr>
                        <a:t>Administrator sign-in to the AWS Management Console requires the use of Virtual MFA.</a:t>
                      </a:r>
                      <a:endParaRPr sz="1200" u="none" strike="noStrike" cap="none">
                        <a:solidFill>
                          <a:srgbClr val="FFFFFF"/>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 sz="1200">
                          <a:solidFill>
                            <a:schemeClr val="dk1"/>
                          </a:solidFill>
                        </a:rPr>
                        <a:t>Enable virtual MFA for administrator groups </a:t>
                      </a:r>
                      <a:endParaRPr sz="120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7" name="Google Shape;147;p21"/>
          <p:cNvSpPr txBox="1">
            <a:spLocks noGrp="1"/>
          </p:cNvSpPr>
          <p:nvPr>
            <p:ph type="body" idx="1"/>
          </p:nvPr>
        </p:nvSpPr>
        <p:spPr>
          <a:xfrm>
            <a:off x="311700" y="837225"/>
            <a:ext cx="8520600" cy="54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Times New Roman"/>
                <a:ea typeface="Times New Roman"/>
                <a:cs typeface="Times New Roman"/>
                <a:sym typeface="Times New Roman"/>
              </a:rPr>
              <a:t>The following are the solutions for user authentication requirements: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C55A11"/>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On-screen Show (16:9)</PresentationFormat>
  <Paragraphs>367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Old Standard TT</vt:lpstr>
      <vt:lpstr>Arial</vt:lpstr>
      <vt:lpstr>Helvetica Neue</vt:lpstr>
      <vt:lpstr>Calibri</vt:lpstr>
      <vt:lpstr>Times New Roman</vt:lpstr>
      <vt:lpstr>Paperback</vt:lpstr>
      <vt:lpstr>Final Project –AWS Cloud  Architecting</vt:lpstr>
      <vt:lpstr>Introduction</vt:lpstr>
      <vt:lpstr>Executive Summary</vt:lpstr>
      <vt:lpstr>Requirements</vt:lpstr>
      <vt:lpstr>Architecture</vt:lpstr>
      <vt:lpstr>AWS Services</vt:lpstr>
      <vt:lpstr>Users and Groups</vt:lpstr>
      <vt:lpstr>User Authentication </vt:lpstr>
      <vt:lpstr>User Authentication</vt:lpstr>
      <vt:lpstr>Network and Security</vt:lpstr>
      <vt:lpstr>Network and Security</vt:lpstr>
      <vt:lpstr>Web, Application and Database Tier</vt:lpstr>
      <vt:lpstr>Web, Application and Database Tier</vt:lpstr>
      <vt:lpstr>Business Continuity</vt:lpstr>
      <vt:lpstr>Auditing &amp; Next Steps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–AWS Cloud  Architecting</dc:title>
  <cp:lastModifiedBy>Shreya Karakata</cp:lastModifiedBy>
  <cp:revision>1</cp:revision>
  <dcterms:modified xsi:type="dcterms:W3CDTF">2023-08-29T19:34:03Z</dcterms:modified>
</cp:coreProperties>
</file>