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30" y="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han Tiwari" userId="627e4b030b964b88" providerId="LiveId" clId="{B87C234A-7B60-48CF-9145-A3127BD9F741}"/>
    <pc:docChg chg="undo custSel addSld modSld modMainMaster">
      <pc:chgData name="Eshan Tiwari" userId="627e4b030b964b88" providerId="LiveId" clId="{B87C234A-7B60-48CF-9145-A3127BD9F741}" dt="2023-01-15T16:31:42.490" v="95" actId="20577"/>
      <pc:docMkLst>
        <pc:docMk/>
      </pc:docMkLst>
      <pc:sldChg chg="delSp modSp mod">
        <pc:chgData name="Eshan Tiwari" userId="627e4b030b964b88" providerId="LiveId" clId="{B87C234A-7B60-48CF-9145-A3127BD9F741}" dt="2023-01-15T16:27:22.950" v="61" actId="478"/>
        <pc:sldMkLst>
          <pc:docMk/>
          <pc:sldMk cId="0" sldId="256"/>
        </pc:sldMkLst>
        <pc:spChg chg="mod">
          <ac:chgData name="Eshan Tiwari" userId="627e4b030b964b88" providerId="LiveId" clId="{B87C234A-7B60-48CF-9145-A3127BD9F741}" dt="2023-01-15T16:27:15.453" v="58" actId="1076"/>
          <ac:spMkLst>
            <pc:docMk/>
            <pc:sldMk cId="0" sldId="256"/>
            <ac:spMk id="2" creationId="{00000000-0000-0000-0000-000000000000}"/>
          </ac:spMkLst>
        </pc:spChg>
        <pc:spChg chg="del">
          <ac:chgData name="Eshan Tiwari" userId="627e4b030b964b88" providerId="LiveId" clId="{B87C234A-7B60-48CF-9145-A3127BD9F741}" dt="2023-01-15T16:26:24.666" v="7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Eshan Tiwari" userId="627e4b030b964b88" providerId="LiveId" clId="{B87C234A-7B60-48CF-9145-A3127BD9F741}" dt="2023-01-15T16:27:18.407" v="59" actId="478"/>
          <ac:spMkLst>
            <pc:docMk/>
            <pc:sldMk cId="0" sldId="256"/>
            <ac:spMk id="6" creationId="{00000000-0000-0000-0000-000000000000}"/>
          </ac:spMkLst>
        </pc:spChg>
        <pc:picChg chg="del">
          <ac:chgData name="Eshan Tiwari" userId="627e4b030b964b88" providerId="LiveId" clId="{B87C234A-7B60-48CF-9145-A3127BD9F741}" dt="2023-01-15T16:27:20.884" v="60" actId="478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Eshan Tiwari" userId="627e4b030b964b88" providerId="LiveId" clId="{B87C234A-7B60-48CF-9145-A3127BD9F741}" dt="2023-01-15T16:27:22.950" v="61" actId="478"/>
          <ac:picMkLst>
            <pc:docMk/>
            <pc:sldMk cId="0" sldId="256"/>
            <ac:picMk id="5" creationId="{00000000-0000-0000-0000-000000000000}"/>
          </ac:picMkLst>
        </pc:picChg>
      </pc:sldChg>
      <pc:sldChg chg="modSp mod">
        <pc:chgData name="Eshan Tiwari" userId="627e4b030b964b88" providerId="LiveId" clId="{B87C234A-7B60-48CF-9145-A3127BD9F741}" dt="2023-01-15T16:30:31.911" v="84" actId="1076"/>
        <pc:sldMkLst>
          <pc:docMk/>
          <pc:sldMk cId="0" sldId="257"/>
        </pc:sldMkLst>
        <pc:spChg chg="mod">
          <ac:chgData name="Eshan Tiwari" userId="627e4b030b964b88" providerId="LiveId" clId="{B87C234A-7B60-48CF-9145-A3127BD9F741}" dt="2023-01-15T16:30:31.911" v="84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Eshan Tiwari" userId="627e4b030b964b88" providerId="LiveId" clId="{B87C234A-7B60-48CF-9145-A3127BD9F741}" dt="2023-01-15T16:29:29.095" v="81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add mod">
        <pc:chgData name="Eshan Tiwari" userId="627e4b030b964b88" providerId="LiveId" clId="{B87C234A-7B60-48CF-9145-A3127BD9F741}" dt="2023-01-15T16:31:42.490" v="95" actId="20577"/>
        <pc:sldMkLst>
          <pc:docMk/>
          <pc:sldMk cId="3432498760" sldId="271"/>
        </pc:sldMkLst>
        <pc:spChg chg="mod">
          <ac:chgData name="Eshan Tiwari" userId="627e4b030b964b88" providerId="LiveId" clId="{B87C234A-7B60-48CF-9145-A3127BD9F741}" dt="2023-01-15T16:31:42.490" v="95" actId="20577"/>
          <ac:spMkLst>
            <pc:docMk/>
            <pc:sldMk cId="3432498760" sldId="271"/>
            <ac:spMk id="2" creationId="{00000000-0000-0000-0000-000000000000}"/>
          </ac:spMkLst>
        </pc:spChg>
      </pc:sldChg>
      <pc:sldMasterChg chg="addSp delSp modSp mod setBg modSldLayout">
        <pc:chgData name="Eshan Tiwari" userId="627e4b030b964b88" providerId="LiveId" clId="{B87C234A-7B60-48CF-9145-A3127BD9F741}" dt="2023-01-15T16:25:41.669" v="6"/>
        <pc:sldMasterMkLst>
          <pc:docMk/>
          <pc:sldMasterMk cId="0" sldId="2147483648"/>
        </pc:sldMasterMkLst>
        <pc:picChg chg="add mod">
          <ac:chgData name="Eshan Tiwari" userId="627e4b030b964b88" providerId="LiveId" clId="{B87C234A-7B60-48CF-9145-A3127BD9F741}" dt="2023-01-15T16:25:16.788" v="5" actId="1076"/>
          <ac:picMkLst>
            <pc:docMk/>
            <pc:sldMasterMk cId="0" sldId="2147483648"/>
            <ac:picMk id="8" creationId="{40E72900-3FE1-935B-3BD2-B409F55371BF}"/>
          </ac:picMkLst>
        </pc:picChg>
        <pc:picChg chg="add del">
          <ac:chgData name="Eshan Tiwari" userId="627e4b030b964b88" providerId="LiveId" clId="{B87C234A-7B60-48CF-9145-A3127BD9F741}" dt="2023-01-15T16:24:52.171" v="2" actId="478"/>
          <ac:picMkLst>
            <pc:docMk/>
            <pc:sldMasterMk cId="0" sldId="2147483648"/>
            <ac:picMk id="16" creationId="{00000000-0000-0000-0000-000000000000}"/>
          </ac:picMkLst>
        </pc:picChg>
        <pc:picChg chg="add del">
          <ac:chgData name="Eshan Tiwari" userId="627e4b030b964b88" providerId="LiveId" clId="{B87C234A-7B60-48CF-9145-A3127BD9F741}" dt="2023-01-15T16:25:11.094" v="4" actId="478"/>
          <ac:picMkLst>
            <pc:docMk/>
            <pc:sldMasterMk cId="0" sldId="2147483648"/>
            <ac:picMk id="17" creationId="{00000000-0000-0000-0000-000000000000}"/>
          </ac:picMkLst>
        </pc:picChg>
        <pc:sldLayoutChg chg="setBg">
          <pc:chgData name="Eshan Tiwari" userId="627e4b030b964b88" providerId="LiveId" clId="{B87C234A-7B60-48CF-9145-A3127BD9F741}" dt="2023-01-15T16:25:41.669" v="6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Eshan Tiwari" userId="627e4b030b964b88" providerId="LiveId" clId="{B87C234A-7B60-48CF-9145-A3127BD9F741}" dt="2023-01-15T16:25:41.669" v="6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Eshan Tiwari" userId="627e4b030b964b88" providerId="LiveId" clId="{B87C234A-7B60-48CF-9145-A3127BD9F741}" dt="2023-01-15T16:25:41.669" v="6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Eshan Tiwari" userId="627e4b030b964b88" providerId="LiveId" clId="{B87C234A-7B60-48CF-9145-A3127BD9F741}" dt="2023-01-15T16:25:41.669" v="6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Eshan Tiwari" userId="627e4b030b964b88" providerId="LiveId" clId="{B87C234A-7B60-48CF-9145-A3127BD9F741}" dt="2023-01-15T16:25:41.669" v="6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D8907-708E-469A-B552-4EA4B436EC5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4A31B-11A4-4E04-B279-C38F5389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4445" y="2318766"/>
            <a:ext cx="302310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7640" y="2736850"/>
            <a:ext cx="9503410" cy="357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300" y="2985930"/>
            <a:ext cx="7391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Analyzing Loan Application Data Using Python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8600" y="2311398"/>
            <a:ext cx="4622800" cy="45211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15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50" dirty="0"/>
              <a:t> </a:t>
            </a:r>
            <a:r>
              <a:rPr spc="-5" dirty="0"/>
              <a:t>Data</a:t>
            </a:r>
            <a:r>
              <a:rPr spc="-100" dirty="0"/>
              <a:t> </a:t>
            </a:r>
            <a:r>
              <a:rPr spc="-5" dirty="0"/>
              <a:t>Sets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10" dirty="0"/>
              <a:t>Categorical</a:t>
            </a:r>
            <a:r>
              <a:rPr spc="-4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691" y="2110867"/>
            <a:ext cx="3021330" cy="217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Bivariate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Exploration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500"/>
              </a:lnSpc>
            </a:pPr>
            <a:r>
              <a:rPr sz="1400" spc="-60" dirty="0">
                <a:latin typeface="Times New Roman"/>
                <a:cs typeface="Times New Roman"/>
              </a:rPr>
              <a:t>We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loan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default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housing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related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spc="-5" dirty="0">
                <a:latin typeface="Times New Roman"/>
                <a:cs typeface="Times New Roman"/>
              </a:rPr>
              <a:t>Identification:</a:t>
            </a:r>
            <a:endParaRPr sz="1400">
              <a:latin typeface="Times New Roman"/>
              <a:cs typeface="Times New Roman"/>
            </a:endParaRPr>
          </a:p>
          <a:p>
            <a:pPr marL="241300" marR="400050">
              <a:lnSpc>
                <a:spcPct val="89300"/>
              </a:lnSpc>
              <a:spcBef>
                <a:spcPts val="1010"/>
              </a:spcBef>
            </a:pP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indicated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living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parents </a:t>
            </a:r>
            <a:r>
              <a:rPr sz="1400" dirty="0">
                <a:latin typeface="Times New Roman"/>
                <a:cs typeface="Times New Roman"/>
              </a:rPr>
              <a:t>and in rented </a:t>
            </a:r>
            <a:r>
              <a:rPr sz="1400" spc="-5" dirty="0">
                <a:latin typeface="Times New Roman"/>
                <a:cs typeface="Times New Roman"/>
              </a:rPr>
              <a:t>apartment </a:t>
            </a:r>
            <a:r>
              <a:rPr sz="1400" dirty="0">
                <a:latin typeface="Times New Roman"/>
                <a:cs typeface="Times New Roman"/>
              </a:rPr>
              <a:t> have </a:t>
            </a:r>
            <a:r>
              <a:rPr sz="1400" spc="-5" dirty="0">
                <a:latin typeface="Times New Roman"/>
                <a:cs typeface="Times New Roman"/>
              </a:rPr>
              <a:t>higher </a:t>
            </a:r>
            <a:r>
              <a:rPr sz="1400" dirty="0">
                <a:latin typeface="Times New Roman"/>
                <a:cs typeface="Times New Roman"/>
              </a:rPr>
              <a:t>risk of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defaulting(&gt;10%)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15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50" dirty="0"/>
              <a:t> </a:t>
            </a:r>
            <a:r>
              <a:rPr spc="-5" dirty="0"/>
              <a:t>Data</a:t>
            </a:r>
            <a:r>
              <a:rPr spc="-100" dirty="0"/>
              <a:t> </a:t>
            </a:r>
            <a:r>
              <a:rPr spc="-5" dirty="0"/>
              <a:t>Sets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10" dirty="0"/>
              <a:t>Categorical</a:t>
            </a:r>
            <a:r>
              <a:rPr spc="-4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2110867"/>
            <a:ext cx="3021330" cy="1985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Bivariate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Exploration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500"/>
              </a:lnSpc>
            </a:pPr>
            <a:r>
              <a:rPr sz="1400" spc="-60" dirty="0">
                <a:latin typeface="Times New Roman"/>
                <a:cs typeface="Times New Roman"/>
              </a:rPr>
              <a:t>We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loan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default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related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spc="-5" dirty="0">
                <a:latin typeface="Times New Roman"/>
                <a:cs typeface="Times New Roman"/>
              </a:rPr>
              <a:t>Identification:</a:t>
            </a:r>
            <a:endParaRPr sz="1400">
              <a:latin typeface="Times New Roman"/>
              <a:cs typeface="Times New Roman"/>
            </a:endParaRPr>
          </a:p>
          <a:p>
            <a:pPr marL="241300" marR="364490">
              <a:lnSpc>
                <a:spcPts val="1500"/>
              </a:lnSpc>
              <a:spcBef>
                <a:spcPts val="1030"/>
              </a:spcBef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indicated customers living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defaulting(~10%)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852" y="1905000"/>
            <a:ext cx="3130296" cy="4550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022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60" dirty="0"/>
              <a:t> </a:t>
            </a:r>
            <a:r>
              <a:rPr spc="-5" dirty="0"/>
              <a:t>Data</a:t>
            </a:r>
            <a:r>
              <a:rPr spc="-110" dirty="0"/>
              <a:t> </a:t>
            </a:r>
            <a:r>
              <a:rPr spc="-5" dirty="0"/>
              <a:t>Sets</a:t>
            </a:r>
            <a:r>
              <a:rPr spc="-20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5" dirty="0"/>
              <a:t>Numerical</a:t>
            </a:r>
            <a:r>
              <a:rPr spc="-3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083" y="2110867"/>
            <a:ext cx="1779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Univariate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Exploration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2514981"/>
            <a:ext cx="3125470" cy="36664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179705">
              <a:lnSpc>
                <a:spcPts val="1500"/>
              </a:lnSpc>
              <a:spcBef>
                <a:spcPts val="305"/>
              </a:spcBef>
            </a:pPr>
            <a:r>
              <a:rPr sz="1400" spc="-6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explore </a:t>
            </a:r>
            <a:r>
              <a:rPr sz="1400" dirty="0">
                <a:latin typeface="Times New Roman"/>
                <a:cs typeface="Times New Roman"/>
              </a:rPr>
              <a:t>data set </a:t>
            </a:r>
            <a:r>
              <a:rPr sz="1400" spc="-5" dirty="0">
                <a:latin typeface="Times New Roman"/>
                <a:cs typeface="Times New Roman"/>
              </a:rPr>
              <a:t>available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understand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defaulters(target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=1)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non-defaulters(target </a:t>
            </a:r>
            <a:r>
              <a:rPr sz="1400" dirty="0">
                <a:latin typeface="Times New Roman"/>
                <a:cs typeface="Times New Roman"/>
              </a:rPr>
              <a:t>=2) are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distributed </a:t>
            </a:r>
            <a:r>
              <a:rPr sz="1400" dirty="0">
                <a:latin typeface="Times New Roman"/>
                <a:cs typeface="Times New Roman"/>
              </a:rPr>
              <a:t>around various </a:t>
            </a:r>
            <a:r>
              <a:rPr sz="1400" spc="-5" dirty="0">
                <a:latin typeface="Times New Roman"/>
                <a:cs typeface="Times New Roman"/>
              </a:rPr>
              <a:t>numerical </a:t>
            </a:r>
            <a:r>
              <a:rPr sz="1400" dirty="0">
                <a:latin typeface="Times New Roman"/>
                <a:cs typeface="Times New Roman"/>
              </a:rPr>
              <a:t> variables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spc="-5" dirty="0">
                <a:latin typeface="Times New Roman"/>
                <a:cs typeface="Times New Roman"/>
              </a:rPr>
              <a:t>Identification: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ts val="1590"/>
              </a:lnSpc>
              <a:spcBef>
                <a:spcPts val="825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ts val="1500"/>
              </a:lnSpc>
            </a:pPr>
            <a:r>
              <a:rPr sz="1400" spc="-10" dirty="0">
                <a:latin typeface="Times New Roman"/>
                <a:cs typeface="Times New Roman"/>
              </a:rPr>
              <a:t>DAYS_LAST_PHONE_CHANG</a:t>
            </a:r>
            <a:endParaRPr sz="1400">
              <a:latin typeface="Times New Roman"/>
              <a:cs typeface="Times New Roman"/>
            </a:endParaRPr>
          </a:p>
          <a:p>
            <a:pPr marL="241300" marR="486409">
              <a:lnSpc>
                <a:spcPts val="1500"/>
              </a:lnSpc>
              <a:spcBef>
                <a:spcPts val="110"/>
              </a:spcBef>
            </a:pPr>
            <a:r>
              <a:rPr sz="1400" spc="-5" dirty="0">
                <a:latin typeface="Times New Roman"/>
                <a:cs typeface="Times New Roman"/>
              </a:rPr>
              <a:t>E: </a:t>
            </a:r>
            <a:r>
              <a:rPr sz="1400" dirty="0">
                <a:latin typeface="Times New Roman"/>
                <a:cs typeface="Times New Roman"/>
              </a:rPr>
              <a:t>Median value and 75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percentile value for Defaulters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(Target </a:t>
            </a:r>
            <a:r>
              <a:rPr sz="1400" dirty="0">
                <a:latin typeface="Times New Roman"/>
                <a:cs typeface="Times New Roman"/>
              </a:rPr>
              <a:t>= 1) is lesser than </a:t>
            </a:r>
            <a:r>
              <a:rPr sz="1400" spc="5" dirty="0">
                <a:latin typeface="Times New Roman"/>
                <a:cs typeface="Times New Roman"/>
              </a:rPr>
              <a:t>non-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defaulters. It </a:t>
            </a:r>
            <a:r>
              <a:rPr sz="1400" spc="-5" dirty="0">
                <a:latin typeface="Times New Roman"/>
                <a:cs typeface="Times New Roman"/>
              </a:rPr>
              <a:t>implies </a:t>
            </a:r>
            <a:r>
              <a:rPr sz="1400" dirty="0">
                <a:latin typeface="Times New Roman"/>
                <a:cs typeface="Times New Roman"/>
              </a:rPr>
              <a:t>defaulter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often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change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phone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before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  <a:p>
            <a:pPr marL="241300" marR="5080">
              <a:lnSpc>
                <a:spcPts val="1500"/>
              </a:lnSpc>
              <a:spcBef>
                <a:spcPts val="1000"/>
              </a:spcBef>
            </a:pPr>
            <a:r>
              <a:rPr sz="1400" dirty="0">
                <a:latin typeface="Times New Roman"/>
                <a:cs typeface="Times New Roman"/>
              </a:rPr>
              <a:t>Fig 2: </a:t>
            </a:r>
            <a:r>
              <a:rPr sz="1400" spc="-15" dirty="0">
                <a:latin typeface="Times New Roman"/>
                <a:cs typeface="Times New Roman"/>
              </a:rPr>
              <a:t>DAYS_ID_PUBLISH: </a:t>
            </a:r>
            <a:r>
              <a:rPr sz="1400" dirty="0">
                <a:latin typeface="Times New Roman"/>
                <a:cs typeface="Times New Roman"/>
              </a:rPr>
              <a:t>Defaulters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seem to change </a:t>
            </a:r>
            <a:r>
              <a:rPr sz="1400" spc="-5" dirty="0">
                <a:latin typeface="Times New Roman"/>
                <a:cs typeface="Times New Roman"/>
              </a:rPr>
              <a:t>IDs </a:t>
            </a:r>
            <a:r>
              <a:rPr sz="1400" spc="-10" dirty="0">
                <a:latin typeface="Times New Roman"/>
                <a:cs typeface="Times New Roman"/>
              </a:rPr>
              <a:t>more </a:t>
            </a:r>
            <a:r>
              <a:rPr sz="1400" dirty="0">
                <a:latin typeface="Times New Roman"/>
                <a:cs typeface="Times New Roman"/>
              </a:rPr>
              <a:t>frequently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non-defaulters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59" y="2116835"/>
            <a:ext cx="4290059" cy="4575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58400" y="3657587"/>
            <a:ext cx="492125" cy="277495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045"/>
              </a:lnSpc>
            </a:pPr>
            <a:r>
              <a:rPr sz="1800" spc="-5" dirty="0">
                <a:latin typeface="Calibri"/>
                <a:cs typeface="Calibri"/>
              </a:rPr>
              <a:t>Fig-1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6876" y="5666232"/>
            <a:ext cx="492125" cy="277495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045"/>
              </a:lnSpc>
            </a:pPr>
            <a:r>
              <a:rPr sz="1800" spc="-5" dirty="0">
                <a:latin typeface="Calibri"/>
                <a:cs typeface="Calibri"/>
              </a:rPr>
              <a:t>Fig-2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780" y="1886386"/>
            <a:ext cx="3551118" cy="23802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6718" y="4722675"/>
            <a:ext cx="3637532" cy="21353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022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60" dirty="0"/>
              <a:t> </a:t>
            </a:r>
            <a:r>
              <a:rPr spc="-5" dirty="0"/>
              <a:t>Data</a:t>
            </a:r>
            <a:r>
              <a:rPr spc="-110" dirty="0"/>
              <a:t> </a:t>
            </a:r>
            <a:r>
              <a:rPr spc="-5" dirty="0"/>
              <a:t>Sets</a:t>
            </a:r>
            <a:r>
              <a:rPr spc="-20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5" dirty="0"/>
              <a:t>Numerical</a:t>
            </a:r>
            <a:r>
              <a:rPr spc="-3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5083" y="2110867"/>
            <a:ext cx="16719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Biv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ia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Expl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io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691" y="2514981"/>
            <a:ext cx="2950210" cy="27774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5"/>
              </a:spcBef>
            </a:pPr>
            <a:r>
              <a:rPr sz="1400" spc="-6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explore </a:t>
            </a:r>
            <a:r>
              <a:rPr sz="1400" dirty="0">
                <a:latin typeface="Times New Roman"/>
                <a:cs typeface="Times New Roman"/>
              </a:rPr>
              <a:t>data set </a:t>
            </a:r>
            <a:r>
              <a:rPr sz="1400" spc="-5" dirty="0">
                <a:latin typeface="Times New Roman"/>
                <a:cs typeface="Times New Roman"/>
              </a:rPr>
              <a:t>available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understand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defaulters(target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=1)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non-defaulters(target </a:t>
            </a:r>
            <a:r>
              <a:rPr sz="1400" dirty="0">
                <a:latin typeface="Times New Roman"/>
                <a:cs typeface="Times New Roman"/>
              </a:rPr>
              <a:t>=2 and various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numerical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variables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related</a:t>
            </a:r>
            <a:endParaRPr sz="1400">
              <a:latin typeface="Times New Roman"/>
              <a:cs typeface="Times New Roman"/>
            </a:endParaRPr>
          </a:p>
          <a:p>
            <a:pPr marL="241300" marR="1918970" indent="-228600">
              <a:lnSpc>
                <a:spcPts val="2510"/>
              </a:lnSpc>
              <a:spcBef>
                <a:spcPts val="16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ti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ica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:  Fig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ts val="1185"/>
              </a:lnSpc>
            </a:pPr>
            <a:r>
              <a:rPr sz="1400" b="1" spc="-10" dirty="0">
                <a:latin typeface="Times New Roman"/>
                <a:cs typeface="Times New Roman"/>
              </a:rPr>
              <a:t>DAYS_LAST_PHONE_CHAN</a:t>
            </a:r>
            <a:endParaRPr sz="1400">
              <a:latin typeface="Times New Roman"/>
              <a:cs typeface="Times New Roman"/>
            </a:endParaRPr>
          </a:p>
          <a:p>
            <a:pPr marL="241300" marR="307340">
              <a:lnSpc>
                <a:spcPts val="1500"/>
              </a:lnSpc>
              <a:spcBef>
                <a:spcPts val="115"/>
              </a:spcBef>
            </a:pPr>
            <a:r>
              <a:rPr sz="1400" b="1" spc="-5" dirty="0">
                <a:latin typeface="Times New Roman"/>
                <a:cs typeface="Times New Roman"/>
              </a:rPr>
              <a:t>GE</a:t>
            </a:r>
            <a:r>
              <a:rPr sz="1400" spc="-5" dirty="0">
                <a:latin typeface="Times New Roman"/>
                <a:cs typeface="Times New Roman"/>
              </a:rPr>
              <a:t>: </a:t>
            </a:r>
            <a:r>
              <a:rPr sz="1400" dirty="0">
                <a:latin typeface="Times New Roman"/>
                <a:cs typeface="Times New Roman"/>
              </a:rPr>
              <a:t>Defaulter </a:t>
            </a:r>
            <a:r>
              <a:rPr sz="1400" spc="-5" dirty="0">
                <a:latin typeface="Times New Roman"/>
                <a:cs typeface="Times New Roman"/>
              </a:rPr>
              <a:t>customers </a:t>
            </a:r>
            <a:r>
              <a:rPr sz="1400" dirty="0">
                <a:latin typeface="Times New Roman"/>
                <a:cs typeface="Times New Roman"/>
              </a:rPr>
              <a:t>change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phone </a:t>
            </a:r>
            <a:r>
              <a:rPr sz="1400" spc="-5" dirty="0">
                <a:latin typeface="Times New Roman"/>
                <a:cs typeface="Times New Roman"/>
              </a:rPr>
              <a:t>number </a:t>
            </a:r>
            <a:r>
              <a:rPr sz="1400" dirty="0">
                <a:latin typeface="Times New Roman"/>
                <a:cs typeface="Times New Roman"/>
              </a:rPr>
              <a:t>closer to the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submission </a:t>
            </a:r>
            <a:r>
              <a:rPr sz="1400" dirty="0">
                <a:latin typeface="Times New Roman"/>
                <a:cs typeface="Times New Roman"/>
              </a:rPr>
              <a:t>of application Fig </a:t>
            </a:r>
            <a:r>
              <a:rPr sz="1400" spc="5" dirty="0">
                <a:latin typeface="Times New Roman"/>
                <a:cs typeface="Times New Roman"/>
              </a:rPr>
              <a:t>2: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spc="-140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S_I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_</a:t>
            </a:r>
            <a:r>
              <a:rPr sz="1400" b="1" spc="-10" dirty="0">
                <a:latin typeface="Times New Roman"/>
                <a:cs typeface="Times New Roman"/>
              </a:rPr>
              <a:t>PU</a:t>
            </a:r>
            <a:r>
              <a:rPr sz="1400" b="1" dirty="0">
                <a:latin typeface="Times New Roman"/>
                <a:cs typeface="Times New Roman"/>
              </a:rPr>
              <a:t>BLIS</a:t>
            </a:r>
            <a:r>
              <a:rPr sz="1400" b="1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efa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lter  </a:t>
            </a:r>
            <a:r>
              <a:rPr sz="1400" spc="-5" dirty="0">
                <a:latin typeface="Times New Roman"/>
                <a:cs typeface="Times New Roman"/>
              </a:rPr>
              <a:t>customers </a:t>
            </a:r>
            <a:r>
              <a:rPr sz="1400" dirty="0">
                <a:latin typeface="Times New Roman"/>
                <a:cs typeface="Times New Roman"/>
              </a:rPr>
              <a:t>changes id closer to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submission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1511" y="2116823"/>
            <a:ext cx="490220" cy="277495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39"/>
              </a:lnSpc>
            </a:pPr>
            <a:r>
              <a:rPr sz="1800" spc="-5" dirty="0">
                <a:latin typeface="Calibri"/>
                <a:cs typeface="Calibri"/>
              </a:rPr>
              <a:t>Fig-1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09988" y="5039855"/>
            <a:ext cx="490220" cy="278765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55"/>
              </a:lnSpc>
            </a:pPr>
            <a:r>
              <a:rPr sz="1800" spc="-5" dirty="0">
                <a:latin typeface="Calibri"/>
                <a:cs typeface="Calibri"/>
              </a:rPr>
              <a:t>Fig-2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022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60" dirty="0"/>
              <a:t> </a:t>
            </a:r>
            <a:r>
              <a:rPr spc="-5" dirty="0"/>
              <a:t>Data</a:t>
            </a:r>
            <a:r>
              <a:rPr spc="-110" dirty="0"/>
              <a:t> </a:t>
            </a:r>
            <a:r>
              <a:rPr spc="-5" dirty="0"/>
              <a:t>Sets</a:t>
            </a:r>
            <a:r>
              <a:rPr spc="-20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5" dirty="0"/>
              <a:t>Numerical</a:t>
            </a:r>
            <a:r>
              <a:rPr spc="-3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2110867"/>
            <a:ext cx="3000375" cy="394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el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nal</a:t>
            </a:r>
            <a:r>
              <a:rPr sz="1400" b="1" spc="-10" dirty="0">
                <a:latin typeface="Times New Roman"/>
                <a:cs typeface="Times New Roman"/>
              </a:rPr>
              <a:t>ysi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500"/>
              </a:lnSpc>
            </a:pPr>
            <a:r>
              <a:rPr sz="1400" spc="-6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explore </a:t>
            </a:r>
            <a:r>
              <a:rPr sz="1400" dirty="0">
                <a:latin typeface="Times New Roman"/>
                <a:cs typeface="Times New Roman"/>
              </a:rPr>
              <a:t>data sets for </a:t>
            </a:r>
            <a:r>
              <a:rPr sz="1400" spc="-5" dirty="0">
                <a:latin typeface="Times New Roman"/>
                <a:cs typeface="Times New Roman"/>
              </a:rPr>
              <a:t>target </a:t>
            </a:r>
            <a:r>
              <a:rPr sz="1400" dirty="0">
                <a:latin typeface="Times New Roman"/>
                <a:cs typeface="Times New Roman"/>
              </a:rPr>
              <a:t>=0 and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target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=1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check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top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correlated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pair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variables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same across both </a:t>
            </a:r>
            <a:r>
              <a:rPr sz="1400" dirty="0">
                <a:latin typeface="Times New Roman"/>
                <a:cs typeface="Times New Roman"/>
              </a:rPr>
              <a:t>the data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sets</a:t>
            </a:r>
            <a:endParaRPr sz="1400">
              <a:latin typeface="Times New Roman"/>
              <a:cs typeface="Times New Roman"/>
            </a:endParaRPr>
          </a:p>
          <a:p>
            <a:pPr marL="12700" marR="1969135">
              <a:lnSpc>
                <a:spcPts val="2480"/>
              </a:lnSpc>
              <a:spcBef>
                <a:spcPts val="19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ti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ica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:  I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ti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ica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241300" marR="446405">
              <a:lnSpc>
                <a:spcPts val="1500"/>
              </a:lnSpc>
              <a:spcBef>
                <a:spcPts val="805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correlation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variables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target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=0</a:t>
            </a:r>
            <a:endParaRPr sz="1400">
              <a:latin typeface="Times New Roman"/>
              <a:cs typeface="Times New Roman"/>
            </a:endParaRPr>
          </a:p>
          <a:p>
            <a:pPr marL="241300" marR="443230">
              <a:lnSpc>
                <a:spcPts val="1500"/>
              </a:lnSpc>
              <a:spcBef>
                <a:spcPts val="1010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correlation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variables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target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=01</a:t>
            </a:r>
            <a:endParaRPr sz="1400">
              <a:latin typeface="Times New Roman"/>
              <a:cs typeface="Times New Roman"/>
            </a:endParaRPr>
          </a:p>
          <a:p>
            <a:pPr marL="241300" marR="388620">
              <a:lnSpc>
                <a:spcPct val="89300"/>
              </a:lnSpc>
              <a:spcBef>
                <a:spcPts val="975"/>
              </a:spcBef>
            </a:pPr>
            <a:r>
              <a:rPr sz="1400" b="1" dirty="0">
                <a:latin typeface="Times New Roman"/>
                <a:cs typeface="Times New Roman"/>
              </a:rPr>
              <a:t>Though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correlation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values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look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similar </a:t>
            </a:r>
            <a:r>
              <a:rPr sz="1400" b="1" dirty="0">
                <a:latin typeface="Times New Roman"/>
                <a:cs typeface="Times New Roman"/>
              </a:rPr>
              <a:t>for both the data sets,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we </a:t>
            </a:r>
            <a:r>
              <a:rPr sz="1400" b="1" spc="5" dirty="0">
                <a:latin typeface="Times New Roman"/>
                <a:cs typeface="Times New Roman"/>
              </a:rPr>
              <a:t>will </a:t>
            </a:r>
            <a:r>
              <a:rPr sz="1400" b="1" dirty="0">
                <a:latin typeface="Times New Roman"/>
                <a:cs typeface="Times New Roman"/>
              </a:rPr>
              <a:t>need to </a:t>
            </a:r>
            <a:r>
              <a:rPr sz="1400" b="1" spc="-5" dirty="0">
                <a:latin typeface="Times New Roman"/>
                <a:cs typeface="Times New Roman"/>
              </a:rPr>
              <a:t>present </a:t>
            </a:r>
            <a:r>
              <a:rPr sz="1400" b="1" dirty="0">
                <a:latin typeface="Times New Roman"/>
                <a:cs typeface="Times New Roman"/>
              </a:rPr>
              <a:t>values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 a </a:t>
            </a:r>
            <a:r>
              <a:rPr sz="1400" b="1" spc="-5" dirty="0">
                <a:latin typeface="Times New Roman"/>
                <a:cs typeface="Times New Roman"/>
              </a:rPr>
              <a:t>tubular format </a:t>
            </a:r>
            <a:r>
              <a:rPr sz="1400" b="1" dirty="0">
                <a:latin typeface="Times New Roman"/>
                <a:cs typeface="Times New Roman"/>
              </a:rPr>
              <a:t>to do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comparison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0900" y="2327563"/>
            <a:ext cx="7332817" cy="35804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94476" y="5980176"/>
            <a:ext cx="490220" cy="277495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" dirty="0">
                <a:latin typeface="Calibri"/>
                <a:cs typeface="Calibri"/>
              </a:rPr>
              <a:t>Fig-1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9800" y="5980176"/>
            <a:ext cx="492125" cy="277495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050"/>
              </a:lnSpc>
            </a:pPr>
            <a:r>
              <a:rPr sz="1800" spc="-5" dirty="0">
                <a:latin typeface="Calibri"/>
                <a:cs typeface="Calibri"/>
              </a:rPr>
              <a:t>Fig-2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022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60" dirty="0"/>
              <a:t> </a:t>
            </a:r>
            <a:r>
              <a:rPr spc="-5" dirty="0"/>
              <a:t>Data</a:t>
            </a:r>
            <a:r>
              <a:rPr spc="-110" dirty="0"/>
              <a:t> </a:t>
            </a:r>
            <a:r>
              <a:rPr spc="-5" dirty="0"/>
              <a:t>Sets</a:t>
            </a:r>
            <a:r>
              <a:rPr spc="-20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5" dirty="0"/>
              <a:t>Numerical</a:t>
            </a:r>
            <a:r>
              <a:rPr spc="-3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083" y="2110867"/>
            <a:ext cx="1580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el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nal</a:t>
            </a:r>
            <a:r>
              <a:rPr sz="1400" b="1" spc="-10" dirty="0">
                <a:latin typeface="Times New Roman"/>
                <a:cs typeface="Times New Roman"/>
              </a:rPr>
              <a:t>ysi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2514981"/>
            <a:ext cx="3000375" cy="28397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5"/>
              </a:spcBef>
            </a:pPr>
            <a:r>
              <a:rPr sz="1400" spc="-6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explore </a:t>
            </a:r>
            <a:r>
              <a:rPr sz="1400" dirty="0">
                <a:latin typeface="Times New Roman"/>
                <a:cs typeface="Times New Roman"/>
              </a:rPr>
              <a:t>data sets for </a:t>
            </a:r>
            <a:r>
              <a:rPr sz="1400" spc="-5" dirty="0">
                <a:latin typeface="Times New Roman"/>
                <a:cs typeface="Times New Roman"/>
              </a:rPr>
              <a:t>target </a:t>
            </a:r>
            <a:r>
              <a:rPr sz="1400" dirty="0">
                <a:latin typeface="Times New Roman"/>
                <a:cs typeface="Times New Roman"/>
              </a:rPr>
              <a:t>=0 and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target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=1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check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top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correlated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pair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variables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same across both </a:t>
            </a:r>
            <a:r>
              <a:rPr sz="1400" dirty="0">
                <a:latin typeface="Times New Roman"/>
                <a:cs typeface="Times New Roman"/>
              </a:rPr>
              <a:t>the data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spc="-5" dirty="0">
                <a:latin typeface="Times New Roman"/>
                <a:cs typeface="Times New Roman"/>
              </a:rPr>
              <a:t>Identification: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ts val="1590"/>
              </a:lnSpc>
              <a:spcBef>
                <a:spcPts val="825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Top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10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correlation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ts val="1590"/>
              </a:lnSpc>
            </a:pPr>
            <a:r>
              <a:rPr sz="1400" b="1" dirty="0">
                <a:latin typeface="Times New Roman"/>
                <a:cs typeface="Times New Roman"/>
              </a:rPr>
              <a:t>variables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target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=0</a:t>
            </a:r>
            <a:endParaRPr sz="1400">
              <a:latin typeface="Times New Roman"/>
              <a:cs typeface="Times New Roman"/>
            </a:endParaRPr>
          </a:p>
          <a:p>
            <a:pPr marL="241300" marR="889635">
              <a:lnSpc>
                <a:spcPts val="1500"/>
              </a:lnSpc>
              <a:spcBef>
                <a:spcPts val="1019"/>
              </a:spcBef>
            </a:pPr>
            <a:r>
              <a:rPr sz="1400" dirty="0">
                <a:latin typeface="Times New Roman"/>
                <a:cs typeface="Times New Roman"/>
              </a:rPr>
              <a:t>Fig 2: </a:t>
            </a:r>
            <a:r>
              <a:rPr sz="1400" b="1" spc="-45" dirty="0">
                <a:latin typeface="Times New Roman"/>
                <a:cs typeface="Times New Roman"/>
              </a:rPr>
              <a:t>Top </a:t>
            </a:r>
            <a:r>
              <a:rPr sz="1400" b="1" dirty="0">
                <a:latin typeface="Times New Roman"/>
                <a:cs typeface="Times New Roman"/>
              </a:rPr>
              <a:t>10 </a:t>
            </a:r>
            <a:r>
              <a:rPr sz="1400" b="1" spc="-5" dirty="0">
                <a:latin typeface="Times New Roman"/>
                <a:cs typeface="Times New Roman"/>
              </a:rPr>
              <a:t>correlation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variables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target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=1</a:t>
            </a:r>
            <a:endParaRPr sz="1400">
              <a:latin typeface="Times New Roman"/>
              <a:cs typeface="Times New Roman"/>
            </a:endParaRPr>
          </a:p>
          <a:p>
            <a:pPr marL="241300" marR="328295">
              <a:lnSpc>
                <a:spcPts val="1500"/>
              </a:lnSpc>
              <a:spcBef>
                <a:spcPts val="1000"/>
              </a:spcBef>
            </a:pPr>
            <a:r>
              <a:rPr sz="1400" dirty="0">
                <a:latin typeface="Times New Roman"/>
                <a:cs typeface="Times New Roman"/>
              </a:rPr>
              <a:t>8 out of the top 10 correlation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variables are </a:t>
            </a:r>
            <a:r>
              <a:rPr sz="1400" spc="-10" dirty="0">
                <a:latin typeface="Times New Roman"/>
                <a:cs typeface="Times New Roman"/>
              </a:rPr>
              <a:t>common </a:t>
            </a:r>
            <a:r>
              <a:rPr sz="1400" dirty="0">
                <a:latin typeface="Times New Roman"/>
                <a:cs typeface="Times New Roman"/>
              </a:rPr>
              <a:t>across both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161" y="2231135"/>
            <a:ext cx="4400001" cy="1943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161" y="4596384"/>
            <a:ext cx="4400001" cy="1943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993123" y="1904987"/>
            <a:ext cx="490220" cy="277495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039"/>
              </a:lnSpc>
            </a:pPr>
            <a:r>
              <a:rPr sz="1800" spc="-5" dirty="0">
                <a:latin typeface="Calibri"/>
                <a:cs typeface="Calibri"/>
              </a:rPr>
              <a:t>Fig-1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1600" y="4294619"/>
            <a:ext cx="492125" cy="277495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045"/>
              </a:lnSpc>
            </a:pPr>
            <a:r>
              <a:rPr sz="1800" spc="-5" dirty="0">
                <a:latin typeface="Calibri"/>
                <a:cs typeface="Calibri"/>
              </a:rPr>
              <a:t>Fig-2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418" y="1863978"/>
            <a:ext cx="1034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</a:t>
            </a:r>
            <a:r>
              <a:rPr sz="1800" spc="-5" dirty="0">
                <a:latin typeface="Times New Roman"/>
                <a:cs typeface="Times New Roman"/>
              </a:rPr>
              <a:t> analysis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made</a:t>
            </a:r>
            <a:r>
              <a:rPr sz="1800" dirty="0">
                <a:latin typeface="Times New Roman"/>
                <a:cs typeface="Times New Roman"/>
              </a:rPr>
              <a:t> below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summary,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help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default.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039" y="898982"/>
            <a:ext cx="1403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7640" y="2736850"/>
          <a:ext cx="9483725" cy="3566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Variable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Variable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CODE_GENDER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NAME_EDUCATION_TYPE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AGE_GROUP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NAME_HOUSING_TYPE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NAME_INCOME_TYPE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6.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OCCUPATION_TYPE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7.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REGION_RATING_CLIENT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8.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REGION_RATING_CLIENT_W_CI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Categorical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9.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DAYS_LAST_PHONE_CHANGE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DAYS_ID_PUBLISH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Numerical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980" y="3429000"/>
            <a:ext cx="10734040" cy="10406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4765">
              <a:lnSpc>
                <a:spcPts val="1814"/>
              </a:lnSpc>
              <a:spcBef>
                <a:spcPts val="81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“Consumer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Finance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Company”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specialize in </a:t>
            </a:r>
            <a:r>
              <a:rPr sz="1600" dirty="0">
                <a:latin typeface="Times New Roman"/>
                <a:cs typeface="Times New Roman"/>
              </a:rPr>
              <a:t>lending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loans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customers.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interested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patterns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endParaRPr sz="1600" dirty="0">
              <a:latin typeface="Times New Roman"/>
              <a:cs typeface="Times New Roman"/>
            </a:endParaRPr>
          </a:p>
          <a:p>
            <a:pPr marL="24765">
              <a:lnSpc>
                <a:spcPts val="1705"/>
              </a:lnSpc>
            </a:pPr>
            <a:r>
              <a:rPr sz="1600" spc="-5" dirty="0">
                <a:latin typeface="Times New Roman"/>
                <a:cs typeface="Times New Roman"/>
              </a:rPr>
              <a:t>clients who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 difficulty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paying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installments.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 help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identifying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loans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applications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 lead</a:t>
            </a:r>
            <a:endParaRPr sz="1600" dirty="0">
              <a:latin typeface="Times New Roman"/>
              <a:cs typeface="Times New Roman"/>
            </a:endParaRPr>
          </a:p>
          <a:p>
            <a:pPr marL="24765" marR="5080">
              <a:lnSpc>
                <a:spcPts val="1720"/>
              </a:lnSpc>
              <a:spcBef>
                <a:spcPts val="114"/>
              </a:spcBef>
            </a:pP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denying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loan,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reducing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amount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loan,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lending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interest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rate)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thereby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improving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 portfolio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risk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assessment</a:t>
            </a:r>
            <a:r>
              <a:rPr sz="1600" spc="-5" dirty="0">
                <a:latin typeface="Times New Roman"/>
                <a:cs typeface="Times New Roman"/>
              </a:rPr>
              <a:t> 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039" y="898982"/>
            <a:ext cx="46837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Problem Statement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226" y="1732148"/>
            <a:ext cx="10734040" cy="374397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770"/>
              </a:spcBef>
            </a:pPr>
            <a:r>
              <a:rPr sz="1800" b="1" spc="-5" dirty="0">
                <a:latin typeface="Times New Roman"/>
                <a:cs typeface="Times New Roman"/>
              </a:rPr>
              <a:t>Analysis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Design</a:t>
            </a:r>
            <a:endParaRPr sz="180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775"/>
              </a:spcBef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broadly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divided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steps</a:t>
            </a:r>
            <a:endParaRPr sz="1600" dirty="0">
              <a:latin typeface="Times New Roman"/>
              <a:cs typeface="Times New Roman"/>
            </a:endParaRPr>
          </a:p>
          <a:p>
            <a:pPr marL="768350" indent="-287020">
              <a:lnSpc>
                <a:spcPct val="100000"/>
              </a:lnSpc>
              <a:spcBef>
                <a:spcPts val="785"/>
              </a:spcBef>
              <a:buFont typeface="Wingdings"/>
              <a:buChar char=""/>
              <a:tabLst>
                <a:tab pos="768985" algn="l"/>
              </a:tabLst>
            </a:pPr>
            <a:r>
              <a:rPr sz="1600" spc="-5" dirty="0">
                <a:latin typeface="Times New Roman"/>
                <a:cs typeface="Times New Roman"/>
              </a:rPr>
              <a:t>Exploratory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 to understand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clean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identify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column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endParaRPr sz="1600" dirty="0">
              <a:latin typeface="Times New Roman"/>
              <a:cs typeface="Times New Roman"/>
            </a:endParaRPr>
          </a:p>
          <a:p>
            <a:pPr marL="768350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768985" algn="l"/>
              </a:tabLst>
            </a:pPr>
            <a:r>
              <a:rPr sz="1600" spc="-5" dirty="0">
                <a:latin typeface="Times New Roman"/>
                <a:cs typeface="Times New Roman"/>
              </a:rPr>
              <a:t>Perform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univariate,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bivariate,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multivariate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target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categorical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numerical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variables</a:t>
            </a:r>
            <a:endParaRPr lang="en-US" sz="1600" dirty="0">
              <a:latin typeface="Times New Roman"/>
              <a:cs typeface="Times New Roman"/>
            </a:endParaRPr>
          </a:p>
          <a:p>
            <a:pPr marL="768350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768985" algn="l"/>
              </a:tabLst>
            </a:pPr>
            <a:r>
              <a:rPr sz="1600" spc="-5" dirty="0">
                <a:latin typeface="Times New Roman"/>
                <a:cs typeface="Times New Roman"/>
              </a:rPr>
              <a:t>Identifying the variables which can help in predicting high risk </a:t>
            </a:r>
            <a:r>
              <a:rPr sz="1600" spc="-10" dirty="0">
                <a:latin typeface="Times New Roman"/>
                <a:cs typeface="Times New Roman"/>
              </a:rPr>
              <a:t>customers 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481330">
              <a:lnSpc>
                <a:spcPct val="100000"/>
              </a:lnSpc>
              <a:spcBef>
                <a:spcPts val="780"/>
              </a:spcBef>
              <a:tabLst>
                <a:tab pos="768985" algn="l"/>
              </a:tabLst>
            </a:pP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Some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important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variables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domain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below</a:t>
            </a:r>
            <a:endParaRPr sz="1600" dirty="0">
              <a:latin typeface="Times New Roman"/>
              <a:cs typeface="Times New Roman"/>
            </a:endParaRPr>
          </a:p>
          <a:p>
            <a:pPr marL="710565" indent="-287020">
              <a:lnSpc>
                <a:spcPct val="100000"/>
              </a:lnSpc>
              <a:spcBef>
                <a:spcPts val="1315"/>
              </a:spcBef>
              <a:buFont typeface="Segoe UI Symbol"/>
              <a:buChar char="❑"/>
              <a:tabLst>
                <a:tab pos="710565" algn="l"/>
                <a:tab pos="711200" algn="l"/>
              </a:tabLst>
            </a:pPr>
            <a:r>
              <a:rPr sz="1400" i="1" spc="-20" dirty="0">
                <a:latin typeface="Times New Roman"/>
                <a:cs typeface="Times New Roman"/>
              </a:rPr>
              <a:t>TARGET</a:t>
            </a:r>
            <a:r>
              <a:rPr sz="1400" spc="-20" dirty="0">
                <a:latin typeface="Times New Roman"/>
                <a:cs typeface="Times New Roman"/>
              </a:rPr>
              <a:t>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delayed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least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payment,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primary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other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analysed.</a:t>
            </a:r>
          </a:p>
          <a:p>
            <a:pPr marL="710565" indent="-287020">
              <a:lnSpc>
                <a:spcPct val="100000"/>
              </a:lnSpc>
              <a:spcBef>
                <a:spcPts val="300"/>
              </a:spcBef>
              <a:buFont typeface="Segoe UI Symbol"/>
              <a:buChar char="❑"/>
              <a:tabLst>
                <a:tab pos="710565" algn="l"/>
                <a:tab pos="711200" algn="l"/>
              </a:tabLst>
            </a:pPr>
            <a:r>
              <a:rPr sz="1400" i="1" spc="-15" dirty="0">
                <a:latin typeface="Times New Roman"/>
                <a:cs typeface="Times New Roman"/>
              </a:rPr>
              <a:t>NAME_CONTRACT_STATUS</a:t>
            </a:r>
            <a:r>
              <a:rPr sz="1400" spc="-15" dirty="0">
                <a:latin typeface="Times New Roman"/>
                <a:cs typeface="Times New Roman"/>
              </a:rPr>
              <a:t>: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Status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previous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loan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analysis.</a:t>
            </a:r>
            <a:endParaRPr sz="140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790"/>
              </a:spcBef>
            </a:pPr>
            <a:r>
              <a:rPr sz="1800" b="1" spc="-5" dirty="0">
                <a:latin typeface="Times New Roman"/>
                <a:cs typeface="Times New Roman"/>
              </a:rPr>
              <a:t>Assumption</a:t>
            </a:r>
            <a:endParaRPr sz="1800" dirty="0">
              <a:latin typeface="Times New Roman"/>
              <a:cs typeface="Times New Roman"/>
            </a:endParaRPr>
          </a:p>
          <a:p>
            <a:pPr marL="24765" marR="559435">
              <a:lnSpc>
                <a:spcPts val="1700"/>
              </a:lnSpc>
              <a:spcBef>
                <a:spcPts val="1015"/>
              </a:spcBef>
            </a:pPr>
            <a:r>
              <a:rPr sz="1600" spc="-75" dirty="0">
                <a:latin typeface="Times New Roman"/>
                <a:cs typeface="Times New Roman"/>
              </a:rPr>
              <a:t>We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know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how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many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payments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customer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missed.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customers,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 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missed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payment,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 treated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equally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039" y="898982"/>
            <a:ext cx="1228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Abst</a:t>
            </a:r>
            <a:r>
              <a:rPr dirty="0"/>
              <a:t>r</a:t>
            </a:r>
            <a:r>
              <a:rPr spc="-5" dirty="0"/>
              <a:t>a</a:t>
            </a:r>
            <a:r>
              <a:rPr spc="-20" dirty="0"/>
              <a:t>c</a:t>
            </a:r>
            <a:r>
              <a:rPr spc="-5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324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2895600"/>
            <a:ext cx="2804160" cy="3465829"/>
            <a:chOff x="1524000" y="2895600"/>
            <a:chExt cx="2804160" cy="3465829"/>
          </a:xfrm>
        </p:grpSpPr>
        <p:sp>
          <p:nvSpPr>
            <p:cNvPr id="3" name="object 3"/>
            <p:cNvSpPr/>
            <p:nvPr/>
          </p:nvSpPr>
          <p:spPr>
            <a:xfrm>
              <a:off x="2744851" y="3590493"/>
              <a:ext cx="357505" cy="575945"/>
            </a:xfrm>
            <a:custGeom>
              <a:avLst/>
              <a:gdLst/>
              <a:ahLst/>
              <a:cxnLst/>
              <a:rect l="l" t="t" r="r" b="b"/>
              <a:pathLst>
                <a:path w="357505" h="575945">
                  <a:moveTo>
                    <a:pt x="223075" y="534403"/>
                  </a:moveTo>
                  <a:lnTo>
                    <a:pt x="133845" y="534403"/>
                  </a:lnTo>
                  <a:lnTo>
                    <a:pt x="138404" y="550646"/>
                  </a:lnTo>
                  <a:lnTo>
                    <a:pt x="148170" y="563689"/>
                  </a:lnTo>
                  <a:lnTo>
                    <a:pt x="161937" y="572363"/>
                  </a:lnTo>
                  <a:lnTo>
                    <a:pt x="178460" y="575513"/>
                  </a:lnTo>
                  <a:lnTo>
                    <a:pt x="194983" y="572363"/>
                  </a:lnTo>
                  <a:lnTo>
                    <a:pt x="208749" y="563689"/>
                  </a:lnTo>
                  <a:lnTo>
                    <a:pt x="218516" y="550646"/>
                  </a:lnTo>
                  <a:lnTo>
                    <a:pt x="223075" y="534403"/>
                  </a:lnTo>
                  <a:close/>
                </a:path>
                <a:path w="357505" h="575945">
                  <a:moveTo>
                    <a:pt x="267690" y="486448"/>
                  </a:moveTo>
                  <a:lnTo>
                    <a:pt x="266115" y="478320"/>
                  </a:lnTo>
                  <a:lnTo>
                    <a:pt x="261772" y="471805"/>
                  </a:lnTo>
                  <a:lnTo>
                    <a:pt x="255244" y="467461"/>
                  </a:lnTo>
                  <a:lnTo>
                    <a:pt x="247103" y="465886"/>
                  </a:lnTo>
                  <a:lnTo>
                    <a:pt x="109816" y="465886"/>
                  </a:lnTo>
                  <a:lnTo>
                    <a:pt x="101676" y="467461"/>
                  </a:lnTo>
                  <a:lnTo>
                    <a:pt x="95148" y="471805"/>
                  </a:lnTo>
                  <a:lnTo>
                    <a:pt x="90805" y="478320"/>
                  </a:lnTo>
                  <a:lnTo>
                    <a:pt x="89230" y="486448"/>
                  </a:lnTo>
                  <a:lnTo>
                    <a:pt x="90805" y="494563"/>
                  </a:lnTo>
                  <a:lnTo>
                    <a:pt x="95148" y="501091"/>
                  </a:lnTo>
                  <a:lnTo>
                    <a:pt x="101676" y="505421"/>
                  </a:lnTo>
                  <a:lnTo>
                    <a:pt x="109816" y="506996"/>
                  </a:lnTo>
                  <a:lnTo>
                    <a:pt x="247103" y="506996"/>
                  </a:lnTo>
                  <a:lnTo>
                    <a:pt x="255244" y="505421"/>
                  </a:lnTo>
                  <a:lnTo>
                    <a:pt x="261772" y="501091"/>
                  </a:lnTo>
                  <a:lnTo>
                    <a:pt x="266115" y="494563"/>
                  </a:lnTo>
                  <a:lnTo>
                    <a:pt x="267690" y="486448"/>
                  </a:lnTo>
                  <a:close/>
                </a:path>
                <a:path w="357505" h="575945">
                  <a:moveTo>
                    <a:pt x="267690" y="417931"/>
                  </a:moveTo>
                  <a:lnTo>
                    <a:pt x="266115" y="409803"/>
                  </a:lnTo>
                  <a:lnTo>
                    <a:pt x="261772" y="403288"/>
                  </a:lnTo>
                  <a:lnTo>
                    <a:pt x="255244" y="398957"/>
                  </a:lnTo>
                  <a:lnTo>
                    <a:pt x="247103" y="397383"/>
                  </a:lnTo>
                  <a:lnTo>
                    <a:pt x="109816" y="397383"/>
                  </a:lnTo>
                  <a:lnTo>
                    <a:pt x="101676" y="398957"/>
                  </a:lnTo>
                  <a:lnTo>
                    <a:pt x="95148" y="403288"/>
                  </a:lnTo>
                  <a:lnTo>
                    <a:pt x="90805" y="409803"/>
                  </a:lnTo>
                  <a:lnTo>
                    <a:pt x="89230" y="417931"/>
                  </a:lnTo>
                  <a:lnTo>
                    <a:pt x="90805" y="426059"/>
                  </a:lnTo>
                  <a:lnTo>
                    <a:pt x="95148" y="432574"/>
                  </a:lnTo>
                  <a:lnTo>
                    <a:pt x="101676" y="436918"/>
                  </a:lnTo>
                  <a:lnTo>
                    <a:pt x="109816" y="438492"/>
                  </a:lnTo>
                  <a:lnTo>
                    <a:pt x="247103" y="438492"/>
                  </a:lnTo>
                  <a:lnTo>
                    <a:pt x="255244" y="436918"/>
                  </a:lnTo>
                  <a:lnTo>
                    <a:pt x="261772" y="432574"/>
                  </a:lnTo>
                  <a:lnTo>
                    <a:pt x="266115" y="426059"/>
                  </a:lnTo>
                  <a:lnTo>
                    <a:pt x="267690" y="417931"/>
                  </a:lnTo>
                  <a:close/>
                </a:path>
                <a:path w="357505" h="575945">
                  <a:moveTo>
                    <a:pt x="356920" y="176085"/>
                  </a:moveTo>
                  <a:lnTo>
                    <a:pt x="349758" y="129311"/>
                  </a:lnTo>
                  <a:lnTo>
                    <a:pt x="331393" y="87350"/>
                  </a:lnTo>
                  <a:lnTo>
                    <a:pt x="316420" y="68300"/>
                  </a:lnTo>
                  <a:lnTo>
                    <a:pt x="316420" y="176085"/>
                  </a:lnTo>
                  <a:lnTo>
                    <a:pt x="316420" y="181571"/>
                  </a:lnTo>
                  <a:lnTo>
                    <a:pt x="315734" y="181571"/>
                  </a:lnTo>
                  <a:lnTo>
                    <a:pt x="314718" y="193878"/>
                  </a:lnTo>
                  <a:lnTo>
                    <a:pt x="312737" y="206057"/>
                  </a:lnTo>
                  <a:lnTo>
                    <a:pt x="296265" y="249402"/>
                  </a:lnTo>
                  <a:lnTo>
                    <a:pt x="282790" y="267208"/>
                  </a:lnTo>
                  <a:lnTo>
                    <a:pt x="271360" y="281851"/>
                  </a:lnTo>
                  <a:lnTo>
                    <a:pt x="260819" y="297014"/>
                  </a:lnTo>
                  <a:lnTo>
                    <a:pt x="251320" y="312686"/>
                  </a:lnTo>
                  <a:lnTo>
                    <a:pt x="242976" y="328866"/>
                  </a:lnTo>
                  <a:lnTo>
                    <a:pt x="114630" y="328866"/>
                  </a:lnTo>
                  <a:lnTo>
                    <a:pt x="85864" y="281851"/>
                  </a:lnTo>
                  <a:lnTo>
                    <a:pt x="67881" y="258622"/>
                  </a:lnTo>
                  <a:lnTo>
                    <a:pt x="61595" y="249402"/>
                  </a:lnTo>
                  <a:lnTo>
                    <a:pt x="44615" y="206057"/>
                  </a:lnTo>
                  <a:lnTo>
                    <a:pt x="41871" y="176085"/>
                  </a:lnTo>
                  <a:lnTo>
                    <a:pt x="49491" y="133375"/>
                  </a:lnTo>
                  <a:lnTo>
                    <a:pt x="69240" y="96266"/>
                  </a:lnTo>
                  <a:lnTo>
                    <a:pt x="98894" y="66967"/>
                  </a:lnTo>
                  <a:lnTo>
                    <a:pt x="136271" y="47625"/>
                  </a:lnTo>
                  <a:lnTo>
                    <a:pt x="179146" y="40411"/>
                  </a:lnTo>
                  <a:lnTo>
                    <a:pt x="222021" y="47548"/>
                  </a:lnTo>
                  <a:lnTo>
                    <a:pt x="259397" y="66763"/>
                  </a:lnTo>
                  <a:lnTo>
                    <a:pt x="289052" y="95973"/>
                  </a:lnTo>
                  <a:lnTo>
                    <a:pt x="308800" y="133108"/>
                  </a:lnTo>
                  <a:lnTo>
                    <a:pt x="316420" y="176085"/>
                  </a:lnTo>
                  <a:lnTo>
                    <a:pt x="316420" y="68300"/>
                  </a:lnTo>
                  <a:lnTo>
                    <a:pt x="288582" y="40411"/>
                  </a:lnTo>
                  <a:lnTo>
                    <a:pt x="225374" y="6515"/>
                  </a:lnTo>
                  <a:lnTo>
                    <a:pt x="178460" y="0"/>
                  </a:lnTo>
                  <a:lnTo>
                    <a:pt x="131533" y="6515"/>
                  </a:lnTo>
                  <a:lnTo>
                    <a:pt x="89331" y="24333"/>
                  </a:lnTo>
                  <a:lnTo>
                    <a:pt x="53454" y="51816"/>
                  </a:lnTo>
                  <a:lnTo>
                    <a:pt x="25527" y="87350"/>
                  </a:lnTo>
                  <a:lnTo>
                    <a:pt x="7162" y="129311"/>
                  </a:lnTo>
                  <a:lnTo>
                    <a:pt x="0" y="176085"/>
                  </a:lnTo>
                  <a:lnTo>
                    <a:pt x="0" y="182257"/>
                  </a:lnTo>
                  <a:lnTo>
                    <a:pt x="7327" y="228892"/>
                  </a:lnTo>
                  <a:lnTo>
                    <a:pt x="25742" y="270548"/>
                  </a:lnTo>
                  <a:lnTo>
                    <a:pt x="43243" y="294614"/>
                  </a:lnTo>
                  <a:lnTo>
                    <a:pt x="55664" y="310603"/>
                  </a:lnTo>
                  <a:lnTo>
                    <a:pt x="67525" y="329552"/>
                  </a:lnTo>
                  <a:lnTo>
                    <a:pt x="77698" y="347992"/>
                  </a:lnTo>
                  <a:lnTo>
                    <a:pt x="85115" y="362445"/>
                  </a:lnTo>
                  <a:lnTo>
                    <a:pt x="87172" y="367233"/>
                  </a:lnTo>
                  <a:lnTo>
                    <a:pt x="91973" y="369976"/>
                  </a:lnTo>
                  <a:lnTo>
                    <a:pt x="264947" y="369976"/>
                  </a:lnTo>
                  <a:lnTo>
                    <a:pt x="269748" y="367233"/>
                  </a:lnTo>
                  <a:lnTo>
                    <a:pt x="271805" y="362445"/>
                  </a:lnTo>
                  <a:lnTo>
                    <a:pt x="279222" y="347992"/>
                  </a:lnTo>
                  <a:lnTo>
                    <a:pt x="289394" y="329552"/>
                  </a:lnTo>
                  <a:lnTo>
                    <a:pt x="289826" y="328866"/>
                  </a:lnTo>
                  <a:lnTo>
                    <a:pt x="301244" y="310603"/>
                  </a:lnTo>
                  <a:lnTo>
                    <a:pt x="313677" y="294614"/>
                  </a:lnTo>
                  <a:lnTo>
                    <a:pt x="323037" y="282930"/>
                  </a:lnTo>
                  <a:lnTo>
                    <a:pt x="331444" y="270548"/>
                  </a:lnTo>
                  <a:lnTo>
                    <a:pt x="349580" y="228892"/>
                  </a:lnTo>
                  <a:lnTo>
                    <a:pt x="356920" y="182257"/>
                  </a:lnTo>
                  <a:lnTo>
                    <a:pt x="356920" y="176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0" y="2895600"/>
              <a:ext cx="2804160" cy="3465829"/>
            </a:xfrm>
            <a:custGeom>
              <a:avLst/>
              <a:gdLst/>
              <a:ahLst/>
              <a:cxnLst/>
              <a:rect l="l" t="t" r="r" b="b"/>
              <a:pathLst>
                <a:path w="2804160" h="3465829">
                  <a:moveTo>
                    <a:pt x="2557272" y="0"/>
                  </a:moveTo>
                  <a:lnTo>
                    <a:pt x="246887" y="0"/>
                  </a:lnTo>
                  <a:lnTo>
                    <a:pt x="197154" y="5019"/>
                  </a:lnTo>
                  <a:lnTo>
                    <a:pt x="150822" y="19413"/>
                  </a:lnTo>
                  <a:lnTo>
                    <a:pt x="108886" y="42186"/>
                  </a:lnTo>
                  <a:lnTo>
                    <a:pt x="72342" y="72342"/>
                  </a:lnTo>
                  <a:lnTo>
                    <a:pt x="42186" y="108886"/>
                  </a:lnTo>
                  <a:lnTo>
                    <a:pt x="19413" y="150822"/>
                  </a:lnTo>
                  <a:lnTo>
                    <a:pt x="5019" y="197154"/>
                  </a:lnTo>
                  <a:lnTo>
                    <a:pt x="0" y="246887"/>
                  </a:lnTo>
                  <a:lnTo>
                    <a:pt x="0" y="3218637"/>
                  </a:lnTo>
                  <a:lnTo>
                    <a:pt x="5019" y="3268405"/>
                  </a:lnTo>
                  <a:lnTo>
                    <a:pt x="19413" y="3314758"/>
                  </a:lnTo>
                  <a:lnTo>
                    <a:pt x="42186" y="3356705"/>
                  </a:lnTo>
                  <a:lnTo>
                    <a:pt x="72342" y="3393251"/>
                  </a:lnTo>
                  <a:lnTo>
                    <a:pt x="108886" y="3423403"/>
                  </a:lnTo>
                  <a:lnTo>
                    <a:pt x="150822" y="3446170"/>
                  </a:lnTo>
                  <a:lnTo>
                    <a:pt x="197154" y="3460559"/>
                  </a:lnTo>
                  <a:lnTo>
                    <a:pt x="246887" y="3465576"/>
                  </a:lnTo>
                  <a:lnTo>
                    <a:pt x="2557272" y="3465576"/>
                  </a:lnTo>
                  <a:lnTo>
                    <a:pt x="2607005" y="3460559"/>
                  </a:lnTo>
                  <a:lnTo>
                    <a:pt x="2653337" y="3446170"/>
                  </a:lnTo>
                  <a:lnTo>
                    <a:pt x="2695273" y="3423403"/>
                  </a:lnTo>
                  <a:lnTo>
                    <a:pt x="2731817" y="3393251"/>
                  </a:lnTo>
                  <a:lnTo>
                    <a:pt x="2761973" y="3356705"/>
                  </a:lnTo>
                  <a:lnTo>
                    <a:pt x="2784746" y="3314758"/>
                  </a:lnTo>
                  <a:lnTo>
                    <a:pt x="2799140" y="3268405"/>
                  </a:lnTo>
                  <a:lnTo>
                    <a:pt x="2804160" y="3218637"/>
                  </a:lnTo>
                  <a:lnTo>
                    <a:pt x="2804160" y="246887"/>
                  </a:lnTo>
                  <a:lnTo>
                    <a:pt x="2799140" y="197154"/>
                  </a:lnTo>
                  <a:lnTo>
                    <a:pt x="2784746" y="150822"/>
                  </a:lnTo>
                  <a:lnTo>
                    <a:pt x="2761973" y="108886"/>
                  </a:lnTo>
                  <a:lnTo>
                    <a:pt x="2731817" y="72342"/>
                  </a:lnTo>
                  <a:lnTo>
                    <a:pt x="2695273" y="42186"/>
                  </a:lnTo>
                  <a:lnTo>
                    <a:pt x="2653337" y="19413"/>
                  </a:lnTo>
                  <a:lnTo>
                    <a:pt x="2607005" y="5019"/>
                  </a:lnTo>
                  <a:lnTo>
                    <a:pt x="255727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0029" y="3241547"/>
              <a:ext cx="1149350" cy="1049020"/>
            </a:xfrm>
            <a:custGeom>
              <a:avLst/>
              <a:gdLst/>
              <a:ahLst/>
              <a:cxnLst/>
              <a:rect l="l" t="t" r="r" b="b"/>
              <a:pathLst>
                <a:path w="1149350" h="1049020">
                  <a:moveTo>
                    <a:pt x="574526" y="0"/>
                  </a:moveTo>
                  <a:lnTo>
                    <a:pt x="535537" y="1142"/>
                  </a:lnTo>
                  <a:lnTo>
                    <a:pt x="486235" y="6137"/>
                  </a:lnTo>
                  <a:lnTo>
                    <a:pt x="438376" y="14793"/>
                  </a:lnTo>
                  <a:lnTo>
                    <a:pt x="392121" y="26944"/>
                  </a:lnTo>
                  <a:lnTo>
                    <a:pt x="347632" y="42420"/>
                  </a:lnTo>
                  <a:lnTo>
                    <a:pt x="305068" y="61056"/>
                  </a:lnTo>
                  <a:lnTo>
                    <a:pt x="264590" y="82682"/>
                  </a:lnTo>
                  <a:lnTo>
                    <a:pt x="226359" y="107133"/>
                  </a:lnTo>
                  <a:lnTo>
                    <a:pt x="190535" y="134240"/>
                  </a:lnTo>
                  <a:lnTo>
                    <a:pt x="157278" y="163835"/>
                  </a:lnTo>
                  <a:lnTo>
                    <a:pt x="126750" y="195752"/>
                  </a:lnTo>
                  <a:lnTo>
                    <a:pt x="99110" y="229823"/>
                  </a:lnTo>
                  <a:lnTo>
                    <a:pt x="74519" y="265879"/>
                  </a:lnTo>
                  <a:lnTo>
                    <a:pt x="53139" y="303755"/>
                  </a:lnTo>
                  <a:lnTo>
                    <a:pt x="35128" y="343281"/>
                  </a:lnTo>
                  <a:lnTo>
                    <a:pt x="20648" y="384291"/>
                  </a:lnTo>
                  <a:lnTo>
                    <a:pt x="9860" y="426617"/>
                  </a:lnTo>
                  <a:lnTo>
                    <a:pt x="2924" y="470091"/>
                  </a:lnTo>
                  <a:lnTo>
                    <a:pt x="0" y="514547"/>
                  </a:lnTo>
                  <a:lnTo>
                    <a:pt x="1248" y="559815"/>
                  </a:lnTo>
                  <a:lnTo>
                    <a:pt x="6725" y="604805"/>
                  </a:lnTo>
                  <a:lnTo>
                    <a:pt x="16214" y="648477"/>
                  </a:lnTo>
                  <a:lnTo>
                    <a:pt x="29532" y="690684"/>
                  </a:lnTo>
                  <a:lnTo>
                    <a:pt x="46496" y="731280"/>
                  </a:lnTo>
                  <a:lnTo>
                    <a:pt x="66921" y="770120"/>
                  </a:lnTo>
                  <a:lnTo>
                    <a:pt x="90624" y="807055"/>
                  </a:lnTo>
                  <a:lnTo>
                    <a:pt x="117422" y="841941"/>
                  </a:lnTo>
                  <a:lnTo>
                    <a:pt x="147130" y="874630"/>
                  </a:lnTo>
                  <a:lnTo>
                    <a:pt x="179566" y="904977"/>
                  </a:lnTo>
                  <a:lnTo>
                    <a:pt x="214545" y="932834"/>
                  </a:lnTo>
                  <a:lnTo>
                    <a:pt x="251884" y="958055"/>
                  </a:lnTo>
                  <a:lnTo>
                    <a:pt x="291399" y="980494"/>
                  </a:lnTo>
                  <a:lnTo>
                    <a:pt x="332907" y="1000005"/>
                  </a:lnTo>
                  <a:lnTo>
                    <a:pt x="376224" y="1016440"/>
                  </a:lnTo>
                  <a:lnTo>
                    <a:pt x="421166" y="1029654"/>
                  </a:lnTo>
                  <a:lnTo>
                    <a:pt x="467550" y="1039501"/>
                  </a:lnTo>
                  <a:lnTo>
                    <a:pt x="515192" y="1045833"/>
                  </a:lnTo>
                  <a:lnTo>
                    <a:pt x="563908" y="1048504"/>
                  </a:lnTo>
                  <a:lnTo>
                    <a:pt x="613515" y="1047369"/>
                  </a:lnTo>
                  <a:lnTo>
                    <a:pt x="662818" y="1042374"/>
                  </a:lnTo>
                  <a:lnTo>
                    <a:pt x="710677" y="1033718"/>
                  </a:lnTo>
                  <a:lnTo>
                    <a:pt x="756931" y="1021567"/>
                  </a:lnTo>
                  <a:lnTo>
                    <a:pt x="801421" y="1006091"/>
                  </a:lnTo>
                  <a:lnTo>
                    <a:pt x="843985" y="987455"/>
                  </a:lnTo>
                  <a:lnTo>
                    <a:pt x="884463" y="965829"/>
                  </a:lnTo>
                  <a:lnTo>
                    <a:pt x="922694" y="941378"/>
                  </a:lnTo>
                  <a:lnTo>
                    <a:pt x="958518" y="914271"/>
                  </a:lnTo>
                  <a:lnTo>
                    <a:pt x="991775" y="884676"/>
                  </a:lnTo>
                  <a:lnTo>
                    <a:pt x="1022303" y="852759"/>
                  </a:lnTo>
                  <a:lnTo>
                    <a:pt x="1049943" y="818688"/>
                  </a:lnTo>
                  <a:lnTo>
                    <a:pt x="1074534" y="782632"/>
                  </a:lnTo>
                  <a:lnTo>
                    <a:pt x="1095914" y="744756"/>
                  </a:lnTo>
                  <a:lnTo>
                    <a:pt x="1113925" y="705230"/>
                  </a:lnTo>
                  <a:lnTo>
                    <a:pt x="1128404" y="664220"/>
                  </a:lnTo>
                  <a:lnTo>
                    <a:pt x="1139193" y="621894"/>
                  </a:lnTo>
                  <a:lnTo>
                    <a:pt x="1146129" y="578420"/>
                  </a:lnTo>
                  <a:lnTo>
                    <a:pt x="1149053" y="533964"/>
                  </a:lnTo>
                  <a:lnTo>
                    <a:pt x="1147804" y="488695"/>
                  </a:lnTo>
                  <a:lnTo>
                    <a:pt x="574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6039" y="898982"/>
            <a:ext cx="2867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80" dirty="0"/>
              <a:t> </a:t>
            </a:r>
            <a:r>
              <a:rPr spc="-5" dirty="0"/>
              <a:t>Data</a:t>
            </a:r>
            <a:r>
              <a:rPr spc="-120" dirty="0"/>
              <a:t> </a:t>
            </a:r>
            <a:r>
              <a:rPr spc="-5" dirty="0"/>
              <a:t>Sets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48433" y="4546854"/>
            <a:ext cx="1141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Understand</a:t>
            </a:r>
            <a:r>
              <a:rPr sz="1200" b="1" i="1" spc="-5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8433" y="4729733"/>
            <a:ext cx="1868805" cy="12782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45"/>
              </a:spcBef>
              <a:buFont typeface="Arial MT"/>
              <a:buChar char="-"/>
              <a:tabLst>
                <a:tab pos="185420" algn="l"/>
              </a:tabLst>
            </a:pPr>
            <a:r>
              <a:rPr sz="1200" b="1" i="1" spc="-5" dirty="0">
                <a:latin typeface="Arial"/>
                <a:cs typeface="Arial"/>
              </a:rPr>
              <a:t>data</a:t>
            </a:r>
            <a:r>
              <a:rPr sz="1200" b="1" i="1" spc="-4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dimensions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650"/>
              </a:spcBef>
              <a:buFont typeface="Arial MT"/>
              <a:buChar char="-"/>
              <a:tabLst>
                <a:tab pos="185420" algn="l"/>
              </a:tabLst>
            </a:pPr>
            <a:r>
              <a:rPr sz="1200" b="1" i="1" spc="-5" dirty="0">
                <a:latin typeface="Arial"/>
                <a:cs typeface="Arial"/>
              </a:rPr>
              <a:t>Column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  <a:p>
            <a:pPr marL="184785" marR="5080" indent="-172720">
              <a:lnSpc>
                <a:spcPct val="125000"/>
              </a:lnSpc>
              <a:spcBef>
                <a:spcPts val="290"/>
              </a:spcBef>
              <a:buFont typeface="Arial MT"/>
              <a:buChar char="-"/>
              <a:tabLst>
                <a:tab pos="185420" algn="l"/>
              </a:tabLst>
            </a:pPr>
            <a:r>
              <a:rPr sz="1200" b="1" i="1" spc="-5" dirty="0">
                <a:latin typeface="Arial"/>
                <a:cs typeface="Arial"/>
              </a:rPr>
              <a:t>Identify </a:t>
            </a:r>
            <a:r>
              <a:rPr sz="1200" b="1" i="1" dirty="0">
                <a:latin typeface="Arial"/>
                <a:cs typeface="Arial"/>
              </a:rPr>
              <a:t>the columns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with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missing</a:t>
            </a:r>
            <a:r>
              <a:rPr sz="1200" b="1" i="1" spc="-4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value</a:t>
            </a:r>
            <a:r>
              <a:rPr sz="1200" b="1" i="1" spc="-3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and </a:t>
            </a:r>
            <a:r>
              <a:rPr sz="1200" b="1" i="1" spc="-3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outliers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93920" y="2903220"/>
            <a:ext cx="2804160" cy="3465829"/>
            <a:chOff x="4693920" y="2903220"/>
            <a:chExt cx="2804160" cy="3465829"/>
          </a:xfrm>
        </p:grpSpPr>
        <p:sp>
          <p:nvSpPr>
            <p:cNvPr id="10" name="object 10"/>
            <p:cNvSpPr/>
            <p:nvPr/>
          </p:nvSpPr>
          <p:spPr>
            <a:xfrm>
              <a:off x="4693920" y="2903220"/>
              <a:ext cx="2804160" cy="3465829"/>
            </a:xfrm>
            <a:custGeom>
              <a:avLst/>
              <a:gdLst/>
              <a:ahLst/>
              <a:cxnLst/>
              <a:rect l="l" t="t" r="r" b="b"/>
              <a:pathLst>
                <a:path w="2804159" h="3465829">
                  <a:moveTo>
                    <a:pt x="2557272" y="0"/>
                  </a:moveTo>
                  <a:lnTo>
                    <a:pt x="246887" y="0"/>
                  </a:lnTo>
                  <a:lnTo>
                    <a:pt x="197154" y="5019"/>
                  </a:lnTo>
                  <a:lnTo>
                    <a:pt x="150822" y="19413"/>
                  </a:lnTo>
                  <a:lnTo>
                    <a:pt x="108886" y="42186"/>
                  </a:lnTo>
                  <a:lnTo>
                    <a:pt x="72342" y="72342"/>
                  </a:lnTo>
                  <a:lnTo>
                    <a:pt x="42186" y="108886"/>
                  </a:lnTo>
                  <a:lnTo>
                    <a:pt x="19413" y="150822"/>
                  </a:lnTo>
                  <a:lnTo>
                    <a:pt x="5019" y="197154"/>
                  </a:lnTo>
                  <a:lnTo>
                    <a:pt x="0" y="246887"/>
                  </a:lnTo>
                  <a:lnTo>
                    <a:pt x="0" y="3218637"/>
                  </a:lnTo>
                  <a:lnTo>
                    <a:pt x="5019" y="3268405"/>
                  </a:lnTo>
                  <a:lnTo>
                    <a:pt x="19413" y="3314758"/>
                  </a:lnTo>
                  <a:lnTo>
                    <a:pt x="42186" y="3356705"/>
                  </a:lnTo>
                  <a:lnTo>
                    <a:pt x="72342" y="3393251"/>
                  </a:lnTo>
                  <a:lnTo>
                    <a:pt x="108886" y="3423403"/>
                  </a:lnTo>
                  <a:lnTo>
                    <a:pt x="150822" y="3446170"/>
                  </a:lnTo>
                  <a:lnTo>
                    <a:pt x="197154" y="3460559"/>
                  </a:lnTo>
                  <a:lnTo>
                    <a:pt x="246887" y="3465576"/>
                  </a:lnTo>
                  <a:lnTo>
                    <a:pt x="2557272" y="3465576"/>
                  </a:lnTo>
                  <a:lnTo>
                    <a:pt x="2607005" y="3460559"/>
                  </a:lnTo>
                  <a:lnTo>
                    <a:pt x="2653337" y="3446170"/>
                  </a:lnTo>
                  <a:lnTo>
                    <a:pt x="2695273" y="3423403"/>
                  </a:lnTo>
                  <a:lnTo>
                    <a:pt x="2731817" y="3393251"/>
                  </a:lnTo>
                  <a:lnTo>
                    <a:pt x="2761973" y="3356705"/>
                  </a:lnTo>
                  <a:lnTo>
                    <a:pt x="2784746" y="3314758"/>
                  </a:lnTo>
                  <a:lnTo>
                    <a:pt x="2799140" y="3268405"/>
                  </a:lnTo>
                  <a:lnTo>
                    <a:pt x="2804159" y="3218637"/>
                  </a:lnTo>
                  <a:lnTo>
                    <a:pt x="2804159" y="246887"/>
                  </a:lnTo>
                  <a:lnTo>
                    <a:pt x="2799140" y="197154"/>
                  </a:lnTo>
                  <a:lnTo>
                    <a:pt x="2784746" y="150822"/>
                  </a:lnTo>
                  <a:lnTo>
                    <a:pt x="2761973" y="108886"/>
                  </a:lnTo>
                  <a:lnTo>
                    <a:pt x="2731817" y="72342"/>
                  </a:lnTo>
                  <a:lnTo>
                    <a:pt x="2695273" y="42186"/>
                  </a:lnTo>
                  <a:lnTo>
                    <a:pt x="2653337" y="19413"/>
                  </a:lnTo>
                  <a:lnTo>
                    <a:pt x="2607005" y="5019"/>
                  </a:lnTo>
                  <a:lnTo>
                    <a:pt x="2557272" y="0"/>
                  </a:lnTo>
                  <a:close/>
                </a:path>
              </a:pathLst>
            </a:custGeom>
            <a:solidFill>
              <a:srgbClr val="68B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21473" y="3241548"/>
              <a:ext cx="1149350" cy="1049020"/>
            </a:xfrm>
            <a:custGeom>
              <a:avLst/>
              <a:gdLst/>
              <a:ahLst/>
              <a:cxnLst/>
              <a:rect l="l" t="t" r="r" b="b"/>
              <a:pathLst>
                <a:path w="1149350" h="1049020">
                  <a:moveTo>
                    <a:pt x="574526" y="0"/>
                  </a:moveTo>
                  <a:lnTo>
                    <a:pt x="535537" y="1142"/>
                  </a:lnTo>
                  <a:lnTo>
                    <a:pt x="486235" y="6137"/>
                  </a:lnTo>
                  <a:lnTo>
                    <a:pt x="438376" y="14793"/>
                  </a:lnTo>
                  <a:lnTo>
                    <a:pt x="392121" y="26944"/>
                  </a:lnTo>
                  <a:lnTo>
                    <a:pt x="347632" y="42420"/>
                  </a:lnTo>
                  <a:lnTo>
                    <a:pt x="305068" y="61056"/>
                  </a:lnTo>
                  <a:lnTo>
                    <a:pt x="264590" y="82682"/>
                  </a:lnTo>
                  <a:lnTo>
                    <a:pt x="226359" y="107133"/>
                  </a:lnTo>
                  <a:lnTo>
                    <a:pt x="190535" y="134240"/>
                  </a:lnTo>
                  <a:lnTo>
                    <a:pt x="157278" y="163835"/>
                  </a:lnTo>
                  <a:lnTo>
                    <a:pt x="126750" y="195752"/>
                  </a:lnTo>
                  <a:lnTo>
                    <a:pt x="99110" y="229823"/>
                  </a:lnTo>
                  <a:lnTo>
                    <a:pt x="74519" y="265879"/>
                  </a:lnTo>
                  <a:lnTo>
                    <a:pt x="53139" y="303755"/>
                  </a:lnTo>
                  <a:lnTo>
                    <a:pt x="35128" y="343281"/>
                  </a:lnTo>
                  <a:lnTo>
                    <a:pt x="20648" y="384291"/>
                  </a:lnTo>
                  <a:lnTo>
                    <a:pt x="9860" y="426617"/>
                  </a:lnTo>
                  <a:lnTo>
                    <a:pt x="2924" y="470091"/>
                  </a:lnTo>
                  <a:lnTo>
                    <a:pt x="0" y="514547"/>
                  </a:lnTo>
                  <a:lnTo>
                    <a:pt x="1248" y="559815"/>
                  </a:lnTo>
                  <a:lnTo>
                    <a:pt x="6725" y="604805"/>
                  </a:lnTo>
                  <a:lnTo>
                    <a:pt x="16214" y="648477"/>
                  </a:lnTo>
                  <a:lnTo>
                    <a:pt x="29532" y="690684"/>
                  </a:lnTo>
                  <a:lnTo>
                    <a:pt x="46496" y="731280"/>
                  </a:lnTo>
                  <a:lnTo>
                    <a:pt x="66921" y="770120"/>
                  </a:lnTo>
                  <a:lnTo>
                    <a:pt x="90624" y="807055"/>
                  </a:lnTo>
                  <a:lnTo>
                    <a:pt x="117422" y="841941"/>
                  </a:lnTo>
                  <a:lnTo>
                    <a:pt x="147130" y="874630"/>
                  </a:lnTo>
                  <a:lnTo>
                    <a:pt x="179566" y="904977"/>
                  </a:lnTo>
                  <a:lnTo>
                    <a:pt x="214545" y="932834"/>
                  </a:lnTo>
                  <a:lnTo>
                    <a:pt x="251884" y="958055"/>
                  </a:lnTo>
                  <a:lnTo>
                    <a:pt x="291399" y="980494"/>
                  </a:lnTo>
                  <a:lnTo>
                    <a:pt x="332907" y="1000005"/>
                  </a:lnTo>
                  <a:lnTo>
                    <a:pt x="376224" y="1016440"/>
                  </a:lnTo>
                  <a:lnTo>
                    <a:pt x="421166" y="1029654"/>
                  </a:lnTo>
                  <a:lnTo>
                    <a:pt x="467550" y="1039501"/>
                  </a:lnTo>
                  <a:lnTo>
                    <a:pt x="515192" y="1045833"/>
                  </a:lnTo>
                  <a:lnTo>
                    <a:pt x="563908" y="1048504"/>
                  </a:lnTo>
                  <a:lnTo>
                    <a:pt x="613515" y="1047369"/>
                  </a:lnTo>
                  <a:lnTo>
                    <a:pt x="662818" y="1042374"/>
                  </a:lnTo>
                  <a:lnTo>
                    <a:pt x="710677" y="1033718"/>
                  </a:lnTo>
                  <a:lnTo>
                    <a:pt x="756931" y="1021567"/>
                  </a:lnTo>
                  <a:lnTo>
                    <a:pt x="801421" y="1006091"/>
                  </a:lnTo>
                  <a:lnTo>
                    <a:pt x="843985" y="987455"/>
                  </a:lnTo>
                  <a:lnTo>
                    <a:pt x="884463" y="965829"/>
                  </a:lnTo>
                  <a:lnTo>
                    <a:pt x="922694" y="941378"/>
                  </a:lnTo>
                  <a:lnTo>
                    <a:pt x="958518" y="914271"/>
                  </a:lnTo>
                  <a:lnTo>
                    <a:pt x="991775" y="884676"/>
                  </a:lnTo>
                  <a:lnTo>
                    <a:pt x="1022303" y="852759"/>
                  </a:lnTo>
                  <a:lnTo>
                    <a:pt x="1049943" y="818688"/>
                  </a:lnTo>
                  <a:lnTo>
                    <a:pt x="1074534" y="782632"/>
                  </a:lnTo>
                  <a:lnTo>
                    <a:pt x="1095914" y="744756"/>
                  </a:lnTo>
                  <a:lnTo>
                    <a:pt x="1113925" y="705230"/>
                  </a:lnTo>
                  <a:lnTo>
                    <a:pt x="1128404" y="664220"/>
                  </a:lnTo>
                  <a:lnTo>
                    <a:pt x="1139193" y="621894"/>
                  </a:lnTo>
                  <a:lnTo>
                    <a:pt x="1146129" y="578420"/>
                  </a:lnTo>
                  <a:lnTo>
                    <a:pt x="1149053" y="533964"/>
                  </a:lnTo>
                  <a:lnTo>
                    <a:pt x="1147804" y="488695"/>
                  </a:lnTo>
                  <a:lnTo>
                    <a:pt x="574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19878" y="4464558"/>
            <a:ext cx="1895475" cy="17722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745"/>
              </a:spcBef>
            </a:pPr>
            <a:r>
              <a:rPr sz="1200" b="1" i="1" dirty="0">
                <a:latin typeface="Arial"/>
                <a:cs typeface="Arial"/>
              </a:rPr>
              <a:t>This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step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was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focus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  <a:p>
            <a:pPr marL="184785" marR="5080" indent="-172720">
              <a:lnSpc>
                <a:spcPct val="125000"/>
              </a:lnSpc>
              <a:spcBef>
                <a:spcPts val="290"/>
              </a:spcBef>
              <a:buFont typeface="Arial MT"/>
              <a:buChar char="-"/>
              <a:tabLst>
                <a:tab pos="185420" algn="l"/>
              </a:tabLst>
            </a:pPr>
            <a:r>
              <a:rPr sz="1200" b="1" i="1" spc="-5" dirty="0">
                <a:latin typeface="Arial"/>
                <a:cs typeface="Arial"/>
              </a:rPr>
              <a:t>Dropping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columns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with </a:t>
            </a:r>
            <a:r>
              <a:rPr sz="1200" b="1" i="1" spc="-3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missing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  <a:p>
            <a:pPr marL="184785" marR="194945" indent="-172720">
              <a:lnSpc>
                <a:spcPct val="125000"/>
              </a:lnSpc>
              <a:spcBef>
                <a:spcPts val="285"/>
              </a:spcBef>
              <a:buFont typeface="Arial MT"/>
              <a:buChar char="-"/>
              <a:tabLst>
                <a:tab pos="185420" algn="l"/>
              </a:tabLst>
            </a:pPr>
            <a:r>
              <a:rPr sz="1200" b="1" i="1" dirty="0">
                <a:latin typeface="Arial"/>
                <a:cs typeface="Arial"/>
              </a:rPr>
              <a:t>Develop</a:t>
            </a:r>
            <a:r>
              <a:rPr sz="1200" b="1" i="1" spc="-5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approach</a:t>
            </a:r>
            <a:r>
              <a:rPr sz="1200" b="1" i="1" spc="-6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to </a:t>
            </a:r>
            <a:r>
              <a:rPr sz="1200" b="1" i="1" spc="-3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treat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outliers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650"/>
              </a:spcBef>
              <a:buFont typeface="Arial MT"/>
              <a:buChar char="-"/>
              <a:tabLst>
                <a:tab pos="185420" algn="l"/>
              </a:tabLst>
            </a:pPr>
            <a:r>
              <a:rPr sz="1200" b="1" i="1" dirty="0">
                <a:latin typeface="Arial"/>
                <a:cs typeface="Arial"/>
              </a:rPr>
              <a:t>Fixing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column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360"/>
              </a:spcBef>
            </a:pPr>
            <a:r>
              <a:rPr sz="1200" b="1" i="1" dirty="0">
                <a:latin typeface="Arial"/>
                <a:cs typeface="Arial"/>
              </a:rPr>
              <a:t>incorrect</a:t>
            </a:r>
            <a:r>
              <a:rPr sz="1200" b="1" i="1" spc="-5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data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8093" y="3457836"/>
            <a:ext cx="615950" cy="615315"/>
          </a:xfrm>
          <a:custGeom>
            <a:avLst/>
            <a:gdLst/>
            <a:ahLst/>
            <a:cxnLst/>
            <a:rect l="l" t="t" r="r" b="b"/>
            <a:pathLst>
              <a:path w="615950" h="615314">
                <a:moveTo>
                  <a:pt x="475669" y="0"/>
                </a:moveTo>
                <a:lnTo>
                  <a:pt x="0" y="474803"/>
                </a:lnTo>
                <a:lnTo>
                  <a:pt x="140710" y="615249"/>
                </a:lnTo>
                <a:lnTo>
                  <a:pt x="199739" y="556331"/>
                </a:lnTo>
                <a:lnTo>
                  <a:pt x="141396" y="556331"/>
                </a:lnTo>
                <a:lnTo>
                  <a:pt x="59029" y="474118"/>
                </a:lnTo>
                <a:lnTo>
                  <a:pt x="475669" y="58234"/>
                </a:lnTo>
                <a:lnTo>
                  <a:pt x="533437" y="58234"/>
                </a:lnTo>
                <a:lnTo>
                  <a:pt x="475669" y="0"/>
                </a:lnTo>
                <a:close/>
              </a:path>
              <a:path w="615950" h="615314">
                <a:moveTo>
                  <a:pt x="170911" y="441917"/>
                </a:moveTo>
                <a:lnTo>
                  <a:pt x="151692" y="461100"/>
                </a:lnTo>
                <a:lnTo>
                  <a:pt x="194249" y="503577"/>
                </a:lnTo>
                <a:lnTo>
                  <a:pt x="141396" y="556331"/>
                </a:lnTo>
                <a:lnTo>
                  <a:pt x="199739" y="556331"/>
                </a:lnTo>
                <a:lnTo>
                  <a:pt x="271811" y="484394"/>
                </a:lnTo>
                <a:lnTo>
                  <a:pt x="213468" y="484394"/>
                </a:lnTo>
                <a:lnTo>
                  <a:pt x="170911" y="441917"/>
                </a:lnTo>
                <a:close/>
              </a:path>
              <a:path w="615950" h="615314">
                <a:moveTo>
                  <a:pt x="243669" y="369296"/>
                </a:moveTo>
                <a:lnTo>
                  <a:pt x="224450" y="388479"/>
                </a:lnTo>
                <a:lnTo>
                  <a:pt x="267006" y="430956"/>
                </a:lnTo>
                <a:lnTo>
                  <a:pt x="213468" y="484394"/>
                </a:lnTo>
                <a:lnTo>
                  <a:pt x="271811" y="484394"/>
                </a:lnTo>
                <a:lnTo>
                  <a:pt x="344568" y="411773"/>
                </a:lnTo>
                <a:lnTo>
                  <a:pt x="286225" y="411773"/>
                </a:lnTo>
                <a:lnTo>
                  <a:pt x="243669" y="369296"/>
                </a:lnTo>
                <a:close/>
              </a:path>
              <a:path w="615950" h="615314">
                <a:moveTo>
                  <a:pt x="316426" y="296674"/>
                </a:moveTo>
                <a:lnTo>
                  <a:pt x="297207" y="315857"/>
                </a:lnTo>
                <a:lnTo>
                  <a:pt x="339764" y="358334"/>
                </a:lnTo>
                <a:lnTo>
                  <a:pt x="286225" y="411773"/>
                </a:lnTo>
                <a:lnTo>
                  <a:pt x="344568" y="411773"/>
                </a:lnTo>
                <a:lnTo>
                  <a:pt x="417326" y="339151"/>
                </a:lnTo>
                <a:lnTo>
                  <a:pt x="358983" y="339151"/>
                </a:lnTo>
                <a:lnTo>
                  <a:pt x="316426" y="296674"/>
                </a:lnTo>
                <a:close/>
              </a:path>
              <a:path w="615950" h="615314">
                <a:moveTo>
                  <a:pt x="389184" y="224053"/>
                </a:moveTo>
                <a:lnTo>
                  <a:pt x="369965" y="243236"/>
                </a:lnTo>
                <a:lnTo>
                  <a:pt x="412521" y="285713"/>
                </a:lnTo>
                <a:lnTo>
                  <a:pt x="358983" y="339151"/>
                </a:lnTo>
                <a:lnTo>
                  <a:pt x="417326" y="339151"/>
                </a:lnTo>
                <a:lnTo>
                  <a:pt x="490084" y="266530"/>
                </a:lnTo>
                <a:lnTo>
                  <a:pt x="431740" y="266530"/>
                </a:lnTo>
                <a:lnTo>
                  <a:pt x="389184" y="224053"/>
                </a:lnTo>
                <a:close/>
              </a:path>
              <a:path w="615950" h="615314">
                <a:moveTo>
                  <a:pt x="462628" y="150746"/>
                </a:moveTo>
                <a:lnTo>
                  <a:pt x="442723" y="170614"/>
                </a:lnTo>
                <a:lnTo>
                  <a:pt x="485279" y="213091"/>
                </a:lnTo>
                <a:lnTo>
                  <a:pt x="431740" y="266530"/>
                </a:lnTo>
                <a:lnTo>
                  <a:pt x="490084" y="266530"/>
                </a:lnTo>
                <a:lnTo>
                  <a:pt x="563528" y="193223"/>
                </a:lnTo>
                <a:lnTo>
                  <a:pt x="505184" y="193223"/>
                </a:lnTo>
                <a:lnTo>
                  <a:pt x="462628" y="150746"/>
                </a:lnTo>
                <a:close/>
              </a:path>
              <a:path w="615950" h="615314">
                <a:moveTo>
                  <a:pt x="533437" y="58234"/>
                </a:moveTo>
                <a:lnTo>
                  <a:pt x="475669" y="58234"/>
                </a:lnTo>
                <a:lnTo>
                  <a:pt x="558036" y="140470"/>
                </a:lnTo>
                <a:lnTo>
                  <a:pt x="505184" y="193223"/>
                </a:lnTo>
                <a:lnTo>
                  <a:pt x="563528" y="193223"/>
                </a:lnTo>
                <a:lnTo>
                  <a:pt x="615693" y="141155"/>
                </a:lnTo>
                <a:lnTo>
                  <a:pt x="533437" y="58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863840" y="2903220"/>
            <a:ext cx="2804160" cy="3465829"/>
            <a:chOff x="7863840" y="2903220"/>
            <a:chExt cx="2804160" cy="3465829"/>
          </a:xfrm>
        </p:grpSpPr>
        <p:sp>
          <p:nvSpPr>
            <p:cNvPr id="15" name="object 15"/>
            <p:cNvSpPr/>
            <p:nvPr/>
          </p:nvSpPr>
          <p:spPr>
            <a:xfrm>
              <a:off x="7863840" y="2903220"/>
              <a:ext cx="2804160" cy="3465829"/>
            </a:xfrm>
            <a:custGeom>
              <a:avLst/>
              <a:gdLst/>
              <a:ahLst/>
              <a:cxnLst/>
              <a:rect l="l" t="t" r="r" b="b"/>
              <a:pathLst>
                <a:path w="2804159" h="3465829">
                  <a:moveTo>
                    <a:pt x="2557271" y="0"/>
                  </a:moveTo>
                  <a:lnTo>
                    <a:pt x="246887" y="0"/>
                  </a:lnTo>
                  <a:lnTo>
                    <a:pt x="197154" y="5019"/>
                  </a:lnTo>
                  <a:lnTo>
                    <a:pt x="150822" y="19413"/>
                  </a:lnTo>
                  <a:lnTo>
                    <a:pt x="108886" y="42186"/>
                  </a:lnTo>
                  <a:lnTo>
                    <a:pt x="72342" y="72342"/>
                  </a:lnTo>
                  <a:lnTo>
                    <a:pt x="42186" y="108886"/>
                  </a:lnTo>
                  <a:lnTo>
                    <a:pt x="19413" y="150822"/>
                  </a:lnTo>
                  <a:lnTo>
                    <a:pt x="5019" y="197154"/>
                  </a:lnTo>
                  <a:lnTo>
                    <a:pt x="0" y="246887"/>
                  </a:lnTo>
                  <a:lnTo>
                    <a:pt x="0" y="3218637"/>
                  </a:lnTo>
                  <a:lnTo>
                    <a:pt x="5019" y="3268405"/>
                  </a:lnTo>
                  <a:lnTo>
                    <a:pt x="19413" y="3314758"/>
                  </a:lnTo>
                  <a:lnTo>
                    <a:pt x="42186" y="3356705"/>
                  </a:lnTo>
                  <a:lnTo>
                    <a:pt x="72342" y="3393251"/>
                  </a:lnTo>
                  <a:lnTo>
                    <a:pt x="108886" y="3423403"/>
                  </a:lnTo>
                  <a:lnTo>
                    <a:pt x="150822" y="3446170"/>
                  </a:lnTo>
                  <a:lnTo>
                    <a:pt x="197154" y="3460559"/>
                  </a:lnTo>
                  <a:lnTo>
                    <a:pt x="246887" y="3465576"/>
                  </a:lnTo>
                  <a:lnTo>
                    <a:pt x="2557271" y="3465576"/>
                  </a:lnTo>
                  <a:lnTo>
                    <a:pt x="2607005" y="3460559"/>
                  </a:lnTo>
                  <a:lnTo>
                    <a:pt x="2653337" y="3446170"/>
                  </a:lnTo>
                  <a:lnTo>
                    <a:pt x="2695273" y="3423403"/>
                  </a:lnTo>
                  <a:lnTo>
                    <a:pt x="2731817" y="3393251"/>
                  </a:lnTo>
                  <a:lnTo>
                    <a:pt x="2761973" y="3356705"/>
                  </a:lnTo>
                  <a:lnTo>
                    <a:pt x="2784746" y="3314758"/>
                  </a:lnTo>
                  <a:lnTo>
                    <a:pt x="2799140" y="3268405"/>
                  </a:lnTo>
                  <a:lnTo>
                    <a:pt x="2804159" y="3218637"/>
                  </a:lnTo>
                  <a:lnTo>
                    <a:pt x="2804159" y="246887"/>
                  </a:lnTo>
                  <a:lnTo>
                    <a:pt x="2799140" y="197154"/>
                  </a:lnTo>
                  <a:lnTo>
                    <a:pt x="2784746" y="150822"/>
                  </a:lnTo>
                  <a:lnTo>
                    <a:pt x="2761973" y="108886"/>
                  </a:lnTo>
                  <a:lnTo>
                    <a:pt x="2731817" y="72342"/>
                  </a:lnTo>
                  <a:lnTo>
                    <a:pt x="2695273" y="42186"/>
                  </a:lnTo>
                  <a:lnTo>
                    <a:pt x="2653337" y="19413"/>
                  </a:lnTo>
                  <a:lnTo>
                    <a:pt x="2607005" y="5019"/>
                  </a:lnTo>
                  <a:lnTo>
                    <a:pt x="2557271" y="0"/>
                  </a:lnTo>
                  <a:close/>
                </a:path>
              </a:pathLst>
            </a:custGeom>
            <a:solidFill>
              <a:srgbClr val="30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91393" y="3241548"/>
              <a:ext cx="1149350" cy="1049020"/>
            </a:xfrm>
            <a:custGeom>
              <a:avLst/>
              <a:gdLst/>
              <a:ahLst/>
              <a:cxnLst/>
              <a:rect l="l" t="t" r="r" b="b"/>
              <a:pathLst>
                <a:path w="1149350" h="1049020">
                  <a:moveTo>
                    <a:pt x="574526" y="0"/>
                  </a:moveTo>
                  <a:lnTo>
                    <a:pt x="535537" y="1142"/>
                  </a:lnTo>
                  <a:lnTo>
                    <a:pt x="486235" y="6137"/>
                  </a:lnTo>
                  <a:lnTo>
                    <a:pt x="438376" y="14793"/>
                  </a:lnTo>
                  <a:lnTo>
                    <a:pt x="392121" y="26944"/>
                  </a:lnTo>
                  <a:lnTo>
                    <a:pt x="347632" y="42420"/>
                  </a:lnTo>
                  <a:lnTo>
                    <a:pt x="305068" y="61056"/>
                  </a:lnTo>
                  <a:lnTo>
                    <a:pt x="264590" y="82682"/>
                  </a:lnTo>
                  <a:lnTo>
                    <a:pt x="226359" y="107133"/>
                  </a:lnTo>
                  <a:lnTo>
                    <a:pt x="190535" y="134240"/>
                  </a:lnTo>
                  <a:lnTo>
                    <a:pt x="157278" y="163835"/>
                  </a:lnTo>
                  <a:lnTo>
                    <a:pt x="126750" y="195752"/>
                  </a:lnTo>
                  <a:lnTo>
                    <a:pt x="99110" y="229823"/>
                  </a:lnTo>
                  <a:lnTo>
                    <a:pt x="74519" y="265879"/>
                  </a:lnTo>
                  <a:lnTo>
                    <a:pt x="53139" y="303755"/>
                  </a:lnTo>
                  <a:lnTo>
                    <a:pt x="35128" y="343281"/>
                  </a:lnTo>
                  <a:lnTo>
                    <a:pt x="20648" y="384291"/>
                  </a:lnTo>
                  <a:lnTo>
                    <a:pt x="9860" y="426617"/>
                  </a:lnTo>
                  <a:lnTo>
                    <a:pt x="2924" y="470091"/>
                  </a:lnTo>
                  <a:lnTo>
                    <a:pt x="0" y="514547"/>
                  </a:lnTo>
                  <a:lnTo>
                    <a:pt x="1248" y="559815"/>
                  </a:lnTo>
                  <a:lnTo>
                    <a:pt x="6725" y="604805"/>
                  </a:lnTo>
                  <a:lnTo>
                    <a:pt x="16214" y="648477"/>
                  </a:lnTo>
                  <a:lnTo>
                    <a:pt x="29532" y="690684"/>
                  </a:lnTo>
                  <a:lnTo>
                    <a:pt x="46496" y="731280"/>
                  </a:lnTo>
                  <a:lnTo>
                    <a:pt x="66921" y="770120"/>
                  </a:lnTo>
                  <a:lnTo>
                    <a:pt x="90624" y="807055"/>
                  </a:lnTo>
                  <a:lnTo>
                    <a:pt x="117422" y="841941"/>
                  </a:lnTo>
                  <a:lnTo>
                    <a:pt x="147130" y="874630"/>
                  </a:lnTo>
                  <a:lnTo>
                    <a:pt x="179566" y="904977"/>
                  </a:lnTo>
                  <a:lnTo>
                    <a:pt x="214545" y="932834"/>
                  </a:lnTo>
                  <a:lnTo>
                    <a:pt x="251884" y="958055"/>
                  </a:lnTo>
                  <a:lnTo>
                    <a:pt x="291399" y="980494"/>
                  </a:lnTo>
                  <a:lnTo>
                    <a:pt x="332907" y="1000005"/>
                  </a:lnTo>
                  <a:lnTo>
                    <a:pt x="376224" y="1016440"/>
                  </a:lnTo>
                  <a:lnTo>
                    <a:pt x="421166" y="1029654"/>
                  </a:lnTo>
                  <a:lnTo>
                    <a:pt x="467550" y="1039501"/>
                  </a:lnTo>
                  <a:lnTo>
                    <a:pt x="515192" y="1045833"/>
                  </a:lnTo>
                  <a:lnTo>
                    <a:pt x="563908" y="1048504"/>
                  </a:lnTo>
                  <a:lnTo>
                    <a:pt x="613515" y="1047369"/>
                  </a:lnTo>
                  <a:lnTo>
                    <a:pt x="662818" y="1042374"/>
                  </a:lnTo>
                  <a:lnTo>
                    <a:pt x="710677" y="1033718"/>
                  </a:lnTo>
                  <a:lnTo>
                    <a:pt x="756931" y="1021567"/>
                  </a:lnTo>
                  <a:lnTo>
                    <a:pt x="801421" y="1006091"/>
                  </a:lnTo>
                  <a:lnTo>
                    <a:pt x="843985" y="987455"/>
                  </a:lnTo>
                  <a:lnTo>
                    <a:pt x="884463" y="965829"/>
                  </a:lnTo>
                  <a:lnTo>
                    <a:pt x="922694" y="941378"/>
                  </a:lnTo>
                  <a:lnTo>
                    <a:pt x="958518" y="914271"/>
                  </a:lnTo>
                  <a:lnTo>
                    <a:pt x="991775" y="884676"/>
                  </a:lnTo>
                  <a:lnTo>
                    <a:pt x="1022303" y="852759"/>
                  </a:lnTo>
                  <a:lnTo>
                    <a:pt x="1049943" y="818688"/>
                  </a:lnTo>
                  <a:lnTo>
                    <a:pt x="1074534" y="782632"/>
                  </a:lnTo>
                  <a:lnTo>
                    <a:pt x="1095914" y="744756"/>
                  </a:lnTo>
                  <a:lnTo>
                    <a:pt x="1113925" y="705230"/>
                  </a:lnTo>
                  <a:lnTo>
                    <a:pt x="1128404" y="664220"/>
                  </a:lnTo>
                  <a:lnTo>
                    <a:pt x="1139193" y="621894"/>
                  </a:lnTo>
                  <a:lnTo>
                    <a:pt x="1146129" y="578420"/>
                  </a:lnTo>
                  <a:lnTo>
                    <a:pt x="1149053" y="533964"/>
                  </a:lnTo>
                  <a:lnTo>
                    <a:pt x="1147804" y="488695"/>
                  </a:lnTo>
                  <a:lnTo>
                    <a:pt x="574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11133" y="4535551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Arial"/>
                <a:cs typeface="Arial"/>
              </a:rPr>
              <a:t>In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this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step,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objective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was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89797" y="4755007"/>
            <a:ext cx="1823720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351790" indent="-172720">
              <a:lnSpc>
                <a:spcPct val="125000"/>
              </a:lnSpc>
              <a:spcBef>
                <a:spcPts val="100"/>
              </a:spcBef>
              <a:buFont typeface="Arial MT"/>
              <a:buChar char="-"/>
              <a:tabLst>
                <a:tab pos="185420" algn="l"/>
              </a:tabLst>
            </a:pPr>
            <a:r>
              <a:rPr sz="1200" b="1" i="1" spc="-5" dirty="0">
                <a:latin typeface="Arial"/>
                <a:cs typeface="Arial"/>
              </a:rPr>
              <a:t>Cre</a:t>
            </a:r>
            <a:r>
              <a:rPr sz="1200" b="1" i="1" dirty="0">
                <a:latin typeface="Arial"/>
                <a:cs typeface="Arial"/>
              </a:rPr>
              <a:t>ating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re</a:t>
            </a:r>
            <a:r>
              <a:rPr sz="1200" b="1" i="1" dirty="0">
                <a:latin typeface="Arial"/>
                <a:cs typeface="Arial"/>
              </a:rPr>
              <a:t>quired  </a:t>
            </a:r>
            <a:r>
              <a:rPr sz="1200" b="1" i="1" spc="-5" dirty="0">
                <a:latin typeface="Arial"/>
                <a:cs typeface="Arial"/>
              </a:rPr>
              <a:t>c</a:t>
            </a:r>
            <a:r>
              <a:rPr sz="1200" b="1" i="1" dirty="0">
                <a:latin typeface="Arial"/>
                <a:cs typeface="Arial"/>
              </a:rPr>
              <a:t>olumns(</a:t>
            </a:r>
            <a:r>
              <a:rPr sz="1200" b="1" i="1" spc="-5" dirty="0">
                <a:latin typeface="Arial"/>
                <a:cs typeface="Arial"/>
              </a:rPr>
              <a:t>b</a:t>
            </a:r>
            <a:r>
              <a:rPr sz="1200" b="1" i="1" dirty="0">
                <a:latin typeface="Arial"/>
                <a:cs typeface="Arial"/>
              </a:rPr>
              <a:t>inning)</a:t>
            </a:r>
            <a:endParaRPr sz="1200">
              <a:latin typeface="Arial"/>
              <a:cs typeface="Arial"/>
            </a:endParaRPr>
          </a:p>
          <a:p>
            <a:pPr marL="184785" marR="220979" indent="-172720">
              <a:lnSpc>
                <a:spcPct val="125000"/>
              </a:lnSpc>
              <a:spcBef>
                <a:spcPts val="285"/>
              </a:spcBef>
              <a:buFont typeface="Arial MT"/>
              <a:buChar char="-"/>
              <a:tabLst>
                <a:tab pos="185420" algn="l"/>
              </a:tabLst>
            </a:pPr>
            <a:r>
              <a:rPr sz="1200" b="1" i="1" spc="-5" dirty="0">
                <a:latin typeface="Arial"/>
                <a:cs typeface="Arial"/>
              </a:rPr>
              <a:t>Dropping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irrelevant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columns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650"/>
              </a:spcBef>
              <a:buFont typeface="Arial MT"/>
              <a:buChar char="-"/>
              <a:tabLst>
                <a:tab pos="185420" algn="l"/>
              </a:tabLst>
            </a:pPr>
            <a:r>
              <a:rPr sz="1200" b="1" i="1" dirty="0">
                <a:latin typeface="Arial"/>
                <a:cs typeface="Arial"/>
              </a:rPr>
              <a:t>Creating</a:t>
            </a:r>
            <a:r>
              <a:rPr sz="1200" b="1" i="1" spc="-5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required</a:t>
            </a:r>
            <a:r>
              <a:rPr sz="1200" b="1" i="1" spc="-5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360"/>
              </a:spcBef>
            </a:pPr>
            <a:r>
              <a:rPr sz="1200" b="1" i="1" spc="-5" dirty="0">
                <a:latin typeface="Arial"/>
                <a:cs typeface="Arial"/>
              </a:rPr>
              <a:t>frame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418" y="1860931"/>
            <a:ext cx="10612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This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first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step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focus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was </a:t>
            </a:r>
            <a:r>
              <a:rPr sz="2000" b="1" spc="-10" dirty="0">
                <a:latin typeface="Times New Roman"/>
                <a:cs typeface="Times New Roman"/>
              </a:rPr>
              <a:t>preparing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perform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predictive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4851" y="3585921"/>
            <a:ext cx="357505" cy="575945"/>
          </a:xfrm>
          <a:custGeom>
            <a:avLst/>
            <a:gdLst/>
            <a:ahLst/>
            <a:cxnLst/>
            <a:rect l="l" t="t" r="r" b="b"/>
            <a:pathLst>
              <a:path w="357505" h="575945">
                <a:moveTo>
                  <a:pt x="223075" y="534403"/>
                </a:moveTo>
                <a:lnTo>
                  <a:pt x="133845" y="534403"/>
                </a:lnTo>
                <a:lnTo>
                  <a:pt x="138404" y="550646"/>
                </a:lnTo>
                <a:lnTo>
                  <a:pt x="148170" y="563689"/>
                </a:lnTo>
                <a:lnTo>
                  <a:pt x="161937" y="572363"/>
                </a:lnTo>
                <a:lnTo>
                  <a:pt x="178460" y="575513"/>
                </a:lnTo>
                <a:lnTo>
                  <a:pt x="194983" y="572363"/>
                </a:lnTo>
                <a:lnTo>
                  <a:pt x="208749" y="563689"/>
                </a:lnTo>
                <a:lnTo>
                  <a:pt x="218516" y="550646"/>
                </a:lnTo>
                <a:lnTo>
                  <a:pt x="223075" y="534403"/>
                </a:lnTo>
                <a:close/>
              </a:path>
              <a:path w="357505" h="575945">
                <a:moveTo>
                  <a:pt x="267690" y="486448"/>
                </a:moveTo>
                <a:lnTo>
                  <a:pt x="266115" y="478320"/>
                </a:lnTo>
                <a:lnTo>
                  <a:pt x="261772" y="471805"/>
                </a:lnTo>
                <a:lnTo>
                  <a:pt x="255244" y="467461"/>
                </a:lnTo>
                <a:lnTo>
                  <a:pt x="247103" y="465886"/>
                </a:lnTo>
                <a:lnTo>
                  <a:pt x="109816" y="465886"/>
                </a:lnTo>
                <a:lnTo>
                  <a:pt x="101676" y="467461"/>
                </a:lnTo>
                <a:lnTo>
                  <a:pt x="95148" y="471805"/>
                </a:lnTo>
                <a:lnTo>
                  <a:pt x="90805" y="478320"/>
                </a:lnTo>
                <a:lnTo>
                  <a:pt x="89230" y="486448"/>
                </a:lnTo>
                <a:lnTo>
                  <a:pt x="90805" y="494563"/>
                </a:lnTo>
                <a:lnTo>
                  <a:pt x="95148" y="501091"/>
                </a:lnTo>
                <a:lnTo>
                  <a:pt x="101676" y="505421"/>
                </a:lnTo>
                <a:lnTo>
                  <a:pt x="109816" y="506996"/>
                </a:lnTo>
                <a:lnTo>
                  <a:pt x="247103" y="506996"/>
                </a:lnTo>
                <a:lnTo>
                  <a:pt x="255244" y="505421"/>
                </a:lnTo>
                <a:lnTo>
                  <a:pt x="261772" y="501091"/>
                </a:lnTo>
                <a:lnTo>
                  <a:pt x="266115" y="494563"/>
                </a:lnTo>
                <a:lnTo>
                  <a:pt x="267690" y="486448"/>
                </a:lnTo>
                <a:close/>
              </a:path>
              <a:path w="357505" h="575945">
                <a:moveTo>
                  <a:pt x="267690" y="417931"/>
                </a:moveTo>
                <a:lnTo>
                  <a:pt x="266115" y="409803"/>
                </a:lnTo>
                <a:lnTo>
                  <a:pt x="261772" y="403288"/>
                </a:lnTo>
                <a:lnTo>
                  <a:pt x="255244" y="398957"/>
                </a:lnTo>
                <a:lnTo>
                  <a:pt x="247103" y="397383"/>
                </a:lnTo>
                <a:lnTo>
                  <a:pt x="109816" y="397383"/>
                </a:lnTo>
                <a:lnTo>
                  <a:pt x="101676" y="398957"/>
                </a:lnTo>
                <a:lnTo>
                  <a:pt x="95148" y="403288"/>
                </a:lnTo>
                <a:lnTo>
                  <a:pt x="90805" y="409803"/>
                </a:lnTo>
                <a:lnTo>
                  <a:pt x="89230" y="417931"/>
                </a:lnTo>
                <a:lnTo>
                  <a:pt x="90805" y="426059"/>
                </a:lnTo>
                <a:lnTo>
                  <a:pt x="95148" y="432574"/>
                </a:lnTo>
                <a:lnTo>
                  <a:pt x="101676" y="436918"/>
                </a:lnTo>
                <a:lnTo>
                  <a:pt x="109816" y="438492"/>
                </a:lnTo>
                <a:lnTo>
                  <a:pt x="247103" y="438492"/>
                </a:lnTo>
                <a:lnTo>
                  <a:pt x="255244" y="436918"/>
                </a:lnTo>
                <a:lnTo>
                  <a:pt x="261772" y="432574"/>
                </a:lnTo>
                <a:lnTo>
                  <a:pt x="266115" y="426059"/>
                </a:lnTo>
                <a:lnTo>
                  <a:pt x="267690" y="417931"/>
                </a:lnTo>
                <a:close/>
              </a:path>
              <a:path w="357505" h="575945">
                <a:moveTo>
                  <a:pt x="356920" y="176085"/>
                </a:moveTo>
                <a:lnTo>
                  <a:pt x="349758" y="129311"/>
                </a:lnTo>
                <a:lnTo>
                  <a:pt x="331393" y="87350"/>
                </a:lnTo>
                <a:lnTo>
                  <a:pt x="316420" y="68300"/>
                </a:lnTo>
                <a:lnTo>
                  <a:pt x="316420" y="176085"/>
                </a:lnTo>
                <a:lnTo>
                  <a:pt x="316420" y="181571"/>
                </a:lnTo>
                <a:lnTo>
                  <a:pt x="315734" y="181571"/>
                </a:lnTo>
                <a:lnTo>
                  <a:pt x="314718" y="193878"/>
                </a:lnTo>
                <a:lnTo>
                  <a:pt x="312737" y="206057"/>
                </a:lnTo>
                <a:lnTo>
                  <a:pt x="296265" y="249402"/>
                </a:lnTo>
                <a:lnTo>
                  <a:pt x="282790" y="267208"/>
                </a:lnTo>
                <a:lnTo>
                  <a:pt x="271360" y="281851"/>
                </a:lnTo>
                <a:lnTo>
                  <a:pt x="260819" y="297014"/>
                </a:lnTo>
                <a:lnTo>
                  <a:pt x="251320" y="312686"/>
                </a:lnTo>
                <a:lnTo>
                  <a:pt x="242976" y="328866"/>
                </a:lnTo>
                <a:lnTo>
                  <a:pt x="114630" y="328866"/>
                </a:lnTo>
                <a:lnTo>
                  <a:pt x="85864" y="281851"/>
                </a:lnTo>
                <a:lnTo>
                  <a:pt x="67881" y="258622"/>
                </a:lnTo>
                <a:lnTo>
                  <a:pt x="61595" y="249402"/>
                </a:lnTo>
                <a:lnTo>
                  <a:pt x="44615" y="206057"/>
                </a:lnTo>
                <a:lnTo>
                  <a:pt x="41871" y="176085"/>
                </a:lnTo>
                <a:lnTo>
                  <a:pt x="49491" y="133375"/>
                </a:lnTo>
                <a:lnTo>
                  <a:pt x="69240" y="96266"/>
                </a:lnTo>
                <a:lnTo>
                  <a:pt x="98894" y="66967"/>
                </a:lnTo>
                <a:lnTo>
                  <a:pt x="136271" y="47625"/>
                </a:lnTo>
                <a:lnTo>
                  <a:pt x="179146" y="40411"/>
                </a:lnTo>
                <a:lnTo>
                  <a:pt x="222021" y="47548"/>
                </a:lnTo>
                <a:lnTo>
                  <a:pt x="259397" y="66763"/>
                </a:lnTo>
                <a:lnTo>
                  <a:pt x="289052" y="95973"/>
                </a:lnTo>
                <a:lnTo>
                  <a:pt x="308800" y="133108"/>
                </a:lnTo>
                <a:lnTo>
                  <a:pt x="316420" y="176085"/>
                </a:lnTo>
                <a:lnTo>
                  <a:pt x="316420" y="68300"/>
                </a:lnTo>
                <a:lnTo>
                  <a:pt x="288582" y="40411"/>
                </a:lnTo>
                <a:lnTo>
                  <a:pt x="225374" y="6515"/>
                </a:lnTo>
                <a:lnTo>
                  <a:pt x="178460" y="0"/>
                </a:lnTo>
                <a:lnTo>
                  <a:pt x="131533" y="6515"/>
                </a:lnTo>
                <a:lnTo>
                  <a:pt x="89331" y="24333"/>
                </a:lnTo>
                <a:lnTo>
                  <a:pt x="53454" y="51816"/>
                </a:lnTo>
                <a:lnTo>
                  <a:pt x="25527" y="87350"/>
                </a:lnTo>
                <a:lnTo>
                  <a:pt x="7162" y="129311"/>
                </a:lnTo>
                <a:lnTo>
                  <a:pt x="0" y="176085"/>
                </a:lnTo>
                <a:lnTo>
                  <a:pt x="0" y="182257"/>
                </a:lnTo>
                <a:lnTo>
                  <a:pt x="7327" y="228892"/>
                </a:lnTo>
                <a:lnTo>
                  <a:pt x="25742" y="270548"/>
                </a:lnTo>
                <a:lnTo>
                  <a:pt x="43243" y="294614"/>
                </a:lnTo>
                <a:lnTo>
                  <a:pt x="55664" y="310603"/>
                </a:lnTo>
                <a:lnTo>
                  <a:pt x="67525" y="329552"/>
                </a:lnTo>
                <a:lnTo>
                  <a:pt x="77698" y="347992"/>
                </a:lnTo>
                <a:lnTo>
                  <a:pt x="85115" y="362445"/>
                </a:lnTo>
                <a:lnTo>
                  <a:pt x="87172" y="367233"/>
                </a:lnTo>
                <a:lnTo>
                  <a:pt x="91973" y="369976"/>
                </a:lnTo>
                <a:lnTo>
                  <a:pt x="264947" y="369976"/>
                </a:lnTo>
                <a:lnTo>
                  <a:pt x="269748" y="367233"/>
                </a:lnTo>
                <a:lnTo>
                  <a:pt x="271805" y="362445"/>
                </a:lnTo>
                <a:lnTo>
                  <a:pt x="279222" y="347992"/>
                </a:lnTo>
                <a:lnTo>
                  <a:pt x="289394" y="329552"/>
                </a:lnTo>
                <a:lnTo>
                  <a:pt x="289826" y="328866"/>
                </a:lnTo>
                <a:lnTo>
                  <a:pt x="301244" y="310603"/>
                </a:lnTo>
                <a:lnTo>
                  <a:pt x="313677" y="294614"/>
                </a:lnTo>
                <a:lnTo>
                  <a:pt x="323037" y="282930"/>
                </a:lnTo>
                <a:lnTo>
                  <a:pt x="331444" y="270548"/>
                </a:lnTo>
                <a:lnTo>
                  <a:pt x="349580" y="228892"/>
                </a:lnTo>
                <a:lnTo>
                  <a:pt x="356920" y="182257"/>
                </a:lnTo>
                <a:lnTo>
                  <a:pt x="356920" y="176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8991582" y="3544747"/>
            <a:ext cx="549275" cy="549275"/>
            <a:chOff x="8991582" y="3544747"/>
            <a:chExt cx="549275" cy="549275"/>
          </a:xfrm>
        </p:grpSpPr>
        <p:sp>
          <p:nvSpPr>
            <p:cNvPr id="22" name="object 22"/>
            <p:cNvSpPr/>
            <p:nvPr/>
          </p:nvSpPr>
          <p:spPr>
            <a:xfrm>
              <a:off x="8991575" y="3545331"/>
              <a:ext cx="549275" cy="548640"/>
            </a:xfrm>
            <a:custGeom>
              <a:avLst/>
              <a:gdLst/>
              <a:ahLst/>
              <a:cxnLst/>
              <a:rect l="l" t="t" r="r" b="b"/>
              <a:pathLst>
                <a:path w="549275" h="548639">
                  <a:moveTo>
                    <a:pt x="548995" y="85725"/>
                  </a:moveTo>
                  <a:lnTo>
                    <a:pt x="543001" y="60413"/>
                  </a:lnTo>
                  <a:lnTo>
                    <a:pt x="487400" y="115912"/>
                  </a:lnTo>
                  <a:lnTo>
                    <a:pt x="443471" y="104267"/>
                  </a:lnTo>
                  <a:lnTo>
                    <a:pt x="432498" y="61099"/>
                  </a:lnTo>
                  <a:lnTo>
                    <a:pt x="488086" y="5588"/>
                  </a:lnTo>
                  <a:lnTo>
                    <a:pt x="462838" y="0"/>
                  </a:lnTo>
                  <a:lnTo>
                    <a:pt x="413385" y="9639"/>
                  </a:lnTo>
                  <a:lnTo>
                    <a:pt x="375450" y="44069"/>
                  </a:lnTo>
                  <a:lnTo>
                    <a:pt x="361403" y="92227"/>
                  </a:lnTo>
                  <a:lnTo>
                    <a:pt x="364540" y="117970"/>
                  </a:lnTo>
                  <a:lnTo>
                    <a:pt x="64592" y="417360"/>
                  </a:lnTo>
                  <a:lnTo>
                    <a:pt x="64592" y="495465"/>
                  </a:lnTo>
                  <a:lnTo>
                    <a:pt x="64592" y="505739"/>
                  </a:lnTo>
                  <a:lnTo>
                    <a:pt x="53606" y="516699"/>
                  </a:lnTo>
                  <a:lnTo>
                    <a:pt x="47421" y="518071"/>
                  </a:lnTo>
                  <a:lnTo>
                    <a:pt x="35077" y="512584"/>
                  </a:lnTo>
                  <a:lnTo>
                    <a:pt x="31635" y="507111"/>
                  </a:lnTo>
                  <a:lnTo>
                    <a:pt x="31635" y="494779"/>
                  </a:lnTo>
                  <a:lnTo>
                    <a:pt x="35763" y="488607"/>
                  </a:lnTo>
                  <a:lnTo>
                    <a:pt x="41249" y="486562"/>
                  </a:lnTo>
                  <a:lnTo>
                    <a:pt x="47421" y="483819"/>
                  </a:lnTo>
                  <a:lnTo>
                    <a:pt x="53606" y="485190"/>
                  </a:lnTo>
                  <a:lnTo>
                    <a:pt x="58407" y="489978"/>
                  </a:lnTo>
                  <a:lnTo>
                    <a:pt x="64592" y="495465"/>
                  </a:lnTo>
                  <a:lnTo>
                    <a:pt x="64592" y="417360"/>
                  </a:lnTo>
                  <a:lnTo>
                    <a:pt x="14478" y="467372"/>
                  </a:lnTo>
                  <a:lnTo>
                    <a:pt x="6654" y="477151"/>
                  </a:lnTo>
                  <a:lnTo>
                    <a:pt x="1778" y="488530"/>
                  </a:lnTo>
                  <a:lnTo>
                    <a:pt x="0" y="500799"/>
                  </a:lnTo>
                  <a:lnTo>
                    <a:pt x="1435" y="513270"/>
                  </a:lnTo>
                  <a:lnTo>
                    <a:pt x="35077" y="546849"/>
                  </a:lnTo>
                  <a:lnTo>
                    <a:pt x="47472" y="548284"/>
                  </a:lnTo>
                  <a:lnTo>
                    <a:pt x="59613" y="546506"/>
                  </a:lnTo>
                  <a:lnTo>
                    <a:pt x="70980" y="541642"/>
                  </a:lnTo>
                  <a:lnTo>
                    <a:pt x="81064" y="533831"/>
                  </a:lnTo>
                  <a:lnTo>
                    <a:pt x="96850" y="518071"/>
                  </a:lnTo>
                  <a:lnTo>
                    <a:pt x="131165" y="483819"/>
                  </a:lnTo>
                  <a:lnTo>
                    <a:pt x="431126" y="184429"/>
                  </a:lnTo>
                  <a:lnTo>
                    <a:pt x="456907" y="187566"/>
                  </a:lnTo>
                  <a:lnTo>
                    <a:pt x="477977" y="184429"/>
                  </a:lnTo>
                  <a:lnTo>
                    <a:pt x="525157" y="157022"/>
                  </a:lnTo>
                  <a:lnTo>
                    <a:pt x="546176" y="115912"/>
                  </a:lnTo>
                  <a:lnTo>
                    <a:pt x="547725" y="111290"/>
                  </a:lnTo>
                  <a:lnTo>
                    <a:pt x="548995" y="85725"/>
                  </a:lnTo>
                  <a:close/>
                </a:path>
                <a:path w="549275" h="548639">
                  <a:moveTo>
                    <a:pt x="549097" y="501281"/>
                  </a:moveTo>
                  <a:lnTo>
                    <a:pt x="547598" y="483819"/>
                  </a:lnTo>
                  <a:lnTo>
                    <a:pt x="540258" y="467372"/>
                  </a:lnTo>
                  <a:lnTo>
                    <a:pt x="363169" y="290614"/>
                  </a:lnTo>
                  <a:lnTo>
                    <a:pt x="291782" y="361861"/>
                  </a:lnTo>
                  <a:lnTo>
                    <a:pt x="469557" y="539305"/>
                  </a:lnTo>
                  <a:lnTo>
                    <a:pt x="470242" y="538619"/>
                  </a:lnTo>
                  <a:lnTo>
                    <a:pt x="486308" y="546252"/>
                  </a:lnTo>
                  <a:lnTo>
                    <a:pt x="503529" y="547700"/>
                  </a:lnTo>
                  <a:lnTo>
                    <a:pt x="520242" y="543255"/>
                  </a:lnTo>
                  <a:lnTo>
                    <a:pt x="526884" y="538619"/>
                  </a:lnTo>
                  <a:lnTo>
                    <a:pt x="534771" y="533146"/>
                  </a:lnTo>
                  <a:lnTo>
                    <a:pt x="544791" y="518248"/>
                  </a:lnTo>
                  <a:lnTo>
                    <a:pt x="549097" y="5012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46" y="3544747"/>
              <a:ext cx="231314" cy="230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15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50" dirty="0"/>
              <a:t> </a:t>
            </a:r>
            <a:r>
              <a:rPr spc="-5" dirty="0"/>
              <a:t>Data</a:t>
            </a:r>
            <a:r>
              <a:rPr spc="-100" dirty="0"/>
              <a:t> </a:t>
            </a:r>
            <a:r>
              <a:rPr spc="-5" dirty="0"/>
              <a:t>Sets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10" dirty="0"/>
              <a:t>Categorical</a:t>
            </a:r>
            <a:r>
              <a:rPr spc="-4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2110867"/>
            <a:ext cx="3128645" cy="3890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Univariate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Exploration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182880">
              <a:lnSpc>
                <a:spcPts val="1500"/>
              </a:lnSpc>
            </a:pPr>
            <a:r>
              <a:rPr sz="1400" spc="-6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explore </a:t>
            </a:r>
            <a:r>
              <a:rPr sz="1400" dirty="0">
                <a:latin typeface="Times New Roman"/>
                <a:cs typeface="Times New Roman"/>
              </a:rPr>
              <a:t>data set </a:t>
            </a:r>
            <a:r>
              <a:rPr sz="1400" spc="-5" dirty="0">
                <a:latin typeface="Times New Roman"/>
                <a:cs typeface="Times New Roman"/>
              </a:rPr>
              <a:t>available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understand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defaulters(target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=1)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non-defaulters(target </a:t>
            </a:r>
            <a:r>
              <a:rPr sz="1400" dirty="0">
                <a:latin typeface="Times New Roman"/>
                <a:cs typeface="Times New Roman"/>
              </a:rPr>
              <a:t>=2) are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distri</a:t>
            </a:r>
            <a:r>
              <a:rPr sz="1400" spc="-10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ted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les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spc="-5" dirty="0">
                <a:latin typeface="Times New Roman"/>
                <a:cs typeface="Times New Roman"/>
              </a:rPr>
              <a:t>Identification: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ts val="1590"/>
              </a:lnSpc>
              <a:spcBef>
                <a:spcPts val="830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Gender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defaulter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ts val="1590"/>
              </a:lnSpc>
            </a:pPr>
            <a:r>
              <a:rPr sz="1400" dirty="0">
                <a:latin typeface="Times New Roman"/>
                <a:cs typeface="Times New Roman"/>
              </a:rPr>
              <a:t>higher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percentage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male</a:t>
            </a:r>
            <a:endParaRPr sz="1400">
              <a:latin typeface="Times New Roman"/>
              <a:cs typeface="Times New Roman"/>
            </a:endParaRPr>
          </a:p>
          <a:p>
            <a:pPr marL="241300" marR="5080">
              <a:lnSpc>
                <a:spcPts val="1500"/>
              </a:lnSpc>
              <a:spcBef>
                <a:spcPts val="1015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ge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igher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po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30s</a:t>
            </a:r>
            <a:endParaRPr sz="1400">
              <a:latin typeface="Times New Roman"/>
              <a:cs typeface="Times New Roman"/>
            </a:endParaRPr>
          </a:p>
          <a:p>
            <a:pPr marL="241300" marR="289560">
              <a:lnSpc>
                <a:spcPts val="1500"/>
              </a:lnSpc>
              <a:spcBef>
                <a:spcPts val="994"/>
              </a:spcBef>
            </a:pPr>
            <a:r>
              <a:rPr sz="1400" dirty="0">
                <a:latin typeface="Times New Roman"/>
                <a:cs typeface="Times New Roman"/>
              </a:rPr>
              <a:t>Fig 3: </a:t>
            </a:r>
            <a:r>
              <a:rPr sz="1400" spc="-5" dirty="0">
                <a:latin typeface="Times New Roman"/>
                <a:cs typeface="Times New Roman"/>
              </a:rPr>
              <a:t>Education </a:t>
            </a:r>
            <a:r>
              <a:rPr sz="1400" dirty="0">
                <a:latin typeface="Times New Roman"/>
                <a:cs typeface="Times New Roman"/>
              </a:rPr>
              <a:t>- Higher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percentage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secondary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educated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defaulter</a:t>
            </a:r>
            <a:endParaRPr sz="1400">
              <a:latin typeface="Times New Roman"/>
              <a:cs typeface="Times New Roman"/>
            </a:endParaRPr>
          </a:p>
          <a:p>
            <a:pPr marL="241300" marR="9525">
              <a:lnSpc>
                <a:spcPts val="1500"/>
              </a:lnSpc>
              <a:spcBef>
                <a:spcPts val="1010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Income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type-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proportion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defaulter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05592" y="4467861"/>
            <a:ext cx="3465195" cy="1795780"/>
            <a:chOff x="8105592" y="4467861"/>
            <a:chExt cx="3465195" cy="1795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5592" y="4467861"/>
              <a:ext cx="3464762" cy="17954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00232" y="5561075"/>
              <a:ext cx="494030" cy="277495"/>
            </a:xfrm>
            <a:custGeom>
              <a:avLst/>
              <a:gdLst/>
              <a:ahLst/>
              <a:cxnLst/>
              <a:rect l="l" t="t" r="r" b="b"/>
              <a:pathLst>
                <a:path w="494029" h="277495">
                  <a:moveTo>
                    <a:pt x="493522" y="0"/>
                  </a:moveTo>
                  <a:lnTo>
                    <a:pt x="0" y="0"/>
                  </a:lnTo>
                  <a:lnTo>
                    <a:pt x="0" y="276872"/>
                  </a:lnTo>
                  <a:lnTo>
                    <a:pt x="493522" y="276872"/>
                  </a:lnTo>
                  <a:lnTo>
                    <a:pt x="49352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9292" y="5646419"/>
              <a:ext cx="159257" cy="1261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0968" y="5648553"/>
              <a:ext cx="69087" cy="9723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240727" y="4469791"/>
            <a:ext cx="3465195" cy="1800225"/>
            <a:chOff x="4240727" y="4469791"/>
            <a:chExt cx="3465195" cy="18002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27" y="4469791"/>
              <a:ext cx="3464762" cy="17996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75348" y="5561076"/>
              <a:ext cx="490220" cy="277495"/>
            </a:xfrm>
            <a:custGeom>
              <a:avLst/>
              <a:gdLst/>
              <a:ahLst/>
              <a:cxnLst/>
              <a:rect l="l" t="t" r="r" b="b"/>
              <a:pathLst>
                <a:path w="490220" h="277495">
                  <a:moveTo>
                    <a:pt x="490181" y="0"/>
                  </a:moveTo>
                  <a:lnTo>
                    <a:pt x="0" y="0"/>
                  </a:lnTo>
                  <a:lnTo>
                    <a:pt x="0" y="276872"/>
                  </a:lnTo>
                  <a:lnTo>
                    <a:pt x="490181" y="276872"/>
                  </a:lnTo>
                  <a:lnTo>
                    <a:pt x="490181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2883" y="5646420"/>
              <a:ext cx="159512" cy="1261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79005" y="5647461"/>
              <a:ext cx="60325" cy="99695"/>
            </a:xfrm>
            <a:custGeom>
              <a:avLst/>
              <a:gdLst/>
              <a:ahLst/>
              <a:cxnLst/>
              <a:rect l="l" t="t" r="r" b="b"/>
              <a:pathLst>
                <a:path w="60325" h="99695">
                  <a:moveTo>
                    <a:pt x="60325" y="67246"/>
                  </a:moveTo>
                  <a:lnTo>
                    <a:pt x="37846" y="47371"/>
                  </a:lnTo>
                  <a:lnTo>
                    <a:pt x="37846" y="47231"/>
                  </a:lnTo>
                  <a:lnTo>
                    <a:pt x="55753" y="26771"/>
                  </a:lnTo>
                  <a:lnTo>
                    <a:pt x="55753" y="19672"/>
                  </a:lnTo>
                  <a:lnTo>
                    <a:pt x="33401" y="0"/>
                  </a:lnTo>
                  <a:lnTo>
                    <a:pt x="25654" y="0"/>
                  </a:lnTo>
                  <a:lnTo>
                    <a:pt x="3810" y="8636"/>
                  </a:lnTo>
                  <a:lnTo>
                    <a:pt x="2921" y="10274"/>
                  </a:lnTo>
                  <a:lnTo>
                    <a:pt x="2921" y="10680"/>
                  </a:lnTo>
                  <a:lnTo>
                    <a:pt x="2794" y="11176"/>
                  </a:lnTo>
                  <a:lnTo>
                    <a:pt x="4064" y="18719"/>
                  </a:lnTo>
                  <a:lnTo>
                    <a:pt x="5207" y="18770"/>
                  </a:lnTo>
                  <a:lnTo>
                    <a:pt x="6096" y="18376"/>
                  </a:lnTo>
                  <a:lnTo>
                    <a:pt x="7239" y="17576"/>
                  </a:lnTo>
                  <a:lnTo>
                    <a:pt x="20828" y="11023"/>
                  </a:lnTo>
                  <a:lnTo>
                    <a:pt x="23495" y="10579"/>
                  </a:lnTo>
                  <a:lnTo>
                    <a:pt x="29083" y="10579"/>
                  </a:lnTo>
                  <a:lnTo>
                    <a:pt x="41021" y="19672"/>
                  </a:lnTo>
                  <a:lnTo>
                    <a:pt x="41783" y="21450"/>
                  </a:lnTo>
                  <a:lnTo>
                    <a:pt x="42164" y="23342"/>
                  </a:lnTo>
                  <a:lnTo>
                    <a:pt x="42164" y="28105"/>
                  </a:lnTo>
                  <a:lnTo>
                    <a:pt x="24384" y="43357"/>
                  </a:lnTo>
                  <a:lnTo>
                    <a:pt x="12319" y="43357"/>
                  </a:lnTo>
                  <a:lnTo>
                    <a:pt x="11430" y="43649"/>
                  </a:lnTo>
                  <a:lnTo>
                    <a:pt x="10287" y="44843"/>
                  </a:lnTo>
                  <a:lnTo>
                    <a:pt x="9779" y="46037"/>
                  </a:lnTo>
                  <a:lnTo>
                    <a:pt x="9779" y="46634"/>
                  </a:lnTo>
                  <a:lnTo>
                    <a:pt x="12065" y="53428"/>
                  </a:lnTo>
                  <a:lnTo>
                    <a:pt x="25781" y="53479"/>
                  </a:lnTo>
                  <a:lnTo>
                    <a:pt x="29210" y="53936"/>
                  </a:lnTo>
                  <a:lnTo>
                    <a:pt x="45974" y="68732"/>
                  </a:lnTo>
                  <a:lnTo>
                    <a:pt x="45974" y="73990"/>
                  </a:lnTo>
                  <a:lnTo>
                    <a:pt x="29337" y="88646"/>
                  </a:lnTo>
                  <a:lnTo>
                    <a:pt x="22733" y="88646"/>
                  </a:lnTo>
                  <a:lnTo>
                    <a:pt x="7620" y="84023"/>
                  </a:lnTo>
                  <a:lnTo>
                    <a:pt x="5969" y="83185"/>
                  </a:lnTo>
                  <a:lnTo>
                    <a:pt x="3302" y="81597"/>
                  </a:lnTo>
                  <a:lnTo>
                    <a:pt x="2413" y="81191"/>
                  </a:lnTo>
                  <a:lnTo>
                    <a:pt x="1397" y="81191"/>
                  </a:lnTo>
                  <a:lnTo>
                    <a:pt x="889" y="81546"/>
                  </a:lnTo>
                  <a:lnTo>
                    <a:pt x="127" y="82931"/>
                  </a:lnTo>
                  <a:lnTo>
                    <a:pt x="0" y="83870"/>
                  </a:lnTo>
                  <a:lnTo>
                    <a:pt x="14605" y="97980"/>
                  </a:lnTo>
                  <a:lnTo>
                    <a:pt x="20193" y="99072"/>
                  </a:lnTo>
                  <a:lnTo>
                    <a:pt x="23241" y="99364"/>
                  </a:lnTo>
                  <a:lnTo>
                    <a:pt x="31750" y="99364"/>
                  </a:lnTo>
                  <a:lnTo>
                    <a:pt x="54356" y="88646"/>
                  </a:lnTo>
                  <a:lnTo>
                    <a:pt x="56388" y="85813"/>
                  </a:lnTo>
                  <a:lnTo>
                    <a:pt x="59436" y="78663"/>
                  </a:lnTo>
                  <a:lnTo>
                    <a:pt x="60325" y="74688"/>
                  </a:lnTo>
                  <a:lnTo>
                    <a:pt x="60325" y="67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074181" y="2222049"/>
            <a:ext cx="3502660" cy="1792605"/>
            <a:chOff x="8074181" y="2222049"/>
            <a:chExt cx="3502660" cy="179260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4181" y="2222049"/>
              <a:ext cx="3502098" cy="17921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000232" y="3579863"/>
              <a:ext cx="494030" cy="277495"/>
            </a:xfrm>
            <a:custGeom>
              <a:avLst/>
              <a:gdLst/>
              <a:ahLst/>
              <a:cxnLst/>
              <a:rect l="l" t="t" r="r" b="b"/>
              <a:pathLst>
                <a:path w="494029" h="277495">
                  <a:moveTo>
                    <a:pt x="493522" y="0"/>
                  </a:moveTo>
                  <a:lnTo>
                    <a:pt x="0" y="0"/>
                  </a:lnTo>
                  <a:lnTo>
                    <a:pt x="0" y="276872"/>
                  </a:lnTo>
                  <a:lnTo>
                    <a:pt x="493522" y="276872"/>
                  </a:lnTo>
                  <a:lnTo>
                    <a:pt x="49352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99292" y="3665219"/>
              <a:ext cx="159130" cy="12623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305667" y="3666235"/>
              <a:ext cx="60325" cy="98425"/>
            </a:xfrm>
            <a:custGeom>
              <a:avLst/>
              <a:gdLst/>
              <a:ahLst/>
              <a:cxnLst/>
              <a:rect l="l" t="t" r="r" b="b"/>
              <a:pathLst>
                <a:path w="60325" h="98425">
                  <a:moveTo>
                    <a:pt x="60071" y="90424"/>
                  </a:moveTo>
                  <a:lnTo>
                    <a:pt x="59944" y="89281"/>
                  </a:lnTo>
                  <a:lnTo>
                    <a:pt x="58801" y="87503"/>
                  </a:lnTo>
                  <a:lnTo>
                    <a:pt x="58293" y="87376"/>
                  </a:lnTo>
                  <a:lnTo>
                    <a:pt x="58039" y="87122"/>
                  </a:lnTo>
                  <a:lnTo>
                    <a:pt x="57658" y="86995"/>
                  </a:lnTo>
                  <a:lnTo>
                    <a:pt x="15494" y="86995"/>
                  </a:lnTo>
                  <a:lnTo>
                    <a:pt x="36195" y="65405"/>
                  </a:lnTo>
                  <a:lnTo>
                    <a:pt x="40513" y="60452"/>
                  </a:lnTo>
                  <a:lnTo>
                    <a:pt x="43815" y="56007"/>
                  </a:lnTo>
                  <a:lnTo>
                    <a:pt x="54483" y="37338"/>
                  </a:lnTo>
                  <a:lnTo>
                    <a:pt x="55753" y="29337"/>
                  </a:lnTo>
                  <a:lnTo>
                    <a:pt x="55753" y="21209"/>
                  </a:lnTo>
                  <a:lnTo>
                    <a:pt x="55245" y="18542"/>
                  </a:lnTo>
                  <a:lnTo>
                    <a:pt x="52959" y="12446"/>
                  </a:lnTo>
                  <a:lnTo>
                    <a:pt x="52197" y="11303"/>
                  </a:lnTo>
                  <a:lnTo>
                    <a:pt x="51181" y="9779"/>
                  </a:lnTo>
                  <a:lnTo>
                    <a:pt x="46609" y="5207"/>
                  </a:lnTo>
                  <a:lnTo>
                    <a:pt x="43688" y="3429"/>
                  </a:lnTo>
                  <a:lnTo>
                    <a:pt x="40259" y="2159"/>
                  </a:lnTo>
                  <a:lnTo>
                    <a:pt x="36830" y="762"/>
                  </a:lnTo>
                  <a:lnTo>
                    <a:pt x="32766" y="0"/>
                  </a:lnTo>
                  <a:lnTo>
                    <a:pt x="25146" y="0"/>
                  </a:lnTo>
                  <a:lnTo>
                    <a:pt x="2921" y="8890"/>
                  </a:lnTo>
                  <a:lnTo>
                    <a:pt x="2032" y="10287"/>
                  </a:lnTo>
                  <a:lnTo>
                    <a:pt x="1905" y="11303"/>
                  </a:lnTo>
                  <a:lnTo>
                    <a:pt x="3302" y="19304"/>
                  </a:lnTo>
                  <a:lnTo>
                    <a:pt x="3556" y="19431"/>
                  </a:lnTo>
                  <a:lnTo>
                    <a:pt x="4572" y="19431"/>
                  </a:lnTo>
                  <a:lnTo>
                    <a:pt x="5461" y="19050"/>
                  </a:lnTo>
                  <a:lnTo>
                    <a:pt x="7874" y="17272"/>
                  </a:lnTo>
                  <a:lnTo>
                    <a:pt x="13081" y="14351"/>
                  </a:lnTo>
                  <a:lnTo>
                    <a:pt x="15113" y="13462"/>
                  </a:lnTo>
                  <a:lnTo>
                    <a:pt x="17526" y="12700"/>
                  </a:lnTo>
                  <a:lnTo>
                    <a:pt x="19939" y="11811"/>
                  </a:lnTo>
                  <a:lnTo>
                    <a:pt x="22606" y="11303"/>
                  </a:lnTo>
                  <a:lnTo>
                    <a:pt x="28321" y="11303"/>
                  </a:lnTo>
                  <a:lnTo>
                    <a:pt x="41402" y="25019"/>
                  </a:lnTo>
                  <a:lnTo>
                    <a:pt x="41402" y="29337"/>
                  </a:lnTo>
                  <a:lnTo>
                    <a:pt x="41148" y="31623"/>
                  </a:lnTo>
                  <a:lnTo>
                    <a:pt x="40640" y="34163"/>
                  </a:lnTo>
                  <a:lnTo>
                    <a:pt x="21717" y="64389"/>
                  </a:lnTo>
                  <a:lnTo>
                    <a:pt x="2921" y="84201"/>
                  </a:lnTo>
                  <a:lnTo>
                    <a:pt x="254" y="88773"/>
                  </a:lnTo>
                  <a:lnTo>
                    <a:pt x="0" y="90424"/>
                  </a:lnTo>
                  <a:lnTo>
                    <a:pt x="2921" y="97790"/>
                  </a:lnTo>
                  <a:lnTo>
                    <a:pt x="3556" y="97917"/>
                  </a:lnTo>
                  <a:lnTo>
                    <a:pt x="57785" y="97917"/>
                  </a:lnTo>
                  <a:lnTo>
                    <a:pt x="58928" y="97282"/>
                  </a:lnTo>
                  <a:lnTo>
                    <a:pt x="59944" y="95504"/>
                  </a:lnTo>
                  <a:lnTo>
                    <a:pt x="60071" y="94234"/>
                  </a:lnTo>
                  <a:lnTo>
                    <a:pt x="60071" y="90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273325" y="2222049"/>
            <a:ext cx="3465829" cy="1792605"/>
            <a:chOff x="4273325" y="2222049"/>
            <a:chExt cx="3465829" cy="179260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3325" y="2222049"/>
              <a:ext cx="3465528" cy="179213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75348" y="3579863"/>
              <a:ext cx="490220" cy="277495"/>
            </a:xfrm>
            <a:custGeom>
              <a:avLst/>
              <a:gdLst/>
              <a:ahLst/>
              <a:cxnLst/>
              <a:rect l="l" t="t" r="r" b="b"/>
              <a:pathLst>
                <a:path w="490220" h="277495">
                  <a:moveTo>
                    <a:pt x="490181" y="0"/>
                  </a:moveTo>
                  <a:lnTo>
                    <a:pt x="0" y="0"/>
                  </a:lnTo>
                  <a:lnTo>
                    <a:pt x="0" y="276872"/>
                  </a:lnTo>
                  <a:lnTo>
                    <a:pt x="490181" y="276872"/>
                  </a:lnTo>
                  <a:lnTo>
                    <a:pt x="490181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2884" y="3665219"/>
              <a:ext cx="159766" cy="1262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284466" y="3666997"/>
              <a:ext cx="56515" cy="97155"/>
            </a:xfrm>
            <a:custGeom>
              <a:avLst/>
              <a:gdLst/>
              <a:ahLst/>
              <a:cxnLst/>
              <a:rect l="l" t="t" r="r" b="b"/>
              <a:pathLst>
                <a:path w="56515" h="97154">
                  <a:moveTo>
                    <a:pt x="56007" y="90424"/>
                  </a:moveTo>
                  <a:lnTo>
                    <a:pt x="55753" y="89789"/>
                  </a:lnTo>
                  <a:lnTo>
                    <a:pt x="55753" y="89154"/>
                  </a:lnTo>
                  <a:lnTo>
                    <a:pt x="55626" y="88646"/>
                  </a:lnTo>
                  <a:lnTo>
                    <a:pt x="54864" y="87376"/>
                  </a:lnTo>
                  <a:lnTo>
                    <a:pt x="54483" y="87122"/>
                  </a:lnTo>
                  <a:lnTo>
                    <a:pt x="53848" y="86868"/>
                  </a:lnTo>
                  <a:lnTo>
                    <a:pt x="36042" y="86868"/>
                  </a:lnTo>
                  <a:lnTo>
                    <a:pt x="36042" y="13576"/>
                  </a:lnTo>
                  <a:lnTo>
                    <a:pt x="35941" y="1524"/>
                  </a:lnTo>
                  <a:lnTo>
                    <a:pt x="35687" y="1397"/>
                  </a:lnTo>
                  <a:lnTo>
                    <a:pt x="35560" y="1016"/>
                  </a:lnTo>
                  <a:lnTo>
                    <a:pt x="35306" y="762"/>
                  </a:lnTo>
                  <a:lnTo>
                    <a:pt x="34798" y="635"/>
                  </a:lnTo>
                  <a:lnTo>
                    <a:pt x="34417" y="381"/>
                  </a:lnTo>
                  <a:lnTo>
                    <a:pt x="32258" y="0"/>
                  </a:lnTo>
                  <a:lnTo>
                    <a:pt x="28448" y="0"/>
                  </a:lnTo>
                  <a:lnTo>
                    <a:pt x="27813" y="127"/>
                  </a:lnTo>
                  <a:lnTo>
                    <a:pt x="27178" y="127"/>
                  </a:lnTo>
                  <a:lnTo>
                    <a:pt x="25781" y="381"/>
                  </a:lnTo>
                  <a:lnTo>
                    <a:pt x="24892" y="762"/>
                  </a:lnTo>
                  <a:lnTo>
                    <a:pt x="24384" y="889"/>
                  </a:lnTo>
                  <a:lnTo>
                    <a:pt x="2159" y="15240"/>
                  </a:lnTo>
                  <a:lnTo>
                    <a:pt x="254" y="17526"/>
                  </a:lnTo>
                  <a:lnTo>
                    <a:pt x="0" y="19177"/>
                  </a:lnTo>
                  <a:lnTo>
                    <a:pt x="1651" y="25527"/>
                  </a:lnTo>
                  <a:lnTo>
                    <a:pt x="2794" y="25400"/>
                  </a:lnTo>
                  <a:lnTo>
                    <a:pt x="3556" y="25146"/>
                  </a:lnTo>
                  <a:lnTo>
                    <a:pt x="4572" y="24638"/>
                  </a:lnTo>
                  <a:lnTo>
                    <a:pt x="23241" y="13589"/>
                  </a:lnTo>
                  <a:lnTo>
                    <a:pt x="23241" y="86868"/>
                  </a:lnTo>
                  <a:lnTo>
                    <a:pt x="2667" y="86868"/>
                  </a:lnTo>
                  <a:lnTo>
                    <a:pt x="1905" y="87122"/>
                  </a:lnTo>
                  <a:lnTo>
                    <a:pt x="1651" y="87376"/>
                  </a:lnTo>
                  <a:lnTo>
                    <a:pt x="889" y="88646"/>
                  </a:lnTo>
                  <a:lnTo>
                    <a:pt x="508" y="89789"/>
                  </a:lnTo>
                  <a:lnTo>
                    <a:pt x="508" y="90424"/>
                  </a:lnTo>
                  <a:lnTo>
                    <a:pt x="2286" y="97028"/>
                  </a:lnTo>
                  <a:lnTo>
                    <a:pt x="2667" y="97155"/>
                  </a:lnTo>
                  <a:lnTo>
                    <a:pt x="53721" y="97155"/>
                  </a:lnTo>
                  <a:lnTo>
                    <a:pt x="54356" y="96901"/>
                  </a:lnTo>
                  <a:lnTo>
                    <a:pt x="54991" y="96393"/>
                  </a:lnTo>
                  <a:lnTo>
                    <a:pt x="55753" y="94996"/>
                  </a:lnTo>
                  <a:lnTo>
                    <a:pt x="55753" y="94488"/>
                  </a:lnTo>
                  <a:lnTo>
                    <a:pt x="56007" y="93726"/>
                  </a:lnTo>
                  <a:lnTo>
                    <a:pt x="56007" y="90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15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50" dirty="0"/>
              <a:t> </a:t>
            </a:r>
            <a:r>
              <a:rPr spc="-5" dirty="0"/>
              <a:t>Data</a:t>
            </a:r>
            <a:r>
              <a:rPr spc="-100" dirty="0"/>
              <a:t> </a:t>
            </a:r>
            <a:r>
              <a:rPr spc="-5" dirty="0"/>
              <a:t>Sets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10" dirty="0"/>
              <a:t>Categorical</a:t>
            </a:r>
            <a:r>
              <a:rPr spc="-4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2110867"/>
            <a:ext cx="3021330" cy="1985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Bivariate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Exploration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500"/>
              </a:lnSpc>
            </a:pPr>
            <a:r>
              <a:rPr sz="1400" spc="-60" dirty="0">
                <a:latin typeface="Times New Roman"/>
                <a:cs typeface="Times New Roman"/>
              </a:rPr>
              <a:t>We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loan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default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gender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related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spc="-5" dirty="0">
                <a:latin typeface="Times New Roman"/>
                <a:cs typeface="Times New Roman"/>
              </a:rPr>
              <a:t>Identification:</a:t>
            </a:r>
            <a:endParaRPr sz="1400">
              <a:latin typeface="Times New Roman"/>
              <a:cs typeface="Times New Roman"/>
            </a:endParaRPr>
          </a:p>
          <a:p>
            <a:pPr marL="241300" marR="466725">
              <a:lnSpc>
                <a:spcPts val="1500"/>
              </a:lnSpc>
              <a:spcBef>
                <a:spcPts val="1030"/>
              </a:spcBef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indicated male </a:t>
            </a:r>
            <a:r>
              <a:rPr sz="1400" dirty="0">
                <a:latin typeface="Times New Roman"/>
                <a:cs typeface="Times New Roman"/>
              </a:rPr>
              <a:t>have a higher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probability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defaulting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(~10%)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comparison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female(~7%)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8600" y="2311400"/>
            <a:ext cx="462280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8600" y="2311400"/>
            <a:ext cx="4622800" cy="4546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15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50" dirty="0"/>
              <a:t> </a:t>
            </a:r>
            <a:r>
              <a:rPr spc="-5" dirty="0"/>
              <a:t>Data</a:t>
            </a:r>
            <a:r>
              <a:rPr spc="-100" dirty="0"/>
              <a:t> </a:t>
            </a:r>
            <a:r>
              <a:rPr spc="-5" dirty="0"/>
              <a:t>Sets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10" dirty="0"/>
              <a:t>Categorical</a:t>
            </a:r>
            <a:r>
              <a:rPr spc="-4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691" y="2110867"/>
            <a:ext cx="3025140" cy="217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Bivariate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Exploration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500"/>
              </a:lnSpc>
            </a:pPr>
            <a:r>
              <a:rPr sz="1400" spc="-60" dirty="0">
                <a:latin typeface="Times New Roman"/>
                <a:cs typeface="Times New Roman"/>
              </a:rPr>
              <a:t>We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loan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default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education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related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spc="-5" dirty="0">
                <a:latin typeface="Times New Roman"/>
                <a:cs typeface="Times New Roman"/>
              </a:rPr>
              <a:t>Identification:</a:t>
            </a:r>
            <a:endParaRPr sz="1400">
              <a:latin typeface="Times New Roman"/>
              <a:cs typeface="Times New Roman"/>
            </a:endParaRPr>
          </a:p>
          <a:p>
            <a:pPr marL="241300" marR="348615">
              <a:lnSpc>
                <a:spcPct val="89300"/>
              </a:lnSpc>
              <a:spcBef>
                <a:spcPts val="1010"/>
              </a:spcBef>
            </a:pP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indicated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lower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secondary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higher </a:t>
            </a:r>
            <a:r>
              <a:rPr sz="1400" spc="-5" dirty="0">
                <a:latin typeface="Times New Roman"/>
                <a:cs typeface="Times New Roman"/>
              </a:rPr>
              <a:t>probability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defaulting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(~11%)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comparison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education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8600" y="2311400"/>
            <a:ext cx="4622800" cy="3467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15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50" dirty="0"/>
              <a:t> </a:t>
            </a:r>
            <a:r>
              <a:rPr spc="-5" dirty="0"/>
              <a:t>Data</a:t>
            </a:r>
            <a:r>
              <a:rPr spc="-100" dirty="0"/>
              <a:t> </a:t>
            </a:r>
            <a:r>
              <a:rPr spc="-5" dirty="0"/>
              <a:t>Sets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10" dirty="0"/>
              <a:t>Categorical</a:t>
            </a:r>
            <a:r>
              <a:rPr spc="-4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691" y="2110867"/>
            <a:ext cx="3021330" cy="1985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Bivariate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Exploration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500"/>
              </a:lnSpc>
            </a:pPr>
            <a:r>
              <a:rPr sz="1400" spc="-60" dirty="0">
                <a:latin typeface="Times New Roman"/>
                <a:cs typeface="Times New Roman"/>
              </a:rPr>
              <a:t>We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loan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default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group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related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spc="-5" dirty="0">
                <a:latin typeface="Times New Roman"/>
                <a:cs typeface="Times New Roman"/>
              </a:rPr>
              <a:t>Identification:</a:t>
            </a:r>
            <a:endParaRPr sz="1400">
              <a:latin typeface="Times New Roman"/>
              <a:cs typeface="Times New Roman"/>
            </a:endParaRPr>
          </a:p>
          <a:p>
            <a:pPr marL="241300" marR="445134">
              <a:lnSpc>
                <a:spcPts val="1500"/>
              </a:lnSpc>
              <a:spcBef>
                <a:spcPts val="1030"/>
              </a:spcBef>
            </a:pP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indicated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30s have </a:t>
            </a:r>
            <a:r>
              <a:rPr sz="1400" spc="-5" dirty="0">
                <a:latin typeface="Times New Roman"/>
                <a:cs typeface="Times New Roman"/>
              </a:rPr>
              <a:t>higher </a:t>
            </a:r>
            <a:r>
              <a:rPr sz="1400" dirty="0">
                <a:latin typeface="Times New Roman"/>
                <a:cs typeface="Times New Roman"/>
              </a:rPr>
              <a:t>risk of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defaulting(&gt;10%)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1920" y="2311398"/>
            <a:ext cx="4711700" cy="4546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039" y="1297050"/>
            <a:ext cx="615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Exploring</a:t>
            </a:r>
            <a:r>
              <a:rPr spc="-50" dirty="0"/>
              <a:t> </a:t>
            </a:r>
            <a:r>
              <a:rPr spc="-5" dirty="0"/>
              <a:t>Data</a:t>
            </a:r>
            <a:r>
              <a:rPr spc="-100" dirty="0"/>
              <a:t> </a:t>
            </a:r>
            <a:r>
              <a:rPr spc="-5" dirty="0"/>
              <a:t>Sets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10" dirty="0"/>
              <a:t>Categorical</a:t>
            </a:r>
            <a:r>
              <a:rPr spc="-4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691" y="2110867"/>
            <a:ext cx="3021330" cy="217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Bivariate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Exploration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500"/>
              </a:lnSpc>
            </a:pPr>
            <a:r>
              <a:rPr sz="1400" spc="-60" dirty="0">
                <a:latin typeface="Times New Roman"/>
                <a:cs typeface="Times New Roman"/>
              </a:rPr>
              <a:t>We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loan </a:t>
            </a:r>
            <a:r>
              <a:rPr sz="1400" spc="-5" dirty="0">
                <a:latin typeface="Times New Roman"/>
                <a:cs typeface="Times New Roman"/>
              </a:rPr>
              <a:t>default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occupation type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related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spc="-5" dirty="0">
                <a:latin typeface="Times New Roman"/>
                <a:cs typeface="Times New Roman"/>
              </a:rPr>
              <a:t>Identification:</a:t>
            </a:r>
            <a:endParaRPr sz="1400">
              <a:latin typeface="Times New Roman"/>
              <a:cs typeface="Times New Roman"/>
            </a:endParaRPr>
          </a:p>
          <a:p>
            <a:pPr marL="241300" marR="366395" algn="just">
              <a:lnSpc>
                <a:spcPct val="89400"/>
              </a:lnSpc>
              <a:spcBef>
                <a:spcPts val="1010"/>
              </a:spcBef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indicated customers working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low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skill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laborers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higher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defaulting(~17%)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1084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Segoe UI Symbol</vt:lpstr>
      <vt:lpstr>Times New Roman</vt:lpstr>
      <vt:lpstr>Wingdings</vt:lpstr>
      <vt:lpstr>Office Theme</vt:lpstr>
      <vt:lpstr>Analyzing Loan Application Data Using Python</vt:lpstr>
      <vt:lpstr>Problem Statement</vt:lpstr>
      <vt:lpstr>Abstract</vt:lpstr>
      <vt:lpstr>Exploring Data Sets</vt:lpstr>
      <vt:lpstr>Exploring Data Sets – Categorical Variable</vt:lpstr>
      <vt:lpstr>Exploring Data Sets – Categorical Variable</vt:lpstr>
      <vt:lpstr>Exploring Data Sets – Categorical Variable</vt:lpstr>
      <vt:lpstr>Exploring Data Sets – Categorical Variable</vt:lpstr>
      <vt:lpstr>Exploring Data Sets – Categorical Variable</vt:lpstr>
      <vt:lpstr>Exploring Data Sets – Categorical Variable</vt:lpstr>
      <vt:lpstr>Exploring Data Sets – Categorical Variable</vt:lpstr>
      <vt:lpstr>Exploring Data Sets – Numerical Variable</vt:lpstr>
      <vt:lpstr>Exploring Data Sets – Numerical Variable</vt:lpstr>
      <vt:lpstr>Exploring Data Sets – Numerical Variable</vt:lpstr>
      <vt:lpstr>Exploring Data Sets – Numerical Variable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GRAMENER CASE STUDY</dc:title>
  <cp:lastModifiedBy>Eshan Tiwari</cp:lastModifiedBy>
  <cp:revision>2</cp:revision>
  <dcterms:created xsi:type="dcterms:W3CDTF">2023-01-15T16:08:54Z</dcterms:created>
  <dcterms:modified xsi:type="dcterms:W3CDTF">2023-01-29T19:30:46Z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2023-01-15T00:00:00Z</vt:filetime>
  </property>
</Properties>
</file>