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82" r:id="rId3"/>
    <p:sldId id="286" r:id="rId4"/>
    <p:sldId id="283" r:id="rId5"/>
    <p:sldId id="295" r:id="rId6"/>
    <p:sldId id="291" r:id="rId7"/>
    <p:sldId id="293" r:id="rId8"/>
    <p:sldId id="27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4599" autoAdjust="0"/>
  </p:normalViewPr>
  <p:slideViewPr>
    <p:cSldViewPr snapToGrid="0">
      <p:cViewPr varScale="1">
        <p:scale>
          <a:sx n="72" d="100"/>
          <a:sy n="72" d="100"/>
        </p:scale>
        <p:origin x="40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9A2E1A-9AC7-44AB-8D94-80E020153F3B}"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6E3180E1-8322-48F8-9115-29AB0D275114}">
      <dgm:prSet phldrT="[Text]"/>
      <dgm:spPr/>
      <dgm:t>
        <a:bodyPr/>
        <a:lstStyle/>
        <a:p>
          <a:r>
            <a:rPr lang="en-US" dirty="0"/>
            <a:t>Increase Admission Yield with Marketing activities</a:t>
          </a:r>
        </a:p>
      </dgm:t>
    </dgm:pt>
    <dgm:pt modelId="{ABB2567C-7C85-4E74-8ED2-4DA8E86C8420}" type="parTrans" cxnId="{B11503F5-3EA2-4ECF-B41B-4C8232B9EF43}">
      <dgm:prSet/>
      <dgm:spPr/>
      <dgm:t>
        <a:bodyPr/>
        <a:lstStyle/>
        <a:p>
          <a:endParaRPr lang="en-US"/>
        </a:p>
      </dgm:t>
    </dgm:pt>
    <dgm:pt modelId="{68F3F4CF-B10F-44E1-8209-246D965A0A36}" type="sibTrans" cxnId="{B11503F5-3EA2-4ECF-B41B-4C8232B9EF43}">
      <dgm:prSet/>
      <dgm:spPr/>
      <dgm:t>
        <a:bodyPr/>
        <a:lstStyle/>
        <a:p>
          <a:endParaRPr lang="en-US"/>
        </a:p>
      </dgm:t>
    </dgm:pt>
    <dgm:pt modelId="{967898B0-C2AA-4B92-84E8-E86EF3F73D1A}">
      <dgm:prSet phldrT="[Text]"/>
      <dgm:spPr/>
      <dgm:t>
        <a:bodyPr/>
        <a:lstStyle/>
        <a:p>
          <a:r>
            <a:rPr lang="en-US" dirty="0"/>
            <a:t>Targeted campaigns on Undergraduate that are Asian</a:t>
          </a:r>
        </a:p>
      </dgm:t>
    </dgm:pt>
    <dgm:pt modelId="{3741495F-F04D-4895-952F-8CFB4461E802}" type="parTrans" cxnId="{40CEE981-D410-49D9-8392-E9EDA1556188}">
      <dgm:prSet/>
      <dgm:spPr/>
      <dgm:t>
        <a:bodyPr/>
        <a:lstStyle/>
        <a:p>
          <a:endParaRPr lang="en-US"/>
        </a:p>
      </dgm:t>
    </dgm:pt>
    <dgm:pt modelId="{D42C6914-2A25-457E-AD83-367C978BC88E}" type="sibTrans" cxnId="{40CEE981-D410-49D9-8392-E9EDA1556188}">
      <dgm:prSet/>
      <dgm:spPr/>
      <dgm:t>
        <a:bodyPr/>
        <a:lstStyle/>
        <a:p>
          <a:endParaRPr lang="en-US"/>
        </a:p>
      </dgm:t>
    </dgm:pt>
    <dgm:pt modelId="{96A62D2A-6641-4FF0-ACA9-583FA54D30CC}">
      <dgm:prSet phldrT="[Text]"/>
      <dgm:spPr/>
      <dgm:t>
        <a:bodyPr/>
        <a:lstStyle/>
        <a:p>
          <a:r>
            <a:rPr lang="en-US" dirty="0"/>
            <a:t>Decrease % of any financial aid</a:t>
          </a:r>
        </a:p>
      </dgm:t>
    </dgm:pt>
    <dgm:pt modelId="{218B8220-9A63-4AA5-B972-CD8283C0B492}" type="parTrans" cxnId="{1C992125-D628-42E9-A4A1-3636D59CDAB1}">
      <dgm:prSet/>
      <dgm:spPr/>
      <dgm:t>
        <a:bodyPr/>
        <a:lstStyle/>
        <a:p>
          <a:endParaRPr lang="en-US"/>
        </a:p>
      </dgm:t>
    </dgm:pt>
    <dgm:pt modelId="{32C5FF27-AEE2-47EC-A1CA-97AF1D4D1053}" type="sibTrans" cxnId="{1C992125-D628-42E9-A4A1-3636D59CDAB1}">
      <dgm:prSet/>
      <dgm:spPr/>
      <dgm:t>
        <a:bodyPr/>
        <a:lstStyle/>
        <a:p>
          <a:endParaRPr lang="en-US"/>
        </a:p>
      </dgm:t>
    </dgm:pt>
    <dgm:pt modelId="{195AF800-1F28-48DD-A766-B56F6CFAD475}">
      <dgm:prSet phldrT="[Text]"/>
      <dgm:spPr/>
      <dgm:t>
        <a:bodyPr/>
        <a:lstStyle/>
        <a:p>
          <a:r>
            <a:rPr lang="en-US" dirty="0"/>
            <a:t>Bachelors within 5 years increases, higher applicants total and total enrollment. </a:t>
          </a:r>
        </a:p>
        <a:p>
          <a:r>
            <a:rPr lang="en-US" dirty="0"/>
            <a:t>A shift towards Aspire profile</a:t>
          </a:r>
        </a:p>
      </dgm:t>
    </dgm:pt>
    <dgm:pt modelId="{1B25DE31-2694-4656-AF05-571E2DA2D01F}" type="parTrans" cxnId="{48687599-7E37-4B7F-90AE-2008AB0F5F2C}">
      <dgm:prSet/>
      <dgm:spPr/>
      <dgm:t>
        <a:bodyPr/>
        <a:lstStyle/>
        <a:p>
          <a:endParaRPr lang="en-US"/>
        </a:p>
      </dgm:t>
    </dgm:pt>
    <dgm:pt modelId="{9CB907C5-BA17-4686-9F48-BBF2FB7E68BE}" type="sibTrans" cxnId="{48687599-7E37-4B7F-90AE-2008AB0F5F2C}">
      <dgm:prSet/>
      <dgm:spPr/>
      <dgm:t>
        <a:bodyPr/>
        <a:lstStyle/>
        <a:p>
          <a:endParaRPr lang="en-US"/>
        </a:p>
      </dgm:t>
    </dgm:pt>
    <dgm:pt modelId="{F1731063-7D84-4A56-AC63-9833DE8851C2}" type="pres">
      <dgm:prSet presAssocID="{999A2E1A-9AC7-44AB-8D94-80E020153F3B}" presName="Name0" presStyleCnt="0">
        <dgm:presLayoutVars>
          <dgm:chMax val="4"/>
          <dgm:resizeHandles val="exact"/>
        </dgm:presLayoutVars>
      </dgm:prSet>
      <dgm:spPr/>
    </dgm:pt>
    <dgm:pt modelId="{FA2CD61A-9A3E-44AF-B256-7B30410FA1A5}" type="pres">
      <dgm:prSet presAssocID="{999A2E1A-9AC7-44AB-8D94-80E020153F3B}" presName="ellipse" presStyleLbl="trBgShp" presStyleIdx="0" presStyleCnt="1"/>
      <dgm:spPr/>
    </dgm:pt>
    <dgm:pt modelId="{BD5858A2-D8E7-4813-A98F-D0C9D974B176}" type="pres">
      <dgm:prSet presAssocID="{999A2E1A-9AC7-44AB-8D94-80E020153F3B}" presName="arrow1" presStyleLbl="fgShp" presStyleIdx="0" presStyleCnt="1"/>
      <dgm:spPr/>
    </dgm:pt>
    <dgm:pt modelId="{2F1C6F29-991A-45A9-B179-A635214263CD}" type="pres">
      <dgm:prSet presAssocID="{999A2E1A-9AC7-44AB-8D94-80E020153F3B}" presName="rectangle" presStyleLbl="revTx" presStyleIdx="0" presStyleCnt="1">
        <dgm:presLayoutVars>
          <dgm:bulletEnabled val="1"/>
        </dgm:presLayoutVars>
      </dgm:prSet>
      <dgm:spPr/>
    </dgm:pt>
    <dgm:pt modelId="{93966490-704E-4AC7-88D7-4DD04B282033}" type="pres">
      <dgm:prSet presAssocID="{967898B0-C2AA-4B92-84E8-E86EF3F73D1A}" presName="item1" presStyleLbl="node1" presStyleIdx="0" presStyleCnt="3">
        <dgm:presLayoutVars>
          <dgm:bulletEnabled val="1"/>
        </dgm:presLayoutVars>
      </dgm:prSet>
      <dgm:spPr/>
    </dgm:pt>
    <dgm:pt modelId="{C36E58D8-36C0-4CED-816D-5CC0536B8D57}" type="pres">
      <dgm:prSet presAssocID="{96A62D2A-6641-4FF0-ACA9-583FA54D30CC}" presName="item2" presStyleLbl="node1" presStyleIdx="1" presStyleCnt="3">
        <dgm:presLayoutVars>
          <dgm:bulletEnabled val="1"/>
        </dgm:presLayoutVars>
      </dgm:prSet>
      <dgm:spPr/>
    </dgm:pt>
    <dgm:pt modelId="{F165B04A-F5C5-4D33-A69A-C7E33EBCD1FE}" type="pres">
      <dgm:prSet presAssocID="{195AF800-1F28-48DD-A766-B56F6CFAD475}" presName="item3" presStyleLbl="node1" presStyleIdx="2" presStyleCnt="3">
        <dgm:presLayoutVars>
          <dgm:bulletEnabled val="1"/>
        </dgm:presLayoutVars>
      </dgm:prSet>
      <dgm:spPr/>
    </dgm:pt>
    <dgm:pt modelId="{0B04CF25-5D8D-41F9-9F8E-ECBA38E99277}" type="pres">
      <dgm:prSet presAssocID="{999A2E1A-9AC7-44AB-8D94-80E020153F3B}" presName="funnel" presStyleLbl="trAlignAcc1" presStyleIdx="0" presStyleCnt="1" custLinFactNeighborX="336" custLinFactNeighborY="-6685"/>
      <dgm:spPr/>
    </dgm:pt>
  </dgm:ptLst>
  <dgm:cxnLst>
    <dgm:cxn modelId="{77F6DB02-42B2-49E4-B630-AE3DB20E769B}" type="presOf" srcId="{96A62D2A-6641-4FF0-ACA9-583FA54D30CC}" destId="{93966490-704E-4AC7-88D7-4DD04B282033}" srcOrd="0" destOrd="0" presId="urn:microsoft.com/office/officeart/2005/8/layout/funnel1"/>
    <dgm:cxn modelId="{1C992125-D628-42E9-A4A1-3636D59CDAB1}" srcId="{999A2E1A-9AC7-44AB-8D94-80E020153F3B}" destId="{96A62D2A-6641-4FF0-ACA9-583FA54D30CC}" srcOrd="2" destOrd="0" parTransId="{218B8220-9A63-4AA5-B972-CD8283C0B492}" sibTransId="{32C5FF27-AEE2-47EC-A1CA-97AF1D4D1053}"/>
    <dgm:cxn modelId="{5722EB34-A377-4FC5-BF6F-EFD270C4D5E1}" type="presOf" srcId="{6E3180E1-8322-48F8-9115-29AB0D275114}" destId="{F165B04A-F5C5-4D33-A69A-C7E33EBCD1FE}" srcOrd="0" destOrd="0" presId="urn:microsoft.com/office/officeart/2005/8/layout/funnel1"/>
    <dgm:cxn modelId="{A5E4B058-FBF9-441C-9152-32FF91A4C1C8}" type="presOf" srcId="{195AF800-1F28-48DD-A766-B56F6CFAD475}" destId="{2F1C6F29-991A-45A9-B179-A635214263CD}" srcOrd="0" destOrd="0" presId="urn:microsoft.com/office/officeart/2005/8/layout/funnel1"/>
    <dgm:cxn modelId="{40CEE981-D410-49D9-8392-E9EDA1556188}" srcId="{999A2E1A-9AC7-44AB-8D94-80E020153F3B}" destId="{967898B0-C2AA-4B92-84E8-E86EF3F73D1A}" srcOrd="1" destOrd="0" parTransId="{3741495F-F04D-4895-952F-8CFB4461E802}" sibTransId="{D42C6914-2A25-457E-AD83-367C978BC88E}"/>
    <dgm:cxn modelId="{48687599-7E37-4B7F-90AE-2008AB0F5F2C}" srcId="{999A2E1A-9AC7-44AB-8D94-80E020153F3B}" destId="{195AF800-1F28-48DD-A766-B56F6CFAD475}" srcOrd="3" destOrd="0" parTransId="{1B25DE31-2694-4656-AF05-571E2DA2D01F}" sibTransId="{9CB907C5-BA17-4686-9F48-BBF2FB7E68BE}"/>
    <dgm:cxn modelId="{34C87CDE-86B3-431D-A530-4E92C84760B8}" type="presOf" srcId="{967898B0-C2AA-4B92-84E8-E86EF3F73D1A}" destId="{C36E58D8-36C0-4CED-816D-5CC0536B8D57}" srcOrd="0" destOrd="0" presId="urn:microsoft.com/office/officeart/2005/8/layout/funnel1"/>
    <dgm:cxn modelId="{B11503F5-3EA2-4ECF-B41B-4C8232B9EF43}" srcId="{999A2E1A-9AC7-44AB-8D94-80E020153F3B}" destId="{6E3180E1-8322-48F8-9115-29AB0D275114}" srcOrd="0" destOrd="0" parTransId="{ABB2567C-7C85-4E74-8ED2-4DA8E86C8420}" sibTransId="{68F3F4CF-B10F-44E1-8209-246D965A0A36}"/>
    <dgm:cxn modelId="{4D5A6AFE-0E42-4764-BFB0-4AD5D0AD96A6}" type="presOf" srcId="{999A2E1A-9AC7-44AB-8D94-80E020153F3B}" destId="{F1731063-7D84-4A56-AC63-9833DE8851C2}" srcOrd="0" destOrd="0" presId="urn:microsoft.com/office/officeart/2005/8/layout/funnel1"/>
    <dgm:cxn modelId="{2EFECB74-CD26-417B-9003-4969A9AFF4B1}" type="presParOf" srcId="{F1731063-7D84-4A56-AC63-9833DE8851C2}" destId="{FA2CD61A-9A3E-44AF-B256-7B30410FA1A5}" srcOrd="0" destOrd="0" presId="urn:microsoft.com/office/officeart/2005/8/layout/funnel1"/>
    <dgm:cxn modelId="{3D8B4099-C458-45E6-9843-7E23C2238435}" type="presParOf" srcId="{F1731063-7D84-4A56-AC63-9833DE8851C2}" destId="{BD5858A2-D8E7-4813-A98F-D0C9D974B176}" srcOrd="1" destOrd="0" presId="urn:microsoft.com/office/officeart/2005/8/layout/funnel1"/>
    <dgm:cxn modelId="{50221A5C-E593-4A43-9DA0-4F07231D37C4}" type="presParOf" srcId="{F1731063-7D84-4A56-AC63-9833DE8851C2}" destId="{2F1C6F29-991A-45A9-B179-A635214263CD}" srcOrd="2" destOrd="0" presId="urn:microsoft.com/office/officeart/2005/8/layout/funnel1"/>
    <dgm:cxn modelId="{EDFDB88D-A891-49BE-8B52-E27A233B65FC}" type="presParOf" srcId="{F1731063-7D84-4A56-AC63-9833DE8851C2}" destId="{93966490-704E-4AC7-88D7-4DD04B282033}" srcOrd="3" destOrd="0" presId="urn:microsoft.com/office/officeart/2005/8/layout/funnel1"/>
    <dgm:cxn modelId="{735015F8-4FDF-4D6A-B7AC-55550EAB5449}" type="presParOf" srcId="{F1731063-7D84-4A56-AC63-9833DE8851C2}" destId="{C36E58D8-36C0-4CED-816D-5CC0536B8D57}" srcOrd="4" destOrd="0" presId="urn:microsoft.com/office/officeart/2005/8/layout/funnel1"/>
    <dgm:cxn modelId="{EF33EC0E-D396-43D6-A9EC-56EBDAB986C4}" type="presParOf" srcId="{F1731063-7D84-4A56-AC63-9833DE8851C2}" destId="{F165B04A-F5C5-4D33-A69A-C7E33EBCD1FE}" srcOrd="5" destOrd="0" presId="urn:microsoft.com/office/officeart/2005/8/layout/funnel1"/>
    <dgm:cxn modelId="{38C5E14E-675B-4F4F-BE82-D8B981DC210C}" type="presParOf" srcId="{F1731063-7D84-4A56-AC63-9833DE8851C2}" destId="{0B04CF25-5D8D-41F9-9F8E-ECBA38E99277}"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CD61A-9A3E-44AF-B256-7B30410FA1A5}">
      <dsp:nvSpPr>
        <dsp:cNvPr id="0" name=""/>
        <dsp:cNvSpPr/>
      </dsp:nvSpPr>
      <dsp:spPr>
        <a:xfrm>
          <a:off x="952593" y="172568"/>
          <a:ext cx="3424819" cy="1189394"/>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5858A2-D8E7-4813-A98F-D0C9D974B176}">
      <dsp:nvSpPr>
        <dsp:cNvPr id="0" name=""/>
        <dsp:cNvSpPr/>
      </dsp:nvSpPr>
      <dsp:spPr>
        <a:xfrm>
          <a:off x="2338450" y="3084992"/>
          <a:ext cx="663724" cy="424783"/>
        </a:xfrm>
        <a:prstGeom prst="downArrow">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1C6F29-991A-45A9-B179-A635214263CD}">
      <dsp:nvSpPr>
        <dsp:cNvPr id="0" name=""/>
        <dsp:cNvSpPr/>
      </dsp:nvSpPr>
      <dsp:spPr>
        <a:xfrm>
          <a:off x="1077373" y="3424819"/>
          <a:ext cx="3185878" cy="796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Bachelors within 5 years increases, higher applicants total and total enrollment. </a:t>
          </a:r>
        </a:p>
        <a:p>
          <a:pPr marL="0" lvl="0" indent="0" algn="ctr" defTabSz="488950">
            <a:lnSpc>
              <a:spcPct val="90000"/>
            </a:lnSpc>
            <a:spcBef>
              <a:spcPct val="0"/>
            </a:spcBef>
            <a:spcAft>
              <a:spcPct val="35000"/>
            </a:spcAft>
            <a:buNone/>
          </a:pPr>
          <a:r>
            <a:rPr lang="en-US" sz="1100" kern="1200" dirty="0"/>
            <a:t>A shift towards Aspire profile</a:t>
          </a:r>
        </a:p>
      </dsp:txBody>
      <dsp:txXfrm>
        <a:off x="1077373" y="3424819"/>
        <a:ext cx="3185878" cy="796469"/>
      </dsp:txXfrm>
    </dsp:sp>
    <dsp:sp modelId="{93966490-704E-4AC7-88D7-4DD04B282033}">
      <dsp:nvSpPr>
        <dsp:cNvPr id="0" name=""/>
        <dsp:cNvSpPr/>
      </dsp:nvSpPr>
      <dsp:spPr>
        <a:xfrm>
          <a:off x="2197741" y="1453822"/>
          <a:ext cx="1194704" cy="119470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Decrease % of any financial aid</a:t>
          </a:r>
        </a:p>
      </dsp:txBody>
      <dsp:txXfrm>
        <a:off x="2372701" y="1628782"/>
        <a:ext cx="844784" cy="844784"/>
      </dsp:txXfrm>
    </dsp:sp>
    <dsp:sp modelId="{C36E58D8-36C0-4CED-816D-5CC0536B8D57}">
      <dsp:nvSpPr>
        <dsp:cNvPr id="0" name=""/>
        <dsp:cNvSpPr/>
      </dsp:nvSpPr>
      <dsp:spPr>
        <a:xfrm>
          <a:off x="1342863" y="557528"/>
          <a:ext cx="1194704" cy="119470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Targeted campaigns on Undergraduate that are Asian</a:t>
          </a:r>
        </a:p>
      </dsp:txBody>
      <dsp:txXfrm>
        <a:off x="1517823" y="732488"/>
        <a:ext cx="844784" cy="844784"/>
      </dsp:txXfrm>
    </dsp:sp>
    <dsp:sp modelId="{F165B04A-F5C5-4D33-A69A-C7E33EBCD1FE}">
      <dsp:nvSpPr>
        <dsp:cNvPr id="0" name=""/>
        <dsp:cNvSpPr/>
      </dsp:nvSpPr>
      <dsp:spPr>
        <a:xfrm>
          <a:off x="2564117" y="268675"/>
          <a:ext cx="1194704" cy="119470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Increase Admission Yield with Marketing activities</a:t>
          </a:r>
        </a:p>
      </dsp:txBody>
      <dsp:txXfrm>
        <a:off x="2739077" y="443635"/>
        <a:ext cx="844784" cy="844784"/>
      </dsp:txXfrm>
    </dsp:sp>
    <dsp:sp modelId="{0B04CF25-5D8D-41F9-9F8E-ECBA38E99277}">
      <dsp:nvSpPr>
        <dsp:cNvPr id="0" name=""/>
        <dsp:cNvSpPr/>
      </dsp:nvSpPr>
      <dsp:spPr>
        <a:xfrm>
          <a:off x="824372" y="0"/>
          <a:ext cx="3716858" cy="2973486"/>
        </a:xfrm>
        <a:prstGeom prst="funnel">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108C71-D8C6-4A4B-A0E2-7FF4A5B0E827}"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D699C-D0B1-4826-8B02-F36DA97F2DE8}" type="slidenum">
              <a:rPr lang="en-US" smtClean="0"/>
              <a:t>‹#›</a:t>
            </a:fld>
            <a:endParaRPr lang="en-US"/>
          </a:p>
        </p:txBody>
      </p:sp>
    </p:spTree>
    <p:extLst>
      <p:ext uri="{BB962C8B-B14F-4D97-AF65-F5344CB8AC3E}">
        <p14:creationId xmlns:p14="http://schemas.microsoft.com/office/powerpoint/2010/main" val="374050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4108C71-D8C6-4A4B-A0E2-7FF4A5B0E827}"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9D699C-D0B1-4826-8B02-F36DA97F2DE8}" type="slidenum">
              <a:rPr lang="en-US" smtClean="0"/>
              <a:t>‹#›</a:t>
            </a:fld>
            <a:endParaRPr lang="en-US"/>
          </a:p>
        </p:txBody>
      </p:sp>
    </p:spTree>
    <p:extLst>
      <p:ext uri="{BB962C8B-B14F-4D97-AF65-F5344CB8AC3E}">
        <p14:creationId xmlns:p14="http://schemas.microsoft.com/office/powerpoint/2010/main" val="353091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4108C71-D8C6-4A4B-A0E2-7FF4A5B0E827}"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D699C-D0B1-4826-8B02-F36DA97F2DE8}" type="slidenum">
              <a:rPr lang="en-US" smtClean="0"/>
              <a:t>‹#›</a:t>
            </a:fld>
            <a:endParaRPr lang="en-US"/>
          </a:p>
        </p:txBody>
      </p:sp>
    </p:spTree>
    <p:extLst>
      <p:ext uri="{BB962C8B-B14F-4D97-AF65-F5344CB8AC3E}">
        <p14:creationId xmlns:p14="http://schemas.microsoft.com/office/powerpoint/2010/main" val="2307206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4108C71-D8C6-4A4B-A0E2-7FF4A5B0E827}"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D699C-D0B1-4826-8B02-F36DA97F2DE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74718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108C71-D8C6-4A4B-A0E2-7FF4A5B0E827}"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D699C-D0B1-4826-8B02-F36DA97F2DE8}" type="slidenum">
              <a:rPr lang="en-US" smtClean="0"/>
              <a:t>‹#›</a:t>
            </a:fld>
            <a:endParaRPr lang="en-US"/>
          </a:p>
        </p:txBody>
      </p:sp>
    </p:spTree>
    <p:extLst>
      <p:ext uri="{BB962C8B-B14F-4D97-AF65-F5344CB8AC3E}">
        <p14:creationId xmlns:p14="http://schemas.microsoft.com/office/powerpoint/2010/main" val="1680419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108C71-D8C6-4A4B-A0E2-7FF4A5B0E827}" type="datetimeFigureOut">
              <a:rPr lang="en-US" smtClean="0"/>
              <a:t>10/4/2017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D699C-D0B1-4826-8B02-F36DA97F2DE8}" type="slidenum">
              <a:rPr lang="en-US" smtClean="0"/>
              <a:t>‹#›</a:t>
            </a:fld>
            <a:endParaRPr lang="en-US"/>
          </a:p>
        </p:txBody>
      </p:sp>
    </p:spTree>
    <p:extLst>
      <p:ext uri="{BB962C8B-B14F-4D97-AF65-F5344CB8AC3E}">
        <p14:creationId xmlns:p14="http://schemas.microsoft.com/office/powerpoint/2010/main" val="953936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108C71-D8C6-4A4B-A0E2-7FF4A5B0E827}" type="datetimeFigureOut">
              <a:rPr lang="en-US" smtClean="0"/>
              <a:t>10/4/2017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D699C-D0B1-4826-8B02-F36DA97F2DE8}" type="slidenum">
              <a:rPr lang="en-US" smtClean="0"/>
              <a:t>‹#›</a:t>
            </a:fld>
            <a:endParaRPr lang="en-US"/>
          </a:p>
        </p:txBody>
      </p:sp>
    </p:spTree>
    <p:extLst>
      <p:ext uri="{BB962C8B-B14F-4D97-AF65-F5344CB8AC3E}">
        <p14:creationId xmlns:p14="http://schemas.microsoft.com/office/powerpoint/2010/main" val="3467342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08C71-D8C6-4A4B-A0E2-7FF4A5B0E827}"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D699C-D0B1-4826-8B02-F36DA97F2DE8}" type="slidenum">
              <a:rPr lang="en-US" smtClean="0"/>
              <a:t>‹#›</a:t>
            </a:fld>
            <a:endParaRPr lang="en-US"/>
          </a:p>
        </p:txBody>
      </p:sp>
    </p:spTree>
    <p:extLst>
      <p:ext uri="{BB962C8B-B14F-4D97-AF65-F5344CB8AC3E}">
        <p14:creationId xmlns:p14="http://schemas.microsoft.com/office/powerpoint/2010/main" val="3421615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08C71-D8C6-4A4B-A0E2-7FF4A5B0E827}"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D699C-D0B1-4826-8B02-F36DA97F2DE8}" type="slidenum">
              <a:rPr lang="en-US" smtClean="0"/>
              <a:t>‹#›</a:t>
            </a:fld>
            <a:endParaRPr lang="en-US"/>
          </a:p>
        </p:txBody>
      </p:sp>
    </p:spTree>
    <p:extLst>
      <p:ext uri="{BB962C8B-B14F-4D97-AF65-F5344CB8AC3E}">
        <p14:creationId xmlns:p14="http://schemas.microsoft.com/office/powerpoint/2010/main" val="2474189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24108C71-D8C6-4A4B-A0E2-7FF4A5B0E827}"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D699C-D0B1-4826-8B02-F36DA97F2DE8}" type="slidenum">
              <a:rPr lang="en-US" smtClean="0"/>
              <a:t>‹#›</a:t>
            </a:fld>
            <a:endParaRPr lang="en-US"/>
          </a:p>
        </p:txBody>
      </p:sp>
    </p:spTree>
    <p:extLst>
      <p:ext uri="{BB962C8B-B14F-4D97-AF65-F5344CB8AC3E}">
        <p14:creationId xmlns:p14="http://schemas.microsoft.com/office/powerpoint/2010/main" val="41829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108C71-D8C6-4A4B-A0E2-7FF4A5B0E827}"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D699C-D0B1-4826-8B02-F36DA97F2DE8}" type="slidenum">
              <a:rPr lang="en-US" smtClean="0"/>
              <a:t>‹#›</a:t>
            </a:fld>
            <a:endParaRPr lang="en-US"/>
          </a:p>
        </p:txBody>
      </p:sp>
    </p:spTree>
    <p:extLst>
      <p:ext uri="{BB962C8B-B14F-4D97-AF65-F5344CB8AC3E}">
        <p14:creationId xmlns:p14="http://schemas.microsoft.com/office/powerpoint/2010/main" val="338386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08C71-D8C6-4A4B-A0E2-7FF4A5B0E827}"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9D699C-D0B1-4826-8B02-F36DA97F2DE8}" type="slidenum">
              <a:rPr lang="en-US" smtClean="0"/>
              <a:t>‹#›</a:t>
            </a:fld>
            <a:endParaRPr lang="en-US"/>
          </a:p>
        </p:txBody>
      </p:sp>
    </p:spTree>
    <p:extLst>
      <p:ext uri="{BB962C8B-B14F-4D97-AF65-F5344CB8AC3E}">
        <p14:creationId xmlns:p14="http://schemas.microsoft.com/office/powerpoint/2010/main" val="2743169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08C71-D8C6-4A4B-A0E2-7FF4A5B0E827}" type="datetimeFigureOut">
              <a:rPr lang="en-US" smtClean="0"/>
              <a:t>10/4/2017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9D699C-D0B1-4826-8B02-F36DA97F2DE8}" type="slidenum">
              <a:rPr lang="en-US" smtClean="0"/>
              <a:t>‹#›</a:t>
            </a:fld>
            <a:endParaRPr lang="en-US"/>
          </a:p>
        </p:txBody>
      </p:sp>
    </p:spTree>
    <p:extLst>
      <p:ext uri="{BB962C8B-B14F-4D97-AF65-F5344CB8AC3E}">
        <p14:creationId xmlns:p14="http://schemas.microsoft.com/office/powerpoint/2010/main" val="2984516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7" name="Date Placeholder 2"/>
          <p:cNvSpPr>
            <a:spLocks noGrp="1"/>
          </p:cNvSpPr>
          <p:nvPr>
            <p:ph type="dt" sz="half" idx="10"/>
          </p:nvPr>
        </p:nvSpPr>
        <p:spPr/>
        <p:txBody>
          <a:bodyPr/>
          <a:lstStyle/>
          <a:p>
            <a:fld id="{24108C71-D8C6-4A4B-A0E2-7FF4A5B0E827}" type="datetimeFigureOut">
              <a:rPr lang="en-US" smtClean="0"/>
              <a:t>10/4/2017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D9D699C-D0B1-4826-8B02-F36DA97F2DE8}" type="slidenum">
              <a:rPr lang="en-US" smtClean="0"/>
              <a:t>‹#›</a:t>
            </a:fld>
            <a:endParaRPr lang="en-US"/>
          </a:p>
        </p:txBody>
      </p:sp>
    </p:spTree>
    <p:extLst>
      <p:ext uri="{BB962C8B-B14F-4D97-AF65-F5344CB8AC3E}">
        <p14:creationId xmlns:p14="http://schemas.microsoft.com/office/powerpoint/2010/main" val="3018566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4108C71-D8C6-4A4B-A0E2-7FF4A5B0E827}" type="datetimeFigureOut">
              <a:rPr lang="en-US" smtClean="0"/>
              <a:t>10/4/2017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D9D699C-D0B1-4826-8B02-F36DA97F2DE8}" type="slidenum">
              <a:rPr lang="en-US" smtClean="0"/>
              <a:t>‹#›</a:t>
            </a:fld>
            <a:endParaRPr lang="en-US"/>
          </a:p>
        </p:txBody>
      </p:sp>
    </p:spTree>
    <p:extLst>
      <p:ext uri="{BB962C8B-B14F-4D97-AF65-F5344CB8AC3E}">
        <p14:creationId xmlns:p14="http://schemas.microsoft.com/office/powerpoint/2010/main" val="203368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4108C71-D8C6-4A4B-A0E2-7FF4A5B0E827}" type="datetimeFigureOut">
              <a:rPr lang="en-US" smtClean="0"/>
              <a:t>10/4/2017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D9D699C-D0B1-4826-8B02-F36DA97F2DE8}" type="slidenum">
              <a:rPr lang="en-US" smtClean="0"/>
              <a:t>‹#›</a:t>
            </a:fld>
            <a:endParaRPr lang="en-US"/>
          </a:p>
        </p:txBody>
      </p:sp>
    </p:spTree>
    <p:extLst>
      <p:ext uri="{BB962C8B-B14F-4D97-AF65-F5344CB8AC3E}">
        <p14:creationId xmlns:p14="http://schemas.microsoft.com/office/powerpoint/2010/main" val="4040991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4108C71-D8C6-4A4B-A0E2-7FF4A5B0E827}"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9D699C-D0B1-4826-8B02-F36DA97F2DE8}" type="slidenum">
              <a:rPr lang="en-US" smtClean="0"/>
              <a:t>‹#›</a:t>
            </a:fld>
            <a:endParaRPr lang="en-US"/>
          </a:p>
        </p:txBody>
      </p:sp>
    </p:spTree>
    <p:extLst>
      <p:ext uri="{BB962C8B-B14F-4D97-AF65-F5344CB8AC3E}">
        <p14:creationId xmlns:p14="http://schemas.microsoft.com/office/powerpoint/2010/main" val="3073037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4108C71-D8C6-4A4B-A0E2-7FF4A5B0E827}" type="datetimeFigureOut">
              <a:rPr lang="en-US" smtClean="0"/>
              <a:t>10/4/2017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D9D699C-D0B1-4826-8B02-F36DA97F2DE8}" type="slidenum">
              <a:rPr lang="en-US" smtClean="0"/>
              <a:t>‹#›</a:t>
            </a:fld>
            <a:endParaRPr lang="en-US"/>
          </a:p>
        </p:txBody>
      </p:sp>
    </p:spTree>
    <p:extLst>
      <p:ext uri="{BB962C8B-B14F-4D97-AF65-F5344CB8AC3E}">
        <p14:creationId xmlns:p14="http://schemas.microsoft.com/office/powerpoint/2010/main" val="3359506058"/>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Calibri" panose="020F050202020403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Calibri" panose="020F0502020204030204" pitchFamily="34" charset="0"/>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Calibri" panose="020F0502020204030204" pitchFamily="34" charset="0"/>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Calibri" panose="020F0502020204030204" pitchFamily="34" charset="0"/>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Calibri" panose="020F0502020204030204" pitchFamily="34" charset="0"/>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Calibri" panose="020F0502020204030204" pitchFamily="34" charset="0"/>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mobile.nytimes.com/2016/11/06/education/edlife/survival-strategies-for-public-universities.html?referer=https://www.nytimes.com/interactive/2016/08/26/us/college-student-migration.html"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C22DE-4381-4CCF-AADA-48608970393D}"/>
              </a:ext>
            </a:extLst>
          </p:cNvPr>
          <p:cNvSpPr>
            <a:spLocks noGrp="1"/>
          </p:cNvSpPr>
          <p:nvPr>
            <p:ph type="ctrTitle"/>
          </p:nvPr>
        </p:nvSpPr>
        <p:spPr/>
        <p:txBody>
          <a:bodyPr/>
          <a:lstStyle/>
          <a:p>
            <a:br>
              <a:rPr lang="en-US" dirty="0"/>
            </a:br>
            <a:br>
              <a:rPr lang="en-US" dirty="0"/>
            </a:br>
            <a:r>
              <a:rPr lang="en-US" dirty="0"/>
              <a:t>Data Visualization:</a:t>
            </a:r>
            <a:br>
              <a:rPr lang="en-US" dirty="0"/>
            </a:br>
            <a:endParaRPr lang="en-US" dirty="0"/>
          </a:p>
        </p:txBody>
      </p:sp>
      <p:sp>
        <p:nvSpPr>
          <p:cNvPr id="3" name="Subtitle 2">
            <a:extLst>
              <a:ext uri="{FF2B5EF4-FFF2-40B4-BE49-F238E27FC236}">
                <a16:creationId xmlns:a16="http://schemas.microsoft.com/office/drawing/2014/main" id="{4B19D562-86D5-461E-8808-D4EBA2A47488}"/>
              </a:ext>
            </a:extLst>
          </p:cNvPr>
          <p:cNvSpPr>
            <a:spLocks noGrp="1"/>
          </p:cNvSpPr>
          <p:nvPr>
            <p:ph type="subTitle" idx="1"/>
          </p:nvPr>
        </p:nvSpPr>
        <p:spPr/>
        <p:txBody>
          <a:bodyPr>
            <a:normAutofit/>
          </a:bodyPr>
          <a:lstStyle/>
          <a:p>
            <a:r>
              <a:rPr lang="en-US" sz="2400" b="1" dirty="0"/>
              <a:t>Team 6: DEBARATI, Dhwanil, Nischal, Poonam, Sanjeev and Shreyas</a:t>
            </a:r>
          </a:p>
        </p:txBody>
      </p:sp>
    </p:spTree>
    <p:extLst>
      <p:ext uri="{BB962C8B-B14F-4D97-AF65-F5344CB8AC3E}">
        <p14:creationId xmlns:p14="http://schemas.microsoft.com/office/powerpoint/2010/main" val="724749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7796BE-F3C3-4157-8D85-71DDA3262627}"/>
              </a:ext>
            </a:extLst>
          </p:cNvPr>
          <p:cNvSpPr>
            <a:spLocks noGrp="1"/>
          </p:cNvSpPr>
          <p:nvPr>
            <p:ph type="title"/>
          </p:nvPr>
        </p:nvSpPr>
        <p:spPr>
          <a:xfrm>
            <a:off x="235307" y="305105"/>
            <a:ext cx="10148906" cy="1223983"/>
          </a:xfrm>
        </p:spPr>
        <p:txBody>
          <a:bodyPr>
            <a:noAutofit/>
          </a:bodyPr>
          <a:lstStyle/>
          <a:p>
            <a:r>
              <a:rPr lang="en-US" sz="2400" dirty="0"/>
              <a:t>Linear positive relationship seen between Applicants total, Undergraduate Enrolment and Tuition. No particular pattern found for Endowment per FTE.</a:t>
            </a:r>
          </a:p>
        </p:txBody>
      </p:sp>
      <p:sp>
        <p:nvSpPr>
          <p:cNvPr id="7" name="TextBox 6">
            <a:extLst>
              <a:ext uri="{FF2B5EF4-FFF2-40B4-BE49-F238E27FC236}">
                <a16:creationId xmlns:a16="http://schemas.microsoft.com/office/drawing/2014/main" id="{BF905831-4935-4830-9813-6C783B2FEF37}"/>
              </a:ext>
            </a:extLst>
          </p:cNvPr>
          <p:cNvSpPr txBox="1"/>
          <p:nvPr/>
        </p:nvSpPr>
        <p:spPr>
          <a:xfrm>
            <a:off x="1791222" y="4546948"/>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DF60DEEF-4B90-4277-9744-E291AE32DFF3}"/>
              </a:ext>
            </a:extLst>
          </p:cNvPr>
          <p:cNvSpPr txBox="1"/>
          <p:nvPr/>
        </p:nvSpPr>
        <p:spPr>
          <a:xfrm>
            <a:off x="8486274" y="6119336"/>
            <a:ext cx="3113483" cy="430887"/>
          </a:xfrm>
          <a:prstGeom prst="rect">
            <a:avLst/>
          </a:prstGeom>
          <a:noFill/>
        </p:spPr>
        <p:txBody>
          <a:bodyPr wrap="square" rtlCol="0">
            <a:spAutoFit/>
          </a:bodyPr>
          <a:lstStyle/>
          <a:p>
            <a:r>
              <a:rPr lang="en-US" sz="1100" dirty="0"/>
              <a:t>Source: Screenshot from chrome browser, plot made using d3</a:t>
            </a:r>
          </a:p>
        </p:txBody>
      </p:sp>
      <p:pic>
        <p:nvPicPr>
          <p:cNvPr id="8" name="Picture 7">
            <a:extLst>
              <a:ext uri="{FF2B5EF4-FFF2-40B4-BE49-F238E27FC236}">
                <a16:creationId xmlns:a16="http://schemas.microsoft.com/office/drawing/2014/main" id="{B7DBE13A-C9F1-4B90-B7DF-D59923ACA83A}"/>
              </a:ext>
            </a:extLst>
          </p:cNvPr>
          <p:cNvPicPr>
            <a:picLocks noChangeAspect="1"/>
          </p:cNvPicPr>
          <p:nvPr/>
        </p:nvPicPr>
        <p:blipFill>
          <a:blip r:embed="rId2"/>
          <a:stretch>
            <a:fillRect/>
          </a:stretch>
        </p:blipFill>
        <p:spPr>
          <a:xfrm>
            <a:off x="235307" y="1352625"/>
            <a:ext cx="8250967" cy="5228376"/>
          </a:xfrm>
          <a:prstGeom prst="rect">
            <a:avLst/>
          </a:prstGeom>
        </p:spPr>
      </p:pic>
    </p:spTree>
    <p:extLst>
      <p:ext uri="{BB962C8B-B14F-4D97-AF65-F5344CB8AC3E}">
        <p14:creationId xmlns:p14="http://schemas.microsoft.com/office/powerpoint/2010/main" val="1320705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7796BE-F3C3-4157-8D85-71DDA3262627}"/>
              </a:ext>
            </a:extLst>
          </p:cNvPr>
          <p:cNvSpPr>
            <a:spLocks noGrp="1"/>
          </p:cNvSpPr>
          <p:nvPr>
            <p:ph type="title"/>
          </p:nvPr>
        </p:nvSpPr>
        <p:spPr>
          <a:xfrm>
            <a:off x="174590" y="160726"/>
            <a:ext cx="10148906" cy="1223983"/>
          </a:xfrm>
        </p:spPr>
        <p:txBody>
          <a:bodyPr>
            <a:noAutofit/>
          </a:bodyPr>
          <a:lstStyle/>
          <a:p>
            <a:r>
              <a:rPr lang="en-US" sz="2400" dirty="0"/>
              <a:t>Linear positive relationship seen between undergraduate enrollment, Full time and Total enrollment with higher value of both for Aspire and peer profile</a:t>
            </a:r>
          </a:p>
        </p:txBody>
      </p:sp>
      <p:sp>
        <p:nvSpPr>
          <p:cNvPr id="7" name="TextBox 6">
            <a:extLst>
              <a:ext uri="{FF2B5EF4-FFF2-40B4-BE49-F238E27FC236}">
                <a16:creationId xmlns:a16="http://schemas.microsoft.com/office/drawing/2014/main" id="{BF905831-4935-4830-9813-6C783B2FEF37}"/>
              </a:ext>
            </a:extLst>
          </p:cNvPr>
          <p:cNvSpPr txBox="1"/>
          <p:nvPr/>
        </p:nvSpPr>
        <p:spPr>
          <a:xfrm>
            <a:off x="1791222" y="4546948"/>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DF60DEEF-4B90-4277-9744-E291AE32DFF3}"/>
              </a:ext>
            </a:extLst>
          </p:cNvPr>
          <p:cNvSpPr txBox="1"/>
          <p:nvPr/>
        </p:nvSpPr>
        <p:spPr>
          <a:xfrm>
            <a:off x="9745372" y="6319118"/>
            <a:ext cx="2544112" cy="261610"/>
          </a:xfrm>
          <a:prstGeom prst="rect">
            <a:avLst/>
          </a:prstGeom>
          <a:noFill/>
        </p:spPr>
        <p:txBody>
          <a:bodyPr wrap="square" rtlCol="0">
            <a:spAutoFit/>
          </a:bodyPr>
          <a:lstStyle/>
          <a:p>
            <a:r>
              <a:rPr lang="en-US" sz="1050" dirty="0"/>
              <a:t>Source: Screenshot from Power BI</a:t>
            </a:r>
          </a:p>
        </p:txBody>
      </p:sp>
      <p:pic>
        <p:nvPicPr>
          <p:cNvPr id="4" name="Picture 3">
            <a:extLst>
              <a:ext uri="{FF2B5EF4-FFF2-40B4-BE49-F238E27FC236}">
                <a16:creationId xmlns:a16="http://schemas.microsoft.com/office/drawing/2014/main" id="{189BCAA9-2395-4AEA-A389-89DDEEDCA1E4}"/>
              </a:ext>
            </a:extLst>
          </p:cNvPr>
          <p:cNvPicPr>
            <a:picLocks noChangeAspect="1"/>
          </p:cNvPicPr>
          <p:nvPr/>
        </p:nvPicPr>
        <p:blipFill rotWithShape="1">
          <a:blip r:embed="rId2"/>
          <a:srcRect l="523" t="1020" r="249"/>
          <a:stretch/>
        </p:blipFill>
        <p:spPr>
          <a:xfrm>
            <a:off x="224588" y="1219200"/>
            <a:ext cx="9496927" cy="5345562"/>
          </a:xfrm>
          <a:prstGeom prst="rect">
            <a:avLst/>
          </a:prstGeom>
        </p:spPr>
      </p:pic>
    </p:spTree>
    <p:extLst>
      <p:ext uri="{BB962C8B-B14F-4D97-AF65-F5344CB8AC3E}">
        <p14:creationId xmlns:p14="http://schemas.microsoft.com/office/powerpoint/2010/main" val="2327521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F905831-4935-4830-9813-6C783B2FEF37}"/>
              </a:ext>
            </a:extLst>
          </p:cNvPr>
          <p:cNvSpPr txBox="1"/>
          <p:nvPr/>
        </p:nvSpPr>
        <p:spPr>
          <a:xfrm>
            <a:off x="1791222" y="4546948"/>
            <a:ext cx="184731" cy="369332"/>
          </a:xfrm>
          <a:prstGeom prst="rect">
            <a:avLst/>
          </a:prstGeom>
          <a:noFill/>
        </p:spPr>
        <p:txBody>
          <a:bodyPr wrap="none" rtlCol="0">
            <a:spAutoFit/>
          </a:bodyPr>
          <a:lstStyle/>
          <a:p>
            <a:endParaRPr lang="en-US" dirty="0"/>
          </a:p>
        </p:txBody>
      </p:sp>
      <p:sp>
        <p:nvSpPr>
          <p:cNvPr id="3" name="Content Placeholder 2">
            <a:extLst>
              <a:ext uri="{FF2B5EF4-FFF2-40B4-BE49-F238E27FC236}">
                <a16:creationId xmlns:a16="http://schemas.microsoft.com/office/drawing/2014/main" id="{D4646B18-AA5A-4060-AC40-8160906D6AD2}"/>
              </a:ext>
            </a:extLst>
          </p:cNvPr>
          <p:cNvSpPr>
            <a:spLocks noGrp="1"/>
          </p:cNvSpPr>
          <p:nvPr>
            <p:ph idx="1"/>
          </p:nvPr>
        </p:nvSpPr>
        <p:spPr>
          <a:xfrm>
            <a:off x="305063" y="118221"/>
            <a:ext cx="10186474" cy="1405777"/>
          </a:xfrm>
        </p:spPr>
        <p:txBody>
          <a:bodyPr>
            <a:normAutofit/>
          </a:bodyPr>
          <a:lstStyle/>
          <a:p>
            <a:pPr marL="0" indent="0">
              <a:buNone/>
            </a:pPr>
            <a:r>
              <a:rPr lang="en-US" sz="2200" dirty="0"/>
              <a:t>Most of other profile colleges have lower % of undergraduate enrollment that are Asian and Applicants Total. Aspire profile has higher lower minimum of Applicants Total and Percentage of undergraduate enrollment that are Asian in comparison to others</a:t>
            </a:r>
            <a:endParaRPr lang="en-US" sz="2200" dirty="0">
              <a:latin typeface="Calibri" panose="020F0502020204030204" pitchFamily="34" charset="0"/>
            </a:endParaRPr>
          </a:p>
        </p:txBody>
      </p:sp>
      <p:sp>
        <p:nvSpPr>
          <p:cNvPr id="10" name="TextBox 9">
            <a:extLst>
              <a:ext uri="{FF2B5EF4-FFF2-40B4-BE49-F238E27FC236}">
                <a16:creationId xmlns:a16="http://schemas.microsoft.com/office/drawing/2014/main" id="{DF60DEEF-4B90-4277-9744-E291AE32DFF3}"/>
              </a:ext>
            </a:extLst>
          </p:cNvPr>
          <p:cNvSpPr txBox="1"/>
          <p:nvPr/>
        </p:nvSpPr>
        <p:spPr>
          <a:xfrm>
            <a:off x="9887213" y="6364536"/>
            <a:ext cx="3799622" cy="261610"/>
          </a:xfrm>
          <a:prstGeom prst="rect">
            <a:avLst/>
          </a:prstGeom>
          <a:noFill/>
        </p:spPr>
        <p:txBody>
          <a:bodyPr wrap="square" rtlCol="0">
            <a:spAutoFit/>
          </a:bodyPr>
          <a:lstStyle/>
          <a:p>
            <a:r>
              <a:rPr lang="en-US" sz="1050" dirty="0"/>
              <a:t>Source: Screenshot from Tableau</a:t>
            </a:r>
          </a:p>
        </p:txBody>
      </p:sp>
      <p:pic>
        <p:nvPicPr>
          <p:cNvPr id="15" name="Picture 14">
            <a:extLst>
              <a:ext uri="{FF2B5EF4-FFF2-40B4-BE49-F238E27FC236}">
                <a16:creationId xmlns:a16="http://schemas.microsoft.com/office/drawing/2014/main" id="{FBA9CA64-559A-4211-BFB2-A3BF7A934EDC}"/>
              </a:ext>
            </a:extLst>
          </p:cNvPr>
          <p:cNvPicPr>
            <a:picLocks noChangeAspect="1"/>
          </p:cNvPicPr>
          <p:nvPr/>
        </p:nvPicPr>
        <p:blipFill rotWithShape="1">
          <a:blip r:embed="rId2"/>
          <a:srcRect/>
          <a:stretch/>
        </p:blipFill>
        <p:spPr>
          <a:xfrm>
            <a:off x="305063" y="1349296"/>
            <a:ext cx="9582150" cy="5276850"/>
          </a:xfrm>
          <a:prstGeom prst="rect">
            <a:avLst/>
          </a:prstGeom>
        </p:spPr>
      </p:pic>
    </p:spTree>
    <p:extLst>
      <p:ext uri="{BB962C8B-B14F-4D97-AF65-F5344CB8AC3E}">
        <p14:creationId xmlns:p14="http://schemas.microsoft.com/office/powerpoint/2010/main" val="1508118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BF125-4C74-43B3-A409-EDC8D9733EE8}"/>
              </a:ext>
            </a:extLst>
          </p:cNvPr>
          <p:cNvSpPr>
            <a:spLocks noGrp="1"/>
          </p:cNvSpPr>
          <p:nvPr>
            <p:ph type="title"/>
          </p:nvPr>
        </p:nvSpPr>
        <p:spPr>
          <a:xfrm>
            <a:off x="400609" y="189247"/>
            <a:ext cx="9843321" cy="1400530"/>
          </a:xfrm>
        </p:spPr>
        <p:txBody>
          <a:bodyPr/>
          <a:lstStyle/>
          <a:p>
            <a:r>
              <a:rPr lang="en-US" sz="2400" dirty="0"/>
              <a:t>A pattern is seen of decrease in Graduation rate with increase in Percent of freshmen receiving any financial aid. Aspire and Peer profile have lower financial aid and also there is lot of variation between public and private sector of institution with respect to Graduation rate</a:t>
            </a:r>
          </a:p>
        </p:txBody>
      </p:sp>
      <p:sp>
        <p:nvSpPr>
          <p:cNvPr id="4" name="TextBox 3">
            <a:extLst>
              <a:ext uri="{FF2B5EF4-FFF2-40B4-BE49-F238E27FC236}">
                <a16:creationId xmlns:a16="http://schemas.microsoft.com/office/drawing/2014/main" id="{AA96DD9D-918A-4DC6-B27A-AEA4E738ECD6}"/>
              </a:ext>
            </a:extLst>
          </p:cNvPr>
          <p:cNvSpPr txBox="1"/>
          <p:nvPr/>
        </p:nvSpPr>
        <p:spPr>
          <a:xfrm>
            <a:off x="8887325" y="6444409"/>
            <a:ext cx="3799622" cy="276999"/>
          </a:xfrm>
          <a:prstGeom prst="rect">
            <a:avLst/>
          </a:prstGeom>
          <a:noFill/>
        </p:spPr>
        <p:txBody>
          <a:bodyPr wrap="square" rtlCol="0">
            <a:spAutoFit/>
          </a:bodyPr>
          <a:lstStyle/>
          <a:p>
            <a:r>
              <a:rPr lang="en-US" sz="1200" dirty="0"/>
              <a:t>Source: Screenshot from </a:t>
            </a:r>
            <a:r>
              <a:rPr lang="en-US" sz="1200" dirty="0" err="1"/>
              <a:t>Rstudio</a:t>
            </a:r>
            <a:endParaRPr lang="en-US" sz="1200" dirty="0"/>
          </a:p>
        </p:txBody>
      </p:sp>
      <p:pic>
        <p:nvPicPr>
          <p:cNvPr id="6" name="Picture 5">
            <a:extLst>
              <a:ext uri="{FF2B5EF4-FFF2-40B4-BE49-F238E27FC236}">
                <a16:creationId xmlns:a16="http://schemas.microsoft.com/office/drawing/2014/main" id="{B11A3620-7C3D-4E1A-9D56-39474940D1F2}"/>
              </a:ext>
            </a:extLst>
          </p:cNvPr>
          <p:cNvPicPr>
            <a:picLocks noChangeAspect="1"/>
          </p:cNvPicPr>
          <p:nvPr/>
        </p:nvPicPr>
        <p:blipFill>
          <a:blip r:embed="rId2"/>
          <a:stretch>
            <a:fillRect/>
          </a:stretch>
        </p:blipFill>
        <p:spPr>
          <a:xfrm>
            <a:off x="400608" y="1868047"/>
            <a:ext cx="8486717" cy="4853361"/>
          </a:xfrm>
          <a:prstGeom prst="rect">
            <a:avLst/>
          </a:prstGeom>
        </p:spPr>
      </p:pic>
    </p:spTree>
    <p:extLst>
      <p:ext uri="{BB962C8B-B14F-4D97-AF65-F5344CB8AC3E}">
        <p14:creationId xmlns:p14="http://schemas.microsoft.com/office/powerpoint/2010/main" val="3499986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68367-7E72-4073-B9D8-E6B6D4B841E0}"/>
              </a:ext>
            </a:extLst>
          </p:cNvPr>
          <p:cNvSpPr>
            <a:spLocks noGrp="1"/>
          </p:cNvSpPr>
          <p:nvPr>
            <p:ph type="title"/>
          </p:nvPr>
        </p:nvSpPr>
        <p:spPr>
          <a:xfrm>
            <a:off x="124930" y="80476"/>
            <a:ext cx="10126273" cy="1400530"/>
          </a:xfrm>
        </p:spPr>
        <p:txBody>
          <a:bodyPr/>
          <a:lstStyle/>
          <a:p>
            <a:pPr marL="0" indent="0"/>
            <a:r>
              <a:rPr lang="en-US" sz="2800" dirty="0"/>
              <a:t>Density of Admission Yield for Aspire is seen to be of higher density and peak around an admission yield around 40 with less variations.</a:t>
            </a:r>
            <a:br>
              <a:rPr lang="en-US" sz="2800" dirty="0"/>
            </a:br>
            <a:br>
              <a:rPr lang="en-US" sz="2800" dirty="0"/>
            </a:br>
            <a:br>
              <a:rPr lang="en-US" sz="2800" dirty="0"/>
            </a:br>
            <a:endParaRPr lang="en-US" sz="2800" dirty="0">
              <a:latin typeface="Calibri" panose="020F0502020204030204" pitchFamily="34" charset="0"/>
            </a:endParaRPr>
          </a:p>
        </p:txBody>
      </p:sp>
      <p:sp>
        <p:nvSpPr>
          <p:cNvPr id="7" name="TextBox 6">
            <a:extLst>
              <a:ext uri="{FF2B5EF4-FFF2-40B4-BE49-F238E27FC236}">
                <a16:creationId xmlns:a16="http://schemas.microsoft.com/office/drawing/2014/main" id="{BF905831-4935-4830-9813-6C783B2FEF37}"/>
              </a:ext>
            </a:extLst>
          </p:cNvPr>
          <p:cNvSpPr txBox="1"/>
          <p:nvPr/>
        </p:nvSpPr>
        <p:spPr>
          <a:xfrm>
            <a:off x="1791222" y="4546948"/>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652BFABD-5643-47B8-A412-E56FDC9A2341}"/>
              </a:ext>
            </a:extLst>
          </p:cNvPr>
          <p:cNvSpPr txBox="1"/>
          <p:nvPr/>
        </p:nvSpPr>
        <p:spPr>
          <a:xfrm>
            <a:off x="6087580" y="6449031"/>
            <a:ext cx="3356975" cy="276999"/>
          </a:xfrm>
          <a:prstGeom prst="rect">
            <a:avLst/>
          </a:prstGeom>
          <a:noFill/>
        </p:spPr>
        <p:txBody>
          <a:bodyPr wrap="square" rtlCol="0">
            <a:spAutoFit/>
          </a:bodyPr>
          <a:lstStyle/>
          <a:p>
            <a:r>
              <a:rPr lang="en-US" sz="1200" dirty="0"/>
              <a:t>Source: DV screenshot from </a:t>
            </a:r>
            <a:r>
              <a:rPr lang="en-US" sz="1200" dirty="0" err="1"/>
              <a:t>RStudio</a:t>
            </a:r>
            <a:endParaRPr lang="en-US" sz="1200" dirty="0"/>
          </a:p>
        </p:txBody>
      </p:sp>
      <p:pic>
        <p:nvPicPr>
          <p:cNvPr id="4" name="Picture 3">
            <a:extLst>
              <a:ext uri="{FF2B5EF4-FFF2-40B4-BE49-F238E27FC236}">
                <a16:creationId xmlns:a16="http://schemas.microsoft.com/office/drawing/2014/main" id="{DFF0DB81-7DE2-4C06-9E0A-3DB29E451373}"/>
              </a:ext>
            </a:extLst>
          </p:cNvPr>
          <p:cNvPicPr>
            <a:picLocks noChangeAspect="1"/>
          </p:cNvPicPr>
          <p:nvPr/>
        </p:nvPicPr>
        <p:blipFill>
          <a:blip r:embed="rId2"/>
          <a:stretch>
            <a:fillRect/>
          </a:stretch>
        </p:blipFill>
        <p:spPr>
          <a:xfrm>
            <a:off x="124930" y="1077705"/>
            <a:ext cx="5962650" cy="5648325"/>
          </a:xfrm>
          <a:prstGeom prst="rect">
            <a:avLst/>
          </a:prstGeom>
        </p:spPr>
      </p:pic>
    </p:spTree>
    <p:extLst>
      <p:ext uri="{BB962C8B-B14F-4D97-AF65-F5344CB8AC3E}">
        <p14:creationId xmlns:p14="http://schemas.microsoft.com/office/powerpoint/2010/main" val="1011764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5B19-94CF-4E67-8456-492E45D068E8}"/>
              </a:ext>
            </a:extLst>
          </p:cNvPr>
          <p:cNvSpPr>
            <a:spLocks noGrp="1"/>
          </p:cNvSpPr>
          <p:nvPr>
            <p:ph type="title"/>
          </p:nvPr>
        </p:nvSpPr>
        <p:spPr>
          <a:xfrm>
            <a:off x="458207" y="342744"/>
            <a:ext cx="9404723" cy="1400530"/>
          </a:xfrm>
        </p:spPr>
        <p:txBody>
          <a:bodyPr/>
          <a:lstStyle/>
          <a:p>
            <a:r>
              <a:rPr lang="en-US" sz="2400" dirty="0"/>
              <a:t>Recommendations for UTD </a:t>
            </a:r>
          </a:p>
        </p:txBody>
      </p:sp>
      <p:sp>
        <p:nvSpPr>
          <p:cNvPr id="3" name="Content Placeholder 2">
            <a:extLst>
              <a:ext uri="{FF2B5EF4-FFF2-40B4-BE49-F238E27FC236}">
                <a16:creationId xmlns:a16="http://schemas.microsoft.com/office/drawing/2014/main" id="{983DD24D-A5FF-4A86-84F9-E09ED1573EEC}"/>
              </a:ext>
            </a:extLst>
          </p:cNvPr>
          <p:cNvSpPr>
            <a:spLocks noGrp="1"/>
          </p:cNvSpPr>
          <p:nvPr>
            <p:ph idx="1"/>
          </p:nvPr>
        </p:nvSpPr>
        <p:spPr>
          <a:xfrm>
            <a:off x="3650625" y="1223554"/>
            <a:ext cx="8541375" cy="6411603"/>
          </a:xfrm>
        </p:spPr>
        <p:txBody>
          <a:bodyPr>
            <a:noAutofit/>
          </a:bodyPr>
          <a:lstStyle/>
          <a:p>
            <a:r>
              <a:rPr lang="en-US" sz="1100" dirty="0"/>
              <a:t>Admission yield density is higher for aspire  with less variation and if we optimize the admission yield then we are able to impact the total enrollment and number of admission (i.e. % of admitted).  Therefore suggestion would be to increase marketing activities to invite more applications with targeted focus.</a:t>
            </a:r>
          </a:p>
          <a:p>
            <a:r>
              <a:rPr lang="en-US" sz="1100" dirty="0"/>
              <a:t>Linear positive relationship seen between Applicants total, Undergraduate Enrolment and Tuition. Total enrollment as seen increases if with increase the estimated undergraduate, full time enrollment. Therefore it would be interesting to do marketing for estimated undergraduate enrollment, full time enrollment. </a:t>
            </a:r>
          </a:p>
          <a:p>
            <a:r>
              <a:rPr lang="en-US" sz="1100" dirty="0"/>
              <a:t>Admission total and number of percentage of Asian is higher in  Aspire, therefore we  can target the campaigns towards Asian.</a:t>
            </a:r>
          </a:p>
          <a:p>
            <a:r>
              <a:rPr lang="en-US" sz="1100" dirty="0"/>
              <a:t>It is seen that bachelor within 5 years for aspire is higher with less % of financial aid therefore if we decrease the % of financial aid it  can lead to quality of application and also increase the Bachelor’s within 5 years. . Also there is lot of variation between public and private sector of institution with respect to Graduation rate</a:t>
            </a:r>
          </a:p>
          <a:p>
            <a:pPr marL="0" indent="0">
              <a:buNone/>
            </a:pPr>
            <a:r>
              <a:rPr lang="en-US" sz="1100" dirty="0"/>
              <a:t>Recommendation based on external sources</a:t>
            </a:r>
          </a:p>
          <a:p>
            <a:r>
              <a:rPr lang="en-US" sz="1100" dirty="0"/>
              <a:t>The great out-of-state migration: There is an upward trend in the number of students migrating out of their home states, not only that the number of out-of-state freshman has evidently doubled. This has been aided by not only by the lure of independence but also student exchange and reciprocity programs. Universities, to gain from this inference, can offer other benefits to the in-state students and tie-up with other universities for the reciprocity program. Establishing a partnership with peer university or aspire university to attract more talent and run programs can be helpful to increase the profile.</a:t>
            </a:r>
          </a:p>
          <a:p>
            <a:r>
              <a:rPr lang="en-US" sz="1100" dirty="0"/>
              <a:t>Learnings from the University of Alabama: For a university to be among the top players, it needs to excel not only in academics but also in other nice areas like the Greek life and sports. Apart from major attractions such as excellent faculty and academic resources, the university “oomph” factor also contributes to the decision-making process of the applicant. </a:t>
            </a:r>
          </a:p>
          <a:p>
            <a:r>
              <a:rPr lang="en-US" sz="1100" dirty="0"/>
              <a:t>Increase in state-based and alumni-generated funding can help in providing better facilities to the enrolled students. Universities should be more caring towards their students and not just look at the numbers, in this incredibly competitive landscape of higher education</a:t>
            </a:r>
          </a:p>
          <a:p>
            <a:r>
              <a:rPr lang="en-US" sz="1100" dirty="0"/>
              <a:t>Private Institutions recover their cost of operations through fees and Public Intuitions recover their fees through dorms and in food consumption. Therefore it could be said that over a period of time it could be difficult for Public to offer financial aids and they may resort to increase in their marketing or attracting talent through recruiter and other initiatives. </a:t>
            </a:r>
            <a:endParaRPr lang="en-US" sz="800" dirty="0"/>
          </a:p>
          <a:p>
            <a:pPr marL="0" indent="0">
              <a:buNone/>
            </a:pPr>
            <a:r>
              <a:rPr lang="en-US" sz="800" dirty="0"/>
              <a:t>	Source: </a:t>
            </a:r>
            <a:r>
              <a:rPr lang="en-US" sz="800" dirty="0">
                <a:hlinkClick r:id="rId2"/>
              </a:rPr>
              <a:t>https://mobile.nytimes.com/2016/11/06/education/edlife/survival-strategies-for-public-universities.html?referer=https://www.nytimes.com/interactive/2016/08/26/us/college-student-migration.html</a:t>
            </a:r>
            <a:endParaRPr lang="en-US" sz="800" dirty="0"/>
          </a:p>
        </p:txBody>
      </p:sp>
      <p:graphicFrame>
        <p:nvGraphicFramePr>
          <p:cNvPr id="4" name="Diagram 3">
            <a:extLst>
              <a:ext uri="{FF2B5EF4-FFF2-40B4-BE49-F238E27FC236}">
                <a16:creationId xmlns:a16="http://schemas.microsoft.com/office/drawing/2014/main" id="{6238AD8F-B274-4DE7-8C9B-F5E7C841EB2C}"/>
              </a:ext>
            </a:extLst>
          </p:cNvPr>
          <p:cNvGraphicFramePr/>
          <p:nvPr>
            <p:extLst>
              <p:ext uri="{D42A27DB-BD31-4B8C-83A1-F6EECF244321}">
                <p14:modId xmlns:p14="http://schemas.microsoft.com/office/powerpoint/2010/main" val="2774978128"/>
              </p:ext>
            </p:extLst>
          </p:nvPr>
        </p:nvGraphicFramePr>
        <p:xfrm>
          <a:off x="-742122" y="1517987"/>
          <a:ext cx="5340626" cy="4247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9872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C0FA3-3F3F-4F9F-8C93-D787357C8BFB}"/>
              </a:ext>
            </a:extLst>
          </p:cNvPr>
          <p:cNvSpPr>
            <a:spLocks noGrp="1"/>
          </p:cNvSpPr>
          <p:nvPr>
            <p:ph type="title"/>
          </p:nvPr>
        </p:nvSpPr>
        <p:spPr>
          <a:xfrm>
            <a:off x="3588094" y="2639326"/>
            <a:ext cx="4681264" cy="1400530"/>
          </a:xfrm>
        </p:spPr>
        <p:txBody>
          <a:bodyPr/>
          <a:lstStyle/>
          <a:p>
            <a:r>
              <a:rPr lang="en-US" dirty="0"/>
              <a:t>Thank You!</a:t>
            </a:r>
          </a:p>
        </p:txBody>
      </p:sp>
    </p:spTree>
    <p:extLst>
      <p:ext uri="{BB962C8B-B14F-4D97-AF65-F5344CB8AC3E}">
        <p14:creationId xmlns:p14="http://schemas.microsoft.com/office/powerpoint/2010/main" val="39995441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4587</TotalTime>
  <Words>708</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vt:lpstr>
      <vt:lpstr>  Data Visualization: </vt:lpstr>
      <vt:lpstr>Linear positive relationship seen between Applicants total, Undergraduate Enrolment and Tuition. No particular pattern found for Endowment per FTE.</vt:lpstr>
      <vt:lpstr>Linear positive relationship seen between undergraduate enrollment, Full time and Total enrollment with higher value of both for Aspire and peer profile</vt:lpstr>
      <vt:lpstr>PowerPoint Presentation</vt:lpstr>
      <vt:lpstr>A pattern is seen of decrease in Graduation rate with increase in Percent of freshmen receiving any financial aid. Aspire and Peer profile have lower financial aid and also there is lot of variation between public and private sector of institution with respect to Graduation rate</vt:lpstr>
      <vt:lpstr>Density of Admission Yield for Aspire is seen to be of higher density and peak around an admission yield around 40 with less variations.   </vt:lpstr>
      <vt:lpstr>Recommendations for UTD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Homework1:</dc:title>
  <dc:creator>Sanjeevees</dc:creator>
  <cp:lastModifiedBy>Sanjeevees</cp:lastModifiedBy>
  <cp:revision>100</cp:revision>
  <dcterms:created xsi:type="dcterms:W3CDTF">2017-09-18T16:22:50Z</dcterms:created>
  <dcterms:modified xsi:type="dcterms:W3CDTF">2017-10-05T04:12:55Z</dcterms:modified>
</cp:coreProperties>
</file>