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146847062" r:id="rId11"/>
    <p:sldId id="267"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geeksforgeeks.org/machine-learning/intrusion-detection-system-using-machine-learning-algorithms/" TargetMode="External"/><Relationship Id="rId3" Type="http://schemas.openxmlformats.org/officeDocument/2006/relationships/hyperlink" Target="https://www.google.com/search?q=https://pytorch.org/docs/stable/nn.html" TargetMode="External"/><Relationship Id="rId7" Type="http://schemas.openxmlformats.org/officeDocument/2006/relationships/hyperlink" Target="https://ietresearch.onlinelibrary.wiley.com/doi/full/10.1049/cit2.12078" TargetMode="External"/><Relationship Id="rId2" Type="http://schemas.openxmlformats.org/officeDocument/2006/relationships/hyperlink" Target="https://huggingface.co/docs/hub/spaces-overview" TargetMode="External"/><Relationship Id="rId1" Type="http://schemas.openxmlformats.org/officeDocument/2006/relationships/slideLayout" Target="../slideLayouts/slideLayout2.xml"/><Relationship Id="rId6" Type="http://schemas.openxmlformats.org/officeDocument/2006/relationships/hyperlink" Target="https://arxiv.org/pdf/2007.02500" TargetMode="External"/><Relationship Id="rId5" Type="http://schemas.openxmlformats.org/officeDocument/2006/relationships/hyperlink" Target="https://scikit-learn.org/stable/modules/generated/sklearn.preprocessing.StandardScaler.html" TargetMode="External"/><Relationship Id="rId4" Type="http://schemas.openxmlformats.org/officeDocument/2006/relationships/hyperlink" Target="https://scikit-learn.org/stable/modules/generated/sklearn.compose.ColumnTransformer.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Network Intrusion Detection System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05858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Name-Shreyas Lingwal</a:t>
            </a:r>
          </a:p>
          <a:p>
            <a:pPr marL="457200" indent="-457200">
              <a:buAutoNum type="arabicPeriod"/>
            </a:pPr>
            <a:r>
              <a:rPr lang="en-US" sz="2000" b="1" dirty="0">
                <a:solidFill>
                  <a:schemeClr val="accent1">
                    <a:lumMod val="75000"/>
                  </a:schemeClr>
                </a:solidFill>
                <a:latin typeface="Arial"/>
                <a:cs typeface="Arial"/>
              </a:rPr>
              <a:t>College Name-Doon University</a:t>
            </a:r>
          </a:p>
          <a:p>
            <a:pPr marL="457200" indent="-457200">
              <a:buAutoNum type="arabicPeriod"/>
            </a:pPr>
            <a:r>
              <a:rPr lang="en-US" sz="2000" b="1" dirty="0">
                <a:solidFill>
                  <a:schemeClr val="accent1">
                    <a:lumMod val="75000"/>
                  </a:schemeClr>
                </a:solidFill>
                <a:latin typeface="Arial"/>
                <a:cs typeface="Arial"/>
              </a:rPr>
              <a:t>Department-School </a:t>
            </a:r>
            <a:r>
              <a:rPr lang="en-US" sz="2000" b="1">
                <a:solidFill>
                  <a:schemeClr val="accent1">
                    <a:lumMod val="75000"/>
                  </a:schemeClr>
                </a:solidFill>
                <a:latin typeface="Arial"/>
                <a:cs typeface="Arial"/>
              </a:rPr>
              <a:t>of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t>While the current model is highly effective, there are several avenues for future enhancement:</a:t>
            </a:r>
          </a:p>
          <a:p>
            <a:r>
              <a:rPr lang="en-US" sz="2000" b="1" dirty="0"/>
              <a:t>Real Time Implementation:</a:t>
            </a:r>
            <a:r>
              <a:rPr lang="en-US" sz="2000" dirty="0"/>
              <a:t> Deploy the model in a live network environment using packet sniffing libraries (like </a:t>
            </a:r>
            <a:r>
              <a:rPr lang="en-US" sz="2000" dirty="0" err="1"/>
              <a:t>Scapy</a:t>
            </a:r>
            <a:r>
              <a:rPr lang="en-US" sz="2000" dirty="0"/>
              <a:t>) to perform real time intrusion detection.</a:t>
            </a:r>
          </a:p>
          <a:p>
            <a:r>
              <a:rPr lang="en-US" sz="2000" b="1" dirty="0"/>
              <a:t>Advanced Models:</a:t>
            </a:r>
            <a:r>
              <a:rPr lang="en-US" sz="2000" dirty="0"/>
              <a:t> Explore more complex architectures like Recurrent Neural Networks (RNNs) ,Convolutional Neural Network (CNNs) or Long Short Term Memory (LSTM) networks to better capture the sequential nature of network traffic.</a:t>
            </a:r>
          </a:p>
          <a:p>
            <a:r>
              <a:rPr lang="en-US" sz="2000" b="1" dirty="0"/>
              <a:t>Expanded Attack Classification:</a:t>
            </a:r>
            <a:r>
              <a:rPr lang="en-US" sz="2000" dirty="0"/>
              <a:t> Train the model to perform multi class classification to identify the specific type of attack (e.g., DoS, Probe, R2L) instead of just a binary 'anomaly' classification.</a:t>
            </a:r>
          </a:p>
          <a:p>
            <a:r>
              <a:rPr lang="en-US" sz="2000" b="1" dirty="0"/>
              <a:t>Continual Learning:</a:t>
            </a:r>
            <a:r>
              <a:rPr lang="en-US" sz="2000" dirty="0"/>
              <a:t> Implement a mechanism for the model to be periodically retrained on new data to adapt to emerging, previously unseen attack patterns.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15CDF696-A38D-A9C1-A961-358726F8AA29}"/>
              </a:ext>
            </a:extLst>
          </p:cNvPr>
          <p:cNvSpPr>
            <a:spLocks noGrp="1" noChangeArrowheads="1"/>
          </p:cNvSpPr>
          <p:nvPr>
            <p:ph idx="1"/>
          </p:nvPr>
        </p:nvSpPr>
        <p:spPr bwMode="auto">
          <a:xfrm>
            <a:off x="194916" y="1284705"/>
            <a:ext cx="11802168" cy="77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Tavallaee</a:t>
            </a:r>
            <a:r>
              <a:rPr kumimoji="0" lang="en-US" altLang="en-US" sz="1200" b="1" i="0" u="none" strike="noStrike" cap="none" normalizeH="0" baseline="0" dirty="0">
                <a:ln>
                  <a:noFill/>
                </a:ln>
                <a:solidFill>
                  <a:schemeClr val="tx1"/>
                </a:solidFill>
                <a:effectLst/>
                <a:latin typeface="Arial" panose="020B0604020202020204" pitchFamily="34" charset="0"/>
              </a:rPr>
              <a:t>, M., Bagheri, E., Lu, W., &amp; Ghorbani, A. A. (2009).</a:t>
            </a:r>
            <a:r>
              <a:rPr kumimoji="0" lang="en-US" altLang="en-US" sz="1200" b="0" i="0" u="none" strike="noStrike" cap="none" normalizeH="0" baseline="0" dirty="0">
                <a:ln>
                  <a:noFill/>
                </a:ln>
                <a:solidFill>
                  <a:schemeClr val="tx1"/>
                </a:solidFill>
                <a:effectLst/>
                <a:latin typeface="Arial" panose="020B0604020202020204" pitchFamily="34" charset="0"/>
              </a:rPr>
              <a:t> A detailed analysis of the KDD CUP 99 data set. </a:t>
            </a:r>
            <a:r>
              <a:rPr kumimoji="0" lang="en-US" altLang="en-US" sz="1200" b="0" i="1" u="none" strike="noStrike" cap="none" normalizeH="0" baseline="0" dirty="0">
                <a:ln>
                  <a:noFill/>
                </a:ln>
                <a:solidFill>
                  <a:schemeClr val="tx1"/>
                </a:solidFill>
                <a:effectLst/>
                <a:latin typeface="Arial" panose="020B0604020202020204" pitchFamily="34" charset="0"/>
              </a:rPr>
              <a:t>2009 IEEE Symposium on Computational Intelligence for Security and Defense Applications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Paszke</a:t>
            </a:r>
            <a:r>
              <a:rPr kumimoji="0" lang="en-US" altLang="en-US" sz="1200" b="1" i="0" u="none" strike="noStrike" cap="none" normalizeH="0" baseline="0" dirty="0">
                <a:ln>
                  <a:noFill/>
                </a:ln>
                <a:solidFill>
                  <a:schemeClr val="tx1"/>
                </a:solidFill>
                <a:effectLst/>
                <a:latin typeface="Arial" panose="020B0604020202020204" pitchFamily="34" charset="0"/>
              </a:rPr>
              <a:t>, A., et al. (2019).</a:t>
            </a:r>
            <a:r>
              <a:rPr kumimoji="0" lang="en-US" altLang="en-US" sz="1200" b="0" i="0" u="none" strike="noStrike" cap="none" normalizeH="0" baseline="0" dirty="0">
                <a:ln>
                  <a:noFill/>
                </a:ln>
                <a:solidFill>
                  <a:schemeClr val="tx1"/>
                </a:solidFill>
                <a:effectLst/>
                <a:latin typeface="Arial" panose="020B0604020202020204" pitchFamily="34" charset="0"/>
              </a:rPr>
              <a:t> PyTorch: An Imperative Style, High Performance Deep Learning Library. </a:t>
            </a:r>
            <a:r>
              <a:rPr kumimoji="0" lang="en-US" altLang="en-US" sz="1200" b="0" i="1" u="none" strike="noStrike" cap="none" normalizeH="0" baseline="0" dirty="0">
                <a:ln>
                  <a:noFill/>
                </a:ln>
                <a:solidFill>
                  <a:schemeClr val="tx1"/>
                </a:solidFill>
                <a:effectLst/>
                <a:latin typeface="Arial" panose="020B0604020202020204" pitchFamily="34" charset="0"/>
              </a:rPr>
              <a:t>Advances in Neural Information Processing Systems 32</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Abid, A., Abdalla, A., et al. (2021).</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Gradio</a:t>
            </a:r>
            <a:r>
              <a:rPr kumimoji="0" lang="en-US" altLang="en-US" sz="1200" b="0" i="0" u="none" strike="noStrike" cap="none" normalizeH="0" baseline="0" dirty="0">
                <a:ln>
                  <a:noFill/>
                </a:ln>
                <a:solidFill>
                  <a:schemeClr val="tx1"/>
                </a:solidFill>
                <a:effectLst/>
                <a:latin typeface="Arial" panose="020B0604020202020204" pitchFamily="34" charset="0"/>
              </a:rPr>
              <a:t>: Hassle Free Sharing and Testing of ML Models in the Wild. </a:t>
            </a:r>
            <a:r>
              <a:rPr kumimoji="0" lang="en-US" altLang="en-US" sz="1200" b="0" i="1" u="none" strike="noStrike" cap="none" normalizeH="0" baseline="0" dirty="0">
                <a:ln>
                  <a:noFill/>
                </a:ln>
                <a:solidFill>
                  <a:schemeClr val="tx1"/>
                </a:solidFill>
                <a:effectLst/>
                <a:latin typeface="Arial" panose="020B0604020202020204" pitchFamily="34" charset="0"/>
              </a:rPr>
              <a:t>ICML 2021 Workshop on Human in the Loop Learning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Hugging Face. (2024).</a:t>
            </a:r>
            <a:r>
              <a:rPr kumimoji="0" lang="en-US" altLang="en-US" sz="1200" b="0" i="0" u="none" strike="noStrike" cap="none" normalizeH="0" baseline="0" dirty="0">
                <a:ln>
                  <a:noFill/>
                </a:ln>
                <a:solidFill>
                  <a:schemeClr val="tx1"/>
                </a:solidFill>
                <a:effectLst/>
                <a:latin typeface="Arial" panose="020B0604020202020204" pitchFamily="34" charset="0"/>
              </a:rPr>
              <a:t> Hugging Face Spaces Documentation. </a:t>
            </a:r>
            <a:r>
              <a:rPr kumimoji="0" lang="en-US" altLang="en-US" sz="1200" b="0" i="0" u="none" strike="noStrike" cap="none" normalizeH="0" baseline="0" dirty="0">
                <a:ln>
                  <a:noFill/>
                </a:ln>
                <a:solidFill>
                  <a:schemeClr val="tx1"/>
                </a:solidFill>
                <a:effectLst/>
                <a:latin typeface="Arial" panose="020B0604020202020204" pitchFamily="34" charset="0"/>
                <a:hlinkClick r:id="rId2" tooltip="null"/>
              </a:rPr>
              <a:t>https://huggingface.co/docs/hub/spaces-overview</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PyTorch Documentation.</a:t>
            </a:r>
            <a:r>
              <a:rPr kumimoji="0" lang="en-US" altLang="en-US" sz="1200" b="0" i="0" u="none" strike="noStrike" cap="none" normalizeH="0" baseline="0" dirty="0">
                <a:ln>
                  <a:noFill/>
                </a:ln>
                <a:solidFill>
                  <a:schemeClr val="tx1"/>
                </a:solidFill>
                <a:effectLst/>
                <a:latin typeface="Arial" panose="020B0604020202020204" pitchFamily="34" charset="0"/>
              </a:rPr>
              <a:t> (2024). </a:t>
            </a:r>
            <a:r>
              <a:rPr kumimoji="0" lang="en-US" altLang="en-US" sz="1200" b="0" i="0" u="none" strike="noStrike" cap="none" normalizeH="0" baseline="0" dirty="0" err="1">
                <a:ln>
                  <a:noFill/>
                </a:ln>
                <a:solidFill>
                  <a:schemeClr val="tx1"/>
                </a:solidFill>
                <a:effectLst/>
                <a:latin typeface="Arial Unicode MS"/>
              </a:rPr>
              <a:t>torch.nn</a:t>
            </a:r>
            <a:r>
              <a:rPr kumimoji="0" lang="en-US" altLang="en-US" sz="1200" b="0" i="0" u="none" strike="noStrike" cap="none" normalizeH="0" baseline="0" dirty="0">
                <a:ln>
                  <a:noFill/>
                </a:ln>
                <a:solidFill>
                  <a:schemeClr val="tx1"/>
                </a:solidFill>
                <a:effectLst/>
              </a:rPr>
              <a:t> Module. </a:t>
            </a:r>
            <a:r>
              <a:rPr kumimoji="0" lang="en-US" altLang="en-US" sz="1200" b="0" i="0" u="none" strike="noStrike" cap="none" normalizeH="0" baseline="0" dirty="0">
                <a:ln>
                  <a:noFill/>
                </a:ln>
                <a:solidFill>
                  <a:schemeClr val="tx1"/>
                </a:solidFill>
                <a:effectLst/>
                <a:latin typeface="Arial" panose="020B0604020202020204" pitchFamily="34" charset="0"/>
                <a:hlinkClick r:id="rId3" tooltip="null"/>
              </a:rPr>
              <a:t>https://pytorch.org/docs/stable/nn.html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Scikit-learn Documentation.</a:t>
            </a:r>
            <a:r>
              <a:rPr kumimoji="0" lang="en-US" altLang="en-US" sz="1200" b="0" i="0" u="none" strike="noStrike" cap="none" normalizeH="0" baseline="0" dirty="0">
                <a:ln>
                  <a:noFill/>
                </a:ln>
                <a:solidFill>
                  <a:schemeClr val="tx1"/>
                </a:solidFill>
                <a:effectLst/>
                <a:latin typeface="Arial" panose="020B0604020202020204" pitchFamily="34" charset="0"/>
              </a:rPr>
              <a:t> (2024). </a:t>
            </a:r>
            <a:r>
              <a:rPr kumimoji="0" lang="en-US" altLang="en-US" sz="1200" b="0" i="0" u="none" strike="noStrike" cap="none" normalizeH="0" baseline="0" dirty="0" err="1">
                <a:ln>
                  <a:noFill/>
                </a:ln>
                <a:solidFill>
                  <a:schemeClr val="tx1"/>
                </a:solidFill>
                <a:effectLst/>
                <a:latin typeface="Arial Unicode MS"/>
              </a:rPr>
              <a:t>sklearn.compose.ColumnTransformer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panose="020B0604020202020204" pitchFamily="34" charset="0"/>
                <a:hlinkClick r:id="rId4" tooltip="null"/>
              </a:rPr>
              <a:t>https://scikit-learn.org/stable/modules/generated/sklearn.compose.ColumnTransformer.html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Scikit-learn Documentation.</a:t>
            </a:r>
            <a:r>
              <a:rPr kumimoji="0" lang="en-US" altLang="en-US" sz="1200" b="0" i="0" u="none" strike="noStrike" cap="none" normalizeH="0" baseline="0" dirty="0">
                <a:ln>
                  <a:noFill/>
                </a:ln>
                <a:solidFill>
                  <a:schemeClr val="tx1"/>
                </a:solidFill>
                <a:effectLst/>
                <a:latin typeface="Arial" panose="020B0604020202020204" pitchFamily="34" charset="0"/>
              </a:rPr>
              <a:t> (2024). </a:t>
            </a:r>
            <a:r>
              <a:rPr kumimoji="0" lang="en-US" altLang="en-US" sz="1200" b="0" i="0" u="none" strike="noStrike" cap="none" normalizeH="0" baseline="0" dirty="0" err="1">
                <a:ln>
                  <a:noFill/>
                </a:ln>
                <a:solidFill>
                  <a:schemeClr val="tx1"/>
                </a:solidFill>
                <a:effectLst/>
                <a:latin typeface="Arial Unicode MS"/>
              </a:rPr>
              <a:t>sklearn.preprocessing.StandardScaler</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panose="020B0604020202020204" pitchFamily="34" charset="0"/>
                <a:hlinkClick r:id="rId5" tooltip="null"/>
              </a:rPr>
              <a:t>https://scikit-learn.org/stable/modules/generated/sklearn.preprocessing.StandardScaler.html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hlinkClick r:id="rId6"/>
              </a:rPr>
              <a:t>https://arxiv.org/pdf/2007.02500</a:t>
            </a:r>
            <a:endParaRPr lang="en-US" altLang="en-US" sz="12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hlinkClick r:id="rId7"/>
              </a:rPr>
              <a:t>https://ietresearch.onlinelibrary.wiley.com/doi/full/10.1049/cit2.12078</a:t>
            </a:r>
            <a:endParaRPr lang="en-US" altLang="en-US" sz="12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hlinkClick r:id="rId8"/>
              </a:rPr>
              <a:t>https://www.geeksforgeeks.org/machine-learning/intrusion-detection-system-using-machine-learning-algorithms/</a:t>
            </a:r>
            <a:endParaRPr lang="en-US" altLang="en-US" sz="1200" dirty="0">
              <a:solidFill>
                <a:schemeClr val="tx1"/>
              </a:solidFill>
              <a:latin typeface="Arial" panose="020B0604020202020204" pitchFamily="34" charset="0"/>
            </a:endParaRPr>
          </a:p>
          <a:p>
            <a:pPr marL="0" lvl="0" indent="0" defTabSz="914400" eaLnBrk="0" fontAlgn="base" hangingPunct="0">
              <a:lnSpc>
                <a:spcPct val="200000"/>
              </a:lnSpc>
              <a:spcBef>
                <a:spcPct val="0"/>
              </a:spcBef>
              <a:spcAft>
                <a:spcPct val="0"/>
              </a:spcAft>
              <a:buClrTx/>
              <a:buSzTx/>
              <a:buFontTx/>
              <a:buChar char="•"/>
            </a:pPr>
            <a:r>
              <a:rPr lang="en-US" altLang="en-US" sz="1200" dirty="0">
                <a:solidFill>
                  <a:schemeClr val="tx1"/>
                </a:solidFill>
                <a:latin typeface="Arial" panose="020B0604020202020204" pitchFamily="34" charset="0"/>
              </a:rPr>
              <a:t>https://arxiv.org/html/2503.13195v1</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GITHUB </a:t>
            </a:r>
            <a:r>
              <a:rPr lang="en-US" altLang="en-US" sz="1800" b="1" dirty="0" err="1">
                <a:solidFill>
                  <a:schemeClr val="tx1"/>
                </a:solidFill>
                <a:latin typeface="Arial" panose="020B0604020202020204" pitchFamily="34" charset="0"/>
              </a:rPr>
              <a:t>LINK</a:t>
            </a:r>
            <a:r>
              <a:rPr lang="en-US" altLang="en-US" sz="1600" dirty="0" err="1">
                <a:solidFill>
                  <a:schemeClr val="tx1"/>
                </a:solidFill>
                <a:latin typeface="Arial" panose="020B0604020202020204" pitchFamily="34" charset="0"/>
              </a:rPr>
              <a:t>:https</a:t>
            </a:r>
            <a:r>
              <a:rPr lang="en-US" altLang="en-US" sz="1600" dirty="0">
                <a:solidFill>
                  <a:schemeClr val="tx1"/>
                </a:solidFill>
                <a:latin typeface="Arial" panose="020B0604020202020204" pitchFamily="34" charset="0"/>
              </a:rPr>
              <a:t>://github.com/</a:t>
            </a:r>
            <a:r>
              <a:rPr lang="en-US" altLang="en-US" sz="1600" dirty="0" err="1">
                <a:solidFill>
                  <a:schemeClr val="tx1"/>
                </a:solidFill>
                <a:latin typeface="Arial" panose="020B0604020202020204" pitchFamily="34" charset="0"/>
              </a:rPr>
              <a:t>shreyaslingwal</a:t>
            </a:r>
            <a:r>
              <a:rPr lang="en-US" altLang="en-US" sz="1600" dirty="0">
                <a:solidFill>
                  <a:schemeClr val="tx1"/>
                </a:solidFill>
                <a:latin typeface="Arial" panose="020B0604020202020204" pitchFamily="34" charset="0"/>
              </a:rPr>
              <a:t>/</a:t>
            </a:r>
            <a:r>
              <a:rPr lang="en-US" altLang="en-US" sz="1600" dirty="0" err="1">
                <a:solidFill>
                  <a:schemeClr val="tx1"/>
                </a:solidFill>
                <a:latin typeface="Arial" panose="020B0604020202020204" pitchFamily="34" charset="0"/>
              </a:rPr>
              <a:t>Edunet_internship_project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200" dirty="0">
              <a:solidFill>
                <a:schemeClr val="tx1"/>
              </a:solidFill>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9" name="Rectangle 38">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5" name="Rectangle 44">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blue and white certificate&#10;&#10;AI-generated content may be incorrect.">
            <a:extLst>
              <a:ext uri="{FF2B5EF4-FFF2-40B4-BE49-F238E27FC236}">
                <a16:creationId xmlns:a16="http://schemas.microsoft.com/office/drawing/2014/main" id="{06A78643-CDB2-A4BE-6221-4BE8B2C64041}"/>
              </a:ext>
            </a:extLst>
          </p:cNvPr>
          <p:cNvPicPr>
            <a:picLocks noGrp="1" noChangeAspect="1"/>
          </p:cNvPicPr>
          <p:nvPr>
            <p:ph idx="1"/>
          </p:nvPr>
        </p:nvPicPr>
        <p:blipFill>
          <a:blip r:embed="rId2"/>
          <a:srcRect r="2" b="906"/>
          <a:stretch>
            <a:fillRect/>
          </a:stretch>
        </p:blipFill>
        <p:spPr>
          <a:xfrm>
            <a:off x="446534" y="604757"/>
            <a:ext cx="7498616" cy="5796043"/>
          </a:xfrm>
          <a:prstGeom prst="rect">
            <a:avLst/>
          </a:prstGeom>
        </p:spPr>
      </p:pic>
      <p:sp>
        <p:nvSpPr>
          <p:cNvPr id="53" name="Rectangle 52">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000">
                <a:solidFill>
                  <a:srgbClr val="FFFFFF"/>
                </a:solidFill>
              </a:rPr>
              <a:t>IBM Certifications</a:t>
            </a:r>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9" name="Rectangle 38">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close-up of a certificate&#10;&#10;AI-generated content may be incorrect.">
            <a:extLst>
              <a:ext uri="{FF2B5EF4-FFF2-40B4-BE49-F238E27FC236}">
                <a16:creationId xmlns:a16="http://schemas.microsoft.com/office/drawing/2014/main" id="{7B8A12C0-6BC4-65C9-51A0-1CF499605F61}"/>
              </a:ext>
            </a:extLst>
          </p:cNvPr>
          <p:cNvPicPr>
            <a:picLocks noGrp="1" noChangeAspect="1"/>
          </p:cNvPicPr>
          <p:nvPr>
            <p:ph idx="1"/>
          </p:nvPr>
        </p:nvPicPr>
        <p:blipFill>
          <a:blip r:embed="rId2"/>
          <a:srcRect l="87" r="293" b="-2"/>
          <a:stretch>
            <a:fillRect/>
          </a:stretch>
        </p:blipFill>
        <p:spPr>
          <a:xfrm>
            <a:off x="446534" y="604757"/>
            <a:ext cx="7498616" cy="5796043"/>
          </a:xfrm>
          <a:prstGeom prst="rect">
            <a:avLst/>
          </a:prstGeom>
        </p:spPr>
      </p:pic>
      <p:sp>
        <p:nvSpPr>
          <p:cNvPr id="47" name="Rectangle 46">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000">
                <a:solidFill>
                  <a:srgbClr val="FFFFFF"/>
                </a:solidFill>
              </a:rPr>
              <a:t>IBM Certifications</a:t>
            </a:r>
          </a:p>
        </p:txBody>
      </p:sp>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18" name="Rectangle 17">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screenshot of a certificate&#10;&#10;AI-generated content may be incorrect.">
            <a:extLst>
              <a:ext uri="{FF2B5EF4-FFF2-40B4-BE49-F238E27FC236}">
                <a16:creationId xmlns:a16="http://schemas.microsoft.com/office/drawing/2014/main" id="{B7CF5148-AE5D-8FC6-2ADF-F925040E041C}"/>
              </a:ext>
            </a:extLst>
          </p:cNvPr>
          <p:cNvPicPr>
            <a:picLocks noGrp="1" noChangeAspect="1"/>
          </p:cNvPicPr>
          <p:nvPr>
            <p:ph idx="1"/>
          </p:nvPr>
        </p:nvPicPr>
        <p:blipFill>
          <a:blip r:embed="rId2"/>
          <a:srcRect r="9112" b="-2"/>
          <a:stretch>
            <a:fillRect/>
          </a:stretch>
        </p:blipFill>
        <p:spPr>
          <a:xfrm>
            <a:off x="446534" y="604757"/>
            <a:ext cx="7498616" cy="5796043"/>
          </a:xfrm>
          <a:prstGeom prst="rect">
            <a:avLst/>
          </a:prstGeom>
        </p:spPr>
      </p:pic>
      <p:sp>
        <p:nvSpPr>
          <p:cNvPr id="26" name="Rectangle 25">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000">
                <a:solidFill>
                  <a:srgbClr val="FFFFFF"/>
                </a:solidFill>
              </a:rPr>
              <a:t>IBM Certifications</a:t>
            </a:r>
          </a:p>
        </p:txBody>
      </p:sp>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The increasing sophistication of cyber attacks poses a significant threat to the security and integrity of communication networks. Traditional security measures are often insufficient to detect novel and complex intrusion attempts. There is a critical need for an intelligent system that can proactively identify and classify malicious network activities in real time. The challenge is to distinguish between normal network traffic and various types of attacks such as Denial of Service (DoS), Probes, Remote to Local (R2L) and User to Root (U2R) to provide an early and accurate warning system.</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 name="Content Placeholder 1">
            <a:extLst>
              <a:ext uri="{FF2B5EF4-FFF2-40B4-BE49-F238E27FC236}">
                <a16:creationId xmlns:a16="http://schemas.microsoft.com/office/drawing/2014/main" id="{10CC4EB0-3F26-FD9E-72CD-F2780244425C}"/>
              </a:ext>
            </a:extLst>
          </p:cNvPr>
          <p:cNvSpPr>
            <a:spLocks noGrp="1"/>
          </p:cNvSpPr>
          <p:nvPr>
            <p:ph idx="1"/>
          </p:nvPr>
        </p:nvSpPr>
        <p:spPr>
          <a:xfrm>
            <a:off x="487241" y="1484671"/>
            <a:ext cx="11217518" cy="4893802"/>
          </a:xfrm>
        </p:spPr>
        <p:txBody>
          <a:bodyPr>
            <a:normAutofit/>
          </a:bodyPr>
          <a:lstStyle/>
          <a:p>
            <a:pPr marL="0" indent="0">
              <a:buNone/>
            </a:pPr>
            <a:r>
              <a:rPr lang="en-US" sz="1300" dirty="0"/>
              <a:t>The proposed system is a robust Network Intrusion Detection System (NIDS) that leverages machine learning to analyze network traffic data and classify connections as either 'normal' or 'anomaly' (attack). The system will provide a critical layer of security for modern communication networks.</a:t>
            </a:r>
          </a:p>
          <a:p>
            <a:pPr marL="0" indent="0">
              <a:buNone/>
            </a:pPr>
            <a:r>
              <a:rPr lang="en-US" sz="1300" dirty="0"/>
              <a:t>The solution comprises the following key components:</a:t>
            </a:r>
          </a:p>
          <a:p>
            <a:pPr marL="0" indent="0">
              <a:buNone/>
            </a:pPr>
            <a:r>
              <a:rPr lang="en-US" sz="1300" b="1" dirty="0"/>
              <a:t>Data Collection:</a:t>
            </a:r>
            <a:r>
              <a:rPr lang="en-US" sz="1300" dirty="0"/>
              <a:t> The system is built using a foundational network intrusion dataset such as the NSL KDD dataset which contains a wide range of simulated network connections with labeled normal and attack traffic.</a:t>
            </a:r>
          </a:p>
          <a:p>
            <a:pPr marL="0" indent="0">
              <a:buNone/>
            </a:pPr>
            <a:r>
              <a:rPr lang="en-US" sz="1300" b="1" dirty="0"/>
              <a:t>Data Preprocessing</a:t>
            </a:r>
            <a:r>
              <a:rPr lang="en-US" sz="1300" dirty="0"/>
              <a:t>: Raw network data is processed to be suitable for the machine learning model. This involves:</a:t>
            </a:r>
          </a:p>
          <a:p>
            <a:pPr marL="0" indent="0">
              <a:buNone/>
            </a:pPr>
            <a:r>
              <a:rPr lang="en-US" sz="1300" dirty="0"/>
              <a:t>Encoding Categorical Features: Converting non numeric data like </a:t>
            </a:r>
            <a:r>
              <a:rPr lang="en-US" sz="1300" dirty="0" err="1"/>
              <a:t>protocol_type</a:t>
            </a:r>
            <a:r>
              <a:rPr lang="en-US" sz="1300" dirty="0"/>
              <a:t> and service into a numerical format using one-hot encoding.</a:t>
            </a:r>
          </a:p>
          <a:p>
            <a:pPr marL="0" indent="0">
              <a:buNone/>
            </a:pPr>
            <a:r>
              <a:rPr lang="en-US" sz="1300" dirty="0"/>
              <a:t>Scaling Numerical Features: Normalizing the range of numerical features using standard scaling to ensure the model treats all features equally.</a:t>
            </a:r>
          </a:p>
          <a:p>
            <a:pPr marL="0" lvl="0" indent="0" defTabSz="914400" eaLnBrk="0" fontAlgn="base" hangingPunct="0">
              <a:lnSpc>
                <a:spcPct val="100000"/>
              </a:lnSpc>
              <a:spcBef>
                <a:spcPct val="0"/>
              </a:spcBef>
              <a:spcAft>
                <a:spcPct val="0"/>
              </a:spcAft>
              <a:buClrTx/>
              <a:buSzTx/>
              <a:buFontTx/>
              <a:buChar char="•"/>
            </a:pPr>
            <a:r>
              <a:rPr lang="en-US" altLang="en-US" sz="1300" b="1" dirty="0">
                <a:solidFill>
                  <a:schemeClr val="tx1"/>
                </a:solidFill>
                <a:latin typeface="Arial" panose="020B0604020202020204" pitchFamily="34" charset="0"/>
              </a:rPr>
              <a:t>Machine Learning Algorithm:</a:t>
            </a:r>
            <a:r>
              <a:rPr lang="en-US" altLang="en-US" sz="1300" dirty="0">
                <a:solidFill>
                  <a:schemeClr val="tx1"/>
                </a:solidFill>
                <a:latin typeface="Arial" panose="020B0604020202020204" pitchFamily="34" charset="0"/>
              </a:rPr>
              <a:t> A neural network classifier is implemented using PyTorch. This model is trained to learn the complex patterns that differentiate normal traffic from various cyber-attacks.</a:t>
            </a:r>
          </a:p>
          <a:p>
            <a:pPr marL="0" lvl="0" indent="0" defTabSz="914400" eaLnBrk="0" fontAlgn="base" hangingPunct="0">
              <a:lnSpc>
                <a:spcPct val="100000"/>
              </a:lnSpc>
              <a:spcBef>
                <a:spcPct val="0"/>
              </a:spcBef>
              <a:spcAft>
                <a:spcPct val="0"/>
              </a:spcAft>
              <a:buClrTx/>
              <a:buSzTx/>
              <a:buNone/>
            </a:pPr>
            <a:endParaRPr lang="en-US" altLang="en-US" sz="13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300" b="1" dirty="0">
                <a:solidFill>
                  <a:schemeClr val="tx1"/>
                </a:solidFill>
                <a:latin typeface="Arial" panose="020B0604020202020204" pitchFamily="34" charset="0"/>
              </a:rPr>
              <a:t>Deployment:</a:t>
            </a:r>
            <a:r>
              <a:rPr lang="en-US" altLang="en-US" sz="1300" dirty="0">
                <a:solidFill>
                  <a:schemeClr val="tx1"/>
                </a:solidFill>
                <a:latin typeface="Arial" panose="020B0604020202020204" pitchFamily="34" charset="0"/>
              </a:rPr>
              <a:t> The trained model is deployed as an interactive web application using </a:t>
            </a:r>
            <a:r>
              <a:rPr lang="en-US" altLang="en-US" sz="1300" b="1" dirty="0" err="1">
                <a:solidFill>
                  <a:schemeClr val="tx1"/>
                </a:solidFill>
                <a:latin typeface="Arial" panose="020B0604020202020204" pitchFamily="34" charset="0"/>
              </a:rPr>
              <a:t>Gradio</a:t>
            </a:r>
            <a:r>
              <a:rPr lang="en-US" altLang="en-US" sz="1300" dirty="0">
                <a:solidFill>
                  <a:schemeClr val="tx1"/>
                </a:solidFill>
                <a:latin typeface="Arial" panose="020B0604020202020204" pitchFamily="34" charset="0"/>
              </a:rPr>
              <a:t> and hosted on </a:t>
            </a:r>
            <a:r>
              <a:rPr lang="en-US" altLang="en-US" sz="1300" b="1" dirty="0">
                <a:solidFill>
                  <a:schemeClr val="tx1"/>
                </a:solidFill>
                <a:latin typeface="Arial" panose="020B0604020202020204" pitchFamily="34" charset="0"/>
              </a:rPr>
              <a:t>Hugging Face Spaces</a:t>
            </a:r>
            <a:r>
              <a:rPr lang="en-US" altLang="en-US" sz="1300" dirty="0">
                <a:solidFill>
                  <a:schemeClr val="tx1"/>
                </a:solidFill>
                <a:latin typeface="Arial" panose="020B0604020202020204" pitchFamily="34" charset="0"/>
              </a:rPr>
              <a:t>. This allows for easy demonstration and accessibility, enabling users to input network data and receive real-time predictions.</a:t>
            </a:r>
          </a:p>
          <a:p>
            <a:pPr marL="0" lvl="0" indent="0" defTabSz="914400" eaLnBrk="0" fontAlgn="base" hangingPunct="0">
              <a:lnSpc>
                <a:spcPct val="100000"/>
              </a:lnSpc>
              <a:spcBef>
                <a:spcPct val="0"/>
              </a:spcBef>
              <a:spcAft>
                <a:spcPct val="0"/>
              </a:spcAft>
              <a:buClrTx/>
              <a:buSzTx/>
              <a:buNone/>
            </a:pPr>
            <a:endParaRPr lang="en-US" altLang="en-US" sz="13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300" b="1" dirty="0">
                <a:solidFill>
                  <a:schemeClr val="tx1"/>
                </a:solidFill>
                <a:latin typeface="Arial" panose="020B0604020202020204" pitchFamily="34" charset="0"/>
              </a:rPr>
              <a:t>Evaluation:</a:t>
            </a:r>
            <a:r>
              <a:rPr lang="en-US" altLang="en-US" sz="1300" dirty="0">
                <a:solidFill>
                  <a:schemeClr val="tx1"/>
                </a:solidFill>
                <a:latin typeface="Arial" panose="020B0604020202020204" pitchFamily="34" charset="0"/>
              </a:rPr>
              <a:t> The model's performance is rigorously assessed using standard metrics including accuracy, precision, recall, F1-score</a:t>
            </a:r>
          </a:p>
          <a:p>
            <a:pPr marL="0" lvl="0" indent="0" defTabSz="914400" eaLnBrk="0" fontAlgn="base" hangingPunct="0">
              <a:lnSpc>
                <a:spcPct val="100000"/>
              </a:lnSpc>
              <a:spcBef>
                <a:spcPct val="0"/>
              </a:spcBef>
              <a:spcAft>
                <a:spcPct val="0"/>
              </a:spcAft>
              <a:buClrTx/>
              <a:buSzTx/>
              <a:buFontTx/>
              <a:buChar char="•"/>
            </a:pPr>
            <a:r>
              <a:rPr lang="en-US" altLang="en-US" sz="1300" dirty="0">
                <a:solidFill>
                  <a:schemeClr val="tx1"/>
                </a:solidFill>
                <a:latin typeface="Arial" panose="020B0604020202020204" pitchFamily="34" charset="0"/>
              </a:rPr>
              <a:t>and a confusion matrix to ensure its effectiveness and reliability.</a:t>
            </a:r>
          </a:p>
          <a:p>
            <a:pPr marL="0" lvl="0" indent="0" defTabSz="914400" eaLnBrk="0" fontAlgn="base" hangingPunct="0">
              <a:lnSpc>
                <a:spcPct val="100000"/>
              </a:lnSpc>
              <a:spcBef>
                <a:spcPct val="0"/>
              </a:spcBef>
              <a:spcAft>
                <a:spcPct val="0"/>
              </a:spcAft>
              <a:buClrTx/>
              <a:buSzTx/>
              <a:buNone/>
            </a:pPr>
            <a:endParaRPr lang="en-US" altLang="en-US" sz="13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sz="1300" b="1" dirty="0"/>
              <a:t>Result:</a:t>
            </a:r>
            <a:r>
              <a:rPr lang="en-US" sz="1300" dirty="0"/>
              <a:t> The model's effectiveness will be presented through detailed performance metrics, including a classification report, confusion matrix and visualizations of accuracy and loss curves demonstrating its capability to achieve high accuracy (approx. 98%) in detecting intrusions.</a:t>
            </a:r>
            <a:endParaRPr lang="en-US" altLang="en-US" sz="1300" dirty="0">
              <a:solidFill>
                <a:schemeClr val="tx1"/>
              </a:solidFill>
              <a:latin typeface="Arial" panose="020B0604020202020204" pitchFamily="34" charset="0"/>
            </a:endParaRPr>
          </a:p>
          <a:p>
            <a:endParaRPr lang="en-US" sz="1300" dirty="0"/>
          </a:p>
          <a:p>
            <a:pPr marL="0" indent="0">
              <a:buNone/>
            </a:pPr>
            <a:endParaRPr lang="en-IN" sz="13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D9CD419-B128-AB4C-D040-02A28346E377}"/>
              </a:ext>
            </a:extLst>
          </p:cNvPr>
          <p:cNvSpPr>
            <a:spLocks noGrp="1" noChangeArrowheads="1"/>
          </p:cNvSpPr>
          <p:nvPr>
            <p:ph idx="1"/>
          </p:nvPr>
        </p:nvSpPr>
        <p:spPr bwMode="auto">
          <a:xfrm>
            <a:off x="245807" y="1337946"/>
            <a:ext cx="12083845" cy="56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00"/>
              </a:spcBef>
              <a:spcAft>
                <a:spcPts val="1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The project follows a structured methodology to ensure a robust and reproducible outcome. The approach is divided into distinct phases, from data preparation to</a:t>
            </a:r>
          </a:p>
          <a:p>
            <a:pPr marL="0" marR="0" lvl="0" indent="0" algn="l" defTabSz="914400" rtl="0" eaLnBrk="0" fontAlgn="base" latinLnBrk="0" hangingPunct="0">
              <a:lnSpc>
                <a:spcPct val="100000"/>
              </a:lnSpc>
              <a:spcBef>
                <a:spcPts val="100"/>
              </a:spcBef>
              <a:spcAft>
                <a:spcPts val="10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final deployment.</a:t>
            </a:r>
          </a:p>
          <a:p>
            <a:pPr marL="0" marR="0" lvl="0" indent="0" algn="l" defTabSz="914400" rtl="0" eaLnBrk="0" fontAlgn="base" latinLnBrk="0" hangingPunct="0">
              <a:lnSpc>
                <a:spcPct val="100000"/>
              </a:lnSpc>
              <a:spcBef>
                <a:spcPts val="100"/>
              </a:spcBef>
              <a:spcAft>
                <a:spcPts val="10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Methodology</a:t>
            </a:r>
            <a:endParaRPr lang="en-US" altLang="en-US" sz="1200" b="1" dirty="0">
              <a:solidFill>
                <a:schemeClr val="tx1"/>
              </a:solidFill>
              <a:latin typeface="Arial" panose="020B0604020202020204" pitchFamily="34" charset="0"/>
            </a:endParaRPr>
          </a:p>
          <a:p>
            <a:pPr marL="228600" marR="0" lvl="0" indent="-228600" algn="l" defTabSz="914400" rtl="0" eaLnBrk="0" fontAlgn="base" latinLnBrk="0" hangingPunct="0">
              <a:lnSpc>
                <a:spcPct val="100000"/>
              </a:lnSpc>
              <a:spcBef>
                <a:spcPts val="100"/>
              </a:spcBef>
              <a:spcAft>
                <a:spcPts val="100"/>
              </a:spcAft>
              <a:buClrTx/>
              <a:buSzTx/>
              <a:buFont typeface="+mj-lt"/>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Data Preparation and Exploration: </a:t>
            </a:r>
            <a:r>
              <a:rPr kumimoji="0" lang="en-US" altLang="en-US" sz="1200" i="0" u="none" strike="noStrike" cap="none" normalizeH="0" baseline="0" dirty="0">
                <a:ln>
                  <a:noFill/>
                </a:ln>
                <a:solidFill>
                  <a:schemeClr val="tx1"/>
                </a:solidFill>
                <a:effectLst/>
                <a:latin typeface="Arial" panose="020B0604020202020204" pitchFamily="34" charset="0"/>
              </a:rPr>
              <a:t>The process begins with loading the NSL KDD dataset using Pandas. A critical preprocessing pipeline is then constructed using </a:t>
            </a:r>
          </a:p>
          <a:p>
            <a:pPr marL="0" marR="0" lvl="0" indent="0" algn="l" defTabSz="914400" rtl="0" eaLnBrk="0" fontAlgn="base" latinLnBrk="0" hangingPunct="0">
              <a:lnSpc>
                <a:spcPct val="100000"/>
              </a:lnSpc>
              <a:spcBef>
                <a:spcPts val="100"/>
              </a:spcBef>
              <a:spcAft>
                <a:spcPts val="100"/>
              </a:spcAft>
              <a:buClrTx/>
              <a:buSzTx/>
              <a:buNone/>
              <a:tabLst/>
            </a:pPr>
            <a:r>
              <a:rPr lang="en-US" altLang="en-US" sz="1200" dirty="0">
                <a:solidFill>
                  <a:schemeClr val="tx1"/>
                </a:solidFill>
                <a:latin typeface="Arial" panose="020B0604020202020204" pitchFamily="34" charset="0"/>
              </a:rPr>
              <a:t>      </a:t>
            </a:r>
            <a:r>
              <a:rPr kumimoji="0" lang="en-US" altLang="en-US" sz="1200" i="0" u="none" strike="noStrike" cap="none" normalizeH="0" baseline="0" dirty="0">
                <a:ln>
                  <a:noFill/>
                </a:ln>
                <a:solidFill>
                  <a:schemeClr val="tx1"/>
                </a:solidFill>
                <a:effectLst/>
                <a:latin typeface="Arial" panose="020B0604020202020204" pitchFamily="34" charset="0"/>
              </a:rPr>
              <a:t>Scikit learns </a:t>
            </a:r>
            <a:r>
              <a:rPr kumimoji="0" lang="en-US" altLang="en-US" sz="1200" i="0" u="none" strike="noStrike" cap="none" normalizeH="0" baseline="0" dirty="0">
                <a:ln>
                  <a:noFill/>
                </a:ln>
                <a:solidFill>
                  <a:schemeClr val="tx1"/>
                </a:solidFill>
                <a:effectLst/>
                <a:latin typeface="Arial Unicode MS"/>
              </a:rPr>
              <a:t>ColumnTransformer</a:t>
            </a:r>
            <a:r>
              <a:rPr kumimoji="0" lang="en-US" altLang="en-US" sz="1200" i="0" u="none" strike="noStrike" cap="none" normalizeH="0" baseline="0" dirty="0">
                <a:ln>
                  <a:noFill/>
                </a:ln>
                <a:solidFill>
                  <a:schemeClr val="tx1"/>
                </a:solidFill>
                <a:effectLst/>
              </a:rPr>
              <a:t>. This pipeline handles:</a:t>
            </a:r>
            <a:endParaRPr lang="en-US" altLang="en-US" sz="1200" dirty="0">
              <a:solidFill>
                <a:schemeClr val="tx1"/>
              </a:solidFill>
              <a:latin typeface="Arial" panose="020B0604020202020204" pitchFamily="34" charset="0"/>
            </a:endParaRPr>
          </a:p>
          <a:p>
            <a:pPr defTabSz="914400" eaLnBrk="0" fontAlgn="base" hangingPunct="0">
              <a:lnSpc>
                <a:spcPct val="100000"/>
              </a:lnSpc>
              <a:spcBef>
                <a:spcPts val="100"/>
              </a:spcBef>
              <a:spcAft>
                <a:spcPts val="100"/>
              </a:spcAft>
              <a:buClrTx/>
              <a:buSzTx/>
            </a:pPr>
            <a:r>
              <a:rPr kumimoji="0" lang="en-US" altLang="en-US" sz="1200" i="0" u="none" strike="noStrike" cap="none" normalizeH="0" baseline="0" dirty="0">
                <a:ln>
                  <a:noFill/>
                </a:ln>
                <a:solidFill>
                  <a:schemeClr val="tx1"/>
                </a:solidFill>
                <a:effectLst/>
                <a:latin typeface="Arial" panose="020B0604020202020204" pitchFamily="34" charset="0"/>
              </a:rPr>
              <a:t>One Hot Encoding: For categorical features like </a:t>
            </a:r>
            <a:r>
              <a:rPr kumimoji="0" lang="en-US" altLang="en-US" sz="1200" i="0" u="none" strike="noStrike" cap="none" normalizeH="0" baseline="0" dirty="0">
                <a:ln>
                  <a:noFill/>
                </a:ln>
                <a:solidFill>
                  <a:schemeClr val="tx1"/>
                </a:solidFill>
                <a:effectLst/>
                <a:latin typeface="Arial Unicode MS"/>
              </a:rPr>
              <a:t>protocol_type</a:t>
            </a:r>
            <a:r>
              <a:rPr kumimoji="0" lang="en-US" altLang="en-US" sz="1200" i="0" u="none" strike="noStrike" cap="none" normalizeH="0" baseline="0" dirty="0">
                <a:ln>
                  <a:noFill/>
                </a:ln>
                <a:solidFill>
                  <a:schemeClr val="tx1"/>
                </a:solidFill>
                <a:effectLst/>
              </a:rPr>
              <a:t>, </a:t>
            </a:r>
            <a:r>
              <a:rPr kumimoji="0" lang="en-US" altLang="en-US" sz="1200" i="0" u="none" strike="noStrike" cap="none" normalizeH="0" baseline="0" dirty="0">
                <a:ln>
                  <a:noFill/>
                </a:ln>
                <a:solidFill>
                  <a:schemeClr val="tx1"/>
                </a:solidFill>
                <a:effectLst/>
                <a:latin typeface="Arial Unicode MS"/>
              </a:rPr>
              <a:t>service</a:t>
            </a:r>
            <a:r>
              <a:rPr kumimoji="0" lang="en-US" altLang="en-US" sz="1200" i="0" u="none" strike="noStrike" cap="none" normalizeH="0" baseline="0" dirty="0">
                <a:ln>
                  <a:noFill/>
                </a:ln>
                <a:solidFill>
                  <a:schemeClr val="tx1"/>
                </a:solidFill>
                <a:effectLst/>
              </a:rPr>
              <a:t>, and </a:t>
            </a:r>
            <a:r>
              <a:rPr kumimoji="0" lang="en-US" altLang="en-US" sz="1200" i="0" u="none" strike="noStrike" cap="none" normalizeH="0" baseline="0" dirty="0">
                <a:ln>
                  <a:noFill/>
                </a:ln>
                <a:solidFill>
                  <a:schemeClr val="tx1"/>
                </a:solidFill>
                <a:effectLst/>
                <a:latin typeface="Arial Unicode MS"/>
              </a:rPr>
              <a:t>flag</a:t>
            </a:r>
            <a:r>
              <a:rPr kumimoji="0" lang="en-US" altLang="en-US" sz="1200" i="0" u="none" strike="noStrike" cap="none" normalizeH="0" baseline="0" dirty="0">
                <a:ln>
                  <a:noFill/>
                </a:ln>
                <a:solidFill>
                  <a:schemeClr val="tx1"/>
                </a:solidFill>
                <a:effectLst/>
              </a:rPr>
              <a:t>.</a:t>
            </a:r>
            <a:r>
              <a:rPr kumimoji="0" lang="en-US" altLang="en-US" sz="1200" i="0" u="none" strike="noStrike" cap="none" normalizeH="0" baseline="0" dirty="0">
                <a:ln>
                  <a:noFill/>
                </a:ln>
                <a:solidFill>
                  <a:schemeClr val="tx1"/>
                </a:solidFill>
                <a:effectLst/>
                <a:latin typeface="Arial" panose="020B0604020202020204" pitchFamily="34" charset="0"/>
              </a:rPr>
              <a:t>Standard </a:t>
            </a:r>
          </a:p>
          <a:p>
            <a:pPr defTabSz="914400" eaLnBrk="0" fontAlgn="base" hangingPunct="0">
              <a:lnSpc>
                <a:spcPct val="100000"/>
              </a:lnSpc>
              <a:spcBef>
                <a:spcPts val="100"/>
              </a:spcBef>
              <a:spcAft>
                <a:spcPts val="100"/>
              </a:spcAft>
              <a:buClrTx/>
              <a:buSzTx/>
            </a:pPr>
            <a:r>
              <a:rPr kumimoji="0" lang="en-US" altLang="en-US" sz="1200" i="0" u="none" strike="noStrike" cap="none" normalizeH="0" baseline="0" dirty="0">
                <a:ln>
                  <a:noFill/>
                </a:ln>
                <a:solidFill>
                  <a:schemeClr val="tx1"/>
                </a:solidFill>
                <a:effectLst/>
                <a:latin typeface="Arial" panose="020B0604020202020204" pitchFamily="34" charset="0"/>
              </a:rPr>
              <a:t>Scaling: For all numerical features to normalize their scale and prevent features with larger ranges from dominating the model.</a:t>
            </a:r>
          </a:p>
          <a:p>
            <a:pPr marL="228600" lvl="0" indent="-228600" defTabSz="914400" eaLnBrk="0" fontAlgn="base" hangingPunct="0">
              <a:lnSpc>
                <a:spcPct val="100000"/>
              </a:lnSpc>
              <a:spcBef>
                <a:spcPts val="100"/>
              </a:spcBef>
              <a:spcAft>
                <a:spcPts val="100"/>
              </a:spcAft>
              <a:buClrTx/>
              <a:buSzTx/>
              <a:buAutoNum type="arabicPeriod" startAt="2"/>
            </a:pPr>
            <a:r>
              <a:rPr lang="en-US" altLang="en-US" sz="1200" b="1" dirty="0">
                <a:solidFill>
                  <a:schemeClr val="tx1"/>
                </a:solidFill>
                <a:latin typeface="Arial" panose="020B0604020202020204" pitchFamily="34" charset="0"/>
              </a:rPr>
              <a:t>Model Development and Training: </a:t>
            </a:r>
            <a:r>
              <a:rPr lang="en-US" altLang="en-US" sz="1200" dirty="0">
                <a:solidFill>
                  <a:schemeClr val="tx1"/>
                </a:solidFill>
                <a:latin typeface="Arial" panose="020B0604020202020204" pitchFamily="34" charset="0"/>
              </a:rPr>
              <a:t>A feed forward neural network is defined using PyTorch's </a:t>
            </a:r>
            <a:r>
              <a:rPr lang="en-US" altLang="en-US" sz="1200" dirty="0">
                <a:solidFill>
                  <a:schemeClr val="tx1"/>
                </a:solidFill>
                <a:latin typeface="Arial Unicode MS"/>
              </a:rPr>
              <a:t>nn.Module</a:t>
            </a:r>
            <a:r>
              <a:rPr lang="en-US" altLang="en-US" sz="1200" dirty="0">
                <a:solidFill>
                  <a:schemeClr val="tx1"/>
                </a:solidFill>
              </a:rPr>
              <a:t> class. The preprocessed dataset is split into training and validation sets .The model is then trained iteratively over 20 epochs. In each epoch, the model processes batches of training data, calculates the Cross Entropy Loss and</a:t>
            </a:r>
          </a:p>
          <a:p>
            <a:pPr marL="0" lvl="0" indent="0" defTabSz="914400" eaLnBrk="0" fontAlgn="base" hangingPunct="0">
              <a:lnSpc>
                <a:spcPct val="100000"/>
              </a:lnSpc>
              <a:spcBef>
                <a:spcPts val="100"/>
              </a:spcBef>
              <a:spcAft>
                <a:spcPts val="100"/>
              </a:spcAft>
              <a:buClrTx/>
              <a:buSzTx/>
              <a:buNone/>
            </a:pPr>
            <a:r>
              <a:rPr lang="en-US" altLang="en-US" sz="1200" dirty="0">
                <a:solidFill>
                  <a:schemeClr val="tx1"/>
                </a:solidFill>
              </a:rPr>
              <a:t>      uses the Adam optimizer to update its weights through backpropagation.</a:t>
            </a:r>
            <a:endParaRPr lang="en-US" altLang="en-US" sz="1200" dirty="0">
              <a:solidFill>
                <a:schemeClr val="tx1"/>
              </a:solidFill>
              <a:latin typeface="Arial" panose="020B0604020202020204" pitchFamily="34" charset="0"/>
            </a:endParaRPr>
          </a:p>
          <a:p>
            <a:pPr marL="228600" lvl="0" indent="-228600" defTabSz="914400" eaLnBrk="0" fontAlgn="base" hangingPunct="0">
              <a:lnSpc>
                <a:spcPct val="100000"/>
              </a:lnSpc>
              <a:spcBef>
                <a:spcPts val="100"/>
              </a:spcBef>
              <a:spcAft>
                <a:spcPts val="100"/>
              </a:spcAft>
              <a:buClrTx/>
              <a:buSzTx/>
              <a:buAutoNum type="arabicPeriod" startAt="3"/>
            </a:pPr>
            <a:r>
              <a:rPr lang="en-US" altLang="en-US" sz="1200" b="1" dirty="0">
                <a:solidFill>
                  <a:schemeClr val="tx1"/>
                </a:solidFill>
                <a:latin typeface="Arial" panose="020B0604020202020204" pitchFamily="34" charset="0"/>
              </a:rPr>
              <a:t>Model Evaluation: </a:t>
            </a:r>
            <a:r>
              <a:rPr lang="en-US" altLang="en-US" sz="1200" dirty="0">
                <a:solidFill>
                  <a:schemeClr val="tx1"/>
                </a:solidFill>
                <a:latin typeface="Arial" panose="020B0604020202020204" pitchFamily="34" charset="0"/>
              </a:rPr>
              <a:t>After each training epoch, the model's performance is evaluated on the separate validation set. Key metrics including validation loss and accuracy are          tracked to monitor learning progress. Once training is complete  a final evaluation is performed to generate a detailed classification report and a confusion matrix.</a:t>
            </a:r>
          </a:p>
          <a:p>
            <a:pPr marL="0" lvl="0" indent="0" defTabSz="914400" eaLnBrk="0" fontAlgn="base" hangingPunct="0">
              <a:lnSpc>
                <a:spcPct val="100000"/>
              </a:lnSpc>
              <a:spcBef>
                <a:spcPts val="100"/>
              </a:spcBef>
              <a:spcAft>
                <a:spcPts val="100"/>
              </a:spcAft>
              <a:buClrTx/>
              <a:buSzTx/>
              <a:buNone/>
            </a:pPr>
            <a:endParaRPr lang="en-US" altLang="en-US" sz="1200" dirty="0">
              <a:solidFill>
                <a:schemeClr val="tx1"/>
              </a:solidFill>
              <a:latin typeface="Arial" panose="020B0604020202020204" pitchFamily="34" charset="0"/>
            </a:endParaRPr>
          </a:p>
          <a:p>
            <a:pPr marL="0" lvl="0" indent="0" defTabSz="914400" eaLnBrk="0" fontAlgn="base" hangingPunct="0">
              <a:lnSpc>
                <a:spcPct val="100000"/>
              </a:lnSpc>
              <a:spcBef>
                <a:spcPts val="100"/>
              </a:spcBef>
              <a:spcAft>
                <a:spcPts val="100"/>
              </a:spcAft>
              <a:buClrTx/>
              <a:buSzTx/>
              <a:buFontTx/>
              <a:buChar char="•"/>
            </a:pPr>
            <a:r>
              <a:rPr lang="en-US" altLang="en-US" sz="1200" b="1" dirty="0">
                <a:solidFill>
                  <a:schemeClr val="tx1"/>
                </a:solidFill>
                <a:latin typeface="Arial" panose="020B0604020202020204" pitchFamily="34" charset="0"/>
              </a:rPr>
              <a:t>Implementation and Deployment</a:t>
            </a:r>
            <a:endParaRPr lang="en-US" altLang="en-US" sz="1200" dirty="0">
              <a:solidFill>
                <a:schemeClr val="tx1"/>
              </a:solidFill>
              <a:latin typeface="Arial" panose="020B0604020202020204" pitchFamily="34" charset="0"/>
            </a:endParaRPr>
          </a:p>
          <a:p>
            <a:pPr marL="0" lvl="0" indent="0" defTabSz="914400" eaLnBrk="0" fontAlgn="base" hangingPunct="0">
              <a:lnSpc>
                <a:spcPct val="100000"/>
              </a:lnSpc>
              <a:spcBef>
                <a:spcPts val="100"/>
              </a:spcBef>
              <a:spcAft>
                <a:spcPts val="100"/>
              </a:spcAft>
              <a:buClrTx/>
              <a:buSzTx/>
              <a:buFontTx/>
              <a:buAutoNum type="arabicPeriod"/>
            </a:pPr>
            <a:r>
              <a:rPr lang="en-US" altLang="en-US" sz="1200" b="1" dirty="0">
                <a:solidFill>
                  <a:schemeClr val="tx1"/>
                </a:solidFill>
                <a:latin typeface="Arial" panose="020B0604020202020204" pitchFamily="34" charset="0"/>
              </a:rPr>
              <a:t>Implementation:</a:t>
            </a:r>
            <a:r>
              <a:rPr lang="en-US" altLang="en-US" sz="1200" dirty="0">
                <a:solidFill>
                  <a:schemeClr val="tx1"/>
                </a:solidFill>
                <a:latin typeface="Arial" panose="020B0604020202020204" pitchFamily="34" charset="0"/>
              </a:rPr>
              <a:t> The trained PyTorch model (</a:t>
            </a:r>
            <a:r>
              <a:rPr lang="en-US" altLang="en-US" sz="1200" dirty="0">
                <a:solidFill>
                  <a:schemeClr val="tx1"/>
                </a:solidFill>
                <a:latin typeface="Arial Unicode MS"/>
              </a:rPr>
              <a:t>state_dict()</a:t>
            </a:r>
            <a:r>
              <a:rPr lang="en-US" altLang="en-US" sz="1200" dirty="0">
                <a:solidFill>
                  <a:schemeClr val="tx1"/>
                </a:solidFill>
              </a:rPr>
              <a:t>) and the Scikit learn preprocessing pipeline (</a:t>
            </a:r>
            <a:r>
              <a:rPr lang="en-US" altLang="en-US" sz="1200" dirty="0" err="1">
                <a:solidFill>
                  <a:schemeClr val="tx1"/>
                </a:solidFill>
                <a:latin typeface="Arial Unicode MS"/>
              </a:rPr>
              <a:t>preprocessor.joblib</a:t>
            </a:r>
            <a:r>
              <a:rPr lang="en-US" altLang="en-US" sz="1200" dirty="0">
                <a:solidFill>
                  <a:schemeClr val="tx1"/>
                </a:solidFill>
              </a:rPr>
              <a:t>) are saved to disk. These artifacts are the core components for prediction on new data.</a:t>
            </a:r>
            <a:endParaRPr lang="en-US" altLang="en-US" sz="1200" dirty="0">
              <a:solidFill>
                <a:schemeClr val="tx1"/>
              </a:solidFill>
              <a:latin typeface="Arial" panose="020B0604020202020204" pitchFamily="34" charset="0"/>
            </a:endParaRPr>
          </a:p>
          <a:p>
            <a:pPr marL="0" lvl="0" indent="0" defTabSz="914400" eaLnBrk="0" fontAlgn="base" hangingPunct="0">
              <a:lnSpc>
                <a:spcPct val="100000"/>
              </a:lnSpc>
              <a:spcBef>
                <a:spcPts val="100"/>
              </a:spcBef>
              <a:spcAft>
                <a:spcPts val="100"/>
              </a:spcAft>
              <a:buClrTx/>
              <a:buSzTx/>
              <a:buFontTx/>
              <a:buAutoNum type="arabicPeriod" startAt="2"/>
            </a:pPr>
            <a:r>
              <a:rPr lang="en-US" altLang="en-US" sz="1200" b="1" dirty="0">
                <a:solidFill>
                  <a:schemeClr val="tx1"/>
                </a:solidFill>
                <a:latin typeface="Arial" panose="020B0604020202020204" pitchFamily="34" charset="0"/>
              </a:rPr>
              <a:t>Deployment:</a:t>
            </a:r>
            <a:r>
              <a:rPr lang="en-US" altLang="en-US" sz="1200" dirty="0">
                <a:solidFill>
                  <a:schemeClr val="tx1"/>
                </a:solidFill>
                <a:latin typeface="Arial" panose="020B0604020202020204" pitchFamily="34" charset="0"/>
              </a:rPr>
              <a:t> The saved model and preprocessor are loaded into a </a:t>
            </a:r>
            <a:r>
              <a:rPr lang="en-US" altLang="en-US" sz="1200" b="1" dirty="0" err="1">
                <a:solidFill>
                  <a:schemeClr val="tx1"/>
                </a:solidFill>
                <a:latin typeface="Arial" panose="020B0604020202020204" pitchFamily="34" charset="0"/>
              </a:rPr>
              <a:t>Gradio</a:t>
            </a:r>
            <a:r>
              <a:rPr lang="en-US" altLang="en-US" sz="1200" dirty="0">
                <a:solidFill>
                  <a:schemeClr val="tx1"/>
                </a:solidFill>
                <a:latin typeface="Arial" panose="020B0604020202020204" pitchFamily="34" charset="0"/>
              </a:rPr>
              <a:t> application script. This script defines a user interface with input fields for all network features. The application is hosted on </a:t>
            </a:r>
            <a:r>
              <a:rPr lang="en-US" altLang="en-US" sz="1200" b="1" dirty="0">
                <a:solidFill>
                  <a:schemeClr val="tx1"/>
                </a:solidFill>
                <a:latin typeface="Arial" panose="020B0604020202020204" pitchFamily="34" charset="0"/>
              </a:rPr>
              <a:t>Hugging Face Spaces</a:t>
            </a:r>
            <a:r>
              <a:rPr lang="en-US" altLang="en-US" sz="1200" dirty="0">
                <a:solidFill>
                  <a:schemeClr val="tx1"/>
                </a:solidFill>
                <a:latin typeface="Arial" panose="020B0604020202020204" pitchFamily="34" charset="0"/>
              </a:rPr>
              <a:t> providing a live interactive demo that showcases the models predictive capabilities.</a:t>
            </a:r>
          </a:p>
          <a:p>
            <a:pPr marL="0" lvl="0" indent="0" defTabSz="914400" eaLnBrk="0" fontAlgn="base" hangingPunct="0">
              <a:lnSpc>
                <a:spcPct val="100000"/>
              </a:lnSpc>
              <a:spcBef>
                <a:spcPts val="100"/>
              </a:spcBef>
              <a:spcAft>
                <a:spcPts val="100"/>
              </a:spcAft>
              <a:buClrTx/>
              <a:buSzTx/>
              <a:buFontTx/>
              <a:buAutoNum type="arabicPeriod" startAt="2"/>
            </a:pPr>
            <a:endParaRPr lang="en-US" altLang="en-US" sz="1200" dirty="0">
              <a:solidFill>
                <a:schemeClr val="tx1"/>
              </a:solidFill>
              <a:latin typeface="Arial" panose="020B0604020202020204" pitchFamily="34" charset="0"/>
            </a:endParaRPr>
          </a:p>
          <a:p>
            <a:pPr marL="0" lvl="0" indent="0" defTabSz="914400" eaLnBrk="0" fontAlgn="base" hangingPunct="0">
              <a:lnSpc>
                <a:spcPct val="100000"/>
              </a:lnSpc>
              <a:spcBef>
                <a:spcPts val="100"/>
              </a:spcBef>
              <a:spcAft>
                <a:spcPts val="100"/>
              </a:spcAft>
              <a:buClrTx/>
              <a:buSzTx/>
              <a:buNone/>
            </a:pPr>
            <a:r>
              <a:rPr lang="en-US" altLang="en-US" sz="1200" b="1" dirty="0">
                <a:solidFill>
                  <a:schemeClr val="tx1"/>
                </a:solidFill>
                <a:latin typeface="Arial" panose="020B0604020202020204" pitchFamily="34" charset="0"/>
              </a:rPr>
              <a:t>System Requirements &amp; Libraries</a:t>
            </a:r>
            <a:endParaRPr lang="en-US" altLang="en-US" sz="1200" dirty="0">
              <a:solidFill>
                <a:schemeClr val="tx1"/>
              </a:solidFill>
              <a:latin typeface="Arial" panose="020B0604020202020204" pitchFamily="34" charset="0"/>
            </a:endParaRPr>
          </a:p>
          <a:p>
            <a:pPr defTabSz="914400" eaLnBrk="0" fontAlgn="base" hangingPunct="0">
              <a:lnSpc>
                <a:spcPct val="100000"/>
              </a:lnSpc>
              <a:spcBef>
                <a:spcPts val="100"/>
              </a:spcBef>
              <a:spcAft>
                <a:spcPts val="100"/>
              </a:spcAft>
              <a:buClrTx/>
              <a:buSzTx/>
            </a:pPr>
            <a:r>
              <a:rPr lang="en-US" altLang="en-US" sz="1200" b="1" dirty="0">
                <a:solidFill>
                  <a:schemeClr val="tx1"/>
                </a:solidFill>
                <a:latin typeface="Arial" panose="020B0604020202020204" pitchFamily="34" charset="0"/>
              </a:rPr>
              <a:t>Hardware:</a:t>
            </a:r>
            <a:r>
              <a:rPr lang="en-US" altLang="en-US" sz="1200" dirty="0">
                <a:solidFill>
                  <a:schemeClr val="tx1"/>
                </a:solidFill>
                <a:latin typeface="Arial" panose="020B0604020202020204" pitchFamily="34" charset="0"/>
              </a:rPr>
              <a:t> Standard computer with CPU and RAM but GPU recommended for faster training.</a:t>
            </a:r>
          </a:p>
          <a:p>
            <a:pPr defTabSz="914400" eaLnBrk="0" fontAlgn="base" hangingPunct="0">
              <a:lnSpc>
                <a:spcPct val="100000"/>
              </a:lnSpc>
              <a:spcBef>
                <a:spcPts val="100"/>
              </a:spcBef>
              <a:spcAft>
                <a:spcPts val="100"/>
              </a:spcAft>
              <a:buClrTx/>
              <a:buSzTx/>
            </a:pPr>
            <a:r>
              <a:rPr lang="en-US" altLang="en-US" sz="1200" b="1" dirty="0">
                <a:solidFill>
                  <a:schemeClr val="tx1"/>
                </a:solidFill>
                <a:latin typeface="Arial" panose="020B0604020202020204" pitchFamily="34" charset="0"/>
              </a:rPr>
              <a:t>Software &amp; Libraries:</a:t>
            </a:r>
            <a:r>
              <a:rPr lang="en-US" altLang="en-US" sz="1200" dirty="0">
                <a:solidFill>
                  <a:schemeClr val="tx1"/>
                </a:solidFill>
                <a:latin typeface="Arial" panose="020B0604020202020204" pitchFamily="34" charset="0"/>
              </a:rPr>
              <a:t> Python 3.x, </a:t>
            </a:r>
            <a:r>
              <a:rPr lang="en-US" altLang="en-US" sz="1200" b="1" dirty="0">
                <a:solidFill>
                  <a:schemeClr val="tx1"/>
                </a:solidFill>
                <a:latin typeface="Arial" panose="020B0604020202020204" pitchFamily="34" charset="0"/>
              </a:rPr>
              <a:t>PyTorch</a:t>
            </a:r>
            <a:r>
              <a:rPr lang="en-US" altLang="en-US" sz="1200" dirty="0">
                <a:solidFill>
                  <a:schemeClr val="tx1"/>
                </a:solidFill>
                <a:latin typeface="Arial" panose="020B0604020202020204" pitchFamily="34" charset="0"/>
              </a:rPr>
              <a:t> (model building), </a:t>
            </a:r>
            <a:r>
              <a:rPr lang="en-US" altLang="en-US" sz="1200" b="1" dirty="0">
                <a:solidFill>
                  <a:schemeClr val="tx1"/>
                </a:solidFill>
                <a:latin typeface="Arial" panose="020B0604020202020204" pitchFamily="34" charset="0"/>
              </a:rPr>
              <a:t>Pandas</a:t>
            </a:r>
            <a:r>
              <a:rPr lang="en-US" altLang="en-US" sz="1200" dirty="0">
                <a:solidFill>
                  <a:schemeClr val="tx1"/>
                </a:solidFill>
                <a:latin typeface="Arial" panose="020B0604020202020204" pitchFamily="34" charset="0"/>
              </a:rPr>
              <a:t> (data handling), </a:t>
            </a:r>
            <a:r>
              <a:rPr lang="en-US" altLang="en-US" sz="1200" b="1" dirty="0">
                <a:solidFill>
                  <a:schemeClr val="tx1"/>
                </a:solidFill>
                <a:latin typeface="Arial" panose="020B0604020202020204" pitchFamily="34" charset="0"/>
              </a:rPr>
              <a:t>Scikit learn</a:t>
            </a:r>
            <a:r>
              <a:rPr lang="en-US" altLang="en-US" sz="1200" dirty="0">
                <a:solidFill>
                  <a:schemeClr val="tx1"/>
                </a:solidFill>
                <a:latin typeface="Arial" panose="020B0604020202020204" pitchFamily="34" charset="0"/>
              </a:rPr>
              <a:t> (preprocessing), </a:t>
            </a:r>
            <a:r>
              <a:rPr lang="en-US" altLang="en-US" sz="1200" b="1" dirty="0">
                <a:solidFill>
                  <a:schemeClr val="tx1"/>
                </a:solidFill>
                <a:latin typeface="Arial" panose="020B0604020202020204" pitchFamily="34" charset="0"/>
              </a:rPr>
              <a:t>NumPy</a:t>
            </a:r>
            <a:r>
              <a:rPr lang="en-US" altLang="en-US" sz="1200" dirty="0">
                <a:solidFill>
                  <a:schemeClr val="tx1"/>
                </a:solidFill>
                <a:latin typeface="Arial" panose="020B0604020202020204" pitchFamily="34" charset="0"/>
              </a:rPr>
              <a:t> (numerical operations), </a:t>
            </a:r>
            <a:r>
              <a:rPr lang="en-US" altLang="en-US" sz="1200" b="1" dirty="0">
                <a:solidFill>
                  <a:schemeClr val="tx1"/>
                </a:solidFill>
                <a:latin typeface="Arial" panose="020B0604020202020204" pitchFamily="34" charset="0"/>
              </a:rPr>
              <a:t>Matplotlib/Seaborn</a:t>
            </a:r>
            <a:r>
              <a:rPr lang="en-US" altLang="en-US" sz="1200" dirty="0">
                <a:solidFill>
                  <a:schemeClr val="tx1"/>
                </a:solidFill>
                <a:latin typeface="Arial" panose="020B0604020202020204" pitchFamily="34" charset="0"/>
              </a:rPr>
              <a:t> (visualization), </a:t>
            </a:r>
            <a:r>
              <a:rPr lang="en-US" altLang="en-US" sz="1200" b="1" dirty="0" err="1">
                <a:solidFill>
                  <a:schemeClr val="tx1"/>
                </a:solidFill>
                <a:latin typeface="Arial" panose="020B0604020202020204" pitchFamily="34" charset="0"/>
              </a:rPr>
              <a:t>Joblib</a:t>
            </a:r>
            <a:r>
              <a:rPr lang="en-US" altLang="en-US" sz="1200" dirty="0">
                <a:solidFill>
                  <a:schemeClr val="tx1"/>
                </a:solidFill>
                <a:latin typeface="Arial" panose="020B0604020202020204" pitchFamily="34" charset="0"/>
              </a:rPr>
              <a:t> (saving preprocessor), </a:t>
            </a:r>
            <a:r>
              <a:rPr lang="en-US" altLang="en-US" sz="1200" b="1" dirty="0" err="1">
                <a:solidFill>
                  <a:schemeClr val="tx1"/>
                </a:solidFill>
                <a:latin typeface="Arial" panose="020B0604020202020204" pitchFamily="34" charset="0"/>
              </a:rPr>
              <a:t>Gradio</a:t>
            </a:r>
            <a:r>
              <a:rPr lang="en-US" altLang="en-US" sz="1200" dirty="0">
                <a:solidFill>
                  <a:schemeClr val="tx1"/>
                </a:solidFill>
                <a:latin typeface="Arial" panose="020B0604020202020204" pitchFamily="34" charset="0"/>
              </a:rPr>
              <a:t> (UI deployment) and</a:t>
            </a:r>
            <a:r>
              <a:rPr lang="en-US" altLang="en-US" sz="1200" b="1" dirty="0">
                <a:solidFill>
                  <a:schemeClr val="tx1"/>
                </a:solidFill>
                <a:latin typeface="Arial" panose="020B0604020202020204" pitchFamily="34" charset="0"/>
              </a:rPr>
              <a:t> </a:t>
            </a:r>
            <a:r>
              <a:rPr lang="en-US" altLang="en-US" sz="1200" b="1" dirty="0" err="1">
                <a:solidFill>
                  <a:schemeClr val="tx1"/>
                </a:solidFill>
                <a:latin typeface="Arial" panose="020B0604020202020204" pitchFamily="34" charset="0"/>
              </a:rPr>
              <a:t>Huggingface</a:t>
            </a:r>
            <a:r>
              <a:rPr lang="en-US" altLang="en-US" sz="1200" dirty="0">
                <a:solidFill>
                  <a:schemeClr val="tx1"/>
                </a:solidFill>
                <a:latin typeface="Arial" panose="020B0604020202020204" pitchFamily="34" charset="0"/>
              </a:rPr>
              <a:t>(deployment)</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266679" cy="5088942"/>
          </a:xfrm>
        </p:spPr>
        <p:txBody>
          <a:bodyPr>
            <a:normAutofit fontScale="92500" lnSpcReduction="10000"/>
          </a:bodyPr>
          <a:lstStyle/>
          <a:p>
            <a:pPr marL="0" indent="0">
              <a:buNone/>
            </a:pPr>
            <a:r>
              <a:rPr lang="en-US" b="1" dirty="0"/>
              <a:t>Algorithm Selection:</a:t>
            </a:r>
            <a:r>
              <a:rPr lang="en-US" dirty="0"/>
              <a:t> A feed forward neural network (Classifier) built with PyTorch was selected. This architecture is effective at learning non linear relationships in high dimensional data making it well suited for classifying complex network traffic patterns. The model consists of linear layers with ReLU activation functions and a dropout layer to prevent overfitting.</a:t>
            </a:r>
          </a:p>
          <a:p>
            <a:pPr marL="0" lvl="0" indent="0" defTabSz="914400" eaLnBrk="0" fontAlgn="base" hangingPunct="0">
              <a:lnSpc>
                <a:spcPct val="100000"/>
              </a:lnSpc>
              <a:spcBef>
                <a:spcPct val="0"/>
              </a:spcBef>
              <a:spcAft>
                <a:spcPct val="0"/>
              </a:spcAft>
              <a:buClrTx/>
              <a:buSzTx/>
              <a:buNone/>
            </a:pPr>
            <a:r>
              <a:rPr lang="en-US" altLang="en-US" b="1" dirty="0">
                <a:solidFill>
                  <a:schemeClr val="tx1"/>
                </a:solidFill>
                <a:latin typeface="Arial" panose="020B0604020202020204" pitchFamily="34" charset="0"/>
              </a:rPr>
              <a:t>Data Input:</a:t>
            </a:r>
            <a:r>
              <a:rPr lang="en-US" altLang="en-US" dirty="0">
                <a:solidFill>
                  <a:schemeClr val="tx1"/>
                </a:solidFill>
                <a:latin typeface="Arial" panose="020B0604020202020204" pitchFamily="34" charset="0"/>
              </a:rPr>
              <a:t> The model is trained on a dataset with 41 different features describing each network connection. These features include:</a:t>
            </a:r>
          </a:p>
          <a:p>
            <a:pPr marL="0" lvl="0" indent="0" defTabSz="914400" eaLnBrk="0" fontAlgn="base" hangingPunct="0">
              <a:lnSpc>
                <a:spcPct val="100000"/>
              </a:lnSpc>
              <a:spcBef>
                <a:spcPct val="0"/>
              </a:spcBef>
              <a:spcAft>
                <a:spcPct val="0"/>
              </a:spcAft>
              <a:buClrTx/>
              <a:buSzTx/>
              <a:buFontTx/>
              <a:buChar char="•"/>
            </a:pPr>
            <a:r>
              <a:rPr lang="en-US" altLang="en-US" dirty="0">
                <a:solidFill>
                  <a:schemeClr val="tx1"/>
                </a:solidFill>
                <a:latin typeface="Arial" panose="020B0604020202020204" pitchFamily="34" charset="0"/>
              </a:rPr>
              <a:t>Basic features of TCP connections (e.g., </a:t>
            </a:r>
            <a:r>
              <a:rPr lang="en-US" altLang="en-US" dirty="0">
                <a:solidFill>
                  <a:schemeClr val="tx1"/>
                </a:solidFill>
                <a:latin typeface="Arial Unicode MS"/>
              </a:rPr>
              <a:t>duration</a:t>
            </a:r>
            <a:r>
              <a:rPr lang="en-US" altLang="en-US" dirty="0">
                <a:solidFill>
                  <a:schemeClr val="tx1"/>
                </a:solidFill>
              </a:rPr>
              <a:t>, </a:t>
            </a:r>
            <a:r>
              <a:rPr lang="en-US" altLang="en-US" dirty="0" err="1">
                <a:solidFill>
                  <a:schemeClr val="tx1"/>
                </a:solidFill>
                <a:latin typeface="Arial Unicode MS"/>
              </a:rPr>
              <a:t>protocol_type</a:t>
            </a:r>
            <a:r>
              <a:rPr lang="en-US" altLang="en-US" dirty="0">
                <a:solidFill>
                  <a:schemeClr val="tx1"/>
                </a:solidFill>
              </a:rPr>
              <a:t>, </a:t>
            </a:r>
            <a:r>
              <a:rPr lang="en-US" altLang="en-US" dirty="0" err="1">
                <a:solidFill>
                  <a:schemeClr val="tx1"/>
                </a:solidFill>
                <a:latin typeface="Arial Unicode MS"/>
              </a:rPr>
              <a:t>src_bytes</a:t>
            </a:r>
            <a:r>
              <a:rPr lang="en-US" altLang="en-US" dirty="0">
                <a:solidFill>
                  <a:schemeClr val="tx1"/>
                </a:solidFill>
              </a:rPr>
              <a:t>).</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dirty="0">
                <a:solidFill>
                  <a:schemeClr val="tx1"/>
                </a:solidFill>
                <a:latin typeface="Arial" panose="020B0604020202020204" pitchFamily="34" charset="0"/>
              </a:rPr>
              <a:t>Content features within a connection (e.g., </a:t>
            </a:r>
            <a:r>
              <a:rPr lang="en-US" altLang="en-US" dirty="0" err="1">
                <a:solidFill>
                  <a:schemeClr val="tx1"/>
                </a:solidFill>
                <a:latin typeface="Arial Unicode MS"/>
              </a:rPr>
              <a:t>logged_in</a:t>
            </a:r>
            <a:r>
              <a:rPr lang="en-US" altLang="en-US" dirty="0">
                <a:solidFill>
                  <a:schemeClr val="tx1"/>
                </a:solidFill>
              </a:rPr>
              <a:t>, </a:t>
            </a:r>
            <a:r>
              <a:rPr lang="en-US" altLang="en-US" dirty="0" err="1">
                <a:solidFill>
                  <a:schemeClr val="tx1"/>
                </a:solidFill>
                <a:latin typeface="Arial Unicode MS"/>
              </a:rPr>
              <a:t>num_failed_logins</a:t>
            </a:r>
            <a:r>
              <a:rPr lang="en-US" altLang="en-US" dirty="0">
                <a:solidFill>
                  <a:schemeClr val="tx1"/>
                </a:solidFill>
              </a:rPr>
              <a:t>).</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dirty="0">
                <a:solidFill>
                  <a:schemeClr val="tx1"/>
                </a:solidFill>
                <a:latin typeface="Arial" panose="020B0604020202020204" pitchFamily="34" charset="0"/>
              </a:rPr>
              <a:t>Traffic features computed using a time-window (e.g., </a:t>
            </a:r>
            <a:r>
              <a:rPr lang="en-US" altLang="en-US" dirty="0">
                <a:solidFill>
                  <a:schemeClr val="tx1"/>
                </a:solidFill>
                <a:latin typeface="Arial Unicode MS"/>
              </a:rPr>
              <a:t>count</a:t>
            </a:r>
            <a:r>
              <a:rPr lang="en-US" altLang="en-US" dirty="0">
                <a:solidFill>
                  <a:schemeClr val="tx1"/>
                </a:solidFill>
              </a:rPr>
              <a:t>, </a:t>
            </a:r>
            <a:r>
              <a:rPr lang="en-US" altLang="en-US" dirty="0" err="1">
                <a:solidFill>
                  <a:schemeClr val="tx1"/>
                </a:solidFill>
                <a:latin typeface="Arial Unicode MS"/>
              </a:rPr>
              <a:t>srv_count</a:t>
            </a:r>
            <a:r>
              <a:rPr lang="en-US" altLang="en-US" dirty="0">
                <a:solidFill>
                  <a:schemeClr val="tx1"/>
                </a:solidFill>
              </a:rPr>
              <a:t>).</a:t>
            </a:r>
            <a:endParaRPr lang="en-US" altLang="en-US"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endParaRPr>
          </a:p>
          <a:p>
            <a:r>
              <a:rPr lang="en-US" b="1" dirty="0"/>
              <a:t>Training Process:</a:t>
            </a:r>
            <a:r>
              <a:rPr lang="en-US" dirty="0"/>
              <a:t> The model is trained using a supervised learning approach. The dataset is split into training and validation sets. The training process involves:</a:t>
            </a:r>
          </a:p>
          <a:p>
            <a:r>
              <a:rPr lang="en-US" b="1" dirty="0"/>
              <a:t>Optimizer:</a:t>
            </a:r>
            <a:r>
              <a:rPr lang="en-US" dirty="0"/>
              <a:t> Adam optimizer.</a:t>
            </a:r>
          </a:p>
          <a:p>
            <a:r>
              <a:rPr lang="en-US" b="1" dirty="0"/>
              <a:t>Loss Function:</a:t>
            </a:r>
            <a:r>
              <a:rPr lang="en-US" dirty="0"/>
              <a:t> Cross Entropy Loss suitable for binary classification problems.</a:t>
            </a:r>
          </a:p>
          <a:p>
            <a:r>
              <a:rPr lang="en-US" b="1" dirty="0"/>
              <a:t>Epochs:</a:t>
            </a:r>
            <a:r>
              <a:rPr lang="en-US" dirty="0"/>
              <a:t> The model is trained for multiple epochs iteratively adjusting its weights to minimize the loss function</a:t>
            </a:r>
          </a:p>
          <a:p>
            <a:pPr marL="0" indent="0">
              <a:buNone/>
            </a:pPr>
            <a:r>
              <a:rPr lang="en-US" b="1" dirty="0"/>
              <a:t>Deployment &amp; Prediction Process:</a:t>
            </a:r>
            <a:r>
              <a:rPr lang="en-US" dirty="0"/>
              <a:t> The saved model and preprocessor are loaded into a </a:t>
            </a:r>
            <a:r>
              <a:rPr lang="en-US" b="1" dirty="0" err="1"/>
              <a:t>Gradio</a:t>
            </a:r>
            <a:r>
              <a:rPr lang="en-US" dirty="0"/>
              <a:t> application. This application provides a simple web interface where a user can input the feature values for a network connection. The application processes this input feeds it to the model and displays the final prediction ('normal' or 'anomaly') in real time. The entire application is hosted on </a:t>
            </a:r>
            <a:r>
              <a:rPr lang="en-US" b="1" dirty="0"/>
              <a:t>Hugging Face Spaces</a:t>
            </a:r>
            <a:r>
              <a:rPr lang="en-US" dirty="0"/>
              <a:t> making it publicly accessible for demonstration.</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44129" y="1311858"/>
            <a:ext cx="11847871" cy="5275755"/>
          </a:xfrm>
        </p:spPr>
        <p:txBody>
          <a:bodyPr>
            <a:normAutofit/>
          </a:bodyPr>
          <a:lstStyle/>
          <a:p>
            <a:r>
              <a:rPr lang="en-US" sz="2400" dirty="0"/>
              <a:t>The model demonstrated high performance on the validation dataset achieving an accuracy of approximately </a:t>
            </a:r>
            <a:r>
              <a:rPr lang="en-US" sz="2400" b="1" dirty="0"/>
              <a:t>98%</a:t>
            </a:r>
            <a:r>
              <a:rPr lang="en-US" sz="2400" dirty="0"/>
              <a:t>.</a:t>
            </a:r>
          </a:p>
          <a:p>
            <a:r>
              <a:rPr lang="en-US" sz="2400" b="1" dirty="0"/>
              <a:t>Classification Report:</a:t>
            </a:r>
            <a:r>
              <a:rPr lang="en-US" sz="2400" dirty="0"/>
              <a:t> The report showed high precision and recall for both 'normal' and 'anomaly' classes indicating the model is effective at correctly identifying both types of traffic with few errors.</a:t>
            </a:r>
          </a:p>
          <a:p>
            <a:r>
              <a:rPr lang="en-US" sz="2400" b="1" dirty="0"/>
              <a:t>Confusion Matrix:</a:t>
            </a:r>
            <a:r>
              <a:rPr lang="en-US" sz="2400" dirty="0"/>
              <a:t> The confusion matrix visually confirmed the models high accuracy. The diagonal values (true positives and true negatives) were very high while false positives and false negatives were low showcasing the models reliability.</a:t>
            </a:r>
          </a:p>
          <a:p>
            <a:r>
              <a:rPr lang="en-US" sz="2400" b="1" dirty="0"/>
              <a:t>Loss and Accuracy Curves:</a:t>
            </a:r>
            <a:r>
              <a:rPr lang="en-US" sz="2400" dirty="0"/>
              <a:t> Plots of the training and validation loss showed a steady decrease over epochs while accuracy curves showed a steady increase indicating successful learning without significant overfitting.</a:t>
            </a:r>
          </a:p>
          <a:p>
            <a:pPr marL="0" indent="0">
              <a:buNone/>
            </a:pPr>
            <a:endParaRPr lang="en-IN" sz="2400" dirty="0"/>
          </a:p>
        </p:txBody>
      </p:sp>
    </p:spTree>
    <p:extLst>
      <p:ext uri="{BB962C8B-B14F-4D97-AF65-F5344CB8AC3E}">
        <p14:creationId xmlns:p14="http://schemas.microsoft.com/office/powerpoint/2010/main" val="299692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E47987-51DD-47D8-82CB-3239C1041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343B51BC-A337-4FC1-8BEC-2C71D3B3F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F06EB04D-98C2-4D74-86BC-1E95ECF55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5FE21824-8381-405C-BDEF-3859DE644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4" name="Rectangle 23">
            <a:extLst>
              <a:ext uri="{FF2B5EF4-FFF2-40B4-BE49-F238E27FC236}">
                <a16:creationId xmlns:a16="http://schemas.microsoft.com/office/drawing/2014/main" id="{6EA7B49C-1DDA-4A36-B615-CCE52D770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349BF0E-90A2-447D-851A-A1C4FC5E5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911" y="638175"/>
            <a:ext cx="3682784" cy="575239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8412" y="426653"/>
            <a:ext cx="2680838" cy="744153"/>
          </a:xfrm>
        </p:spPr>
        <p:txBody>
          <a:bodyPr vert="horz" lIns="91440" tIns="45720" rIns="91440" bIns="45720" rtlCol="0" anchor="b">
            <a:normAutofit/>
          </a:bodyPr>
          <a:lstStyle/>
          <a:p>
            <a:r>
              <a:rPr lang="en-US" sz="3600" dirty="0" err="1">
                <a:solidFill>
                  <a:srgbClr val="FFFFFF"/>
                </a:solidFill>
              </a:rPr>
              <a:t>ResultS</a:t>
            </a:r>
            <a:endParaRPr lang="en-US" sz="3600" dirty="0">
              <a:solidFill>
                <a:srgbClr val="FFFFFF"/>
              </a:solidFill>
            </a:endParaRPr>
          </a:p>
        </p:txBody>
      </p:sp>
      <p:sp>
        <p:nvSpPr>
          <p:cNvPr id="28" name="Rectangle 27">
            <a:extLst>
              <a:ext uri="{FF2B5EF4-FFF2-40B4-BE49-F238E27FC236}">
                <a16:creationId xmlns:a16="http://schemas.microsoft.com/office/drawing/2014/main" id="{5B432A1A-7A25-4237-B64F-E0244D852B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371419D3-21C1-47D3-9BB6-2E08FCE81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Rectangle 31">
            <a:extLst>
              <a:ext uri="{FF2B5EF4-FFF2-40B4-BE49-F238E27FC236}">
                <a16:creationId xmlns:a16="http://schemas.microsoft.com/office/drawing/2014/main" id="{99383C2D-F910-444C-AFBF-2A6C72EBA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8AC7279F-774B-48BD-8EC4-E7346A34A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2242" y="627940"/>
            <a:ext cx="3704425" cy="2837094"/>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squares with white text&#10;&#10;AI-generated content may be incorrect.">
            <a:extLst>
              <a:ext uri="{FF2B5EF4-FFF2-40B4-BE49-F238E27FC236}">
                <a16:creationId xmlns:a16="http://schemas.microsoft.com/office/drawing/2014/main" id="{7A3D0152-C054-7692-27F1-F06364699585}"/>
              </a:ext>
            </a:extLst>
          </p:cNvPr>
          <p:cNvPicPr>
            <a:picLocks noGrp="1" noChangeAspect="1"/>
          </p:cNvPicPr>
          <p:nvPr>
            <p:ph idx="1"/>
          </p:nvPr>
        </p:nvPicPr>
        <p:blipFill>
          <a:blip r:embed="rId2"/>
          <a:stretch>
            <a:fillRect/>
          </a:stretch>
        </p:blipFill>
        <p:spPr>
          <a:xfrm>
            <a:off x="4677095" y="799041"/>
            <a:ext cx="2826726" cy="2487519"/>
          </a:xfrm>
          <a:prstGeom prst="rect">
            <a:avLst/>
          </a:prstGeom>
        </p:spPr>
      </p:pic>
      <p:sp>
        <p:nvSpPr>
          <p:cNvPr id="36" name="Rectangle 35">
            <a:extLst>
              <a:ext uri="{FF2B5EF4-FFF2-40B4-BE49-F238E27FC236}">
                <a16:creationId xmlns:a16="http://schemas.microsoft.com/office/drawing/2014/main" id="{7DDFE527-440F-4625-B425-54376B60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2736" y="627940"/>
            <a:ext cx="3704425" cy="2847329"/>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AI-generated content may be incorrect.">
            <a:extLst>
              <a:ext uri="{FF2B5EF4-FFF2-40B4-BE49-F238E27FC236}">
                <a16:creationId xmlns:a16="http://schemas.microsoft.com/office/drawing/2014/main" id="{E2F4A937-6039-E3AB-490A-E68909696AAD}"/>
              </a:ext>
            </a:extLst>
          </p:cNvPr>
          <p:cNvPicPr>
            <a:picLocks noChangeAspect="1"/>
          </p:cNvPicPr>
          <p:nvPr/>
        </p:nvPicPr>
        <p:blipFill>
          <a:blip r:embed="rId3"/>
          <a:stretch>
            <a:fillRect/>
          </a:stretch>
        </p:blipFill>
        <p:spPr>
          <a:xfrm>
            <a:off x="8223232" y="1275546"/>
            <a:ext cx="3372551" cy="1534510"/>
          </a:xfrm>
          <a:prstGeom prst="rect">
            <a:avLst/>
          </a:prstGeom>
        </p:spPr>
      </p:pic>
      <p:sp>
        <p:nvSpPr>
          <p:cNvPr id="38" name="Rectangle 37">
            <a:extLst>
              <a:ext uri="{FF2B5EF4-FFF2-40B4-BE49-F238E27FC236}">
                <a16:creationId xmlns:a16="http://schemas.microsoft.com/office/drawing/2014/main" id="{8C2E4842-085B-4316-A26B-BFB4CF21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762" y="3572039"/>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graph of loss and validation&#10;&#10;AI-generated content may be incorrect.">
            <a:extLst>
              <a:ext uri="{FF2B5EF4-FFF2-40B4-BE49-F238E27FC236}">
                <a16:creationId xmlns:a16="http://schemas.microsoft.com/office/drawing/2014/main" id="{234E9AF3-E311-4457-11CB-5E394E5FD318}"/>
              </a:ext>
            </a:extLst>
          </p:cNvPr>
          <p:cNvPicPr>
            <a:picLocks noChangeAspect="1"/>
          </p:cNvPicPr>
          <p:nvPr/>
        </p:nvPicPr>
        <p:blipFill>
          <a:blip r:embed="rId4"/>
          <a:stretch>
            <a:fillRect/>
          </a:stretch>
        </p:blipFill>
        <p:spPr>
          <a:xfrm>
            <a:off x="4426554" y="3742160"/>
            <a:ext cx="3327808" cy="2487537"/>
          </a:xfrm>
          <a:prstGeom prst="rect">
            <a:avLst/>
          </a:prstGeom>
        </p:spPr>
      </p:pic>
      <p:sp>
        <p:nvSpPr>
          <p:cNvPr id="40" name="Rectangle 39">
            <a:extLst>
              <a:ext uri="{FF2B5EF4-FFF2-40B4-BE49-F238E27FC236}">
                <a16:creationId xmlns:a16="http://schemas.microsoft.com/office/drawing/2014/main" id="{E8015A85-E7C2-4028-A775-8B61DA2C2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3247" y="3572038"/>
            <a:ext cx="3704425" cy="2818526"/>
          </a:xfrm>
          <a:prstGeom prst="rect">
            <a:avLst/>
          </a:prstGeom>
          <a:solidFill>
            <a:srgbClr val="FFFFFF"/>
          </a:solidFill>
          <a:ln w="19050">
            <a:solidFill>
              <a:schemeClr val="accent4">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een line graph with white text&#10;&#10;AI-generated content may be incorrect.">
            <a:extLst>
              <a:ext uri="{FF2B5EF4-FFF2-40B4-BE49-F238E27FC236}">
                <a16:creationId xmlns:a16="http://schemas.microsoft.com/office/drawing/2014/main" id="{82AE9361-323E-A123-7F21-318A55E5C0F8}"/>
              </a:ext>
            </a:extLst>
          </p:cNvPr>
          <p:cNvPicPr>
            <a:picLocks noChangeAspect="1"/>
          </p:cNvPicPr>
          <p:nvPr/>
        </p:nvPicPr>
        <p:blipFill>
          <a:blip r:embed="rId5"/>
          <a:stretch>
            <a:fillRect/>
          </a:stretch>
        </p:blipFill>
        <p:spPr>
          <a:xfrm>
            <a:off x="8223232" y="3792889"/>
            <a:ext cx="3372551" cy="2386079"/>
          </a:xfrm>
          <a:prstGeom prst="rect">
            <a:avLst/>
          </a:prstGeom>
        </p:spPr>
      </p:pic>
      <p:pic>
        <p:nvPicPr>
          <p:cNvPr id="13" name="Picture 12" descr="A table of numbers with numbers&#10;&#10;AI-generated content may be incorrect.">
            <a:extLst>
              <a:ext uri="{FF2B5EF4-FFF2-40B4-BE49-F238E27FC236}">
                <a16:creationId xmlns:a16="http://schemas.microsoft.com/office/drawing/2014/main" id="{C9080D87-8A7E-A419-9B9A-22AE96FB7BA4}"/>
              </a:ext>
            </a:extLst>
          </p:cNvPr>
          <p:cNvPicPr>
            <a:picLocks noChangeAspect="1"/>
          </p:cNvPicPr>
          <p:nvPr/>
        </p:nvPicPr>
        <p:blipFill>
          <a:blip r:embed="rId6"/>
          <a:stretch>
            <a:fillRect/>
          </a:stretch>
        </p:blipFill>
        <p:spPr>
          <a:xfrm>
            <a:off x="483854" y="4024216"/>
            <a:ext cx="3618897" cy="2205481"/>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231DD5C0-C4DB-4DAC-52E4-B17DFE6337BF}"/>
              </a:ext>
            </a:extLst>
          </p:cNvPr>
          <p:cNvPicPr>
            <a:picLocks noChangeAspect="1"/>
          </p:cNvPicPr>
          <p:nvPr/>
        </p:nvPicPr>
        <p:blipFill>
          <a:blip r:embed="rId7"/>
          <a:stretch>
            <a:fillRect/>
          </a:stretch>
        </p:blipFill>
        <p:spPr>
          <a:xfrm>
            <a:off x="472183" y="1361601"/>
            <a:ext cx="3618896" cy="262926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In conclusion this project successfully demonstrates the efficacy of a PyTorch based neural network for network intrusion detection. The model achieved an outstanding accuracy of approximately 98% on the validation data a result that is strongly supported by high precision and recall scores for both 'normal' and 'anomaly' classifications. The detailed analysis including the confusion matrix and learning curves confirms that the system is not only accurate but also robust with minimal false positives and negatives and shows no signs of significant overfitting.</a:t>
            </a:r>
          </a:p>
          <a:p>
            <a:pPr marL="0" indent="0">
              <a:buNone/>
            </a:pPr>
            <a:r>
              <a:rPr lang="en-US" sz="2000" dirty="0"/>
              <a:t>This solution serves as a powerful proof of concept for applying deep learning to enhance cybersecurity. The successful deployment of the model as an interactive web application using </a:t>
            </a:r>
            <a:r>
              <a:rPr lang="en-US" sz="2000" dirty="0" err="1"/>
              <a:t>Gradio</a:t>
            </a:r>
            <a:r>
              <a:rPr lang="en-US" sz="2000" dirty="0"/>
              <a:t> and Hugging Face Spaces further validates its practical potential making the technology accessible for demonstration and real world application. The project lays a solid foundation for a new generation of intelligent security systems capable of defending against a wide array of cyber threats.</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207</TotalTime>
  <Words>1847</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Franklin Gothic Book</vt:lpstr>
      <vt:lpstr>Franklin Gothic Demi</vt:lpstr>
      <vt:lpstr>Wingdings 2</vt:lpstr>
      <vt:lpstr>DividendVTI</vt:lpstr>
      <vt:lpstr>Network Intrusion Detection System using Machine Learning</vt:lpstr>
      <vt:lpstr>OUTLINE</vt:lpstr>
      <vt:lpstr>Problem Statement</vt:lpstr>
      <vt:lpstr>Proposed Solution</vt:lpstr>
      <vt:lpstr>System  Approach</vt:lpstr>
      <vt:lpstr>Algorithm &amp; Deployment</vt:lpstr>
      <vt:lpstr>Result</vt:lpstr>
      <vt:lpstr>ResultS</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shreyaslingwal9@gmail.com</cp:lastModifiedBy>
  <cp:revision>38</cp:revision>
  <dcterms:created xsi:type="dcterms:W3CDTF">2021-05-26T16:50:10Z</dcterms:created>
  <dcterms:modified xsi:type="dcterms:W3CDTF">2025-08-02T06:45:01Z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