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80B5A7D-5B72-468C-9BE1-2186E858ABE2}">
  <a:tblStyle styleId="{780B5A7D-5B72-468C-9BE1-2186E858AB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3ee42ea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3ee42ea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3ee42ea3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3ee42ea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3ee42ea3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3ee42ea3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ee42ea3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ee42ea3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ee42ea3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3ee42ea3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3ee42ea3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3ee42ea3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3ee42ea3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3ee42ea3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9090756a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9090756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IQZhuKFVW6g1Aa2LwcooaOlHPQfr7mCKGBJ00QJkwr0/edit#heading=h.pazrk9k78ys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CoroMed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Problem Definition and Significance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03850" y="1480775"/>
            <a:ext cx="87363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The Problem</a:t>
            </a:r>
            <a:endParaRPr b="1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Inefficient medical supplies distribution resulting in</a:t>
            </a:r>
            <a:endParaRPr sz="1300"/>
          </a:p>
          <a:p>
            <a:pPr indent="-31115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Delay in delivery</a:t>
            </a:r>
            <a:endParaRPr sz="1300"/>
          </a:p>
          <a:p>
            <a:pPr indent="-31115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Few needy hospitals being neglected</a:t>
            </a:r>
            <a:endParaRPr sz="1300"/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Severity</a:t>
            </a:r>
            <a:endParaRPr b="1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Shortage of medical supplies may lead to critical conditions including death of thousands.</a:t>
            </a:r>
            <a:endParaRPr sz="13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Frequency and Widespread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More than 20,000 Corona cases with 600+ Deaths as of April 3rd week in India.</a:t>
            </a:r>
            <a:endParaRPr sz="13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Beneficiaries</a:t>
            </a:r>
            <a:endParaRPr sz="1200"/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Hospitals   	</a:t>
            </a:r>
            <a:endParaRPr sz="1300"/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Suppliers and distributors</a:t>
            </a:r>
            <a:endParaRPr sz="1300"/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Government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74" name="Google Shape;74;p14"/>
          <p:cNvSpPr txBox="1"/>
          <p:nvPr/>
        </p:nvSpPr>
        <p:spPr>
          <a:xfrm>
            <a:off x="234725" y="808275"/>
            <a:ext cx="8690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spread of the COVID-19 pandemic is severely complex and of high magnitude given our urban density, traditionally lagging healthcare infrastructure and management systems.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"/>
              <a:t> </a:t>
            </a:r>
            <a:r>
              <a:rPr b="1" lang="en" sz="24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Customer Validation (Value-Price Fit)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3100" y="676475"/>
            <a:ext cx="9037800" cy="4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The following lists out problems currently faced, that shall be eliminated once beneficiaries adopt our solution: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500"/>
              <a:t>Hospitals:</a:t>
            </a:r>
            <a:r>
              <a:rPr lang="en" sz="1600"/>
              <a:t> </a:t>
            </a:r>
            <a:r>
              <a:rPr lang="en"/>
              <a:t>S</a:t>
            </a:r>
            <a:r>
              <a:rPr lang="en"/>
              <a:t>hortage of supplies and delay in delivery leads to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S</a:t>
            </a:r>
            <a:r>
              <a:rPr lang="en"/>
              <a:t>acrifice in patient care </a:t>
            </a:r>
            <a:endParaRPr/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Damage to its reputation and patients’ trust</a:t>
            </a:r>
            <a:endParaRPr/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Lower business leading to lower funds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500"/>
              <a:t>Suppliers:</a:t>
            </a:r>
            <a:r>
              <a:rPr b="1" lang="en"/>
              <a:t> </a:t>
            </a:r>
            <a:r>
              <a:rPr b="1" lang="en" sz="1300"/>
              <a:t> </a:t>
            </a:r>
            <a:endParaRPr b="1" sz="1300"/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Excess produce and no customers leads to loss in business</a:t>
            </a:r>
            <a:endParaRPr/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Exposure to more hospitals implies an increase in business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500"/>
              <a:t>Government</a:t>
            </a:r>
            <a:r>
              <a:rPr b="1" lang="en"/>
              <a:t>: </a:t>
            </a:r>
            <a:r>
              <a:rPr lang="en"/>
              <a:t>Lack of accurate data about medical commodities implies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Inability to estimate the required increase in production</a:t>
            </a:r>
            <a:endParaRPr/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Inability to take crucial import/export decisions </a:t>
            </a:r>
            <a:endParaRPr/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Lesser control on medical supplies distribution means lesser control on the pandemic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3. Product Description</a:t>
            </a:r>
            <a:endParaRPr b="1" sz="2400"/>
          </a:p>
        </p:txBody>
      </p:sp>
      <p:sp>
        <p:nvSpPr>
          <p:cNvPr id="86" name="Google Shape;86;p16"/>
          <p:cNvSpPr txBox="1"/>
          <p:nvPr/>
        </p:nvSpPr>
        <p:spPr>
          <a:xfrm>
            <a:off x="235950" y="619050"/>
            <a:ext cx="8551200" cy="41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About CoroMed :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 platform where hospitals meet suppliers.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Hospitals upload their requirements on our portal.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Sellers can supply to the critical hospitals (during COVID-19 ).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Any hospital in severe need is not ignored and gets supply at priority.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Ideation :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study of concepts related to peer-to-peer trading systems  and the covid-19 background gave birth to the idea of a common platform where hospitals could directly trade with suppliers.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</a:t>
            </a:r>
            <a:endParaRPr sz="13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Features for our customers:</a:t>
            </a:r>
            <a:endParaRPr sz="13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275763" y="279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{780B5A7D-5B72-468C-9BE1-2186E858ABE2}</a:tableStyleId>
              </a:tblPr>
              <a:tblGrid>
                <a:gridCol w="2545600"/>
                <a:gridCol w="2601475"/>
                <a:gridCol w="344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Hospitals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Suppliers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Government (COVID-19)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of capable nearby suppliers 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of hospitals in need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Real-time data of available medical supplies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Search radius adjustment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Supplier profile with reviews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Control on distribution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6"/>
          <p:cNvSpPr/>
          <p:nvPr/>
        </p:nvSpPr>
        <p:spPr>
          <a:xfrm>
            <a:off x="275775" y="3973525"/>
            <a:ext cx="5142300" cy="34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75775" y="3973525"/>
            <a:ext cx="5070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Secure private channel for hospital-supplier communication.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35950" y="4320625"/>
            <a:ext cx="85512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Adoption barriers from customer’s perspective: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Uploading data in real-time can seem to be a challenge. However, softwares exist for real-time tracking.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Value Proposition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0" y="662025"/>
            <a:ext cx="9144000" cy="44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Benefits and outcomes</a:t>
            </a:r>
            <a:r>
              <a:rPr lang="en"/>
              <a:t>:</a:t>
            </a:r>
            <a:r>
              <a:rPr lang="en" sz="1100"/>
              <a:t> 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Suppliers:</a:t>
            </a:r>
            <a:r>
              <a:rPr b="1" lang="en" sz="1600"/>
              <a:t> </a:t>
            </a:r>
            <a:endParaRPr b="1" sz="1600"/>
          </a:p>
          <a:p>
            <a:pPr indent="-311150" lvl="0" marL="18288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Increase in sales and profit</a:t>
            </a:r>
            <a:endParaRPr sz="1300"/>
          </a:p>
          <a:p>
            <a:pPr indent="-311150" lvl="0" marL="18288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Expansion of business and prevents economic slump</a:t>
            </a:r>
            <a:endParaRPr sz="13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Hospitals: </a:t>
            </a:r>
            <a:r>
              <a:rPr lang="en"/>
              <a:t> </a:t>
            </a:r>
            <a:endParaRPr/>
          </a:p>
          <a:p>
            <a:pPr indent="-311150" lvl="0" marL="18288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Save time and efforts required to track down dealers having stocks of required products </a:t>
            </a:r>
            <a:endParaRPr sz="1300"/>
          </a:p>
          <a:p>
            <a:pPr indent="-311150" lvl="0" marL="18288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Better health care and faster recovery of their patients</a:t>
            </a:r>
            <a:endParaRPr sz="1300"/>
          </a:p>
          <a:p>
            <a:pPr indent="-311150" lvl="0" marL="18288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Find dealers providing better rates.</a:t>
            </a:r>
            <a:endParaRPr sz="13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Multiple reports point out the consequences faced by health care centres due to lack of essential support from the supplier industry. It highlights the i</a:t>
            </a:r>
            <a:r>
              <a:rPr b="1" lang="en" sz="1300"/>
              <a:t>mportance of visibility of available stocks</a:t>
            </a:r>
            <a:r>
              <a:rPr lang="en" sz="1300"/>
              <a:t>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Strength of our solution as compared to alternatives:</a:t>
            </a:r>
            <a:endParaRPr sz="1300"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/>
              <a:t>Healthcare facilities would receive a huge boost with a </a:t>
            </a:r>
            <a:r>
              <a:rPr b="1" lang="en" sz="1300"/>
              <a:t>robust one-stop solution</a:t>
            </a:r>
            <a:r>
              <a:rPr lang="en" sz="1300"/>
              <a:t> like this which is not only easy to implement but also easy to use.</a:t>
            </a:r>
            <a:endParaRPr sz="1300"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98250" y="16350"/>
            <a:ext cx="88266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 Scalability &amp; Growth Factor 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44800" y="953375"/>
            <a:ext cx="8654400" cy="40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Future Possibilities:-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CoroMed will evolve as a </a:t>
            </a:r>
            <a:r>
              <a:rPr b="1" lang="en" sz="1300"/>
              <a:t>platform for the distribution of vaccines</a:t>
            </a:r>
            <a:r>
              <a:rPr lang="en" sz="1300"/>
              <a:t> across India.</a:t>
            </a:r>
            <a:endParaRPr sz="13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1. </a:t>
            </a:r>
            <a:r>
              <a:rPr lang="en" sz="1300"/>
              <a:t>Bring vaccine distributors and hospitals under one roof.</a:t>
            </a:r>
            <a:endParaRPr sz="13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2. Plays a critical role in the prioritized distribution of COVID-19 vaccines</a:t>
            </a:r>
            <a:endParaRPr sz="13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3. Further enhance general vaccine distribution.  </a:t>
            </a:r>
            <a:endParaRPr sz="1300"/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An open market for hospitals and suppliers.</a:t>
            </a:r>
            <a:endParaRPr sz="1300"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 u="sng"/>
              <a:t>Adjacent markets</a:t>
            </a:r>
            <a:r>
              <a:rPr lang="en" sz="1300"/>
              <a:t>: raw material and transportation industry </a:t>
            </a:r>
            <a:endParaRPr sz="1300"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 u="sng"/>
              <a:t>API creation</a:t>
            </a:r>
            <a:r>
              <a:rPr lang="en" sz="1300"/>
              <a:t> based on database collected</a:t>
            </a:r>
            <a:endParaRPr sz="1300"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 u="sng"/>
              <a:t>Machine learning models</a:t>
            </a:r>
            <a:r>
              <a:rPr lang="en" sz="1300"/>
              <a:t> - prediction of requirement trends</a:t>
            </a:r>
            <a:endParaRPr sz="1300"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 u="sng"/>
              <a:t>Network between hospitals </a:t>
            </a:r>
            <a:r>
              <a:rPr lang="en" sz="1300"/>
              <a:t>to work in unison during emergencies.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Revenue Growth: </a:t>
            </a:r>
            <a:endParaRPr b="1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Post pandemic Freemium Model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Advertisements</a:t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/>
              <a:t>	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6. Competitive Advantage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99175" y="855550"/>
            <a:ext cx="8725800" cy="4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553950" y="123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{780B5A7D-5B72-468C-9BE1-2186E858ABE2}</a:tableStyleId>
              </a:tblPr>
              <a:tblGrid>
                <a:gridCol w="2486000"/>
                <a:gridCol w="2039050"/>
                <a:gridCol w="1981625"/>
                <a:gridCol w="1529425"/>
              </a:tblGrid>
              <a:tr h="57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Offline competitors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Online Competitors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CoroMed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Priority-based Sorting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0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Real-time data monitoring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Machine learning based prediction models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8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Nationwide scalability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Commercial Advantage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51950" y="926850"/>
            <a:ext cx="857280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Post Pandemic Potential		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Platform to implement vaccine distribution system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Open market-place to help combat economic slump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Potential in Adjacent Markets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R</a:t>
            </a:r>
            <a:r>
              <a:rPr lang="en" sz="1300"/>
              <a:t>aw material industry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Transportation 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Expansion to other parts of the medical supply chain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Post Pandemic Revenue Generation via Freemium Model 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basic services shall be free to use by all.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Premium members receive brand boosting features like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Star points (based on number of transactions made)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Customer Reviews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ML based prediction models to make better management level decisions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1549150" y="391625"/>
            <a:ext cx="57180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Commercial Advantage</a:t>
            </a:r>
            <a:endParaRPr sz="29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311700" y="220100"/>
            <a:ext cx="85206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The team</a:t>
            </a:r>
            <a:endParaRPr sz="3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6940" l="0" r="0" t="6949"/>
          <a:stretch/>
        </p:blipFill>
        <p:spPr>
          <a:xfrm>
            <a:off x="4207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4">
            <a:alphaModFix/>
          </a:blip>
          <a:srcRect b="9" l="0" r="0" t="9"/>
          <a:stretch/>
        </p:blipFill>
        <p:spPr>
          <a:xfrm>
            <a:off x="2638668" y="136317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5">
            <a:alphaModFix/>
          </a:blip>
          <a:srcRect b="5011" l="0" r="0" t="5011"/>
          <a:stretch/>
        </p:blipFill>
        <p:spPr>
          <a:xfrm>
            <a:off x="4856629" y="1363008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231725" y="3047794"/>
            <a:ext cx="2022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Amey Pate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231725" y="3572418"/>
            <a:ext cx="20223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Sophomore at BITS Pilani, Computer Science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Competitive Programmer, Content and Marketing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2449668" y="3047794"/>
            <a:ext cx="2022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Vedika Kulkarni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4667629" y="3047794"/>
            <a:ext cx="2022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Shreyas Mali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2323075" y="3572425"/>
            <a:ext cx="22755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Sophomore at IIT Guwahati Computer Science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Competitive Programmer, Animation and Graphics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426325" y="3572425"/>
            <a:ext cx="2399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Sophomore at BITS Pilani Goa Computer Science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Competitive Programmer,   Video Editor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6">
            <a:alphaModFix/>
          </a:blip>
          <a:srcRect b="12507" l="0" r="0" t="12507"/>
          <a:stretch/>
        </p:blipFill>
        <p:spPr>
          <a:xfrm>
            <a:off x="7074590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6885565" y="3047794"/>
            <a:ext cx="2022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Ritesh Patil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6885600" y="3572419"/>
            <a:ext cx="2022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Fresher at NIT Rourkela, Industrial Design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Full Stack Web Developer, Design and Video Editor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