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1" r:id="rId1"/>
  </p:sldMasterIdLst>
  <p:notesMasterIdLst>
    <p:notesMasterId r:id="rId55"/>
  </p:notesMasterIdLst>
  <p:sldIdLst>
    <p:sldId id="256" r:id="rId2"/>
    <p:sldId id="257" r:id="rId3"/>
    <p:sldId id="263" r:id="rId4"/>
    <p:sldId id="258" r:id="rId5"/>
    <p:sldId id="259" r:id="rId6"/>
    <p:sldId id="260" r:id="rId7"/>
    <p:sldId id="261" r:id="rId8"/>
    <p:sldId id="262" r:id="rId9"/>
    <p:sldId id="265" r:id="rId10"/>
    <p:sldId id="306" r:id="rId11"/>
    <p:sldId id="307" r:id="rId12"/>
    <p:sldId id="316" r:id="rId13"/>
    <p:sldId id="308" r:id="rId14"/>
    <p:sldId id="309" r:id="rId15"/>
    <p:sldId id="317" r:id="rId16"/>
    <p:sldId id="310" r:id="rId17"/>
    <p:sldId id="311" r:id="rId18"/>
    <p:sldId id="318" r:id="rId19"/>
    <p:sldId id="312" r:id="rId20"/>
    <p:sldId id="313" r:id="rId21"/>
    <p:sldId id="319" r:id="rId22"/>
    <p:sldId id="314" r:id="rId23"/>
    <p:sldId id="315" r:id="rId24"/>
    <p:sldId id="323" r:id="rId25"/>
    <p:sldId id="321" r:id="rId26"/>
    <p:sldId id="322" r:id="rId27"/>
    <p:sldId id="320" r:id="rId28"/>
    <p:sldId id="324" r:id="rId29"/>
    <p:sldId id="325" r:id="rId30"/>
    <p:sldId id="326" r:id="rId31"/>
    <p:sldId id="327" r:id="rId32"/>
    <p:sldId id="328" r:id="rId33"/>
    <p:sldId id="329" r:id="rId34"/>
    <p:sldId id="330" r:id="rId35"/>
    <p:sldId id="331" r:id="rId36"/>
    <p:sldId id="332" r:id="rId37"/>
    <p:sldId id="296" r:id="rId38"/>
    <p:sldId id="297" r:id="rId39"/>
    <p:sldId id="298" r:id="rId40"/>
    <p:sldId id="299" r:id="rId41"/>
    <p:sldId id="264" r:id="rId42"/>
    <p:sldId id="300" r:id="rId43"/>
    <p:sldId id="301" r:id="rId44"/>
    <p:sldId id="302" r:id="rId45"/>
    <p:sldId id="267" r:id="rId46"/>
    <p:sldId id="290" r:id="rId47"/>
    <p:sldId id="291" r:id="rId48"/>
    <p:sldId id="292" r:id="rId49"/>
    <p:sldId id="293" r:id="rId50"/>
    <p:sldId id="304" r:id="rId51"/>
    <p:sldId id="305" r:id="rId52"/>
    <p:sldId id="294" r:id="rId53"/>
    <p:sldId id="295" r:id="rId54"/>
  </p:sldIdLst>
  <p:sldSz cx="12192000" cy="6858000"/>
  <p:notesSz cx="6858000" cy="9144000"/>
  <p:embeddedFontLst>
    <p:embeddedFont>
      <p:font typeface="Montserrat" charset="0"/>
      <p:regular r:id="rId56"/>
      <p:bold r:id="rId57"/>
      <p:italic r:id="rId58"/>
      <p:boldItalic r:id="rId59"/>
    </p:embeddedFont>
    <p:embeddedFont>
      <p:font typeface="Arial Black" pitchFamily="34" charset="0"/>
      <p:bold r:id="rId60"/>
    </p:embeddedFont>
    <p:embeddedFont>
      <p:font typeface="Quattrocento Sans" charset="0"/>
      <p:regular r:id="rId61"/>
      <p:bold r:id="rId62"/>
      <p:italic r:id="rId63"/>
      <p:boldItalic r:id="rId64"/>
    </p:embeddedFont>
    <p:embeddedFont>
      <p:font typeface="Microsoft JhengHei UI Light" pitchFamily="34" charset="-120"/>
      <p:regular r:id="rId65"/>
    </p:embeddedFont>
    <p:embeddedFont>
      <p:font typeface="Calibri" pitchFamily="34" charset="0"/>
      <p:regular r:id="rId66"/>
      <p:bold r:id="rId67"/>
      <p:italic r:id="rId68"/>
      <p:boldItalic r:id="rId6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4629" autoAdjust="0"/>
    <p:restoredTop sz="94660"/>
  </p:normalViewPr>
  <p:slideViewPr>
    <p:cSldViewPr snapToGrid="0">
      <p:cViewPr varScale="1">
        <p:scale>
          <a:sx n="83" d="100"/>
          <a:sy n="83" d="100"/>
        </p:scale>
        <p:origin x="-677" y="-77"/>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63" Type="http://schemas.openxmlformats.org/officeDocument/2006/relationships/font" Target="fonts/font8.fntdata"/><Relationship Id="rId68" Type="http://schemas.openxmlformats.org/officeDocument/2006/relationships/font" Target="fonts/font13.fntdata"/><Relationship Id="rId7" Type="http://schemas.openxmlformats.org/officeDocument/2006/relationships/slide" Target="slides/slide6.xml"/><Relationship Id="rId71"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font" Target="fonts/font3.fntdata"/><Relationship Id="rId66" Type="http://schemas.openxmlformats.org/officeDocument/2006/relationships/font" Target="fonts/font11.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2.fntdata"/><Relationship Id="rId61"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font" Target="fonts/font5.fntdata"/><Relationship Id="rId65" Type="http://schemas.openxmlformats.org/officeDocument/2006/relationships/font" Target="fonts/font10.fntdata"/><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1.fntdata"/><Relationship Id="rId64" Type="http://schemas.openxmlformats.org/officeDocument/2006/relationships/font" Target="fonts/font9.fntdata"/><Relationship Id="rId69" Type="http://schemas.openxmlformats.org/officeDocument/2006/relationships/font" Target="fonts/font14.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4.fntdata"/><Relationship Id="rId67" Type="http://schemas.openxmlformats.org/officeDocument/2006/relationships/font" Target="fonts/font12.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font" Target="fonts/font7.fntdata"/><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IN" sz="1200" b="0" i="0" u="none" strike="noStrike" cap="none">
                <a:solidFill>
                  <a:schemeClr val="dk1"/>
                </a:solidFill>
                <a:latin typeface="Calibri"/>
                <a:ea typeface="Calibri"/>
                <a:cs typeface="Calibri"/>
                <a:sym typeface="Calibri"/>
              </a:rPr>
              <a:pPr marL="0" marR="0" lvl="0" indent="0" algn="r" rtl="0">
                <a:lnSpc>
                  <a:spcPct val="100000"/>
                </a:lnSpc>
                <a:spcBef>
                  <a:spcPts val="0"/>
                </a:spcBef>
                <a:spcAft>
                  <a:spcPts val="0"/>
                </a:spcAft>
                <a:buClr>
                  <a:srgbClr val="000000"/>
                </a:buClr>
                <a:buSzPts val="1200"/>
                <a:buFont typeface="Arial"/>
                <a:buNone/>
              </a:p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 xmlns:p14="http://schemas.microsoft.com/office/powerpoint/2010/main" val="293927170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
        <p:cNvGrpSpPr/>
        <p:nvPr/>
      </p:nvGrpSpPr>
      <p:grpSpPr>
        <a:xfrm>
          <a:off x="0" y="0"/>
          <a:ext cx="0" cy="0"/>
          <a:chOff x="0" y="0"/>
          <a:chExt cx="0" cy="0"/>
        </a:xfrm>
      </p:grpSpPr>
      <p:sp>
        <p:nvSpPr>
          <p:cNvPr id="34" name="Google Shape;34;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5" name="Google Shape;35;p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6" name="Google Shape;36;p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IN"/>
              <a:pPr marL="0" lvl="0" indent="0" algn="r" rtl="0">
                <a:lnSpc>
                  <a:spcPct val="100000"/>
                </a:lnSpc>
                <a:spcBef>
                  <a:spcPts val="0"/>
                </a:spcBef>
                <a:spcAft>
                  <a:spcPts val="0"/>
                </a:spcAft>
                <a:buSzPts val="1400"/>
                <a:buNone/>
              </a:pPr>
              <a:t>1</a:t>
            </a:fld>
            <a:endParaRPr/>
          </a:p>
        </p:txBody>
      </p:sp>
    </p:spTree>
    <p:extLst>
      <p:ext uri="{BB962C8B-B14F-4D97-AF65-F5344CB8AC3E}">
        <p14:creationId xmlns="" xmlns:p14="http://schemas.microsoft.com/office/powerpoint/2010/main" val="40625128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3" name="Google Shape;143;p1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4" name="Google Shape;144;p1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IN"/>
              <a:pPr marL="0" lvl="0" indent="0" algn="r" rtl="0">
                <a:lnSpc>
                  <a:spcPct val="100000"/>
                </a:lnSpc>
                <a:spcBef>
                  <a:spcPts val="0"/>
                </a:spcBef>
                <a:spcAft>
                  <a:spcPts val="0"/>
                </a:spcAft>
                <a:buClr>
                  <a:srgbClr val="000000"/>
                </a:buClr>
                <a:buSzPts val="1200"/>
                <a:buFont typeface="Arial"/>
                <a:buNone/>
              </a:pPr>
              <a:t>37</a:t>
            </a:fld>
            <a:endParaRPr/>
          </a:p>
        </p:txBody>
      </p:sp>
    </p:spTree>
    <p:extLst>
      <p:ext uri="{BB962C8B-B14F-4D97-AF65-F5344CB8AC3E}">
        <p14:creationId xmlns="" xmlns:p14="http://schemas.microsoft.com/office/powerpoint/2010/main" val="9595059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3" name="Google Shape;143;p1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4" name="Google Shape;144;p1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IN"/>
              <a:pPr marL="0" lvl="0" indent="0" algn="r" rtl="0">
                <a:lnSpc>
                  <a:spcPct val="100000"/>
                </a:lnSpc>
                <a:spcBef>
                  <a:spcPts val="0"/>
                </a:spcBef>
                <a:spcAft>
                  <a:spcPts val="0"/>
                </a:spcAft>
                <a:buClr>
                  <a:srgbClr val="000000"/>
                </a:buClr>
                <a:buSzPts val="1200"/>
                <a:buFont typeface="Arial"/>
                <a:buNone/>
              </a:pPr>
              <a:t>38</a:t>
            </a:fld>
            <a:endParaRPr/>
          </a:p>
        </p:txBody>
      </p:sp>
    </p:spTree>
    <p:extLst>
      <p:ext uri="{BB962C8B-B14F-4D97-AF65-F5344CB8AC3E}">
        <p14:creationId xmlns="" xmlns:p14="http://schemas.microsoft.com/office/powerpoint/2010/main" val="10888789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3" name="Google Shape;143;p1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4" name="Google Shape;144;p1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IN"/>
              <a:pPr marL="0" lvl="0" indent="0" algn="r" rtl="0">
                <a:lnSpc>
                  <a:spcPct val="100000"/>
                </a:lnSpc>
                <a:spcBef>
                  <a:spcPts val="0"/>
                </a:spcBef>
                <a:spcAft>
                  <a:spcPts val="0"/>
                </a:spcAft>
                <a:buClr>
                  <a:srgbClr val="000000"/>
                </a:buClr>
                <a:buSzPts val="1200"/>
                <a:buFont typeface="Arial"/>
                <a:buNone/>
              </a:pPr>
              <a:t>39</a:t>
            </a:fld>
            <a:endParaRPr/>
          </a:p>
        </p:txBody>
      </p:sp>
    </p:spTree>
    <p:extLst>
      <p:ext uri="{BB962C8B-B14F-4D97-AF65-F5344CB8AC3E}">
        <p14:creationId xmlns="" xmlns:p14="http://schemas.microsoft.com/office/powerpoint/2010/main" val="6104736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3" name="Google Shape;143;p1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4" name="Google Shape;144;p1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IN"/>
              <a:pPr marL="0" lvl="0" indent="0" algn="r" rtl="0">
                <a:lnSpc>
                  <a:spcPct val="100000"/>
                </a:lnSpc>
                <a:spcBef>
                  <a:spcPts val="0"/>
                </a:spcBef>
                <a:spcAft>
                  <a:spcPts val="0"/>
                </a:spcAft>
                <a:buClr>
                  <a:srgbClr val="000000"/>
                </a:buClr>
                <a:buSzPts val="1200"/>
                <a:buFont typeface="Arial"/>
                <a:buNone/>
              </a:pPr>
              <a:t>40</a:t>
            </a:fld>
            <a:endParaRPr/>
          </a:p>
        </p:txBody>
      </p:sp>
    </p:spTree>
    <p:extLst>
      <p:ext uri="{BB962C8B-B14F-4D97-AF65-F5344CB8AC3E}">
        <p14:creationId xmlns="" xmlns:p14="http://schemas.microsoft.com/office/powerpoint/2010/main" val="26326759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6" name="Google Shape;106;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 xmlns:p14="http://schemas.microsoft.com/office/powerpoint/2010/main" val="5414203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6" name="Google Shape;136;p1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7" name="Google Shape;137;p1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IN"/>
              <a:pPr marL="0" lvl="0" indent="0" algn="r" rtl="0">
                <a:lnSpc>
                  <a:spcPct val="100000"/>
                </a:lnSpc>
                <a:spcBef>
                  <a:spcPts val="0"/>
                </a:spcBef>
                <a:spcAft>
                  <a:spcPts val="0"/>
                </a:spcAft>
                <a:buClr>
                  <a:srgbClr val="000000"/>
                </a:buClr>
                <a:buSzPts val="1200"/>
                <a:buFont typeface="Arial"/>
                <a:buNone/>
              </a:pPr>
              <a:t>43</a:t>
            </a:fld>
            <a:endParaRPr/>
          </a:p>
        </p:txBody>
      </p:sp>
    </p:spTree>
    <p:extLst>
      <p:ext uri="{BB962C8B-B14F-4D97-AF65-F5344CB8AC3E}">
        <p14:creationId xmlns="" xmlns:p14="http://schemas.microsoft.com/office/powerpoint/2010/main" val="39849740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3" name="Google Shape;143;p1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4" name="Google Shape;144;p1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IN"/>
              <a:pPr marL="0" lvl="0" indent="0" algn="r" rtl="0">
                <a:lnSpc>
                  <a:spcPct val="100000"/>
                </a:lnSpc>
                <a:spcBef>
                  <a:spcPts val="0"/>
                </a:spcBef>
                <a:spcAft>
                  <a:spcPts val="0"/>
                </a:spcAft>
                <a:buClr>
                  <a:srgbClr val="000000"/>
                </a:buClr>
                <a:buSzPts val="1200"/>
                <a:buFont typeface="Arial"/>
                <a:buNone/>
              </a:pPr>
              <a:t>45</a:t>
            </a:fld>
            <a:endParaRPr/>
          </a:p>
        </p:txBody>
      </p:sp>
    </p:spTree>
    <p:extLst>
      <p:ext uri="{BB962C8B-B14F-4D97-AF65-F5344CB8AC3E}">
        <p14:creationId xmlns="" xmlns:p14="http://schemas.microsoft.com/office/powerpoint/2010/main" val="17526502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p2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24" name="Google Shape;324;p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 xmlns:p14="http://schemas.microsoft.com/office/powerpoint/2010/main" val="15587968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p2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36" name="Google Shape;336;p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 xmlns:p14="http://schemas.microsoft.com/office/powerpoint/2010/main" val="15104391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p2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42" name="Google Shape;342;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 xmlns:p14="http://schemas.microsoft.com/office/powerpoint/2010/main" val="38317455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
        <p:cNvGrpSpPr/>
        <p:nvPr/>
      </p:nvGrpSpPr>
      <p:grpSpPr>
        <a:xfrm>
          <a:off x="0" y="0"/>
          <a:ext cx="0" cy="0"/>
          <a:chOff x="0" y="0"/>
          <a:chExt cx="0" cy="0"/>
        </a:xfrm>
      </p:grpSpPr>
      <p:sp>
        <p:nvSpPr>
          <p:cNvPr id="40" name="Google Shape;40;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1" name="Google Shape;41;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 xmlns:p14="http://schemas.microsoft.com/office/powerpoint/2010/main" val="163914422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48" name="Google Shape;348;p2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49" name="Google Shape;349;p26: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IN"/>
              <a:pPr marL="0" lvl="0" indent="0" algn="r" rtl="0">
                <a:lnSpc>
                  <a:spcPct val="100000"/>
                </a:lnSpc>
                <a:spcBef>
                  <a:spcPts val="0"/>
                </a:spcBef>
                <a:spcAft>
                  <a:spcPts val="0"/>
                </a:spcAft>
                <a:buClr>
                  <a:srgbClr val="000000"/>
                </a:buClr>
                <a:buSzPts val="1400"/>
                <a:buFont typeface="Arial"/>
                <a:buNone/>
              </a:pPr>
              <a:t>49</a:t>
            </a:fld>
            <a:endParaRPr/>
          </a:p>
        </p:txBody>
      </p:sp>
    </p:spTree>
    <p:extLst>
      <p:ext uri="{BB962C8B-B14F-4D97-AF65-F5344CB8AC3E}">
        <p14:creationId xmlns="" xmlns:p14="http://schemas.microsoft.com/office/powerpoint/2010/main" val="413558428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p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55" name="Google Shape;355;p2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56" name="Google Shape;356;p27: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IN"/>
              <a:pPr marL="0" lvl="0" indent="0" algn="r" rtl="0">
                <a:lnSpc>
                  <a:spcPct val="100000"/>
                </a:lnSpc>
                <a:spcBef>
                  <a:spcPts val="0"/>
                </a:spcBef>
                <a:spcAft>
                  <a:spcPts val="0"/>
                </a:spcAft>
                <a:buClr>
                  <a:srgbClr val="000000"/>
                </a:buClr>
                <a:buSzPts val="1400"/>
                <a:buFont typeface="Arial"/>
                <a:buNone/>
              </a:pPr>
              <a:t>52</a:t>
            </a:fld>
            <a:endParaRPr/>
          </a:p>
        </p:txBody>
      </p:sp>
    </p:spTree>
    <p:extLst>
      <p:ext uri="{BB962C8B-B14F-4D97-AF65-F5344CB8AC3E}">
        <p14:creationId xmlns="" xmlns:p14="http://schemas.microsoft.com/office/powerpoint/2010/main" val="336491156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p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63" name="Google Shape;363;p2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64" name="Google Shape;364;p28: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IN"/>
              <a:pPr marL="0" lvl="0" indent="0" algn="r" rtl="0">
                <a:lnSpc>
                  <a:spcPct val="100000"/>
                </a:lnSpc>
                <a:spcBef>
                  <a:spcPts val="0"/>
                </a:spcBef>
                <a:spcAft>
                  <a:spcPts val="0"/>
                </a:spcAft>
                <a:buClr>
                  <a:srgbClr val="000000"/>
                </a:buClr>
                <a:buSzPts val="1400"/>
                <a:buFont typeface="Arial"/>
                <a:buNone/>
              </a:pPr>
              <a:t>53</a:t>
            </a:fld>
            <a:endParaRPr/>
          </a:p>
        </p:txBody>
      </p:sp>
    </p:spTree>
    <p:extLst>
      <p:ext uri="{BB962C8B-B14F-4D97-AF65-F5344CB8AC3E}">
        <p14:creationId xmlns="" xmlns:p14="http://schemas.microsoft.com/office/powerpoint/2010/main" val="19860489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5" name="Google Shape;95;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 xmlns:p14="http://schemas.microsoft.com/office/powerpoint/2010/main" val="1595421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
        <p:cNvGrpSpPr/>
        <p:nvPr/>
      </p:nvGrpSpPr>
      <p:grpSpPr>
        <a:xfrm>
          <a:off x="0" y="0"/>
          <a:ext cx="0" cy="0"/>
          <a:chOff x="0" y="0"/>
          <a:chExt cx="0" cy="0"/>
        </a:xfrm>
      </p:grpSpPr>
      <p:sp>
        <p:nvSpPr>
          <p:cNvPr id="47" name="Google Shape;47;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8" name="Google Shape;48;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 xmlns:p14="http://schemas.microsoft.com/office/powerpoint/2010/main" val="18305398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5" name="Google Shape;55;p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6" name="Google Shape;56;p4: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IN"/>
              <a:pPr marL="0" lvl="0" indent="0" algn="r" rtl="0">
                <a:lnSpc>
                  <a:spcPct val="100000"/>
                </a:lnSpc>
                <a:spcBef>
                  <a:spcPts val="0"/>
                </a:spcBef>
                <a:spcAft>
                  <a:spcPts val="0"/>
                </a:spcAft>
                <a:buClr>
                  <a:srgbClr val="000000"/>
                </a:buClr>
                <a:buSzPts val="1400"/>
                <a:buFont typeface="Arial"/>
                <a:buNone/>
              </a:pPr>
              <a:t>5</a:t>
            </a:fld>
            <a:endParaRPr/>
          </a:p>
        </p:txBody>
      </p:sp>
    </p:spTree>
    <p:extLst>
      <p:ext uri="{BB962C8B-B14F-4D97-AF65-F5344CB8AC3E}">
        <p14:creationId xmlns="" xmlns:p14="http://schemas.microsoft.com/office/powerpoint/2010/main" val="41806358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2" name="Google Shape;62;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 xmlns:p14="http://schemas.microsoft.com/office/powerpoint/2010/main" val="39854916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5" name="Google Shape;75;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 xmlns:p14="http://schemas.microsoft.com/office/powerpoint/2010/main" val="33689529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5" name="Google Shape;85;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 xmlns:p14="http://schemas.microsoft.com/office/powerpoint/2010/main" val="28292587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6" name="Google Shape;116;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 xmlns:p14="http://schemas.microsoft.com/office/powerpoint/2010/main" val="23908547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7"/>
        <p:cNvGrpSpPr/>
        <p:nvPr/>
      </p:nvGrpSpPr>
      <p:grpSpPr>
        <a:xfrm>
          <a:off x="0" y="0"/>
          <a:ext cx="0" cy="0"/>
          <a:chOff x="0" y="0"/>
          <a:chExt cx="0" cy="0"/>
        </a:xfrm>
      </p:grpSpPr>
      <p:sp>
        <p:nvSpPr>
          <p:cNvPr id="18" name="Google Shape;18;p2"/>
          <p:cNvSpPr/>
          <p:nvPr/>
        </p:nvSpPr>
        <p:spPr>
          <a:xfrm>
            <a:off x="254950" y="262784"/>
            <a:ext cx="11682101" cy="6332433"/>
          </a:xfrm>
          <a:prstGeom prst="rect">
            <a:avLst/>
          </a:prstGeom>
          <a:solidFill>
            <a:srgbClr val="D2472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Quattrocento Sans"/>
              <a:ea typeface="Quattrocento Sans"/>
              <a:cs typeface="Quattrocento Sans"/>
              <a:sym typeface="Quattrocento Sans"/>
            </a:endParaRPr>
          </a:p>
        </p:txBody>
      </p:sp>
      <p:sp>
        <p:nvSpPr>
          <p:cNvPr id="19" name="Google Shape;19;p2"/>
          <p:cNvSpPr txBox="1">
            <a:spLocks noGrp="1"/>
          </p:cNvSpPr>
          <p:nvPr>
            <p:ph type="title"/>
          </p:nvPr>
        </p:nvSpPr>
        <p:spPr>
          <a:xfrm>
            <a:off x="521208" y="448056"/>
            <a:ext cx="6876288" cy="64008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20"/>
        <p:cNvGrpSpPr/>
        <p:nvPr/>
      </p:nvGrpSpPr>
      <p:grpSpPr>
        <a:xfrm>
          <a:off x="0" y="0"/>
          <a:ext cx="0" cy="0"/>
          <a:chOff x="0" y="0"/>
          <a:chExt cx="0" cy="0"/>
        </a:xfrm>
      </p:grpSpPr>
      <p:sp>
        <p:nvSpPr>
          <p:cNvPr id="21" name="Google Shape;21;p3"/>
          <p:cNvSpPr/>
          <p:nvPr/>
        </p:nvSpPr>
        <p:spPr>
          <a:xfrm>
            <a:off x="256032" y="265176"/>
            <a:ext cx="11683049" cy="6332433"/>
          </a:xfrm>
          <a:prstGeom prst="rect">
            <a:avLst/>
          </a:prstGeom>
          <a:solidFill>
            <a:srgbClr val="F5F5F5"/>
          </a:solid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Quattrocento Sans"/>
              <a:ea typeface="Quattrocento Sans"/>
              <a:cs typeface="Quattrocento Sans"/>
              <a:sym typeface="Quattrocento Sans"/>
            </a:endParaRPr>
          </a:p>
        </p:txBody>
      </p:sp>
      <p:cxnSp>
        <p:nvCxnSpPr>
          <p:cNvPr id="22" name="Google Shape;22;p3"/>
          <p:cNvCxnSpPr/>
          <p:nvPr/>
        </p:nvCxnSpPr>
        <p:spPr>
          <a:xfrm>
            <a:off x="604434" y="1196392"/>
            <a:ext cx="10983132" cy="0"/>
          </a:xfrm>
          <a:prstGeom prst="straightConnector1">
            <a:avLst/>
          </a:prstGeom>
          <a:noFill/>
          <a:ln w="25400" cap="flat" cmpd="sng">
            <a:solidFill>
              <a:srgbClr val="D24726"/>
            </a:solidFill>
            <a:prstDash val="solid"/>
            <a:miter lim="800000"/>
            <a:headEnd type="none" w="sm" len="sm"/>
            <a:tailEnd type="none" w="sm" len="sm"/>
          </a:ln>
        </p:spPr>
      </p:cxnSp>
      <p:sp>
        <p:nvSpPr>
          <p:cNvPr id="23" name="Google Shape;23;p3"/>
          <p:cNvSpPr txBox="1">
            <a:spLocks noGrp="1"/>
          </p:cNvSpPr>
          <p:nvPr>
            <p:ph type="title"/>
          </p:nvPr>
        </p:nvSpPr>
        <p:spPr>
          <a:xfrm>
            <a:off x="521207" y="448056"/>
            <a:ext cx="6877119" cy="64008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Clr>
                <a:srgbClr val="3A3838"/>
              </a:buClr>
              <a:buSzPts val="2800"/>
              <a:buFont typeface="Quattrocento Sans"/>
              <a:buNone/>
              <a:defRPr sz="2800">
                <a:solidFill>
                  <a:srgbClr val="3A383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3"/>
          <p:cNvSpPr txBox="1">
            <a:spLocks noGrp="1"/>
          </p:cNvSpPr>
          <p:nvPr>
            <p:ph type="body" idx="1"/>
          </p:nvPr>
        </p:nvSpPr>
        <p:spPr>
          <a:xfrm>
            <a:off x="539496" y="1435608"/>
            <a:ext cx="4416552" cy="3977640"/>
          </a:xfrm>
          <a:prstGeom prst="rect">
            <a:avLst/>
          </a:prstGeom>
          <a:noFill/>
          <a:ln>
            <a:noFill/>
          </a:ln>
        </p:spPr>
        <p:txBody>
          <a:bodyPr spcFirstLastPara="1" wrap="square" lIns="91425" tIns="45700" rIns="91425" bIns="45700" anchor="t" anchorCtr="0">
            <a:noAutofit/>
          </a:bodyPr>
          <a:lstStyle>
            <a:lvl1pPr marL="457200" lvl="0" indent="-228600" algn="l">
              <a:lnSpc>
                <a:spcPct val="150000"/>
              </a:lnSpc>
              <a:spcBef>
                <a:spcPts val="1000"/>
              </a:spcBef>
              <a:spcAft>
                <a:spcPts val="0"/>
              </a:spcAft>
              <a:buClr>
                <a:srgbClr val="3F3F3F"/>
              </a:buClr>
              <a:buSzPts val="1200"/>
              <a:buFont typeface="Quattrocento Sans"/>
              <a:buNone/>
              <a:defRPr sz="1200">
                <a:solidFill>
                  <a:srgbClr val="3F3F3F"/>
                </a:solidFill>
              </a:defRPr>
            </a:lvl1pPr>
            <a:lvl2pPr marL="914400" lvl="1" indent="-304800" algn="l">
              <a:lnSpc>
                <a:spcPct val="150000"/>
              </a:lnSpc>
              <a:spcBef>
                <a:spcPts val="1200"/>
              </a:spcBef>
              <a:spcAft>
                <a:spcPts val="0"/>
              </a:spcAft>
              <a:buClr>
                <a:srgbClr val="3F3F3F"/>
              </a:buClr>
              <a:buSzPts val="1200"/>
              <a:buChar char="•"/>
              <a:defRPr sz="1200">
                <a:solidFill>
                  <a:srgbClr val="3F3F3F"/>
                </a:solidFill>
              </a:defRPr>
            </a:lvl2pPr>
            <a:lvl3pPr marL="1371600" lvl="2" indent="-304800" algn="l">
              <a:lnSpc>
                <a:spcPct val="150000"/>
              </a:lnSpc>
              <a:spcBef>
                <a:spcPts val="1200"/>
              </a:spcBef>
              <a:spcAft>
                <a:spcPts val="0"/>
              </a:spcAft>
              <a:buClr>
                <a:srgbClr val="3F3F3F"/>
              </a:buClr>
              <a:buSzPts val="1200"/>
              <a:buChar char="•"/>
              <a:defRPr sz="1200">
                <a:solidFill>
                  <a:srgbClr val="3F3F3F"/>
                </a:solidFill>
              </a:defRPr>
            </a:lvl3pPr>
            <a:lvl4pPr marL="1828800" lvl="3" indent="-304800" algn="l">
              <a:lnSpc>
                <a:spcPct val="150000"/>
              </a:lnSpc>
              <a:spcBef>
                <a:spcPts val="1200"/>
              </a:spcBef>
              <a:spcAft>
                <a:spcPts val="0"/>
              </a:spcAft>
              <a:buClr>
                <a:srgbClr val="3F3F3F"/>
              </a:buClr>
              <a:buSzPts val="1200"/>
              <a:buChar char="•"/>
              <a:defRPr sz="1200">
                <a:solidFill>
                  <a:srgbClr val="3F3F3F"/>
                </a:solidFill>
              </a:defRPr>
            </a:lvl4pPr>
            <a:lvl5pPr marL="2286000" lvl="4" indent="-304800" algn="l">
              <a:lnSpc>
                <a:spcPct val="150000"/>
              </a:lnSpc>
              <a:spcBef>
                <a:spcPts val="1200"/>
              </a:spcBef>
              <a:spcAft>
                <a:spcPts val="0"/>
              </a:spcAft>
              <a:buClr>
                <a:srgbClr val="3F3F3F"/>
              </a:buClr>
              <a:buSzPts val="1200"/>
              <a:buChar char="•"/>
              <a:defRPr sz="1200">
                <a:solidFill>
                  <a:srgbClr val="3F3F3F"/>
                </a:solidFill>
              </a:defRPr>
            </a:lvl5pPr>
            <a:lvl6pPr marL="2743200" lvl="5" indent="-342900" algn="l">
              <a:lnSpc>
                <a:spcPct val="150000"/>
              </a:lnSpc>
              <a:spcBef>
                <a:spcPts val="1200"/>
              </a:spcBef>
              <a:spcAft>
                <a:spcPts val="0"/>
              </a:spcAft>
              <a:buClr>
                <a:schemeClr val="dk1"/>
              </a:buClr>
              <a:buSzPts val="1800"/>
              <a:buChar char="•"/>
              <a:defRPr/>
            </a:lvl6pPr>
            <a:lvl7pPr marL="3200400" lvl="6" indent="-342900" algn="l">
              <a:lnSpc>
                <a:spcPct val="150000"/>
              </a:lnSpc>
              <a:spcBef>
                <a:spcPts val="1200"/>
              </a:spcBef>
              <a:spcAft>
                <a:spcPts val="0"/>
              </a:spcAft>
              <a:buClr>
                <a:schemeClr val="dk1"/>
              </a:buClr>
              <a:buSzPts val="1800"/>
              <a:buChar char="•"/>
              <a:defRPr/>
            </a:lvl7pPr>
            <a:lvl8pPr marL="3657600" lvl="7" indent="-342900" algn="l">
              <a:lnSpc>
                <a:spcPct val="150000"/>
              </a:lnSpc>
              <a:spcBef>
                <a:spcPts val="1200"/>
              </a:spcBef>
              <a:spcAft>
                <a:spcPts val="0"/>
              </a:spcAft>
              <a:buClr>
                <a:schemeClr val="dk1"/>
              </a:buClr>
              <a:buSzPts val="1800"/>
              <a:buChar char="•"/>
              <a:defRPr/>
            </a:lvl8pPr>
            <a:lvl9pPr marL="4114800" lvl="8" indent="-228600" algn="l">
              <a:lnSpc>
                <a:spcPct val="90000"/>
              </a:lnSpc>
              <a:spcBef>
                <a:spcPts val="1200"/>
              </a:spcBef>
              <a:spcAft>
                <a:spcPts val="0"/>
              </a:spcAft>
              <a:buClr>
                <a:schemeClr val="dk1"/>
              </a:buClr>
              <a:buSzPts val="1800"/>
              <a:buNone/>
              <a:defRPr/>
            </a:lvl9pPr>
          </a:lstStyle>
          <a:p>
            <a:endParaRPr/>
          </a:p>
        </p:txBody>
      </p:sp>
      <p:sp>
        <p:nvSpPr>
          <p:cNvPr id="25" name="Google Shape;25;p3"/>
          <p:cNvSpPr txBox="1">
            <a:spLocks noGrp="1"/>
          </p:cNvSpPr>
          <p:nvPr>
            <p:ph type="dt" idx="10"/>
          </p:nvPr>
        </p:nvSpPr>
        <p:spPr>
          <a:xfrm>
            <a:off x="539496" y="6203952"/>
            <a:ext cx="3276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59595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3"/>
          <p:cNvSpPr txBox="1">
            <a:spLocks noGrp="1"/>
          </p:cNvSpPr>
          <p:nvPr>
            <p:ph type="ftr" idx="11"/>
          </p:nvPr>
        </p:nvSpPr>
        <p:spPr>
          <a:xfrm>
            <a:off x="4648200" y="6203952"/>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200">
                <a:solidFill>
                  <a:srgbClr val="59595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3"/>
          <p:cNvSpPr txBox="1">
            <a:spLocks noGrp="1"/>
          </p:cNvSpPr>
          <p:nvPr>
            <p:ph type="sldNum" idx="12"/>
          </p:nvPr>
        </p:nvSpPr>
        <p:spPr>
          <a:xfrm>
            <a:off x="8371926" y="6203952"/>
            <a:ext cx="3276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Quattrocento Sans"/>
                <a:ea typeface="Quattrocento Sans"/>
                <a:cs typeface="Quattrocento Sans"/>
                <a:sym typeface="Quattrocento Sans"/>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Quattrocento Sans"/>
                <a:ea typeface="Quattrocento Sans"/>
                <a:cs typeface="Quattrocento Sans"/>
                <a:sym typeface="Quattrocento Sans"/>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Quattrocento Sans"/>
                <a:ea typeface="Quattrocento Sans"/>
                <a:cs typeface="Quattrocento Sans"/>
                <a:sym typeface="Quattrocento Sans"/>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Quattrocento Sans"/>
                <a:ea typeface="Quattrocento Sans"/>
                <a:cs typeface="Quattrocento Sans"/>
                <a:sym typeface="Quattrocento Sans"/>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Quattrocento Sans"/>
                <a:ea typeface="Quattrocento Sans"/>
                <a:cs typeface="Quattrocento Sans"/>
                <a:sym typeface="Quattrocento Sans"/>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Quattrocento Sans"/>
                <a:ea typeface="Quattrocento Sans"/>
                <a:cs typeface="Quattrocento Sans"/>
                <a:sym typeface="Quattrocento Sans"/>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Quattrocento Sans"/>
                <a:ea typeface="Quattrocento Sans"/>
                <a:cs typeface="Quattrocento Sans"/>
                <a:sym typeface="Quattrocento Sans"/>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Quattrocento Sans"/>
                <a:ea typeface="Quattrocento Sans"/>
                <a:cs typeface="Quattrocento Sans"/>
                <a:sym typeface="Quattrocento Sans"/>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Quattrocento Sans"/>
                <a:ea typeface="Quattrocento Sans"/>
                <a:cs typeface="Quattrocento Sans"/>
                <a:sym typeface="Quattrocento Sans"/>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p:nvPr/>
        </p:nvSpPr>
        <p:spPr>
          <a:xfrm>
            <a:off x="256032" y="265176"/>
            <a:ext cx="11683049" cy="6332433"/>
          </a:xfrm>
          <a:prstGeom prst="rect">
            <a:avLst/>
          </a:prstGeom>
          <a:solidFill>
            <a:srgbClr val="F5F5F5"/>
          </a:solid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Quattrocento Sans"/>
              <a:ea typeface="Quattrocento Sans"/>
              <a:cs typeface="Quattrocento Sans"/>
              <a:sym typeface="Quattrocento Sans"/>
            </a:endParaRPr>
          </a:p>
        </p:txBody>
      </p:sp>
      <p:sp>
        <p:nvSpPr>
          <p:cNvPr id="11" name="Google Shape;11;p1"/>
          <p:cNvSpPr txBox="1">
            <a:spLocks noGrp="1"/>
          </p:cNvSpPr>
          <p:nvPr>
            <p:ph type="title"/>
          </p:nvPr>
        </p:nvSpPr>
        <p:spPr>
          <a:xfrm>
            <a:off x="521208" y="448056"/>
            <a:ext cx="6876288" cy="64008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chemeClr val="dk1"/>
              </a:buClr>
              <a:buSzPts val="2800"/>
              <a:buFont typeface="Quattrocento Sans"/>
              <a:buNone/>
              <a:defRPr sz="2800" b="0" i="0" u="none" strike="noStrike" cap="none">
                <a:solidFill>
                  <a:schemeClr val="dk1"/>
                </a:solidFill>
                <a:latin typeface="Quattrocento Sans"/>
                <a:ea typeface="Quattrocento Sans"/>
                <a:cs typeface="Quattrocento Sans"/>
                <a:sym typeface="Quattrocento Sa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2" name="Google Shape;12;p1"/>
          <p:cNvSpPr txBox="1">
            <a:spLocks noGrp="1"/>
          </p:cNvSpPr>
          <p:nvPr>
            <p:ph type="body" idx="1"/>
          </p:nvPr>
        </p:nvSpPr>
        <p:spPr>
          <a:xfrm>
            <a:off x="539496" y="1435608"/>
            <a:ext cx="4416552" cy="397764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50000"/>
              </a:lnSpc>
              <a:spcBef>
                <a:spcPts val="1000"/>
              </a:spcBef>
              <a:spcAft>
                <a:spcPts val="0"/>
              </a:spcAft>
              <a:buClr>
                <a:schemeClr val="dk1"/>
              </a:buClr>
              <a:buSzPts val="1200"/>
              <a:buFont typeface="Quattrocento Sans"/>
              <a:buNone/>
              <a:defRPr sz="1200" b="0" i="0" u="none" strike="noStrike" cap="none">
                <a:solidFill>
                  <a:schemeClr val="dk1"/>
                </a:solidFill>
                <a:latin typeface="Quattrocento Sans"/>
                <a:ea typeface="Quattrocento Sans"/>
                <a:cs typeface="Quattrocento Sans"/>
                <a:sym typeface="Quattrocento Sans"/>
              </a:defRPr>
            </a:lvl1pPr>
            <a:lvl2pPr marL="914400" marR="0" lvl="1" indent="-304800" algn="l" rtl="0">
              <a:lnSpc>
                <a:spcPct val="150000"/>
              </a:lnSpc>
              <a:spcBef>
                <a:spcPts val="1200"/>
              </a:spcBef>
              <a:spcAft>
                <a:spcPts val="0"/>
              </a:spcAft>
              <a:buClr>
                <a:schemeClr val="dk1"/>
              </a:buClr>
              <a:buSzPts val="1200"/>
              <a:buFont typeface="Arial"/>
              <a:buChar char="•"/>
              <a:defRPr sz="1200" b="0" i="0" u="none" strike="noStrike" cap="none">
                <a:solidFill>
                  <a:schemeClr val="dk1"/>
                </a:solidFill>
                <a:latin typeface="Quattrocento Sans"/>
                <a:ea typeface="Quattrocento Sans"/>
                <a:cs typeface="Quattrocento Sans"/>
                <a:sym typeface="Quattrocento Sans"/>
              </a:defRPr>
            </a:lvl2pPr>
            <a:lvl3pPr marL="1371600" marR="0" lvl="2" indent="-304800" algn="l" rtl="0">
              <a:lnSpc>
                <a:spcPct val="150000"/>
              </a:lnSpc>
              <a:spcBef>
                <a:spcPts val="1200"/>
              </a:spcBef>
              <a:spcAft>
                <a:spcPts val="0"/>
              </a:spcAft>
              <a:buClr>
                <a:schemeClr val="dk1"/>
              </a:buClr>
              <a:buSzPts val="1200"/>
              <a:buFont typeface="Arial"/>
              <a:buChar char="•"/>
              <a:defRPr sz="1200" b="0" i="0" u="none" strike="noStrike" cap="none">
                <a:solidFill>
                  <a:schemeClr val="dk1"/>
                </a:solidFill>
                <a:latin typeface="Quattrocento Sans"/>
                <a:ea typeface="Quattrocento Sans"/>
                <a:cs typeface="Quattrocento Sans"/>
                <a:sym typeface="Quattrocento Sans"/>
              </a:defRPr>
            </a:lvl3pPr>
            <a:lvl4pPr marL="1828800" marR="0" lvl="3" indent="-304800" algn="l" rtl="0">
              <a:lnSpc>
                <a:spcPct val="150000"/>
              </a:lnSpc>
              <a:spcBef>
                <a:spcPts val="1200"/>
              </a:spcBef>
              <a:spcAft>
                <a:spcPts val="0"/>
              </a:spcAft>
              <a:buClr>
                <a:schemeClr val="dk1"/>
              </a:buClr>
              <a:buSzPts val="1200"/>
              <a:buFont typeface="Arial"/>
              <a:buChar char="•"/>
              <a:defRPr sz="1200" b="0" i="0" u="none" strike="noStrike" cap="none">
                <a:solidFill>
                  <a:schemeClr val="dk1"/>
                </a:solidFill>
                <a:latin typeface="Quattrocento Sans"/>
                <a:ea typeface="Quattrocento Sans"/>
                <a:cs typeface="Quattrocento Sans"/>
                <a:sym typeface="Quattrocento Sans"/>
              </a:defRPr>
            </a:lvl4pPr>
            <a:lvl5pPr marL="2286000" marR="0" lvl="4" indent="-304800" algn="l" rtl="0">
              <a:lnSpc>
                <a:spcPct val="150000"/>
              </a:lnSpc>
              <a:spcBef>
                <a:spcPts val="1200"/>
              </a:spcBef>
              <a:spcAft>
                <a:spcPts val="0"/>
              </a:spcAft>
              <a:buClr>
                <a:schemeClr val="dk1"/>
              </a:buClr>
              <a:buSzPts val="1200"/>
              <a:buFont typeface="Arial"/>
              <a:buChar char="•"/>
              <a:defRPr sz="1200" b="0" i="0" u="none" strike="noStrike" cap="none">
                <a:solidFill>
                  <a:schemeClr val="dk1"/>
                </a:solidFill>
                <a:latin typeface="Quattrocento Sans"/>
                <a:ea typeface="Quattrocento Sans"/>
                <a:cs typeface="Quattrocento Sans"/>
                <a:sym typeface="Quattrocento Sans"/>
              </a:defRPr>
            </a:lvl5pPr>
            <a:lvl6pPr marL="2743200" marR="0" lvl="5" indent="-304800" algn="l" rtl="0">
              <a:lnSpc>
                <a:spcPct val="150000"/>
              </a:lnSpc>
              <a:spcBef>
                <a:spcPts val="1200"/>
              </a:spcBef>
              <a:spcAft>
                <a:spcPts val="0"/>
              </a:spcAft>
              <a:buClr>
                <a:schemeClr val="dk1"/>
              </a:buClr>
              <a:buSzPts val="1200"/>
              <a:buFont typeface="Arial"/>
              <a:buChar char="•"/>
              <a:defRPr sz="1200" b="0" i="0" u="none" strike="noStrike" cap="none">
                <a:solidFill>
                  <a:schemeClr val="dk1"/>
                </a:solidFill>
                <a:latin typeface="Quattrocento Sans"/>
                <a:ea typeface="Quattrocento Sans"/>
                <a:cs typeface="Quattrocento Sans"/>
                <a:sym typeface="Quattrocento Sans"/>
              </a:defRPr>
            </a:lvl6pPr>
            <a:lvl7pPr marL="3200400" marR="0" lvl="6" indent="-304800" algn="l" rtl="0">
              <a:lnSpc>
                <a:spcPct val="150000"/>
              </a:lnSpc>
              <a:spcBef>
                <a:spcPts val="1200"/>
              </a:spcBef>
              <a:spcAft>
                <a:spcPts val="0"/>
              </a:spcAft>
              <a:buClr>
                <a:schemeClr val="dk1"/>
              </a:buClr>
              <a:buSzPts val="1200"/>
              <a:buFont typeface="Arial"/>
              <a:buChar char="•"/>
              <a:defRPr sz="1200" b="0" i="0" u="none" strike="noStrike" cap="none">
                <a:solidFill>
                  <a:schemeClr val="dk1"/>
                </a:solidFill>
                <a:latin typeface="Quattrocento Sans"/>
                <a:ea typeface="Quattrocento Sans"/>
                <a:cs typeface="Quattrocento Sans"/>
                <a:sym typeface="Quattrocento Sans"/>
              </a:defRPr>
            </a:lvl7pPr>
            <a:lvl8pPr marL="3657600" marR="0" lvl="7" indent="-304800" algn="l" rtl="0">
              <a:lnSpc>
                <a:spcPct val="150000"/>
              </a:lnSpc>
              <a:spcBef>
                <a:spcPts val="1200"/>
              </a:spcBef>
              <a:spcAft>
                <a:spcPts val="0"/>
              </a:spcAft>
              <a:buClr>
                <a:schemeClr val="dk1"/>
              </a:buClr>
              <a:buSzPts val="1200"/>
              <a:buFont typeface="Arial"/>
              <a:buChar char="•"/>
              <a:defRPr sz="1200" b="0" i="0" u="none" strike="noStrike" cap="none">
                <a:solidFill>
                  <a:schemeClr val="dk1"/>
                </a:solidFill>
                <a:latin typeface="Quattrocento Sans"/>
                <a:ea typeface="Quattrocento Sans"/>
                <a:cs typeface="Quattrocento Sans"/>
                <a:sym typeface="Quattrocento Sans"/>
              </a:defRPr>
            </a:lvl8pPr>
            <a:lvl9pPr marL="4114800" marR="0" lvl="8" indent="-228600" algn="l" rtl="0">
              <a:lnSpc>
                <a:spcPct val="90000"/>
              </a:lnSpc>
              <a:spcBef>
                <a:spcPts val="1200"/>
              </a:spcBef>
              <a:spcAft>
                <a:spcPts val="0"/>
              </a:spcAft>
              <a:buClr>
                <a:schemeClr val="dk1"/>
              </a:buClr>
              <a:buSzPts val="1200"/>
              <a:buFont typeface="Arial"/>
              <a:buNone/>
              <a:defRPr sz="12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3" name="Google Shape;13;p1"/>
          <p:cNvSpPr txBox="1">
            <a:spLocks noGrp="1"/>
          </p:cNvSpPr>
          <p:nvPr>
            <p:ph type="dt" idx="10"/>
          </p:nvPr>
        </p:nvSpPr>
        <p:spPr>
          <a:xfrm>
            <a:off x="539496" y="6203952"/>
            <a:ext cx="32766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595959"/>
                </a:solidFill>
                <a:latin typeface="Quattrocento Sans"/>
                <a:ea typeface="Quattrocento Sans"/>
                <a:cs typeface="Quattrocento Sans"/>
                <a:sym typeface="Quattrocento Sa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Quattrocento Sans"/>
                <a:ea typeface="Quattrocento Sans"/>
                <a:cs typeface="Quattrocento Sans"/>
                <a:sym typeface="Quattrocento Sans"/>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Quattrocento Sans"/>
                <a:ea typeface="Quattrocento Sans"/>
                <a:cs typeface="Quattrocento Sans"/>
                <a:sym typeface="Quattrocento Sans"/>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Quattrocento Sans"/>
                <a:ea typeface="Quattrocento Sans"/>
                <a:cs typeface="Quattrocento Sans"/>
                <a:sym typeface="Quattrocento Sans"/>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Quattrocento Sans"/>
                <a:ea typeface="Quattrocento Sans"/>
                <a:cs typeface="Quattrocento Sans"/>
                <a:sym typeface="Quattrocento Sans"/>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4" name="Google Shape;14;p1"/>
          <p:cNvSpPr txBox="1">
            <a:spLocks noGrp="1"/>
          </p:cNvSpPr>
          <p:nvPr>
            <p:ph type="ftr" idx="11"/>
          </p:nvPr>
        </p:nvSpPr>
        <p:spPr>
          <a:xfrm>
            <a:off x="4648200" y="6203952"/>
            <a:ext cx="28956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595959"/>
                </a:solidFill>
                <a:latin typeface="Quattrocento Sans"/>
                <a:ea typeface="Quattrocento Sans"/>
                <a:cs typeface="Quattrocento Sans"/>
                <a:sym typeface="Quattrocento Sa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Quattrocento Sans"/>
                <a:ea typeface="Quattrocento Sans"/>
                <a:cs typeface="Quattrocento Sans"/>
                <a:sym typeface="Quattrocento Sans"/>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Quattrocento Sans"/>
                <a:ea typeface="Quattrocento Sans"/>
                <a:cs typeface="Quattrocento Sans"/>
                <a:sym typeface="Quattrocento Sans"/>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Quattrocento Sans"/>
                <a:ea typeface="Quattrocento Sans"/>
                <a:cs typeface="Quattrocento Sans"/>
                <a:sym typeface="Quattrocento Sans"/>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Quattrocento Sans"/>
                <a:ea typeface="Quattrocento Sans"/>
                <a:cs typeface="Quattrocento Sans"/>
                <a:sym typeface="Quattrocento Sans"/>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5" name="Google Shape;15;p1"/>
          <p:cNvSpPr txBox="1">
            <a:spLocks noGrp="1"/>
          </p:cNvSpPr>
          <p:nvPr>
            <p:ph type="sldNum" idx="12"/>
          </p:nvPr>
        </p:nvSpPr>
        <p:spPr>
          <a:xfrm>
            <a:off x="8375904" y="6203952"/>
            <a:ext cx="32766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595959"/>
                </a:solidFill>
                <a:latin typeface="Quattrocento Sans"/>
                <a:ea typeface="Quattrocento Sans"/>
                <a:cs typeface="Quattrocento Sans"/>
                <a:sym typeface="Quattrocento Sans"/>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595959"/>
                </a:solidFill>
                <a:latin typeface="Quattrocento Sans"/>
                <a:ea typeface="Quattrocento Sans"/>
                <a:cs typeface="Quattrocento Sans"/>
                <a:sym typeface="Quattrocento Sans"/>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595959"/>
                </a:solidFill>
                <a:latin typeface="Quattrocento Sans"/>
                <a:ea typeface="Quattrocento Sans"/>
                <a:cs typeface="Quattrocento Sans"/>
                <a:sym typeface="Quattrocento Sans"/>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595959"/>
                </a:solidFill>
                <a:latin typeface="Quattrocento Sans"/>
                <a:ea typeface="Quattrocento Sans"/>
                <a:cs typeface="Quattrocento Sans"/>
                <a:sym typeface="Quattrocento Sans"/>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595959"/>
                </a:solidFill>
                <a:latin typeface="Quattrocento Sans"/>
                <a:ea typeface="Quattrocento Sans"/>
                <a:cs typeface="Quattrocento Sans"/>
                <a:sym typeface="Quattrocento Sans"/>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595959"/>
                </a:solidFill>
                <a:latin typeface="Quattrocento Sans"/>
                <a:ea typeface="Quattrocento Sans"/>
                <a:cs typeface="Quattrocento Sans"/>
                <a:sym typeface="Quattrocento Sans"/>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595959"/>
                </a:solidFill>
                <a:latin typeface="Quattrocento Sans"/>
                <a:ea typeface="Quattrocento Sans"/>
                <a:cs typeface="Quattrocento Sans"/>
                <a:sym typeface="Quattrocento Sans"/>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595959"/>
                </a:solidFill>
                <a:latin typeface="Quattrocento Sans"/>
                <a:ea typeface="Quattrocento Sans"/>
                <a:cs typeface="Quattrocento Sans"/>
                <a:sym typeface="Quattrocento Sans"/>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595959"/>
                </a:solidFill>
                <a:latin typeface="Quattrocento Sans"/>
                <a:ea typeface="Quattrocento Sans"/>
                <a:cs typeface="Quattrocento Sans"/>
                <a:sym typeface="Quattrocento Sans"/>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cxnSp>
        <p:nvCxnSpPr>
          <p:cNvPr id="16" name="Google Shape;16;p1"/>
          <p:cNvCxnSpPr/>
          <p:nvPr/>
        </p:nvCxnSpPr>
        <p:spPr>
          <a:xfrm>
            <a:off x="604434" y="1196392"/>
            <a:ext cx="10983132" cy="0"/>
          </a:xfrm>
          <a:prstGeom prst="straightConnector1">
            <a:avLst/>
          </a:prstGeom>
          <a:noFill/>
          <a:ln w="25400" cap="flat" cmpd="sng">
            <a:solidFill>
              <a:srgbClr val="D24726"/>
            </a:solidFill>
            <a:prstDash val="solid"/>
            <a:miter lim="800000"/>
            <a:headEnd type="none" w="sm" len="sm"/>
            <a:tailEnd type="none" w="sm" len="sm"/>
          </a:ln>
        </p:spPr>
      </p:cxnSp>
    </p:spTree>
  </p:cSld>
  <p:clrMap bg1="lt1" tx1="dk1" bg2="dk2" tx2="lt2" accent1="accent1" accent2="accent2" accent3="accent3" accent4="accent4" accent5="accent5" accent6="accent6" hlink="hlink" folHlink="folHlink"/>
  <p:sldLayoutIdLst>
    <p:sldLayoutId id="2147483648" r:id="rId1"/>
    <p:sldLayoutId id="2147483649"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image" Target="../media/image31.jpeg"/><Relationship Id="rId1" Type="http://schemas.openxmlformats.org/officeDocument/2006/relationships/slideLayout" Target="../slideLayouts/slideLayout2.xml"/><Relationship Id="rId4" Type="http://schemas.openxmlformats.org/officeDocument/2006/relationships/image" Target="../media/image33.jpeg"/></Relationships>
</file>

<file path=ppt/slides/_rels/slide29.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image" Target="../media/image36.jpeg"/><Relationship Id="rId1" Type="http://schemas.openxmlformats.org/officeDocument/2006/relationships/slideLayout" Target="../slideLayouts/slideLayout2.xml"/><Relationship Id="rId4" Type="http://schemas.openxmlformats.org/officeDocument/2006/relationships/image" Target="../media/image38.jpeg"/></Relationships>
</file>

<file path=ppt/slides/_rels/slide32.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image" Target="../media/image39.jpeg"/><Relationship Id="rId1" Type="http://schemas.openxmlformats.org/officeDocument/2006/relationships/slideLayout" Target="../slideLayouts/slideLayout2.xml"/><Relationship Id="rId4" Type="http://schemas.openxmlformats.org/officeDocument/2006/relationships/image" Target="../media/image41.jpe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3.jpeg"/><Relationship Id="rId2" Type="http://schemas.openxmlformats.org/officeDocument/2006/relationships/image" Target="../media/image42.jpeg"/><Relationship Id="rId1" Type="http://schemas.openxmlformats.org/officeDocument/2006/relationships/slideLayout" Target="../slideLayouts/slideLayout2.xml"/><Relationship Id="rId4" Type="http://schemas.openxmlformats.org/officeDocument/2006/relationships/image" Target="../media/image44.jpeg"/></Relationships>
</file>

<file path=ppt/slides/_rels/slide35.xml.rels><?xml version="1.0" encoding="UTF-8" standalone="yes"?>
<Relationships xmlns="http://schemas.openxmlformats.org/package/2006/relationships"><Relationship Id="rId3" Type="http://schemas.openxmlformats.org/officeDocument/2006/relationships/image" Target="../media/image46.jpeg"/><Relationship Id="rId2" Type="http://schemas.openxmlformats.org/officeDocument/2006/relationships/image" Target="../media/image45.jpeg"/><Relationship Id="rId1" Type="http://schemas.openxmlformats.org/officeDocument/2006/relationships/slideLayout" Target="../slideLayouts/slideLayout2.xml"/><Relationship Id="rId4" Type="http://schemas.openxmlformats.org/officeDocument/2006/relationships/image" Target="../media/image47.jpe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s://www.coursera.org/lecture/parallelism-ia/learn-more-byOUX"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https://www.coursera.org/lecture/parallelism-ia/learn-more-byOUX"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52.png"/><Relationship Id="rId4" Type="http://schemas.openxmlformats.org/officeDocument/2006/relationships/image" Target="../media/image51.png"/></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hyperlink" Target="https://youtu.be/nE-xN4Bf8XI"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hyperlink" Target="http://www.libpng.org/pub/png/spec/1.2/PNG-Structure.html"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7"/>
        <p:cNvGrpSpPr/>
        <p:nvPr/>
      </p:nvGrpSpPr>
      <p:grpSpPr>
        <a:xfrm>
          <a:off x="0" y="0"/>
          <a:ext cx="0" cy="0"/>
          <a:chOff x="0" y="0"/>
          <a:chExt cx="0" cy="0"/>
        </a:xfrm>
      </p:grpSpPr>
      <p:sp>
        <p:nvSpPr>
          <p:cNvPr id="38" name="Google Shape;38;p5"/>
          <p:cNvSpPr txBox="1">
            <a:spLocks noGrp="1"/>
          </p:cNvSpPr>
          <p:nvPr>
            <p:ph type="ctrTitle" idx="4294967295"/>
          </p:nvPr>
        </p:nvSpPr>
        <p:spPr>
          <a:xfrm>
            <a:off x="384145" y="1942135"/>
            <a:ext cx="11423700" cy="29853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4800"/>
              <a:buFont typeface="Arial Black"/>
              <a:buNone/>
            </a:pPr>
            <a:r>
              <a:rPr lang="en-IN" sz="4800" b="1" dirty="0">
                <a:solidFill>
                  <a:schemeClr val="lt1"/>
                </a:solidFill>
                <a:latin typeface="Montserrat"/>
                <a:ea typeface="Montserrat"/>
                <a:cs typeface="Montserrat"/>
                <a:sym typeface="Montserrat"/>
              </a:rPr>
              <a:t>Parallel-O-Code</a:t>
            </a:r>
            <a:endParaRPr sz="4800" b="1" dirty="0">
              <a:solidFill>
                <a:schemeClr val="lt1"/>
              </a:solidFill>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F90CF04-3D7C-4948-A7D8-4FCE42B6F41F}"/>
              </a:ext>
            </a:extLst>
          </p:cNvPr>
          <p:cNvSpPr>
            <a:spLocks noGrp="1"/>
          </p:cNvSpPr>
          <p:nvPr>
            <p:ph type="title"/>
          </p:nvPr>
        </p:nvSpPr>
        <p:spPr>
          <a:xfrm>
            <a:off x="521207" y="448056"/>
            <a:ext cx="7512450" cy="640080"/>
          </a:xfrm>
        </p:spPr>
        <p:txBody>
          <a:bodyPr/>
          <a:lstStyle/>
          <a:p>
            <a:r>
              <a:rPr lang="en-IN" b="1" dirty="0"/>
              <a:t>Parallel programming in Std. Algorithm Sector</a:t>
            </a:r>
          </a:p>
        </p:txBody>
      </p:sp>
      <p:sp>
        <p:nvSpPr>
          <p:cNvPr id="3" name="Text Placeholder 2">
            <a:extLst>
              <a:ext uri="{FF2B5EF4-FFF2-40B4-BE49-F238E27FC236}">
                <a16:creationId xmlns="" xmlns:a16="http://schemas.microsoft.com/office/drawing/2014/main" id="{F1C147A3-7BCB-4120-B3BB-43A30E52DC7C}"/>
              </a:ext>
            </a:extLst>
          </p:cNvPr>
          <p:cNvSpPr>
            <a:spLocks noGrp="1"/>
          </p:cNvSpPr>
          <p:nvPr>
            <p:ph type="body" idx="1"/>
          </p:nvPr>
        </p:nvSpPr>
        <p:spPr>
          <a:xfrm>
            <a:off x="539495" y="1435608"/>
            <a:ext cx="10993141" cy="5422392"/>
          </a:xfrm>
        </p:spPr>
        <p:txBody>
          <a:bodyPr/>
          <a:lstStyle/>
          <a:p>
            <a:r>
              <a:rPr lang="en-IN" sz="1600" b="1" dirty="0"/>
              <a:t>1.Bubble Sort  with OpenMP                                                                                                                                    Output</a:t>
            </a:r>
          </a:p>
          <a:p>
            <a:endParaRPr lang="en-IN" sz="1600" b="1" dirty="0"/>
          </a:p>
        </p:txBody>
      </p:sp>
      <p:pic>
        <p:nvPicPr>
          <p:cNvPr id="5" name="Picture 4">
            <a:extLst>
              <a:ext uri="{FF2B5EF4-FFF2-40B4-BE49-F238E27FC236}">
                <a16:creationId xmlns="" xmlns:a16="http://schemas.microsoft.com/office/drawing/2014/main" id="{A07AAFA6-0014-4865-BD11-869D75231D25}"/>
              </a:ext>
            </a:extLst>
          </p:cNvPr>
          <p:cNvPicPr>
            <a:picLocks noChangeAspect="1"/>
          </p:cNvPicPr>
          <p:nvPr/>
        </p:nvPicPr>
        <p:blipFill>
          <a:blip r:embed="rId2"/>
          <a:stretch>
            <a:fillRect/>
          </a:stretch>
        </p:blipFill>
        <p:spPr>
          <a:xfrm>
            <a:off x="539495" y="1931437"/>
            <a:ext cx="3052791" cy="4926563"/>
          </a:xfrm>
          <a:prstGeom prst="rect">
            <a:avLst/>
          </a:prstGeom>
        </p:spPr>
      </p:pic>
      <p:pic>
        <p:nvPicPr>
          <p:cNvPr id="7" name="Picture 6">
            <a:extLst>
              <a:ext uri="{FF2B5EF4-FFF2-40B4-BE49-F238E27FC236}">
                <a16:creationId xmlns="" xmlns:a16="http://schemas.microsoft.com/office/drawing/2014/main" id="{76B0605B-852C-4B11-A1C0-AFB2729C4078}"/>
              </a:ext>
            </a:extLst>
          </p:cNvPr>
          <p:cNvPicPr>
            <a:picLocks noChangeAspect="1"/>
          </p:cNvPicPr>
          <p:nvPr/>
        </p:nvPicPr>
        <p:blipFill>
          <a:blip r:embed="rId3"/>
          <a:stretch>
            <a:fillRect/>
          </a:stretch>
        </p:blipFill>
        <p:spPr>
          <a:xfrm>
            <a:off x="3669116" y="1931437"/>
            <a:ext cx="4280566" cy="4900085"/>
          </a:xfrm>
          <a:prstGeom prst="rect">
            <a:avLst/>
          </a:prstGeom>
        </p:spPr>
      </p:pic>
      <p:pic>
        <p:nvPicPr>
          <p:cNvPr id="9" name="Picture 8">
            <a:extLst>
              <a:ext uri="{FF2B5EF4-FFF2-40B4-BE49-F238E27FC236}">
                <a16:creationId xmlns="" xmlns:a16="http://schemas.microsoft.com/office/drawing/2014/main" id="{A551292B-5822-4D09-BD29-AFF9654E3993}"/>
              </a:ext>
            </a:extLst>
          </p:cNvPr>
          <p:cNvPicPr>
            <a:picLocks noChangeAspect="1"/>
          </p:cNvPicPr>
          <p:nvPr/>
        </p:nvPicPr>
        <p:blipFill>
          <a:blip r:embed="rId4"/>
          <a:stretch>
            <a:fillRect/>
          </a:stretch>
        </p:blipFill>
        <p:spPr>
          <a:xfrm>
            <a:off x="8033657" y="2176048"/>
            <a:ext cx="3910374" cy="4383371"/>
          </a:xfrm>
          <a:prstGeom prst="rect">
            <a:avLst/>
          </a:prstGeom>
        </p:spPr>
      </p:pic>
    </p:spTree>
    <p:extLst>
      <p:ext uri="{BB962C8B-B14F-4D97-AF65-F5344CB8AC3E}">
        <p14:creationId xmlns="" xmlns:p14="http://schemas.microsoft.com/office/powerpoint/2010/main" val="42737503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D79776D-047A-46C5-86C8-53D85457C844}"/>
              </a:ext>
            </a:extLst>
          </p:cNvPr>
          <p:cNvSpPr>
            <a:spLocks noGrp="1"/>
          </p:cNvSpPr>
          <p:nvPr>
            <p:ph type="title"/>
          </p:nvPr>
        </p:nvSpPr>
        <p:spPr>
          <a:xfrm>
            <a:off x="521207" y="448056"/>
            <a:ext cx="7400483" cy="640080"/>
          </a:xfrm>
        </p:spPr>
        <p:txBody>
          <a:bodyPr/>
          <a:lstStyle/>
          <a:p>
            <a:r>
              <a:rPr lang="en-IN" b="1" dirty="0"/>
              <a:t>Parallel programming in Std. Algorithm Sector</a:t>
            </a:r>
            <a:endParaRPr lang="en-IN" dirty="0"/>
          </a:p>
        </p:txBody>
      </p:sp>
      <p:sp>
        <p:nvSpPr>
          <p:cNvPr id="3" name="Text Placeholder 2">
            <a:extLst>
              <a:ext uri="{FF2B5EF4-FFF2-40B4-BE49-F238E27FC236}">
                <a16:creationId xmlns="" xmlns:a16="http://schemas.microsoft.com/office/drawing/2014/main" id="{2EEF769F-FC22-4681-957B-ABE33B855F98}"/>
              </a:ext>
            </a:extLst>
          </p:cNvPr>
          <p:cNvSpPr>
            <a:spLocks noGrp="1"/>
          </p:cNvSpPr>
          <p:nvPr>
            <p:ph type="body" idx="1"/>
          </p:nvPr>
        </p:nvSpPr>
        <p:spPr>
          <a:xfrm>
            <a:off x="539495" y="1435607"/>
            <a:ext cx="11049125" cy="5254441"/>
          </a:xfrm>
        </p:spPr>
        <p:txBody>
          <a:bodyPr/>
          <a:lstStyle/>
          <a:p>
            <a:r>
              <a:rPr lang="en-IN" b="1" dirty="0"/>
              <a:t>1.Bubble Sort  without OpenMP                                                                                                                                    Output</a:t>
            </a:r>
          </a:p>
          <a:p>
            <a:endParaRPr lang="en-IN" dirty="0"/>
          </a:p>
        </p:txBody>
      </p:sp>
      <p:pic>
        <p:nvPicPr>
          <p:cNvPr id="7" name="Picture 6">
            <a:extLst>
              <a:ext uri="{FF2B5EF4-FFF2-40B4-BE49-F238E27FC236}">
                <a16:creationId xmlns="" xmlns:a16="http://schemas.microsoft.com/office/drawing/2014/main" id="{6B52ADAC-726F-4178-9285-E1A1135A102F}"/>
              </a:ext>
            </a:extLst>
          </p:cNvPr>
          <p:cNvPicPr>
            <a:picLocks noChangeAspect="1"/>
          </p:cNvPicPr>
          <p:nvPr/>
        </p:nvPicPr>
        <p:blipFill>
          <a:blip r:embed="rId2"/>
          <a:stretch>
            <a:fillRect/>
          </a:stretch>
        </p:blipFill>
        <p:spPr>
          <a:xfrm>
            <a:off x="179615" y="1866467"/>
            <a:ext cx="3991169" cy="4991533"/>
          </a:xfrm>
          <a:prstGeom prst="rect">
            <a:avLst/>
          </a:prstGeom>
        </p:spPr>
      </p:pic>
      <p:pic>
        <p:nvPicPr>
          <p:cNvPr id="9" name="Picture 8">
            <a:extLst>
              <a:ext uri="{FF2B5EF4-FFF2-40B4-BE49-F238E27FC236}">
                <a16:creationId xmlns="" xmlns:a16="http://schemas.microsoft.com/office/drawing/2014/main" id="{A7960872-27A6-4806-A87D-2D051C958642}"/>
              </a:ext>
            </a:extLst>
          </p:cNvPr>
          <p:cNvPicPr>
            <a:picLocks noChangeAspect="1"/>
          </p:cNvPicPr>
          <p:nvPr/>
        </p:nvPicPr>
        <p:blipFill>
          <a:blip r:embed="rId3"/>
          <a:stretch>
            <a:fillRect/>
          </a:stretch>
        </p:blipFill>
        <p:spPr>
          <a:xfrm>
            <a:off x="4264090" y="1866467"/>
            <a:ext cx="7748295" cy="2323322"/>
          </a:xfrm>
          <a:prstGeom prst="rect">
            <a:avLst/>
          </a:prstGeom>
        </p:spPr>
      </p:pic>
      <p:sp>
        <p:nvSpPr>
          <p:cNvPr id="10" name="TextBox 9">
            <a:extLst>
              <a:ext uri="{FF2B5EF4-FFF2-40B4-BE49-F238E27FC236}">
                <a16:creationId xmlns="" xmlns:a16="http://schemas.microsoft.com/office/drawing/2014/main" id="{AF3294C4-4867-4DC3-8AD9-426FFC12C751}"/>
              </a:ext>
            </a:extLst>
          </p:cNvPr>
          <p:cNvSpPr txBox="1"/>
          <p:nvPr/>
        </p:nvSpPr>
        <p:spPr>
          <a:xfrm>
            <a:off x="4422710" y="4362233"/>
            <a:ext cx="5803641" cy="523220"/>
          </a:xfrm>
          <a:prstGeom prst="rect">
            <a:avLst/>
          </a:prstGeom>
          <a:noFill/>
        </p:spPr>
        <p:txBody>
          <a:bodyPr wrap="square" rtlCol="0">
            <a:spAutoFit/>
          </a:bodyPr>
          <a:lstStyle/>
          <a:p>
            <a:r>
              <a:rPr lang="en-IN" dirty="0"/>
              <a:t>The Time taken for execution is 0.17 sec which is greater than that of 0.072 sec executed with </a:t>
            </a:r>
            <a:r>
              <a:rPr lang="en-IN" dirty="0" err="1"/>
              <a:t>openMP</a:t>
            </a:r>
            <a:endParaRPr lang="en-IN" dirty="0"/>
          </a:p>
        </p:txBody>
      </p:sp>
    </p:spTree>
    <p:extLst>
      <p:ext uri="{BB962C8B-B14F-4D97-AF65-F5344CB8AC3E}">
        <p14:creationId xmlns="" xmlns:p14="http://schemas.microsoft.com/office/powerpoint/2010/main" val="10956897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D79776D-047A-46C5-86C8-53D85457C844}"/>
              </a:ext>
            </a:extLst>
          </p:cNvPr>
          <p:cNvSpPr>
            <a:spLocks noGrp="1"/>
          </p:cNvSpPr>
          <p:nvPr>
            <p:ph type="title"/>
          </p:nvPr>
        </p:nvSpPr>
        <p:spPr>
          <a:xfrm>
            <a:off x="521207" y="448056"/>
            <a:ext cx="7400483" cy="640080"/>
          </a:xfrm>
        </p:spPr>
        <p:txBody>
          <a:bodyPr/>
          <a:lstStyle/>
          <a:p>
            <a:r>
              <a:rPr lang="en-IN" b="1" dirty="0"/>
              <a:t>Parallel programming in Std. Algorithm Sector</a:t>
            </a:r>
            <a:endParaRPr lang="en-IN" dirty="0"/>
          </a:p>
        </p:txBody>
      </p:sp>
      <p:sp>
        <p:nvSpPr>
          <p:cNvPr id="3" name="Text Placeholder 2">
            <a:extLst>
              <a:ext uri="{FF2B5EF4-FFF2-40B4-BE49-F238E27FC236}">
                <a16:creationId xmlns="" xmlns:a16="http://schemas.microsoft.com/office/drawing/2014/main" id="{2EEF769F-FC22-4681-957B-ABE33B855F98}"/>
              </a:ext>
            </a:extLst>
          </p:cNvPr>
          <p:cNvSpPr>
            <a:spLocks noGrp="1"/>
          </p:cNvSpPr>
          <p:nvPr>
            <p:ph type="body" idx="1"/>
          </p:nvPr>
        </p:nvSpPr>
        <p:spPr>
          <a:xfrm>
            <a:off x="446562" y="1670180"/>
            <a:ext cx="11049125" cy="4935892"/>
          </a:xfrm>
        </p:spPr>
        <p:txBody>
          <a:bodyPr/>
          <a:lstStyle/>
          <a:p>
            <a:r>
              <a:rPr lang="en-IN" sz="1600" b="1" dirty="0"/>
              <a:t>1.Conclusion on bubble sort </a:t>
            </a:r>
            <a:r>
              <a:rPr lang="en-IN" sz="1600" b="1" dirty="0" err="1"/>
              <a:t>algo</a:t>
            </a:r>
            <a:r>
              <a:rPr lang="en-IN" sz="1600" b="1" dirty="0"/>
              <a:t> using OpenMP</a:t>
            </a:r>
          </a:p>
          <a:p>
            <a:pPr marL="514350" indent="-285750">
              <a:buFont typeface="Arial" panose="020B0604020202020204" pitchFamily="34" charset="0"/>
              <a:buChar char="•"/>
            </a:pPr>
            <a:r>
              <a:rPr lang="en-IN" sz="1400" b="1" dirty="0"/>
              <a:t> </a:t>
            </a:r>
            <a:r>
              <a:rPr lang="en-IN" sz="1400" b="1" dirty="0">
                <a:latin typeface="Montserrat" panose="020B0604020202020204" charset="0"/>
              </a:rPr>
              <a:t>#pragma </a:t>
            </a:r>
            <a:r>
              <a:rPr lang="en-IN" sz="1400" b="1" dirty="0" err="1">
                <a:latin typeface="Montserrat" panose="020B0604020202020204" charset="0"/>
              </a:rPr>
              <a:t>omp</a:t>
            </a:r>
            <a:r>
              <a:rPr lang="en-IN" sz="1400" b="1" dirty="0">
                <a:latin typeface="Montserrat" panose="020B0604020202020204" charset="0"/>
              </a:rPr>
              <a:t> parallel </a:t>
            </a:r>
            <a:r>
              <a:rPr lang="en-IN" sz="1400" dirty="0">
                <a:latin typeface="Montserrat" panose="020B0604020202020204" charset="0"/>
              </a:rPr>
              <a:t>is OpenMP component that is applied </a:t>
            </a:r>
            <a:r>
              <a:rPr lang="en-US" sz="1400" dirty="0">
                <a:latin typeface="Montserrat" panose="020B0604020202020204" charset="0"/>
              </a:rPr>
              <a:t>When a </a:t>
            </a:r>
            <a:r>
              <a:rPr lang="en-US" sz="1400" b="1" dirty="0">
                <a:latin typeface="Montserrat" panose="020B0604020202020204" charset="0"/>
              </a:rPr>
              <a:t>parallel</a:t>
            </a:r>
            <a:r>
              <a:rPr lang="en-US" sz="1400" dirty="0">
                <a:latin typeface="Montserrat" panose="020B0604020202020204" charset="0"/>
              </a:rPr>
              <a:t> region is encountered, a logical team of threads is formed. Each thread in the team executes all statements within a </a:t>
            </a:r>
            <a:r>
              <a:rPr lang="en-US" sz="1400" b="1" dirty="0">
                <a:latin typeface="Montserrat" panose="020B0604020202020204" charset="0"/>
              </a:rPr>
              <a:t>parallel</a:t>
            </a:r>
            <a:r>
              <a:rPr lang="en-US" sz="1400" dirty="0">
                <a:latin typeface="Montserrat" panose="020B0604020202020204" charset="0"/>
              </a:rPr>
              <a:t> region except for work-sharing constructs.</a:t>
            </a:r>
          </a:p>
          <a:p>
            <a:pPr marL="514350" indent="-285750">
              <a:buFont typeface="Arial" panose="020B0604020202020204" pitchFamily="34" charset="0"/>
              <a:buChar char="•"/>
            </a:pPr>
            <a:r>
              <a:rPr lang="en-US" sz="1400" dirty="0">
                <a:latin typeface="Montserrat" panose="020B0604020202020204" charset="0"/>
              </a:rPr>
              <a:t> The </a:t>
            </a:r>
            <a:r>
              <a:rPr lang="en-US" sz="1400" b="1" dirty="0">
                <a:latin typeface="Montserrat" panose="020B0604020202020204" charset="0"/>
              </a:rPr>
              <a:t>default</a:t>
            </a:r>
            <a:r>
              <a:rPr lang="en-US" sz="1400" dirty="0">
                <a:latin typeface="Montserrat" panose="020B0604020202020204" charset="0"/>
              </a:rPr>
              <a:t>(</a:t>
            </a:r>
            <a:r>
              <a:rPr lang="en-US" sz="1400" b="1" dirty="0">
                <a:latin typeface="Montserrat" panose="020B0604020202020204" charset="0"/>
              </a:rPr>
              <a:t>none</a:t>
            </a:r>
            <a:r>
              <a:rPr lang="en-US" sz="1400" dirty="0">
                <a:latin typeface="Montserrat" panose="020B0604020202020204" charset="0"/>
              </a:rPr>
              <a:t>) clause forces a programmer to explicitly specify the data-sharing attributes of all variables in a parallel region. ... Using this clause then forces the programmer to think about data-sharing attributes.</a:t>
            </a:r>
          </a:p>
          <a:p>
            <a:pPr marL="400050" indent="-171450">
              <a:buFont typeface="Arial" panose="020B0604020202020204" pitchFamily="34" charset="0"/>
              <a:buChar char="•"/>
            </a:pPr>
            <a:r>
              <a:rPr lang="en-US" sz="1400" dirty="0">
                <a:latin typeface="Montserrat" panose="020B0604020202020204" charset="0"/>
              </a:rPr>
              <a:t>The </a:t>
            </a:r>
            <a:r>
              <a:rPr lang="en-US" sz="1400" b="1" dirty="0">
                <a:latin typeface="Montserrat" panose="020B0604020202020204" charset="0"/>
              </a:rPr>
              <a:t>shared(</a:t>
            </a:r>
            <a:r>
              <a:rPr lang="en-US" sz="1400" b="1" dirty="0" err="1">
                <a:latin typeface="Montserrat" panose="020B0604020202020204" charset="0"/>
              </a:rPr>
              <a:t>A,first,N</a:t>
            </a:r>
            <a:r>
              <a:rPr lang="en-US" sz="1400" b="1" dirty="0">
                <a:latin typeface="Montserrat" panose="020B0604020202020204" charset="0"/>
              </a:rPr>
              <a:t>)</a:t>
            </a:r>
            <a:r>
              <a:rPr lang="en-US" sz="1400" dirty="0">
                <a:latin typeface="Montserrat" panose="020B0604020202020204" charset="0"/>
              </a:rPr>
              <a:t> clause declares that all variables in the array  A are shared along with first and N</a:t>
            </a:r>
          </a:p>
          <a:p>
            <a:pPr marL="400050" indent="-171450">
              <a:buFont typeface="Arial" panose="020B0604020202020204" pitchFamily="34" charset="0"/>
              <a:buChar char="•"/>
            </a:pPr>
            <a:r>
              <a:rPr lang="en-US" sz="1400" dirty="0">
                <a:latin typeface="Montserrat" panose="020B0604020202020204" charset="0"/>
              </a:rPr>
              <a:t>If the pragma is used in outer loop it turns less efficient but if we use that in inner loop resources are shared properly and turns out to be more </a:t>
            </a:r>
            <a:r>
              <a:rPr lang="en-US" sz="1400" dirty="0" err="1">
                <a:latin typeface="Montserrat" panose="020B0604020202020204" charset="0"/>
              </a:rPr>
              <a:t>effecient</a:t>
            </a:r>
            <a:endParaRPr lang="en-US" sz="1400" dirty="0">
              <a:latin typeface="Montserrat" panose="020B0604020202020204" charset="0"/>
            </a:endParaRPr>
          </a:p>
          <a:p>
            <a:pPr marL="514350" indent="-285750">
              <a:buFont typeface="Arial" panose="020B0604020202020204" pitchFamily="34" charset="0"/>
              <a:buChar char="•"/>
            </a:pPr>
            <a:endParaRPr lang="en-US" dirty="0">
              <a:latin typeface="Montserrat" panose="020B0604020202020204" charset="0"/>
            </a:endParaRPr>
          </a:p>
          <a:p>
            <a:pPr marL="514350" indent="-285750">
              <a:buFont typeface="Arial" panose="020B0604020202020204" pitchFamily="34" charset="0"/>
              <a:buChar char="•"/>
            </a:pPr>
            <a:endParaRPr lang="en-US" dirty="0">
              <a:latin typeface="Montserrat" panose="020B0604020202020204" charset="0"/>
            </a:endParaRPr>
          </a:p>
          <a:p>
            <a:pPr marL="514350" indent="-285750">
              <a:buFont typeface="Arial" panose="020B0604020202020204" pitchFamily="34" charset="0"/>
              <a:buChar char="•"/>
            </a:pPr>
            <a:endParaRPr lang="en-US" dirty="0">
              <a:latin typeface="Montserrat" panose="020B0604020202020204" charset="0"/>
            </a:endParaRPr>
          </a:p>
          <a:p>
            <a:pPr marL="514350" indent="-285750">
              <a:buFont typeface="Arial" panose="020B0604020202020204" pitchFamily="34" charset="0"/>
              <a:buChar char="•"/>
            </a:pPr>
            <a:endParaRPr lang="en-IN" sz="1600" b="1" dirty="0">
              <a:latin typeface="Montserrat" panose="020B0604020202020204" charset="0"/>
            </a:endParaRPr>
          </a:p>
        </p:txBody>
      </p:sp>
    </p:spTree>
    <p:extLst>
      <p:ext uri="{BB962C8B-B14F-4D97-AF65-F5344CB8AC3E}">
        <p14:creationId xmlns="" xmlns:p14="http://schemas.microsoft.com/office/powerpoint/2010/main" val="27740281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9543F68-DCE7-4760-9668-0C421F640F95}"/>
              </a:ext>
            </a:extLst>
          </p:cNvPr>
          <p:cNvSpPr>
            <a:spLocks noGrp="1"/>
          </p:cNvSpPr>
          <p:nvPr>
            <p:ph type="title"/>
          </p:nvPr>
        </p:nvSpPr>
        <p:spPr>
          <a:xfrm>
            <a:off x="521207" y="448056"/>
            <a:ext cx="7344499" cy="640080"/>
          </a:xfrm>
        </p:spPr>
        <p:txBody>
          <a:bodyPr/>
          <a:lstStyle/>
          <a:p>
            <a:r>
              <a:rPr lang="en-IN" b="1" dirty="0"/>
              <a:t>Parallel programming in Std. Algorithm Sector</a:t>
            </a:r>
            <a:endParaRPr lang="en-IN" dirty="0"/>
          </a:p>
        </p:txBody>
      </p:sp>
      <p:sp>
        <p:nvSpPr>
          <p:cNvPr id="3" name="Text Placeholder 2">
            <a:extLst>
              <a:ext uri="{FF2B5EF4-FFF2-40B4-BE49-F238E27FC236}">
                <a16:creationId xmlns="" xmlns:a16="http://schemas.microsoft.com/office/drawing/2014/main" id="{9EC447D2-0264-4DD7-945A-4041848FFF48}"/>
              </a:ext>
            </a:extLst>
          </p:cNvPr>
          <p:cNvSpPr>
            <a:spLocks noGrp="1"/>
          </p:cNvSpPr>
          <p:nvPr>
            <p:ph type="body" idx="1"/>
          </p:nvPr>
        </p:nvSpPr>
        <p:spPr>
          <a:xfrm>
            <a:off x="539496" y="1435608"/>
            <a:ext cx="11226406" cy="5263772"/>
          </a:xfrm>
        </p:spPr>
        <p:txBody>
          <a:bodyPr/>
          <a:lstStyle/>
          <a:p>
            <a:r>
              <a:rPr lang="en-IN" b="1" dirty="0"/>
              <a:t>2.Prime number(1-n)  with OpenMP                                                                                                    Output</a:t>
            </a:r>
            <a:endParaRPr lang="en-IN" dirty="0"/>
          </a:p>
        </p:txBody>
      </p:sp>
      <p:pic>
        <p:nvPicPr>
          <p:cNvPr id="5" name="Picture 4">
            <a:extLst>
              <a:ext uri="{FF2B5EF4-FFF2-40B4-BE49-F238E27FC236}">
                <a16:creationId xmlns="" xmlns:a16="http://schemas.microsoft.com/office/drawing/2014/main" id="{830E363C-3E3C-4DD0-A112-CB24CE4FE377}"/>
              </a:ext>
            </a:extLst>
          </p:cNvPr>
          <p:cNvPicPr>
            <a:picLocks noChangeAspect="1"/>
          </p:cNvPicPr>
          <p:nvPr/>
        </p:nvPicPr>
        <p:blipFill>
          <a:blip r:embed="rId2"/>
          <a:stretch>
            <a:fillRect/>
          </a:stretch>
        </p:blipFill>
        <p:spPr>
          <a:xfrm>
            <a:off x="284515" y="1912191"/>
            <a:ext cx="4893975" cy="4945809"/>
          </a:xfrm>
          <a:prstGeom prst="rect">
            <a:avLst/>
          </a:prstGeom>
        </p:spPr>
      </p:pic>
      <p:pic>
        <p:nvPicPr>
          <p:cNvPr id="7" name="Picture 6">
            <a:extLst>
              <a:ext uri="{FF2B5EF4-FFF2-40B4-BE49-F238E27FC236}">
                <a16:creationId xmlns="" xmlns:a16="http://schemas.microsoft.com/office/drawing/2014/main" id="{6A7278B9-678A-4B1F-8083-37B543CDFDC2}"/>
              </a:ext>
            </a:extLst>
          </p:cNvPr>
          <p:cNvPicPr>
            <a:picLocks noChangeAspect="1"/>
          </p:cNvPicPr>
          <p:nvPr/>
        </p:nvPicPr>
        <p:blipFill>
          <a:blip r:embed="rId3"/>
          <a:stretch>
            <a:fillRect/>
          </a:stretch>
        </p:blipFill>
        <p:spPr>
          <a:xfrm>
            <a:off x="5262465" y="1912191"/>
            <a:ext cx="6845559" cy="4041254"/>
          </a:xfrm>
          <a:prstGeom prst="rect">
            <a:avLst/>
          </a:prstGeom>
        </p:spPr>
      </p:pic>
    </p:spTree>
    <p:extLst>
      <p:ext uri="{BB962C8B-B14F-4D97-AF65-F5344CB8AC3E}">
        <p14:creationId xmlns="" xmlns:p14="http://schemas.microsoft.com/office/powerpoint/2010/main" val="24438627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9543F68-DCE7-4760-9668-0C421F640F95}"/>
              </a:ext>
            </a:extLst>
          </p:cNvPr>
          <p:cNvSpPr>
            <a:spLocks noGrp="1"/>
          </p:cNvSpPr>
          <p:nvPr>
            <p:ph type="title"/>
          </p:nvPr>
        </p:nvSpPr>
        <p:spPr>
          <a:xfrm>
            <a:off x="521207" y="448056"/>
            <a:ext cx="7344499" cy="640080"/>
          </a:xfrm>
        </p:spPr>
        <p:txBody>
          <a:bodyPr/>
          <a:lstStyle/>
          <a:p>
            <a:r>
              <a:rPr lang="en-IN" b="1" dirty="0"/>
              <a:t>Parallel programming in Std. Algorithm Sector</a:t>
            </a:r>
            <a:endParaRPr lang="en-IN" dirty="0"/>
          </a:p>
        </p:txBody>
      </p:sp>
      <p:sp>
        <p:nvSpPr>
          <p:cNvPr id="3" name="Text Placeholder 2">
            <a:extLst>
              <a:ext uri="{FF2B5EF4-FFF2-40B4-BE49-F238E27FC236}">
                <a16:creationId xmlns="" xmlns:a16="http://schemas.microsoft.com/office/drawing/2014/main" id="{9EC447D2-0264-4DD7-945A-4041848FFF48}"/>
              </a:ext>
            </a:extLst>
          </p:cNvPr>
          <p:cNvSpPr>
            <a:spLocks noGrp="1"/>
          </p:cNvSpPr>
          <p:nvPr>
            <p:ph type="body" idx="1"/>
          </p:nvPr>
        </p:nvSpPr>
        <p:spPr>
          <a:xfrm>
            <a:off x="539496" y="1435608"/>
            <a:ext cx="11226406" cy="5263772"/>
          </a:xfrm>
        </p:spPr>
        <p:txBody>
          <a:bodyPr/>
          <a:lstStyle/>
          <a:p>
            <a:r>
              <a:rPr lang="en-IN" b="1" dirty="0"/>
              <a:t>2.Prime number(1-n)  without OpenMP                                                                                                    Output</a:t>
            </a:r>
            <a:endParaRPr lang="en-IN" dirty="0"/>
          </a:p>
        </p:txBody>
      </p:sp>
      <p:pic>
        <p:nvPicPr>
          <p:cNvPr id="6" name="Picture 5">
            <a:extLst>
              <a:ext uri="{FF2B5EF4-FFF2-40B4-BE49-F238E27FC236}">
                <a16:creationId xmlns="" xmlns:a16="http://schemas.microsoft.com/office/drawing/2014/main" id="{3023F454-3906-48C9-A443-D24A640099AA}"/>
              </a:ext>
            </a:extLst>
          </p:cNvPr>
          <p:cNvPicPr>
            <a:picLocks noChangeAspect="1"/>
          </p:cNvPicPr>
          <p:nvPr/>
        </p:nvPicPr>
        <p:blipFill>
          <a:blip r:embed="rId2"/>
          <a:stretch>
            <a:fillRect/>
          </a:stretch>
        </p:blipFill>
        <p:spPr>
          <a:xfrm>
            <a:off x="847213" y="1912191"/>
            <a:ext cx="4107536" cy="4816257"/>
          </a:xfrm>
          <a:prstGeom prst="rect">
            <a:avLst/>
          </a:prstGeom>
        </p:spPr>
      </p:pic>
      <p:pic>
        <p:nvPicPr>
          <p:cNvPr id="9" name="Picture 8">
            <a:extLst>
              <a:ext uri="{FF2B5EF4-FFF2-40B4-BE49-F238E27FC236}">
                <a16:creationId xmlns="" xmlns:a16="http://schemas.microsoft.com/office/drawing/2014/main" id="{7F43F889-D83D-4023-A4F9-7205A8C322FD}"/>
              </a:ext>
            </a:extLst>
          </p:cNvPr>
          <p:cNvPicPr>
            <a:picLocks noChangeAspect="1"/>
          </p:cNvPicPr>
          <p:nvPr/>
        </p:nvPicPr>
        <p:blipFill>
          <a:blip r:embed="rId3"/>
          <a:stretch>
            <a:fillRect/>
          </a:stretch>
        </p:blipFill>
        <p:spPr>
          <a:xfrm>
            <a:off x="5144085" y="1912191"/>
            <a:ext cx="6929534" cy="3322282"/>
          </a:xfrm>
          <a:prstGeom prst="rect">
            <a:avLst/>
          </a:prstGeom>
        </p:spPr>
      </p:pic>
      <p:sp>
        <p:nvSpPr>
          <p:cNvPr id="10" name="TextBox 9">
            <a:extLst>
              <a:ext uri="{FF2B5EF4-FFF2-40B4-BE49-F238E27FC236}">
                <a16:creationId xmlns="" xmlns:a16="http://schemas.microsoft.com/office/drawing/2014/main" id="{B001F5E8-8F5F-4A04-81C2-2E6D0F6C2E76}"/>
              </a:ext>
            </a:extLst>
          </p:cNvPr>
          <p:cNvSpPr txBox="1"/>
          <p:nvPr/>
        </p:nvSpPr>
        <p:spPr>
          <a:xfrm>
            <a:off x="5144085" y="5320335"/>
            <a:ext cx="5803641" cy="523220"/>
          </a:xfrm>
          <a:prstGeom prst="rect">
            <a:avLst/>
          </a:prstGeom>
          <a:noFill/>
        </p:spPr>
        <p:txBody>
          <a:bodyPr wrap="square" rtlCol="0">
            <a:spAutoFit/>
          </a:bodyPr>
          <a:lstStyle/>
          <a:p>
            <a:r>
              <a:rPr lang="en-IN" dirty="0"/>
              <a:t>The Time taken for execution is 0.18 sec which is greater than that of 0.16 sec executed with </a:t>
            </a:r>
            <a:r>
              <a:rPr lang="en-IN" dirty="0" err="1"/>
              <a:t>openMP</a:t>
            </a:r>
            <a:endParaRPr lang="en-IN" dirty="0"/>
          </a:p>
        </p:txBody>
      </p:sp>
    </p:spTree>
    <p:extLst>
      <p:ext uri="{BB962C8B-B14F-4D97-AF65-F5344CB8AC3E}">
        <p14:creationId xmlns="" xmlns:p14="http://schemas.microsoft.com/office/powerpoint/2010/main" val="42446977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D79776D-047A-46C5-86C8-53D85457C844}"/>
              </a:ext>
            </a:extLst>
          </p:cNvPr>
          <p:cNvSpPr>
            <a:spLocks noGrp="1"/>
          </p:cNvSpPr>
          <p:nvPr>
            <p:ph type="title"/>
          </p:nvPr>
        </p:nvSpPr>
        <p:spPr>
          <a:xfrm>
            <a:off x="521207" y="448056"/>
            <a:ext cx="7400483" cy="640080"/>
          </a:xfrm>
        </p:spPr>
        <p:txBody>
          <a:bodyPr/>
          <a:lstStyle/>
          <a:p>
            <a:r>
              <a:rPr lang="en-IN" b="1" dirty="0"/>
              <a:t>Parallel programming in Std. Algorithm Sector</a:t>
            </a:r>
            <a:endParaRPr lang="en-IN" dirty="0"/>
          </a:p>
        </p:txBody>
      </p:sp>
      <p:sp>
        <p:nvSpPr>
          <p:cNvPr id="3" name="Text Placeholder 2">
            <a:extLst>
              <a:ext uri="{FF2B5EF4-FFF2-40B4-BE49-F238E27FC236}">
                <a16:creationId xmlns="" xmlns:a16="http://schemas.microsoft.com/office/drawing/2014/main" id="{2EEF769F-FC22-4681-957B-ABE33B855F98}"/>
              </a:ext>
            </a:extLst>
          </p:cNvPr>
          <p:cNvSpPr>
            <a:spLocks noGrp="1"/>
          </p:cNvSpPr>
          <p:nvPr>
            <p:ph type="body" idx="1"/>
          </p:nvPr>
        </p:nvSpPr>
        <p:spPr>
          <a:xfrm>
            <a:off x="446562" y="1670180"/>
            <a:ext cx="11049125" cy="4935892"/>
          </a:xfrm>
        </p:spPr>
        <p:txBody>
          <a:bodyPr/>
          <a:lstStyle/>
          <a:p>
            <a:r>
              <a:rPr lang="en-IN" sz="1600" b="1" dirty="0"/>
              <a:t>2.Conclusion on Prime number </a:t>
            </a:r>
            <a:r>
              <a:rPr lang="en-IN" sz="1600" b="1" dirty="0" err="1"/>
              <a:t>algo</a:t>
            </a:r>
            <a:r>
              <a:rPr lang="en-IN" sz="1600" b="1" dirty="0"/>
              <a:t> using OpenMP</a:t>
            </a:r>
          </a:p>
          <a:p>
            <a:pPr marL="514350" indent="-285750">
              <a:buFont typeface="Arial" panose="020B0604020202020204" pitchFamily="34" charset="0"/>
              <a:buChar char="•"/>
            </a:pPr>
            <a:r>
              <a:rPr lang="en-IN" sz="1400" b="1" dirty="0"/>
              <a:t> </a:t>
            </a:r>
            <a:r>
              <a:rPr lang="en-IN" sz="1400" b="1" dirty="0">
                <a:latin typeface="Montserrat" panose="020B0604020202020204" charset="0"/>
              </a:rPr>
              <a:t>#pragma </a:t>
            </a:r>
            <a:r>
              <a:rPr lang="en-IN" sz="1400" b="1" dirty="0" err="1">
                <a:latin typeface="Montserrat" panose="020B0604020202020204" charset="0"/>
              </a:rPr>
              <a:t>omp</a:t>
            </a:r>
            <a:r>
              <a:rPr lang="en-IN" sz="1400" b="1" dirty="0">
                <a:latin typeface="Montserrat" panose="020B0604020202020204" charset="0"/>
              </a:rPr>
              <a:t> parallel </a:t>
            </a:r>
            <a:r>
              <a:rPr lang="en-IN" sz="1400" dirty="0">
                <a:latin typeface="Montserrat" panose="020B0604020202020204" charset="0"/>
              </a:rPr>
              <a:t>is OpenMP component that is applied </a:t>
            </a:r>
            <a:r>
              <a:rPr lang="en-US" sz="1400" dirty="0">
                <a:latin typeface="Montserrat" panose="020B0604020202020204" charset="0"/>
              </a:rPr>
              <a:t>When a </a:t>
            </a:r>
            <a:r>
              <a:rPr lang="en-US" sz="1400" b="1" dirty="0">
                <a:latin typeface="Montserrat" panose="020B0604020202020204" charset="0"/>
              </a:rPr>
              <a:t>parallel</a:t>
            </a:r>
            <a:r>
              <a:rPr lang="en-US" sz="1400" dirty="0">
                <a:latin typeface="Montserrat" panose="020B0604020202020204" charset="0"/>
              </a:rPr>
              <a:t> region is encountered, a logical team of threads is formed. Each thread in the team executes all statements within a </a:t>
            </a:r>
            <a:r>
              <a:rPr lang="en-US" sz="1400" b="1" dirty="0">
                <a:latin typeface="Montserrat" panose="020B0604020202020204" charset="0"/>
              </a:rPr>
              <a:t>parallel</a:t>
            </a:r>
            <a:r>
              <a:rPr lang="en-US" sz="1400" dirty="0">
                <a:latin typeface="Montserrat" panose="020B0604020202020204" charset="0"/>
              </a:rPr>
              <a:t> region except for work-sharing constructs.</a:t>
            </a:r>
          </a:p>
          <a:p>
            <a:pPr marL="514350" indent="-285750">
              <a:buFont typeface="Arial" panose="020B0604020202020204" pitchFamily="34" charset="0"/>
              <a:buChar char="•"/>
            </a:pPr>
            <a:r>
              <a:rPr lang="en-US" sz="1400" dirty="0">
                <a:latin typeface="Montserrat" panose="020B0604020202020204" charset="0"/>
              </a:rPr>
              <a:t> The </a:t>
            </a:r>
            <a:r>
              <a:rPr lang="en-US" sz="1400" b="1" dirty="0" err="1">
                <a:latin typeface="Montserrat" panose="020B0604020202020204" charset="0"/>
              </a:rPr>
              <a:t>omp_get_time</a:t>
            </a:r>
            <a:r>
              <a:rPr lang="en-US" sz="1400" b="1" dirty="0">
                <a:latin typeface="Montserrat" panose="020B0604020202020204" charset="0"/>
              </a:rPr>
              <a:t>() </a:t>
            </a:r>
            <a:r>
              <a:rPr lang="en-US" sz="1400" dirty="0">
                <a:latin typeface="Montserrat" panose="020B0604020202020204" charset="0"/>
              </a:rPr>
              <a:t>is used to get time at any respective moment within the code and then the threads that are executing the </a:t>
            </a:r>
            <a:r>
              <a:rPr lang="en-US" sz="1400" dirty="0" err="1">
                <a:latin typeface="Montserrat" panose="020B0604020202020204" charset="0"/>
              </a:rPr>
              <a:t>loop,its</a:t>
            </a:r>
            <a:r>
              <a:rPr lang="en-US" sz="1400" dirty="0">
                <a:latin typeface="Montserrat" panose="020B0604020202020204" charset="0"/>
              </a:rPr>
              <a:t> working time can be calculated</a:t>
            </a:r>
          </a:p>
          <a:p>
            <a:pPr marL="400050" indent="-171450">
              <a:buFont typeface="Arial" panose="020B0604020202020204" pitchFamily="34" charset="0"/>
              <a:buChar char="•"/>
            </a:pPr>
            <a:r>
              <a:rPr lang="en-US" sz="1400" dirty="0">
                <a:latin typeface="Montserrat" panose="020B0604020202020204" charset="0"/>
              </a:rPr>
              <a:t>If the pragma is used in outer loop it turns less efficient but if we use that in inner loop resources are shared properly and turns out to be more efficient</a:t>
            </a:r>
          </a:p>
          <a:p>
            <a:pPr marL="400050" indent="-171450">
              <a:buFont typeface="Arial" panose="020B0604020202020204" pitchFamily="34" charset="0"/>
              <a:buChar char="•"/>
            </a:pPr>
            <a:r>
              <a:rPr lang="en-US" sz="1400" dirty="0">
                <a:latin typeface="Montserrat" panose="020B0604020202020204" charset="0"/>
              </a:rPr>
              <a:t>The time achieved in parallel is very minimal in comparison with the serial </a:t>
            </a:r>
            <a:r>
              <a:rPr lang="en-US" sz="1400" dirty="0" err="1">
                <a:latin typeface="Montserrat" panose="020B0604020202020204" charset="0"/>
              </a:rPr>
              <a:t>code..because</a:t>
            </a:r>
            <a:r>
              <a:rPr lang="en-US" sz="1400" dirty="0">
                <a:latin typeface="Montserrat" panose="020B0604020202020204" charset="0"/>
              </a:rPr>
              <a:t> of less scope of distributing work in resources or threads.</a:t>
            </a:r>
          </a:p>
          <a:p>
            <a:pPr marL="514350" indent="-285750">
              <a:buFont typeface="Arial" panose="020B0604020202020204" pitchFamily="34" charset="0"/>
              <a:buChar char="•"/>
            </a:pPr>
            <a:endParaRPr lang="en-US" dirty="0">
              <a:latin typeface="Montserrat" panose="020B0604020202020204" charset="0"/>
            </a:endParaRPr>
          </a:p>
          <a:p>
            <a:pPr marL="514350" indent="-285750">
              <a:buFont typeface="Arial" panose="020B0604020202020204" pitchFamily="34" charset="0"/>
              <a:buChar char="•"/>
            </a:pPr>
            <a:endParaRPr lang="en-US" dirty="0">
              <a:latin typeface="Montserrat" panose="020B0604020202020204" charset="0"/>
            </a:endParaRPr>
          </a:p>
          <a:p>
            <a:pPr marL="514350" indent="-285750">
              <a:buFont typeface="Arial" panose="020B0604020202020204" pitchFamily="34" charset="0"/>
              <a:buChar char="•"/>
            </a:pPr>
            <a:endParaRPr lang="en-US" dirty="0">
              <a:latin typeface="Montserrat" panose="020B0604020202020204" charset="0"/>
            </a:endParaRPr>
          </a:p>
          <a:p>
            <a:pPr marL="514350" indent="-285750">
              <a:buFont typeface="Arial" panose="020B0604020202020204" pitchFamily="34" charset="0"/>
              <a:buChar char="•"/>
            </a:pPr>
            <a:endParaRPr lang="en-IN" sz="1600" b="1" dirty="0">
              <a:latin typeface="Montserrat" panose="020B0604020202020204" charset="0"/>
            </a:endParaRPr>
          </a:p>
        </p:txBody>
      </p:sp>
    </p:spTree>
    <p:extLst>
      <p:ext uri="{BB962C8B-B14F-4D97-AF65-F5344CB8AC3E}">
        <p14:creationId xmlns="" xmlns:p14="http://schemas.microsoft.com/office/powerpoint/2010/main" val="9357118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9543F68-DCE7-4760-9668-0C421F640F95}"/>
              </a:ext>
            </a:extLst>
          </p:cNvPr>
          <p:cNvSpPr>
            <a:spLocks noGrp="1"/>
          </p:cNvSpPr>
          <p:nvPr>
            <p:ph type="title"/>
          </p:nvPr>
        </p:nvSpPr>
        <p:spPr>
          <a:xfrm>
            <a:off x="521207" y="448056"/>
            <a:ext cx="7344499" cy="640080"/>
          </a:xfrm>
        </p:spPr>
        <p:txBody>
          <a:bodyPr/>
          <a:lstStyle/>
          <a:p>
            <a:r>
              <a:rPr lang="en-IN" b="1" dirty="0"/>
              <a:t>Parallel programming in Std. Algorithm Sector</a:t>
            </a:r>
            <a:endParaRPr lang="en-IN" dirty="0"/>
          </a:p>
        </p:txBody>
      </p:sp>
      <p:sp>
        <p:nvSpPr>
          <p:cNvPr id="3" name="Text Placeholder 2">
            <a:extLst>
              <a:ext uri="{FF2B5EF4-FFF2-40B4-BE49-F238E27FC236}">
                <a16:creationId xmlns="" xmlns:a16="http://schemas.microsoft.com/office/drawing/2014/main" id="{9EC447D2-0264-4DD7-945A-4041848FFF48}"/>
              </a:ext>
            </a:extLst>
          </p:cNvPr>
          <p:cNvSpPr>
            <a:spLocks noGrp="1"/>
          </p:cNvSpPr>
          <p:nvPr>
            <p:ph type="body" idx="1"/>
          </p:nvPr>
        </p:nvSpPr>
        <p:spPr>
          <a:xfrm>
            <a:off x="539496" y="1435608"/>
            <a:ext cx="11226406" cy="5263772"/>
          </a:xfrm>
        </p:spPr>
        <p:txBody>
          <a:bodyPr/>
          <a:lstStyle/>
          <a:p>
            <a:r>
              <a:rPr lang="en-IN" b="1" dirty="0"/>
              <a:t>3.Matrix Multiplication  with OpenMP                                                                                                    Output</a:t>
            </a:r>
            <a:endParaRPr lang="en-IN" dirty="0"/>
          </a:p>
        </p:txBody>
      </p:sp>
      <p:pic>
        <p:nvPicPr>
          <p:cNvPr id="5" name="Picture 4">
            <a:extLst>
              <a:ext uri="{FF2B5EF4-FFF2-40B4-BE49-F238E27FC236}">
                <a16:creationId xmlns="" xmlns:a16="http://schemas.microsoft.com/office/drawing/2014/main" id="{61A9AF08-B0C7-4FD8-834E-201A51343A8F}"/>
              </a:ext>
            </a:extLst>
          </p:cNvPr>
          <p:cNvPicPr>
            <a:picLocks noChangeAspect="1"/>
          </p:cNvPicPr>
          <p:nvPr/>
        </p:nvPicPr>
        <p:blipFill>
          <a:blip r:embed="rId2"/>
          <a:stretch>
            <a:fillRect/>
          </a:stretch>
        </p:blipFill>
        <p:spPr>
          <a:xfrm>
            <a:off x="521207" y="1928028"/>
            <a:ext cx="5030507" cy="4877302"/>
          </a:xfrm>
          <a:prstGeom prst="rect">
            <a:avLst/>
          </a:prstGeom>
        </p:spPr>
      </p:pic>
      <p:pic>
        <p:nvPicPr>
          <p:cNvPr id="8" name="Picture 7">
            <a:extLst>
              <a:ext uri="{FF2B5EF4-FFF2-40B4-BE49-F238E27FC236}">
                <a16:creationId xmlns="" xmlns:a16="http://schemas.microsoft.com/office/drawing/2014/main" id="{12DE9100-6485-4461-A5A3-CC60CECDB4F8}"/>
              </a:ext>
            </a:extLst>
          </p:cNvPr>
          <p:cNvPicPr>
            <a:picLocks noChangeAspect="1"/>
          </p:cNvPicPr>
          <p:nvPr/>
        </p:nvPicPr>
        <p:blipFill>
          <a:blip r:embed="rId3"/>
          <a:stretch>
            <a:fillRect/>
          </a:stretch>
        </p:blipFill>
        <p:spPr>
          <a:xfrm>
            <a:off x="5685902" y="1928028"/>
            <a:ext cx="5784081" cy="2494682"/>
          </a:xfrm>
          <a:prstGeom prst="rect">
            <a:avLst/>
          </a:prstGeom>
        </p:spPr>
      </p:pic>
    </p:spTree>
    <p:extLst>
      <p:ext uri="{BB962C8B-B14F-4D97-AF65-F5344CB8AC3E}">
        <p14:creationId xmlns="" xmlns:p14="http://schemas.microsoft.com/office/powerpoint/2010/main" val="42069393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9543F68-DCE7-4760-9668-0C421F640F95}"/>
              </a:ext>
            </a:extLst>
          </p:cNvPr>
          <p:cNvSpPr>
            <a:spLocks noGrp="1"/>
          </p:cNvSpPr>
          <p:nvPr>
            <p:ph type="title"/>
          </p:nvPr>
        </p:nvSpPr>
        <p:spPr>
          <a:xfrm>
            <a:off x="521207" y="448056"/>
            <a:ext cx="7344499" cy="640080"/>
          </a:xfrm>
        </p:spPr>
        <p:txBody>
          <a:bodyPr/>
          <a:lstStyle/>
          <a:p>
            <a:r>
              <a:rPr lang="en-IN" b="1" dirty="0"/>
              <a:t>Parallel programming in Std. Algorithm Sector</a:t>
            </a:r>
            <a:endParaRPr lang="en-IN" dirty="0"/>
          </a:p>
        </p:txBody>
      </p:sp>
      <p:sp>
        <p:nvSpPr>
          <p:cNvPr id="3" name="Text Placeholder 2">
            <a:extLst>
              <a:ext uri="{FF2B5EF4-FFF2-40B4-BE49-F238E27FC236}">
                <a16:creationId xmlns="" xmlns:a16="http://schemas.microsoft.com/office/drawing/2014/main" id="{9EC447D2-0264-4DD7-945A-4041848FFF48}"/>
              </a:ext>
            </a:extLst>
          </p:cNvPr>
          <p:cNvSpPr>
            <a:spLocks noGrp="1"/>
          </p:cNvSpPr>
          <p:nvPr>
            <p:ph type="body" idx="1"/>
          </p:nvPr>
        </p:nvSpPr>
        <p:spPr>
          <a:xfrm>
            <a:off x="539496" y="1435608"/>
            <a:ext cx="11226406" cy="5263772"/>
          </a:xfrm>
        </p:spPr>
        <p:txBody>
          <a:bodyPr/>
          <a:lstStyle/>
          <a:p>
            <a:r>
              <a:rPr lang="en-IN" b="1" dirty="0"/>
              <a:t>3.Matrix Multiplication without OpenMP                                                                                                    Output</a:t>
            </a:r>
            <a:endParaRPr lang="en-IN" dirty="0"/>
          </a:p>
        </p:txBody>
      </p:sp>
      <p:sp>
        <p:nvSpPr>
          <p:cNvPr id="10" name="TextBox 9">
            <a:extLst>
              <a:ext uri="{FF2B5EF4-FFF2-40B4-BE49-F238E27FC236}">
                <a16:creationId xmlns="" xmlns:a16="http://schemas.microsoft.com/office/drawing/2014/main" id="{B001F5E8-8F5F-4A04-81C2-2E6D0F6C2E76}"/>
              </a:ext>
            </a:extLst>
          </p:cNvPr>
          <p:cNvSpPr txBox="1"/>
          <p:nvPr/>
        </p:nvSpPr>
        <p:spPr>
          <a:xfrm>
            <a:off x="5257482" y="4880279"/>
            <a:ext cx="5803641" cy="523220"/>
          </a:xfrm>
          <a:prstGeom prst="rect">
            <a:avLst/>
          </a:prstGeom>
          <a:noFill/>
        </p:spPr>
        <p:txBody>
          <a:bodyPr wrap="square" rtlCol="0">
            <a:spAutoFit/>
          </a:bodyPr>
          <a:lstStyle/>
          <a:p>
            <a:r>
              <a:rPr lang="en-IN" dirty="0"/>
              <a:t>The Time taken for execution is 0.16 sec which is greater than that of 0.01 sec executed with </a:t>
            </a:r>
            <a:r>
              <a:rPr lang="en-IN" dirty="0" err="1"/>
              <a:t>openMP</a:t>
            </a:r>
            <a:endParaRPr lang="en-IN" dirty="0"/>
          </a:p>
        </p:txBody>
      </p:sp>
      <p:pic>
        <p:nvPicPr>
          <p:cNvPr id="5" name="Picture 4">
            <a:extLst>
              <a:ext uri="{FF2B5EF4-FFF2-40B4-BE49-F238E27FC236}">
                <a16:creationId xmlns="" xmlns:a16="http://schemas.microsoft.com/office/drawing/2014/main" id="{3D4794CE-C43E-4F1C-B728-DC9351FF6B23}"/>
              </a:ext>
            </a:extLst>
          </p:cNvPr>
          <p:cNvPicPr>
            <a:picLocks noChangeAspect="1"/>
          </p:cNvPicPr>
          <p:nvPr/>
        </p:nvPicPr>
        <p:blipFill>
          <a:blip r:embed="rId2"/>
          <a:stretch>
            <a:fillRect/>
          </a:stretch>
        </p:blipFill>
        <p:spPr>
          <a:xfrm>
            <a:off x="426098" y="1912191"/>
            <a:ext cx="4717987" cy="4880495"/>
          </a:xfrm>
          <a:prstGeom prst="rect">
            <a:avLst/>
          </a:prstGeom>
        </p:spPr>
      </p:pic>
      <p:pic>
        <p:nvPicPr>
          <p:cNvPr id="8" name="Picture 7">
            <a:extLst>
              <a:ext uri="{FF2B5EF4-FFF2-40B4-BE49-F238E27FC236}">
                <a16:creationId xmlns="" xmlns:a16="http://schemas.microsoft.com/office/drawing/2014/main" id="{48006E9A-7AE1-42B5-BCF7-1378C4EE70D9}"/>
              </a:ext>
            </a:extLst>
          </p:cNvPr>
          <p:cNvPicPr>
            <a:picLocks noChangeAspect="1"/>
          </p:cNvPicPr>
          <p:nvPr/>
        </p:nvPicPr>
        <p:blipFill>
          <a:blip r:embed="rId3"/>
          <a:stretch>
            <a:fillRect/>
          </a:stretch>
        </p:blipFill>
        <p:spPr>
          <a:xfrm>
            <a:off x="5257482" y="1912191"/>
            <a:ext cx="6777633" cy="2753115"/>
          </a:xfrm>
          <a:prstGeom prst="rect">
            <a:avLst/>
          </a:prstGeom>
        </p:spPr>
      </p:pic>
    </p:spTree>
    <p:extLst>
      <p:ext uri="{BB962C8B-B14F-4D97-AF65-F5344CB8AC3E}">
        <p14:creationId xmlns="" xmlns:p14="http://schemas.microsoft.com/office/powerpoint/2010/main" val="21591865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D79776D-047A-46C5-86C8-53D85457C844}"/>
              </a:ext>
            </a:extLst>
          </p:cNvPr>
          <p:cNvSpPr>
            <a:spLocks noGrp="1"/>
          </p:cNvSpPr>
          <p:nvPr>
            <p:ph type="title"/>
          </p:nvPr>
        </p:nvSpPr>
        <p:spPr>
          <a:xfrm>
            <a:off x="521207" y="448056"/>
            <a:ext cx="7400483" cy="640080"/>
          </a:xfrm>
        </p:spPr>
        <p:txBody>
          <a:bodyPr/>
          <a:lstStyle/>
          <a:p>
            <a:r>
              <a:rPr lang="en-IN" b="1" dirty="0"/>
              <a:t>Parallel programming in Std. Algorithm Sector</a:t>
            </a:r>
            <a:endParaRPr lang="en-IN" dirty="0"/>
          </a:p>
        </p:txBody>
      </p:sp>
      <p:sp>
        <p:nvSpPr>
          <p:cNvPr id="3" name="Text Placeholder 2">
            <a:extLst>
              <a:ext uri="{FF2B5EF4-FFF2-40B4-BE49-F238E27FC236}">
                <a16:creationId xmlns="" xmlns:a16="http://schemas.microsoft.com/office/drawing/2014/main" id="{2EEF769F-FC22-4681-957B-ABE33B855F98}"/>
              </a:ext>
            </a:extLst>
          </p:cNvPr>
          <p:cNvSpPr>
            <a:spLocks noGrp="1"/>
          </p:cNvSpPr>
          <p:nvPr>
            <p:ph type="body" idx="1"/>
          </p:nvPr>
        </p:nvSpPr>
        <p:spPr>
          <a:xfrm>
            <a:off x="446562" y="1670180"/>
            <a:ext cx="11049125" cy="4935892"/>
          </a:xfrm>
        </p:spPr>
        <p:txBody>
          <a:bodyPr/>
          <a:lstStyle/>
          <a:p>
            <a:r>
              <a:rPr lang="en-IN" sz="1600" b="1" dirty="0"/>
              <a:t>3.Conclusion on Matrix Multiplication </a:t>
            </a:r>
            <a:r>
              <a:rPr lang="en-IN" sz="1600" b="1" dirty="0" err="1"/>
              <a:t>algo</a:t>
            </a:r>
            <a:r>
              <a:rPr lang="en-IN" sz="1600" b="1" dirty="0"/>
              <a:t> using OpenMP</a:t>
            </a:r>
          </a:p>
          <a:p>
            <a:pPr marL="514350" indent="-285750">
              <a:buFont typeface="Arial" panose="020B0604020202020204" pitchFamily="34" charset="0"/>
              <a:buChar char="•"/>
            </a:pPr>
            <a:r>
              <a:rPr lang="en-IN" sz="1400" b="1" dirty="0"/>
              <a:t> </a:t>
            </a:r>
            <a:r>
              <a:rPr lang="en-IN" sz="1400" b="1" dirty="0">
                <a:latin typeface="Montserrat" panose="020B0604020202020204" charset="0"/>
              </a:rPr>
              <a:t>#pragma </a:t>
            </a:r>
            <a:r>
              <a:rPr lang="en-IN" sz="1400" b="1" dirty="0" err="1">
                <a:latin typeface="Montserrat" panose="020B0604020202020204" charset="0"/>
              </a:rPr>
              <a:t>omp</a:t>
            </a:r>
            <a:r>
              <a:rPr lang="en-IN" sz="1400" b="1" dirty="0">
                <a:latin typeface="Montserrat" panose="020B0604020202020204" charset="0"/>
              </a:rPr>
              <a:t> parallel </a:t>
            </a:r>
            <a:r>
              <a:rPr lang="en-IN" sz="1400" dirty="0">
                <a:latin typeface="Montserrat" panose="020B0604020202020204" charset="0"/>
              </a:rPr>
              <a:t>is OpenMP component that is applied </a:t>
            </a:r>
            <a:r>
              <a:rPr lang="en-US" sz="1400" dirty="0">
                <a:latin typeface="Montserrat" panose="020B0604020202020204" charset="0"/>
              </a:rPr>
              <a:t>When a </a:t>
            </a:r>
            <a:r>
              <a:rPr lang="en-US" sz="1400" b="1" dirty="0">
                <a:latin typeface="Montserrat" panose="020B0604020202020204" charset="0"/>
              </a:rPr>
              <a:t>parallel</a:t>
            </a:r>
            <a:r>
              <a:rPr lang="en-US" sz="1400" dirty="0">
                <a:latin typeface="Montserrat" panose="020B0604020202020204" charset="0"/>
              </a:rPr>
              <a:t> region is encountered, a logical team of threads is formed. Each thread in the team executes all statements within a </a:t>
            </a:r>
            <a:r>
              <a:rPr lang="en-US" sz="1400" b="1" dirty="0">
                <a:latin typeface="Montserrat" panose="020B0604020202020204" charset="0"/>
              </a:rPr>
              <a:t>parallel</a:t>
            </a:r>
            <a:r>
              <a:rPr lang="en-US" sz="1400" dirty="0">
                <a:latin typeface="Montserrat" panose="020B0604020202020204" charset="0"/>
              </a:rPr>
              <a:t> region except for work-sharing constructs.</a:t>
            </a:r>
          </a:p>
          <a:p>
            <a:pPr marL="514350" indent="-285750">
              <a:buFont typeface="Arial" panose="020B0604020202020204" pitchFamily="34" charset="0"/>
              <a:buChar char="•"/>
            </a:pPr>
            <a:r>
              <a:rPr lang="en-US" sz="1400" dirty="0">
                <a:latin typeface="Montserrat" panose="020B0604020202020204" charset="0"/>
              </a:rPr>
              <a:t> The </a:t>
            </a:r>
            <a:r>
              <a:rPr lang="en-US" sz="1400" b="1" dirty="0">
                <a:latin typeface="Montserrat" panose="020B0604020202020204" charset="0"/>
              </a:rPr>
              <a:t>Private(</a:t>
            </a:r>
            <a:r>
              <a:rPr lang="en-US" sz="1400" b="1" dirty="0" err="1">
                <a:latin typeface="Montserrat" panose="020B0604020202020204" charset="0"/>
              </a:rPr>
              <a:t>I,j,k</a:t>
            </a:r>
            <a:r>
              <a:rPr lang="en-US" sz="1400" b="1" dirty="0">
                <a:latin typeface="Montserrat" panose="020B0604020202020204" charset="0"/>
              </a:rPr>
              <a:t>)</a:t>
            </a:r>
            <a:r>
              <a:rPr lang="en-US" sz="1400" dirty="0">
                <a:latin typeface="Montserrat" panose="020B0604020202020204" charset="0"/>
              </a:rPr>
              <a:t> clause declares that all variables </a:t>
            </a:r>
            <a:r>
              <a:rPr lang="en-US" sz="1400" dirty="0" err="1">
                <a:latin typeface="Montserrat" panose="020B0604020202020204" charset="0"/>
              </a:rPr>
              <a:t>I,j,k</a:t>
            </a:r>
            <a:r>
              <a:rPr lang="en-US" sz="1400" dirty="0">
                <a:latin typeface="Montserrat" panose="020B0604020202020204" charset="0"/>
              </a:rPr>
              <a:t> are declared private and access their own local thread to perform operation on the specific iterator running their respective loop</a:t>
            </a:r>
          </a:p>
          <a:p>
            <a:pPr marL="400050" indent="-171450">
              <a:buFont typeface="Arial" panose="020B0604020202020204" pitchFamily="34" charset="0"/>
              <a:buChar char="•"/>
            </a:pPr>
            <a:r>
              <a:rPr lang="en-US" sz="1400" dirty="0">
                <a:latin typeface="Montserrat" panose="020B0604020202020204" charset="0"/>
              </a:rPr>
              <a:t>The </a:t>
            </a:r>
            <a:r>
              <a:rPr lang="en-US" sz="1400" b="1" dirty="0">
                <a:latin typeface="Montserrat" panose="020B0604020202020204" charset="0"/>
              </a:rPr>
              <a:t>shared(A,B,C)</a:t>
            </a:r>
            <a:r>
              <a:rPr lang="en-US" sz="1400" dirty="0">
                <a:latin typeface="Montserrat" panose="020B0604020202020204" charset="0"/>
              </a:rPr>
              <a:t> clause declares that all variables in the Matrix  A,B,C are shared</a:t>
            </a:r>
          </a:p>
          <a:p>
            <a:pPr marL="400050" indent="-171450">
              <a:buFont typeface="Arial" panose="020B0604020202020204" pitchFamily="34" charset="0"/>
              <a:buChar char="•"/>
            </a:pPr>
            <a:r>
              <a:rPr lang="en-US" sz="1400" dirty="0">
                <a:latin typeface="Montserrat" panose="020B0604020202020204" charset="0"/>
              </a:rPr>
              <a:t>If the pragma is used in outer loop and we declare each local threads to be used in private and share the resources of matrix ,then each thread tackles each individual loop thus reducing time.</a:t>
            </a:r>
          </a:p>
          <a:p>
            <a:pPr marL="400050" indent="-171450">
              <a:buFont typeface="Arial" panose="020B0604020202020204" pitchFamily="34" charset="0"/>
              <a:buChar char="•"/>
            </a:pPr>
            <a:r>
              <a:rPr lang="en-US" sz="1400" dirty="0">
                <a:latin typeface="Montserrat" panose="020B0604020202020204" charset="0"/>
              </a:rPr>
              <a:t>The time achieved in parallel is very high in comparison with the serial </a:t>
            </a:r>
            <a:r>
              <a:rPr lang="en-US" sz="1400" dirty="0" err="1">
                <a:latin typeface="Montserrat" panose="020B0604020202020204" charset="0"/>
              </a:rPr>
              <a:t>code..because</a:t>
            </a:r>
            <a:r>
              <a:rPr lang="en-US" sz="1400" dirty="0">
                <a:latin typeface="Montserrat" panose="020B0604020202020204" charset="0"/>
              </a:rPr>
              <a:t> of private distribution of each thread to their own loop.</a:t>
            </a:r>
          </a:p>
          <a:p>
            <a:pPr marL="514350" indent="-285750">
              <a:buFont typeface="Arial" panose="020B0604020202020204" pitchFamily="34" charset="0"/>
              <a:buChar char="•"/>
            </a:pPr>
            <a:endParaRPr lang="en-US" dirty="0">
              <a:latin typeface="Montserrat" panose="020B0604020202020204" charset="0"/>
            </a:endParaRPr>
          </a:p>
          <a:p>
            <a:pPr marL="514350" indent="-285750">
              <a:buFont typeface="Arial" panose="020B0604020202020204" pitchFamily="34" charset="0"/>
              <a:buChar char="•"/>
            </a:pPr>
            <a:endParaRPr lang="en-US" dirty="0">
              <a:latin typeface="Montserrat" panose="020B0604020202020204" charset="0"/>
            </a:endParaRPr>
          </a:p>
          <a:p>
            <a:pPr marL="514350" indent="-285750">
              <a:buFont typeface="Arial" panose="020B0604020202020204" pitchFamily="34" charset="0"/>
              <a:buChar char="•"/>
            </a:pPr>
            <a:endParaRPr lang="en-US" dirty="0">
              <a:latin typeface="Montserrat" panose="020B0604020202020204" charset="0"/>
            </a:endParaRPr>
          </a:p>
          <a:p>
            <a:pPr marL="514350" indent="-285750">
              <a:buFont typeface="Arial" panose="020B0604020202020204" pitchFamily="34" charset="0"/>
              <a:buChar char="•"/>
            </a:pPr>
            <a:endParaRPr lang="en-IN" sz="1600" b="1" dirty="0">
              <a:latin typeface="Montserrat" panose="020B0604020202020204" charset="0"/>
            </a:endParaRPr>
          </a:p>
        </p:txBody>
      </p:sp>
    </p:spTree>
    <p:extLst>
      <p:ext uri="{BB962C8B-B14F-4D97-AF65-F5344CB8AC3E}">
        <p14:creationId xmlns="" xmlns:p14="http://schemas.microsoft.com/office/powerpoint/2010/main" val="19918056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9543F68-DCE7-4760-9668-0C421F640F95}"/>
              </a:ext>
            </a:extLst>
          </p:cNvPr>
          <p:cNvSpPr>
            <a:spLocks noGrp="1"/>
          </p:cNvSpPr>
          <p:nvPr>
            <p:ph type="title"/>
          </p:nvPr>
        </p:nvSpPr>
        <p:spPr>
          <a:xfrm>
            <a:off x="521207" y="448056"/>
            <a:ext cx="7344499" cy="640080"/>
          </a:xfrm>
        </p:spPr>
        <p:txBody>
          <a:bodyPr/>
          <a:lstStyle/>
          <a:p>
            <a:r>
              <a:rPr lang="en-IN" b="1" dirty="0"/>
              <a:t>Parallel programming in Std. Algorithm Sector</a:t>
            </a:r>
            <a:endParaRPr lang="en-IN" dirty="0"/>
          </a:p>
        </p:txBody>
      </p:sp>
      <p:sp>
        <p:nvSpPr>
          <p:cNvPr id="3" name="Text Placeholder 2">
            <a:extLst>
              <a:ext uri="{FF2B5EF4-FFF2-40B4-BE49-F238E27FC236}">
                <a16:creationId xmlns="" xmlns:a16="http://schemas.microsoft.com/office/drawing/2014/main" id="{9EC447D2-0264-4DD7-945A-4041848FFF48}"/>
              </a:ext>
            </a:extLst>
          </p:cNvPr>
          <p:cNvSpPr>
            <a:spLocks noGrp="1"/>
          </p:cNvSpPr>
          <p:nvPr>
            <p:ph type="body" idx="1"/>
          </p:nvPr>
        </p:nvSpPr>
        <p:spPr>
          <a:xfrm>
            <a:off x="539496" y="1435608"/>
            <a:ext cx="11226406" cy="5263772"/>
          </a:xfrm>
        </p:spPr>
        <p:txBody>
          <a:bodyPr/>
          <a:lstStyle/>
          <a:p>
            <a:r>
              <a:rPr lang="en-IN" b="1" dirty="0"/>
              <a:t>4.PI value calculation  with OpenMP                                                                                                                                          Output</a:t>
            </a:r>
            <a:endParaRPr lang="en-IN" dirty="0"/>
          </a:p>
        </p:txBody>
      </p:sp>
      <p:pic>
        <p:nvPicPr>
          <p:cNvPr id="13" name="Picture 12">
            <a:extLst>
              <a:ext uri="{FF2B5EF4-FFF2-40B4-BE49-F238E27FC236}">
                <a16:creationId xmlns="" xmlns:a16="http://schemas.microsoft.com/office/drawing/2014/main" id="{278004D2-37E4-47A6-9E80-161DEDD977B3}"/>
              </a:ext>
            </a:extLst>
          </p:cNvPr>
          <p:cNvPicPr>
            <a:picLocks noChangeAspect="1"/>
          </p:cNvPicPr>
          <p:nvPr/>
        </p:nvPicPr>
        <p:blipFill>
          <a:blip r:embed="rId2"/>
          <a:stretch>
            <a:fillRect/>
          </a:stretch>
        </p:blipFill>
        <p:spPr>
          <a:xfrm>
            <a:off x="772816" y="1900978"/>
            <a:ext cx="5197290" cy="4884843"/>
          </a:xfrm>
          <a:prstGeom prst="rect">
            <a:avLst/>
          </a:prstGeom>
        </p:spPr>
      </p:pic>
      <p:pic>
        <p:nvPicPr>
          <p:cNvPr id="15" name="Picture 14">
            <a:extLst>
              <a:ext uri="{FF2B5EF4-FFF2-40B4-BE49-F238E27FC236}">
                <a16:creationId xmlns="" xmlns:a16="http://schemas.microsoft.com/office/drawing/2014/main" id="{0CD6BFF0-DD55-4F7D-A31A-BCC2B9ECBBDD}"/>
              </a:ext>
            </a:extLst>
          </p:cNvPr>
          <p:cNvPicPr>
            <a:picLocks noChangeAspect="1"/>
          </p:cNvPicPr>
          <p:nvPr/>
        </p:nvPicPr>
        <p:blipFill>
          <a:blip r:embed="rId3"/>
          <a:stretch>
            <a:fillRect/>
          </a:stretch>
        </p:blipFill>
        <p:spPr>
          <a:xfrm>
            <a:off x="6096000" y="1900978"/>
            <a:ext cx="5991835" cy="3254022"/>
          </a:xfrm>
          <a:prstGeom prst="rect">
            <a:avLst/>
          </a:prstGeom>
        </p:spPr>
      </p:pic>
    </p:spTree>
    <p:extLst>
      <p:ext uri="{BB962C8B-B14F-4D97-AF65-F5344CB8AC3E}">
        <p14:creationId xmlns="" xmlns:p14="http://schemas.microsoft.com/office/powerpoint/2010/main" val="21323904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2"/>
        <p:cNvGrpSpPr/>
        <p:nvPr/>
      </p:nvGrpSpPr>
      <p:grpSpPr>
        <a:xfrm>
          <a:off x="0" y="0"/>
          <a:ext cx="0" cy="0"/>
          <a:chOff x="0" y="0"/>
          <a:chExt cx="0" cy="0"/>
        </a:xfrm>
      </p:grpSpPr>
      <p:sp>
        <p:nvSpPr>
          <p:cNvPr id="43" name="Google Shape;43;p6"/>
          <p:cNvSpPr txBox="1">
            <a:spLocks noGrp="1"/>
          </p:cNvSpPr>
          <p:nvPr>
            <p:ph type="title"/>
          </p:nvPr>
        </p:nvSpPr>
        <p:spPr>
          <a:xfrm>
            <a:off x="521207" y="448056"/>
            <a:ext cx="8004600" cy="6402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3A3838"/>
              </a:buClr>
              <a:buSzPts val="2800"/>
              <a:buFont typeface="Quattrocento Sans"/>
              <a:buNone/>
            </a:pPr>
            <a:r>
              <a:rPr lang="en-IN" sz="3000" b="1" dirty="0">
                <a:latin typeface="Montserrat"/>
                <a:ea typeface="Montserrat"/>
                <a:cs typeface="Montserrat"/>
                <a:sym typeface="Montserrat"/>
              </a:rPr>
              <a:t>Index</a:t>
            </a:r>
            <a:endParaRPr sz="3000" b="1" dirty="0">
              <a:latin typeface="Montserrat"/>
              <a:ea typeface="Montserrat"/>
              <a:cs typeface="Montserrat"/>
              <a:sym typeface="Montserrat"/>
            </a:endParaRPr>
          </a:p>
        </p:txBody>
      </p:sp>
      <p:sp>
        <p:nvSpPr>
          <p:cNvPr id="44" name="Google Shape;44;p6"/>
          <p:cNvSpPr txBox="1"/>
          <p:nvPr/>
        </p:nvSpPr>
        <p:spPr>
          <a:xfrm>
            <a:off x="541610" y="1524708"/>
            <a:ext cx="4321800" cy="3871500"/>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Clr>
                <a:srgbClr val="3F3F3F"/>
              </a:buClr>
              <a:buSzPts val="1200"/>
              <a:buFont typeface="Arial"/>
              <a:buNone/>
            </a:pPr>
            <a:endParaRPr sz="1200" b="0" i="0" u="none" strike="noStrike" cap="none">
              <a:solidFill>
                <a:srgbClr val="3F3F3F"/>
              </a:solidFill>
              <a:latin typeface="Montserrat"/>
              <a:ea typeface="Montserrat"/>
              <a:cs typeface="Montserrat"/>
              <a:sym typeface="Montserrat"/>
            </a:endParaRPr>
          </a:p>
        </p:txBody>
      </p:sp>
      <p:sp>
        <p:nvSpPr>
          <p:cNvPr id="45" name="Google Shape;45;p6"/>
          <p:cNvSpPr txBox="1"/>
          <p:nvPr/>
        </p:nvSpPr>
        <p:spPr>
          <a:xfrm>
            <a:off x="759000" y="944238"/>
            <a:ext cx="10674000" cy="5245200"/>
          </a:xfrm>
          <a:prstGeom prst="rect">
            <a:avLst/>
          </a:prstGeom>
          <a:noFill/>
          <a:ln>
            <a:noFill/>
          </a:ln>
        </p:spPr>
        <p:txBody>
          <a:bodyPr spcFirstLastPara="1" wrap="square" lIns="91425" tIns="45700" rIns="91425" bIns="45700" anchor="t" anchorCtr="0">
            <a:noAutofit/>
          </a:bodyPr>
          <a:lstStyle/>
          <a:p>
            <a:pPr marR="0" lvl="0" algn="l" rtl="0">
              <a:lnSpc>
                <a:spcPct val="100000"/>
              </a:lnSpc>
              <a:spcBef>
                <a:spcPts val="0"/>
              </a:spcBef>
              <a:spcAft>
                <a:spcPts val="0"/>
              </a:spcAft>
              <a:buClr>
                <a:schemeClr val="dk1"/>
              </a:buClr>
              <a:buSzPts val="2800"/>
            </a:pPr>
            <a:endParaRPr lang="en-IN" sz="2800" b="0" i="0" u="none" strike="noStrike" cap="none" dirty="0">
              <a:solidFill>
                <a:schemeClr val="dk1"/>
              </a:solidFill>
              <a:latin typeface="Montserrat"/>
              <a:ea typeface="Montserrat"/>
              <a:cs typeface="Montserrat"/>
              <a:sym typeface="Montserrat"/>
            </a:endParaRPr>
          </a:p>
          <a:p>
            <a:pPr marL="285750" marR="0" lvl="0" indent="-285750" algn="l" rtl="0">
              <a:lnSpc>
                <a:spcPct val="100000"/>
              </a:lnSpc>
              <a:spcBef>
                <a:spcPts val="0"/>
              </a:spcBef>
              <a:spcAft>
                <a:spcPts val="0"/>
              </a:spcAft>
              <a:buClr>
                <a:schemeClr val="dk1"/>
              </a:buClr>
              <a:buSzPts val="2800"/>
              <a:buFont typeface="Montserrat"/>
              <a:buChar char="•"/>
            </a:pPr>
            <a:r>
              <a:rPr lang="en-IN" sz="2800" dirty="0">
                <a:solidFill>
                  <a:schemeClr val="dk1"/>
                </a:solidFill>
                <a:latin typeface="Montserrat"/>
                <a:ea typeface="Montserrat"/>
                <a:cs typeface="Montserrat"/>
                <a:sym typeface="Montserrat"/>
              </a:rPr>
              <a:t>Problem statement</a:t>
            </a:r>
          </a:p>
          <a:p>
            <a:pPr marL="285750" marR="0" lvl="0" indent="-285750" algn="l" rtl="0">
              <a:lnSpc>
                <a:spcPct val="100000"/>
              </a:lnSpc>
              <a:spcBef>
                <a:spcPts val="0"/>
              </a:spcBef>
              <a:spcAft>
                <a:spcPts val="0"/>
              </a:spcAft>
              <a:buClr>
                <a:schemeClr val="dk1"/>
              </a:buClr>
              <a:buSzPts val="2800"/>
              <a:buFont typeface="Montserrat"/>
              <a:buChar char="•"/>
            </a:pPr>
            <a:r>
              <a:rPr lang="en-IN" sz="2800" b="0" i="0" u="none" strike="noStrike" cap="none" dirty="0">
                <a:solidFill>
                  <a:schemeClr val="dk1"/>
                </a:solidFill>
                <a:latin typeface="Montserrat"/>
                <a:ea typeface="Montserrat"/>
                <a:cs typeface="Montserrat"/>
                <a:sym typeface="Montserrat"/>
              </a:rPr>
              <a:t>Introduction</a:t>
            </a:r>
          </a:p>
          <a:p>
            <a:pPr marL="285750" marR="0" lvl="0" indent="-285750" algn="l" rtl="0">
              <a:lnSpc>
                <a:spcPct val="100000"/>
              </a:lnSpc>
              <a:spcBef>
                <a:spcPts val="0"/>
              </a:spcBef>
              <a:spcAft>
                <a:spcPts val="0"/>
              </a:spcAft>
              <a:buClr>
                <a:schemeClr val="dk1"/>
              </a:buClr>
              <a:buSzPts val="2800"/>
              <a:buFont typeface="Montserrat"/>
              <a:buChar char="•"/>
            </a:pPr>
            <a:r>
              <a:rPr lang="en-IN" sz="2800" dirty="0">
                <a:solidFill>
                  <a:schemeClr val="dk1"/>
                </a:solidFill>
                <a:latin typeface="Montserrat"/>
                <a:ea typeface="Montserrat"/>
                <a:cs typeface="Montserrat"/>
                <a:sym typeface="Montserrat"/>
              </a:rPr>
              <a:t>Literature</a:t>
            </a:r>
          </a:p>
          <a:p>
            <a:pPr marL="285750" marR="0" lvl="0" indent="-285750" algn="l" rtl="0">
              <a:lnSpc>
                <a:spcPct val="100000"/>
              </a:lnSpc>
              <a:spcBef>
                <a:spcPts val="0"/>
              </a:spcBef>
              <a:spcAft>
                <a:spcPts val="0"/>
              </a:spcAft>
              <a:buClr>
                <a:schemeClr val="dk1"/>
              </a:buClr>
              <a:buSzPts val="2800"/>
              <a:buFont typeface="Montserrat"/>
              <a:buChar char="•"/>
            </a:pPr>
            <a:r>
              <a:rPr lang="en-IN" sz="2800" b="0" i="0" u="none" strike="noStrike" cap="none" dirty="0">
                <a:solidFill>
                  <a:schemeClr val="dk1"/>
                </a:solidFill>
                <a:latin typeface="Montserrat"/>
                <a:ea typeface="Montserrat"/>
                <a:cs typeface="Montserrat"/>
                <a:sym typeface="Montserrat"/>
              </a:rPr>
              <a:t>Design methodology</a:t>
            </a:r>
            <a:endParaRPr sz="2800" b="0" i="0" u="none" strike="noStrike" cap="none" dirty="0">
              <a:solidFill>
                <a:schemeClr val="dk1"/>
              </a:solidFill>
              <a:latin typeface="Montserrat"/>
              <a:ea typeface="Montserrat"/>
              <a:cs typeface="Montserrat"/>
              <a:sym typeface="Montserrat"/>
            </a:endParaRPr>
          </a:p>
          <a:p>
            <a:pPr marL="285750" marR="0" lvl="0" indent="-285750" algn="l" rtl="0">
              <a:lnSpc>
                <a:spcPct val="100000"/>
              </a:lnSpc>
              <a:spcBef>
                <a:spcPts val="0"/>
              </a:spcBef>
              <a:spcAft>
                <a:spcPts val="0"/>
              </a:spcAft>
              <a:buClr>
                <a:schemeClr val="dk1"/>
              </a:buClr>
              <a:buSzPts val="2800"/>
              <a:buFont typeface="Montserrat"/>
              <a:buChar char="•"/>
            </a:pPr>
            <a:r>
              <a:rPr lang="en-IN" sz="2800" b="0" i="0" u="none" strike="noStrike" cap="none" dirty="0">
                <a:solidFill>
                  <a:schemeClr val="dk1"/>
                </a:solidFill>
                <a:latin typeface="Montserrat"/>
                <a:ea typeface="Montserrat"/>
                <a:cs typeface="Montserrat"/>
                <a:sym typeface="Montserrat"/>
              </a:rPr>
              <a:t>Technology Stack</a:t>
            </a:r>
          </a:p>
          <a:p>
            <a:pPr marL="285750" marR="0" lvl="0" indent="-285750" algn="l" rtl="0">
              <a:lnSpc>
                <a:spcPct val="100000"/>
              </a:lnSpc>
              <a:spcBef>
                <a:spcPts val="0"/>
              </a:spcBef>
              <a:spcAft>
                <a:spcPts val="0"/>
              </a:spcAft>
              <a:buClr>
                <a:schemeClr val="dk1"/>
              </a:buClr>
              <a:buSzPts val="2800"/>
              <a:buFont typeface="Montserrat"/>
              <a:buChar char="•"/>
            </a:pPr>
            <a:r>
              <a:rPr lang="en-IN" sz="2800" dirty="0">
                <a:solidFill>
                  <a:schemeClr val="dk1"/>
                </a:solidFill>
                <a:latin typeface="Montserrat"/>
                <a:ea typeface="Montserrat"/>
                <a:cs typeface="Montserrat"/>
                <a:sym typeface="Montserrat"/>
              </a:rPr>
              <a:t>References</a:t>
            </a:r>
            <a:endParaRPr sz="2800" b="0" i="0" u="none" strike="noStrike" cap="none" dirty="0">
              <a:solidFill>
                <a:schemeClr val="dk1"/>
              </a:solidFill>
              <a:latin typeface="Montserrat"/>
              <a:ea typeface="Montserrat"/>
              <a:cs typeface="Montserrat"/>
              <a:sym typeface="Montserrat"/>
            </a:endParaRPr>
          </a:p>
          <a:p>
            <a:pPr marL="285750" marR="0" lvl="0" indent="-285750" algn="l" rtl="0">
              <a:lnSpc>
                <a:spcPct val="100000"/>
              </a:lnSpc>
              <a:spcBef>
                <a:spcPts val="0"/>
              </a:spcBef>
              <a:spcAft>
                <a:spcPts val="0"/>
              </a:spcAft>
              <a:buClr>
                <a:schemeClr val="dk1"/>
              </a:buClr>
              <a:buSzPts val="2800"/>
              <a:buFont typeface="Montserrat"/>
              <a:buChar char="•"/>
            </a:pPr>
            <a:r>
              <a:rPr lang="en-IN" sz="2800" b="0" i="0" u="none" strike="noStrike" cap="none" dirty="0">
                <a:solidFill>
                  <a:schemeClr val="dk1"/>
                </a:solidFill>
                <a:latin typeface="Montserrat"/>
                <a:ea typeface="Montserrat"/>
                <a:cs typeface="Montserrat"/>
                <a:sym typeface="Montserrat"/>
              </a:rPr>
              <a:t>Target Audience</a:t>
            </a:r>
            <a:endParaRPr sz="2800" b="0" i="0" u="none" strike="noStrike" cap="none" dirty="0">
              <a:solidFill>
                <a:schemeClr val="dk1"/>
              </a:solidFill>
              <a:latin typeface="Montserrat"/>
              <a:ea typeface="Montserrat"/>
              <a:cs typeface="Montserrat"/>
              <a:sym typeface="Montserrat"/>
            </a:endParaRPr>
          </a:p>
          <a:p>
            <a:pPr marL="285750" marR="0" lvl="0" indent="-285750" algn="l" rtl="0">
              <a:lnSpc>
                <a:spcPct val="100000"/>
              </a:lnSpc>
              <a:spcBef>
                <a:spcPts val="0"/>
              </a:spcBef>
              <a:spcAft>
                <a:spcPts val="0"/>
              </a:spcAft>
              <a:buClr>
                <a:schemeClr val="dk1"/>
              </a:buClr>
              <a:buSzPts val="2800"/>
              <a:buFont typeface="Montserrat"/>
              <a:buChar char="•"/>
            </a:pPr>
            <a:r>
              <a:rPr lang="en-IN" sz="2800" b="0" i="0" u="none" strike="noStrike" cap="none" dirty="0">
                <a:solidFill>
                  <a:schemeClr val="dk1"/>
                </a:solidFill>
                <a:latin typeface="Montserrat"/>
                <a:ea typeface="Montserrat"/>
                <a:cs typeface="Montserrat"/>
                <a:sym typeface="Montserrat"/>
              </a:rPr>
              <a:t>Limitations</a:t>
            </a:r>
            <a:endParaRPr sz="1400" b="0" i="0" u="none" strike="noStrike" cap="none" dirty="0">
              <a:solidFill>
                <a:srgbClr val="000000"/>
              </a:solidFill>
              <a:latin typeface="Montserrat"/>
              <a:ea typeface="Montserrat"/>
              <a:cs typeface="Montserrat"/>
              <a:sym typeface="Montserrat"/>
            </a:endParaRPr>
          </a:p>
          <a:p>
            <a:pPr marL="285750" marR="0" lvl="0" indent="-285750" algn="l" rtl="0">
              <a:lnSpc>
                <a:spcPct val="100000"/>
              </a:lnSpc>
              <a:spcBef>
                <a:spcPts val="0"/>
              </a:spcBef>
              <a:spcAft>
                <a:spcPts val="0"/>
              </a:spcAft>
              <a:buClr>
                <a:schemeClr val="dk1"/>
              </a:buClr>
              <a:buSzPts val="2800"/>
              <a:buFont typeface="Montserrat"/>
              <a:buChar char="•"/>
            </a:pPr>
            <a:r>
              <a:rPr lang="en-IN" sz="2800" dirty="0">
                <a:solidFill>
                  <a:schemeClr val="dk1"/>
                </a:solidFill>
                <a:latin typeface="Montserrat"/>
                <a:ea typeface="Montserrat"/>
                <a:cs typeface="Montserrat"/>
                <a:sym typeface="Montserrat"/>
              </a:rPr>
              <a:t>Quest. And Answer</a:t>
            </a:r>
            <a:endParaRPr sz="1400" b="0" i="0" u="none" strike="noStrike" cap="none" dirty="0">
              <a:solidFill>
                <a:srgbClr val="000000"/>
              </a:solidFill>
              <a:latin typeface="Montserrat"/>
              <a:ea typeface="Montserrat"/>
              <a:cs typeface="Montserrat"/>
              <a:sym typeface="Montserrat"/>
            </a:endParaRPr>
          </a:p>
          <a:p>
            <a:pPr marL="285750" marR="0" lvl="0" indent="-107950" algn="l" rtl="0">
              <a:lnSpc>
                <a:spcPct val="100000"/>
              </a:lnSpc>
              <a:spcBef>
                <a:spcPts val="0"/>
              </a:spcBef>
              <a:spcAft>
                <a:spcPts val="0"/>
              </a:spcAft>
              <a:buClr>
                <a:schemeClr val="dk1"/>
              </a:buClr>
              <a:buSzPts val="2800"/>
              <a:buFont typeface="Arial"/>
              <a:buNone/>
            </a:pPr>
            <a:endParaRPr sz="2800" b="0" i="0" u="none" strike="noStrike" cap="none" dirty="0">
              <a:solidFill>
                <a:schemeClr val="dk1"/>
              </a:solidFill>
              <a:latin typeface="Montserrat"/>
              <a:ea typeface="Montserrat"/>
              <a:cs typeface="Montserrat"/>
              <a:sym typeface="Montserrat"/>
            </a:endParaRPr>
          </a:p>
          <a:p>
            <a:pPr marL="285750" marR="0" lvl="0" indent="-107950" algn="l" rtl="0">
              <a:lnSpc>
                <a:spcPct val="100000"/>
              </a:lnSpc>
              <a:spcBef>
                <a:spcPts val="0"/>
              </a:spcBef>
              <a:spcAft>
                <a:spcPts val="0"/>
              </a:spcAft>
              <a:buClr>
                <a:schemeClr val="dk1"/>
              </a:buClr>
              <a:buSzPts val="2800"/>
              <a:buFont typeface="Arial"/>
              <a:buNone/>
            </a:pPr>
            <a:endParaRPr sz="2800" b="0" i="0" u="none" strike="noStrike" cap="none" dirty="0">
              <a:solidFill>
                <a:schemeClr val="dk1"/>
              </a:solidFill>
              <a:latin typeface="Montserrat"/>
              <a:ea typeface="Montserrat"/>
              <a:cs typeface="Montserrat"/>
              <a:sym typeface="Montserrat"/>
            </a:endParaRPr>
          </a:p>
          <a:p>
            <a:pPr marL="285750" marR="0" lvl="0" indent="-107950" algn="l" rtl="0">
              <a:lnSpc>
                <a:spcPct val="100000"/>
              </a:lnSpc>
              <a:spcBef>
                <a:spcPts val="0"/>
              </a:spcBef>
              <a:spcAft>
                <a:spcPts val="0"/>
              </a:spcAft>
              <a:buClr>
                <a:schemeClr val="dk1"/>
              </a:buClr>
              <a:buSzPts val="2800"/>
              <a:buFont typeface="Arial"/>
              <a:buNone/>
            </a:pPr>
            <a:endParaRPr sz="2800" b="0" i="0" u="none" strike="noStrike" cap="none" dirty="0">
              <a:solidFill>
                <a:schemeClr val="dk1"/>
              </a:solidFill>
              <a:latin typeface="Montserrat"/>
              <a:ea typeface="Montserrat"/>
              <a:cs typeface="Montserrat"/>
              <a:sym typeface="Montserrat"/>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9543F68-DCE7-4760-9668-0C421F640F95}"/>
              </a:ext>
            </a:extLst>
          </p:cNvPr>
          <p:cNvSpPr>
            <a:spLocks noGrp="1"/>
          </p:cNvSpPr>
          <p:nvPr>
            <p:ph type="title"/>
          </p:nvPr>
        </p:nvSpPr>
        <p:spPr>
          <a:xfrm>
            <a:off x="521207" y="448056"/>
            <a:ext cx="7344499" cy="640080"/>
          </a:xfrm>
        </p:spPr>
        <p:txBody>
          <a:bodyPr/>
          <a:lstStyle/>
          <a:p>
            <a:r>
              <a:rPr lang="en-IN" b="1" dirty="0"/>
              <a:t>Parallel programming in Std. Algorithm Sector</a:t>
            </a:r>
            <a:endParaRPr lang="en-IN" dirty="0"/>
          </a:p>
        </p:txBody>
      </p:sp>
      <p:sp>
        <p:nvSpPr>
          <p:cNvPr id="3" name="Text Placeholder 2">
            <a:extLst>
              <a:ext uri="{FF2B5EF4-FFF2-40B4-BE49-F238E27FC236}">
                <a16:creationId xmlns="" xmlns:a16="http://schemas.microsoft.com/office/drawing/2014/main" id="{9EC447D2-0264-4DD7-945A-4041848FFF48}"/>
              </a:ext>
            </a:extLst>
          </p:cNvPr>
          <p:cNvSpPr>
            <a:spLocks noGrp="1"/>
          </p:cNvSpPr>
          <p:nvPr>
            <p:ph type="body" idx="1"/>
          </p:nvPr>
        </p:nvSpPr>
        <p:spPr>
          <a:xfrm>
            <a:off x="539496" y="1435608"/>
            <a:ext cx="11226406" cy="5263772"/>
          </a:xfrm>
        </p:spPr>
        <p:txBody>
          <a:bodyPr/>
          <a:lstStyle/>
          <a:p>
            <a:r>
              <a:rPr lang="en-IN" b="1" dirty="0"/>
              <a:t>4.PI value calculation  without OpenMP                                                                                                               Output</a:t>
            </a:r>
            <a:endParaRPr lang="en-IN" dirty="0"/>
          </a:p>
        </p:txBody>
      </p:sp>
      <p:sp>
        <p:nvSpPr>
          <p:cNvPr id="10" name="TextBox 9">
            <a:extLst>
              <a:ext uri="{FF2B5EF4-FFF2-40B4-BE49-F238E27FC236}">
                <a16:creationId xmlns="" xmlns:a16="http://schemas.microsoft.com/office/drawing/2014/main" id="{B001F5E8-8F5F-4A04-81C2-2E6D0F6C2E76}"/>
              </a:ext>
            </a:extLst>
          </p:cNvPr>
          <p:cNvSpPr txBox="1"/>
          <p:nvPr/>
        </p:nvSpPr>
        <p:spPr>
          <a:xfrm>
            <a:off x="5164176" y="3280265"/>
            <a:ext cx="5803641" cy="523220"/>
          </a:xfrm>
          <a:prstGeom prst="rect">
            <a:avLst/>
          </a:prstGeom>
          <a:noFill/>
        </p:spPr>
        <p:txBody>
          <a:bodyPr wrap="square" rtlCol="0">
            <a:spAutoFit/>
          </a:bodyPr>
          <a:lstStyle/>
          <a:p>
            <a:r>
              <a:rPr lang="en-IN" dirty="0"/>
              <a:t>The Time taken for execution is 1.74 sec which is </a:t>
            </a:r>
            <a:r>
              <a:rPr lang="en-IN" dirty="0" smtClean="0"/>
              <a:t>greater than </a:t>
            </a:r>
            <a:r>
              <a:rPr lang="en-IN" dirty="0"/>
              <a:t>that of 0.368 sec executed with </a:t>
            </a:r>
            <a:r>
              <a:rPr lang="en-IN" dirty="0" err="1"/>
              <a:t>openMP</a:t>
            </a:r>
            <a:r>
              <a:rPr lang="en-IN" dirty="0"/>
              <a:t>…</a:t>
            </a:r>
          </a:p>
        </p:txBody>
      </p:sp>
      <p:pic>
        <p:nvPicPr>
          <p:cNvPr id="12" name="Picture 11">
            <a:extLst>
              <a:ext uri="{FF2B5EF4-FFF2-40B4-BE49-F238E27FC236}">
                <a16:creationId xmlns="" xmlns:a16="http://schemas.microsoft.com/office/drawing/2014/main" id="{DE0A7622-FBE0-4209-AACE-FBE203DC9D7B}"/>
              </a:ext>
            </a:extLst>
          </p:cNvPr>
          <p:cNvPicPr>
            <a:picLocks noChangeAspect="1"/>
          </p:cNvPicPr>
          <p:nvPr/>
        </p:nvPicPr>
        <p:blipFill>
          <a:blip r:embed="rId2"/>
          <a:stretch>
            <a:fillRect/>
          </a:stretch>
        </p:blipFill>
        <p:spPr>
          <a:xfrm>
            <a:off x="795003" y="1944844"/>
            <a:ext cx="3871295" cy="4610500"/>
          </a:xfrm>
          <a:prstGeom prst="rect">
            <a:avLst/>
          </a:prstGeom>
        </p:spPr>
      </p:pic>
      <p:pic>
        <p:nvPicPr>
          <p:cNvPr id="14" name="Picture 13">
            <a:extLst>
              <a:ext uri="{FF2B5EF4-FFF2-40B4-BE49-F238E27FC236}">
                <a16:creationId xmlns="" xmlns:a16="http://schemas.microsoft.com/office/drawing/2014/main" id="{0898452A-B694-4AA5-8CAC-7C8A76BD3CD0}"/>
              </a:ext>
            </a:extLst>
          </p:cNvPr>
          <p:cNvPicPr>
            <a:picLocks noChangeAspect="1"/>
          </p:cNvPicPr>
          <p:nvPr/>
        </p:nvPicPr>
        <p:blipFill>
          <a:blip r:embed="rId3"/>
          <a:stretch>
            <a:fillRect/>
          </a:stretch>
        </p:blipFill>
        <p:spPr>
          <a:xfrm>
            <a:off x="5727228" y="1977721"/>
            <a:ext cx="3596952" cy="983065"/>
          </a:xfrm>
          <a:prstGeom prst="rect">
            <a:avLst/>
          </a:prstGeom>
        </p:spPr>
      </p:pic>
    </p:spTree>
    <p:extLst>
      <p:ext uri="{BB962C8B-B14F-4D97-AF65-F5344CB8AC3E}">
        <p14:creationId xmlns="" xmlns:p14="http://schemas.microsoft.com/office/powerpoint/2010/main" val="13492410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D79776D-047A-46C5-86C8-53D85457C844}"/>
              </a:ext>
            </a:extLst>
          </p:cNvPr>
          <p:cNvSpPr>
            <a:spLocks noGrp="1"/>
          </p:cNvSpPr>
          <p:nvPr>
            <p:ph type="title"/>
          </p:nvPr>
        </p:nvSpPr>
        <p:spPr>
          <a:xfrm>
            <a:off x="521207" y="448056"/>
            <a:ext cx="7400483" cy="640080"/>
          </a:xfrm>
        </p:spPr>
        <p:txBody>
          <a:bodyPr/>
          <a:lstStyle/>
          <a:p>
            <a:r>
              <a:rPr lang="en-IN" b="1" dirty="0"/>
              <a:t>Parallel programming in Std. Algorithm Sector</a:t>
            </a:r>
            <a:endParaRPr lang="en-IN" dirty="0"/>
          </a:p>
        </p:txBody>
      </p:sp>
      <p:sp>
        <p:nvSpPr>
          <p:cNvPr id="3" name="Text Placeholder 2">
            <a:extLst>
              <a:ext uri="{FF2B5EF4-FFF2-40B4-BE49-F238E27FC236}">
                <a16:creationId xmlns="" xmlns:a16="http://schemas.microsoft.com/office/drawing/2014/main" id="{2EEF769F-FC22-4681-957B-ABE33B855F98}"/>
              </a:ext>
            </a:extLst>
          </p:cNvPr>
          <p:cNvSpPr>
            <a:spLocks noGrp="1"/>
          </p:cNvSpPr>
          <p:nvPr>
            <p:ph type="body" idx="1"/>
          </p:nvPr>
        </p:nvSpPr>
        <p:spPr>
          <a:xfrm>
            <a:off x="446562" y="1670180"/>
            <a:ext cx="11049125" cy="4935892"/>
          </a:xfrm>
        </p:spPr>
        <p:txBody>
          <a:bodyPr/>
          <a:lstStyle/>
          <a:p>
            <a:r>
              <a:rPr lang="en-IN" sz="1600" b="1" dirty="0"/>
              <a:t>4.Conclusion on Pi number calculation </a:t>
            </a:r>
            <a:r>
              <a:rPr lang="en-IN" sz="1600" b="1" dirty="0" err="1"/>
              <a:t>algo</a:t>
            </a:r>
            <a:r>
              <a:rPr lang="en-IN" sz="1600" b="1" dirty="0"/>
              <a:t> using OpenMP</a:t>
            </a:r>
          </a:p>
          <a:p>
            <a:pPr marL="514350" indent="-285750">
              <a:buFont typeface="Arial" panose="020B0604020202020204" pitchFamily="34" charset="0"/>
              <a:buChar char="•"/>
            </a:pPr>
            <a:r>
              <a:rPr lang="en-IN" sz="1400" b="1" dirty="0" err="1">
                <a:latin typeface="Montserrat" panose="020B0604020202020204" charset="0"/>
              </a:rPr>
              <a:t>omp_set_num_threads</a:t>
            </a:r>
            <a:r>
              <a:rPr lang="en-IN" sz="1400" b="1" dirty="0">
                <a:latin typeface="Montserrat" panose="020B0604020202020204" charset="0"/>
              </a:rPr>
              <a:t> </a:t>
            </a:r>
            <a:r>
              <a:rPr lang="en-IN" sz="1400" dirty="0">
                <a:latin typeface="Montserrat" panose="020B0604020202020204" charset="0"/>
              </a:rPr>
              <a:t>is OpenMP component that is applied to set the thread count that we require in our program</a:t>
            </a:r>
            <a:r>
              <a:rPr lang="en-US" sz="1400" dirty="0">
                <a:latin typeface="Montserrat" panose="020B0604020202020204" charset="0"/>
              </a:rPr>
              <a:t>.</a:t>
            </a:r>
          </a:p>
          <a:p>
            <a:pPr marL="514350" indent="-285750">
              <a:buFont typeface="Arial" panose="020B0604020202020204" pitchFamily="34" charset="0"/>
              <a:buChar char="•"/>
            </a:pPr>
            <a:r>
              <a:rPr lang="en-US" sz="1400" dirty="0">
                <a:latin typeface="Montserrat" panose="020B0604020202020204" charset="0"/>
              </a:rPr>
              <a:t>Each thread is given a role to execute a specific set of instruction along with separate threads running </a:t>
            </a:r>
            <a:r>
              <a:rPr lang="en-US" sz="1400" dirty="0" err="1">
                <a:latin typeface="Montserrat" panose="020B0604020202020204" charset="0"/>
              </a:rPr>
              <a:t>parallely</a:t>
            </a:r>
            <a:r>
              <a:rPr lang="en-US" sz="1400" dirty="0">
                <a:latin typeface="Montserrat" panose="020B0604020202020204" charset="0"/>
              </a:rPr>
              <a:t> that keep track of each loop execution …thus if iterator work is done by thread it proves beneficial</a:t>
            </a:r>
          </a:p>
          <a:p>
            <a:pPr marL="514350" indent="-285750">
              <a:buFont typeface="Arial" panose="020B0604020202020204" pitchFamily="34" charset="0"/>
              <a:buChar char="•"/>
            </a:pPr>
            <a:r>
              <a:rPr lang="en-US" sz="1400" dirty="0">
                <a:latin typeface="Montserrat" panose="020B0604020202020204" charset="0"/>
              </a:rPr>
              <a:t> The </a:t>
            </a:r>
            <a:r>
              <a:rPr lang="en-US" sz="1400" b="1" dirty="0" err="1">
                <a:latin typeface="Montserrat" panose="020B0604020202020204" charset="0"/>
              </a:rPr>
              <a:t>omp_get_time</a:t>
            </a:r>
            <a:r>
              <a:rPr lang="en-US" sz="1400" b="1" dirty="0">
                <a:latin typeface="Montserrat" panose="020B0604020202020204" charset="0"/>
              </a:rPr>
              <a:t>() </a:t>
            </a:r>
            <a:r>
              <a:rPr lang="en-US" sz="1400" dirty="0">
                <a:latin typeface="Montserrat" panose="020B0604020202020204" charset="0"/>
              </a:rPr>
              <a:t>is used to get time at any respective moment within the code and then the threads that are executing the </a:t>
            </a:r>
            <a:r>
              <a:rPr lang="en-US" sz="1400" dirty="0" err="1">
                <a:latin typeface="Montserrat" panose="020B0604020202020204" charset="0"/>
              </a:rPr>
              <a:t>loop,its</a:t>
            </a:r>
            <a:r>
              <a:rPr lang="en-US" sz="1400" dirty="0">
                <a:latin typeface="Montserrat" panose="020B0604020202020204" charset="0"/>
              </a:rPr>
              <a:t> working time can be calculated</a:t>
            </a:r>
          </a:p>
          <a:p>
            <a:pPr marL="400050" indent="-171450">
              <a:buFont typeface="Arial" panose="020B0604020202020204" pitchFamily="34" charset="0"/>
              <a:buChar char="•"/>
            </a:pPr>
            <a:r>
              <a:rPr lang="en-US" sz="1400" dirty="0">
                <a:latin typeface="Montserrat" panose="020B0604020202020204" charset="0"/>
              </a:rPr>
              <a:t>The time achieved in parallel is very high in comparison with the serial </a:t>
            </a:r>
            <a:r>
              <a:rPr lang="en-US" sz="1400" dirty="0" err="1">
                <a:latin typeface="Montserrat" panose="020B0604020202020204" charset="0"/>
              </a:rPr>
              <a:t>code..because</a:t>
            </a:r>
            <a:r>
              <a:rPr lang="en-US" sz="1400" dirty="0">
                <a:latin typeface="Montserrat" panose="020B0604020202020204" charset="0"/>
              </a:rPr>
              <a:t> of distribution of each thread to their own loop and threads that keep track of proper execution of other threads.</a:t>
            </a:r>
          </a:p>
          <a:p>
            <a:pPr marL="514350" indent="-285750">
              <a:buFont typeface="Arial" panose="020B0604020202020204" pitchFamily="34" charset="0"/>
              <a:buChar char="•"/>
            </a:pPr>
            <a:endParaRPr lang="en-US" dirty="0">
              <a:latin typeface="Montserrat" panose="020B0604020202020204" charset="0"/>
            </a:endParaRPr>
          </a:p>
          <a:p>
            <a:pPr marL="514350" indent="-285750">
              <a:buFont typeface="Arial" panose="020B0604020202020204" pitchFamily="34" charset="0"/>
              <a:buChar char="•"/>
            </a:pPr>
            <a:endParaRPr lang="en-US" dirty="0">
              <a:latin typeface="Montserrat" panose="020B0604020202020204" charset="0"/>
            </a:endParaRPr>
          </a:p>
          <a:p>
            <a:pPr marL="514350" indent="-285750">
              <a:buFont typeface="Arial" panose="020B0604020202020204" pitchFamily="34" charset="0"/>
              <a:buChar char="•"/>
            </a:pPr>
            <a:endParaRPr lang="en-US" dirty="0">
              <a:latin typeface="Montserrat" panose="020B0604020202020204" charset="0"/>
            </a:endParaRPr>
          </a:p>
          <a:p>
            <a:pPr marL="514350" indent="-285750">
              <a:buFont typeface="Arial" panose="020B0604020202020204" pitchFamily="34" charset="0"/>
              <a:buChar char="•"/>
            </a:pPr>
            <a:endParaRPr lang="en-IN" sz="1600" b="1" dirty="0">
              <a:latin typeface="Montserrat" panose="020B0604020202020204" charset="0"/>
            </a:endParaRPr>
          </a:p>
        </p:txBody>
      </p:sp>
    </p:spTree>
    <p:extLst>
      <p:ext uri="{BB962C8B-B14F-4D97-AF65-F5344CB8AC3E}">
        <p14:creationId xmlns="" xmlns:p14="http://schemas.microsoft.com/office/powerpoint/2010/main" val="38053841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9543F68-DCE7-4760-9668-0C421F640F95}"/>
              </a:ext>
            </a:extLst>
          </p:cNvPr>
          <p:cNvSpPr>
            <a:spLocks noGrp="1"/>
          </p:cNvSpPr>
          <p:nvPr>
            <p:ph type="title"/>
          </p:nvPr>
        </p:nvSpPr>
        <p:spPr>
          <a:xfrm>
            <a:off x="521207" y="448056"/>
            <a:ext cx="7344499" cy="640080"/>
          </a:xfrm>
        </p:spPr>
        <p:txBody>
          <a:bodyPr/>
          <a:lstStyle/>
          <a:p>
            <a:r>
              <a:rPr lang="en-IN" b="1" dirty="0"/>
              <a:t>Parallel programming in Std. Algorithm Sector</a:t>
            </a:r>
            <a:endParaRPr lang="en-IN" dirty="0"/>
          </a:p>
        </p:txBody>
      </p:sp>
      <p:sp>
        <p:nvSpPr>
          <p:cNvPr id="3" name="Text Placeholder 2">
            <a:extLst>
              <a:ext uri="{FF2B5EF4-FFF2-40B4-BE49-F238E27FC236}">
                <a16:creationId xmlns="" xmlns:a16="http://schemas.microsoft.com/office/drawing/2014/main" id="{9EC447D2-0264-4DD7-945A-4041848FFF48}"/>
              </a:ext>
            </a:extLst>
          </p:cNvPr>
          <p:cNvSpPr>
            <a:spLocks noGrp="1"/>
          </p:cNvSpPr>
          <p:nvPr>
            <p:ph type="body" idx="1"/>
          </p:nvPr>
        </p:nvSpPr>
        <p:spPr>
          <a:xfrm>
            <a:off x="539496" y="1435608"/>
            <a:ext cx="11226406" cy="5263772"/>
          </a:xfrm>
        </p:spPr>
        <p:txBody>
          <a:bodyPr/>
          <a:lstStyle/>
          <a:p>
            <a:r>
              <a:rPr lang="en-IN" b="1" dirty="0"/>
              <a:t>5.Fibonacci series  with OpenMP                                                                                                                                                                 Output</a:t>
            </a:r>
            <a:endParaRPr lang="en-IN" dirty="0"/>
          </a:p>
        </p:txBody>
      </p:sp>
      <p:pic>
        <p:nvPicPr>
          <p:cNvPr id="6" name="Picture 5">
            <a:extLst>
              <a:ext uri="{FF2B5EF4-FFF2-40B4-BE49-F238E27FC236}">
                <a16:creationId xmlns="" xmlns:a16="http://schemas.microsoft.com/office/drawing/2014/main" id="{B7261CB1-D0CC-406A-AD2F-9536028C41A8}"/>
              </a:ext>
            </a:extLst>
          </p:cNvPr>
          <p:cNvPicPr>
            <a:picLocks noChangeAspect="1"/>
          </p:cNvPicPr>
          <p:nvPr/>
        </p:nvPicPr>
        <p:blipFill>
          <a:blip r:embed="rId2"/>
          <a:stretch>
            <a:fillRect/>
          </a:stretch>
        </p:blipFill>
        <p:spPr>
          <a:xfrm>
            <a:off x="260251" y="1992465"/>
            <a:ext cx="3210738" cy="4604277"/>
          </a:xfrm>
          <a:prstGeom prst="rect">
            <a:avLst/>
          </a:prstGeom>
        </p:spPr>
      </p:pic>
      <p:pic>
        <p:nvPicPr>
          <p:cNvPr id="9" name="Picture 8">
            <a:extLst>
              <a:ext uri="{FF2B5EF4-FFF2-40B4-BE49-F238E27FC236}">
                <a16:creationId xmlns="" xmlns:a16="http://schemas.microsoft.com/office/drawing/2014/main" id="{2FB4DD3D-042A-4960-856D-62222127C1EB}"/>
              </a:ext>
            </a:extLst>
          </p:cNvPr>
          <p:cNvPicPr>
            <a:picLocks noChangeAspect="1"/>
          </p:cNvPicPr>
          <p:nvPr/>
        </p:nvPicPr>
        <p:blipFill>
          <a:blip r:embed="rId3"/>
          <a:stretch>
            <a:fillRect/>
          </a:stretch>
        </p:blipFill>
        <p:spPr>
          <a:xfrm>
            <a:off x="3544774" y="1992464"/>
            <a:ext cx="3359879" cy="4604277"/>
          </a:xfrm>
          <a:prstGeom prst="rect">
            <a:avLst/>
          </a:prstGeom>
        </p:spPr>
      </p:pic>
      <p:pic>
        <p:nvPicPr>
          <p:cNvPr id="11" name="Picture 10">
            <a:extLst>
              <a:ext uri="{FF2B5EF4-FFF2-40B4-BE49-F238E27FC236}">
                <a16:creationId xmlns="" xmlns:a16="http://schemas.microsoft.com/office/drawing/2014/main" id="{A02E930A-EA11-41C1-AFCA-FB780637419A}"/>
              </a:ext>
            </a:extLst>
          </p:cNvPr>
          <p:cNvPicPr>
            <a:picLocks noChangeAspect="1"/>
          </p:cNvPicPr>
          <p:nvPr/>
        </p:nvPicPr>
        <p:blipFill>
          <a:blip r:embed="rId4"/>
          <a:stretch>
            <a:fillRect/>
          </a:stretch>
        </p:blipFill>
        <p:spPr>
          <a:xfrm>
            <a:off x="7865706" y="1970301"/>
            <a:ext cx="3359879" cy="2704336"/>
          </a:xfrm>
          <a:prstGeom prst="rect">
            <a:avLst/>
          </a:prstGeom>
        </p:spPr>
      </p:pic>
    </p:spTree>
    <p:extLst>
      <p:ext uri="{BB962C8B-B14F-4D97-AF65-F5344CB8AC3E}">
        <p14:creationId xmlns="" xmlns:p14="http://schemas.microsoft.com/office/powerpoint/2010/main" val="34954305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9543F68-DCE7-4760-9668-0C421F640F95}"/>
              </a:ext>
            </a:extLst>
          </p:cNvPr>
          <p:cNvSpPr>
            <a:spLocks noGrp="1"/>
          </p:cNvSpPr>
          <p:nvPr>
            <p:ph type="title"/>
          </p:nvPr>
        </p:nvSpPr>
        <p:spPr>
          <a:xfrm>
            <a:off x="539495" y="466344"/>
            <a:ext cx="7344499" cy="640080"/>
          </a:xfrm>
        </p:spPr>
        <p:txBody>
          <a:bodyPr/>
          <a:lstStyle/>
          <a:p>
            <a:r>
              <a:rPr lang="en-IN" b="1" dirty="0"/>
              <a:t>Parallel programming in Std. Algorithm Sector</a:t>
            </a:r>
            <a:endParaRPr lang="en-IN" dirty="0"/>
          </a:p>
        </p:txBody>
      </p:sp>
      <p:sp>
        <p:nvSpPr>
          <p:cNvPr id="3" name="Text Placeholder 2">
            <a:extLst>
              <a:ext uri="{FF2B5EF4-FFF2-40B4-BE49-F238E27FC236}">
                <a16:creationId xmlns="" xmlns:a16="http://schemas.microsoft.com/office/drawing/2014/main" id="{9EC447D2-0264-4DD7-945A-4041848FFF48}"/>
              </a:ext>
            </a:extLst>
          </p:cNvPr>
          <p:cNvSpPr>
            <a:spLocks noGrp="1"/>
          </p:cNvSpPr>
          <p:nvPr>
            <p:ph type="body" idx="1"/>
          </p:nvPr>
        </p:nvSpPr>
        <p:spPr>
          <a:xfrm>
            <a:off x="539496" y="1435608"/>
            <a:ext cx="11226406" cy="5263772"/>
          </a:xfrm>
        </p:spPr>
        <p:txBody>
          <a:bodyPr/>
          <a:lstStyle/>
          <a:p>
            <a:r>
              <a:rPr lang="en-IN" b="1" dirty="0"/>
              <a:t>5.Fibonacci series  without OpenMP                                                                                                Output</a:t>
            </a:r>
            <a:endParaRPr lang="en-IN" dirty="0"/>
          </a:p>
        </p:txBody>
      </p:sp>
      <p:sp>
        <p:nvSpPr>
          <p:cNvPr id="10" name="TextBox 9">
            <a:extLst>
              <a:ext uri="{FF2B5EF4-FFF2-40B4-BE49-F238E27FC236}">
                <a16:creationId xmlns="" xmlns:a16="http://schemas.microsoft.com/office/drawing/2014/main" id="{B001F5E8-8F5F-4A04-81C2-2E6D0F6C2E76}"/>
              </a:ext>
            </a:extLst>
          </p:cNvPr>
          <p:cNvSpPr txBox="1"/>
          <p:nvPr/>
        </p:nvSpPr>
        <p:spPr>
          <a:xfrm>
            <a:off x="5257482" y="4880279"/>
            <a:ext cx="5803641" cy="738664"/>
          </a:xfrm>
          <a:prstGeom prst="rect">
            <a:avLst/>
          </a:prstGeom>
          <a:noFill/>
        </p:spPr>
        <p:txBody>
          <a:bodyPr wrap="square" rtlCol="0">
            <a:spAutoFit/>
          </a:bodyPr>
          <a:lstStyle/>
          <a:p>
            <a:r>
              <a:rPr lang="en-IN" dirty="0"/>
              <a:t>The Time taken for execution is 0.16 sec which is </a:t>
            </a:r>
            <a:r>
              <a:rPr lang="en-IN" dirty="0" smtClean="0"/>
              <a:t>smaller </a:t>
            </a:r>
            <a:r>
              <a:rPr lang="en-IN" dirty="0"/>
              <a:t>than that of 0.25 sec executed with </a:t>
            </a:r>
            <a:r>
              <a:rPr lang="en-IN" dirty="0" err="1"/>
              <a:t>openMP</a:t>
            </a:r>
            <a:r>
              <a:rPr lang="en-IN" dirty="0"/>
              <a:t>…thus </a:t>
            </a:r>
            <a:r>
              <a:rPr lang="en-IN" dirty="0" err="1"/>
              <a:t>doen’t</a:t>
            </a:r>
            <a:r>
              <a:rPr lang="en-IN" dirty="0"/>
              <a:t> gives desired output in case of recursive codes</a:t>
            </a:r>
          </a:p>
        </p:txBody>
      </p:sp>
      <p:pic>
        <p:nvPicPr>
          <p:cNvPr id="6" name="Picture 5">
            <a:extLst>
              <a:ext uri="{FF2B5EF4-FFF2-40B4-BE49-F238E27FC236}">
                <a16:creationId xmlns="" xmlns:a16="http://schemas.microsoft.com/office/drawing/2014/main" id="{79BC0BCC-A45A-41AD-A7C0-5450BB731598}"/>
              </a:ext>
            </a:extLst>
          </p:cNvPr>
          <p:cNvPicPr>
            <a:picLocks noChangeAspect="1"/>
          </p:cNvPicPr>
          <p:nvPr/>
        </p:nvPicPr>
        <p:blipFill>
          <a:blip r:embed="rId2"/>
          <a:stretch>
            <a:fillRect/>
          </a:stretch>
        </p:blipFill>
        <p:spPr>
          <a:xfrm>
            <a:off x="645592" y="1844752"/>
            <a:ext cx="4411600" cy="4789313"/>
          </a:xfrm>
          <a:prstGeom prst="rect">
            <a:avLst/>
          </a:prstGeom>
        </p:spPr>
      </p:pic>
      <p:pic>
        <p:nvPicPr>
          <p:cNvPr id="9" name="Picture 8">
            <a:extLst>
              <a:ext uri="{FF2B5EF4-FFF2-40B4-BE49-F238E27FC236}">
                <a16:creationId xmlns="" xmlns:a16="http://schemas.microsoft.com/office/drawing/2014/main" id="{BD3C039C-0344-461A-849B-7C5AFF87FDF5}"/>
              </a:ext>
            </a:extLst>
          </p:cNvPr>
          <p:cNvPicPr>
            <a:picLocks noChangeAspect="1"/>
          </p:cNvPicPr>
          <p:nvPr/>
        </p:nvPicPr>
        <p:blipFill>
          <a:blip r:embed="rId3"/>
          <a:stretch>
            <a:fillRect/>
          </a:stretch>
        </p:blipFill>
        <p:spPr>
          <a:xfrm>
            <a:off x="5593159" y="1872743"/>
            <a:ext cx="4623861" cy="2587289"/>
          </a:xfrm>
          <a:prstGeom prst="rect">
            <a:avLst/>
          </a:prstGeom>
        </p:spPr>
      </p:pic>
    </p:spTree>
    <p:extLst>
      <p:ext uri="{BB962C8B-B14F-4D97-AF65-F5344CB8AC3E}">
        <p14:creationId xmlns="" xmlns:p14="http://schemas.microsoft.com/office/powerpoint/2010/main" val="4558192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1207" y="448056"/>
            <a:ext cx="8138161" cy="640080"/>
          </a:xfrm>
        </p:spPr>
        <p:txBody>
          <a:bodyPr/>
          <a:lstStyle/>
          <a:p>
            <a:r>
              <a:rPr lang="en-IN" b="1" dirty="0" smtClean="0"/>
              <a:t>Parallel programming in Std. Algorithm Sector</a:t>
            </a:r>
            <a:endParaRPr lang="en-US" dirty="0"/>
          </a:p>
        </p:txBody>
      </p:sp>
      <p:sp>
        <p:nvSpPr>
          <p:cNvPr id="3" name="Text Placeholder 2"/>
          <p:cNvSpPr>
            <a:spLocks noGrp="1"/>
          </p:cNvSpPr>
          <p:nvPr>
            <p:ph type="body" idx="1"/>
          </p:nvPr>
        </p:nvSpPr>
        <p:spPr>
          <a:xfrm>
            <a:off x="530352" y="1399032"/>
            <a:ext cx="9610344" cy="4572000"/>
          </a:xfrm>
        </p:spPr>
        <p:txBody>
          <a:bodyPr/>
          <a:lstStyle/>
          <a:p>
            <a:r>
              <a:rPr lang="en-IN" sz="1400" b="1" dirty="0" smtClean="0"/>
              <a:t>5.Conclusion on </a:t>
            </a:r>
            <a:r>
              <a:rPr lang="en-IN" sz="1400" b="1" dirty="0" err="1" smtClean="0"/>
              <a:t>fibonacci</a:t>
            </a:r>
            <a:r>
              <a:rPr lang="en-IN" sz="1400" b="1" dirty="0" smtClean="0"/>
              <a:t> number </a:t>
            </a:r>
            <a:r>
              <a:rPr lang="en-IN" sz="1400" b="1" dirty="0" err="1" smtClean="0"/>
              <a:t>algo</a:t>
            </a:r>
            <a:r>
              <a:rPr lang="en-IN" sz="1400" b="1" dirty="0" smtClean="0"/>
              <a:t> using </a:t>
            </a:r>
            <a:r>
              <a:rPr lang="en-IN" sz="1400" b="1" dirty="0" err="1" smtClean="0"/>
              <a:t>OpenMP</a:t>
            </a:r>
            <a:endParaRPr lang="en-IN" sz="1400" b="1" dirty="0" smtClean="0"/>
          </a:p>
          <a:p>
            <a:pPr marL="514350" indent="-285750">
              <a:buFont typeface="Arial" panose="020B0604020202020204" pitchFamily="34" charset="0"/>
              <a:buChar char="•"/>
            </a:pPr>
            <a:r>
              <a:rPr lang="en-IN" b="1" dirty="0" smtClean="0"/>
              <a:t> </a:t>
            </a:r>
            <a:r>
              <a:rPr lang="en-IN" b="1" dirty="0" smtClean="0">
                <a:latin typeface="Montserrat" panose="020B0604020202020204" charset="0"/>
              </a:rPr>
              <a:t>#</a:t>
            </a:r>
            <a:r>
              <a:rPr lang="en-IN" b="1" dirty="0" err="1" smtClean="0">
                <a:latin typeface="Montserrat" panose="020B0604020202020204" charset="0"/>
              </a:rPr>
              <a:t>pragma</a:t>
            </a:r>
            <a:r>
              <a:rPr lang="en-IN" b="1" dirty="0" smtClean="0">
                <a:latin typeface="Montserrat" panose="020B0604020202020204" charset="0"/>
              </a:rPr>
              <a:t> </a:t>
            </a:r>
            <a:r>
              <a:rPr lang="en-IN" b="1" dirty="0" err="1" smtClean="0">
                <a:latin typeface="Montserrat" panose="020B0604020202020204" charset="0"/>
              </a:rPr>
              <a:t>omp</a:t>
            </a:r>
            <a:r>
              <a:rPr lang="en-IN" b="1" dirty="0" smtClean="0">
                <a:latin typeface="Montserrat" panose="020B0604020202020204" charset="0"/>
              </a:rPr>
              <a:t> parallel </a:t>
            </a:r>
            <a:r>
              <a:rPr lang="en-IN" dirty="0" smtClean="0">
                <a:latin typeface="Montserrat" panose="020B0604020202020204" charset="0"/>
              </a:rPr>
              <a:t>is </a:t>
            </a:r>
            <a:r>
              <a:rPr lang="en-IN" dirty="0" err="1" smtClean="0">
                <a:latin typeface="Montserrat" panose="020B0604020202020204" charset="0"/>
              </a:rPr>
              <a:t>OpenMP</a:t>
            </a:r>
            <a:r>
              <a:rPr lang="en-IN" dirty="0" smtClean="0">
                <a:latin typeface="Montserrat" panose="020B0604020202020204" charset="0"/>
              </a:rPr>
              <a:t> component that is applied </a:t>
            </a:r>
            <a:r>
              <a:rPr lang="en-US" dirty="0" smtClean="0">
                <a:latin typeface="Montserrat" panose="020B0604020202020204" charset="0"/>
              </a:rPr>
              <a:t>When a </a:t>
            </a:r>
            <a:r>
              <a:rPr lang="en-US" b="1" dirty="0" smtClean="0">
                <a:latin typeface="Montserrat" panose="020B0604020202020204" charset="0"/>
              </a:rPr>
              <a:t>parallel</a:t>
            </a:r>
            <a:r>
              <a:rPr lang="en-US" dirty="0" smtClean="0">
                <a:latin typeface="Montserrat" panose="020B0604020202020204" charset="0"/>
              </a:rPr>
              <a:t> region is encountered, a logical team of threads is formed. Each thread in the team executes all statements within a </a:t>
            </a:r>
            <a:r>
              <a:rPr lang="en-US" b="1" dirty="0" smtClean="0">
                <a:latin typeface="Montserrat" panose="020B0604020202020204" charset="0"/>
              </a:rPr>
              <a:t>parallel</a:t>
            </a:r>
            <a:r>
              <a:rPr lang="en-US" dirty="0" smtClean="0">
                <a:latin typeface="Montserrat" panose="020B0604020202020204" charset="0"/>
              </a:rPr>
              <a:t> region except for work-sharing constructs.</a:t>
            </a:r>
          </a:p>
          <a:p>
            <a:pPr marL="514350" indent="-285750">
              <a:buFont typeface="Arial" panose="020B0604020202020204" pitchFamily="34" charset="0"/>
              <a:buChar char="•"/>
            </a:pPr>
            <a:r>
              <a:rPr lang="en-US" b="1" dirty="0" smtClean="0">
                <a:latin typeface="Montserrat" panose="020B0604020202020204" charset="0"/>
              </a:rPr>
              <a:t>Use</a:t>
            </a:r>
            <a:r>
              <a:rPr lang="en-US" dirty="0" smtClean="0">
                <a:latin typeface="Montserrat" panose="020B0604020202020204" charset="0"/>
              </a:rPr>
              <a:t> the </a:t>
            </a:r>
            <a:r>
              <a:rPr lang="en-US" b="1" dirty="0" smtClean="0">
                <a:latin typeface="Montserrat" panose="020B0604020202020204" charset="0"/>
              </a:rPr>
              <a:t>task </a:t>
            </a:r>
            <a:r>
              <a:rPr lang="en-US" b="1" dirty="0" err="1" smtClean="0">
                <a:latin typeface="Montserrat" panose="020B0604020202020204" charset="0"/>
              </a:rPr>
              <a:t>pragma</a:t>
            </a:r>
            <a:r>
              <a:rPr lang="en-US" dirty="0" smtClean="0">
                <a:latin typeface="Montserrat" panose="020B0604020202020204" charset="0"/>
              </a:rPr>
              <a:t> when you want to identify a block of code to be executed in parallel with the code outside the </a:t>
            </a:r>
            <a:r>
              <a:rPr lang="en-US" b="1" dirty="0" smtClean="0">
                <a:latin typeface="Montserrat" panose="020B0604020202020204" charset="0"/>
              </a:rPr>
              <a:t>task</a:t>
            </a:r>
            <a:r>
              <a:rPr lang="en-US" dirty="0" smtClean="0">
                <a:latin typeface="Montserrat" panose="020B0604020202020204" charset="0"/>
              </a:rPr>
              <a:t> region. The </a:t>
            </a:r>
            <a:r>
              <a:rPr lang="en-US" b="1" dirty="0" smtClean="0">
                <a:latin typeface="Montserrat" panose="020B0604020202020204" charset="0"/>
              </a:rPr>
              <a:t>task </a:t>
            </a:r>
            <a:r>
              <a:rPr lang="en-US" b="1" dirty="0" err="1" smtClean="0">
                <a:latin typeface="Montserrat" panose="020B0604020202020204" charset="0"/>
              </a:rPr>
              <a:t>pragma</a:t>
            </a:r>
            <a:r>
              <a:rPr lang="en-US" dirty="0" smtClean="0">
                <a:latin typeface="Montserrat" panose="020B0604020202020204" charset="0"/>
              </a:rPr>
              <a:t> can be useful for parallelizing irregular algorithms such as pointer chasing or recursive algorithms.</a:t>
            </a:r>
          </a:p>
          <a:p>
            <a:pPr marL="514350" indent="-285750">
              <a:buFont typeface="Arial" panose="020B0604020202020204" pitchFamily="34" charset="0"/>
              <a:buChar char="•"/>
            </a:pPr>
            <a:r>
              <a:rPr lang="en-IN" b="1" dirty="0" smtClean="0">
                <a:latin typeface="Montserrat" panose="020B0604020202020204" charset="0"/>
              </a:rPr>
              <a:t>#</a:t>
            </a:r>
            <a:r>
              <a:rPr lang="en-IN" b="1" dirty="0" err="1" smtClean="0">
                <a:latin typeface="Montserrat" panose="020B0604020202020204" charset="0"/>
              </a:rPr>
              <a:t>pragma</a:t>
            </a:r>
            <a:r>
              <a:rPr lang="en-IN" b="1" dirty="0" smtClean="0">
                <a:latin typeface="Montserrat" panose="020B0604020202020204" charset="0"/>
              </a:rPr>
              <a:t> </a:t>
            </a:r>
            <a:r>
              <a:rPr lang="en-IN" b="1" dirty="0" err="1" smtClean="0">
                <a:latin typeface="Montserrat" panose="020B0604020202020204" charset="0"/>
              </a:rPr>
              <a:t>omp</a:t>
            </a:r>
            <a:r>
              <a:rPr lang="en-IN" b="1" dirty="0" smtClean="0">
                <a:latin typeface="Montserrat" panose="020B0604020202020204" charset="0"/>
              </a:rPr>
              <a:t> single </a:t>
            </a:r>
            <a:r>
              <a:rPr lang="en-IN" dirty="0" smtClean="0">
                <a:latin typeface="Montserrat" panose="020B0604020202020204" charset="0"/>
              </a:rPr>
              <a:t>is </a:t>
            </a:r>
            <a:r>
              <a:rPr lang="en-IN" dirty="0" err="1" smtClean="0">
                <a:latin typeface="Montserrat" panose="020B0604020202020204" charset="0"/>
              </a:rPr>
              <a:t>OpenMP</a:t>
            </a:r>
            <a:r>
              <a:rPr lang="en-IN" dirty="0" smtClean="0">
                <a:latin typeface="Montserrat" panose="020B0604020202020204" charset="0"/>
              </a:rPr>
              <a:t> single thread component that is applied to fetch the result of a  recursive code solution and keeps waiting until the result is fetched</a:t>
            </a:r>
          </a:p>
          <a:p>
            <a:pPr marL="514350" indent="-285750">
              <a:buFont typeface="Arial" panose="020B0604020202020204" pitchFamily="34" charset="0"/>
              <a:buChar char="•"/>
            </a:pPr>
            <a:r>
              <a:rPr lang="en-US" dirty="0" smtClean="0">
                <a:latin typeface="Montserrat" panose="020B0604020202020204" charset="0"/>
              </a:rPr>
              <a:t>The time achieved in parallel is unpredictable because in recursive code there is no surety of after how much iteration the function produces result…thus can be effective or destructive.</a:t>
            </a:r>
          </a:p>
          <a:p>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1207" y="448056"/>
            <a:ext cx="8558785" cy="640080"/>
          </a:xfrm>
        </p:spPr>
        <p:txBody>
          <a:bodyPr/>
          <a:lstStyle/>
          <a:p>
            <a:r>
              <a:rPr lang="en-IN" b="1" dirty="0" smtClean="0"/>
              <a:t>Parallel programming in Std. Algorithm Sector</a:t>
            </a:r>
            <a:endParaRPr lang="en-US" dirty="0"/>
          </a:p>
        </p:txBody>
      </p:sp>
      <p:sp>
        <p:nvSpPr>
          <p:cNvPr id="3" name="Text Placeholder 2"/>
          <p:cNvSpPr>
            <a:spLocks noGrp="1"/>
          </p:cNvSpPr>
          <p:nvPr>
            <p:ph type="body" idx="1"/>
          </p:nvPr>
        </p:nvSpPr>
        <p:spPr>
          <a:xfrm rot="10800000" flipV="1">
            <a:off x="612648" y="1426464"/>
            <a:ext cx="3172968" cy="850392"/>
          </a:xfrm>
        </p:spPr>
        <p:txBody>
          <a:bodyPr/>
          <a:lstStyle/>
          <a:p>
            <a:r>
              <a:rPr lang="en-CA" sz="1400" b="1" dirty="0" smtClean="0"/>
              <a:t>Factorial of number using </a:t>
            </a:r>
            <a:r>
              <a:rPr lang="en-CA" sz="1400" b="1" dirty="0" err="1" smtClean="0"/>
              <a:t>OpenMp</a:t>
            </a:r>
            <a:endParaRPr lang="en-CA" sz="1400" b="1" dirty="0" smtClean="0"/>
          </a:p>
          <a:p>
            <a:endParaRPr lang="en-US" b="1" dirty="0"/>
          </a:p>
        </p:txBody>
      </p:sp>
      <p:pic>
        <p:nvPicPr>
          <p:cNvPr id="6" name="Picture 5" descr="snip.JPG"/>
          <p:cNvPicPr>
            <a:picLocks noChangeAspect="1"/>
          </p:cNvPicPr>
          <p:nvPr/>
        </p:nvPicPr>
        <p:blipFill>
          <a:blip r:embed="rId2"/>
          <a:stretch>
            <a:fillRect/>
          </a:stretch>
        </p:blipFill>
        <p:spPr>
          <a:xfrm>
            <a:off x="435864" y="2036064"/>
            <a:ext cx="5029200" cy="3444240"/>
          </a:xfrm>
          <a:prstGeom prst="rect">
            <a:avLst/>
          </a:prstGeom>
        </p:spPr>
      </p:pic>
      <p:pic>
        <p:nvPicPr>
          <p:cNvPr id="7" name="Picture 6" descr="Capture.JPG"/>
          <p:cNvPicPr>
            <a:picLocks noChangeAspect="1"/>
          </p:cNvPicPr>
          <p:nvPr/>
        </p:nvPicPr>
        <p:blipFill>
          <a:blip r:embed="rId3"/>
          <a:stretch>
            <a:fillRect/>
          </a:stretch>
        </p:blipFill>
        <p:spPr>
          <a:xfrm>
            <a:off x="5718810" y="2436114"/>
            <a:ext cx="5892650" cy="1943862"/>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1207" y="448056"/>
            <a:ext cx="8549641" cy="640080"/>
          </a:xfrm>
        </p:spPr>
        <p:txBody>
          <a:bodyPr/>
          <a:lstStyle/>
          <a:p>
            <a:r>
              <a:rPr lang="en-IN" b="1" dirty="0" smtClean="0"/>
              <a:t>Parallel programming in Std. Algorithm Sector</a:t>
            </a:r>
            <a:endParaRPr lang="en-US" dirty="0"/>
          </a:p>
        </p:txBody>
      </p:sp>
      <p:sp>
        <p:nvSpPr>
          <p:cNvPr id="3" name="Text Placeholder 2"/>
          <p:cNvSpPr>
            <a:spLocks noGrp="1"/>
          </p:cNvSpPr>
          <p:nvPr>
            <p:ph type="body" idx="1"/>
          </p:nvPr>
        </p:nvSpPr>
        <p:spPr>
          <a:xfrm>
            <a:off x="493776" y="1527048"/>
            <a:ext cx="11237976" cy="4846320"/>
          </a:xfrm>
        </p:spPr>
        <p:txBody>
          <a:bodyPr/>
          <a:lstStyle/>
          <a:p>
            <a:r>
              <a:rPr lang="en-CA" b="1" dirty="0" smtClean="0"/>
              <a:t>Factorial of a number without </a:t>
            </a:r>
            <a:r>
              <a:rPr lang="en-CA" b="1" dirty="0" err="1" smtClean="0"/>
              <a:t>OpenMp</a:t>
            </a:r>
            <a:endParaRPr lang="en-US" b="1" dirty="0"/>
          </a:p>
        </p:txBody>
      </p:sp>
      <p:pic>
        <p:nvPicPr>
          <p:cNvPr id="4" name="Picture 3" descr="snip.JPG"/>
          <p:cNvPicPr>
            <a:picLocks noChangeAspect="1"/>
          </p:cNvPicPr>
          <p:nvPr/>
        </p:nvPicPr>
        <p:blipFill>
          <a:blip r:embed="rId2"/>
          <a:stretch>
            <a:fillRect/>
          </a:stretch>
        </p:blipFill>
        <p:spPr>
          <a:xfrm>
            <a:off x="752855" y="2282190"/>
            <a:ext cx="3683397" cy="3094482"/>
          </a:xfrm>
          <a:prstGeom prst="rect">
            <a:avLst/>
          </a:prstGeom>
        </p:spPr>
      </p:pic>
      <p:pic>
        <p:nvPicPr>
          <p:cNvPr id="5" name="Picture 4" descr="Capture.JPG"/>
          <p:cNvPicPr>
            <a:picLocks noChangeAspect="1"/>
          </p:cNvPicPr>
          <p:nvPr/>
        </p:nvPicPr>
        <p:blipFill>
          <a:blip r:embed="rId3"/>
          <a:stretch>
            <a:fillRect/>
          </a:stretch>
        </p:blipFill>
        <p:spPr>
          <a:xfrm>
            <a:off x="4982717" y="2027682"/>
            <a:ext cx="5936667" cy="2023110"/>
          </a:xfrm>
          <a:prstGeom prst="rect">
            <a:avLst/>
          </a:prstGeom>
        </p:spPr>
      </p:pic>
      <p:sp>
        <p:nvSpPr>
          <p:cNvPr id="7" name="TextBox 6"/>
          <p:cNvSpPr txBox="1"/>
          <p:nvPr/>
        </p:nvSpPr>
        <p:spPr>
          <a:xfrm>
            <a:off x="6382512" y="4453128"/>
            <a:ext cx="4087368" cy="954107"/>
          </a:xfrm>
          <a:prstGeom prst="rect">
            <a:avLst/>
          </a:prstGeom>
          <a:noFill/>
        </p:spPr>
        <p:txBody>
          <a:bodyPr wrap="square" rtlCol="0">
            <a:spAutoFit/>
          </a:bodyPr>
          <a:lstStyle/>
          <a:p>
            <a:r>
              <a:rPr lang="en-IN" dirty="0" smtClean="0"/>
              <a:t>The Time taken for execution is 0.3423 sec which is greater than that of 0.0459 sec executed with </a:t>
            </a:r>
            <a:r>
              <a:rPr lang="en-IN" dirty="0" err="1" smtClean="0"/>
              <a:t>openMp</a:t>
            </a:r>
            <a:r>
              <a:rPr lang="en-IN" dirty="0" smtClean="0"/>
              <a:t>.</a:t>
            </a:r>
          </a:p>
          <a:p>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D79776D-047A-46C5-86C8-53D85457C844}"/>
              </a:ext>
            </a:extLst>
          </p:cNvPr>
          <p:cNvSpPr>
            <a:spLocks noGrp="1"/>
          </p:cNvSpPr>
          <p:nvPr>
            <p:ph type="title"/>
          </p:nvPr>
        </p:nvSpPr>
        <p:spPr>
          <a:xfrm>
            <a:off x="521207" y="448056"/>
            <a:ext cx="7400483" cy="640080"/>
          </a:xfrm>
        </p:spPr>
        <p:txBody>
          <a:bodyPr/>
          <a:lstStyle/>
          <a:p>
            <a:r>
              <a:rPr lang="en-IN" b="1" dirty="0"/>
              <a:t>Parallel programming in Std. Algorithm Sector</a:t>
            </a:r>
            <a:endParaRPr lang="en-IN" dirty="0"/>
          </a:p>
        </p:txBody>
      </p:sp>
      <p:sp>
        <p:nvSpPr>
          <p:cNvPr id="3" name="Text Placeholder 2">
            <a:extLst>
              <a:ext uri="{FF2B5EF4-FFF2-40B4-BE49-F238E27FC236}">
                <a16:creationId xmlns="" xmlns:a16="http://schemas.microsoft.com/office/drawing/2014/main" id="{2EEF769F-FC22-4681-957B-ABE33B855F98}"/>
              </a:ext>
            </a:extLst>
          </p:cNvPr>
          <p:cNvSpPr>
            <a:spLocks noGrp="1"/>
          </p:cNvSpPr>
          <p:nvPr>
            <p:ph type="body" idx="1"/>
          </p:nvPr>
        </p:nvSpPr>
        <p:spPr>
          <a:xfrm>
            <a:off x="446562" y="1670180"/>
            <a:ext cx="11049125" cy="4935892"/>
          </a:xfrm>
        </p:spPr>
        <p:txBody>
          <a:bodyPr/>
          <a:lstStyle/>
          <a:p>
            <a:r>
              <a:rPr lang="en-IN" sz="1600" b="1" dirty="0"/>
              <a:t>6</a:t>
            </a:r>
            <a:r>
              <a:rPr lang="en-IN" sz="1600" b="1" dirty="0" smtClean="0"/>
              <a:t>.Conclusion </a:t>
            </a:r>
            <a:r>
              <a:rPr lang="en-IN" sz="1600" b="1" dirty="0"/>
              <a:t>on </a:t>
            </a:r>
            <a:r>
              <a:rPr lang="en-IN" sz="1600" b="1" dirty="0" smtClean="0"/>
              <a:t>factorial </a:t>
            </a:r>
            <a:r>
              <a:rPr lang="en-IN" sz="1600" b="1" dirty="0"/>
              <a:t>number </a:t>
            </a:r>
            <a:r>
              <a:rPr lang="en-IN" sz="1600" b="1" dirty="0" err="1"/>
              <a:t>algo</a:t>
            </a:r>
            <a:r>
              <a:rPr lang="en-IN" sz="1600" b="1" dirty="0"/>
              <a:t> using OpenMP</a:t>
            </a:r>
          </a:p>
          <a:p>
            <a:pPr marL="514350" indent="-285750">
              <a:buFont typeface="Arial" panose="020B0604020202020204" pitchFamily="34" charset="0"/>
              <a:buChar char="•"/>
            </a:pPr>
            <a:r>
              <a:rPr lang="en-IN" sz="1400" b="1" dirty="0"/>
              <a:t> </a:t>
            </a:r>
            <a:r>
              <a:rPr lang="en-IN" sz="1400" b="1" dirty="0">
                <a:latin typeface="Montserrat" panose="020B0604020202020204" charset="0"/>
              </a:rPr>
              <a:t>#pragma </a:t>
            </a:r>
            <a:r>
              <a:rPr lang="en-IN" sz="1400" b="1" dirty="0" err="1">
                <a:latin typeface="Montserrat" panose="020B0604020202020204" charset="0"/>
              </a:rPr>
              <a:t>omp</a:t>
            </a:r>
            <a:r>
              <a:rPr lang="en-IN" sz="1400" b="1" dirty="0">
                <a:latin typeface="Montserrat" panose="020B0604020202020204" charset="0"/>
              </a:rPr>
              <a:t> parallel </a:t>
            </a:r>
            <a:r>
              <a:rPr lang="en-IN" sz="1400" dirty="0">
                <a:latin typeface="Montserrat" panose="020B0604020202020204" charset="0"/>
              </a:rPr>
              <a:t>is OpenMP component that is applied </a:t>
            </a:r>
            <a:r>
              <a:rPr lang="en-US" sz="1400" dirty="0">
                <a:latin typeface="Montserrat" panose="020B0604020202020204" charset="0"/>
              </a:rPr>
              <a:t>When a </a:t>
            </a:r>
            <a:r>
              <a:rPr lang="en-US" sz="1400" b="1" dirty="0">
                <a:latin typeface="Montserrat" panose="020B0604020202020204" charset="0"/>
              </a:rPr>
              <a:t>parallel</a:t>
            </a:r>
            <a:r>
              <a:rPr lang="en-US" sz="1400" dirty="0">
                <a:latin typeface="Montserrat" panose="020B0604020202020204" charset="0"/>
              </a:rPr>
              <a:t> region is encountered, a logical team of threads is formed. Each thread in the team executes all statements within a </a:t>
            </a:r>
            <a:r>
              <a:rPr lang="en-US" sz="1400" b="1" dirty="0">
                <a:latin typeface="Montserrat" panose="020B0604020202020204" charset="0"/>
              </a:rPr>
              <a:t>parallel</a:t>
            </a:r>
            <a:r>
              <a:rPr lang="en-US" sz="1400" dirty="0">
                <a:latin typeface="Montserrat" panose="020B0604020202020204" charset="0"/>
              </a:rPr>
              <a:t> region except for work-sharing constructs</a:t>
            </a:r>
            <a:r>
              <a:rPr lang="en-US" sz="1400" dirty="0" smtClean="0">
                <a:latin typeface="Montserrat" panose="020B0604020202020204" charset="0"/>
              </a:rPr>
              <a:t>..</a:t>
            </a:r>
            <a:endParaRPr lang="en-US" sz="1400" dirty="0">
              <a:latin typeface="Montserrat" panose="020B0604020202020204" charset="0"/>
            </a:endParaRPr>
          </a:p>
          <a:p>
            <a:pPr marL="514350" indent="-285750">
              <a:buFont typeface="Arial" panose="020B0604020202020204" pitchFamily="34" charset="0"/>
              <a:buChar char="•"/>
            </a:pPr>
            <a:r>
              <a:rPr lang="en-IN" sz="1400" b="1" dirty="0" smtClean="0">
                <a:latin typeface="Montserrat" panose="020B0604020202020204" charset="0"/>
              </a:rPr>
              <a:t> </a:t>
            </a:r>
            <a:r>
              <a:rPr lang="en-IN" sz="1400" b="1" dirty="0" err="1">
                <a:latin typeface="Montserrat" panose="020B0604020202020204" charset="0"/>
              </a:rPr>
              <a:t>omp</a:t>
            </a:r>
            <a:r>
              <a:rPr lang="en-IN" sz="1400" b="1" dirty="0">
                <a:latin typeface="Montserrat" panose="020B0604020202020204" charset="0"/>
              </a:rPr>
              <a:t> </a:t>
            </a:r>
            <a:r>
              <a:rPr lang="en-IN" sz="1400" b="1" dirty="0" smtClean="0">
                <a:latin typeface="Montserrat" panose="020B0604020202020204" charset="0"/>
              </a:rPr>
              <a:t>get </a:t>
            </a:r>
            <a:r>
              <a:rPr lang="en-IN" sz="1600" b="1" dirty="0" smtClean="0">
                <a:latin typeface="Montserrat" panose="020B0604020202020204" charset="0"/>
              </a:rPr>
              <a:t>thread </a:t>
            </a:r>
            <a:r>
              <a:rPr lang="en-IN" sz="1600" dirty="0">
                <a:latin typeface="Montserrat" panose="020B0604020202020204" charset="0"/>
              </a:rPr>
              <a:t>is OpenMP single thread component </a:t>
            </a:r>
            <a:r>
              <a:rPr lang="en-US" sz="1600" dirty="0" smtClean="0"/>
              <a:t> get the thread rank in a parallel region</a:t>
            </a:r>
            <a:r>
              <a:rPr lang="en-US" sz="1400" dirty="0" smtClean="0"/>
              <a:t> </a:t>
            </a:r>
            <a:endParaRPr lang="en-US" dirty="0">
              <a:latin typeface="Montserrat" panose="020B0604020202020204" charset="0"/>
            </a:endParaRPr>
          </a:p>
          <a:p>
            <a:pPr marL="514350" indent="-285750">
              <a:buFont typeface="Arial" panose="020B0604020202020204" pitchFamily="34" charset="0"/>
              <a:buChar char="•"/>
            </a:pPr>
            <a:endParaRPr lang="en-US" dirty="0">
              <a:latin typeface="Montserrat" panose="020B0604020202020204" charset="0"/>
            </a:endParaRPr>
          </a:p>
          <a:p>
            <a:pPr marL="514350" indent="-285750">
              <a:buFont typeface="Arial" panose="020B0604020202020204" pitchFamily="34" charset="0"/>
              <a:buChar char="•"/>
            </a:pPr>
            <a:endParaRPr lang="en-US" dirty="0">
              <a:latin typeface="Montserrat" panose="020B0604020202020204" charset="0"/>
            </a:endParaRPr>
          </a:p>
          <a:p>
            <a:pPr marL="514350" indent="-285750">
              <a:buFont typeface="Arial" panose="020B0604020202020204" pitchFamily="34" charset="0"/>
              <a:buChar char="•"/>
            </a:pPr>
            <a:endParaRPr lang="en-IN" sz="1600" b="1" dirty="0">
              <a:latin typeface="Montserrat" panose="020B0604020202020204" charset="0"/>
            </a:endParaRPr>
          </a:p>
        </p:txBody>
      </p:sp>
    </p:spTree>
    <p:extLst>
      <p:ext uri="{BB962C8B-B14F-4D97-AF65-F5344CB8AC3E}">
        <p14:creationId xmlns="" xmlns:p14="http://schemas.microsoft.com/office/powerpoint/2010/main" val="36247224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1207" y="448056"/>
            <a:ext cx="8988553" cy="640080"/>
          </a:xfrm>
        </p:spPr>
        <p:txBody>
          <a:bodyPr/>
          <a:lstStyle/>
          <a:p>
            <a:r>
              <a:rPr lang="en-IN" b="1" dirty="0" smtClean="0"/>
              <a:t>Parallel programming in Std. Algorithm Sector</a:t>
            </a:r>
            <a:endParaRPr lang="en-US" dirty="0"/>
          </a:p>
        </p:txBody>
      </p:sp>
      <p:sp>
        <p:nvSpPr>
          <p:cNvPr id="3" name="Text Placeholder 2"/>
          <p:cNvSpPr>
            <a:spLocks noGrp="1"/>
          </p:cNvSpPr>
          <p:nvPr>
            <p:ph type="body" idx="1"/>
          </p:nvPr>
        </p:nvSpPr>
        <p:spPr>
          <a:xfrm>
            <a:off x="356616" y="1280160"/>
            <a:ext cx="2496312" cy="292608"/>
          </a:xfrm>
        </p:spPr>
        <p:txBody>
          <a:bodyPr/>
          <a:lstStyle/>
          <a:p>
            <a:r>
              <a:rPr lang="en-CA" sz="1400" b="1" dirty="0" smtClean="0"/>
              <a:t>Pascal triangle using </a:t>
            </a:r>
            <a:r>
              <a:rPr lang="en-CA" sz="1400" b="1" dirty="0" err="1" smtClean="0"/>
              <a:t>OpenMp</a:t>
            </a:r>
            <a:endParaRPr lang="en-US" sz="1400" b="1" dirty="0"/>
          </a:p>
        </p:txBody>
      </p:sp>
      <p:pic>
        <p:nvPicPr>
          <p:cNvPr id="4" name="Picture 3" descr="snip.JPG"/>
          <p:cNvPicPr>
            <a:picLocks noChangeAspect="1"/>
          </p:cNvPicPr>
          <p:nvPr/>
        </p:nvPicPr>
        <p:blipFill>
          <a:blip r:embed="rId2"/>
          <a:stretch>
            <a:fillRect/>
          </a:stretch>
        </p:blipFill>
        <p:spPr>
          <a:xfrm>
            <a:off x="361950" y="2269236"/>
            <a:ext cx="3329940" cy="3581400"/>
          </a:xfrm>
          <a:prstGeom prst="rect">
            <a:avLst/>
          </a:prstGeom>
        </p:spPr>
      </p:pic>
      <p:pic>
        <p:nvPicPr>
          <p:cNvPr id="5" name="Picture 4" descr="Capture.JPG"/>
          <p:cNvPicPr>
            <a:picLocks noChangeAspect="1"/>
          </p:cNvPicPr>
          <p:nvPr/>
        </p:nvPicPr>
        <p:blipFill>
          <a:blip r:embed="rId3"/>
          <a:stretch>
            <a:fillRect/>
          </a:stretch>
        </p:blipFill>
        <p:spPr>
          <a:xfrm>
            <a:off x="3930396" y="2321815"/>
            <a:ext cx="3941856" cy="3173730"/>
          </a:xfrm>
          <a:prstGeom prst="rect">
            <a:avLst/>
          </a:prstGeom>
        </p:spPr>
      </p:pic>
      <p:pic>
        <p:nvPicPr>
          <p:cNvPr id="6" name="Picture 5" descr="Capture.JPG"/>
          <p:cNvPicPr>
            <a:picLocks noChangeAspect="1"/>
          </p:cNvPicPr>
          <p:nvPr/>
        </p:nvPicPr>
        <p:blipFill>
          <a:blip r:embed="rId4"/>
          <a:stretch>
            <a:fillRect/>
          </a:stretch>
        </p:blipFill>
        <p:spPr>
          <a:xfrm>
            <a:off x="7008900" y="3035808"/>
            <a:ext cx="5183100" cy="3392424"/>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1207" y="448056"/>
            <a:ext cx="8558785" cy="640080"/>
          </a:xfrm>
        </p:spPr>
        <p:txBody>
          <a:bodyPr/>
          <a:lstStyle/>
          <a:p>
            <a:r>
              <a:rPr lang="en-IN" b="1" dirty="0" smtClean="0"/>
              <a:t>Parallel programming in Std. Algorithm Sector</a:t>
            </a:r>
            <a:endParaRPr lang="en-US" dirty="0"/>
          </a:p>
        </p:txBody>
      </p:sp>
      <p:sp>
        <p:nvSpPr>
          <p:cNvPr id="3" name="Text Placeholder 2"/>
          <p:cNvSpPr>
            <a:spLocks noGrp="1"/>
          </p:cNvSpPr>
          <p:nvPr>
            <p:ph type="body" idx="1"/>
          </p:nvPr>
        </p:nvSpPr>
        <p:spPr>
          <a:xfrm>
            <a:off x="539496" y="1435608"/>
            <a:ext cx="3529584" cy="457200"/>
          </a:xfrm>
        </p:spPr>
        <p:txBody>
          <a:bodyPr/>
          <a:lstStyle/>
          <a:p>
            <a:r>
              <a:rPr lang="en-CA" b="1" dirty="0" smtClean="0"/>
              <a:t>Pascal triangle program without </a:t>
            </a:r>
            <a:r>
              <a:rPr lang="en-CA" b="1" dirty="0" err="1" smtClean="0"/>
              <a:t>OpenMp</a:t>
            </a:r>
            <a:endParaRPr lang="en-US" b="1" dirty="0"/>
          </a:p>
        </p:txBody>
      </p:sp>
      <p:pic>
        <p:nvPicPr>
          <p:cNvPr id="4" name="Picture 3" descr="snip.JPG"/>
          <p:cNvPicPr>
            <a:picLocks noChangeAspect="1"/>
          </p:cNvPicPr>
          <p:nvPr/>
        </p:nvPicPr>
        <p:blipFill>
          <a:blip r:embed="rId2"/>
          <a:stretch>
            <a:fillRect/>
          </a:stretch>
        </p:blipFill>
        <p:spPr>
          <a:xfrm>
            <a:off x="432816" y="1913382"/>
            <a:ext cx="4998720" cy="4549140"/>
          </a:xfrm>
          <a:prstGeom prst="rect">
            <a:avLst/>
          </a:prstGeom>
        </p:spPr>
      </p:pic>
      <p:pic>
        <p:nvPicPr>
          <p:cNvPr id="5" name="Picture 4" descr="Capture.JPG"/>
          <p:cNvPicPr>
            <a:picLocks noChangeAspect="1"/>
          </p:cNvPicPr>
          <p:nvPr/>
        </p:nvPicPr>
        <p:blipFill>
          <a:blip r:embed="rId3"/>
          <a:stretch>
            <a:fillRect/>
          </a:stretch>
        </p:blipFill>
        <p:spPr>
          <a:xfrm>
            <a:off x="5664708" y="1890522"/>
            <a:ext cx="5196840" cy="3223260"/>
          </a:xfrm>
          <a:prstGeom prst="rect">
            <a:avLst/>
          </a:prstGeom>
        </p:spPr>
      </p:pic>
      <p:sp>
        <p:nvSpPr>
          <p:cNvPr id="6" name="TextBox 5"/>
          <p:cNvSpPr txBox="1"/>
          <p:nvPr/>
        </p:nvSpPr>
        <p:spPr>
          <a:xfrm>
            <a:off x="6885432" y="5404104"/>
            <a:ext cx="3456432" cy="738664"/>
          </a:xfrm>
          <a:prstGeom prst="rect">
            <a:avLst/>
          </a:prstGeom>
          <a:noFill/>
        </p:spPr>
        <p:txBody>
          <a:bodyPr wrap="square" rtlCol="0">
            <a:spAutoFit/>
          </a:bodyPr>
          <a:lstStyle/>
          <a:p>
            <a:r>
              <a:rPr lang="en-IN" dirty="0" smtClean="0"/>
              <a:t>The Time taken for execution is 0.3929 sec which is greater than that of 0.0956 sec executed with </a:t>
            </a:r>
            <a:r>
              <a:rPr lang="en-IN" dirty="0" err="1" smtClean="0"/>
              <a:t>openMp</a:t>
            </a:r>
            <a:r>
              <a:rPr lang="en-IN" dirty="0" smtClean="0"/>
              <a:t>.</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2"/>
          <p:cNvSpPr txBox="1">
            <a:spLocks noGrp="1"/>
          </p:cNvSpPr>
          <p:nvPr>
            <p:ph type="title"/>
          </p:nvPr>
        </p:nvSpPr>
        <p:spPr>
          <a:xfrm>
            <a:off x="521207" y="448056"/>
            <a:ext cx="6877200" cy="6402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3A3838"/>
              </a:buClr>
              <a:buSzPts val="2800"/>
              <a:buFont typeface="Quattrocento Sans"/>
              <a:buNone/>
            </a:pPr>
            <a:r>
              <a:rPr lang="en-IN" sz="3000" b="1">
                <a:latin typeface="Montserrat"/>
                <a:ea typeface="Montserrat"/>
                <a:cs typeface="Montserrat"/>
                <a:sym typeface="Montserrat"/>
              </a:rPr>
              <a:t>Problem Statement</a:t>
            </a:r>
            <a:endParaRPr sz="3000" b="1">
              <a:latin typeface="Montserrat"/>
              <a:ea typeface="Montserrat"/>
              <a:cs typeface="Montserrat"/>
              <a:sym typeface="Montserrat"/>
            </a:endParaRPr>
          </a:p>
        </p:txBody>
      </p:sp>
      <p:sp>
        <p:nvSpPr>
          <p:cNvPr id="98" name="Google Shape;98;p12"/>
          <p:cNvSpPr txBox="1"/>
          <p:nvPr/>
        </p:nvSpPr>
        <p:spPr>
          <a:xfrm>
            <a:off x="541601" y="1455500"/>
            <a:ext cx="8969100" cy="47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3A3838"/>
              </a:buClr>
              <a:buSzPts val="2800"/>
              <a:buFont typeface="Quattrocento Sans"/>
              <a:buNone/>
            </a:pPr>
            <a:r>
              <a:rPr lang="en-IN" sz="2800" b="1" dirty="0">
                <a:solidFill>
                  <a:srgbClr val="3A3838"/>
                </a:solidFill>
                <a:latin typeface="Montserrat"/>
                <a:ea typeface="Montserrat"/>
                <a:cs typeface="Montserrat"/>
                <a:sym typeface="Montserrat"/>
              </a:rPr>
              <a:t>Parallel-O-Code</a:t>
            </a:r>
            <a:endParaRPr sz="2800" b="0" i="0" u="none" strike="noStrike" cap="none" dirty="0">
              <a:solidFill>
                <a:srgbClr val="3A3838"/>
              </a:solidFill>
              <a:latin typeface="Montserrat"/>
              <a:ea typeface="Montserrat"/>
              <a:cs typeface="Montserrat"/>
              <a:sym typeface="Montserrat"/>
            </a:endParaRPr>
          </a:p>
        </p:txBody>
      </p:sp>
      <p:sp>
        <p:nvSpPr>
          <p:cNvPr id="99" name="Google Shape;99;p12"/>
          <p:cNvSpPr txBox="1"/>
          <p:nvPr/>
        </p:nvSpPr>
        <p:spPr>
          <a:xfrm>
            <a:off x="1056513" y="1958189"/>
            <a:ext cx="6438900" cy="19521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3F3F3F"/>
              </a:buClr>
              <a:buSzPts val="1800"/>
              <a:buFont typeface="Arial"/>
              <a:buNone/>
            </a:pPr>
            <a:endParaRPr sz="1800" b="0" i="0" u="none" strike="noStrike" cap="none">
              <a:solidFill>
                <a:srgbClr val="3F3F3F"/>
              </a:solidFill>
              <a:latin typeface="Quattrocento Sans"/>
              <a:ea typeface="Quattrocento Sans"/>
              <a:cs typeface="Quattrocento Sans"/>
              <a:sym typeface="Quattrocento Sans"/>
            </a:endParaRPr>
          </a:p>
        </p:txBody>
      </p:sp>
      <p:sp>
        <p:nvSpPr>
          <p:cNvPr id="100" name="Google Shape;100;p12"/>
          <p:cNvSpPr txBox="1"/>
          <p:nvPr/>
        </p:nvSpPr>
        <p:spPr>
          <a:xfrm>
            <a:off x="1056513" y="2844450"/>
            <a:ext cx="4504200" cy="1065900"/>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Clr>
                <a:srgbClr val="3F3F3F"/>
              </a:buClr>
              <a:buSzPts val="1200"/>
              <a:buFont typeface="Arial"/>
              <a:buNone/>
            </a:pPr>
            <a:endParaRPr sz="1200" b="0" i="0" u="none" strike="noStrike" cap="none">
              <a:solidFill>
                <a:srgbClr val="3F3F3F"/>
              </a:solidFill>
              <a:latin typeface="Quattrocento Sans"/>
              <a:ea typeface="Quattrocento Sans"/>
              <a:cs typeface="Quattrocento Sans"/>
              <a:sym typeface="Quattrocento Sans"/>
            </a:endParaRPr>
          </a:p>
        </p:txBody>
      </p:sp>
      <p:sp>
        <p:nvSpPr>
          <p:cNvPr id="101" name="Google Shape;101;p12"/>
          <p:cNvSpPr txBox="1"/>
          <p:nvPr/>
        </p:nvSpPr>
        <p:spPr>
          <a:xfrm>
            <a:off x="1056513" y="3377357"/>
            <a:ext cx="9426900" cy="16455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3F3F3F"/>
              </a:buClr>
              <a:buSzPts val="1800"/>
              <a:buFont typeface="Arial"/>
              <a:buNone/>
            </a:pPr>
            <a:endParaRPr sz="1800" b="0" i="0" u="none" strike="noStrike" cap="none">
              <a:solidFill>
                <a:srgbClr val="3F3F3F"/>
              </a:solidFill>
              <a:latin typeface="Quattrocento Sans"/>
              <a:ea typeface="Quattrocento Sans"/>
              <a:cs typeface="Quattrocento Sans"/>
              <a:sym typeface="Quattrocento Sans"/>
            </a:endParaRPr>
          </a:p>
        </p:txBody>
      </p:sp>
      <p:sp>
        <p:nvSpPr>
          <p:cNvPr id="102" name="Google Shape;102;p12"/>
          <p:cNvSpPr txBox="1"/>
          <p:nvPr/>
        </p:nvSpPr>
        <p:spPr>
          <a:xfrm>
            <a:off x="1056513" y="4780321"/>
            <a:ext cx="6632100" cy="18393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3F3F3F"/>
              </a:buClr>
              <a:buSzPts val="1800"/>
              <a:buFont typeface="Arial"/>
              <a:buNone/>
            </a:pPr>
            <a:endParaRPr sz="1800" b="0" i="0" u="none" strike="noStrike" cap="none">
              <a:solidFill>
                <a:srgbClr val="3F3F3F"/>
              </a:solidFill>
              <a:latin typeface="Quattrocento Sans"/>
              <a:ea typeface="Quattrocento Sans"/>
              <a:cs typeface="Quattrocento Sans"/>
              <a:sym typeface="Quattrocento Sans"/>
            </a:endParaRPr>
          </a:p>
        </p:txBody>
      </p:sp>
      <p:sp>
        <p:nvSpPr>
          <p:cNvPr id="103" name="Google Shape;103;p12"/>
          <p:cNvSpPr txBox="1"/>
          <p:nvPr/>
        </p:nvSpPr>
        <p:spPr>
          <a:xfrm>
            <a:off x="738550" y="2293750"/>
            <a:ext cx="10867500" cy="4401300"/>
          </a:xfrm>
          <a:prstGeom prst="rect">
            <a:avLst/>
          </a:prstGeom>
          <a:noFill/>
          <a:ln>
            <a:noFill/>
          </a:ln>
        </p:spPr>
        <p:txBody>
          <a:bodyPr spcFirstLastPara="1" wrap="square" lIns="91425" tIns="45700" rIns="91425" bIns="45700" anchor="t" anchorCtr="0">
            <a:noAutofit/>
          </a:bodyPr>
          <a:lstStyle/>
          <a:p>
            <a:pPr marL="457200" indent="-381000">
              <a:buClr>
                <a:schemeClr val="dk1"/>
              </a:buClr>
              <a:buSzPts val="2400"/>
              <a:buFont typeface="Montserrat"/>
              <a:buChar char="●"/>
            </a:pPr>
            <a:r>
              <a:rPr lang="en-US" sz="3600" dirty="0"/>
              <a:t>To provide the user with different set of standard algorithms written in accordance with parallelization in the field of coding algorithms and Image processing</a:t>
            </a:r>
            <a:r>
              <a:rPr lang="en-IN" sz="2400" b="0" i="0" u="none" strike="noStrike" cap="none" dirty="0">
                <a:solidFill>
                  <a:schemeClr val="dk1"/>
                </a:solidFill>
                <a:latin typeface="Montserrat"/>
                <a:ea typeface="Montserrat"/>
                <a:cs typeface="Montserrat"/>
                <a:sym typeface="Montserrat"/>
              </a:rPr>
              <a:t>.</a:t>
            </a:r>
            <a:endParaRPr sz="2400" b="0" i="0" u="none" strike="noStrike" cap="none" dirty="0">
              <a:solidFill>
                <a:schemeClr val="dk1"/>
              </a:solidFill>
              <a:latin typeface="Montserrat"/>
              <a:ea typeface="Montserrat"/>
              <a:cs typeface="Montserrat"/>
              <a:sym typeface="Montserrat"/>
            </a:endParaRPr>
          </a:p>
          <a:p>
            <a:pPr marL="914400" marR="0" lvl="0" indent="0" algn="l" rtl="0">
              <a:lnSpc>
                <a:spcPct val="100000"/>
              </a:lnSpc>
              <a:spcBef>
                <a:spcPts val="0"/>
              </a:spcBef>
              <a:spcAft>
                <a:spcPts val="0"/>
              </a:spcAft>
              <a:buClr>
                <a:srgbClr val="000000"/>
              </a:buClr>
              <a:buSzPts val="2400"/>
              <a:buFont typeface="Arial"/>
              <a:buNone/>
            </a:pPr>
            <a:endParaRPr sz="2400" b="0" i="0" u="none" strike="noStrike" cap="none" dirty="0">
              <a:solidFill>
                <a:schemeClr val="dk1"/>
              </a:solidFill>
              <a:latin typeface="Montserrat"/>
              <a:ea typeface="Montserrat"/>
              <a:cs typeface="Montserrat"/>
              <a:sym typeface="Montserrat"/>
            </a:endParaRPr>
          </a:p>
          <a:p>
            <a:pPr marL="457200" marR="0" lvl="0" indent="0" algn="l" rtl="0">
              <a:lnSpc>
                <a:spcPct val="100000"/>
              </a:lnSpc>
              <a:spcBef>
                <a:spcPts val="0"/>
              </a:spcBef>
              <a:spcAft>
                <a:spcPts val="0"/>
              </a:spcAft>
              <a:buClr>
                <a:srgbClr val="000000"/>
              </a:buClr>
              <a:buSzPts val="2400"/>
              <a:buFont typeface="Arial"/>
              <a:buNone/>
            </a:pPr>
            <a:endParaRPr sz="2400" b="0" i="0" u="none" strike="noStrike" cap="none" dirty="0">
              <a:solidFill>
                <a:schemeClr val="dk1"/>
              </a:solidFill>
              <a:latin typeface="Montserrat"/>
              <a:ea typeface="Montserrat"/>
              <a:cs typeface="Montserrat"/>
              <a:sym typeface="Montserrat"/>
            </a:endParaRPr>
          </a:p>
          <a:p>
            <a:pPr marL="457200" marR="0" lvl="0" indent="0" algn="l" rtl="0">
              <a:lnSpc>
                <a:spcPct val="100000"/>
              </a:lnSpc>
              <a:spcBef>
                <a:spcPts val="0"/>
              </a:spcBef>
              <a:spcAft>
                <a:spcPts val="0"/>
              </a:spcAft>
              <a:buClr>
                <a:srgbClr val="000000"/>
              </a:buClr>
              <a:buSzPts val="2400"/>
              <a:buFont typeface="Arial"/>
              <a:buNone/>
            </a:pPr>
            <a:endParaRPr sz="2400" b="0" i="0" u="none" strike="noStrike" cap="none" dirty="0">
              <a:solidFill>
                <a:schemeClr val="dk1"/>
              </a:solidFill>
              <a:latin typeface="Montserrat"/>
              <a:ea typeface="Montserrat"/>
              <a:cs typeface="Montserrat"/>
              <a:sym typeface="Montserrat"/>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1207" y="448056"/>
            <a:ext cx="8549641" cy="640080"/>
          </a:xfrm>
        </p:spPr>
        <p:txBody>
          <a:bodyPr/>
          <a:lstStyle/>
          <a:p>
            <a:r>
              <a:rPr lang="en-IN" b="1" dirty="0" smtClean="0"/>
              <a:t>Parallel programming in Std. Algorithm Sector</a:t>
            </a:r>
            <a:endParaRPr lang="en-US" dirty="0"/>
          </a:p>
        </p:txBody>
      </p:sp>
      <p:sp>
        <p:nvSpPr>
          <p:cNvPr id="3" name="Text Placeholder 2"/>
          <p:cNvSpPr>
            <a:spLocks noGrp="1"/>
          </p:cNvSpPr>
          <p:nvPr>
            <p:ph type="body" idx="1"/>
          </p:nvPr>
        </p:nvSpPr>
        <p:spPr>
          <a:xfrm>
            <a:off x="539496" y="1435608"/>
            <a:ext cx="10433304" cy="4736592"/>
          </a:xfrm>
        </p:spPr>
        <p:txBody>
          <a:bodyPr/>
          <a:lstStyle/>
          <a:p>
            <a:r>
              <a:rPr lang="en-IN" sz="1400" b="1" dirty="0" smtClean="0"/>
              <a:t>7.Conclusion on </a:t>
            </a:r>
            <a:r>
              <a:rPr lang="en-IN" sz="1400" b="1" dirty="0" err="1" smtClean="0"/>
              <a:t>pascal</a:t>
            </a:r>
            <a:r>
              <a:rPr lang="en-IN" sz="1400" b="1" dirty="0" smtClean="0"/>
              <a:t> triangle </a:t>
            </a:r>
            <a:r>
              <a:rPr lang="en-IN" sz="1400" b="1" dirty="0" err="1" smtClean="0"/>
              <a:t>algo</a:t>
            </a:r>
            <a:r>
              <a:rPr lang="en-IN" sz="1400" b="1" dirty="0" smtClean="0"/>
              <a:t> using </a:t>
            </a:r>
            <a:r>
              <a:rPr lang="en-IN" sz="1400" b="1" dirty="0" err="1" smtClean="0"/>
              <a:t>OpenMP</a:t>
            </a:r>
            <a:endParaRPr lang="en-IN" sz="1400" b="1" dirty="0" smtClean="0"/>
          </a:p>
          <a:p>
            <a:pPr marL="514350" indent="-285750">
              <a:buFont typeface="Arial" panose="020B0604020202020204" pitchFamily="34" charset="0"/>
              <a:buChar char="•"/>
            </a:pPr>
            <a:r>
              <a:rPr lang="en-IN" sz="1400" b="1" dirty="0" smtClean="0"/>
              <a:t> </a:t>
            </a:r>
            <a:r>
              <a:rPr lang="en-IN" sz="1400" b="1" dirty="0" smtClean="0">
                <a:latin typeface="Montserrat" panose="020B0604020202020204" charset="0"/>
              </a:rPr>
              <a:t>#</a:t>
            </a:r>
            <a:r>
              <a:rPr lang="en-IN" sz="1400" b="1" dirty="0" err="1" smtClean="0">
                <a:latin typeface="Montserrat" panose="020B0604020202020204" charset="0"/>
              </a:rPr>
              <a:t>pragma</a:t>
            </a:r>
            <a:r>
              <a:rPr lang="en-IN" sz="1400" b="1" dirty="0" smtClean="0">
                <a:latin typeface="Montserrat" panose="020B0604020202020204" charset="0"/>
              </a:rPr>
              <a:t> </a:t>
            </a:r>
            <a:r>
              <a:rPr lang="en-IN" sz="1400" b="1" dirty="0" err="1" smtClean="0">
                <a:latin typeface="Montserrat" panose="020B0604020202020204" charset="0"/>
              </a:rPr>
              <a:t>omp</a:t>
            </a:r>
            <a:r>
              <a:rPr lang="en-IN" sz="1400" b="1" dirty="0" smtClean="0">
                <a:latin typeface="Montserrat" panose="020B0604020202020204" charset="0"/>
              </a:rPr>
              <a:t> parallel </a:t>
            </a:r>
            <a:r>
              <a:rPr lang="en-IN" sz="1400" dirty="0" smtClean="0">
                <a:latin typeface="Montserrat" panose="020B0604020202020204" charset="0"/>
              </a:rPr>
              <a:t>is </a:t>
            </a:r>
            <a:r>
              <a:rPr lang="en-IN" sz="1400" dirty="0" err="1" smtClean="0">
                <a:latin typeface="Montserrat" panose="020B0604020202020204" charset="0"/>
              </a:rPr>
              <a:t>OpenMP</a:t>
            </a:r>
            <a:r>
              <a:rPr lang="en-IN" sz="1400" dirty="0" smtClean="0">
                <a:latin typeface="Montserrat" panose="020B0604020202020204" charset="0"/>
              </a:rPr>
              <a:t> component that is applied </a:t>
            </a:r>
            <a:r>
              <a:rPr lang="en-US" sz="1400" dirty="0" smtClean="0">
                <a:latin typeface="Montserrat" panose="020B0604020202020204" charset="0"/>
              </a:rPr>
              <a:t>When a </a:t>
            </a:r>
            <a:r>
              <a:rPr lang="en-US" sz="1400" b="1" dirty="0" smtClean="0">
                <a:latin typeface="Montserrat" panose="020B0604020202020204" charset="0"/>
              </a:rPr>
              <a:t>parallel</a:t>
            </a:r>
            <a:r>
              <a:rPr lang="en-US" sz="1400" dirty="0" smtClean="0">
                <a:latin typeface="Montserrat" panose="020B0604020202020204" charset="0"/>
              </a:rPr>
              <a:t> region is encountered, a logical team of threads is formed. Each thread in the team executes all statements within a </a:t>
            </a:r>
            <a:r>
              <a:rPr lang="en-US" sz="1400" b="1" dirty="0" smtClean="0">
                <a:latin typeface="Montserrat" panose="020B0604020202020204" charset="0"/>
              </a:rPr>
              <a:t>parallel</a:t>
            </a:r>
            <a:r>
              <a:rPr lang="en-US" sz="1400" dirty="0" smtClean="0">
                <a:latin typeface="Montserrat" panose="020B0604020202020204" charset="0"/>
              </a:rPr>
              <a:t> region except for work-sharing constructs..</a:t>
            </a:r>
          </a:p>
          <a:p>
            <a:pPr marL="514350" indent="-285750">
              <a:buFont typeface="Arial" panose="020B0604020202020204" pitchFamily="34" charset="0"/>
              <a:buChar char="•"/>
            </a:pPr>
            <a:r>
              <a:rPr lang="en-IN" sz="1400" b="1" dirty="0" smtClean="0">
                <a:latin typeface="Montserrat" panose="020B0604020202020204" charset="0"/>
              </a:rPr>
              <a:t> </a:t>
            </a:r>
            <a:r>
              <a:rPr lang="en-IN" sz="1400" b="1" dirty="0" err="1" smtClean="0">
                <a:latin typeface="Montserrat" panose="020B0604020202020204" charset="0"/>
              </a:rPr>
              <a:t>omp</a:t>
            </a:r>
            <a:r>
              <a:rPr lang="en-IN" sz="1400" b="1" dirty="0" smtClean="0">
                <a:latin typeface="Montserrat" panose="020B0604020202020204" charset="0"/>
              </a:rPr>
              <a:t> get thread </a:t>
            </a:r>
            <a:r>
              <a:rPr lang="en-IN" sz="1400" dirty="0" smtClean="0">
                <a:latin typeface="Montserrat" panose="020B0604020202020204" charset="0"/>
              </a:rPr>
              <a:t>is </a:t>
            </a:r>
            <a:r>
              <a:rPr lang="en-IN" sz="1400" dirty="0" err="1" smtClean="0">
                <a:latin typeface="Montserrat" panose="020B0604020202020204" charset="0"/>
              </a:rPr>
              <a:t>OpenMP</a:t>
            </a:r>
            <a:r>
              <a:rPr lang="en-IN" sz="1400" dirty="0" smtClean="0">
                <a:latin typeface="Montserrat" panose="020B0604020202020204" charset="0"/>
              </a:rPr>
              <a:t> single thread component </a:t>
            </a:r>
            <a:r>
              <a:rPr lang="en-US" sz="1400" dirty="0" smtClean="0"/>
              <a:t> get the thread rank in a parallel region</a:t>
            </a:r>
            <a:r>
              <a:rPr lang="en-US" sz="1400" b="1" dirty="0" smtClean="0"/>
              <a:t> </a:t>
            </a:r>
          </a:p>
          <a:p>
            <a:pPr marL="514350" indent="-285750">
              <a:buFont typeface="Arial" panose="020B0604020202020204" pitchFamily="34" charset="0"/>
              <a:buChar char="•"/>
            </a:pPr>
            <a:r>
              <a:rPr lang="en-CA" sz="1400" b="1" dirty="0" smtClean="0">
                <a:latin typeface="Montserrat" panose="020B0604020202020204" charset="0"/>
              </a:rPr>
              <a:t>#</a:t>
            </a:r>
            <a:r>
              <a:rPr lang="en-CA" sz="1400" b="1" dirty="0" err="1" smtClean="0">
                <a:latin typeface="Montserrat" panose="020B0604020202020204" charset="0"/>
              </a:rPr>
              <a:t>pragma</a:t>
            </a:r>
            <a:r>
              <a:rPr lang="en-CA" sz="1400" b="1" dirty="0" smtClean="0">
                <a:latin typeface="Montserrat" panose="020B0604020202020204" charset="0"/>
              </a:rPr>
              <a:t> </a:t>
            </a:r>
            <a:r>
              <a:rPr lang="en-CA" sz="1400" b="1" dirty="0" err="1" smtClean="0">
                <a:latin typeface="Montserrat" panose="020B0604020202020204" charset="0"/>
              </a:rPr>
              <a:t>omp</a:t>
            </a:r>
            <a:r>
              <a:rPr lang="en-CA" sz="1400" b="1" dirty="0" smtClean="0">
                <a:latin typeface="Montserrat" panose="020B0604020202020204" charset="0"/>
              </a:rPr>
              <a:t> barrier </a:t>
            </a:r>
            <a:r>
              <a:rPr lang="en-US" sz="1600" dirty="0" smtClean="0">
                <a:latin typeface="Montserrat" panose="020B0604020202020204" charset="0"/>
              </a:rPr>
              <a:t>is</a:t>
            </a:r>
            <a:r>
              <a:rPr lang="en-US" sz="1600" dirty="0" smtClean="0"/>
              <a:t> directive identifies a synchronization point at which threads in a parallel region will wait until all other threads in that section reach the same point. Statement execution past the </a:t>
            </a:r>
            <a:r>
              <a:rPr lang="en-US" sz="1600" b="1" dirty="0" err="1" smtClean="0"/>
              <a:t>omp</a:t>
            </a:r>
            <a:r>
              <a:rPr lang="en-US" sz="1600" b="1" dirty="0" smtClean="0"/>
              <a:t> barrier</a:t>
            </a:r>
            <a:r>
              <a:rPr lang="en-US" sz="1600" dirty="0" smtClean="0"/>
              <a:t> point then continues in parallel.</a:t>
            </a:r>
            <a:endParaRPr lang="en-US" sz="1600" b="1" dirty="0" smtClean="0">
              <a:latin typeface="Montserrat" panose="020B0604020202020204" charset="0"/>
            </a:endParaRPr>
          </a:p>
          <a:p>
            <a:endParaRPr lang="en-US" sz="140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1207" y="448056"/>
            <a:ext cx="8421625" cy="640080"/>
          </a:xfrm>
        </p:spPr>
        <p:txBody>
          <a:bodyPr/>
          <a:lstStyle/>
          <a:p>
            <a:r>
              <a:rPr lang="en-IN" b="1" dirty="0" smtClean="0"/>
              <a:t>Parallel programming in Std. Algorithm Sector</a:t>
            </a:r>
            <a:endParaRPr lang="en-US" dirty="0"/>
          </a:p>
        </p:txBody>
      </p:sp>
      <p:sp>
        <p:nvSpPr>
          <p:cNvPr id="3" name="Text Placeholder 2"/>
          <p:cNvSpPr>
            <a:spLocks noGrp="1"/>
          </p:cNvSpPr>
          <p:nvPr>
            <p:ph type="body" idx="1"/>
          </p:nvPr>
        </p:nvSpPr>
        <p:spPr>
          <a:xfrm>
            <a:off x="539496" y="1435608"/>
            <a:ext cx="4416552" cy="411480"/>
          </a:xfrm>
        </p:spPr>
        <p:txBody>
          <a:bodyPr/>
          <a:lstStyle/>
          <a:p>
            <a:r>
              <a:rPr lang="en-CA" b="1" dirty="0" smtClean="0"/>
              <a:t>LCS DP with </a:t>
            </a:r>
            <a:r>
              <a:rPr lang="en-CA" b="1" dirty="0" err="1" smtClean="0"/>
              <a:t>OpenMp</a:t>
            </a:r>
            <a:endParaRPr lang="en-US" b="1" dirty="0"/>
          </a:p>
        </p:txBody>
      </p:sp>
      <p:pic>
        <p:nvPicPr>
          <p:cNvPr id="4" name="Picture 3" descr="snip.JPG"/>
          <p:cNvPicPr>
            <a:picLocks noChangeAspect="1"/>
          </p:cNvPicPr>
          <p:nvPr/>
        </p:nvPicPr>
        <p:blipFill>
          <a:blip r:embed="rId2"/>
          <a:stretch>
            <a:fillRect/>
          </a:stretch>
        </p:blipFill>
        <p:spPr>
          <a:xfrm>
            <a:off x="174498" y="2020824"/>
            <a:ext cx="4671822" cy="3291840"/>
          </a:xfrm>
          <a:prstGeom prst="rect">
            <a:avLst/>
          </a:prstGeom>
        </p:spPr>
      </p:pic>
      <p:pic>
        <p:nvPicPr>
          <p:cNvPr id="5" name="Picture 4" descr="Capture.JPG"/>
          <p:cNvPicPr>
            <a:picLocks noChangeAspect="1"/>
          </p:cNvPicPr>
          <p:nvPr/>
        </p:nvPicPr>
        <p:blipFill>
          <a:blip r:embed="rId3"/>
          <a:stretch>
            <a:fillRect/>
          </a:stretch>
        </p:blipFill>
        <p:spPr>
          <a:xfrm>
            <a:off x="4914900" y="1993392"/>
            <a:ext cx="4530852" cy="3465576"/>
          </a:xfrm>
          <a:prstGeom prst="rect">
            <a:avLst/>
          </a:prstGeom>
        </p:spPr>
      </p:pic>
      <p:pic>
        <p:nvPicPr>
          <p:cNvPr id="6" name="Picture 5" descr="snip.JPG"/>
          <p:cNvPicPr>
            <a:picLocks noChangeAspect="1"/>
          </p:cNvPicPr>
          <p:nvPr/>
        </p:nvPicPr>
        <p:blipFill>
          <a:blip r:embed="rId4"/>
          <a:stretch>
            <a:fillRect/>
          </a:stretch>
        </p:blipFill>
        <p:spPr>
          <a:xfrm>
            <a:off x="8013192" y="1805178"/>
            <a:ext cx="3983736" cy="2071878"/>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1207" y="448056"/>
            <a:ext cx="8458201" cy="640080"/>
          </a:xfrm>
        </p:spPr>
        <p:txBody>
          <a:bodyPr/>
          <a:lstStyle/>
          <a:p>
            <a:r>
              <a:rPr lang="en-IN" b="1" dirty="0" smtClean="0"/>
              <a:t>Parallel programming in Std. Algorithm Sector</a:t>
            </a:r>
            <a:endParaRPr lang="en-US" dirty="0"/>
          </a:p>
        </p:txBody>
      </p:sp>
      <p:sp>
        <p:nvSpPr>
          <p:cNvPr id="3" name="Text Placeholder 2"/>
          <p:cNvSpPr>
            <a:spLocks noGrp="1"/>
          </p:cNvSpPr>
          <p:nvPr>
            <p:ph type="body" idx="1"/>
          </p:nvPr>
        </p:nvSpPr>
        <p:spPr/>
        <p:txBody>
          <a:bodyPr/>
          <a:lstStyle/>
          <a:p>
            <a:endParaRPr lang="en-US"/>
          </a:p>
        </p:txBody>
      </p:sp>
      <p:pic>
        <p:nvPicPr>
          <p:cNvPr id="4" name="Picture 3" descr="Capture.JPG"/>
          <p:cNvPicPr>
            <a:picLocks noChangeAspect="1"/>
          </p:cNvPicPr>
          <p:nvPr/>
        </p:nvPicPr>
        <p:blipFill>
          <a:blip r:embed="rId2"/>
          <a:stretch>
            <a:fillRect/>
          </a:stretch>
        </p:blipFill>
        <p:spPr>
          <a:xfrm>
            <a:off x="358140" y="1354074"/>
            <a:ext cx="3939540" cy="4625340"/>
          </a:xfrm>
          <a:prstGeom prst="rect">
            <a:avLst/>
          </a:prstGeom>
        </p:spPr>
      </p:pic>
      <p:pic>
        <p:nvPicPr>
          <p:cNvPr id="5" name="Picture 4" descr="snip.JPG"/>
          <p:cNvPicPr>
            <a:picLocks noChangeAspect="1"/>
          </p:cNvPicPr>
          <p:nvPr/>
        </p:nvPicPr>
        <p:blipFill>
          <a:blip r:embed="rId3"/>
          <a:stretch>
            <a:fillRect/>
          </a:stretch>
        </p:blipFill>
        <p:spPr>
          <a:xfrm>
            <a:off x="4352544" y="1328166"/>
            <a:ext cx="4078224" cy="4640580"/>
          </a:xfrm>
          <a:prstGeom prst="rect">
            <a:avLst/>
          </a:prstGeom>
        </p:spPr>
      </p:pic>
      <p:pic>
        <p:nvPicPr>
          <p:cNvPr id="6" name="Picture 5" descr="Capture.JPG"/>
          <p:cNvPicPr>
            <a:picLocks noChangeAspect="1"/>
          </p:cNvPicPr>
          <p:nvPr/>
        </p:nvPicPr>
        <p:blipFill>
          <a:blip r:embed="rId4"/>
          <a:stretch>
            <a:fillRect/>
          </a:stretch>
        </p:blipFill>
        <p:spPr>
          <a:xfrm>
            <a:off x="8183880" y="2143506"/>
            <a:ext cx="4008120" cy="2186940"/>
          </a:xfrm>
          <a:prstGeom prst="rect">
            <a:avLst/>
          </a:prstGeom>
        </p:spPr>
      </p:pic>
      <p:sp>
        <p:nvSpPr>
          <p:cNvPr id="7" name="TextBox 6"/>
          <p:cNvSpPr txBox="1"/>
          <p:nvPr/>
        </p:nvSpPr>
        <p:spPr>
          <a:xfrm>
            <a:off x="594360" y="1124712"/>
            <a:ext cx="3017520" cy="307777"/>
          </a:xfrm>
          <a:prstGeom prst="rect">
            <a:avLst/>
          </a:prstGeom>
          <a:noFill/>
        </p:spPr>
        <p:txBody>
          <a:bodyPr wrap="square" rtlCol="0">
            <a:spAutoFit/>
          </a:bodyPr>
          <a:lstStyle/>
          <a:p>
            <a:r>
              <a:rPr lang="en-CA" dirty="0" smtClean="0"/>
              <a:t>LCS DP without DP</a:t>
            </a:r>
            <a:endParaRPr lang="en-US" dirty="0"/>
          </a:p>
        </p:txBody>
      </p:sp>
      <p:sp>
        <p:nvSpPr>
          <p:cNvPr id="9" name="TextBox 8"/>
          <p:cNvSpPr txBox="1"/>
          <p:nvPr/>
        </p:nvSpPr>
        <p:spPr>
          <a:xfrm>
            <a:off x="9400032" y="4992624"/>
            <a:ext cx="2194937" cy="1815882"/>
          </a:xfrm>
          <a:prstGeom prst="rect">
            <a:avLst/>
          </a:prstGeom>
          <a:noFill/>
        </p:spPr>
        <p:txBody>
          <a:bodyPr wrap="square" rtlCol="0">
            <a:spAutoFit/>
          </a:bodyPr>
          <a:lstStyle/>
          <a:p>
            <a:r>
              <a:rPr lang="en-IN" dirty="0" smtClean="0"/>
              <a:t>The Time taken for execution is </a:t>
            </a:r>
            <a:r>
              <a:rPr lang="en-IN" dirty="0" smtClean="0"/>
              <a:t>0.00 </a:t>
            </a:r>
            <a:r>
              <a:rPr lang="en-IN" dirty="0" smtClean="0"/>
              <a:t>sec which is greater than that of </a:t>
            </a:r>
            <a:r>
              <a:rPr lang="en-IN" dirty="0" smtClean="0"/>
              <a:t>0.003 </a:t>
            </a:r>
            <a:r>
              <a:rPr lang="en-IN" dirty="0" smtClean="0"/>
              <a:t>sec executed with </a:t>
            </a:r>
            <a:r>
              <a:rPr lang="en-IN" dirty="0" err="1" smtClean="0"/>
              <a:t>openMp</a:t>
            </a:r>
            <a:r>
              <a:rPr lang="en-IN" dirty="0" smtClean="0"/>
              <a:t> because in </a:t>
            </a:r>
            <a:r>
              <a:rPr lang="en-IN" dirty="0" err="1" smtClean="0"/>
              <a:t>dp</a:t>
            </a:r>
            <a:r>
              <a:rPr lang="en-IN" dirty="0" smtClean="0"/>
              <a:t> problems recursive calls are more </a:t>
            </a:r>
            <a:endParaRPr lang="en-US" dirty="0" smtClean="0"/>
          </a:p>
          <a:p>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1207" y="448056"/>
            <a:ext cx="8970265" cy="640080"/>
          </a:xfrm>
        </p:spPr>
        <p:txBody>
          <a:bodyPr/>
          <a:lstStyle/>
          <a:p>
            <a:r>
              <a:rPr lang="en-IN" b="1" dirty="0" smtClean="0"/>
              <a:t>Parallel programming in Std. Algorithm Sector</a:t>
            </a:r>
            <a:endParaRPr lang="en-US" dirty="0"/>
          </a:p>
        </p:txBody>
      </p:sp>
      <p:sp>
        <p:nvSpPr>
          <p:cNvPr id="3" name="Text Placeholder 2"/>
          <p:cNvSpPr>
            <a:spLocks noGrp="1"/>
          </p:cNvSpPr>
          <p:nvPr>
            <p:ph type="body" idx="1"/>
          </p:nvPr>
        </p:nvSpPr>
        <p:spPr>
          <a:xfrm>
            <a:off x="539496" y="1435608"/>
            <a:ext cx="9720072" cy="3977640"/>
          </a:xfrm>
        </p:spPr>
        <p:txBody>
          <a:bodyPr/>
          <a:lstStyle/>
          <a:p>
            <a:r>
              <a:rPr lang="en-IN" b="1" dirty="0" smtClean="0"/>
              <a:t>8.Conclusion </a:t>
            </a:r>
            <a:r>
              <a:rPr lang="en-IN" b="1" dirty="0" smtClean="0"/>
              <a:t>on </a:t>
            </a:r>
            <a:r>
              <a:rPr lang="en-IN" b="1" dirty="0" smtClean="0"/>
              <a:t>LCS DP </a:t>
            </a:r>
            <a:r>
              <a:rPr lang="en-IN" b="1" dirty="0" err="1" smtClean="0"/>
              <a:t>algo</a:t>
            </a:r>
            <a:r>
              <a:rPr lang="en-IN" b="1" dirty="0" smtClean="0"/>
              <a:t> using </a:t>
            </a:r>
            <a:r>
              <a:rPr lang="en-IN" b="1" dirty="0" err="1" smtClean="0"/>
              <a:t>OpenMP</a:t>
            </a:r>
            <a:endParaRPr lang="en-IN" b="1" dirty="0" smtClean="0"/>
          </a:p>
          <a:p>
            <a:pPr marL="514350" indent="-285750">
              <a:buFont typeface="Arial" panose="020B0604020202020204" pitchFamily="34" charset="0"/>
              <a:buChar char="•"/>
            </a:pPr>
            <a:r>
              <a:rPr lang="en-IN" b="1" dirty="0" smtClean="0"/>
              <a:t> </a:t>
            </a:r>
            <a:r>
              <a:rPr lang="en-IN" b="1" dirty="0" smtClean="0">
                <a:latin typeface="Montserrat" panose="020B0604020202020204" charset="0"/>
              </a:rPr>
              <a:t>#</a:t>
            </a:r>
            <a:r>
              <a:rPr lang="en-IN" b="1" dirty="0" err="1" smtClean="0">
                <a:latin typeface="Montserrat" panose="020B0604020202020204" charset="0"/>
              </a:rPr>
              <a:t>pragma</a:t>
            </a:r>
            <a:r>
              <a:rPr lang="en-IN" b="1" dirty="0" smtClean="0">
                <a:latin typeface="Montserrat" panose="020B0604020202020204" charset="0"/>
              </a:rPr>
              <a:t> </a:t>
            </a:r>
            <a:r>
              <a:rPr lang="en-IN" b="1" dirty="0" err="1" smtClean="0">
                <a:latin typeface="Montserrat" panose="020B0604020202020204" charset="0"/>
              </a:rPr>
              <a:t>omp</a:t>
            </a:r>
            <a:r>
              <a:rPr lang="en-IN" b="1" dirty="0" smtClean="0">
                <a:latin typeface="Montserrat" panose="020B0604020202020204" charset="0"/>
              </a:rPr>
              <a:t> parallel </a:t>
            </a:r>
            <a:r>
              <a:rPr lang="en-IN" dirty="0" smtClean="0">
                <a:latin typeface="Montserrat" panose="020B0604020202020204" charset="0"/>
              </a:rPr>
              <a:t>is </a:t>
            </a:r>
            <a:r>
              <a:rPr lang="en-IN" dirty="0" err="1" smtClean="0">
                <a:latin typeface="Montserrat" panose="020B0604020202020204" charset="0"/>
              </a:rPr>
              <a:t>OpenMP</a:t>
            </a:r>
            <a:r>
              <a:rPr lang="en-IN" dirty="0" smtClean="0">
                <a:latin typeface="Montserrat" panose="020B0604020202020204" charset="0"/>
              </a:rPr>
              <a:t> component that is applied </a:t>
            </a:r>
            <a:r>
              <a:rPr lang="en-US" dirty="0" smtClean="0">
                <a:latin typeface="Montserrat" panose="020B0604020202020204" charset="0"/>
              </a:rPr>
              <a:t>When a </a:t>
            </a:r>
            <a:r>
              <a:rPr lang="en-US" b="1" dirty="0" smtClean="0">
                <a:latin typeface="Montserrat" panose="020B0604020202020204" charset="0"/>
              </a:rPr>
              <a:t>parallel</a:t>
            </a:r>
            <a:r>
              <a:rPr lang="en-US" dirty="0" smtClean="0">
                <a:latin typeface="Montserrat" panose="020B0604020202020204" charset="0"/>
              </a:rPr>
              <a:t> region is encountered, a logical team of threads is formed. Each thread in the team executes all statements within a </a:t>
            </a:r>
            <a:r>
              <a:rPr lang="en-US" b="1" dirty="0" smtClean="0">
                <a:latin typeface="Montserrat" panose="020B0604020202020204" charset="0"/>
              </a:rPr>
              <a:t>parallel</a:t>
            </a:r>
            <a:r>
              <a:rPr lang="en-US" dirty="0" smtClean="0">
                <a:latin typeface="Montserrat" panose="020B0604020202020204" charset="0"/>
              </a:rPr>
              <a:t> region except for work-sharing constructs</a:t>
            </a:r>
            <a:r>
              <a:rPr lang="en-US" dirty="0" smtClean="0">
                <a:latin typeface="Montserrat" panose="020B0604020202020204" charset="0"/>
              </a:rPr>
              <a:t>..</a:t>
            </a:r>
            <a:r>
              <a:rPr lang="en-US" b="1" dirty="0" smtClean="0"/>
              <a:t> </a:t>
            </a:r>
          </a:p>
          <a:p>
            <a:pPr marL="514350" indent="-285750">
              <a:buFont typeface="Arial" panose="020B0604020202020204" pitchFamily="34" charset="0"/>
              <a:buChar char="•"/>
            </a:pPr>
            <a:r>
              <a:rPr lang="en-CA" b="1" dirty="0" smtClean="0">
                <a:latin typeface="Montserrat" panose="020B0604020202020204" charset="0"/>
              </a:rPr>
              <a:t>#</a:t>
            </a:r>
            <a:r>
              <a:rPr lang="en-CA" b="1" dirty="0" err="1" smtClean="0">
                <a:latin typeface="Montserrat" panose="020B0604020202020204" charset="0"/>
              </a:rPr>
              <a:t>pragma</a:t>
            </a:r>
            <a:r>
              <a:rPr lang="en-CA" b="1" dirty="0" smtClean="0">
                <a:latin typeface="Montserrat" panose="020B0604020202020204" charset="0"/>
              </a:rPr>
              <a:t> </a:t>
            </a:r>
            <a:r>
              <a:rPr lang="en-CA" b="1" dirty="0" err="1" smtClean="0">
                <a:latin typeface="Montserrat" panose="020B0604020202020204" charset="0"/>
              </a:rPr>
              <a:t>omp</a:t>
            </a:r>
            <a:r>
              <a:rPr lang="en-CA" b="1" dirty="0" smtClean="0">
                <a:latin typeface="Montserrat" panose="020B0604020202020204" charset="0"/>
              </a:rPr>
              <a:t> barrier </a:t>
            </a:r>
            <a:r>
              <a:rPr lang="en-US" sz="1400" dirty="0" smtClean="0">
                <a:latin typeface="Montserrat" panose="020B0604020202020204" charset="0"/>
              </a:rPr>
              <a:t>is</a:t>
            </a:r>
            <a:r>
              <a:rPr lang="en-US" sz="1400" dirty="0" smtClean="0"/>
              <a:t> directive identifies a synchronization point at which threads in a parallel region will wait until all other threads in that section reach the same point. Statement execution past the </a:t>
            </a:r>
            <a:r>
              <a:rPr lang="en-US" sz="1400" b="1" dirty="0" err="1" smtClean="0"/>
              <a:t>omp</a:t>
            </a:r>
            <a:r>
              <a:rPr lang="en-US" sz="1400" b="1" dirty="0" smtClean="0"/>
              <a:t> barrier</a:t>
            </a:r>
            <a:r>
              <a:rPr lang="en-US" sz="1400" dirty="0" smtClean="0"/>
              <a:t> point then continues in parallel.</a:t>
            </a:r>
            <a:endParaRPr lang="en-US" sz="1400" b="1" dirty="0" smtClean="0">
              <a:latin typeface="Montserrat" panose="020B0604020202020204" charset="0"/>
            </a:endParaRPr>
          </a:p>
          <a:p>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1207" y="448056"/>
            <a:ext cx="8375905" cy="640080"/>
          </a:xfrm>
        </p:spPr>
        <p:txBody>
          <a:bodyPr/>
          <a:lstStyle/>
          <a:p>
            <a:r>
              <a:rPr lang="en-IN" b="1" dirty="0" smtClean="0"/>
              <a:t>Parallel programming in Std. Algorithm Sector</a:t>
            </a:r>
            <a:endParaRPr lang="en-US" dirty="0"/>
          </a:p>
        </p:txBody>
      </p:sp>
      <p:sp>
        <p:nvSpPr>
          <p:cNvPr id="3" name="Text Placeholder 2"/>
          <p:cNvSpPr>
            <a:spLocks noGrp="1"/>
          </p:cNvSpPr>
          <p:nvPr>
            <p:ph type="body" idx="1"/>
          </p:nvPr>
        </p:nvSpPr>
        <p:spPr>
          <a:xfrm>
            <a:off x="301752" y="1033272"/>
            <a:ext cx="3593592" cy="301752"/>
          </a:xfrm>
        </p:spPr>
        <p:txBody>
          <a:bodyPr/>
          <a:lstStyle/>
          <a:p>
            <a:r>
              <a:rPr lang="en-CA" b="1" dirty="0" err="1" smtClean="0"/>
              <a:t>Kruskals</a:t>
            </a:r>
            <a:r>
              <a:rPr lang="en-CA" b="1" dirty="0" smtClean="0"/>
              <a:t> algorithm using </a:t>
            </a:r>
            <a:r>
              <a:rPr lang="en-CA" b="1" dirty="0" err="1" smtClean="0"/>
              <a:t>openmp</a:t>
            </a:r>
            <a:endParaRPr lang="en-US" b="1" dirty="0"/>
          </a:p>
        </p:txBody>
      </p:sp>
      <p:pic>
        <p:nvPicPr>
          <p:cNvPr id="4" name="Picture 3" descr="snip.JPG"/>
          <p:cNvPicPr>
            <a:picLocks noChangeAspect="1"/>
          </p:cNvPicPr>
          <p:nvPr/>
        </p:nvPicPr>
        <p:blipFill>
          <a:blip r:embed="rId2"/>
          <a:stretch>
            <a:fillRect/>
          </a:stretch>
        </p:blipFill>
        <p:spPr>
          <a:xfrm>
            <a:off x="280416" y="1635252"/>
            <a:ext cx="4081272" cy="4556760"/>
          </a:xfrm>
          <a:prstGeom prst="rect">
            <a:avLst/>
          </a:prstGeom>
        </p:spPr>
      </p:pic>
      <p:pic>
        <p:nvPicPr>
          <p:cNvPr id="5" name="Picture 4" descr="Capture.JPG"/>
          <p:cNvPicPr>
            <a:picLocks noChangeAspect="1"/>
          </p:cNvPicPr>
          <p:nvPr/>
        </p:nvPicPr>
        <p:blipFill>
          <a:blip r:embed="rId3"/>
          <a:stretch>
            <a:fillRect/>
          </a:stretch>
        </p:blipFill>
        <p:spPr>
          <a:xfrm>
            <a:off x="4468368" y="1549908"/>
            <a:ext cx="3761232" cy="4567428"/>
          </a:xfrm>
          <a:prstGeom prst="rect">
            <a:avLst/>
          </a:prstGeom>
        </p:spPr>
      </p:pic>
      <p:pic>
        <p:nvPicPr>
          <p:cNvPr id="6" name="Picture 5" descr="snip.JPG"/>
          <p:cNvPicPr>
            <a:picLocks noChangeAspect="1"/>
          </p:cNvPicPr>
          <p:nvPr/>
        </p:nvPicPr>
        <p:blipFill>
          <a:blip r:embed="rId4"/>
          <a:stretch>
            <a:fillRect/>
          </a:stretch>
        </p:blipFill>
        <p:spPr>
          <a:xfrm>
            <a:off x="7068312" y="1732026"/>
            <a:ext cx="4968240" cy="4015740"/>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5487" y="347472"/>
            <a:ext cx="8723377" cy="640080"/>
          </a:xfrm>
        </p:spPr>
        <p:txBody>
          <a:bodyPr/>
          <a:lstStyle/>
          <a:p>
            <a:r>
              <a:rPr lang="en-IN" b="1" dirty="0" smtClean="0"/>
              <a:t>Parallel programming in Std. Algorithm Sector</a:t>
            </a:r>
            <a:endParaRPr lang="en-US" dirty="0"/>
          </a:p>
        </p:txBody>
      </p:sp>
      <p:sp>
        <p:nvSpPr>
          <p:cNvPr id="3" name="Text Placeholder 2"/>
          <p:cNvSpPr>
            <a:spLocks noGrp="1"/>
          </p:cNvSpPr>
          <p:nvPr>
            <p:ph type="body" idx="1"/>
          </p:nvPr>
        </p:nvSpPr>
        <p:spPr>
          <a:xfrm>
            <a:off x="484632" y="1088136"/>
            <a:ext cx="3858768" cy="137160"/>
          </a:xfrm>
        </p:spPr>
        <p:txBody>
          <a:bodyPr/>
          <a:lstStyle/>
          <a:p>
            <a:r>
              <a:rPr lang="en-CA" dirty="0" err="1" smtClean="0"/>
              <a:t>Kruskal</a:t>
            </a:r>
            <a:r>
              <a:rPr lang="en-CA" dirty="0" smtClean="0"/>
              <a:t> </a:t>
            </a:r>
            <a:r>
              <a:rPr lang="en-CA" dirty="0" err="1" smtClean="0"/>
              <a:t>Algo</a:t>
            </a:r>
            <a:r>
              <a:rPr lang="en-CA" dirty="0" smtClean="0"/>
              <a:t> without </a:t>
            </a:r>
            <a:r>
              <a:rPr lang="en-CA" dirty="0" err="1" smtClean="0"/>
              <a:t>OpenMp</a:t>
            </a:r>
            <a:endParaRPr lang="en-US" dirty="0"/>
          </a:p>
        </p:txBody>
      </p:sp>
      <p:pic>
        <p:nvPicPr>
          <p:cNvPr id="4" name="Picture 3" descr="snip.JPG"/>
          <p:cNvPicPr>
            <a:picLocks noChangeAspect="1"/>
          </p:cNvPicPr>
          <p:nvPr/>
        </p:nvPicPr>
        <p:blipFill>
          <a:blip r:embed="rId2"/>
          <a:stretch>
            <a:fillRect/>
          </a:stretch>
        </p:blipFill>
        <p:spPr>
          <a:xfrm>
            <a:off x="480822" y="1604772"/>
            <a:ext cx="3707130" cy="4617720"/>
          </a:xfrm>
          <a:prstGeom prst="rect">
            <a:avLst/>
          </a:prstGeom>
        </p:spPr>
      </p:pic>
      <p:pic>
        <p:nvPicPr>
          <p:cNvPr id="5" name="Picture 4" descr="Capture.JPG"/>
          <p:cNvPicPr>
            <a:picLocks noChangeAspect="1"/>
          </p:cNvPicPr>
          <p:nvPr/>
        </p:nvPicPr>
        <p:blipFill>
          <a:blip r:embed="rId3"/>
          <a:stretch>
            <a:fillRect/>
          </a:stretch>
        </p:blipFill>
        <p:spPr>
          <a:xfrm>
            <a:off x="3896106" y="1651254"/>
            <a:ext cx="3693414" cy="4671060"/>
          </a:xfrm>
          <a:prstGeom prst="rect">
            <a:avLst/>
          </a:prstGeom>
        </p:spPr>
      </p:pic>
      <p:pic>
        <p:nvPicPr>
          <p:cNvPr id="9" name="Picture 8" descr="Capture.JPG"/>
          <p:cNvPicPr>
            <a:picLocks noChangeAspect="1"/>
          </p:cNvPicPr>
          <p:nvPr/>
        </p:nvPicPr>
        <p:blipFill>
          <a:blip r:embed="rId4"/>
          <a:stretch>
            <a:fillRect/>
          </a:stretch>
        </p:blipFill>
        <p:spPr>
          <a:xfrm>
            <a:off x="6947916" y="1389126"/>
            <a:ext cx="4221480" cy="3970020"/>
          </a:xfrm>
          <a:prstGeom prst="rect">
            <a:avLst/>
          </a:prstGeom>
        </p:spPr>
      </p:pic>
      <p:sp>
        <p:nvSpPr>
          <p:cNvPr id="10" name="TextBox 9"/>
          <p:cNvSpPr txBox="1"/>
          <p:nvPr/>
        </p:nvSpPr>
        <p:spPr>
          <a:xfrm>
            <a:off x="7191803" y="5708496"/>
            <a:ext cx="3733863" cy="1169551"/>
          </a:xfrm>
          <a:prstGeom prst="rect">
            <a:avLst/>
          </a:prstGeom>
          <a:noFill/>
        </p:spPr>
        <p:txBody>
          <a:bodyPr wrap="square" rtlCol="0">
            <a:spAutoFit/>
          </a:bodyPr>
          <a:lstStyle/>
          <a:p>
            <a:r>
              <a:rPr lang="en-IN" dirty="0" smtClean="0"/>
              <a:t>The Time taken for execution is </a:t>
            </a:r>
            <a:r>
              <a:rPr lang="en-IN" dirty="0" smtClean="0"/>
              <a:t>0.003 </a:t>
            </a:r>
            <a:r>
              <a:rPr lang="en-IN" dirty="0" smtClean="0"/>
              <a:t>sec which is greater than that of </a:t>
            </a:r>
            <a:r>
              <a:rPr lang="en-IN" dirty="0" smtClean="0"/>
              <a:t>0.001 </a:t>
            </a:r>
            <a:r>
              <a:rPr lang="en-IN" dirty="0" smtClean="0"/>
              <a:t>sec executed </a:t>
            </a:r>
            <a:r>
              <a:rPr lang="en-IN" dirty="0" smtClean="0"/>
              <a:t>without </a:t>
            </a:r>
            <a:r>
              <a:rPr lang="en-IN" dirty="0" err="1" smtClean="0"/>
              <a:t>openMp</a:t>
            </a:r>
            <a:endParaRPr lang="en-US" dirty="0" smtClean="0"/>
          </a:p>
          <a:p>
            <a:endParaRPr lang="en-US" dirty="0" smtClean="0"/>
          </a:p>
          <a:p>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1207" y="448056"/>
            <a:ext cx="8988553" cy="640080"/>
          </a:xfrm>
        </p:spPr>
        <p:txBody>
          <a:bodyPr/>
          <a:lstStyle/>
          <a:p>
            <a:r>
              <a:rPr lang="en-IN" b="1" dirty="0" smtClean="0"/>
              <a:t>Parallel programming in Std. Algorithm Sector</a:t>
            </a:r>
            <a:endParaRPr lang="en-US" dirty="0"/>
          </a:p>
        </p:txBody>
      </p:sp>
      <p:sp>
        <p:nvSpPr>
          <p:cNvPr id="3" name="Text Placeholder 2"/>
          <p:cNvSpPr>
            <a:spLocks noGrp="1"/>
          </p:cNvSpPr>
          <p:nvPr>
            <p:ph type="body" idx="1"/>
          </p:nvPr>
        </p:nvSpPr>
        <p:spPr>
          <a:xfrm>
            <a:off x="539496" y="1435608"/>
            <a:ext cx="8714232" cy="3977640"/>
          </a:xfrm>
        </p:spPr>
        <p:txBody>
          <a:bodyPr/>
          <a:lstStyle/>
          <a:p>
            <a:r>
              <a:rPr lang="en-IN" b="1" dirty="0" smtClean="0"/>
              <a:t>9.Conclusion </a:t>
            </a:r>
            <a:r>
              <a:rPr lang="en-IN" b="1" dirty="0" smtClean="0"/>
              <a:t>on </a:t>
            </a:r>
            <a:r>
              <a:rPr lang="en-IN" b="1" dirty="0" err="1" smtClean="0"/>
              <a:t>Kruskal</a:t>
            </a:r>
            <a:r>
              <a:rPr lang="en-IN" b="1" dirty="0" smtClean="0"/>
              <a:t> </a:t>
            </a:r>
            <a:r>
              <a:rPr lang="en-IN" b="1" dirty="0" err="1" smtClean="0"/>
              <a:t>algo</a:t>
            </a:r>
            <a:r>
              <a:rPr lang="en-IN" b="1" dirty="0" smtClean="0"/>
              <a:t> </a:t>
            </a:r>
            <a:r>
              <a:rPr lang="en-IN" b="1" dirty="0" smtClean="0"/>
              <a:t>using </a:t>
            </a:r>
            <a:r>
              <a:rPr lang="en-IN" b="1" dirty="0" err="1" smtClean="0"/>
              <a:t>OpenMP</a:t>
            </a:r>
            <a:endParaRPr lang="en-IN" b="1" dirty="0" smtClean="0"/>
          </a:p>
          <a:p>
            <a:pPr marL="514350" indent="-285750">
              <a:buFont typeface="Arial" panose="020B0604020202020204" pitchFamily="34" charset="0"/>
              <a:buChar char="•"/>
            </a:pPr>
            <a:r>
              <a:rPr lang="en-IN" b="1" dirty="0" smtClean="0"/>
              <a:t> </a:t>
            </a:r>
            <a:r>
              <a:rPr lang="en-IN" b="1" dirty="0" smtClean="0">
                <a:latin typeface="Montserrat" panose="020B0604020202020204" charset="0"/>
              </a:rPr>
              <a:t>#</a:t>
            </a:r>
            <a:r>
              <a:rPr lang="en-IN" b="1" dirty="0" err="1" smtClean="0">
                <a:latin typeface="Montserrat" panose="020B0604020202020204" charset="0"/>
              </a:rPr>
              <a:t>pragma</a:t>
            </a:r>
            <a:r>
              <a:rPr lang="en-IN" b="1" dirty="0" smtClean="0">
                <a:latin typeface="Montserrat" panose="020B0604020202020204" charset="0"/>
              </a:rPr>
              <a:t> </a:t>
            </a:r>
            <a:r>
              <a:rPr lang="en-IN" b="1" dirty="0" err="1" smtClean="0">
                <a:latin typeface="Montserrat" panose="020B0604020202020204" charset="0"/>
              </a:rPr>
              <a:t>omp</a:t>
            </a:r>
            <a:r>
              <a:rPr lang="en-IN" b="1" dirty="0" smtClean="0">
                <a:latin typeface="Montserrat" panose="020B0604020202020204" charset="0"/>
              </a:rPr>
              <a:t> parallel </a:t>
            </a:r>
            <a:r>
              <a:rPr lang="en-IN" dirty="0" smtClean="0">
                <a:latin typeface="Montserrat" panose="020B0604020202020204" charset="0"/>
              </a:rPr>
              <a:t>is </a:t>
            </a:r>
            <a:r>
              <a:rPr lang="en-IN" dirty="0" err="1" smtClean="0">
                <a:latin typeface="Montserrat" panose="020B0604020202020204" charset="0"/>
              </a:rPr>
              <a:t>OpenMP</a:t>
            </a:r>
            <a:r>
              <a:rPr lang="en-IN" dirty="0" smtClean="0">
                <a:latin typeface="Montserrat" panose="020B0604020202020204" charset="0"/>
              </a:rPr>
              <a:t> component that is applied </a:t>
            </a:r>
            <a:r>
              <a:rPr lang="en-US" dirty="0" smtClean="0">
                <a:latin typeface="Montserrat" panose="020B0604020202020204" charset="0"/>
              </a:rPr>
              <a:t>When a </a:t>
            </a:r>
            <a:r>
              <a:rPr lang="en-US" b="1" dirty="0" smtClean="0">
                <a:latin typeface="Montserrat" panose="020B0604020202020204" charset="0"/>
              </a:rPr>
              <a:t>parallel</a:t>
            </a:r>
            <a:r>
              <a:rPr lang="en-US" dirty="0" smtClean="0">
                <a:latin typeface="Montserrat" panose="020B0604020202020204" charset="0"/>
              </a:rPr>
              <a:t> region is encountered, a logical team of threads is formed. Each thread in the team executes all statements within a </a:t>
            </a:r>
            <a:r>
              <a:rPr lang="en-US" b="1" dirty="0" smtClean="0">
                <a:latin typeface="Montserrat" panose="020B0604020202020204" charset="0"/>
              </a:rPr>
              <a:t>parallel</a:t>
            </a:r>
            <a:r>
              <a:rPr lang="en-US" dirty="0" smtClean="0">
                <a:latin typeface="Montserrat" panose="020B0604020202020204" charset="0"/>
              </a:rPr>
              <a:t> region except for work-sharing constructs..</a:t>
            </a:r>
            <a:r>
              <a:rPr lang="en-US" b="1" dirty="0" smtClean="0"/>
              <a:t> </a:t>
            </a:r>
          </a:p>
          <a:p>
            <a:endParaRPr lang="en-US" dirty="0" smtClean="0"/>
          </a:p>
          <a:p>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9" name="Google Shape;149;p16"/>
          <p:cNvSpPr/>
          <p:nvPr/>
        </p:nvSpPr>
        <p:spPr>
          <a:xfrm>
            <a:off x="7809400" y="6620150"/>
            <a:ext cx="2418300" cy="118800"/>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 name="Google Shape;152;p16"/>
          <p:cNvSpPr txBox="1"/>
          <p:nvPr/>
        </p:nvSpPr>
        <p:spPr>
          <a:xfrm>
            <a:off x="531845" y="577438"/>
            <a:ext cx="3250500" cy="527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IN" sz="2400" b="1" dirty="0">
                <a:solidFill>
                  <a:schemeClr val="dk1"/>
                </a:solidFill>
                <a:latin typeface="Montserrat"/>
                <a:ea typeface="Montserrat"/>
                <a:cs typeface="Montserrat"/>
                <a:sym typeface="Montserrat"/>
              </a:rPr>
              <a:t>Literature</a:t>
            </a:r>
            <a:endParaRPr sz="2400" b="1" dirty="0">
              <a:solidFill>
                <a:schemeClr val="dk1"/>
              </a:solidFill>
              <a:latin typeface="Montserrat"/>
              <a:ea typeface="Montserrat"/>
              <a:cs typeface="Montserrat"/>
              <a:sym typeface="Montserrat"/>
            </a:endParaRPr>
          </a:p>
          <a:p>
            <a:pPr marL="0" lvl="0" indent="0" algn="l" rtl="0">
              <a:spcBef>
                <a:spcPts val="0"/>
              </a:spcBef>
              <a:spcAft>
                <a:spcPts val="0"/>
              </a:spcAft>
              <a:buNone/>
            </a:pPr>
            <a:endParaRPr dirty="0">
              <a:latin typeface="Quattrocento Sans"/>
              <a:ea typeface="Quattrocento Sans"/>
              <a:cs typeface="Quattrocento Sans"/>
              <a:sym typeface="Quattrocento Sans"/>
            </a:endParaRPr>
          </a:p>
        </p:txBody>
      </p:sp>
      <p:sp>
        <p:nvSpPr>
          <p:cNvPr id="3" name="TextBox 2">
            <a:extLst>
              <a:ext uri="{FF2B5EF4-FFF2-40B4-BE49-F238E27FC236}">
                <a16:creationId xmlns="" xmlns:a16="http://schemas.microsoft.com/office/drawing/2014/main" id="{FDC4A8CF-BC0C-4032-894C-C480B4C65FC9}"/>
              </a:ext>
            </a:extLst>
          </p:cNvPr>
          <p:cNvSpPr txBox="1"/>
          <p:nvPr/>
        </p:nvSpPr>
        <p:spPr>
          <a:xfrm>
            <a:off x="531845" y="1464907"/>
            <a:ext cx="10524930" cy="5416868"/>
          </a:xfrm>
          <a:prstGeom prst="rect">
            <a:avLst/>
          </a:prstGeom>
          <a:noFill/>
        </p:spPr>
        <p:txBody>
          <a:bodyPr wrap="square" rtlCol="0">
            <a:spAutoFit/>
          </a:bodyPr>
          <a:lstStyle/>
          <a:p>
            <a:pPr marL="285750" indent="-285750">
              <a:buFont typeface="Arial" panose="020B0604020202020204" pitchFamily="34" charset="0"/>
              <a:buChar char="•"/>
            </a:pPr>
            <a:r>
              <a:rPr lang="en-US" sz="2800" dirty="0"/>
              <a:t>Study of OpenMP to achieve best use of hardware with parallel programming in CPP-</a:t>
            </a:r>
          </a:p>
          <a:p>
            <a:endParaRPr lang="en-US" sz="2800" dirty="0"/>
          </a:p>
          <a:p>
            <a:r>
              <a:rPr lang="en-US" sz="2400" dirty="0"/>
              <a:t>a)</a:t>
            </a:r>
            <a:r>
              <a:rPr lang="en-US" sz="2400" dirty="0" err="1"/>
              <a:t>OpenMp</a:t>
            </a:r>
            <a:r>
              <a:rPr lang="en-US" sz="2400" dirty="0"/>
              <a:t> channel on </a:t>
            </a:r>
            <a:r>
              <a:rPr lang="en-US" sz="2400" dirty="0" err="1"/>
              <a:t>youtube</a:t>
            </a:r>
            <a:r>
              <a:rPr lang="en-US" sz="2400" dirty="0"/>
              <a:t> provides a easy way of learning              parallel programming through </a:t>
            </a:r>
            <a:r>
              <a:rPr lang="en-US" sz="2400" dirty="0" err="1"/>
              <a:t>openmp</a:t>
            </a:r>
            <a:r>
              <a:rPr lang="en-US" sz="2400" dirty="0"/>
              <a:t> and how to design and write code</a:t>
            </a:r>
          </a:p>
          <a:p>
            <a:endParaRPr lang="en-US" sz="2400" dirty="0"/>
          </a:p>
          <a:p>
            <a:r>
              <a:rPr lang="en-US" sz="2400" dirty="0"/>
              <a:t>b)A course on </a:t>
            </a:r>
            <a:r>
              <a:rPr lang="en-US" sz="2400" dirty="0" err="1"/>
              <a:t>openmp</a:t>
            </a:r>
            <a:r>
              <a:rPr lang="en-US" sz="2400" dirty="0"/>
              <a:t> is available on </a:t>
            </a:r>
            <a:r>
              <a:rPr lang="en-US" sz="2400" dirty="0" err="1"/>
              <a:t>nptel</a:t>
            </a:r>
            <a:r>
              <a:rPr lang="en-US" sz="2400" dirty="0"/>
              <a:t> .It is also a great learning platform for learning </a:t>
            </a:r>
            <a:r>
              <a:rPr lang="en-US" sz="2400" dirty="0" err="1"/>
              <a:t>openmp</a:t>
            </a:r>
            <a:r>
              <a:rPr lang="en-US" sz="2400" dirty="0"/>
              <a:t> in depth</a:t>
            </a:r>
          </a:p>
          <a:p>
            <a:endParaRPr lang="en-US" sz="2400" dirty="0"/>
          </a:p>
          <a:p>
            <a:r>
              <a:rPr lang="en-US" sz="2400" dirty="0"/>
              <a:t>c)”Learn more-multithread with </a:t>
            </a:r>
            <a:r>
              <a:rPr lang="en-US" sz="2400" dirty="0" err="1"/>
              <a:t>openmp</a:t>
            </a:r>
            <a:r>
              <a:rPr lang="en-US" sz="2400" dirty="0"/>
              <a:t>” is a course available on </a:t>
            </a:r>
            <a:r>
              <a:rPr lang="en-US" sz="2400" dirty="0" err="1"/>
              <a:t>coursera</a:t>
            </a:r>
            <a:r>
              <a:rPr lang="en-US" sz="2400" dirty="0"/>
              <a:t> to master in </a:t>
            </a:r>
            <a:r>
              <a:rPr lang="en-US" sz="2400" dirty="0" err="1"/>
              <a:t>openmp</a:t>
            </a:r>
            <a:endParaRPr lang="en-US" sz="2400" b="1" dirty="0">
              <a:hlinkClick r:id="rId3"/>
            </a:endParaRPr>
          </a:p>
          <a:p>
            <a:pPr marL="285750" indent="-285750">
              <a:buFont typeface="Arial" panose="020B0604020202020204" pitchFamily="34" charset="0"/>
              <a:buChar char="•"/>
            </a:pPr>
            <a:endParaRPr lang="en-US" sz="2800"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p:txBody>
      </p:sp>
    </p:spTree>
    <p:extLst>
      <p:ext uri="{BB962C8B-B14F-4D97-AF65-F5344CB8AC3E}">
        <p14:creationId xmlns="" xmlns:p14="http://schemas.microsoft.com/office/powerpoint/2010/main" val="261900511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9" name="Google Shape;149;p16"/>
          <p:cNvSpPr/>
          <p:nvPr/>
        </p:nvSpPr>
        <p:spPr>
          <a:xfrm>
            <a:off x="7809400" y="6620150"/>
            <a:ext cx="2418300" cy="118800"/>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 name="Google Shape;152;p16"/>
          <p:cNvSpPr txBox="1"/>
          <p:nvPr/>
        </p:nvSpPr>
        <p:spPr>
          <a:xfrm>
            <a:off x="531845" y="577438"/>
            <a:ext cx="3250500" cy="527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IN" sz="2400" b="1" dirty="0">
                <a:solidFill>
                  <a:schemeClr val="dk1"/>
                </a:solidFill>
                <a:latin typeface="Montserrat"/>
                <a:ea typeface="Montserrat"/>
                <a:cs typeface="Montserrat"/>
                <a:sym typeface="Montserrat"/>
              </a:rPr>
              <a:t>Literature</a:t>
            </a:r>
            <a:endParaRPr sz="2400" b="1" dirty="0">
              <a:solidFill>
                <a:schemeClr val="dk1"/>
              </a:solidFill>
              <a:latin typeface="Montserrat"/>
              <a:ea typeface="Montserrat"/>
              <a:cs typeface="Montserrat"/>
              <a:sym typeface="Montserrat"/>
            </a:endParaRPr>
          </a:p>
          <a:p>
            <a:pPr marL="0" lvl="0" indent="0" algn="l" rtl="0">
              <a:spcBef>
                <a:spcPts val="0"/>
              </a:spcBef>
              <a:spcAft>
                <a:spcPts val="0"/>
              </a:spcAft>
              <a:buNone/>
            </a:pPr>
            <a:endParaRPr dirty="0">
              <a:latin typeface="Quattrocento Sans"/>
              <a:ea typeface="Quattrocento Sans"/>
              <a:cs typeface="Quattrocento Sans"/>
              <a:sym typeface="Quattrocento Sans"/>
            </a:endParaRPr>
          </a:p>
        </p:txBody>
      </p:sp>
      <p:sp>
        <p:nvSpPr>
          <p:cNvPr id="3" name="TextBox 2">
            <a:extLst>
              <a:ext uri="{FF2B5EF4-FFF2-40B4-BE49-F238E27FC236}">
                <a16:creationId xmlns="" xmlns:a16="http://schemas.microsoft.com/office/drawing/2014/main" id="{FDC4A8CF-BC0C-4032-894C-C480B4C65FC9}"/>
              </a:ext>
            </a:extLst>
          </p:cNvPr>
          <p:cNvSpPr txBox="1"/>
          <p:nvPr/>
        </p:nvSpPr>
        <p:spPr>
          <a:xfrm>
            <a:off x="531845" y="1464907"/>
            <a:ext cx="10524930" cy="5416868"/>
          </a:xfrm>
          <a:prstGeom prst="rect">
            <a:avLst/>
          </a:prstGeom>
          <a:noFill/>
        </p:spPr>
        <p:txBody>
          <a:bodyPr wrap="square" rtlCol="0">
            <a:spAutoFit/>
          </a:bodyPr>
          <a:lstStyle/>
          <a:p>
            <a:pPr marL="285750" indent="-285750">
              <a:buFont typeface="Arial" panose="020B0604020202020204" pitchFamily="34" charset="0"/>
              <a:buChar char="•"/>
            </a:pPr>
            <a:r>
              <a:rPr lang="en-US" sz="2800" dirty="0"/>
              <a:t>Implementing the codes for widely used algorithms in regular way of serial programming and then same algorithms in parallel programming-</a:t>
            </a:r>
          </a:p>
          <a:p>
            <a:endParaRPr lang="en-US" sz="2800" dirty="0"/>
          </a:p>
          <a:p>
            <a:r>
              <a:rPr lang="en-US" sz="2400" dirty="0"/>
              <a:t>a)The understanding and working of algorithm can be achieved through </a:t>
            </a:r>
            <a:r>
              <a:rPr lang="en-US" sz="2400" dirty="0" err="1"/>
              <a:t>karumanchi</a:t>
            </a:r>
            <a:r>
              <a:rPr lang="en-US" sz="2400" dirty="0"/>
              <a:t> book on “data structure and algorithm”</a:t>
            </a:r>
          </a:p>
          <a:p>
            <a:endParaRPr lang="en-US" sz="2400" dirty="0"/>
          </a:p>
          <a:p>
            <a:r>
              <a:rPr lang="en-US" sz="2400" dirty="0"/>
              <a:t>b)GFG can be used to obtain serialized standard algorithms with most efficient time complexity</a:t>
            </a:r>
          </a:p>
          <a:p>
            <a:endParaRPr lang="en-US" sz="2400" dirty="0"/>
          </a:p>
          <a:p>
            <a:r>
              <a:rPr lang="en-US" sz="2400" dirty="0"/>
              <a:t>c)”Dev </a:t>
            </a:r>
            <a:r>
              <a:rPr lang="en-US" sz="2400" dirty="0" err="1"/>
              <a:t>c++</a:t>
            </a:r>
            <a:r>
              <a:rPr lang="en-US" sz="2400" dirty="0"/>
              <a:t>” guide can help us to optimize setting so that we are able to execute our parallel codes temporarily.</a:t>
            </a:r>
            <a:endParaRPr lang="en-US" sz="2800"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p:txBody>
      </p:sp>
    </p:spTree>
    <p:extLst>
      <p:ext uri="{BB962C8B-B14F-4D97-AF65-F5344CB8AC3E}">
        <p14:creationId xmlns="" xmlns:p14="http://schemas.microsoft.com/office/powerpoint/2010/main" val="202082374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9" name="Google Shape;149;p16"/>
          <p:cNvSpPr/>
          <p:nvPr/>
        </p:nvSpPr>
        <p:spPr>
          <a:xfrm>
            <a:off x="7809400" y="6620150"/>
            <a:ext cx="2418300" cy="118800"/>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 name="Google Shape;152;p16"/>
          <p:cNvSpPr txBox="1"/>
          <p:nvPr/>
        </p:nvSpPr>
        <p:spPr>
          <a:xfrm>
            <a:off x="531845" y="577438"/>
            <a:ext cx="3250500" cy="527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IN" sz="2400" b="1" dirty="0">
                <a:solidFill>
                  <a:schemeClr val="dk1"/>
                </a:solidFill>
                <a:latin typeface="Montserrat"/>
                <a:ea typeface="Montserrat"/>
                <a:cs typeface="Montserrat"/>
                <a:sym typeface="Montserrat"/>
              </a:rPr>
              <a:t>Literature</a:t>
            </a:r>
            <a:endParaRPr sz="2400" b="1" dirty="0">
              <a:solidFill>
                <a:schemeClr val="dk1"/>
              </a:solidFill>
              <a:latin typeface="Montserrat"/>
              <a:ea typeface="Montserrat"/>
              <a:cs typeface="Montserrat"/>
              <a:sym typeface="Montserrat"/>
            </a:endParaRPr>
          </a:p>
          <a:p>
            <a:pPr marL="0" lvl="0" indent="0" algn="l" rtl="0">
              <a:spcBef>
                <a:spcPts val="0"/>
              </a:spcBef>
              <a:spcAft>
                <a:spcPts val="0"/>
              </a:spcAft>
              <a:buNone/>
            </a:pPr>
            <a:endParaRPr dirty="0">
              <a:latin typeface="Quattrocento Sans"/>
              <a:ea typeface="Quattrocento Sans"/>
              <a:cs typeface="Quattrocento Sans"/>
              <a:sym typeface="Quattrocento Sans"/>
            </a:endParaRPr>
          </a:p>
        </p:txBody>
      </p:sp>
      <p:sp>
        <p:nvSpPr>
          <p:cNvPr id="3" name="TextBox 2">
            <a:extLst>
              <a:ext uri="{FF2B5EF4-FFF2-40B4-BE49-F238E27FC236}">
                <a16:creationId xmlns="" xmlns:a16="http://schemas.microsoft.com/office/drawing/2014/main" id="{FDC4A8CF-BC0C-4032-894C-C480B4C65FC9}"/>
              </a:ext>
            </a:extLst>
          </p:cNvPr>
          <p:cNvSpPr txBox="1"/>
          <p:nvPr/>
        </p:nvSpPr>
        <p:spPr>
          <a:xfrm>
            <a:off x="531845" y="1464907"/>
            <a:ext cx="10524930" cy="5601533"/>
          </a:xfrm>
          <a:prstGeom prst="rect">
            <a:avLst/>
          </a:prstGeom>
          <a:noFill/>
        </p:spPr>
        <p:txBody>
          <a:bodyPr wrap="square" rtlCol="0">
            <a:spAutoFit/>
          </a:bodyPr>
          <a:lstStyle/>
          <a:p>
            <a:pPr marL="285750" indent="-285750">
              <a:buFont typeface="Arial" panose="020B0604020202020204" pitchFamily="34" charset="0"/>
              <a:buChar char="•"/>
            </a:pPr>
            <a:r>
              <a:rPr lang="en-US" sz="2400" dirty="0"/>
              <a:t>A study of image processing algorithms. Writing IP algorithms into CPP and converting serial code to efficient parallel code. Compare time taken in regular serial operations and parallel operations-</a:t>
            </a:r>
          </a:p>
          <a:p>
            <a:endParaRPr lang="en-US" sz="2400" dirty="0"/>
          </a:p>
          <a:p>
            <a:r>
              <a:rPr lang="en-US" sz="2400" dirty="0"/>
              <a:t>a)Image processing </a:t>
            </a:r>
            <a:r>
              <a:rPr lang="en-US" sz="2400" dirty="0" err="1"/>
              <a:t>algo</a:t>
            </a:r>
            <a:r>
              <a:rPr lang="en-US" sz="2400" dirty="0"/>
              <a:t> can be learned through Gonzalez book on “digital image processing”</a:t>
            </a:r>
          </a:p>
          <a:p>
            <a:endParaRPr lang="en-US" sz="2400" dirty="0"/>
          </a:p>
          <a:p>
            <a:r>
              <a:rPr lang="en-US" sz="2400" dirty="0"/>
              <a:t>b)A large number of image would be required for testing in .</a:t>
            </a:r>
            <a:r>
              <a:rPr lang="en-US" sz="2400" dirty="0" err="1"/>
              <a:t>png</a:t>
            </a:r>
            <a:r>
              <a:rPr lang="en-US" sz="2400" dirty="0"/>
              <a:t> format that would be available on google or </a:t>
            </a:r>
            <a:r>
              <a:rPr lang="en-US" sz="2400" dirty="0" err="1"/>
              <a:t>png</a:t>
            </a:r>
            <a:r>
              <a:rPr lang="en-US" sz="2400" dirty="0"/>
              <a:t> libraries</a:t>
            </a:r>
          </a:p>
          <a:p>
            <a:endParaRPr lang="en-US" sz="2400" dirty="0"/>
          </a:p>
          <a:p>
            <a:r>
              <a:rPr lang="en-US" sz="2400" dirty="0"/>
              <a:t>c)Learn to</a:t>
            </a:r>
            <a:r>
              <a:rPr lang="en-IN" sz="2400" dirty="0">
                <a:solidFill>
                  <a:schemeClr val="dk1"/>
                </a:solidFill>
                <a:latin typeface="Montserrat"/>
                <a:ea typeface="Montserrat"/>
                <a:cs typeface="Montserrat"/>
                <a:sym typeface="Montserrat"/>
              </a:rPr>
              <a:t> </a:t>
            </a:r>
            <a:r>
              <a:rPr lang="en-IN" sz="2400" dirty="0">
                <a:solidFill>
                  <a:schemeClr val="dk1"/>
                </a:solidFill>
                <a:latin typeface="Arial" panose="020B0604020202020204" pitchFamily="34" charset="0"/>
                <a:ea typeface="Microsoft JhengHei UI Light" panose="020B0304030504040204" pitchFamily="34" charset="-120"/>
                <a:cs typeface="Arial" panose="020B0604020202020204" pitchFamily="34" charset="0"/>
                <a:sym typeface="Montserrat"/>
              </a:rPr>
              <a:t>Apply OpenMP parallel computing technique using matrix and result  analysis using </a:t>
            </a:r>
            <a:r>
              <a:rPr lang="en-IN" sz="2400" dirty="0" err="1">
                <a:solidFill>
                  <a:schemeClr val="dk1"/>
                </a:solidFill>
                <a:latin typeface="Arial" panose="020B0604020202020204" pitchFamily="34" charset="0"/>
                <a:ea typeface="Microsoft JhengHei UI Light" panose="020B0304030504040204" pitchFamily="34" charset="-120"/>
                <a:cs typeface="Arial" panose="020B0604020202020204" pitchFamily="34" charset="0"/>
                <a:sym typeface="Montserrat"/>
              </a:rPr>
              <a:t>c++</a:t>
            </a:r>
            <a:r>
              <a:rPr lang="en-IN" sz="2400" dirty="0">
                <a:solidFill>
                  <a:schemeClr val="dk1"/>
                </a:solidFill>
                <a:latin typeface="Arial" panose="020B0604020202020204" pitchFamily="34" charset="0"/>
                <a:ea typeface="Microsoft JhengHei UI Light" panose="020B0304030504040204" pitchFamily="34" charset="-120"/>
                <a:cs typeface="Arial" panose="020B0604020202020204" pitchFamily="34" charset="0"/>
                <a:sym typeface="Montserrat"/>
              </a:rPr>
              <a:t> by learning through </a:t>
            </a:r>
            <a:r>
              <a:rPr lang="en-IN" sz="2400" dirty="0" err="1">
                <a:solidFill>
                  <a:schemeClr val="dk1"/>
                </a:solidFill>
                <a:latin typeface="Arial" panose="020B0604020202020204" pitchFamily="34" charset="0"/>
                <a:ea typeface="Microsoft JhengHei UI Light" panose="020B0304030504040204" pitchFamily="34" charset="-120"/>
                <a:cs typeface="Arial" panose="020B0604020202020204" pitchFamily="34" charset="0"/>
                <a:sym typeface="Montserrat"/>
              </a:rPr>
              <a:t>youtube</a:t>
            </a:r>
            <a:r>
              <a:rPr lang="en-IN" sz="2400" dirty="0">
                <a:solidFill>
                  <a:schemeClr val="dk1"/>
                </a:solidFill>
                <a:latin typeface="Arial" panose="020B0604020202020204" pitchFamily="34" charset="0"/>
                <a:ea typeface="Microsoft JhengHei UI Light" panose="020B0304030504040204" pitchFamily="34" charset="-120"/>
                <a:cs typeface="Arial" panose="020B0604020202020204" pitchFamily="34" charset="0"/>
                <a:sym typeface="Montserrat"/>
              </a:rPr>
              <a:t>.</a:t>
            </a:r>
            <a:endParaRPr lang="en-US" sz="2400" b="1" dirty="0">
              <a:latin typeface="Arial" panose="020B0604020202020204" pitchFamily="34" charset="0"/>
              <a:ea typeface="Microsoft JhengHei UI Light" panose="020B0304030504040204" pitchFamily="34" charset="-120"/>
              <a:cs typeface="Arial" panose="020B0604020202020204" pitchFamily="34" charset="0"/>
              <a:hlinkClick r:id="rId3"/>
            </a:endParaRPr>
          </a:p>
          <a:p>
            <a:pPr marL="285750" indent="-285750">
              <a:buFont typeface="Arial" panose="020B0604020202020204" pitchFamily="34" charset="0"/>
              <a:buChar char="•"/>
            </a:pPr>
            <a:endParaRPr lang="en-US" sz="2800"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p:txBody>
      </p:sp>
    </p:spTree>
    <p:extLst>
      <p:ext uri="{BB962C8B-B14F-4D97-AF65-F5344CB8AC3E}">
        <p14:creationId xmlns="" xmlns:p14="http://schemas.microsoft.com/office/powerpoint/2010/main" val="33736000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9"/>
        <p:cNvGrpSpPr/>
        <p:nvPr/>
      </p:nvGrpSpPr>
      <p:grpSpPr>
        <a:xfrm>
          <a:off x="0" y="0"/>
          <a:ext cx="0" cy="0"/>
          <a:chOff x="0" y="0"/>
          <a:chExt cx="0" cy="0"/>
        </a:xfrm>
      </p:grpSpPr>
      <p:sp>
        <p:nvSpPr>
          <p:cNvPr id="50" name="Google Shape;50;p7"/>
          <p:cNvSpPr txBox="1">
            <a:spLocks noGrp="1"/>
          </p:cNvSpPr>
          <p:nvPr>
            <p:ph type="title"/>
          </p:nvPr>
        </p:nvSpPr>
        <p:spPr>
          <a:xfrm>
            <a:off x="521207" y="448056"/>
            <a:ext cx="8004600" cy="6402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3A3838"/>
              </a:buClr>
              <a:buSzPts val="2800"/>
              <a:buFont typeface="Quattrocento Sans"/>
              <a:buNone/>
            </a:pPr>
            <a:r>
              <a:rPr lang="en-IN" sz="3000" b="1">
                <a:latin typeface="Montserrat"/>
                <a:ea typeface="Montserrat"/>
                <a:cs typeface="Montserrat"/>
                <a:sym typeface="Montserrat"/>
              </a:rPr>
              <a:t>What is Parallel Programming?</a:t>
            </a:r>
            <a:endParaRPr sz="3000" b="1">
              <a:latin typeface="Montserrat"/>
              <a:ea typeface="Montserrat"/>
              <a:cs typeface="Montserrat"/>
              <a:sym typeface="Montserrat"/>
            </a:endParaRPr>
          </a:p>
        </p:txBody>
      </p:sp>
      <p:sp>
        <p:nvSpPr>
          <p:cNvPr id="51" name="Google Shape;51;p7"/>
          <p:cNvSpPr txBox="1"/>
          <p:nvPr/>
        </p:nvSpPr>
        <p:spPr>
          <a:xfrm>
            <a:off x="541610" y="1524708"/>
            <a:ext cx="4321800" cy="3871500"/>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Clr>
                <a:srgbClr val="3F3F3F"/>
              </a:buClr>
              <a:buSzPts val="1200"/>
              <a:buFont typeface="Arial"/>
              <a:buNone/>
            </a:pPr>
            <a:endParaRPr sz="1200" b="0" i="0" u="none" strike="noStrike" cap="none">
              <a:solidFill>
                <a:srgbClr val="3F3F3F"/>
              </a:solidFill>
              <a:latin typeface="Montserrat"/>
              <a:ea typeface="Montserrat"/>
              <a:cs typeface="Montserrat"/>
              <a:sym typeface="Montserrat"/>
            </a:endParaRPr>
          </a:p>
        </p:txBody>
      </p:sp>
      <p:sp>
        <p:nvSpPr>
          <p:cNvPr id="52" name="Google Shape;52;p7"/>
          <p:cNvSpPr txBox="1"/>
          <p:nvPr/>
        </p:nvSpPr>
        <p:spPr>
          <a:xfrm>
            <a:off x="811375" y="1524700"/>
            <a:ext cx="9942600" cy="3306000"/>
          </a:xfrm>
          <a:prstGeom prst="rect">
            <a:avLst/>
          </a:prstGeom>
          <a:noFill/>
          <a:ln>
            <a:noFill/>
          </a:ln>
        </p:spPr>
        <p:txBody>
          <a:bodyPr spcFirstLastPara="1" wrap="square" lIns="91425" tIns="45700" rIns="91425" bIns="45700" anchor="t" anchorCtr="0">
            <a:noAutofit/>
          </a:bodyPr>
          <a:lstStyle/>
          <a:p>
            <a:pPr marL="457200" marR="0" lvl="0" indent="-381000" algn="l" rtl="0">
              <a:lnSpc>
                <a:spcPct val="90000"/>
              </a:lnSpc>
              <a:spcBef>
                <a:spcPts val="0"/>
              </a:spcBef>
              <a:spcAft>
                <a:spcPts val="0"/>
              </a:spcAft>
              <a:buClr>
                <a:schemeClr val="dk1"/>
              </a:buClr>
              <a:buSzPts val="2400"/>
              <a:buFont typeface="Montserrat"/>
              <a:buChar char="●"/>
            </a:pPr>
            <a:r>
              <a:rPr lang="en-IN" sz="2400" b="0" i="0" u="none" strike="noStrike" cap="none" dirty="0">
                <a:solidFill>
                  <a:schemeClr val="dk1"/>
                </a:solidFill>
                <a:latin typeface="Montserrat"/>
                <a:ea typeface="Montserrat"/>
                <a:cs typeface="Montserrat"/>
                <a:sym typeface="Montserrat"/>
              </a:rPr>
              <a:t>In the simplest sense, </a:t>
            </a:r>
            <a:r>
              <a:rPr lang="en-IN" sz="2400" b="1" i="1" u="none" strike="noStrike" cap="none" dirty="0">
                <a:solidFill>
                  <a:schemeClr val="dk1"/>
                </a:solidFill>
                <a:latin typeface="Montserrat"/>
                <a:ea typeface="Montserrat"/>
                <a:cs typeface="Montserrat"/>
                <a:sym typeface="Montserrat"/>
              </a:rPr>
              <a:t>parallel computing</a:t>
            </a:r>
            <a:r>
              <a:rPr lang="en-IN" sz="2400" b="0" i="0" u="none" strike="noStrike" cap="none" dirty="0">
                <a:solidFill>
                  <a:schemeClr val="dk1"/>
                </a:solidFill>
                <a:latin typeface="Montserrat"/>
                <a:ea typeface="Montserrat"/>
                <a:cs typeface="Montserrat"/>
                <a:sym typeface="Montserrat"/>
              </a:rPr>
              <a:t> is the simultaneous use of multiple compute resources to solve a computational problem. </a:t>
            </a:r>
            <a:endParaRPr sz="2400" b="0" i="0" u="none" strike="noStrike" cap="none">
              <a:solidFill>
                <a:schemeClr val="dk1"/>
              </a:solidFill>
              <a:latin typeface="Montserrat"/>
              <a:ea typeface="Montserrat"/>
              <a:cs typeface="Montserrat"/>
              <a:sym typeface="Montserrat"/>
            </a:endParaRPr>
          </a:p>
          <a:p>
            <a:pPr marL="457200" marR="0" lvl="0" indent="0" algn="l" rtl="0">
              <a:lnSpc>
                <a:spcPct val="90000"/>
              </a:lnSpc>
              <a:spcBef>
                <a:spcPts val="0"/>
              </a:spcBef>
              <a:spcAft>
                <a:spcPts val="0"/>
              </a:spcAft>
              <a:buClr>
                <a:srgbClr val="000000"/>
              </a:buClr>
              <a:buSzPts val="2400"/>
              <a:buFont typeface="Arial"/>
              <a:buNone/>
            </a:pPr>
            <a:endParaRPr sz="2400" b="0" i="0" u="none" strike="noStrike" cap="none">
              <a:solidFill>
                <a:schemeClr val="dk1"/>
              </a:solidFill>
              <a:latin typeface="Montserrat"/>
              <a:ea typeface="Montserrat"/>
              <a:cs typeface="Montserrat"/>
              <a:sym typeface="Montserrat"/>
            </a:endParaRPr>
          </a:p>
          <a:p>
            <a:pPr marL="742950" marR="0" lvl="1" indent="-336550" algn="l" rtl="0">
              <a:lnSpc>
                <a:spcPct val="90000"/>
              </a:lnSpc>
              <a:spcBef>
                <a:spcPts val="0"/>
              </a:spcBef>
              <a:spcAft>
                <a:spcPts val="0"/>
              </a:spcAft>
              <a:buClr>
                <a:schemeClr val="dk1"/>
              </a:buClr>
              <a:buSzPts val="2400"/>
              <a:buFont typeface="Montserrat"/>
              <a:buChar char="○"/>
            </a:pPr>
            <a:r>
              <a:rPr lang="en-IN" sz="2400" b="0" i="0" u="none" strike="noStrike" cap="none" dirty="0">
                <a:solidFill>
                  <a:schemeClr val="dk1"/>
                </a:solidFill>
                <a:latin typeface="Montserrat"/>
                <a:ea typeface="Montserrat"/>
                <a:cs typeface="Montserrat"/>
                <a:sym typeface="Montserrat"/>
              </a:rPr>
              <a:t>To be run using multiple CPUs </a:t>
            </a:r>
            <a:endParaRPr sz="2400" b="0" i="0" u="none" strike="noStrike" cap="none">
              <a:solidFill>
                <a:schemeClr val="dk1"/>
              </a:solidFill>
              <a:latin typeface="Montserrat"/>
              <a:ea typeface="Montserrat"/>
              <a:cs typeface="Montserrat"/>
              <a:sym typeface="Montserrat"/>
            </a:endParaRPr>
          </a:p>
          <a:p>
            <a:pPr marL="742950" marR="0" lvl="1" indent="-336550" algn="l" rtl="0">
              <a:lnSpc>
                <a:spcPct val="90000"/>
              </a:lnSpc>
              <a:spcBef>
                <a:spcPts val="0"/>
              </a:spcBef>
              <a:spcAft>
                <a:spcPts val="0"/>
              </a:spcAft>
              <a:buClr>
                <a:schemeClr val="dk1"/>
              </a:buClr>
              <a:buSzPts val="2400"/>
              <a:buFont typeface="Montserrat"/>
              <a:buChar char="○"/>
            </a:pPr>
            <a:r>
              <a:rPr lang="en-IN" sz="2400" b="0" i="0" u="none" strike="noStrike" cap="none" dirty="0">
                <a:solidFill>
                  <a:schemeClr val="dk1"/>
                </a:solidFill>
                <a:latin typeface="Montserrat"/>
                <a:ea typeface="Montserrat"/>
                <a:cs typeface="Montserrat"/>
                <a:sym typeface="Montserrat"/>
              </a:rPr>
              <a:t>A problem is broken into discrete parts that can be solved concurrently </a:t>
            </a:r>
            <a:endParaRPr sz="2400" b="0" i="0" u="none" strike="noStrike" cap="none">
              <a:solidFill>
                <a:schemeClr val="dk1"/>
              </a:solidFill>
              <a:latin typeface="Montserrat"/>
              <a:ea typeface="Montserrat"/>
              <a:cs typeface="Montserrat"/>
              <a:sym typeface="Montserrat"/>
            </a:endParaRPr>
          </a:p>
          <a:p>
            <a:pPr marL="742950" marR="0" lvl="1" indent="-336550" algn="l" rtl="0">
              <a:lnSpc>
                <a:spcPct val="90000"/>
              </a:lnSpc>
              <a:spcBef>
                <a:spcPts val="0"/>
              </a:spcBef>
              <a:spcAft>
                <a:spcPts val="0"/>
              </a:spcAft>
              <a:buClr>
                <a:schemeClr val="dk1"/>
              </a:buClr>
              <a:buSzPts val="2400"/>
              <a:buFont typeface="Montserrat"/>
              <a:buChar char="○"/>
            </a:pPr>
            <a:r>
              <a:rPr lang="en-IN" sz="2400" b="0" i="0" u="none" strike="noStrike" cap="none" dirty="0">
                <a:solidFill>
                  <a:schemeClr val="dk1"/>
                </a:solidFill>
                <a:latin typeface="Montserrat"/>
                <a:ea typeface="Montserrat"/>
                <a:cs typeface="Montserrat"/>
                <a:sym typeface="Montserrat"/>
              </a:rPr>
              <a:t>Each part is further broken down to a series of instructions</a:t>
            </a:r>
            <a:endParaRPr sz="2400" b="0" i="0" u="none" strike="noStrike" cap="none">
              <a:solidFill>
                <a:schemeClr val="dk1"/>
              </a:solidFill>
              <a:latin typeface="Montserrat"/>
              <a:ea typeface="Montserrat"/>
              <a:cs typeface="Montserrat"/>
              <a:sym typeface="Montserrat"/>
            </a:endParaRPr>
          </a:p>
          <a:p>
            <a:pPr marL="914400" marR="0" lvl="0" indent="0" algn="l" rtl="0">
              <a:lnSpc>
                <a:spcPct val="90000"/>
              </a:lnSpc>
              <a:spcBef>
                <a:spcPts val="0"/>
              </a:spcBef>
              <a:spcAft>
                <a:spcPts val="0"/>
              </a:spcAft>
              <a:buClr>
                <a:srgbClr val="000000"/>
              </a:buClr>
              <a:buSzPts val="2400"/>
              <a:buFont typeface="Arial"/>
              <a:buNone/>
            </a:pPr>
            <a:endParaRPr sz="2400" b="0" i="0" u="none" strike="noStrike" cap="none">
              <a:solidFill>
                <a:schemeClr val="dk1"/>
              </a:solidFill>
              <a:latin typeface="Montserrat"/>
              <a:ea typeface="Montserrat"/>
              <a:cs typeface="Montserrat"/>
              <a:sym typeface="Montserrat"/>
            </a:endParaRPr>
          </a:p>
          <a:p>
            <a:pPr marL="914400" marR="0" lvl="0" indent="0" algn="l" rtl="0">
              <a:lnSpc>
                <a:spcPct val="90000"/>
              </a:lnSpc>
              <a:spcBef>
                <a:spcPts val="0"/>
              </a:spcBef>
              <a:spcAft>
                <a:spcPts val="0"/>
              </a:spcAft>
              <a:buClr>
                <a:srgbClr val="000000"/>
              </a:buClr>
              <a:buSzPts val="2400"/>
              <a:buFont typeface="Arial"/>
              <a:buNone/>
            </a:pPr>
            <a:endParaRPr sz="2400" b="0" i="0" u="none" strike="noStrike" cap="none">
              <a:solidFill>
                <a:schemeClr val="dk1"/>
              </a:solidFill>
              <a:latin typeface="Montserrat"/>
              <a:ea typeface="Montserrat"/>
              <a:cs typeface="Montserrat"/>
              <a:sym typeface="Montserrat"/>
            </a:endParaRPr>
          </a:p>
          <a:p>
            <a:pPr marL="914400" marR="0" lvl="0" indent="0" algn="l" rtl="0">
              <a:lnSpc>
                <a:spcPct val="90000"/>
              </a:lnSpc>
              <a:spcBef>
                <a:spcPts val="0"/>
              </a:spcBef>
              <a:spcAft>
                <a:spcPts val="0"/>
              </a:spcAft>
              <a:buClr>
                <a:srgbClr val="000000"/>
              </a:buClr>
              <a:buSzPts val="2400"/>
              <a:buFont typeface="Arial"/>
              <a:buNone/>
            </a:pPr>
            <a:r>
              <a:rPr lang="en-IN" sz="2400" b="0" i="0" u="none" strike="noStrike" cap="none" dirty="0">
                <a:solidFill>
                  <a:schemeClr val="dk1"/>
                </a:solidFill>
                <a:latin typeface="Montserrat"/>
                <a:ea typeface="Montserrat"/>
                <a:cs typeface="Montserrat"/>
                <a:sym typeface="Montserrat"/>
              </a:rPr>
              <a:t> </a:t>
            </a:r>
            <a:endParaRPr sz="2400" b="0" i="0" u="none" strike="noStrike" cap="none">
              <a:solidFill>
                <a:schemeClr val="dk1"/>
              </a:solidFill>
              <a:latin typeface="Montserrat"/>
              <a:ea typeface="Montserrat"/>
              <a:cs typeface="Montserrat"/>
              <a:sym typeface="Montserrat"/>
            </a:endParaRPr>
          </a:p>
          <a:p>
            <a:pPr marL="457200" marR="0" lvl="0" indent="-381000" algn="l" rtl="0">
              <a:lnSpc>
                <a:spcPct val="90000"/>
              </a:lnSpc>
              <a:spcBef>
                <a:spcPts val="0"/>
              </a:spcBef>
              <a:spcAft>
                <a:spcPts val="0"/>
              </a:spcAft>
              <a:buClr>
                <a:schemeClr val="dk1"/>
              </a:buClr>
              <a:buSzPts val="2400"/>
              <a:buFont typeface="Montserrat"/>
              <a:buChar char="●"/>
            </a:pPr>
            <a:r>
              <a:rPr lang="en-IN" sz="2400" b="0" i="0" u="none" strike="noStrike" cap="none" dirty="0">
                <a:solidFill>
                  <a:schemeClr val="dk1"/>
                </a:solidFill>
                <a:latin typeface="Montserrat"/>
                <a:ea typeface="Montserrat"/>
                <a:cs typeface="Montserrat"/>
                <a:sym typeface="Montserrat"/>
              </a:rPr>
              <a:t>Instructions from each part execute simultaneously on different CPUs </a:t>
            </a:r>
            <a:endParaRPr sz="2400" b="0" i="0" u="none" strike="noStrike" cap="none">
              <a:solidFill>
                <a:schemeClr val="dk1"/>
              </a:solidFill>
              <a:latin typeface="Montserrat"/>
              <a:ea typeface="Montserrat"/>
              <a:cs typeface="Montserrat"/>
              <a:sym typeface="Montserrat"/>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Montserrat"/>
              <a:ea typeface="Montserrat"/>
              <a:cs typeface="Montserrat"/>
              <a:sym typeface="Montserrat"/>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Montserrat"/>
              <a:ea typeface="Montserrat"/>
              <a:cs typeface="Montserrat"/>
              <a:sym typeface="Montserrat"/>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9" name="Google Shape;149;p16"/>
          <p:cNvSpPr/>
          <p:nvPr/>
        </p:nvSpPr>
        <p:spPr>
          <a:xfrm>
            <a:off x="7809400" y="6620150"/>
            <a:ext cx="2418300" cy="118800"/>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 name="Google Shape;152;p16"/>
          <p:cNvSpPr txBox="1"/>
          <p:nvPr/>
        </p:nvSpPr>
        <p:spPr>
          <a:xfrm>
            <a:off x="531845" y="577438"/>
            <a:ext cx="3250500" cy="527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IN" sz="2400" b="1" dirty="0">
                <a:solidFill>
                  <a:schemeClr val="dk1"/>
                </a:solidFill>
                <a:latin typeface="Montserrat"/>
                <a:ea typeface="Montserrat"/>
                <a:cs typeface="Montserrat"/>
                <a:sym typeface="Montserrat"/>
              </a:rPr>
              <a:t>Literature</a:t>
            </a:r>
            <a:endParaRPr sz="2400" b="1" dirty="0">
              <a:solidFill>
                <a:schemeClr val="dk1"/>
              </a:solidFill>
              <a:latin typeface="Montserrat"/>
              <a:ea typeface="Montserrat"/>
              <a:cs typeface="Montserrat"/>
              <a:sym typeface="Montserrat"/>
            </a:endParaRPr>
          </a:p>
          <a:p>
            <a:pPr marL="0" lvl="0" indent="0" algn="l" rtl="0">
              <a:spcBef>
                <a:spcPts val="0"/>
              </a:spcBef>
              <a:spcAft>
                <a:spcPts val="0"/>
              </a:spcAft>
              <a:buNone/>
            </a:pPr>
            <a:endParaRPr dirty="0">
              <a:latin typeface="Quattrocento Sans"/>
              <a:ea typeface="Quattrocento Sans"/>
              <a:cs typeface="Quattrocento Sans"/>
              <a:sym typeface="Quattrocento Sans"/>
            </a:endParaRPr>
          </a:p>
        </p:txBody>
      </p:sp>
      <p:sp>
        <p:nvSpPr>
          <p:cNvPr id="3" name="TextBox 2">
            <a:extLst>
              <a:ext uri="{FF2B5EF4-FFF2-40B4-BE49-F238E27FC236}">
                <a16:creationId xmlns="" xmlns:a16="http://schemas.microsoft.com/office/drawing/2014/main" id="{FDC4A8CF-BC0C-4032-894C-C480B4C65FC9}"/>
              </a:ext>
            </a:extLst>
          </p:cNvPr>
          <p:cNvSpPr txBox="1"/>
          <p:nvPr/>
        </p:nvSpPr>
        <p:spPr>
          <a:xfrm>
            <a:off x="531845" y="1464907"/>
            <a:ext cx="10524930" cy="6771084"/>
          </a:xfrm>
          <a:prstGeom prst="rect">
            <a:avLst/>
          </a:prstGeom>
          <a:noFill/>
        </p:spPr>
        <p:txBody>
          <a:bodyPr wrap="square" rtlCol="0">
            <a:spAutoFit/>
          </a:bodyPr>
          <a:lstStyle/>
          <a:p>
            <a:pPr marL="285750" lvl="0" indent="-285750">
              <a:buFont typeface="Arial" panose="020B0604020202020204" pitchFamily="34" charset="0"/>
              <a:buChar char="•"/>
            </a:pPr>
            <a:r>
              <a:rPr lang="en-US" sz="2400" dirty="0"/>
              <a:t>Design an web app based user interface to display achieved efficiency in time through parallel programming. We will use React.js library to create the UI and online </a:t>
            </a:r>
            <a:r>
              <a:rPr lang="en-US" sz="2400" dirty="0" err="1"/>
              <a:t>gcc</a:t>
            </a:r>
            <a:r>
              <a:rPr lang="en-US" sz="2400" dirty="0"/>
              <a:t> compiler to run our codes -</a:t>
            </a:r>
          </a:p>
          <a:p>
            <a:pPr lvl="0"/>
            <a:r>
              <a:rPr lang="en-US" sz="2400" dirty="0"/>
              <a:t>  a) There are tutorials on </a:t>
            </a:r>
            <a:r>
              <a:rPr lang="en-US" sz="2400" dirty="0" err="1"/>
              <a:t>codevolution</a:t>
            </a:r>
            <a:r>
              <a:rPr lang="en-US" sz="2400" dirty="0"/>
              <a:t> </a:t>
            </a:r>
            <a:r>
              <a:rPr lang="en-US" sz="2400" dirty="0" err="1"/>
              <a:t>youtube</a:t>
            </a:r>
            <a:r>
              <a:rPr lang="en-US" sz="2400" dirty="0"/>
              <a:t> channel for learning</a:t>
            </a:r>
          </a:p>
          <a:p>
            <a:pPr lvl="0"/>
            <a:r>
              <a:rPr lang="en-US" sz="2400" dirty="0"/>
              <a:t>	React.js</a:t>
            </a:r>
          </a:p>
          <a:p>
            <a:pPr lvl="0"/>
            <a:r>
              <a:rPr lang="en-US" sz="2400" dirty="0"/>
              <a:t> </a:t>
            </a:r>
          </a:p>
          <a:p>
            <a:pPr lvl="0"/>
            <a:r>
              <a:rPr lang="en-US" sz="2400" dirty="0"/>
              <a:t>  b) Documentation is also present on official website of React.js</a:t>
            </a:r>
          </a:p>
          <a:p>
            <a:pPr lvl="0"/>
            <a:endParaRPr lang="en-US" sz="2400" dirty="0"/>
          </a:p>
          <a:p>
            <a:pPr lvl="0"/>
            <a:r>
              <a:rPr lang="en-US" sz="2400" dirty="0"/>
              <a:t>  c)  Other sources are- w3schools, </a:t>
            </a:r>
            <a:r>
              <a:rPr lang="en-US" sz="2400" dirty="0" err="1"/>
              <a:t>tutorialspoint</a:t>
            </a:r>
            <a:r>
              <a:rPr lang="en-US" sz="2400" dirty="0"/>
              <a:t> , </a:t>
            </a:r>
            <a:r>
              <a:rPr lang="en-US" sz="2400" dirty="0" err="1"/>
              <a:t>javatpoint</a:t>
            </a:r>
            <a:endParaRPr lang="en-US" sz="2400" dirty="0"/>
          </a:p>
          <a:p>
            <a:pPr lvl="0"/>
            <a:endParaRPr lang="en-US" sz="2400" dirty="0"/>
          </a:p>
          <a:p>
            <a:pPr lvl="0"/>
            <a:r>
              <a:rPr lang="en-US" sz="2400" dirty="0"/>
              <a:t>  d) </a:t>
            </a:r>
            <a:r>
              <a:rPr lang="en-US" sz="2400" dirty="0" err="1"/>
              <a:t>Udemy</a:t>
            </a:r>
            <a:r>
              <a:rPr lang="en-US" sz="2400" dirty="0"/>
              <a:t> course:- The Complete Web Developer in 2020 Zero to Mastery</a:t>
            </a:r>
          </a:p>
          <a:p>
            <a:pPr lvl="0"/>
            <a:endParaRPr lang="en-US" sz="2400" dirty="0"/>
          </a:p>
          <a:p>
            <a:pPr lvl="0"/>
            <a:r>
              <a:rPr lang="en-US" sz="2400" dirty="0"/>
              <a:t>  d) Compiler is present at-&gt; https://rextester.com/l/cpp_online_compiler_gcc</a:t>
            </a:r>
          </a:p>
          <a:p>
            <a:pPr lvl="0"/>
            <a:r>
              <a:rPr lang="en-US" sz="2400" dirty="0"/>
              <a:t>	</a:t>
            </a:r>
            <a:endParaRPr lang="en-IN" sz="2400" dirty="0"/>
          </a:p>
          <a:p>
            <a:pPr marL="457200" indent="-457200">
              <a:buFont typeface="Arial" panose="020B0604020202020204" pitchFamily="34" charset="0"/>
              <a:buChar char="•"/>
            </a:pPr>
            <a:endParaRPr lang="en-US" sz="2800" dirty="0"/>
          </a:p>
          <a:p>
            <a:endParaRPr lang="en-US" sz="2800"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p:txBody>
      </p:sp>
    </p:spTree>
    <p:extLst>
      <p:ext uri="{BB962C8B-B14F-4D97-AF65-F5344CB8AC3E}">
        <p14:creationId xmlns="" xmlns:p14="http://schemas.microsoft.com/office/powerpoint/2010/main" val="376758059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3"/>
          <p:cNvSpPr txBox="1">
            <a:spLocks noGrp="1"/>
          </p:cNvSpPr>
          <p:nvPr>
            <p:ph type="title"/>
          </p:nvPr>
        </p:nvSpPr>
        <p:spPr>
          <a:xfrm>
            <a:off x="521207" y="448056"/>
            <a:ext cx="6877200" cy="6402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3A3838"/>
              </a:buClr>
              <a:buSzPts val="2800"/>
              <a:buFont typeface="Quattrocento Sans"/>
              <a:buNone/>
            </a:pPr>
            <a:r>
              <a:rPr lang="en-IN" sz="3000" b="1">
                <a:latin typeface="Montserrat"/>
                <a:ea typeface="Montserrat"/>
                <a:cs typeface="Montserrat"/>
                <a:sym typeface="Montserrat"/>
              </a:rPr>
              <a:t>Design Methodology</a:t>
            </a:r>
            <a:endParaRPr sz="3000" b="1">
              <a:latin typeface="Montserrat"/>
              <a:ea typeface="Montserrat"/>
              <a:cs typeface="Montserrat"/>
              <a:sym typeface="Montserrat"/>
            </a:endParaRPr>
          </a:p>
        </p:txBody>
      </p:sp>
      <p:sp>
        <p:nvSpPr>
          <p:cNvPr id="109" name="Google Shape;109;p13"/>
          <p:cNvSpPr txBox="1"/>
          <p:nvPr/>
        </p:nvSpPr>
        <p:spPr>
          <a:xfrm>
            <a:off x="1056513" y="1958189"/>
            <a:ext cx="6438991" cy="1952078"/>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3F3F3F"/>
              </a:buClr>
              <a:buSzPts val="1800"/>
              <a:buFont typeface="Arial"/>
              <a:buNone/>
            </a:pPr>
            <a:endParaRPr sz="1800" b="0" i="0" u="none" strike="noStrike" cap="none">
              <a:solidFill>
                <a:srgbClr val="3F3F3F"/>
              </a:solidFill>
              <a:latin typeface="Quattrocento Sans"/>
              <a:ea typeface="Quattrocento Sans"/>
              <a:cs typeface="Quattrocento Sans"/>
              <a:sym typeface="Quattrocento Sans"/>
            </a:endParaRPr>
          </a:p>
        </p:txBody>
      </p:sp>
      <p:sp>
        <p:nvSpPr>
          <p:cNvPr id="110" name="Google Shape;110;p13"/>
          <p:cNvSpPr txBox="1"/>
          <p:nvPr/>
        </p:nvSpPr>
        <p:spPr>
          <a:xfrm>
            <a:off x="1056513" y="2844450"/>
            <a:ext cx="4504252" cy="1065817"/>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Clr>
                <a:srgbClr val="3F3F3F"/>
              </a:buClr>
              <a:buSzPts val="1200"/>
              <a:buFont typeface="Arial"/>
              <a:buNone/>
            </a:pPr>
            <a:endParaRPr sz="1200" b="0" i="0" u="none" strike="noStrike" cap="none">
              <a:solidFill>
                <a:srgbClr val="3F3F3F"/>
              </a:solidFill>
              <a:latin typeface="Quattrocento Sans"/>
              <a:ea typeface="Quattrocento Sans"/>
              <a:cs typeface="Quattrocento Sans"/>
              <a:sym typeface="Quattrocento Sans"/>
            </a:endParaRPr>
          </a:p>
        </p:txBody>
      </p:sp>
      <p:sp>
        <p:nvSpPr>
          <p:cNvPr id="111" name="Google Shape;111;p13"/>
          <p:cNvSpPr txBox="1"/>
          <p:nvPr/>
        </p:nvSpPr>
        <p:spPr>
          <a:xfrm>
            <a:off x="1056513" y="3377357"/>
            <a:ext cx="9426890" cy="164540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3F3F3F"/>
              </a:buClr>
              <a:buSzPts val="1800"/>
              <a:buFont typeface="Arial"/>
              <a:buNone/>
            </a:pPr>
            <a:endParaRPr sz="1800" b="0" i="0" u="none" strike="noStrike" cap="none">
              <a:solidFill>
                <a:srgbClr val="3F3F3F"/>
              </a:solidFill>
              <a:latin typeface="Quattrocento Sans"/>
              <a:ea typeface="Quattrocento Sans"/>
              <a:cs typeface="Quattrocento Sans"/>
              <a:sym typeface="Quattrocento Sans"/>
            </a:endParaRPr>
          </a:p>
        </p:txBody>
      </p:sp>
      <p:sp>
        <p:nvSpPr>
          <p:cNvPr id="112" name="Google Shape;112;p13"/>
          <p:cNvSpPr txBox="1"/>
          <p:nvPr/>
        </p:nvSpPr>
        <p:spPr>
          <a:xfrm>
            <a:off x="1056513" y="4780321"/>
            <a:ext cx="6632174" cy="183942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3F3F3F"/>
              </a:buClr>
              <a:buSzPts val="1800"/>
              <a:buFont typeface="Arial"/>
              <a:buNone/>
            </a:pPr>
            <a:endParaRPr sz="1800" b="0" i="0" u="none" strike="noStrike" cap="none">
              <a:solidFill>
                <a:srgbClr val="3F3F3F"/>
              </a:solidFill>
              <a:latin typeface="Quattrocento Sans"/>
              <a:ea typeface="Quattrocento Sans"/>
              <a:cs typeface="Quattrocento Sans"/>
              <a:sym typeface="Quattrocento Sans"/>
            </a:endParaRPr>
          </a:p>
        </p:txBody>
      </p:sp>
      <p:pic>
        <p:nvPicPr>
          <p:cNvPr id="113" name="Google Shape;113;p13"/>
          <p:cNvPicPr preferRelativeResize="0"/>
          <p:nvPr/>
        </p:nvPicPr>
        <p:blipFill rotWithShape="1">
          <a:blip r:embed="rId3">
            <a:alphaModFix/>
          </a:blip>
          <a:srcRect/>
          <a:stretch/>
        </p:blipFill>
        <p:spPr>
          <a:xfrm>
            <a:off x="641048" y="1358204"/>
            <a:ext cx="10909903" cy="5109137"/>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1207" y="448056"/>
            <a:ext cx="11073385" cy="640080"/>
          </a:xfrm>
        </p:spPr>
        <p:txBody>
          <a:bodyPr/>
          <a:lstStyle/>
          <a:p>
            <a:r>
              <a:rPr lang="en-IN" b="1" dirty="0">
                <a:latin typeface="Montserrat"/>
                <a:ea typeface="Montserrat"/>
                <a:cs typeface="Montserrat"/>
                <a:sym typeface="Montserrat"/>
              </a:rPr>
              <a:t>Methodology Continued… Algorithms Section</a:t>
            </a:r>
            <a:endParaRPr lang="en-IN" dirty="0"/>
          </a:p>
        </p:txBody>
      </p:sp>
      <p:sp>
        <p:nvSpPr>
          <p:cNvPr id="3" name="Text Placeholder 2"/>
          <p:cNvSpPr>
            <a:spLocks noGrp="1"/>
          </p:cNvSpPr>
          <p:nvPr>
            <p:ph type="body" idx="1"/>
          </p:nvPr>
        </p:nvSpPr>
        <p:spPr>
          <a:xfrm>
            <a:off x="539496" y="1435608"/>
            <a:ext cx="10917936" cy="4928616"/>
          </a:xfrm>
        </p:spPr>
        <p:txBody>
          <a:bodyPr/>
          <a:lstStyle/>
          <a:p>
            <a:pPr marL="685800" indent="-457200">
              <a:buFont typeface="Wingdings" panose="05000000000000000000" pitchFamily="2" charset="2"/>
              <a:buChar char="v"/>
            </a:pPr>
            <a:r>
              <a:rPr lang="en-IN" sz="2800" dirty="0"/>
              <a:t>Select 10-15 Algorithms </a:t>
            </a:r>
          </a:p>
          <a:p>
            <a:pPr marL="685800" indent="-457200">
              <a:buFont typeface="Wingdings" panose="05000000000000000000" pitchFamily="2" charset="2"/>
              <a:buChar char="v"/>
            </a:pPr>
            <a:r>
              <a:rPr lang="en-IN" sz="2800" dirty="0"/>
              <a:t>Implement In Serial Manner Using CPP</a:t>
            </a:r>
          </a:p>
          <a:p>
            <a:pPr marL="685800" indent="-457200">
              <a:buFont typeface="Wingdings" panose="05000000000000000000" pitchFamily="2" charset="2"/>
              <a:buChar char="v"/>
            </a:pPr>
            <a:r>
              <a:rPr lang="en-IN" sz="2800" dirty="0"/>
              <a:t>Use </a:t>
            </a:r>
            <a:r>
              <a:rPr lang="en-IN" sz="2800" dirty="0" err="1"/>
              <a:t>OpenMP</a:t>
            </a:r>
            <a:r>
              <a:rPr lang="en-IN" sz="2800" dirty="0"/>
              <a:t> </a:t>
            </a:r>
          </a:p>
        </p:txBody>
      </p:sp>
    </p:spTree>
    <p:extLst>
      <p:ext uri="{BB962C8B-B14F-4D97-AF65-F5344CB8AC3E}">
        <p14:creationId xmlns="" xmlns:p14="http://schemas.microsoft.com/office/powerpoint/2010/main" val="222930994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15"/>
          <p:cNvSpPr txBox="1">
            <a:spLocks noGrp="1"/>
          </p:cNvSpPr>
          <p:nvPr>
            <p:ph type="title"/>
          </p:nvPr>
        </p:nvSpPr>
        <p:spPr>
          <a:xfrm>
            <a:off x="521206" y="448056"/>
            <a:ext cx="9948673" cy="6402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2800"/>
              <a:buNone/>
            </a:pPr>
            <a:r>
              <a:rPr lang="en-IN" b="1" dirty="0">
                <a:latin typeface="Montserrat"/>
                <a:ea typeface="Montserrat"/>
                <a:cs typeface="Montserrat"/>
                <a:sym typeface="Montserrat"/>
              </a:rPr>
              <a:t>Methodology Continued… IP Section</a:t>
            </a:r>
            <a:endParaRPr b="1" dirty="0">
              <a:latin typeface="Montserrat"/>
              <a:ea typeface="Montserrat"/>
              <a:cs typeface="Montserrat"/>
              <a:sym typeface="Montserrat"/>
            </a:endParaRPr>
          </a:p>
        </p:txBody>
      </p:sp>
      <p:sp>
        <p:nvSpPr>
          <p:cNvPr id="140" name="Google Shape;140;p15"/>
          <p:cNvSpPr txBox="1">
            <a:spLocks noGrp="1"/>
          </p:cNvSpPr>
          <p:nvPr>
            <p:ph type="body" idx="1"/>
          </p:nvPr>
        </p:nvSpPr>
        <p:spPr>
          <a:xfrm>
            <a:off x="539500" y="1435600"/>
            <a:ext cx="11023500" cy="3977700"/>
          </a:xfrm>
          <a:prstGeom prst="rect">
            <a:avLst/>
          </a:prstGeom>
          <a:noFill/>
          <a:ln>
            <a:noFill/>
          </a:ln>
        </p:spPr>
        <p:txBody>
          <a:bodyPr spcFirstLastPara="1" wrap="square" lIns="91425" tIns="45700" rIns="91425" bIns="45700" anchor="t" anchorCtr="0">
            <a:noAutofit/>
          </a:bodyPr>
          <a:lstStyle/>
          <a:p>
            <a:pPr marL="342900" lvl="0" indent="-342900" algn="l" rtl="0">
              <a:lnSpc>
                <a:spcPct val="150000"/>
              </a:lnSpc>
              <a:spcBef>
                <a:spcPts val="1000"/>
              </a:spcBef>
              <a:spcAft>
                <a:spcPts val="0"/>
              </a:spcAft>
              <a:buSzPts val="1200"/>
              <a:buFont typeface="Wingdings" panose="05000000000000000000" pitchFamily="2" charset="2"/>
              <a:buChar char="v"/>
            </a:pPr>
            <a:r>
              <a:rPr lang="en-IN" sz="2400" dirty="0">
                <a:solidFill>
                  <a:srgbClr val="000000"/>
                </a:solidFill>
                <a:latin typeface="Montserrat"/>
                <a:ea typeface="Montserrat"/>
                <a:cs typeface="Montserrat"/>
                <a:sym typeface="Montserrat"/>
              </a:rPr>
              <a:t>Select IP techniques </a:t>
            </a:r>
          </a:p>
          <a:p>
            <a:pPr marL="342900" indent="-342900">
              <a:buFont typeface="Wingdings" panose="05000000000000000000" pitchFamily="2" charset="2"/>
              <a:buChar char="v"/>
            </a:pPr>
            <a:r>
              <a:rPr lang="en-IN" sz="2400" dirty="0">
                <a:solidFill>
                  <a:srgbClr val="000000"/>
                </a:solidFill>
                <a:latin typeface="Montserrat"/>
                <a:ea typeface="Montserrat"/>
                <a:cs typeface="Montserrat"/>
                <a:sym typeface="Montserrat"/>
              </a:rPr>
              <a:t>Parallelisation could be applied or achieved in two different ways.</a:t>
            </a:r>
          </a:p>
          <a:p>
            <a:pPr marL="342900" lvl="0" indent="-342900" algn="l" rtl="0">
              <a:lnSpc>
                <a:spcPct val="150000"/>
              </a:lnSpc>
              <a:spcBef>
                <a:spcPts val="1000"/>
              </a:spcBef>
              <a:spcAft>
                <a:spcPts val="0"/>
              </a:spcAft>
              <a:buSzPts val="1200"/>
              <a:buFont typeface="Wingdings" panose="05000000000000000000" pitchFamily="2" charset="2"/>
              <a:buChar char="v"/>
            </a:pPr>
            <a:r>
              <a:rPr lang="en-IN" sz="2400" b="1" dirty="0">
                <a:solidFill>
                  <a:srgbClr val="000000"/>
                </a:solidFill>
                <a:latin typeface="Montserrat"/>
                <a:ea typeface="Montserrat"/>
                <a:cs typeface="Montserrat"/>
                <a:sym typeface="Montserrat"/>
              </a:rPr>
              <a:t>Coarse Grain Parallelism :</a:t>
            </a:r>
            <a:r>
              <a:rPr lang="en-IN" sz="2400" dirty="0">
                <a:solidFill>
                  <a:srgbClr val="000000"/>
                </a:solidFill>
                <a:latin typeface="Montserrat"/>
                <a:ea typeface="Montserrat"/>
                <a:cs typeface="Montserrat"/>
                <a:sym typeface="Montserrat"/>
              </a:rPr>
              <a:t> Images level i.e. each core would process separate image</a:t>
            </a:r>
          </a:p>
          <a:p>
            <a:pPr marL="342900" lvl="0" indent="-342900" algn="l" rtl="0">
              <a:lnSpc>
                <a:spcPct val="150000"/>
              </a:lnSpc>
              <a:spcBef>
                <a:spcPts val="1000"/>
              </a:spcBef>
              <a:spcAft>
                <a:spcPts val="0"/>
              </a:spcAft>
              <a:buSzPts val="1200"/>
              <a:buFont typeface="Wingdings" panose="05000000000000000000" pitchFamily="2" charset="2"/>
              <a:buChar char="v"/>
            </a:pPr>
            <a:r>
              <a:rPr lang="en-IN" sz="2400" b="1" dirty="0">
                <a:solidFill>
                  <a:srgbClr val="000000"/>
                </a:solidFill>
                <a:latin typeface="Montserrat"/>
                <a:ea typeface="Montserrat"/>
                <a:cs typeface="Montserrat"/>
                <a:sym typeface="Montserrat"/>
              </a:rPr>
              <a:t>Fine Grain Parallelism :</a:t>
            </a:r>
            <a:r>
              <a:rPr lang="en-IN" sz="2400" dirty="0">
                <a:solidFill>
                  <a:srgbClr val="000000"/>
                </a:solidFill>
                <a:latin typeface="Montserrat"/>
                <a:ea typeface="Montserrat"/>
                <a:cs typeface="Montserrat"/>
                <a:sym typeface="Montserrat"/>
              </a:rPr>
              <a:t> Operation level i.e. all the cores would altogether process a single image.</a:t>
            </a:r>
            <a:endParaRPr sz="2400" dirty="0">
              <a:solidFill>
                <a:srgbClr val="000000"/>
              </a:solidFill>
              <a:latin typeface="Montserrat"/>
              <a:ea typeface="Montserrat"/>
              <a:cs typeface="Montserrat"/>
              <a:sym typeface="Montserrat"/>
            </a:endParaRPr>
          </a:p>
        </p:txBody>
      </p:sp>
    </p:spTree>
    <p:extLst>
      <p:ext uri="{BB962C8B-B14F-4D97-AF65-F5344CB8AC3E}">
        <p14:creationId xmlns="" xmlns:p14="http://schemas.microsoft.com/office/powerpoint/2010/main" val="226338174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1207" y="448056"/>
            <a:ext cx="10735057" cy="640080"/>
          </a:xfrm>
        </p:spPr>
        <p:txBody>
          <a:bodyPr/>
          <a:lstStyle/>
          <a:p>
            <a:r>
              <a:rPr lang="en-IN" b="1" dirty="0">
                <a:latin typeface="Montserrat"/>
                <a:ea typeface="Montserrat"/>
                <a:cs typeface="Montserrat"/>
                <a:sym typeface="Montserrat"/>
              </a:rPr>
              <a:t>Methodology Continued… UI Section</a:t>
            </a:r>
            <a:endParaRPr lang="en-IN" dirty="0"/>
          </a:p>
        </p:txBody>
      </p:sp>
      <p:sp>
        <p:nvSpPr>
          <p:cNvPr id="3" name="Text Placeholder 2"/>
          <p:cNvSpPr>
            <a:spLocks noGrp="1"/>
          </p:cNvSpPr>
          <p:nvPr>
            <p:ph type="body" idx="1"/>
          </p:nvPr>
        </p:nvSpPr>
        <p:spPr>
          <a:xfrm>
            <a:off x="539496" y="1435608"/>
            <a:ext cx="10497312" cy="3977640"/>
          </a:xfrm>
        </p:spPr>
        <p:txBody>
          <a:bodyPr/>
          <a:lstStyle/>
          <a:p>
            <a:pPr marL="685800" indent="-457200">
              <a:buFont typeface="Wingdings" panose="05000000000000000000" pitchFamily="2" charset="2"/>
              <a:buChar char="v"/>
            </a:pPr>
            <a:r>
              <a:rPr lang="en-IN" sz="2800" dirty="0"/>
              <a:t>React.js </a:t>
            </a:r>
          </a:p>
          <a:p>
            <a:pPr marL="685800" indent="-457200">
              <a:buFont typeface="Wingdings" panose="05000000000000000000" pitchFamily="2" charset="2"/>
              <a:buChar char="v"/>
            </a:pPr>
            <a:r>
              <a:rPr lang="en-IN" sz="2800" dirty="0"/>
              <a:t>Online </a:t>
            </a:r>
            <a:r>
              <a:rPr lang="en-IN" sz="2800" dirty="0" err="1"/>
              <a:t>gcc</a:t>
            </a:r>
            <a:r>
              <a:rPr lang="en-IN" sz="2800" dirty="0"/>
              <a:t> compiler</a:t>
            </a:r>
          </a:p>
          <a:p>
            <a:pPr marL="685800" indent="-457200">
              <a:buFont typeface="Wingdings" panose="05000000000000000000" pitchFamily="2" charset="2"/>
              <a:buChar char="v"/>
            </a:pPr>
            <a:endParaRPr lang="en-IN" dirty="0"/>
          </a:p>
        </p:txBody>
      </p:sp>
    </p:spTree>
    <p:extLst>
      <p:ext uri="{BB962C8B-B14F-4D97-AF65-F5344CB8AC3E}">
        <p14:creationId xmlns="" xmlns:p14="http://schemas.microsoft.com/office/powerpoint/2010/main" val="332934465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9" name="Google Shape;149;p16"/>
          <p:cNvSpPr/>
          <p:nvPr/>
        </p:nvSpPr>
        <p:spPr>
          <a:xfrm>
            <a:off x="7809400" y="6620150"/>
            <a:ext cx="2418300" cy="118800"/>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 name="Google Shape;152;p16"/>
          <p:cNvSpPr txBox="1"/>
          <p:nvPr/>
        </p:nvSpPr>
        <p:spPr>
          <a:xfrm>
            <a:off x="531845" y="577438"/>
            <a:ext cx="3250500" cy="527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IN" sz="2400" b="1" dirty="0" err="1">
                <a:solidFill>
                  <a:schemeClr val="dk1"/>
                </a:solidFill>
                <a:latin typeface="Montserrat"/>
                <a:ea typeface="Montserrat"/>
                <a:cs typeface="Montserrat"/>
                <a:sym typeface="Montserrat"/>
              </a:rPr>
              <a:t>Acitivity</a:t>
            </a:r>
            <a:r>
              <a:rPr lang="en-IN" sz="2400" b="1" dirty="0">
                <a:solidFill>
                  <a:schemeClr val="dk1"/>
                </a:solidFill>
                <a:latin typeface="Montserrat"/>
                <a:ea typeface="Montserrat"/>
                <a:cs typeface="Montserrat"/>
                <a:sym typeface="Montserrat"/>
              </a:rPr>
              <a:t> Diagram</a:t>
            </a:r>
            <a:endParaRPr sz="2400" b="1" dirty="0">
              <a:solidFill>
                <a:schemeClr val="dk1"/>
              </a:solidFill>
              <a:latin typeface="Montserrat"/>
              <a:ea typeface="Montserrat"/>
              <a:cs typeface="Montserrat"/>
              <a:sym typeface="Montserrat"/>
            </a:endParaRPr>
          </a:p>
          <a:p>
            <a:pPr marL="0" lvl="0" indent="0" algn="l" rtl="0">
              <a:spcBef>
                <a:spcPts val="0"/>
              </a:spcBef>
              <a:spcAft>
                <a:spcPts val="0"/>
              </a:spcAft>
              <a:buNone/>
            </a:pPr>
            <a:endParaRPr dirty="0">
              <a:latin typeface="Quattrocento Sans"/>
              <a:ea typeface="Quattrocento Sans"/>
              <a:cs typeface="Quattrocento Sans"/>
              <a:sym typeface="Quattrocento Sans"/>
            </a:endParaRPr>
          </a:p>
        </p:txBody>
      </p:sp>
      <p:pic>
        <p:nvPicPr>
          <p:cNvPr id="1026" name="Picture 2" descr="Diagram1">
            <a:extLst>
              <a:ext uri="{FF2B5EF4-FFF2-40B4-BE49-F238E27FC236}">
                <a16:creationId xmlns="" xmlns:a16="http://schemas.microsoft.com/office/drawing/2014/main" id="{8623481B-7D77-4E81-A1FB-9CDBC474A4D5}"/>
              </a:ext>
            </a:extLst>
          </p:cNvPr>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1247556" y="1744825"/>
            <a:ext cx="8980143" cy="423609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Google Shape;326;p39"/>
          <p:cNvSpPr txBox="1">
            <a:spLocks noGrp="1"/>
          </p:cNvSpPr>
          <p:nvPr>
            <p:ph type="title"/>
          </p:nvPr>
        </p:nvSpPr>
        <p:spPr>
          <a:xfrm>
            <a:off x="521207" y="448056"/>
            <a:ext cx="6877119" cy="64008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3A3838"/>
              </a:buClr>
              <a:buSzPts val="2800"/>
              <a:buFont typeface="Quattrocento Sans"/>
              <a:buNone/>
            </a:pPr>
            <a:r>
              <a:rPr lang="en-IN" sz="3000" b="1">
                <a:latin typeface="Montserrat"/>
                <a:ea typeface="Montserrat"/>
                <a:cs typeface="Montserrat"/>
                <a:sym typeface="Montserrat"/>
              </a:rPr>
              <a:t>Technology Stack</a:t>
            </a:r>
            <a:endParaRPr sz="3000">
              <a:latin typeface="Montserrat"/>
              <a:ea typeface="Montserrat"/>
              <a:cs typeface="Montserrat"/>
              <a:sym typeface="Montserrat"/>
            </a:endParaRPr>
          </a:p>
        </p:txBody>
      </p:sp>
      <p:sp>
        <p:nvSpPr>
          <p:cNvPr id="327" name="Google Shape;327;p39"/>
          <p:cNvSpPr txBox="1"/>
          <p:nvPr/>
        </p:nvSpPr>
        <p:spPr>
          <a:xfrm>
            <a:off x="541609" y="1455491"/>
            <a:ext cx="5110161" cy="471149"/>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Clr>
                <a:srgbClr val="3F3F3F"/>
              </a:buClr>
              <a:buSzPts val="1200"/>
              <a:buFont typeface="Arial"/>
              <a:buNone/>
            </a:pPr>
            <a:endParaRPr sz="1200" b="0" i="0" u="none" strike="noStrike" cap="none">
              <a:solidFill>
                <a:srgbClr val="3F3F3F"/>
              </a:solidFill>
              <a:latin typeface="Quattrocento Sans"/>
              <a:ea typeface="Quattrocento Sans"/>
              <a:cs typeface="Quattrocento Sans"/>
              <a:sym typeface="Quattrocento Sans"/>
            </a:endParaRPr>
          </a:p>
        </p:txBody>
      </p:sp>
      <p:sp>
        <p:nvSpPr>
          <p:cNvPr id="328" name="Google Shape;328;p39"/>
          <p:cNvSpPr txBox="1"/>
          <p:nvPr/>
        </p:nvSpPr>
        <p:spPr>
          <a:xfrm>
            <a:off x="1056513" y="1958189"/>
            <a:ext cx="6438991" cy="1952078"/>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3F3F3F"/>
              </a:buClr>
              <a:buSzPts val="1800"/>
              <a:buFont typeface="Arial"/>
              <a:buNone/>
            </a:pPr>
            <a:endParaRPr sz="1800" b="0" i="0" u="none" strike="noStrike" cap="none">
              <a:solidFill>
                <a:srgbClr val="3F3F3F"/>
              </a:solidFill>
              <a:latin typeface="Quattrocento Sans"/>
              <a:ea typeface="Quattrocento Sans"/>
              <a:cs typeface="Quattrocento Sans"/>
              <a:sym typeface="Quattrocento Sans"/>
            </a:endParaRPr>
          </a:p>
        </p:txBody>
      </p:sp>
      <p:sp>
        <p:nvSpPr>
          <p:cNvPr id="329" name="Google Shape;329;p39"/>
          <p:cNvSpPr txBox="1"/>
          <p:nvPr/>
        </p:nvSpPr>
        <p:spPr>
          <a:xfrm>
            <a:off x="1056513" y="2844450"/>
            <a:ext cx="4504252" cy="1065817"/>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Clr>
                <a:srgbClr val="3F3F3F"/>
              </a:buClr>
              <a:buSzPts val="1200"/>
              <a:buFont typeface="Arial"/>
              <a:buNone/>
            </a:pPr>
            <a:endParaRPr sz="1200" b="0" i="0" u="none" strike="noStrike" cap="none">
              <a:solidFill>
                <a:srgbClr val="3F3F3F"/>
              </a:solidFill>
              <a:latin typeface="Quattrocento Sans"/>
              <a:ea typeface="Quattrocento Sans"/>
              <a:cs typeface="Quattrocento Sans"/>
              <a:sym typeface="Quattrocento Sans"/>
            </a:endParaRPr>
          </a:p>
        </p:txBody>
      </p:sp>
      <p:sp>
        <p:nvSpPr>
          <p:cNvPr id="330" name="Google Shape;330;p39"/>
          <p:cNvSpPr txBox="1"/>
          <p:nvPr/>
        </p:nvSpPr>
        <p:spPr>
          <a:xfrm>
            <a:off x="759850" y="1687128"/>
            <a:ext cx="7431000" cy="3538800"/>
          </a:xfrm>
          <a:prstGeom prst="rect">
            <a:avLst/>
          </a:prstGeom>
          <a:noFill/>
          <a:ln>
            <a:noFill/>
          </a:ln>
        </p:spPr>
        <p:txBody>
          <a:bodyPr spcFirstLastPara="1" wrap="square" lIns="91425" tIns="45700" rIns="91425" bIns="45700" anchor="t" anchorCtr="0">
            <a:noAutofit/>
          </a:bodyPr>
          <a:lstStyle/>
          <a:p>
            <a:pPr marL="457200" marR="0" lvl="0" indent="-419100" algn="l" rtl="0">
              <a:lnSpc>
                <a:spcPct val="100000"/>
              </a:lnSpc>
              <a:spcBef>
                <a:spcPts val="0"/>
              </a:spcBef>
              <a:spcAft>
                <a:spcPts val="0"/>
              </a:spcAft>
              <a:buClr>
                <a:schemeClr val="dk1"/>
              </a:buClr>
              <a:buSzPts val="3000"/>
              <a:buFont typeface="Montserrat"/>
              <a:buChar char="●"/>
            </a:pPr>
            <a:r>
              <a:rPr lang="en-IN" sz="2400" b="0" i="0" u="none" strike="noStrike" cap="none" dirty="0">
                <a:solidFill>
                  <a:schemeClr val="dk1"/>
                </a:solidFill>
                <a:latin typeface="Montserrat"/>
                <a:ea typeface="Montserrat"/>
                <a:cs typeface="Montserrat"/>
                <a:sym typeface="Montserrat"/>
              </a:rPr>
              <a:t>C/C++</a:t>
            </a:r>
            <a:endParaRPr sz="2400" b="0" i="0" u="none" strike="noStrike" cap="none" dirty="0">
              <a:solidFill>
                <a:schemeClr val="dk1"/>
              </a:solidFill>
              <a:latin typeface="Montserrat"/>
              <a:ea typeface="Montserrat"/>
              <a:cs typeface="Montserrat"/>
              <a:sym typeface="Montserrat"/>
            </a:endParaRPr>
          </a:p>
          <a:p>
            <a:pPr marL="457200" marR="0" lvl="0" indent="0" algn="l" rtl="0">
              <a:lnSpc>
                <a:spcPct val="100000"/>
              </a:lnSpc>
              <a:spcBef>
                <a:spcPts val="0"/>
              </a:spcBef>
              <a:spcAft>
                <a:spcPts val="0"/>
              </a:spcAft>
              <a:buClr>
                <a:srgbClr val="000000"/>
              </a:buClr>
              <a:buSzPts val="3000"/>
              <a:buFont typeface="Arial"/>
              <a:buNone/>
            </a:pPr>
            <a:endParaRPr sz="2400" b="0" i="0" u="none" strike="noStrike" cap="none" dirty="0">
              <a:solidFill>
                <a:schemeClr val="dk1"/>
              </a:solidFill>
              <a:latin typeface="Montserrat"/>
              <a:ea typeface="Montserrat"/>
              <a:cs typeface="Montserrat"/>
              <a:sym typeface="Montserrat"/>
            </a:endParaRPr>
          </a:p>
          <a:p>
            <a:pPr marL="457200" marR="0" lvl="0" indent="-419100" algn="l" rtl="0">
              <a:lnSpc>
                <a:spcPct val="100000"/>
              </a:lnSpc>
              <a:spcBef>
                <a:spcPts val="0"/>
              </a:spcBef>
              <a:spcAft>
                <a:spcPts val="0"/>
              </a:spcAft>
              <a:buClr>
                <a:schemeClr val="dk1"/>
              </a:buClr>
              <a:buSzPts val="3000"/>
              <a:buFont typeface="Montserrat"/>
              <a:buChar char="●"/>
            </a:pPr>
            <a:r>
              <a:rPr lang="en-IN" sz="2400" b="0" i="0" u="none" strike="noStrike" cap="none" dirty="0" err="1">
                <a:solidFill>
                  <a:schemeClr val="dk1"/>
                </a:solidFill>
                <a:latin typeface="Montserrat"/>
                <a:ea typeface="Montserrat"/>
                <a:cs typeface="Montserrat"/>
                <a:sym typeface="Montserrat"/>
              </a:rPr>
              <a:t>OpenMP</a:t>
            </a:r>
            <a:endParaRPr sz="2400" b="0" i="0" u="none" strike="noStrike" cap="none" dirty="0">
              <a:solidFill>
                <a:schemeClr val="dk1"/>
              </a:solidFill>
              <a:latin typeface="Montserrat"/>
              <a:ea typeface="Montserrat"/>
              <a:cs typeface="Montserrat"/>
              <a:sym typeface="Montserrat"/>
            </a:endParaRPr>
          </a:p>
          <a:p>
            <a:pPr marL="457200" marR="0" lvl="0" indent="0" algn="l" rtl="0">
              <a:lnSpc>
                <a:spcPct val="100000"/>
              </a:lnSpc>
              <a:spcBef>
                <a:spcPts val="0"/>
              </a:spcBef>
              <a:spcAft>
                <a:spcPts val="0"/>
              </a:spcAft>
              <a:buClr>
                <a:srgbClr val="000000"/>
              </a:buClr>
              <a:buSzPts val="3000"/>
              <a:buFont typeface="Arial"/>
              <a:buNone/>
            </a:pPr>
            <a:endParaRPr sz="2400" b="0" i="0" u="none" strike="noStrike" cap="none" dirty="0">
              <a:solidFill>
                <a:schemeClr val="dk1"/>
              </a:solidFill>
              <a:latin typeface="Montserrat"/>
              <a:ea typeface="Montserrat"/>
              <a:cs typeface="Montserrat"/>
              <a:sym typeface="Montserrat"/>
            </a:endParaRPr>
          </a:p>
          <a:p>
            <a:pPr marL="457200" marR="0" lvl="0" indent="-419100" algn="l" rtl="0">
              <a:lnSpc>
                <a:spcPct val="100000"/>
              </a:lnSpc>
              <a:spcBef>
                <a:spcPts val="0"/>
              </a:spcBef>
              <a:spcAft>
                <a:spcPts val="0"/>
              </a:spcAft>
              <a:buClr>
                <a:schemeClr val="dk1"/>
              </a:buClr>
              <a:buSzPts val="3000"/>
              <a:buFont typeface="Montserrat"/>
              <a:buChar char="●"/>
            </a:pPr>
            <a:r>
              <a:rPr lang="en-IN" sz="2400" b="0" i="0" u="none" strike="noStrike" cap="none" dirty="0">
                <a:solidFill>
                  <a:schemeClr val="dk1"/>
                </a:solidFill>
                <a:latin typeface="Montserrat"/>
                <a:ea typeface="Montserrat"/>
                <a:cs typeface="Montserrat"/>
                <a:sym typeface="Montserrat"/>
              </a:rPr>
              <a:t>PNG Specification</a:t>
            </a:r>
            <a:endParaRPr sz="2400" b="0" i="0" u="none" strike="noStrike" cap="none" dirty="0">
              <a:solidFill>
                <a:schemeClr val="dk1"/>
              </a:solidFill>
              <a:latin typeface="Montserrat"/>
              <a:ea typeface="Montserrat"/>
              <a:cs typeface="Montserrat"/>
              <a:sym typeface="Montserrat"/>
            </a:endParaRPr>
          </a:p>
          <a:p>
            <a:pPr marL="457200" marR="0" lvl="0" indent="0" algn="l" rtl="0">
              <a:lnSpc>
                <a:spcPct val="100000"/>
              </a:lnSpc>
              <a:spcBef>
                <a:spcPts val="0"/>
              </a:spcBef>
              <a:spcAft>
                <a:spcPts val="0"/>
              </a:spcAft>
              <a:buClr>
                <a:srgbClr val="000000"/>
              </a:buClr>
              <a:buSzPts val="3000"/>
              <a:buFont typeface="Arial"/>
              <a:buNone/>
            </a:pPr>
            <a:endParaRPr sz="2400" b="0" i="0" u="none" strike="noStrike" cap="none" dirty="0">
              <a:solidFill>
                <a:schemeClr val="dk1"/>
              </a:solidFill>
              <a:latin typeface="Montserrat"/>
              <a:ea typeface="Montserrat"/>
              <a:cs typeface="Montserrat"/>
              <a:sym typeface="Montserrat"/>
            </a:endParaRPr>
          </a:p>
          <a:p>
            <a:pPr marL="457200" marR="0" lvl="0" indent="-419100" algn="l" rtl="0">
              <a:lnSpc>
                <a:spcPct val="100000"/>
              </a:lnSpc>
              <a:spcBef>
                <a:spcPts val="0"/>
              </a:spcBef>
              <a:spcAft>
                <a:spcPts val="0"/>
              </a:spcAft>
              <a:buClr>
                <a:schemeClr val="dk1"/>
              </a:buClr>
              <a:buSzPts val="3000"/>
              <a:buFont typeface="Montserrat"/>
              <a:buChar char="●"/>
            </a:pPr>
            <a:r>
              <a:rPr lang="en-IN" sz="2400" b="0" i="0" u="none" strike="noStrike" cap="none" dirty="0">
                <a:solidFill>
                  <a:schemeClr val="dk1"/>
                </a:solidFill>
                <a:latin typeface="Montserrat"/>
                <a:ea typeface="Montserrat"/>
                <a:cs typeface="Montserrat"/>
                <a:sym typeface="Montserrat"/>
              </a:rPr>
              <a:t>PNG Library</a:t>
            </a:r>
          </a:p>
          <a:p>
            <a:pPr marL="457200" marR="0" lvl="0" indent="-419100" algn="l" rtl="0">
              <a:lnSpc>
                <a:spcPct val="100000"/>
              </a:lnSpc>
              <a:spcBef>
                <a:spcPts val="0"/>
              </a:spcBef>
              <a:spcAft>
                <a:spcPts val="0"/>
              </a:spcAft>
              <a:buClr>
                <a:schemeClr val="dk1"/>
              </a:buClr>
              <a:buSzPts val="3000"/>
              <a:buFont typeface="Montserrat"/>
              <a:buChar char="●"/>
            </a:pPr>
            <a:endParaRPr lang="en-IN" sz="2400" dirty="0">
              <a:solidFill>
                <a:schemeClr val="dk1"/>
              </a:solidFill>
              <a:latin typeface="Montserrat"/>
              <a:ea typeface="Montserrat"/>
              <a:cs typeface="Montserrat"/>
              <a:sym typeface="Montserrat"/>
            </a:endParaRPr>
          </a:p>
          <a:p>
            <a:pPr marL="457200" indent="-419100">
              <a:buClr>
                <a:schemeClr val="dk1"/>
              </a:buClr>
              <a:buSzPts val="3000"/>
              <a:buFont typeface="Montserrat"/>
              <a:buChar char="●"/>
            </a:pPr>
            <a:r>
              <a:rPr lang="en-IN" sz="2400" dirty="0">
                <a:solidFill>
                  <a:schemeClr val="dk1"/>
                </a:solidFill>
                <a:latin typeface="Montserrat"/>
                <a:ea typeface="Montserrat"/>
                <a:cs typeface="Montserrat"/>
                <a:sym typeface="Montserrat"/>
              </a:rPr>
              <a:t>React.js</a:t>
            </a:r>
          </a:p>
          <a:p>
            <a:pPr marL="457200" indent="-419100">
              <a:buClr>
                <a:schemeClr val="dk1"/>
              </a:buClr>
              <a:buSzPts val="3000"/>
              <a:buFont typeface="Montserrat"/>
              <a:buChar char="●"/>
            </a:pPr>
            <a:endParaRPr lang="en-IN" sz="2400" dirty="0">
              <a:solidFill>
                <a:schemeClr val="dk1"/>
              </a:solidFill>
              <a:latin typeface="Montserrat"/>
              <a:ea typeface="Montserrat"/>
              <a:cs typeface="Montserrat"/>
              <a:sym typeface="Montserrat"/>
            </a:endParaRPr>
          </a:p>
          <a:p>
            <a:pPr marL="457200" indent="-419100">
              <a:buClr>
                <a:schemeClr val="dk1"/>
              </a:buClr>
              <a:buSzPts val="3000"/>
              <a:buFont typeface="Montserrat"/>
              <a:buChar char="●"/>
            </a:pPr>
            <a:r>
              <a:rPr lang="en-IN" sz="2400" dirty="0">
                <a:solidFill>
                  <a:schemeClr val="dk1"/>
                </a:solidFill>
                <a:latin typeface="Montserrat"/>
                <a:ea typeface="Montserrat"/>
                <a:cs typeface="Montserrat"/>
                <a:sym typeface="Montserrat"/>
              </a:rPr>
              <a:t>Online-</a:t>
            </a:r>
            <a:r>
              <a:rPr lang="en-IN" sz="2400" dirty="0" err="1">
                <a:solidFill>
                  <a:schemeClr val="dk1"/>
                </a:solidFill>
                <a:latin typeface="Montserrat"/>
                <a:ea typeface="Montserrat"/>
                <a:cs typeface="Montserrat"/>
                <a:sym typeface="Montserrat"/>
              </a:rPr>
              <a:t>gcc</a:t>
            </a:r>
            <a:r>
              <a:rPr lang="en-IN" sz="2400" dirty="0">
                <a:solidFill>
                  <a:schemeClr val="dk1"/>
                </a:solidFill>
                <a:latin typeface="Montserrat"/>
                <a:ea typeface="Montserrat"/>
                <a:cs typeface="Montserrat"/>
                <a:sym typeface="Montserrat"/>
              </a:rPr>
              <a:t>-compiler</a:t>
            </a:r>
          </a:p>
          <a:p>
            <a:pPr marL="38100" marR="0" lvl="0" algn="l" rtl="0">
              <a:lnSpc>
                <a:spcPct val="100000"/>
              </a:lnSpc>
              <a:spcBef>
                <a:spcPts val="0"/>
              </a:spcBef>
              <a:spcAft>
                <a:spcPts val="0"/>
              </a:spcAft>
              <a:buClr>
                <a:schemeClr val="dk1"/>
              </a:buClr>
              <a:buSzPts val="3000"/>
            </a:pPr>
            <a:endParaRPr sz="2400" b="0" i="0" u="none" strike="noStrike" cap="none" dirty="0">
              <a:solidFill>
                <a:schemeClr val="dk1"/>
              </a:solidFill>
              <a:latin typeface="Montserrat"/>
              <a:ea typeface="Montserrat"/>
              <a:cs typeface="Montserrat"/>
              <a:sym typeface="Montserrat"/>
            </a:endParaRPr>
          </a:p>
          <a:p>
            <a:pPr marL="0" marR="0" lvl="0" indent="0" algn="l" rtl="0">
              <a:lnSpc>
                <a:spcPct val="100000"/>
              </a:lnSpc>
              <a:spcBef>
                <a:spcPts val="0"/>
              </a:spcBef>
              <a:spcAft>
                <a:spcPts val="0"/>
              </a:spcAft>
              <a:buClr>
                <a:srgbClr val="000000"/>
              </a:buClr>
              <a:buSzPts val="3000"/>
              <a:buFont typeface="Arial"/>
              <a:buNone/>
            </a:pPr>
            <a:endParaRPr sz="3000" b="0" i="0" u="none" strike="noStrike" cap="none" dirty="0">
              <a:solidFill>
                <a:schemeClr val="dk1"/>
              </a:solidFill>
              <a:latin typeface="Montserrat"/>
              <a:ea typeface="Montserrat"/>
              <a:cs typeface="Montserrat"/>
              <a:sym typeface="Montserrat"/>
            </a:endParaRPr>
          </a:p>
          <a:p>
            <a:pPr marL="0" marR="0" lvl="0" indent="0" algn="l" rtl="0">
              <a:lnSpc>
                <a:spcPct val="100000"/>
              </a:lnSpc>
              <a:spcBef>
                <a:spcPts val="0"/>
              </a:spcBef>
              <a:spcAft>
                <a:spcPts val="0"/>
              </a:spcAft>
              <a:buClr>
                <a:srgbClr val="000000"/>
              </a:buClr>
              <a:buSzPts val="3000"/>
              <a:buFont typeface="Arial"/>
              <a:buNone/>
            </a:pPr>
            <a:endParaRPr sz="3000" b="0" i="0" u="none" strike="noStrike" cap="none" dirty="0">
              <a:solidFill>
                <a:schemeClr val="dk1"/>
              </a:solidFill>
              <a:latin typeface="Montserrat"/>
              <a:ea typeface="Montserrat"/>
              <a:cs typeface="Montserrat"/>
              <a:sym typeface="Montserrat"/>
            </a:endParaRPr>
          </a:p>
          <a:p>
            <a:pPr marL="45720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Quattrocento Sans"/>
              <a:ea typeface="Quattrocento Sans"/>
              <a:cs typeface="Quattrocento Sans"/>
              <a:sym typeface="Quattrocento Sans"/>
            </a:endParaRPr>
          </a:p>
        </p:txBody>
      </p:sp>
      <p:pic>
        <p:nvPicPr>
          <p:cNvPr id="331" name="Google Shape;331;p39"/>
          <p:cNvPicPr preferRelativeResize="0"/>
          <p:nvPr/>
        </p:nvPicPr>
        <p:blipFill rotWithShape="1">
          <a:blip r:embed="rId3">
            <a:alphaModFix/>
          </a:blip>
          <a:srcRect/>
          <a:stretch/>
        </p:blipFill>
        <p:spPr>
          <a:xfrm>
            <a:off x="8197575" y="3598623"/>
            <a:ext cx="2143125" cy="1914052"/>
          </a:xfrm>
          <a:prstGeom prst="rect">
            <a:avLst/>
          </a:prstGeom>
          <a:noFill/>
          <a:ln>
            <a:noFill/>
          </a:ln>
        </p:spPr>
      </p:pic>
      <p:pic>
        <p:nvPicPr>
          <p:cNvPr id="332" name="Google Shape;332;p39"/>
          <p:cNvPicPr preferRelativeResize="0"/>
          <p:nvPr/>
        </p:nvPicPr>
        <p:blipFill rotWithShape="1">
          <a:blip r:embed="rId4">
            <a:alphaModFix/>
          </a:blip>
          <a:srcRect/>
          <a:stretch/>
        </p:blipFill>
        <p:spPr>
          <a:xfrm>
            <a:off x="6096000" y="1455500"/>
            <a:ext cx="2257588" cy="2143125"/>
          </a:xfrm>
          <a:prstGeom prst="rect">
            <a:avLst/>
          </a:prstGeom>
          <a:noFill/>
          <a:ln>
            <a:noFill/>
          </a:ln>
        </p:spPr>
      </p:pic>
      <p:pic>
        <p:nvPicPr>
          <p:cNvPr id="333" name="Google Shape;333;p39"/>
          <p:cNvPicPr preferRelativeResize="0"/>
          <p:nvPr/>
        </p:nvPicPr>
        <p:blipFill rotWithShape="1">
          <a:blip r:embed="rId5">
            <a:alphaModFix/>
          </a:blip>
          <a:srcRect/>
          <a:stretch/>
        </p:blipFill>
        <p:spPr>
          <a:xfrm>
            <a:off x="4811825" y="5383260"/>
            <a:ext cx="3200400" cy="1143000"/>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Google Shape;338;p40"/>
          <p:cNvSpPr txBox="1">
            <a:spLocks noGrp="1"/>
          </p:cNvSpPr>
          <p:nvPr>
            <p:ph type="title"/>
          </p:nvPr>
        </p:nvSpPr>
        <p:spPr>
          <a:xfrm>
            <a:off x="521207" y="448056"/>
            <a:ext cx="6877200" cy="6402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3A3838"/>
              </a:buClr>
              <a:buSzPts val="2800"/>
              <a:buFont typeface="Quattrocento Sans"/>
              <a:buNone/>
            </a:pPr>
            <a:r>
              <a:rPr lang="en-IN" sz="3000" b="1">
                <a:latin typeface="Montserrat"/>
                <a:ea typeface="Montserrat"/>
                <a:cs typeface="Montserrat"/>
                <a:sym typeface="Montserrat"/>
              </a:rPr>
              <a:t>Target audience</a:t>
            </a:r>
            <a:endParaRPr sz="3000" b="1">
              <a:latin typeface="Montserrat"/>
              <a:ea typeface="Montserrat"/>
              <a:cs typeface="Montserrat"/>
              <a:sym typeface="Montserrat"/>
            </a:endParaRPr>
          </a:p>
        </p:txBody>
      </p:sp>
      <p:sp>
        <p:nvSpPr>
          <p:cNvPr id="339" name="Google Shape;339;p40"/>
          <p:cNvSpPr txBox="1"/>
          <p:nvPr/>
        </p:nvSpPr>
        <p:spPr>
          <a:xfrm>
            <a:off x="667500" y="2079293"/>
            <a:ext cx="8899200" cy="2276700"/>
          </a:xfrm>
          <a:prstGeom prst="rect">
            <a:avLst/>
          </a:prstGeom>
          <a:noFill/>
          <a:ln>
            <a:noFill/>
          </a:ln>
        </p:spPr>
        <p:txBody>
          <a:bodyPr spcFirstLastPara="1" wrap="square" lIns="91425" tIns="45700" rIns="91425" bIns="45700" anchor="t" anchorCtr="0">
            <a:noAutofit/>
          </a:bodyPr>
          <a:lstStyle/>
          <a:p>
            <a:pPr marL="457200" marR="0" lvl="0" indent="-381000" algn="l" rtl="0">
              <a:lnSpc>
                <a:spcPct val="100000"/>
              </a:lnSpc>
              <a:spcBef>
                <a:spcPts val="0"/>
              </a:spcBef>
              <a:spcAft>
                <a:spcPts val="0"/>
              </a:spcAft>
              <a:buClr>
                <a:schemeClr val="dk1"/>
              </a:buClr>
              <a:buSzPts val="2400"/>
              <a:buFont typeface="Montserrat"/>
              <a:buChar char="●"/>
            </a:pPr>
            <a:r>
              <a:rPr lang="en-IN" sz="2400" b="0" i="0" u="none" strike="noStrike" cap="none">
                <a:solidFill>
                  <a:schemeClr val="dk1"/>
                </a:solidFill>
                <a:latin typeface="Montserrat"/>
                <a:ea typeface="Montserrat"/>
                <a:cs typeface="Montserrat"/>
                <a:sym typeface="Montserrat"/>
              </a:rPr>
              <a:t>Enthusiasts in field of Image Processing.</a:t>
            </a:r>
            <a:endParaRPr sz="2400" b="0" i="0" u="none" strike="noStrike" cap="none">
              <a:solidFill>
                <a:schemeClr val="dk1"/>
              </a:solidFill>
              <a:latin typeface="Montserrat"/>
              <a:ea typeface="Montserrat"/>
              <a:cs typeface="Montserrat"/>
              <a:sym typeface="Montserrat"/>
            </a:endParaRPr>
          </a:p>
          <a:p>
            <a:pPr marL="45720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Montserrat"/>
              <a:ea typeface="Montserrat"/>
              <a:cs typeface="Montserrat"/>
              <a:sym typeface="Montserrat"/>
            </a:endParaRPr>
          </a:p>
          <a:p>
            <a:pPr marL="45720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Montserrat"/>
              <a:ea typeface="Montserrat"/>
              <a:cs typeface="Montserrat"/>
              <a:sym typeface="Montserrat"/>
            </a:endParaRPr>
          </a:p>
          <a:p>
            <a:pPr marL="457200" marR="0" lvl="0" indent="-381000" algn="l" rtl="0">
              <a:lnSpc>
                <a:spcPct val="100000"/>
              </a:lnSpc>
              <a:spcBef>
                <a:spcPts val="0"/>
              </a:spcBef>
              <a:spcAft>
                <a:spcPts val="0"/>
              </a:spcAft>
              <a:buClr>
                <a:schemeClr val="dk1"/>
              </a:buClr>
              <a:buSzPts val="2400"/>
              <a:buFont typeface="Montserrat"/>
              <a:buChar char="●"/>
            </a:pPr>
            <a:r>
              <a:rPr lang="en-IN" sz="2400" b="0" i="0" u="none" strike="noStrike" cap="none">
                <a:solidFill>
                  <a:schemeClr val="dk1"/>
                </a:solidFill>
                <a:latin typeface="Montserrat"/>
                <a:ea typeface="Montserrat"/>
                <a:cs typeface="Montserrat"/>
                <a:sym typeface="Montserrat"/>
              </a:rPr>
              <a:t>Enthusiasts  in field of machine learning.</a:t>
            </a:r>
            <a:endParaRPr sz="2400" b="0" i="0" u="none" strike="noStrike" cap="none">
              <a:solidFill>
                <a:srgbClr val="000000"/>
              </a:solidFill>
              <a:latin typeface="Montserrat"/>
              <a:ea typeface="Montserrat"/>
              <a:cs typeface="Montserrat"/>
              <a:sym typeface="Montserrat"/>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Google Shape;344;p41"/>
          <p:cNvSpPr txBox="1">
            <a:spLocks noGrp="1"/>
          </p:cNvSpPr>
          <p:nvPr>
            <p:ph type="title"/>
          </p:nvPr>
        </p:nvSpPr>
        <p:spPr>
          <a:xfrm>
            <a:off x="521207" y="448056"/>
            <a:ext cx="6877119" cy="64008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3A3838"/>
              </a:buClr>
              <a:buSzPts val="2800"/>
              <a:buFont typeface="Quattrocento Sans"/>
              <a:buNone/>
            </a:pPr>
            <a:r>
              <a:rPr lang="en-IN" sz="3000" b="1">
                <a:latin typeface="Montserrat"/>
                <a:ea typeface="Montserrat"/>
                <a:cs typeface="Montserrat"/>
                <a:sym typeface="Montserrat"/>
              </a:rPr>
              <a:t>Limitations</a:t>
            </a:r>
            <a:endParaRPr sz="3000" b="1">
              <a:latin typeface="Montserrat"/>
              <a:ea typeface="Montserrat"/>
              <a:cs typeface="Montserrat"/>
              <a:sym typeface="Montserrat"/>
            </a:endParaRPr>
          </a:p>
        </p:txBody>
      </p:sp>
      <p:sp>
        <p:nvSpPr>
          <p:cNvPr id="345" name="Google Shape;345;p41"/>
          <p:cNvSpPr txBox="1"/>
          <p:nvPr/>
        </p:nvSpPr>
        <p:spPr>
          <a:xfrm>
            <a:off x="633050" y="1803050"/>
            <a:ext cx="10867200" cy="3318600"/>
          </a:xfrm>
          <a:prstGeom prst="rect">
            <a:avLst/>
          </a:prstGeom>
          <a:noFill/>
          <a:ln>
            <a:noFill/>
          </a:ln>
        </p:spPr>
        <p:txBody>
          <a:bodyPr spcFirstLastPara="1" wrap="square" lIns="91425" tIns="45700" rIns="91425" bIns="45700" anchor="t" anchorCtr="0">
            <a:noAutofit/>
          </a:bodyPr>
          <a:lstStyle/>
          <a:p>
            <a:pPr marL="457200" marR="0" lvl="0" indent="-381000" algn="l" rtl="0">
              <a:lnSpc>
                <a:spcPct val="100000"/>
              </a:lnSpc>
              <a:spcBef>
                <a:spcPts val="0"/>
              </a:spcBef>
              <a:spcAft>
                <a:spcPts val="0"/>
              </a:spcAft>
              <a:buClr>
                <a:schemeClr val="dk1"/>
              </a:buClr>
              <a:buSzPts val="2400"/>
              <a:buFont typeface="Montserrat"/>
              <a:buChar char="●"/>
            </a:pPr>
            <a:r>
              <a:rPr lang="en-IN" sz="2400" b="0" i="0" u="none" strike="noStrike" cap="none">
                <a:solidFill>
                  <a:schemeClr val="dk1"/>
                </a:solidFill>
                <a:latin typeface="Montserrat"/>
                <a:ea typeface="Montserrat"/>
                <a:cs typeface="Montserrat"/>
                <a:sym typeface="Montserrat"/>
              </a:rPr>
              <a:t>Performance speedup depends on system configuration .</a:t>
            </a:r>
            <a:endParaRPr sz="2400" b="0" i="0" u="none" strike="noStrike" cap="none">
              <a:solidFill>
                <a:schemeClr val="dk1"/>
              </a:solidFill>
              <a:latin typeface="Montserrat"/>
              <a:ea typeface="Montserrat"/>
              <a:cs typeface="Montserrat"/>
              <a:sym typeface="Montserrat"/>
            </a:endParaRPr>
          </a:p>
          <a:p>
            <a:pPr marL="45720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Montserrat"/>
              <a:ea typeface="Montserrat"/>
              <a:cs typeface="Montserrat"/>
              <a:sym typeface="Montserrat"/>
            </a:endParaRPr>
          </a:p>
          <a:p>
            <a:pPr marL="45720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Montserrat"/>
              <a:ea typeface="Montserrat"/>
              <a:cs typeface="Montserrat"/>
              <a:sym typeface="Montserrat"/>
            </a:endParaRPr>
          </a:p>
          <a:p>
            <a:pPr marL="457200" marR="0" lvl="0" indent="-381000" algn="l" rtl="0">
              <a:lnSpc>
                <a:spcPct val="100000"/>
              </a:lnSpc>
              <a:spcBef>
                <a:spcPts val="0"/>
              </a:spcBef>
              <a:spcAft>
                <a:spcPts val="0"/>
              </a:spcAft>
              <a:buClr>
                <a:schemeClr val="dk1"/>
              </a:buClr>
              <a:buSzPts val="2400"/>
              <a:buFont typeface="Montserrat"/>
              <a:buChar char="●"/>
            </a:pPr>
            <a:r>
              <a:rPr lang="en-IN" sz="2400" b="0" i="0" u="none" strike="noStrike" cap="none">
                <a:solidFill>
                  <a:schemeClr val="dk1"/>
                </a:solidFill>
                <a:latin typeface="Montserrat"/>
                <a:ea typeface="Montserrat"/>
                <a:cs typeface="Montserrat"/>
                <a:sym typeface="Montserrat"/>
              </a:rPr>
              <a:t>Performance may vary from system to system.</a:t>
            </a:r>
            <a:endParaRPr sz="2400" b="0" i="0" u="none" strike="noStrike" cap="none">
              <a:solidFill>
                <a:schemeClr val="dk1"/>
              </a:solidFill>
              <a:latin typeface="Montserrat"/>
              <a:ea typeface="Montserrat"/>
              <a:cs typeface="Montserrat"/>
              <a:sym typeface="Montserrat"/>
            </a:endParaRPr>
          </a:p>
          <a:p>
            <a:pPr marL="45720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Montserrat"/>
              <a:ea typeface="Montserrat"/>
              <a:cs typeface="Montserrat"/>
              <a:sym typeface="Montserrat"/>
            </a:endParaRPr>
          </a:p>
          <a:p>
            <a:pPr marL="457200" marR="0" lvl="0" indent="-381000" algn="l" rtl="0">
              <a:lnSpc>
                <a:spcPct val="100000"/>
              </a:lnSpc>
              <a:spcBef>
                <a:spcPts val="0"/>
              </a:spcBef>
              <a:spcAft>
                <a:spcPts val="0"/>
              </a:spcAft>
              <a:buClr>
                <a:schemeClr val="dk1"/>
              </a:buClr>
              <a:buSzPts val="2400"/>
              <a:buFont typeface="Montserrat"/>
              <a:buChar char="●"/>
            </a:pPr>
            <a:r>
              <a:rPr lang="en-IN" sz="2400" b="0" i="0" u="none" strike="noStrike" cap="none">
                <a:solidFill>
                  <a:schemeClr val="dk1"/>
                </a:solidFill>
                <a:latin typeface="Montserrat"/>
                <a:ea typeface="Montserrat"/>
                <a:cs typeface="Montserrat"/>
                <a:sym typeface="Montserrat"/>
              </a:rPr>
              <a:t>System should be idle while performing parallel implementations otherwise it may not give it’s best.</a:t>
            </a:r>
            <a:endParaRPr sz="2400" b="0" i="0" u="none" strike="noStrike" cap="none">
              <a:solidFill>
                <a:schemeClr val="dk1"/>
              </a:solidFill>
              <a:latin typeface="Montserrat"/>
              <a:ea typeface="Montserrat"/>
              <a:cs typeface="Montserrat"/>
              <a:sym typeface="Montserrat"/>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1" name="Google Shape;351;p42"/>
          <p:cNvSpPr txBox="1">
            <a:spLocks noGrp="1"/>
          </p:cNvSpPr>
          <p:nvPr>
            <p:ph type="title"/>
          </p:nvPr>
        </p:nvSpPr>
        <p:spPr>
          <a:xfrm>
            <a:off x="594359" y="448056"/>
            <a:ext cx="6877200" cy="6402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2800"/>
              <a:buNone/>
            </a:pPr>
            <a:r>
              <a:rPr lang="en-IN" sz="3000" b="1">
                <a:latin typeface="Montserrat"/>
                <a:ea typeface="Montserrat"/>
                <a:cs typeface="Montserrat"/>
                <a:sym typeface="Montserrat"/>
              </a:rPr>
              <a:t>References</a:t>
            </a:r>
            <a:endParaRPr sz="3000" b="1">
              <a:latin typeface="Montserrat"/>
              <a:ea typeface="Montserrat"/>
              <a:cs typeface="Montserrat"/>
              <a:sym typeface="Montserrat"/>
            </a:endParaRPr>
          </a:p>
        </p:txBody>
      </p:sp>
      <p:sp>
        <p:nvSpPr>
          <p:cNvPr id="352" name="Google Shape;352;p42"/>
          <p:cNvSpPr txBox="1">
            <a:spLocks noGrp="1"/>
          </p:cNvSpPr>
          <p:nvPr>
            <p:ph type="body" idx="1"/>
          </p:nvPr>
        </p:nvSpPr>
        <p:spPr>
          <a:xfrm>
            <a:off x="539500" y="1511800"/>
            <a:ext cx="11021100" cy="39777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1200"/>
              </a:spcBef>
              <a:spcAft>
                <a:spcPts val="0"/>
              </a:spcAft>
              <a:buSzPts val="1200"/>
              <a:buNone/>
            </a:pPr>
            <a:r>
              <a:rPr lang="en-IN" sz="2400" u="sng" dirty="0">
                <a:solidFill>
                  <a:schemeClr val="hlink"/>
                </a:solidFill>
                <a:latin typeface="Montserrat"/>
                <a:ea typeface="Montserrat"/>
                <a:cs typeface="Montserrat"/>
                <a:sym typeface="Montserrat"/>
                <a:hlinkClick r:id="rId3"/>
              </a:rPr>
              <a:t>Introduction to </a:t>
            </a:r>
            <a:r>
              <a:rPr lang="en-IN" sz="2400" u="sng" dirty="0" err="1">
                <a:solidFill>
                  <a:schemeClr val="hlink"/>
                </a:solidFill>
                <a:latin typeface="Montserrat"/>
                <a:ea typeface="Montserrat"/>
                <a:cs typeface="Montserrat"/>
                <a:sym typeface="Montserrat"/>
                <a:hlinkClick r:id="rId3"/>
              </a:rPr>
              <a:t>OpenMp</a:t>
            </a:r>
            <a:r>
              <a:rPr lang="en-IN" sz="2400" u="sng" dirty="0">
                <a:solidFill>
                  <a:schemeClr val="hlink"/>
                </a:solidFill>
                <a:latin typeface="Montserrat"/>
                <a:ea typeface="Montserrat"/>
                <a:cs typeface="Montserrat"/>
                <a:sym typeface="Montserrat"/>
                <a:hlinkClick r:id="rId3"/>
              </a:rPr>
              <a:t> by Tim Matson</a:t>
            </a:r>
            <a:r>
              <a:rPr lang="en-IN" sz="2400" dirty="0">
                <a:latin typeface="Montserrat"/>
                <a:ea typeface="Montserrat"/>
                <a:cs typeface="Montserrat"/>
                <a:sym typeface="Montserrat"/>
              </a:rPr>
              <a:t> </a:t>
            </a:r>
            <a:endParaRPr sz="2400" dirty="0">
              <a:latin typeface="Montserrat"/>
              <a:ea typeface="Montserrat"/>
              <a:cs typeface="Montserrat"/>
              <a:sym typeface="Montserrat"/>
            </a:endParaRPr>
          </a:p>
          <a:p>
            <a:pPr marL="0" lvl="0" indent="0" algn="l" rtl="0">
              <a:lnSpc>
                <a:spcPct val="100000"/>
              </a:lnSpc>
              <a:spcBef>
                <a:spcPts val="1200"/>
              </a:spcBef>
              <a:spcAft>
                <a:spcPts val="0"/>
              </a:spcAft>
              <a:buSzPts val="1200"/>
              <a:buNone/>
            </a:pPr>
            <a:r>
              <a:rPr lang="en-IN" sz="2400" u="sng" dirty="0">
                <a:solidFill>
                  <a:schemeClr val="hlink"/>
                </a:solidFill>
                <a:latin typeface="Montserrat"/>
                <a:ea typeface="Montserrat"/>
                <a:cs typeface="Montserrat"/>
                <a:sym typeface="Montserrat"/>
                <a:hlinkClick r:id="rId4"/>
              </a:rPr>
              <a:t>PNG specification </a:t>
            </a:r>
            <a:endParaRPr lang="en-IN" sz="2400" u="sng" dirty="0">
              <a:solidFill>
                <a:schemeClr val="hlink"/>
              </a:solidFill>
              <a:latin typeface="Montserrat"/>
              <a:ea typeface="Montserrat"/>
              <a:cs typeface="Montserrat"/>
              <a:sym typeface="Montserrat"/>
            </a:endParaRPr>
          </a:p>
          <a:p>
            <a:pPr marL="0" lvl="0" indent="0" algn="l" rtl="0">
              <a:lnSpc>
                <a:spcPct val="100000"/>
              </a:lnSpc>
              <a:spcBef>
                <a:spcPts val="1200"/>
              </a:spcBef>
              <a:spcAft>
                <a:spcPts val="0"/>
              </a:spcAft>
              <a:buSzPts val="1200"/>
              <a:buNone/>
            </a:pPr>
            <a:r>
              <a:rPr lang="en-IN" sz="2400" u="sng" dirty="0" err="1">
                <a:solidFill>
                  <a:schemeClr val="hlink"/>
                </a:solidFill>
                <a:latin typeface="Montserrat"/>
                <a:ea typeface="Montserrat"/>
                <a:cs typeface="Montserrat"/>
                <a:sym typeface="Montserrat"/>
              </a:rPr>
              <a:t>Nptel</a:t>
            </a:r>
            <a:r>
              <a:rPr lang="en-IN" sz="2400" u="sng" dirty="0">
                <a:solidFill>
                  <a:schemeClr val="hlink"/>
                </a:solidFill>
                <a:latin typeface="Montserrat"/>
                <a:ea typeface="Montserrat"/>
                <a:cs typeface="Montserrat"/>
                <a:sym typeface="Montserrat"/>
              </a:rPr>
              <a:t> course on </a:t>
            </a:r>
            <a:r>
              <a:rPr lang="en-IN" sz="2400" u="sng" dirty="0" err="1">
                <a:solidFill>
                  <a:schemeClr val="hlink"/>
                </a:solidFill>
                <a:latin typeface="Montserrat"/>
                <a:ea typeface="Montserrat"/>
                <a:cs typeface="Montserrat"/>
                <a:sym typeface="Montserrat"/>
              </a:rPr>
              <a:t>OpenMp</a:t>
            </a:r>
            <a:endParaRPr lang="en-IN" sz="2400" u="sng" dirty="0">
              <a:solidFill>
                <a:schemeClr val="hlink"/>
              </a:solidFill>
              <a:latin typeface="Montserrat"/>
              <a:ea typeface="Montserrat"/>
              <a:cs typeface="Montserrat"/>
              <a:sym typeface="Montserrat"/>
            </a:endParaRPr>
          </a:p>
          <a:p>
            <a:pPr marL="0" lvl="0" indent="0" algn="l" rtl="0">
              <a:lnSpc>
                <a:spcPct val="100000"/>
              </a:lnSpc>
              <a:spcBef>
                <a:spcPts val="1200"/>
              </a:spcBef>
              <a:spcAft>
                <a:spcPts val="0"/>
              </a:spcAft>
              <a:buSzPts val="1200"/>
              <a:buNone/>
            </a:pPr>
            <a:r>
              <a:rPr lang="en-IN" sz="2400" u="sng" dirty="0" err="1">
                <a:solidFill>
                  <a:schemeClr val="hlink"/>
                </a:solidFill>
                <a:latin typeface="Montserrat"/>
                <a:ea typeface="Montserrat"/>
                <a:cs typeface="Montserrat"/>
                <a:sym typeface="Montserrat"/>
              </a:rPr>
              <a:t>Coursera</a:t>
            </a:r>
            <a:r>
              <a:rPr lang="en-IN" sz="2400" u="sng" dirty="0">
                <a:solidFill>
                  <a:schemeClr val="hlink"/>
                </a:solidFill>
                <a:latin typeface="Montserrat"/>
                <a:ea typeface="Montserrat"/>
                <a:cs typeface="Montserrat"/>
                <a:sym typeface="Montserrat"/>
              </a:rPr>
              <a:t> course to master </a:t>
            </a:r>
            <a:r>
              <a:rPr lang="en-IN" sz="2400" u="sng" dirty="0" err="1">
                <a:solidFill>
                  <a:schemeClr val="hlink"/>
                </a:solidFill>
                <a:latin typeface="Montserrat"/>
                <a:ea typeface="Montserrat"/>
                <a:cs typeface="Montserrat"/>
                <a:sym typeface="Montserrat"/>
              </a:rPr>
              <a:t>OpenMp</a:t>
            </a:r>
            <a:endParaRPr lang="en-IN" sz="2400" u="sng" dirty="0">
              <a:solidFill>
                <a:schemeClr val="hlink"/>
              </a:solidFill>
              <a:latin typeface="Montserrat"/>
              <a:ea typeface="Montserrat"/>
              <a:cs typeface="Montserrat"/>
              <a:sym typeface="Montserrat"/>
            </a:endParaRPr>
          </a:p>
          <a:p>
            <a:pPr marL="0" lvl="0" indent="0" algn="l" rtl="0">
              <a:lnSpc>
                <a:spcPct val="100000"/>
              </a:lnSpc>
              <a:spcBef>
                <a:spcPts val="1200"/>
              </a:spcBef>
              <a:spcAft>
                <a:spcPts val="0"/>
              </a:spcAft>
              <a:buSzPts val="1200"/>
              <a:buNone/>
            </a:pPr>
            <a:r>
              <a:rPr lang="en-IN" sz="2400" u="sng" dirty="0">
                <a:solidFill>
                  <a:schemeClr val="hlink"/>
                </a:solidFill>
                <a:latin typeface="Montserrat"/>
                <a:ea typeface="Montserrat"/>
                <a:cs typeface="Montserrat"/>
                <a:sym typeface="Montserrat"/>
              </a:rPr>
              <a:t>GFG for codes of standard algorithms</a:t>
            </a:r>
          </a:p>
          <a:p>
            <a:pPr marL="0" lvl="0" indent="0" algn="l" rtl="0">
              <a:lnSpc>
                <a:spcPct val="100000"/>
              </a:lnSpc>
              <a:spcBef>
                <a:spcPts val="1200"/>
              </a:spcBef>
              <a:spcAft>
                <a:spcPts val="0"/>
              </a:spcAft>
              <a:buSzPts val="1200"/>
              <a:buNone/>
            </a:pPr>
            <a:r>
              <a:rPr lang="en-IN" sz="2400" u="sng" dirty="0">
                <a:solidFill>
                  <a:schemeClr val="hlink"/>
                </a:solidFill>
                <a:latin typeface="Montserrat"/>
                <a:ea typeface="Montserrat"/>
                <a:cs typeface="Montserrat"/>
                <a:sym typeface="Montserrat"/>
              </a:rPr>
              <a:t>Gonzalez book to learn “Digital Image Processing”</a:t>
            </a:r>
          </a:p>
          <a:p>
            <a:pPr marL="0" lvl="0" indent="0" algn="l" rtl="0">
              <a:lnSpc>
                <a:spcPct val="100000"/>
              </a:lnSpc>
              <a:spcBef>
                <a:spcPts val="1200"/>
              </a:spcBef>
              <a:spcAft>
                <a:spcPts val="0"/>
              </a:spcAft>
              <a:buSzPts val="1200"/>
              <a:buNone/>
            </a:pPr>
            <a:r>
              <a:rPr lang="en-IN" sz="2400" u="sng" dirty="0" err="1">
                <a:solidFill>
                  <a:schemeClr val="hlink"/>
                </a:solidFill>
                <a:latin typeface="Montserrat"/>
                <a:ea typeface="Montserrat"/>
                <a:cs typeface="Montserrat"/>
                <a:sym typeface="Montserrat"/>
              </a:rPr>
              <a:t>Codevolution</a:t>
            </a:r>
            <a:r>
              <a:rPr lang="en-IN" sz="2400" u="sng" dirty="0">
                <a:solidFill>
                  <a:schemeClr val="hlink"/>
                </a:solidFill>
                <a:latin typeface="Montserrat"/>
                <a:ea typeface="Montserrat"/>
                <a:cs typeface="Montserrat"/>
                <a:sym typeface="Montserrat"/>
              </a:rPr>
              <a:t> </a:t>
            </a:r>
            <a:r>
              <a:rPr lang="en-IN" sz="2400" u="sng" dirty="0" err="1">
                <a:solidFill>
                  <a:schemeClr val="hlink"/>
                </a:solidFill>
                <a:latin typeface="Montserrat"/>
                <a:ea typeface="Montserrat"/>
                <a:cs typeface="Montserrat"/>
                <a:sym typeface="Montserrat"/>
              </a:rPr>
              <a:t>Youtube</a:t>
            </a:r>
            <a:r>
              <a:rPr lang="en-IN" sz="2400" u="sng" dirty="0">
                <a:solidFill>
                  <a:schemeClr val="hlink"/>
                </a:solidFill>
                <a:latin typeface="Montserrat"/>
                <a:ea typeface="Montserrat"/>
                <a:cs typeface="Montserrat"/>
                <a:sym typeface="Montserrat"/>
              </a:rPr>
              <a:t> Channel to learn React.js</a:t>
            </a:r>
          </a:p>
          <a:p>
            <a:pPr marL="0" lvl="0" indent="0" algn="l" rtl="0">
              <a:lnSpc>
                <a:spcPct val="100000"/>
              </a:lnSpc>
              <a:spcBef>
                <a:spcPts val="1200"/>
              </a:spcBef>
              <a:spcAft>
                <a:spcPts val="0"/>
              </a:spcAft>
              <a:buSzPts val="1200"/>
              <a:buNone/>
            </a:pPr>
            <a:endParaRPr lang="en-IN" sz="2400" u="sng" dirty="0">
              <a:solidFill>
                <a:schemeClr val="hlink"/>
              </a:solidFill>
              <a:latin typeface="Montserrat"/>
              <a:ea typeface="Montserrat"/>
              <a:cs typeface="Montserrat"/>
              <a:sym typeface="Montserrat"/>
            </a:endParaRPr>
          </a:p>
          <a:p>
            <a:pPr marL="0" lvl="0" indent="0" algn="l" rtl="0">
              <a:lnSpc>
                <a:spcPct val="100000"/>
              </a:lnSpc>
              <a:spcBef>
                <a:spcPts val="1200"/>
              </a:spcBef>
              <a:spcAft>
                <a:spcPts val="0"/>
              </a:spcAft>
              <a:buSzPts val="1200"/>
              <a:buNone/>
            </a:pPr>
            <a:endParaRPr lang="en-IN" sz="2400" u="sng" dirty="0">
              <a:solidFill>
                <a:schemeClr val="hlink"/>
              </a:solidFill>
              <a:latin typeface="Montserrat"/>
              <a:ea typeface="Montserrat"/>
              <a:cs typeface="Montserrat"/>
              <a:sym typeface="Montserrat"/>
            </a:endParaRPr>
          </a:p>
          <a:p>
            <a:pPr marL="0" lvl="0" indent="0" algn="l" rtl="0">
              <a:lnSpc>
                <a:spcPct val="100000"/>
              </a:lnSpc>
              <a:spcBef>
                <a:spcPts val="1200"/>
              </a:spcBef>
              <a:spcAft>
                <a:spcPts val="0"/>
              </a:spcAft>
              <a:buSzPts val="1200"/>
              <a:buNone/>
            </a:pPr>
            <a:endParaRPr lang="en-IN" sz="2400" u="sng" dirty="0">
              <a:solidFill>
                <a:schemeClr val="hlink"/>
              </a:solidFill>
              <a:latin typeface="Montserrat"/>
              <a:ea typeface="Montserrat"/>
              <a:cs typeface="Montserrat"/>
              <a:sym typeface="Montserrat"/>
            </a:endParaRPr>
          </a:p>
          <a:p>
            <a:pPr marL="0" lvl="0" indent="0" algn="l" rtl="0">
              <a:lnSpc>
                <a:spcPct val="100000"/>
              </a:lnSpc>
              <a:spcBef>
                <a:spcPts val="1200"/>
              </a:spcBef>
              <a:spcAft>
                <a:spcPts val="0"/>
              </a:spcAft>
              <a:buSzPts val="1200"/>
              <a:buNone/>
            </a:pPr>
            <a:r>
              <a:rPr lang="en-IN" sz="2400" u="sng" dirty="0">
                <a:solidFill>
                  <a:schemeClr val="hlink"/>
                </a:solidFill>
                <a:latin typeface="Montserrat"/>
                <a:ea typeface="Montserrat"/>
                <a:cs typeface="Montserrat"/>
                <a:sym typeface="Montserrat"/>
              </a:rPr>
              <a:t> </a:t>
            </a:r>
            <a:endParaRPr sz="2400" dirty="0">
              <a:latin typeface="Montserrat"/>
              <a:ea typeface="Montserrat"/>
              <a:cs typeface="Montserrat"/>
              <a:sym typeface="Montserrat"/>
            </a:endParaRPr>
          </a:p>
          <a:p>
            <a:pPr marL="0" lvl="0" indent="0" algn="l" rtl="0">
              <a:lnSpc>
                <a:spcPct val="100000"/>
              </a:lnSpc>
              <a:spcBef>
                <a:spcPts val="1200"/>
              </a:spcBef>
              <a:spcAft>
                <a:spcPts val="1200"/>
              </a:spcAft>
              <a:buSzPts val="1200"/>
              <a:buNone/>
            </a:pPr>
            <a:endParaRPr sz="2400" dirty="0">
              <a:latin typeface="Montserrat"/>
              <a:ea typeface="Montserrat"/>
              <a:cs typeface="Montserrat"/>
              <a:sym typeface="Montserra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58" name="Google Shape;58;p8"/>
          <p:cNvSpPr txBox="1">
            <a:spLocks noGrp="1"/>
          </p:cNvSpPr>
          <p:nvPr>
            <p:ph type="title"/>
          </p:nvPr>
        </p:nvSpPr>
        <p:spPr>
          <a:xfrm>
            <a:off x="521198" y="448050"/>
            <a:ext cx="8944500" cy="6402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2800"/>
              <a:buNone/>
            </a:pPr>
            <a:r>
              <a:rPr lang="en-IN" sz="3000" b="1">
                <a:latin typeface="Montserrat"/>
                <a:ea typeface="Montserrat"/>
                <a:cs typeface="Montserrat"/>
                <a:sym typeface="Montserrat"/>
              </a:rPr>
              <a:t>Parallel Programming continued….</a:t>
            </a:r>
            <a:endParaRPr sz="3000" b="1">
              <a:latin typeface="Montserrat"/>
              <a:ea typeface="Montserrat"/>
              <a:cs typeface="Montserrat"/>
              <a:sym typeface="Montserrat"/>
            </a:endParaRPr>
          </a:p>
        </p:txBody>
      </p:sp>
      <p:pic>
        <p:nvPicPr>
          <p:cNvPr id="59" name="Google Shape;59;p8" descr="Parallel computing"/>
          <p:cNvPicPr preferRelativeResize="0"/>
          <p:nvPr/>
        </p:nvPicPr>
        <p:blipFill rotWithShape="1">
          <a:blip r:embed="rId3">
            <a:alphaModFix/>
          </a:blip>
          <a:srcRect/>
          <a:stretch/>
        </p:blipFill>
        <p:spPr>
          <a:xfrm>
            <a:off x="663200" y="1841350"/>
            <a:ext cx="10897426" cy="4913650"/>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QNA</a:t>
            </a:r>
            <a:endParaRPr lang="en-US" dirty="0"/>
          </a:p>
        </p:txBody>
      </p:sp>
      <p:sp>
        <p:nvSpPr>
          <p:cNvPr id="3" name="Text Placeholder 2"/>
          <p:cNvSpPr>
            <a:spLocks noGrp="1"/>
          </p:cNvSpPr>
          <p:nvPr>
            <p:ph type="body" idx="1"/>
          </p:nvPr>
        </p:nvSpPr>
        <p:spPr>
          <a:xfrm>
            <a:off x="539496" y="1399032"/>
            <a:ext cx="11009376" cy="4014216"/>
          </a:xfrm>
        </p:spPr>
        <p:txBody>
          <a:bodyPr/>
          <a:lstStyle/>
          <a:p>
            <a:r>
              <a:rPr lang="en-CA" dirty="0"/>
              <a:t>Q : What is parallel programming ?</a:t>
            </a:r>
          </a:p>
          <a:p>
            <a:r>
              <a:rPr lang="en-IN" dirty="0">
                <a:solidFill>
                  <a:schemeClr val="dk1"/>
                </a:solidFill>
                <a:latin typeface="Montserrat"/>
                <a:ea typeface="Montserrat"/>
                <a:cs typeface="Montserrat"/>
                <a:sym typeface="Montserrat"/>
              </a:rPr>
              <a:t>A :</a:t>
            </a:r>
            <a:r>
              <a:rPr lang="en-IN" b="1" i="1" dirty="0">
                <a:solidFill>
                  <a:schemeClr val="dk1"/>
                </a:solidFill>
                <a:latin typeface="Montserrat"/>
                <a:ea typeface="Montserrat"/>
                <a:cs typeface="Montserrat"/>
                <a:sym typeface="Montserrat"/>
              </a:rPr>
              <a:t> </a:t>
            </a:r>
            <a:r>
              <a:rPr lang="en-IN" i="1" dirty="0">
                <a:solidFill>
                  <a:schemeClr val="dk1"/>
                </a:solidFill>
                <a:latin typeface="Montserrat"/>
                <a:ea typeface="Montserrat"/>
                <a:cs typeface="Montserrat"/>
                <a:sym typeface="Montserrat"/>
              </a:rPr>
              <a:t>Parallel computing</a:t>
            </a:r>
            <a:r>
              <a:rPr lang="en-IN" dirty="0">
                <a:solidFill>
                  <a:schemeClr val="dk1"/>
                </a:solidFill>
                <a:latin typeface="Montserrat"/>
                <a:ea typeface="Montserrat"/>
                <a:cs typeface="Montserrat"/>
                <a:sym typeface="Montserrat"/>
              </a:rPr>
              <a:t> is the simultaneous use of  multiple compute resources to solve a computational problem.</a:t>
            </a:r>
          </a:p>
          <a:p>
            <a:r>
              <a:rPr lang="en-IN" dirty="0">
                <a:solidFill>
                  <a:schemeClr val="dk1"/>
                </a:solidFill>
                <a:latin typeface="Montserrat"/>
                <a:ea typeface="Montserrat"/>
                <a:cs typeface="Montserrat"/>
                <a:sym typeface="Montserrat"/>
              </a:rPr>
              <a:t>Q : Which standard algorithms have you used in your project ?</a:t>
            </a:r>
          </a:p>
          <a:p>
            <a:r>
              <a:rPr lang="en-IN" dirty="0">
                <a:solidFill>
                  <a:schemeClr val="dk1"/>
                </a:solidFill>
                <a:latin typeface="Montserrat"/>
                <a:ea typeface="Montserrat"/>
                <a:cs typeface="Montserrat"/>
                <a:sym typeface="Montserrat"/>
              </a:rPr>
              <a:t>A : Bubble sort , Selection sort, Matrix multiplication, Fibonacci sequence, LCS, DFS, etc.</a:t>
            </a:r>
          </a:p>
          <a:p>
            <a:r>
              <a:rPr lang="en-IN" dirty="0">
                <a:solidFill>
                  <a:schemeClr val="dk1"/>
                </a:solidFill>
                <a:latin typeface="Montserrat"/>
                <a:ea typeface="Montserrat"/>
                <a:cs typeface="Montserrat"/>
                <a:sym typeface="Montserrat"/>
              </a:rPr>
              <a:t>Q : Which image processing techniques have you used in your project ?</a:t>
            </a:r>
          </a:p>
          <a:p>
            <a:r>
              <a:rPr lang="en-IN" dirty="0">
                <a:solidFill>
                  <a:schemeClr val="dk1"/>
                </a:solidFill>
                <a:latin typeface="Montserrat"/>
                <a:ea typeface="Montserrat"/>
                <a:cs typeface="Montserrat"/>
                <a:sym typeface="Montserrat"/>
              </a:rPr>
              <a:t>A : Image blurring, edge detection, contrast </a:t>
            </a:r>
            <a:r>
              <a:rPr lang="en-IN" dirty="0" err="1">
                <a:solidFill>
                  <a:schemeClr val="dk1"/>
                </a:solidFill>
                <a:latin typeface="Montserrat"/>
                <a:ea typeface="Montserrat"/>
                <a:cs typeface="Montserrat"/>
                <a:sym typeface="Montserrat"/>
              </a:rPr>
              <a:t>streching</a:t>
            </a:r>
            <a:r>
              <a:rPr lang="en-IN" dirty="0">
                <a:solidFill>
                  <a:schemeClr val="dk1"/>
                </a:solidFill>
                <a:latin typeface="Montserrat"/>
                <a:ea typeface="Montserrat"/>
                <a:cs typeface="Montserrat"/>
                <a:sym typeface="Montserrat"/>
              </a:rPr>
              <a:t>, image negation, conversion from </a:t>
            </a:r>
            <a:r>
              <a:rPr lang="en-IN" dirty="0" err="1">
                <a:solidFill>
                  <a:schemeClr val="dk1"/>
                </a:solidFill>
                <a:latin typeface="Montserrat"/>
                <a:ea typeface="Montserrat"/>
                <a:cs typeface="Montserrat"/>
                <a:sym typeface="Montserrat"/>
              </a:rPr>
              <a:t>rgb</a:t>
            </a:r>
            <a:r>
              <a:rPr lang="en-IN" dirty="0">
                <a:solidFill>
                  <a:schemeClr val="dk1"/>
                </a:solidFill>
                <a:latin typeface="Montserrat"/>
                <a:ea typeface="Montserrat"/>
                <a:cs typeface="Montserrat"/>
                <a:sym typeface="Montserrat"/>
              </a:rPr>
              <a:t> to gray etc.</a:t>
            </a:r>
          </a:p>
          <a:p>
            <a:r>
              <a:rPr lang="en-IN" dirty="0">
                <a:solidFill>
                  <a:schemeClr val="dk1"/>
                </a:solidFill>
                <a:latin typeface="Montserrat"/>
                <a:ea typeface="Montserrat"/>
                <a:cs typeface="Montserrat"/>
                <a:sym typeface="Montserrat"/>
              </a:rPr>
              <a:t>Q : How will you compare the time difference in your parallel and serial programs?</a:t>
            </a:r>
          </a:p>
          <a:p>
            <a:r>
              <a:rPr lang="en-IN" dirty="0">
                <a:solidFill>
                  <a:schemeClr val="dk1"/>
                </a:solidFill>
                <a:latin typeface="Montserrat"/>
                <a:ea typeface="Montserrat"/>
                <a:cs typeface="Montserrat"/>
                <a:sym typeface="Montserrat"/>
              </a:rPr>
              <a:t>A : We’ll execute each program independently and will calculate the total time of their execution.</a:t>
            </a:r>
          </a:p>
          <a:p>
            <a:r>
              <a:rPr lang="en-IN" dirty="0">
                <a:solidFill>
                  <a:schemeClr val="dk1"/>
                </a:solidFill>
                <a:latin typeface="Montserrat"/>
                <a:ea typeface="Montserrat"/>
                <a:cs typeface="Montserrat"/>
                <a:sym typeface="Montserrat"/>
              </a:rPr>
              <a:t>      Then we’ll run all the tasks </a:t>
            </a:r>
            <a:r>
              <a:rPr lang="en-IN" dirty="0" err="1">
                <a:solidFill>
                  <a:schemeClr val="dk1"/>
                </a:solidFill>
                <a:latin typeface="Montserrat"/>
                <a:ea typeface="Montserrat"/>
                <a:cs typeface="Montserrat"/>
                <a:sym typeface="Montserrat"/>
              </a:rPr>
              <a:t>parallely</a:t>
            </a:r>
            <a:r>
              <a:rPr lang="en-IN" dirty="0">
                <a:solidFill>
                  <a:schemeClr val="dk1"/>
                </a:solidFill>
                <a:latin typeface="Montserrat"/>
                <a:ea typeface="Montserrat"/>
                <a:cs typeface="Montserrat"/>
                <a:sym typeface="Montserrat"/>
              </a:rPr>
              <a:t> and then calculate the time difference.	</a:t>
            </a:r>
          </a:p>
          <a:p>
            <a:endParaRPr lang="en-CA" dirty="0"/>
          </a:p>
          <a:p>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QNA</a:t>
            </a:r>
            <a:endParaRPr lang="en-US" dirty="0"/>
          </a:p>
        </p:txBody>
      </p:sp>
      <p:sp>
        <p:nvSpPr>
          <p:cNvPr id="3" name="Text Placeholder 2"/>
          <p:cNvSpPr>
            <a:spLocks noGrp="1"/>
          </p:cNvSpPr>
          <p:nvPr>
            <p:ph type="body" idx="1"/>
          </p:nvPr>
        </p:nvSpPr>
        <p:spPr>
          <a:xfrm>
            <a:off x="539496" y="1444752"/>
            <a:ext cx="11082528" cy="3968496"/>
          </a:xfrm>
        </p:spPr>
        <p:txBody>
          <a:bodyPr/>
          <a:lstStyle/>
          <a:p>
            <a:r>
              <a:rPr lang="en-CA" dirty="0"/>
              <a:t>Q : Why are you using React.js library ?</a:t>
            </a:r>
          </a:p>
          <a:p>
            <a:r>
              <a:rPr lang="en-CA" dirty="0"/>
              <a:t>A : It is good for frontend and is used very widely in industry.</a:t>
            </a:r>
          </a:p>
          <a:p>
            <a:r>
              <a:rPr lang="en-CA" dirty="0"/>
              <a:t>Q : Which online compiler are you  using ?</a:t>
            </a:r>
          </a:p>
          <a:p>
            <a:r>
              <a:rPr lang="en-CA" dirty="0"/>
              <a:t>A : GCC compiler</a:t>
            </a:r>
          </a:p>
          <a:p>
            <a:r>
              <a:rPr lang="en-CA" dirty="0"/>
              <a:t>Q : What is use of your project in the market ?</a:t>
            </a:r>
          </a:p>
          <a:p>
            <a:pPr lvl="0"/>
            <a:r>
              <a:rPr lang="en-CA" dirty="0"/>
              <a:t>A : </a:t>
            </a:r>
            <a:r>
              <a:rPr lang="en-US" dirty="0"/>
              <a:t>In the market, this platform can establish its reputation as an efficient, reliable and faster environment for conducting various image processing applications.</a:t>
            </a:r>
          </a:p>
          <a:p>
            <a:r>
              <a:rPr lang="en-CA" dirty="0"/>
              <a:t>	</a:t>
            </a:r>
            <a:r>
              <a:rPr lang="en-US" dirty="0"/>
              <a:t>As many programs are carried out at same time , it will also save money.</a:t>
            </a:r>
          </a:p>
          <a:p>
            <a:pPr lvl="0"/>
            <a:endParaRPr lang="en-US" dirty="0"/>
          </a:p>
          <a:p>
            <a:endParaRPr lang="en-CA" dirty="0"/>
          </a:p>
          <a:p>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58" name="Google Shape;358;p43"/>
          <p:cNvSpPr txBox="1">
            <a:spLocks noGrp="1"/>
          </p:cNvSpPr>
          <p:nvPr>
            <p:ph type="title"/>
          </p:nvPr>
        </p:nvSpPr>
        <p:spPr>
          <a:xfrm>
            <a:off x="521207" y="448056"/>
            <a:ext cx="6877200" cy="6402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2800"/>
              <a:buNone/>
            </a:pPr>
            <a:r>
              <a:rPr lang="en-IN" sz="3000" b="1">
                <a:latin typeface="Montserrat"/>
                <a:ea typeface="Montserrat"/>
                <a:cs typeface="Montserrat"/>
                <a:sym typeface="Montserrat"/>
              </a:rPr>
              <a:t>Team</a:t>
            </a:r>
            <a:endParaRPr sz="3000" b="1">
              <a:latin typeface="Montserrat"/>
              <a:ea typeface="Montserrat"/>
              <a:cs typeface="Montserrat"/>
              <a:sym typeface="Montserrat"/>
            </a:endParaRPr>
          </a:p>
        </p:txBody>
      </p:sp>
      <p:sp>
        <p:nvSpPr>
          <p:cNvPr id="359" name="Google Shape;359;p43"/>
          <p:cNvSpPr txBox="1">
            <a:spLocks noGrp="1"/>
          </p:cNvSpPr>
          <p:nvPr>
            <p:ph type="body" idx="1"/>
          </p:nvPr>
        </p:nvSpPr>
        <p:spPr>
          <a:xfrm>
            <a:off x="614875" y="3639311"/>
            <a:ext cx="7690200" cy="2422113"/>
          </a:xfrm>
          <a:prstGeom prst="rect">
            <a:avLst/>
          </a:prstGeom>
          <a:noFill/>
          <a:ln>
            <a:noFill/>
          </a:ln>
        </p:spPr>
        <p:txBody>
          <a:bodyPr spcFirstLastPara="1" wrap="square" lIns="91425" tIns="45700" rIns="91425" bIns="45700" anchor="t" anchorCtr="0">
            <a:noAutofit/>
          </a:bodyPr>
          <a:lstStyle/>
          <a:p>
            <a:pPr marL="0" lvl="0" indent="0"/>
            <a:r>
              <a:rPr lang="en-IN" sz="2400" dirty="0">
                <a:latin typeface="Montserrat"/>
                <a:ea typeface="Montserrat"/>
                <a:cs typeface="Montserrat"/>
                <a:sym typeface="Montserrat"/>
              </a:rPr>
              <a:t>Mr. ADITYA GADADHANI 	2018BTECS00034</a:t>
            </a:r>
          </a:p>
          <a:p>
            <a:pPr marL="0" lvl="0" indent="0" algn="l" rtl="0">
              <a:lnSpc>
                <a:spcPct val="150000"/>
              </a:lnSpc>
              <a:spcBef>
                <a:spcPts val="1000"/>
              </a:spcBef>
              <a:spcAft>
                <a:spcPts val="0"/>
              </a:spcAft>
              <a:buSzPts val="1200"/>
              <a:buNone/>
            </a:pPr>
            <a:r>
              <a:rPr lang="en-IN" sz="2400" dirty="0">
                <a:latin typeface="Montserrat"/>
                <a:ea typeface="Montserrat"/>
                <a:cs typeface="Montserrat"/>
                <a:sym typeface="Montserrat"/>
              </a:rPr>
              <a:t>Mr. SHREYAS MANDADE 	2018BTECS00035</a:t>
            </a:r>
          </a:p>
          <a:p>
            <a:pPr marL="0" lvl="0" indent="0" algn="l" rtl="0">
              <a:lnSpc>
                <a:spcPct val="150000"/>
              </a:lnSpc>
              <a:spcBef>
                <a:spcPts val="1000"/>
              </a:spcBef>
              <a:spcAft>
                <a:spcPts val="0"/>
              </a:spcAft>
              <a:buSzPts val="1200"/>
              <a:buNone/>
            </a:pPr>
            <a:r>
              <a:rPr lang="en-IN" sz="2400" dirty="0">
                <a:latin typeface="Montserrat"/>
                <a:ea typeface="Montserrat"/>
                <a:cs typeface="Montserrat"/>
                <a:sym typeface="Montserrat"/>
              </a:rPr>
              <a:t>Mr. ABHISHEK MORE 		2018BTECS00037</a:t>
            </a:r>
            <a:endParaRPr sz="2400" dirty="0">
              <a:latin typeface="Montserrat"/>
              <a:ea typeface="Montserrat"/>
              <a:cs typeface="Montserrat"/>
              <a:sym typeface="Montserrat"/>
            </a:endParaRPr>
          </a:p>
        </p:txBody>
      </p:sp>
      <p:sp>
        <p:nvSpPr>
          <p:cNvPr id="360" name="Google Shape;360;p43"/>
          <p:cNvSpPr txBox="1"/>
          <p:nvPr/>
        </p:nvSpPr>
        <p:spPr>
          <a:xfrm>
            <a:off x="614874" y="1508760"/>
            <a:ext cx="4505765" cy="149262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IN" sz="2800" b="0" i="0" u="none" strike="noStrike" cap="none" dirty="0">
                <a:solidFill>
                  <a:srgbClr val="000000"/>
                </a:solidFill>
                <a:latin typeface="Montserrat"/>
                <a:ea typeface="Montserrat"/>
                <a:cs typeface="Montserrat"/>
                <a:sym typeface="Montserrat"/>
              </a:rPr>
              <a:t>Guided By</a:t>
            </a:r>
            <a:endParaRPr sz="2800" b="0" i="0" u="none" strike="noStrike" cap="none" dirty="0">
              <a:solidFill>
                <a:srgbClr val="000000"/>
              </a:solidFill>
              <a:latin typeface="Montserrat"/>
              <a:ea typeface="Montserrat"/>
              <a:cs typeface="Montserrat"/>
              <a:sym typeface="Montserrat"/>
            </a:endParaRPr>
          </a:p>
          <a:p>
            <a:pPr marL="0" marR="0" lvl="0" indent="0" algn="l" rtl="0">
              <a:lnSpc>
                <a:spcPct val="100000"/>
              </a:lnSpc>
              <a:spcBef>
                <a:spcPts val="0"/>
              </a:spcBef>
              <a:spcAft>
                <a:spcPts val="0"/>
              </a:spcAft>
              <a:buClr>
                <a:srgbClr val="000000"/>
              </a:buClr>
              <a:buSzPts val="2800"/>
              <a:buFont typeface="Arial"/>
              <a:buNone/>
            </a:pPr>
            <a:r>
              <a:rPr lang="en-IN" sz="2800" dirty="0">
                <a:latin typeface="Montserrat"/>
                <a:ea typeface="Montserrat"/>
                <a:cs typeface="Montserrat"/>
                <a:sym typeface="Montserrat"/>
              </a:rPr>
              <a:t>Asst. </a:t>
            </a:r>
            <a:r>
              <a:rPr lang="en-IN" sz="2800" dirty="0" err="1">
                <a:latin typeface="Montserrat"/>
                <a:ea typeface="Montserrat"/>
                <a:cs typeface="Montserrat"/>
                <a:sym typeface="Montserrat"/>
              </a:rPr>
              <a:t>Prof.</a:t>
            </a:r>
            <a:r>
              <a:rPr lang="en-IN" sz="2800" dirty="0">
                <a:latin typeface="Montserrat"/>
                <a:ea typeface="Montserrat"/>
                <a:cs typeface="Montserrat"/>
                <a:sym typeface="Montserrat"/>
              </a:rPr>
              <a:t> </a:t>
            </a:r>
            <a:r>
              <a:rPr lang="en-IN" sz="2800" b="0" i="0" u="none" strike="noStrike" cap="none" dirty="0">
                <a:solidFill>
                  <a:srgbClr val="000000"/>
                </a:solidFill>
                <a:latin typeface="Montserrat"/>
                <a:ea typeface="Montserrat"/>
                <a:cs typeface="Montserrat"/>
                <a:sym typeface="Montserrat"/>
              </a:rPr>
              <a:t>P. </a:t>
            </a:r>
            <a:r>
              <a:rPr lang="en-IN" sz="2800" b="0" i="0" u="none" strike="noStrike" cap="none" dirty="0" err="1">
                <a:solidFill>
                  <a:srgbClr val="000000"/>
                </a:solidFill>
                <a:latin typeface="Montserrat"/>
                <a:ea typeface="Montserrat"/>
                <a:cs typeface="Montserrat"/>
                <a:sym typeface="Montserrat"/>
              </a:rPr>
              <a:t>Mundada</a:t>
            </a:r>
            <a:endParaRPr sz="2800" b="0" i="0" u="none" strike="noStrike" cap="none" dirty="0">
              <a:solidFill>
                <a:srgbClr val="000000"/>
              </a:solidFill>
              <a:latin typeface="Montserrat"/>
              <a:ea typeface="Montserrat"/>
              <a:cs typeface="Montserrat"/>
              <a:sym typeface="Montserrat"/>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p44"/>
          <p:cNvSpPr txBox="1">
            <a:spLocks noGrp="1"/>
          </p:cNvSpPr>
          <p:nvPr>
            <p:ph type="body" idx="1"/>
          </p:nvPr>
        </p:nvSpPr>
        <p:spPr>
          <a:xfrm>
            <a:off x="2728125" y="2611275"/>
            <a:ext cx="6616800" cy="1322700"/>
          </a:xfrm>
          <a:prstGeom prst="rect">
            <a:avLst/>
          </a:prstGeom>
          <a:noFill/>
          <a:ln>
            <a:noFill/>
          </a:ln>
        </p:spPr>
        <p:txBody>
          <a:bodyPr spcFirstLastPara="1" wrap="square" lIns="91425" tIns="45700" rIns="91425" bIns="45700" anchor="t" anchorCtr="0">
            <a:noAutofit/>
          </a:bodyPr>
          <a:lstStyle/>
          <a:p>
            <a:pPr marL="914400" lvl="0" indent="457200" algn="l" rtl="0">
              <a:lnSpc>
                <a:spcPct val="150000"/>
              </a:lnSpc>
              <a:spcBef>
                <a:spcPts val="1000"/>
              </a:spcBef>
              <a:spcAft>
                <a:spcPts val="1200"/>
              </a:spcAft>
              <a:buSzPts val="1200"/>
              <a:buNone/>
            </a:pPr>
            <a:r>
              <a:rPr lang="en-IN" sz="6000" b="1">
                <a:latin typeface="Montserrat"/>
                <a:ea typeface="Montserrat"/>
                <a:cs typeface="Montserrat"/>
                <a:sym typeface="Montserrat"/>
              </a:rPr>
              <a:t>Thank You </a:t>
            </a:r>
            <a:endParaRPr sz="6000" b="1">
              <a:latin typeface="Montserrat"/>
              <a:ea typeface="Montserrat"/>
              <a:cs typeface="Montserrat"/>
              <a:sym typeface="Montserra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9"/>
          <p:cNvSpPr txBox="1">
            <a:spLocks noGrp="1"/>
          </p:cNvSpPr>
          <p:nvPr>
            <p:ph type="title"/>
          </p:nvPr>
        </p:nvSpPr>
        <p:spPr>
          <a:xfrm>
            <a:off x="521198" y="448050"/>
            <a:ext cx="8627700" cy="6402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3A3838"/>
              </a:buClr>
              <a:buSzPts val="2800"/>
              <a:buFont typeface="Quattrocento Sans"/>
              <a:buNone/>
            </a:pPr>
            <a:r>
              <a:rPr lang="en-IN" sz="3000" b="1">
                <a:latin typeface="Montserrat"/>
                <a:ea typeface="Montserrat"/>
                <a:cs typeface="Montserrat"/>
                <a:sym typeface="Montserrat"/>
              </a:rPr>
              <a:t>Parallel Programming continued...</a:t>
            </a:r>
            <a:endParaRPr sz="3000" b="1">
              <a:latin typeface="Montserrat"/>
              <a:ea typeface="Montserrat"/>
              <a:cs typeface="Montserrat"/>
              <a:sym typeface="Montserrat"/>
            </a:endParaRPr>
          </a:p>
        </p:txBody>
      </p:sp>
      <p:sp>
        <p:nvSpPr>
          <p:cNvPr id="65" name="Google Shape;65;p9"/>
          <p:cNvSpPr txBox="1"/>
          <p:nvPr/>
        </p:nvSpPr>
        <p:spPr>
          <a:xfrm>
            <a:off x="521198" y="1100601"/>
            <a:ext cx="5110161" cy="471149"/>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Clr>
                <a:srgbClr val="3F3F3F"/>
              </a:buClr>
              <a:buSzPts val="1200"/>
              <a:buFont typeface="Arial"/>
              <a:buNone/>
            </a:pPr>
            <a:endParaRPr sz="1200" b="0" i="0" u="none" strike="noStrike" cap="none">
              <a:solidFill>
                <a:srgbClr val="3F3F3F"/>
              </a:solidFill>
              <a:latin typeface="Quattrocento Sans"/>
              <a:ea typeface="Quattrocento Sans"/>
              <a:cs typeface="Quattrocento Sans"/>
              <a:sym typeface="Quattrocento Sans"/>
            </a:endParaRPr>
          </a:p>
        </p:txBody>
      </p:sp>
      <p:sp>
        <p:nvSpPr>
          <p:cNvPr id="66" name="Google Shape;66;p9"/>
          <p:cNvSpPr txBox="1"/>
          <p:nvPr/>
        </p:nvSpPr>
        <p:spPr>
          <a:xfrm>
            <a:off x="521198" y="1350399"/>
            <a:ext cx="5357700" cy="3399022"/>
          </a:xfrm>
          <a:prstGeom prst="rect">
            <a:avLst/>
          </a:prstGeom>
          <a:noFill/>
          <a:ln>
            <a:noFill/>
          </a:ln>
        </p:spPr>
        <p:txBody>
          <a:bodyPr spcFirstLastPara="1" wrap="square" lIns="91425" tIns="45700" rIns="91425" bIns="45700" anchor="t" anchorCtr="0">
            <a:noAutofit/>
          </a:bodyPr>
          <a:lstStyle/>
          <a:p>
            <a:pPr marL="457200" marR="0" lvl="0" indent="-381000" algn="l" rtl="0">
              <a:lnSpc>
                <a:spcPct val="75000"/>
              </a:lnSpc>
              <a:spcBef>
                <a:spcPts val="0"/>
              </a:spcBef>
              <a:spcAft>
                <a:spcPts val="0"/>
              </a:spcAft>
              <a:buClr>
                <a:srgbClr val="3F3F3F"/>
              </a:buClr>
              <a:buSzPts val="2400"/>
              <a:buFont typeface="Montserrat"/>
              <a:buChar char="●"/>
            </a:pPr>
            <a:r>
              <a:rPr lang="en-IN" sz="2400" b="0" i="0" u="none" strike="noStrike" cap="none">
                <a:solidFill>
                  <a:srgbClr val="3F3F3F"/>
                </a:solidFill>
                <a:latin typeface="Montserrat"/>
                <a:ea typeface="Montserrat"/>
                <a:cs typeface="Montserrat"/>
                <a:sym typeface="Montserrat"/>
              </a:rPr>
              <a:t>Concurrency: A condition of a system in which multiple</a:t>
            </a:r>
            <a:endParaRPr sz="2400" b="0" i="0" u="none" strike="noStrike" cap="none">
              <a:solidFill>
                <a:srgbClr val="000000"/>
              </a:solidFill>
              <a:latin typeface="Montserrat"/>
              <a:ea typeface="Montserrat"/>
              <a:cs typeface="Montserrat"/>
              <a:sym typeface="Montserrat"/>
            </a:endParaRPr>
          </a:p>
          <a:p>
            <a:pPr marL="914400" marR="0" lvl="1" indent="-381000" algn="l" rtl="0">
              <a:lnSpc>
                <a:spcPct val="75000"/>
              </a:lnSpc>
              <a:spcBef>
                <a:spcPts val="2000"/>
              </a:spcBef>
              <a:spcAft>
                <a:spcPts val="0"/>
              </a:spcAft>
              <a:buClr>
                <a:srgbClr val="3F3F3F"/>
              </a:buClr>
              <a:buSzPts val="2400"/>
              <a:buFont typeface="Montserrat"/>
              <a:buChar char="○"/>
            </a:pPr>
            <a:r>
              <a:rPr lang="en-IN" sz="2400" b="0" i="0" u="none" strike="noStrike" cap="none">
                <a:solidFill>
                  <a:srgbClr val="3F3F3F"/>
                </a:solidFill>
                <a:latin typeface="Montserrat"/>
                <a:ea typeface="Montserrat"/>
                <a:cs typeface="Montserrat"/>
                <a:sym typeface="Montserrat"/>
              </a:rPr>
              <a:t>Tasks are logically</a:t>
            </a:r>
            <a:r>
              <a:rPr lang="en-IN" sz="2400" b="0" i="1" u="none" strike="noStrike" cap="none">
                <a:solidFill>
                  <a:srgbClr val="3F3F3F"/>
                </a:solidFill>
                <a:latin typeface="Montserrat"/>
                <a:ea typeface="Montserrat"/>
                <a:cs typeface="Montserrat"/>
                <a:sym typeface="Montserrat"/>
              </a:rPr>
              <a:t> </a:t>
            </a:r>
            <a:r>
              <a:rPr lang="en-IN" sz="2400" b="0" i="0" u="none" strike="noStrike" cap="none">
                <a:solidFill>
                  <a:srgbClr val="3F3F3F"/>
                </a:solidFill>
                <a:latin typeface="Montserrat"/>
                <a:ea typeface="Montserrat"/>
                <a:cs typeface="Montserrat"/>
                <a:sym typeface="Montserrat"/>
              </a:rPr>
              <a:t>active at one time.</a:t>
            </a:r>
            <a:endParaRPr sz="2400" b="0" i="0" u="none" strike="noStrike" cap="none">
              <a:solidFill>
                <a:srgbClr val="3F3F3F"/>
              </a:solidFill>
              <a:latin typeface="Montserrat"/>
              <a:ea typeface="Montserrat"/>
              <a:cs typeface="Montserrat"/>
              <a:sym typeface="Montserrat"/>
            </a:endParaRPr>
          </a:p>
          <a:p>
            <a:pPr marL="457200" marR="0" lvl="0" indent="-381000" algn="l" rtl="0">
              <a:lnSpc>
                <a:spcPct val="75000"/>
              </a:lnSpc>
              <a:spcBef>
                <a:spcPts val="2000"/>
              </a:spcBef>
              <a:spcAft>
                <a:spcPts val="0"/>
              </a:spcAft>
              <a:buClr>
                <a:srgbClr val="3F3F3F"/>
              </a:buClr>
              <a:buSzPts val="2400"/>
              <a:buFont typeface="Montserrat"/>
              <a:buChar char="●"/>
            </a:pPr>
            <a:r>
              <a:rPr lang="en-IN" sz="2400" b="0" i="0" u="none" strike="noStrike" cap="none">
                <a:solidFill>
                  <a:srgbClr val="3F3F3F"/>
                </a:solidFill>
                <a:latin typeface="Montserrat"/>
                <a:ea typeface="Montserrat"/>
                <a:cs typeface="Montserrat"/>
                <a:sym typeface="Montserrat"/>
              </a:rPr>
              <a:t>Parallelism: A condition of a system in which multiple</a:t>
            </a:r>
            <a:endParaRPr sz="2400" b="0" i="0" u="none" strike="noStrike" cap="none">
              <a:solidFill>
                <a:srgbClr val="000000"/>
              </a:solidFill>
              <a:latin typeface="Montserrat"/>
              <a:ea typeface="Montserrat"/>
              <a:cs typeface="Montserrat"/>
              <a:sym typeface="Montserrat"/>
            </a:endParaRPr>
          </a:p>
          <a:p>
            <a:pPr marL="914400" marR="0" lvl="1" indent="-381000" algn="l" rtl="0">
              <a:lnSpc>
                <a:spcPct val="75000"/>
              </a:lnSpc>
              <a:spcBef>
                <a:spcPts val="2000"/>
              </a:spcBef>
              <a:spcAft>
                <a:spcPts val="0"/>
              </a:spcAft>
              <a:buClr>
                <a:srgbClr val="3F3F3F"/>
              </a:buClr>
              <a:buSzPts val="2400"/>
              <a:buFont typeface="Montserrat"/>
              <a:buChar char="○"/>
            </a:pPr>
            <a:r>
              <a:rPr lang="en-IN" sz="2400" b="0" i="0" u="none" strike="noStrike" cap="none">
                <a:solidFill>
                  <a:srgbClr val="3F3F3F"/>
                </a:solidFill>
                <a:latin typeface="Montserrat"/>
                <a:ea typeface="Montserrat"/>
                <a:cs typeface="Montserrat"/>
                <a:sym typeface="Montserrat"/>
              </a:rPr>
              <a:t>Tasks are actually active at one time.</a:t>
            </a:r>
            <a:endParaRPr sz="2400" b="0" i="0" u="none" strike="noStrike" cap="none">
              <a:solidFill>
                <a:srgbClr val="3F3F3F"/>
              </a:solidFill>
              <a:latin typeface="Montserrat"/>
              <a:ea typeface="Montserrat"/>
              <a:cs typeface="Montserrat"/>
              <a:sym typeface="Montserrat"/>
            </a:endParaRPr>
          </a:p>
        </p:txBody>
      </p:sp>
      <p:sp>
        <p:nvSpPr>
          <p:cNvPr id="67" name="Google Shape;67;p9"/>
          <p:cNvSpPr txBox="1"/>
          <p:nvPr/>
        </p:nvSpPr>
        <p:spPr>
          <a:xfrm>
            <a:off x="1066038" y="2936927"/>
            <a:ext cx="2651153" cy="1456101"/>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Clr>
                <a:srgbClr val="3F3F3F"/>
              </a:buClr>
              <a:buSzPts val="1200"/>
              <a:buFont typeface="Arial"/>
              <a:buNone/>
            </a:pPr>
            <a:endParaRPr sz="1200" b="0" i="0" u="none" strike="noStrike" cap="none">
              <a:solidFill>
                <a:srgbClr val="3F3F3F"/>
              </a:solidFill>
              <a:latin typeface="Quattrocento Sans"/>
              <a:ea typeface="Quattrocento Sans"/>
              <a:cs typeface="Quattrocento Sans"/>
              <a:sym typeface="Quattrocento Sans"/>
            </a:endParaRPr>
          </a:p>
        </p:txBody>
      </p:sp>
      <p:sp>
        <p:nvSpPr>
          <p:cNvPr id="68" name="Google Shape;68;p9"/>
          <p:cNvSpPr txBox="1"/>
          <p:nvPr/>
        </p:nvSpPr>
        <p:spPr>
          <a:xfrm>
            <a:off x="1076799" y="4360521"/>
            <a:ext cx="2784602" cy="1110671"/>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Clr>
                <a:srgbClr val="3F3F3F"/>
              </a:buClr>
              <a:buSzPts val="1200"/>
              <a:buFont typeface="Arial"/>
              <a:buNone/>
            </a:pPr>
            <a:endParaRPr sz="1200" b="0" i="0" u="none" strike="noStrike" cap="none">
              <a:solidFill>
                <a:srgbClr val="3F3F3F"/>
              </a:solidFill>
              <a:latin typeface="Quattrocento Sans"/>
              <a:ea typeface="Quattrocento Sans"/>
              <a:cs typeface="Quattrocento Sans"/>
              <a:sym typeface="Quattrocento Sans"/>
            </a:endParaRPr>
          </a:p>
        </p:txBody>
      </p:sp>
      <p:sp>
        <p:nvSpPr>
          <p:cNvPr id="69" name="Google Shape;69;p9"/>
          <p:cNvSpPr txBox="1"/>
          <p:nvPr/>
        </p:nvSpPr>
        <p:spPr>
          <a:xfrm>
            <a:off x="628962" y="5832234"/>
            <a:ext cx="3449878" cy="692907"/>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Clr>
                <a:srgbClr val="3F3F3F"/>
              </a:buClr>
              <a:buSzPts val="1200"/>
              <a:buFont typeface="Arial"/>
              <a:buNone/>
            </a:pPr>
            <a:endParaRPr sz="1200" b="0" i="0" u="none" strike="noStrike" cap="none">
              <a:solidFill>
                <a:srgbClr val="3F3F3F"/>
              </a:solidFill>
              <a:latin typeface="Quattrocento Sans"/>
              <a:ea typeface="Quattrocento Sans"/>
              <a:cs typeface="Quattrocento Sans"/>
              <a:sym typeface="Quattrocento Sans"/>
            </a:endParaRPr>
          </a:p>
        </p:txBody>
      </p:sp>
      <p:cxnSp>
        <p:nvCxnSpPr>
          <p:cNvPr id="70" name="Google Shape;70;p9" descr="Light grey line separating Morph text and images"/>
          <p:cNvCxnSpPr/>
          <p:nvPr/>
        </p:nvCxnSpPr>
        <p:spPr>
          <a:xfrm>
            <a:off x="6296866" y="1472431"/>
            <a:ext cx="0" cy="4892634"/>
          </a:xfrm>
          <a:prstGeom prst="straightConnector1">
            <a:avLst/>
          </a:prstGeom>
          <a:noFill/>
          <a:ln w="9525" cap="flat" cmpd="sng">
            <a:solidFill>
              <a:srgbClr val="D0CECE"/>
            </a:solidFill>
            <a:prstDash val="solid"/>
            <a:miter lim="800000"/>
            <a:headEnd type="none" w="sm" len="sm"/>
            <a:tailEnd type="none" w="sm" len="sm"/>
          </a:ln>
        </p:spPr>
      </p:cxnSp>
      <p:pic>
        <p:nvPicPr>
          <p:cNvPr id="71" name="Google Shape;71;p9"/>
          <p:cNvPicPr preferRelativeResize="0"/>
          <p:nvPr/>
        </p:nvPicPr>
        <p:blipFill rotWithShape="1">
          <a:blip r:embed="rId3">
            <a:alphaModFix/>
          </a:blip>
          <a:srcRect/>
          <a:stretch/>
        </p:blipFill>
        <p:spPr>
          <a:xfrm>
            <a:off x="6439442" y="1584101"/>
            <a:ext cx="5357596" cy="4780963"/>
          </a:xfrm>
          <a:prstGeom prst="rect">
            <a:avLst/>
          </a:prstGeom>
          <a:noFill/>
          <a:ln>
            <a:noFill/>
          </a:ln>
        </p:spPr>
      </p:pic>
      <p:pic>
        <p:nvPicPr>
          <p:cNvPr id="72" name="Google Shape;72;p9"/>
          <p:cNvPicPr preferRelativeResize="0"/>
          <p:nvPr/>
        </p:nvPicPr>
        <p:blipFill rotWithShape="1">
          <a:blip r:embed="rId4">
            <a:alphaModFix/>
          </a:blip>
          <a:srcRect/>
          <a:stretch/>
        </p:blipFill>
        <p:spPr>
          <a:xfrm>
            <a:off x="394962" y="4558352"/>
            <a:ext cx="5483932" cy="214908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0"/>
          <p:cNvSpPr txBox="1">
            <a:spLocks noGrp="1"/>
          </p:cNvSpPr>
          <p:nvPr>
            <p:ph type="title"/>
          </p:nvPr>
        </p:nvSpPr>
        <p:spPr>
          <a:xfrm>
            <a:off x="521207" y="448056"/>
            <a:ext cx="6877200" cy="6402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3A3838"/>
              </a:buClr>
              <a:buSzPts val="2800"/>
              <a:buFont typeface="Quattrocento Sans"/>
              <a:buNone/>
            </a:pPr>
            <a:r>
              <a:rPr lang="en-IN" sz="3000" b="1">
                <a:latin typeface="Montserrat"/>
                <a:ea typeface="Montserrat"/>
                <a:cs typeface="Montserrat"/>
                <a:sym typeface="Montserrat"/>
              </a:rPr>
              <a:t>Why do Parallel Programming?</a:t>
            </a:r>
            <a:endParaRPr sz="3000" b="1">
              <a:latin typeface="Montserrat"/>
              <a:ea typeface="Montserrat"/>
              <a:cs typeface="Montserrat"/>
              <a:sym typeface="Montserrat"/>
            </a:endParaRPr>
          </a:p>
        </p:txBody>
      </p:sp>
      <p:sp>
        <p:nvSpPr>
          <p:cNvPr id="78" name="Google Shape;78;p10"/>
          <p:cNvSpPr txBox="1"/>
          <p:nvPr/>
        </p:nvSpPr>
        <p:spPr>
          <a:xfrm>
            <a:off x="541609" y="1455491"/>
            <a:ext cx="5110200" cy="471000"/>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Clr>
                <a:srgbClr val="3F3F3F"/>
              </a:buClr>
              <a:buSzPts val="1200"/>
              <a:buFont typeface="Arial"/>
              <a:buNone/>
            </a:pPr>
            <a:endParaRPr sz="1200" b="0" i="0" u="none" strike="noStrike" cap="none">
              <a:solidFill>
                <a:srgbClr val="3F3F3F"/>
              </a:solidFill>
              <a:latin typeface="Quattrocento Sans"/>
              <a:ea typeface="Quattrocento Sans"/>
              <a:cs typeface="Quattrocento Sans"/>
              <a:sym typeface="Quattrocento Sans"/>
            </a:endParaRPr>
          </a:p>
        </p:txBody>
      </p:sp>
      <p:sp>
        <p:nvSpPr>
          <p:cNvPr id="79" name="Google Shape;79;p10"/>
          <p:cNvSpPr txBox="1"/>
          <p:nvPr/>
        </p:nvSpPr>
        <p:spPr>
          <a:xfrm>
            <a:off x="1056525" y="1385440"/>
            <a:ext cx="6438900" cy="4583400"/>
          </a:xfrm>
          <a:prstGeom prst="rect">
            <a:avLst/>
          </a:prstGeom>
          <a:noFill/>
          <a:ln>
            <a:noFill/>
          </a:ln>
        </p:spPr>
        <p:txBody>
          <a:bodyPr spcFirstLastPara="1" wrap="square" lIns="91425" tIns="45700" rIns="91425" bIns="45700" anchor="t" anchorCtr="0">
            <a:noAutofit/>
          </a:bodyPr>
          <a:lstStyle/>
          <a:p>
            <a:pPr marL="457200" marR="0" lvl="0" indent="-381000" algn="l" rtl="0">
              <a:lnSpc>
                <a:spcPct val="100000"/>
              </a:lnSpc>
              <a:spcBef>
                <a:spcPts val="0"/>
              </a:spcBef>
              <a:spcAft>
                <a:spcPts val="0"/>
              </a:spcAft>
              <a:buClr>
                <a:srgbClr val="3F3F3F"/>
              </a:buClr>
              <a:buSzPts val="2400"/>
              <a:buFont typeface="Montserrat"/>
              <a:buChar char="●"/>
            </a:pPr>
            <a:r>
              <a:rPr lang="en-IN" sz="2400" b="1" i="0" u="none" strike="noStrike" cap="none">
                <a:solidFill>
                  <a:srgbClr val="3F3F3F"/>
                </a:solidFill>
                <a:latin typeface="Montserrat"/>
                <a:ea typeface="Montserrat"/>
                <a:cs typeface="Montserrat"/>
                <a:sym typeface="Montserrat"/>
              </a:rPr>
              <a:t>Limits of single CPU computing</a:t>
            </a:r>
            <a:endParaRPr sz="2400" b="0" i="0" u="none" strike="noStrike" cap="none">
              <a:solidFill>
                <a:srgbClr val="000000"/>
              </a:solidFill>
              <a:latin typeface="Montserrat"/>
              <a:ea typeface="Montserrat"/>
              <a:cs typeface="Montserrat"/>
              <a:sym typeface="Montserrat"/>
            </a:endParaRPr>
          </a:p>
          <a:p>
            <a:pPr marL="457200" marR="0" lvl="0" indent="0" algn="l" rtl="0">
              <a:lnSpc>
                <a:spcPct val="100000"/>
              </a:lnSpc>
              <a:spcBef>
                <a:spcPts val="1600"/>
              </a:spcBef>
              <a:spcAft>
                <a:spcPts val="0"/>
              </a:spcAft>
              <a:buClr>
                <a:srgbClr val="3F3F3F"/>
              </a:buClr>
              <a:buSzPts val="1800"/>
              <a:buFont typeface="Arial"/>
              <a:buNone/>
            </a:pPr>
            <a:r>
              <a:rPr lang="en-IN" sz="2400" b="0" i="0" u="none" strike="noStrike" cap="none">
                <a:solidFill>
                  <a:srgbClr val="3F3F3F"/>
                </a:solidFill>
                <a:latin typeface="Montserrat"/>
                <a:ea typeface="Montserrat"/>
                <a:cs typeface="Montserrat"/>
                <a:sym typeface="Montserrat"/>
              </a:rPr>
              <a:t> – performance</a:t>
            </a:r>
            <a:endParaRPr sz="2400" b="0" i="0" u="none" strike="noStrike" cap="none">
              <a:solidFill>
                <a:srgbClr val="000000"/>
              </a:solidFill>
              <a:latin typeface="Montserrat"/>
              <a:ea typeface="Montserrat"/>
              <a:cs typeface="Montserrat"/>
              <a:sym typeface="Montserrat"/>
            </a:endParaRPr>
          </a:p>
          <a:p>
            <a:pPr marL="457200" marR="0" lvl="0" indent="0" algn="l" rtl="0">
              <a:lnSpc>
                <a:spcPct val="100000"/>
              </a:lnSpc>
              <a:spcBef>
                <a:spcPts val="1600"/>
              </a:spcBef>
              <a:spcAft>
                <a:spcPts val="0"/>
              </a:spcAft>
              <a:buClr>
                <a:srgbClr val="3F3F3F"/>
              </a:buClr>
              <a:buSzPts val="1800"/>
              <a:buFont typeface="Arial"/>
              <a:buNone/>
            </a:pPr>
            <a:r>
              <a:rPr lang="en-IN" sz="2400" b="0" i="0" u="none" strike="noStrike" cap="none">
                <a:solidFill>
                  <a:srgbClr val="3F3F3F"/>
                </a:solidFill>
                <a:latin typeface="Montserrat"/>
                <a:ea typeface="Montserrat"/>
                <a:cs typeface="Montserrat"/>
                <a:sym typeface="Montserrat"/>
              </a:rPr>
              <a:t> – available memory</a:t>
            </a:r>
            <a:endParaRPr sz="2400" b="0" i="0" u="none" strike="noStrike" cap="none">
              <a:solidFill>
                <a:srgbClr val="3F3F3F"/>
              </a:solidFill>
              <a:latin typeface="Montserrat"/>
              <a:ea typeface="Montserrat"/>
              <a:cs typeface="Montserrat"/>
              <a:sym typeface="Montserrat"/>
            </a:endParaRPr>
          </a:p>
        </p:txBody>
      </p:sp>
      <p:sp>
        <p:nvSpPr>
          <p:cNvPr id="80" name="Google Shape;80;p10"/>
          <p:cNvSpPr txBox="1"/>
          <p:nvPr/>
        </p:nvSpPr>
        <p:spPr>
          <a:xfrm>
            <a:off x="1056513" y="2844450"/>
            <a:ext cx="4504200" cy="1065900"/>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Clr>
                <a:srgbClr val="3F3F3F"/>
              </a:buClr>
              <a:buSzPts val="1200"/>
              <a:buFont typeface="Arial"/>
              <a:buNone/>
            </a:pPr>
            <a:endParaRPr sz="1200" b="0" i="0" u="none" strike="noStrike" cap="none">
              <a:solidFill>
                <a:srgbClr val="3F3F3F"/>
              </a:solidFill>
              <a:latin typeface="Quattrocento Sans"/>
              <a:ea typeface="Quattrocento Sans"/>
              <a:cs typeface="Quattrocento Sans"/>
              <a:sym typeface="Quattrocento Sans"/>
            </a:endParaRPr>
          </a:p>
        </p:txBody>
      </p:sp>
      <p:sp>
        <p:nvSpPr>
          <p:cNvPr id="81" name="Google Shape;81;p10"/>
          <p:cNvSpPr txBox="1"/>
          <p:nvPr/>
        </p:nvSpPr>
        <p:spPr>
          <a:xfrm>
            <a:off x="1056526" y="3196450"/>
            <a:ext cx="10187700" cy="1645500"/>
          </a:xfrm>
          <a:prstGeom prst="rect">
            <a:avLst/>
          </a:prstGeom>
          <a:noFill/>
          <a:ln>
            <a:noFill/>
          </a:ln>
        </p:spPr>
        <p:txBody>
          <a:bodyPr spcFirstLastPara="1" wrap="square" lIns="91425" tIns="45700" rIns="91425" bIns="45700" anchor="t" anchorCtr="0">
            <a:noAutofit/>
          </a:bodyPr>
          <a:lstStyle/>
          <a:p>
            <a:pPr marL="457200" marR="0" lvl="0" indent="-381000" algn="l" rtl="0">
              <a:lnSpc>
                <a:spcPct val="100000"/>
              </a:lnSpc>
              <a:spcBef>
                <a:spcPts val="0"/>
              </a:spcBef>
              <a:spcAft>
                <a:spcPts val="0"/>
              </a:spcAft>
              <a:buClr>
                <a:srgbClr val="3F3F3F"/>
              </a:buClr>
              <a:buSzPts val="2400"/>
              <a:buFont typeface="Montserrat"/>
              <a:buChar char="●"/>
            </a:pPr>
            <a:r>
              <a:rPr lang="en-IN" sz="2400" b="1" i="0" u="none" strike="noStrike" cap="none">
                <a:solidFill>
                  <a:srgbClr val="3F3F3F"/>
                </a:solidFill>
                <a:latin typeface="Montserrat"/>
                <a:ea typeface="Montserrat"/>
                <a:cs typeface="Montserrat"/>
                <a:sym typeface="Montserrat"/>
              </a:rPr>
              <a:t>Parallel computing allows one to:</a:t>
            </a:r>
            <a:endParaRPr sz="2400" b="0" i="0" u="none" strike="noStrike" cap="none">
              <a:solidFill>
                <a:srgbClr val="000000"/>
              </a:solidFill>
              <a:latin typeface="Montserrat"/>
              <a:ea typeface="Montserrat"/>
              <a:cs typeface="Montserrat"/>
              <a:sym typeface="Montserrat"/>
            </a:endParaRPr>
          </a:p>
          <a:p>
            <a:pPr marL="457200" marR="0" lvl="0" indent="0" algn="l" rtl="0">
              <a:lnSpc>
                <a:spcPct val="100000"/>
              </a:lnSpc>
              <a:spcBef>
                <a:spcPts val="1600"/>
              </a:spcBef>
              <a:spcAft>
                <a:spcPts val="0"/>
              </a:spcAft>
              <a:buClr>
                <a:srgbClr val="3F3F3F"/>
              </a:buClr>
              <a:buSzPts val="1800"/>
              <a:buFont typeface="Arial"/>
              <a:buNone/>
            </a:pPr>
            <a:r>
              <a:rPr lang="en-IN" sz="2400" b="0" i="0" u="none" strike="noStrike" cap="none">
                <a:solidFill>
                  <a:srgbClr val="3F3F3F"/>
                </a:solidFill>
                <a:latin typeface="Montserrat"/>
                <a:ea typeface="Montserrat"/>
                <a:cs typeface="Montserrat"/>
                <a:sym typeface="Montserrat"/>
              </a:rPr>
              <a:t> – solve problems that don’t fit on a single CPU</a:t>
            </a:r>
            <a:endParaRPr sz="2400" b="0" i="0" u="none" strike="noStrike" cap="none">
              <a:solidFill>
                <a:srgbClr val="000000"/>
              </a:solidFill>
              <a:latin typeface="Montserrat"/>
              <a:ea typeface="Montserrat"/>
              <a:cs typeface="Montserrat"/>
              <a:sym typeface="Montserrat"/>
            </a:endParaRPr>
          </a:p>
          <a:p>
            <a:pPr marL="457200" marR="0" lvl="0" indent="0" algn="l" rtl="0">
              <a:lnSpc>
                <a:spcPct val="100000"/>
              </a:lnSpc>
              <a:spcBef>
                <a:spcPts val="1600"/>
              </a:spcBef>
              <a:spcAft>
                <a:spcPts val="0"/>
              </a:spcAft>
              <a:buClr>
                <a:srgbClr val="3F3F3F"/>
              </a:buClr>
              <a:buSzPts val="1800"/>
              <a:buFont typeface="Arial"/>
              <a:buNone/>
            </a:pPr>
            <a:r>
              <a:rPr lang="en-IN" sz="2400" b="0" i="0" u="none" strike="noStrike" cap="none">
                <a:solidFill>
                  <a:srgbClr val="3F3F3F"/>
                </a:solidFill>
                <a:latin typeface="Montserrat"/>
                <a:ea typeface="Montserrat"/>
                <a:cs typeface="Montserrat"/>
                <a:sym typeface="Montserrat"/>
              </a:rPr>
              <a:t> – solve problems that can’t be solved in a reasonable time</a:t>
            </a:r>
            <a:endParaRPr sz="2400" b="0" i="0" u="none" strike="noStrike" cap="none">
              <a:solidFill>
                <a:srgbClr val="3F3F3F"/>
              </a:solidFill>
              <a:latin typeface="Montserrat"/>
              <a:ea typeface="Montserrat"/>
              <a:cs typeface="Montserrat"/>
              <a:sym typeface="Montserrat"/>
            </a:endParaRPr>
          </a:p>
        </p:txBody>
      </p:sp>
      <p:sp>
        <p:nvSpPr>
          <p:cNvPr id="82" name="Google Shape;82;p10"/>
          <p:cNvSpPr txBox="1"/>
          <p:nvPr/>
        </p:nvSpPr>
        <p:spPr>
          <a:xfrm>
            <a:off x="1222313" y="4828071"/>
            <a:ext cx="6632100" cy="1839300"/>
          </a:xfrm>
          <a:prstGeom prst="rect">
            <a:avLst/>
          </a:prstGeom>
          <a:noFill/>
          <a:ln>
            <a:noFill/>
          </a:ln>
        </p:spPr>
        <p:txBody>
          <a:bodyPr spcFirstLastPara="1" wrap="square" lIns="91425" tIns="45700" rIns="91425" bIns="45700" anchor="t" anchorCtr="0">
            <a:noAutofit/>
          </a:bodyPr>
          <a:lstStyle/>
          <a:p>
            <a:pPr marL="457200" marR="0" lvl="0" indent="-381000" algn="l" rtl="0">
              <a:lnSpc>
                <a:spcPct val="100000"/>
              </a:lnSpc>
              <a:spcBef>
                <a:spcPts val="0"/>
              </a:spcBef>
              <a:spcAft>
                <a:spcPts val="0"/>
              </a:spcAft>
              <a:buClr>
                <a:srgbClr val="3F3F3F"/>
              </a:buClr>
              <a:buSzPts val="2400"/>
              <a:buFont typeface="Montserrat"/>
              <a:buChar char="●"/>
            </a:pPr>
            <a:r>
              <a:rPr lang="en-IN" sz="2400" b="1" i="0" u="none" strike="noStrike" cap="none">
                <a:solidFill>
                  <a:srgbClr val="3F3F3F"/>
                </a:solidFill>
                <a:latin typeface="Montserrat"/>
                <a:ea typeface="Montserrat"/>
                <a:cs typeface="Montserrat"/>
                <a:sym typeface="Montserrat"/>
              </a:rPr>
              <a:t>We can solve… </a:t>
            </a:r>
            <a:endParaRPr sz="2400" b="0" i="0" u="none" strike="noStrike" cap="none">
              <a:solidFill>
                <a:srgbClr val="000000"/>
              </a:solidFill>
              <a:latin typeface="Montserrat"/>
              <a:ea typeface="Montserrat"/>
              <a:cs typeface="Montserrat"/>
              <a:sym typeface="Montserrat"/>
            </a:endParaRPr>
          </a:p>
          <a:p>
            <a:pPr marL="457200" marR="0" lvl="0" indent="0" algn="l" rtl="0">
              <a:lnSpc>
                <a:spcPct val="100000"/>
              </a:lnSpc>
              <a:spcBef>
                <a:spcPts val="3000"/>
              </a:spcBef>
              <a:spcAft>
                <a:spcPts val="0"/>
              </a:spcAft>
              <a:buClr>
                <a:srgbClr val="3F3F3F"/>
              </a:buClr>
              <a:buSzPts val="1800"/>
              <a:buFont typeface="Arial"/>
              <a:buNone/>
            </a:pPr>
            <a:r>
              <a:rPr lang="en-IN" sz="2400" b="0" i="0" u="none" strike="noStrike" cap="none">
                <a:solidFill>
                  <a:srgbClr val="3F3F3F"/>
                </a:solidFill>
                <a:latin typeface="Montserrat"/>
                <a:ea typeface="Montserrat"/>
                <a:cs typeface="Montserrat"/>
                <a:sym typeface="Montserrat"/>
              </a:rPr>
              <a:t>– larger problems</a:t>
            </a:r>
            <a:endParaRPr sz="2400" b="0" i="0" u="none" strike="noStrike" cap="none">
              <a:solidFill>
                <a:srgbClr val="3F3F3F"/>
              </a:solidFill>
              <a:latin typeface="Montserrat"/>
              <a:ea typeface="Montserrat"/>
              <a:cs typeface="Montserrat"/>
              <a:sym typeface="Montserrat"/>
            </a:endParaRPr>
          </a:p>
          <a:p>
            <a:pPr marL="457200" marR="0" lvl="0" indent="0" algn="l" rtl="0">
              <a:lnSpc>
                <a:spcPct val="100000"/>
              </a:lnSpc>
              <a:spcBef>
                <a:spcPts val="3000"/>
              </a:spcBef>
              <a:spcAft>
                <a:spcPts val="0"/>
              </a:spcAft>
              <a:buClr>
                <a:srgbClr val="3F3F3F"/>
              </a:buClr>
              <a:buSzPts val="1800"/>
              <a:buFont typeface="Arial"/>
              <a:buNone/>
            </a:pPr>
            <a:r>
              <a:rPr lang="en-IN" sz="2400" b="0" i="0" u="none" strike="noStrike" cap="none">
                <a:solidFill>
                  <a:srgbClr val="3F3F3F"/>
                </a:solidFill>
                <a:latin typeface="Montserrat"/>
                <a:ea typeface="Montserrat"/>
                <a:cs typeface="Montserrat"/>
                <a:sym typeface="Montserrat"/>
              </a:rPr>
              <a:t> – faster</a:t>
            </a:r>
            <a:endParaRPr sz="2400" b="0" i="0" u="none" strike="noStrike" cap="none">
              <a:solidFill>
                <a:srgbClr val="000000"/>
              </a:solidFill>
              <a:latin typeface="Montserrat"/>
              <a:ea typeface="Montserrat"/>
              <a:cs typeface="Montserrat"/>
              <a:sym typeface="Montserrat"/>
            </a:endParaRPr>
          </a:p>
          <a:p>
            <a:pPr marL="0" marR="0" lvl="0" indent="0" algn="l" rtl="0">
              <a:lnSpc>
                <a:spcPct val="100000"/>
              </a:lnSpc>
              <a:spcBef>
                <a:spcPts val="3000"/>
              </a:spcBef>
              <a:spcAft>
                <a:spcPts val="0"/>
              </a:spcAft>
              <a:buClr>
                <a:srgbClr val="3F3F3F"/>
              </a:buClr>
              <a:buSzPts val="1800"/>
              <a:buFont typeface="Arial"/>
              <a:buNone/>
            </a:pPr>
            <a:r>
              <a:rPr lang="en-IN" sz="2400" b="0" i="0" u="none" strike="noStrike" cap="none">
                <a:solidFill>
                  <a:srgbClr val="3F3F3F"/>
                </a:solidFill>
                <a:latin typeface="Montserrat"/>
                <a:ea typeface="Montserrat"/>
                <a:cs typeface="Montserrat"/>
                <a:sym typeface="Montserrat"/>
              </a:rPr>
              <a:t> </a:t>
            </a:r>
            <a:endParaRPr sz="2400" b="0" i="0" u="none" strike="noStrike" cap="none">
              <a:solidFill>
                <a:srgbClr val="3F3F3F"/>
              </a:solidFill>
              <a:latin typeface="Montserrat"/>
              <a:ea typeface="Montserrat"/>
              <a:cs typeface="Montserrat"/>
              <a:sym typeface="Montserra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1"/>
          <p:cNvSpPr txBox="1">
            <a:spLocks noGrp="1"/>
          </p:cNvSpPr>
          <p:nvPr>
            <p:ph type="title"/>
          </p:nvPr>
        </p:nvSpPr>
        <p:spPr>
          <a:xfrm>
            <a:off x="521198" y="448050"/>
            <a:ext cx="8627700" cy="6402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3A3838"/>
              </a:buClr>
              <a:buSzPts val="2800"/>
              <a:buFont typeface="Quattrocento Sans"/>
              <a:buNone/>
            </a:pPr>
            <a:r>
              <a:rPr lang="en-IN" sz="3000" b="1">
                <a:latin typeface="Montserrat"/>
                <a:ea typeface="Montserrat"/>
                <a:cs typeface="Montserrat"/>
                <a:sym typeface="Montserrat"/>
              </a:rPr>
              <a:t>Parallel Programming continued...</a:t>
            </a:r>
            <a:endParaRPr sz="3000" b="1">
              <a:latin typeface="Montserrat"/>
              <a:ea typeface="Montserrat"/>
              <a:cs typeface="Montserrat"/>
              <a:sym typeface="Montserrat"/>
            </a:endParaRPr>
          </a:p>
        </p:txBody>
      </p:sp>
      <p:sp>
        <p:nvSpPr>
          <p:cNvPr id="88" name="Google Shape;88;p11"/>
          <p:cNvSpPr txBox="1"/>
          <p:nvPr/>
        </p:nvSpPr>
        <p:spPr>
          <a:xfrm>
            <a:off x="521198" y="1100601"/>
            <a:ext cx="5110161" cy="471149"/>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Clr>
                <a:srgbClr val="3F3F3F"/>
              </a:buClr>
              <a:buSzPts val="1200"/>
              <a:buFont typeface="Arial"/>
              <a:buNone/>
            </a:pPr>
            <a:endParaRPr sz="1200" b="0" i="0" u="none" strike="noStrike" cap="none">
              <a:solidFill>
                <a:srgbClr val="3F3F3F"/>
              </a:solidFill>
              <a:latin typeface="Quattrocento Sans"/>
              <a:ea typeface="Quattrocento Sans"/>
              <a:cs typeface="Quattrocento Sans"/>
              <a:sym typeface="Quattrocento Sans"/>
            </a:endParaRPr>
          </a:p>
        </p:txBody>
      </p:sp>
      <p:sp>
        <p:nvSpPr>
          <p:cNvPr id="89" name="Google Shape;89;p11"/>
          <p:cNvSpPr txBox="1"/>
          <p:nvPr/>
        </p:nvSpPr>
        <p:spPr>
          <a:xfrm>
            <a:off x="1066038" y="2936927"/>
            <a:ext cx="2651153" cy="1456101"/>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Clr>
                <a:srgbClr val="3F3F3F"/>
              </a:buClr>
              <a:buSzPts val="1200"/>
              <a:buFont typeface="Arial"/>
              <a:buNone/>
            </a:pPr>
            <a:endParaRPr sz="1200" b="0" i="0" u="none" strike="noStrike" cap="none">
              <a:solidFill>
                <a:srgbClr val="3F3F3F"/>
              </a:solidFill>
              <a:latin typeface="Quattrocento Sans"/>
              <a:ea typeface="Quattrocento Sans"/>
              <a:cs typeface="Quattrocento Sans"/>
              <a:sym typeface="Quattrocento Sans"/>
            </a:endParaRPr>
          </a:p>
        </p:txBody>
      </p:sp>
      <p:sp>
        <p:nvSpPr>
          <p:cNvPr id="90" name="Google Shape;90;p11"/>
          <p:cNvSpPr txBox="1"/>
          <p:nvPr/>
        </p:nvSpPr>
        <p:spPr>
          <a:xfrm>
            <a:off x="1076799" y="4360521"/>
            <a:ext cx="2784602" cy="1110671"/>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Clr>
                <a:srgbClr val="3F3F3F"/>
              </a:buClr>
              <a:buSzPts val="1200"/>
              <a:buFont typeface="Arial"/>
              <a:buNone/>
            </a:pPr>
            <a:endParaRPr sz="1200" b="0" i="0" u="none" strike="noStrike" cap="none">
              <a:solidFill>
                <a:srgbClr val="3F3F3F"/>
              </a:solidFill>
              <a:latin typeface="Quattrocento Sans"/>
              <a:ea typeface="Quattrocento Sans"/>
              <a:cs typeface="Quattrocento Sans"/>
              <a:sym typeface="Quattrocento Sans"/>
            </a:endParaRPr>
          </a:p>
        </p:txBody>
      </p:sp>
      <p:sp>
        <p:nvSpPr>
          <p:cNvPr id="91" name="Google Shape;91;p11"/>
          <p:cNvSpPr txBox="1"/>
          <p:nvPr/>
        </p:nvSpPr>
        <p:spPr>
          <a:xfrm>
            <a:off x="628962" y="5832234"/>
            <a:ext cx="3449878" cy="692907"/>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Clr>
                <a:srgbClr val="3F3F3F"/>
              </a:buClr>
              <a:buSzPts val="1200"/>
              <a:buFont typeface="Arial"/>
              <a:buNone/>
            </a:pPr>
            <a:endParaRPr sz="1200" b="0" i="0" u="none" strike="noStrike" cap="none">
              <a:solidFill>
                <a:srgbClr val="3F3F3F"/>
              </a:solidFill>
              <a:latin typeface="Quattrocento Sans"/>
              <a:ea typeface="Quattrocento Sans"/>
              <a:cs typeface="Quattrocento Sans"/>
              <a:sym typeface="Quattrocento Sans"/>
            </a:endParaRPr>
          </a:p>
        </p:txBody>
      </p:sp>
      <p:pic>
        <p:nvPicPr>
          <p:cNvPr id="92" name="Google Shape;92;p11"/>
          <p:cNvPicPr preferRelativeResize="0"/>
          <p:nvPr/>
        </p:nvPicPr>
        <p:blipFill rotWithShape="1">
          <a:blip r:embed="rId3">
            <a:alphaModFix/>
          </a:blip>
          <a:srcRect/>
          <a:stretch/>
        </p:blipFill>
        <p:spPr>
          <a:xfrm>
            <a:off x="628962" y="1386808"/>
            <a:ext cx="10934076" cy="526806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4"/>
          <p:cNvSpPr txBox="1">
            <a:spLocks noGrp="1"/>
          </p:cNvSpPr>
          <p:nvPr>
            <p:ph type="title"/>
          </p:nvPr>
        </p:nvSpPr>
        <p:spPr>
          <a:xfrm>
            <a:off x="521207" y="448056"/>
            <a:ext cx="6877119" cy="64008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3A3838"/>
              </a:buClr>
              <a:buSzPts val="2800"/>
              <a:buFont typeface="Quattrocento Sans"/>
              <a:buNone/>
            </a:pPr>
            <a:r>
              <a:rPr lang="en-IN" sz="3000" b="1" dirty="0">
                <a:latin typeface="Montserrat"/>
                <a:ea typeface="Montserrat"/>
                <a:cs typeface="Montserrat"/>
                <a:sym typeface="Montserrat"/>
              </a:rPr>
              <a:t>Objectives To </a:t>
            </a:r>
            <a:r>
              <a:rPr lang="en-IN" sz="3000" b="1" dirty="0" err="1">
                <a:latin typeface="Montserrat"/>
                <a:ea typeface="Montserrat"/>
                <a:cs typeface="Montserrat"/>
                <a:sym typeface="Montserrat"/>
              </a:rPr>
              <a:t>Acheive</a:t>
            </a:r>
            <a:endParaRPr sz="3000" dirty="0">
              <a:latin typeface="Montserrat"/>
              <a:ea typeface="Montserrat"/>
              <a:cs typeface="Montserrat"/>
              <a:sym typeface="Montserrat"/>
            </a:endParaRPr>
          </a:p>
        </p:txBody>
      </p:sp>
      <p:sp>
        <p:nvSpPr>
          <p:cNvPr id="119" name="Google Shape;119;p14"/>
          <p:cNvSpPr txBox="1"/>
          <p:nvPr/>
        </p:nvSpPr>
        <p:spPr>
          <a:xfrm>
            <a:off x="541609" y="1455491"/>
            <a:ext cx="5110161" cy="471149"/>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Clr>
                <a:srgbClr val="3F3F3F"/>
              </a:buClr>
              <a:buSzPts val="1200"/>
              <a:buFont typeface="Arial"/>
              <a:buNone/>
            </a:pPr>
            <a:endParaRPr sz="1200" b="0" i="0" u="none" strike="noStrike" cap="none">
              <a:solidFill>
                <a:srgbClr val="3F3F3F"/>
              </a:solidFill>
              <a:latin typeface="Quattrocento Sans"/>
              <a:ea typeface="Quattrocento Sans"/>
              <a:cs typeface="Quattrocento Sans"/>
              <a:sym typeface="Quattrocento Sans"/>
            </a:endParaRPr>
          </a:p>
        </p:txBody>
      </p:sp>
      <p:sp>
        <p:nvSpPr>
          <p:cNvPr id="120" name="Google Shape;120;p14"/>
          <p:cNvSpPr txBox="1"/>
          <p:nvPr/>
        </p:nvSpPr>
        <p:spPr>
          <a:xfrm>
            <a:off x="1056513" y="1958189"/>
            <a:ext cx="6438991" cy="1952078"/>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3F3F3F"/>
              </a:buClr>
              <a:buSzPts val="1800"/>
              <a:buFont typeface="Arial"/>
              <a:buNone/>
            </a:pPr>
            <a:endParaRPr sz="1800" b="0" i="0" u="none" strike="noStrike" cap="none">
              <a:solidFill>
                <a:srgbClr val="3F3F3F"/>
              </a:solidFill>
              <a:latin typeface="Quattrocento Sans"/>
              <a:ea typeface="Quattrocento Sans"/>
              <a:cs typeface="Quattrocento Sans"/>
              <a:sym typeface="Quattrocento Sans"/>
            </a:endParaRPr>
          </a:p>
        </p:txBody>
      </p:sp>
      <p:sp>
        <p:nvSpPr>
          <p:cNvPr id="121" name="Google Shape;121;p14"/>
          <p:cNvSpPr txBox="1"/>
          <p:nvPr/>
        </p:nvSpPr>
        <p:spPr>
          <a:xfrm>
            <a:off x="1056513" y="2844450"/>
            <a:ext cx="4504252" cy="1065817"/>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Clr>
                <a:srgbClr val="3F3F3F"/>
              </a:buClr>
              <a:buSzPts val="1200"/>
              <a:buFont typeface="Arial"/>
              <a:buNone/>
            </a:pPr>
            <a:endParaRPr sz="1200" b="0" i="0" u="none" strike="noStrike" cap="none">
              <a:solidFill>
                <a:srgbClr val="3F3F3F"/>
              </a:solidFill>
              <a:latin typeface="Quattrocento Sans"/>
              <a:ea typeface="Quattrocento Sans"/>
              <a:cs typeface="Quattrocento Sans"/>
              <a:sym typeface="Quattrocento Sans"/>
            </a:endParaRPr>
          </a:p>
        </p:txBody>
      </p:sp>
      <p:sp>
        <p:nvSpPr>
          <p:cNvPr id="122" name="Google Shape;122;p14"/>
          <p:cNvSpPr txBox="1"/>
          <p:nvPr/>
        </p:nvSpPr>
        <p:spPr>
          <a:xfrm>
            <a:off x="1056513" y="3377357"/>
            <a:ext cx="9426890" cy="164540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3F3F3F"/>
              </a:buClr>
              <a:buSzPts val="1800"/>
              <a:buFont typeface="Arial"/>
              <a:buNone/>
            </a:pPr>
            <a:endParaRPr sz="1800" b="0" i="0" u="none" strike="noStrike" cap="none">
              <a:solidFill>
                <a:srgbClr val="3F3F3F"/>
              </a:solidFill>
              <a:latin typeface="Quattrocento Sans"/>
              <a:ea typeface="Quattrocento Sans"/>
              <a:cs typeface="Quattrocento Sans"/>
              <a:sym typeface="Quattrocento Sans"/>
            </a:endParaRPr>
          </a:p>
        </p:txBody>
      </p:sp>
      <p:sp>
        <p:nvSpPr>
          <p:cNvPr id="123" name="Google Shape;123;p14"/>
          <p:cNvSpPr txBox="1"/>
          <p:nvPr/>
        </p:nvSpPr>
        <p:spPr>
          <a:xfrm>
            <a:off x="1056513" y="4780321"/>
            <a:ext cx="6632174" cy="183942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3F3F3F"/>
              </a:buClr>
              <a:buSzPts val="1800"/>
              <a:buFont typeface="Arial"/>
              <a:buNone/>
            </a:pPr>
            <a:endParaRPr sz="1800" b="0" i="0" u="none" strike="noStrike" cap="none">
              <a:solidFill>
                <a:srgbClr val="3F3F3F"/>
              </a:solidFill>
              <a:latin typeface="Quattrocento Sans"/>
              <a:ea typeface="Quattrocento Sans"/>
              <a:cs typeface="Quattrocento Sans"/>
              <a:sym typeface="Quattrocento Sans"/>
            </a:endParaRPr>
          </a:p>
        </p:txBody>
      </p:sp>
      <p:sp>
        <p:nvSpPr>
          <p:cNvPr id="124" name="Google Shape;124;p14"/>
          <p:cNvSpPr txBox="1"/>
          <p:nvPr/>
        </p:nvSpPr>
        <p:spPr>
          <a:xfrm>
            <a:off x="654750" y="1365075"/>
            <a:ext cx="10882500" cy="5169000"/>
          </a:xfrm>
          <a:prstGeom prst="rect">
            <a:avLst/>
          </a:prstGeom>
          <a:noFill/>
          <a:ln>
            <a:noFill/>
          </a:ln>
        </p:spPr>
        <p:txBody>
          <a:bodyPr spcFirstLastPara="1" wrap="square" lIns="91425" tIns="45700" rIns="91425" bIns="45700" anchor="t" anchorCtr="0">
            <a:noAutofit/>
          </a:bodyPr>
          <a:lstStyle/>
          <a:p>
            <a:pPr marL="800100" indent="-342900">
              <a:buSzPts val="2400"/>
              <a:buFont typeface="Arial" panose="020B0604020202020204" pitchFamily="34" charset="0"/>
              <a:buChar char="•"/>
            </a:pPr>
            <a:r>
              <a:rPr lang="en-US" sz="2800" dirty="0"/>
              <a:t>Study of OpenMP to achieve best use of hardware with parallel programming in CPP.</a:t>
            </a:r>
            <a:endParaRPr lang="en-IN" sz="2800" dirty="0"/>
          </a:p>
          <a:p>
            <a:pPr marL="800100" indent="-342900">
              <a:buSzPts val="2400"/>
              <a:buFont typeface="Arial" panose="020B0604020202020204" pitchFamily="34" charset="0"/>
              <a:buChar char="•"/>
            </a:pPr>
            <a:r>
              <a:rPr lang="en-US" sz="2800" dirty="0"/>
              <a:t>Implementing the codes for widely used algorithms in regular way of serial programming and then same algorithms in parallel programming.</a:t>
            </a:r>
            <a:endParaRPr lang="en-IN" sz="2800" dirty="0"/>
          </a:p>
          <a:p>
            <a:pPr marL="800100" lvl="0" indent="-342900">
              <a:buSzPts val="2400"/>
              <a:buFont typeface="Arial" panose="020B0604020202020204" pitchFamily="34" charset="0"/>
              <a:buChar char="•"/>
            </a:pPr>
            <a:r>
              <a:rPr lang="en-US" sz="2800" dirty="0"/>
              <a:t>A study of image processing algorithms. Writing IP algorithms into CPP and converting serial code to efficient parallel code. Compare time taken in regular serial operations and parallel operations.</a:t>
            </a:r>
          </a:p>
          <a:p>
            <a:pPr marL="800100" lvl="0" indent="-342900">
              <a:buSzPts val="2400"/>
              <a:buFont typeface="Arial" panose="020B0604020202020204" pitchFamily="34" charset="0"/>
              <a:buChar char="•"/>
            </a:pPr>
            <a:r>
              <a:rPr lang="en-US" sz="2800" dirty="0"/>
              <a:t> Design an web app based user interface to display achieved efficiency in time  through parallel programming </a:t>
            </a:r>
            <a:endParaRPr sz="2800" b="0" i="0" u="none" strike="noStrike" cap="none" dirty="0">
              <a:solidFill>
                <a:schemeClr val="dk1"/>
              </a:solidFill>
              <a:latin typeface="Montserrat"/>
              <a:ea typeface="Montserrat"/>
              <a:cs typeface="Montserrat"/>
              <a:sym typeface="Montserrat"/>
            </a:endParaRPr>
          </a:p>
        </p:txBody>
      </p:sp>
    </p:spTree>
  </p:cSld>
  <p:clrMapOvr>
    <a:masterClrMapping/>
  </p:clrMapOvr>
</p:sld>
</file>

<file path=ppt/theme/theme1.xml><?xml version="1.0" encoding="utf-8"?>
<a:theme xmlns:a="http://schemas.openxmlformats.org/drawingml/2006/main" name="WelcomeDoc">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1820</TotalTime>
  <Words>1711</Words>
  <Application>Microsoft Office PowerPoint</Application>
  <PresentationFormat>Custom</PresentationFormat>
  <Paragraphs>285</Paragraphs>
  <Slides>53</Slides>
  <Notes>22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53</vt:i4>
      </vt:variant>
    </vt:vector>
  </HeadingPairs>
  <TitlesOfParts>
    <vt:vector size="61" baseType="lpstr">
      <vt:lpstr>Arial</vt:lpstr>
      <vt:lpstr>Montserrat</vt:lpstr>
      <vt:lpstr>Arial Black</vt:lpstr>
      <vt:lpstr>Quattrocento Sans</vt:lpstr>
      <vt:lpstr>Microsoft JhengHei UI Light</vt:lpstr>
      <vt:lpstr>Wingdings</vt:lpstr>
      <vt:lpstr>Calibri</vt:lpstr>
      <vt:lpstr>WelcomeDoc</vt:lpstr>
      <vt:lpstr>Parallel-O-Code</vt:lpstr>
      <vt:lpstr>Index</vt:lpstr>
      <vt:lpstr>Problem Statement</vt:lpstr>
      <vt:lpstr>What is Parallel Programming?</vt:lpstr>
      <vt:lpstr>Parallel Programming continued….</vt:lpstr>
      <vt:lpstr>Parallel Programming continued...</vt:lpstr>
      <vt:lpstr>Why do Parallel Programming?</vt:lpstr>
      <vt:lpstr>Parallel Programming continued...</vt:lpstr>
      <vt:lpstr>Objectives To Acheive</vt:lpstr>
      <vt:lpstr>Parallel programming in Std. Algorithm Sector</vt:lpstr>
      <vt:lpstr>Parallel programming in Std. Algorithm Sector</vt:lpstr>
      <vt:lpstr>Parallel programming in Std. Algorithm Sector</vt:lpstr>
      <vt:lpstr>Parallel programming in Std. Algorithm Sector</vt:lpstr>
      <vt:lpstr>Parallel programming in Std. Algorithm Sector</vt:lpstr>
      <vt:lpstr>Parallel programming in Std. Algorithm Sector</vt:lpstr>
      <vt:lpstr>Parallel programming in Std. Algorithm Sector</vt:lpstr>
      <vt:lpstr>Parallel programming in Std. Algorithm Sector</vt:lpstr>
      <vt:lpstr>Parallel programming in Std. Algorithm Sector</vt:lpstr>
      <vt:lpstr>Parallel programming in Std. Algorithm Sector</vt:lpstr>
      <vt:lpstr>Parallel programming in Std. Algorithm Sector</vt:lpstr>
      <vt:lpstr>Parallel programming in Std. Algorithm Sector</vt:lpstr>
      <vt:lpstr>Parallel programming in Std. Algorithm Sector</vt:lpstr>
      <vt:lpstr>Parallel programming in Std. Algorithm Sector</vt:lpstr>
      <vt:lpstr>Parallel programming in Std. Algorithm Sector</vt:lpstr>
      <vt:lpstr>Parallel programming in Std. Algorithm Sector</vt:lpstr>
      <vt:lpstr>Parallel programming in Std. Algorithm Sector</vt:lpstr>
      <vt:lpstr>Parallel programming in Std. Algorithm Sector</vt:lpstr>
      <vt:lpstr>Parallel programming in Std. Algorithm Sector</vt:lpstr>
      <vt:lpstr>Parallel programming in Std. Algorithm Sector</vt:lpstr>
      <vt:lpstr>Parallel programming in Std. Algorithm Sector</vt:lpstr>
      <vt:lpstr>Parallel programming in Std. Algorithm Sector</vt:lpstr>
      <vt:lpstr>Parallel programming in Std. Algorithm Sector</vt:lpstr>
      <vt:lpstr>Parallel programming in Std. Algorithm Sector</vt:lpstr>
      <vt:lpstr>Parallel programming in Std. Algorithm Sector</vt:lpstr>
      <vt:lpstr>Parallel programming in Std. Algorithm Sector</vt:lpstr>
      <vt:lpstr>Parallel programming in Std. Algorithm Sector</vt:lpstr>
      <vt:lpstr>Slide 37</vt:lpstr>
      <vt:lpstr>Slide 38</vt:lpstr>
      <vt:lpstr>Slide 39</vt:lpstr>
      <vt:lpstr>Slide 40</vt:lpstr>
      <vt:lpstr>Design Methodology</vt:lpstr>
      <vt:lpstr>Methodology Continued… Algorithms Section</vt:lpstr>
      <vt:lpstr>Methodology Continued… IP Section</vt:lpstr>
      <vt:lpstr>Methodology Continued… UI Section</vt:lpstr>
      <vt:lpstr>Slide 45</vt:lpstr>
      <vt:lpstr>Technology Stack</vt:lpstr>
      <vt:lpstr>Target audience</vt:lpstr>
      <vt:lpstr>Limitations</vt:lpstr>
      <vt:lpstr>References</vt:lpstr>
      <vt:lpstr>QNA</vt:lpstr>
      <vt:lpstr>QNA</vt:lpstr>
      <vt:lpstr>Team</vt:lpstr>
      <vt:lpstr>Slide 53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Parallel-O-Code</dc:title>
  <cp:lastModifiedBy>acer</cp:lastModifiedBy>
  <cp:revision>109</cp:revision>
  <dcterms:modified xsi:type="dcterms:W3CDTF">2020-11-28T09:54:43Z</dcterms:modified>
</cp:coreProperties>
</file>