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68" r:id="rId4"/>
    <p:sldId id="259" r:id="rId5"/>
    <p:sldId id="260" r:id="rId6"/>
    <p:sldId id="261" r:id="rId7"/>
    <p:sldId id="262" r:id="rId8"/>
    <p:sldId id="263" r:id="rId9"/>
    <p:sldId id="264" r:id="rId10"/>
    <p:sldId id="266" r:id="rId11"/>
    <p:sldId id="267" r:id="rId12"/>
    <p:sldId id="265" r:id="rId1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8" d="100"/>
          <a:sy n="128" d="100"/>
        </p:scale>
        <p:origin x="1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1"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p>
        </p:txBody>
      </p:sp>
      <p:sp>
        <p:nvSpPr>
          <p:cNvPr id="1048642"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p>
        </p:txBody>
      </p:sp>
      <p:sp>
        <p:nvSpPr>
          <p:cNvPr id="1048643"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p>
        </p:txBody>
      </p:sp>
      <p:sp>
        <p:nvSpPr>
          <p:cNvPr id="1048644"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p>
        </p:txBody>
      </p:sp>
      <p:sp>
        <p:nvSpPr>
          <p:cNvPr id="1048645" name="PlaceHolder 5"/>
          <p:cNvSpPr>
            <a:spLocks noGrp="1"/>
          </p:cNvSpPr>
          <p:nvPr>
            <p:ph type="sldNum"/>
          </p:nvPr>
        </p:nvSpPr>
        <p:spPr>
          <a:xfrm>
            <a:off x="4278960" y="10157400"/>
            <a:ext cx="3280680" cy="534240"/>
          </a:xfrm>
          <a:prstGeom prst="rect">
            <a:avLst/>
          </a:prstGeom>
        </p:spPr>
        <p:txBody>
          <a:bodyPr lIns="0" tIns="0" rIns="0" bIns="0" anchor="b"/>
          <a:lstStyle/>
          <a:p>
            <a:pPr algn="r"/>
            <a:fld id="{F96006D7-2028-4F7C-A882-37B23D0F7C79}" type="slidenum">
              <a:rPr lang="en-IN" sz="1400">
                <a:latin typeface="Times New Roman"/>
              </a:rPr>
              <a:t>‹#›</a:t>
            </a:fld>
            <a:endParaRPr lang="en-IN" sz="1400">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PlaceHolder 1"/>
          <p:cNvSpPr>
            <a:spLocks noGrp="1"/>
          </p:cNvSpPr>
          <p:nvPr>
            <p:ph type="body"/>
          </p:nvPr>
        </p:nvSpPr>
        <p:spPr>
          <a:xfrm>
            <a:off x="680400" y="4690800"/>
            <a:ext cx="5437080" cy="4442040"/>
          </a:xfrm>
          <a:prstGeom prst="rect">
            <a:avLst/>
          </a:prstGeom>
        </p:spPr>
        <p:txBody>
          <a:bodyPr lIns="0" tIns="0" rIns="0" bIns="0"/>
          <a:lstStyle/>
          <a:p>
            <a:endParaRPr/>
          </a:p>
        </p:txBody>
      </p:sp>
      <p:sp>
        <p:nvSpPr>
          <p:cNvPr id="1048594" name="CustomShape 2"/>
          <p:cNvSpPr/>
          <p:nvPr/>
        </p:nvSpPr>
        <p:spPr>
          <a:xfrm>
            <a:off x="3849840" y="9378360"/>
            <a:ext cx="2945160" cy="493200"/>
          </a:xfrm>
          <a:prstGeom prst="rect">
            <a:avLst/>
          </a:prstGeom>
          <a:noFill/>
          <a:ln>
            <a:noFill/>
          </a:ln>
        </p:spPr>
        <p:txBody>
          <a:bodyPr lIns="90000" tIns="45000" rIns="90000" bIns="45000" anchor="b"/>
          <a:lstStyle/>
          <a:p>
            <a:pPr algn="r">
              <a:lnSpc>
                <a:spcPct val="100000"/>
              </a:lnSpc>
            </a:pPr>
            <a:fld id="{81D9B569-C6F7-4A5B-9CD9-E1557CC86641}" type="slidenum">
              <a:rPr lang="en-IN" sz="1400">
                <a:solidFill>
                  <a:srgbClr val="000000"/>
                </a:solidFill>
                <a:latin typeface="Times New Roman"/>
              </a:rPr>
              <a:t>7</a:t>
            </a:fld>
            <a:endParaRPr lang="en-IN" sz="1400">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PlaceHolder 1"/>
          <p:cNvSpPr>
            <a:spLocks noGrp="1"/>
          </p:cNvSpPr>
          <p:nvPr>
            <p:ph type="body"/>
          </p:nvPr>
        </p:nvSpPr>
        <p:spPr>
          <a:xfrm>
            <a:off x="680400" y="4690800"/>
            <a:ext cx="5437080" cy="4442040"/>
          </a:xfrm>
          <a:prstGeom prst="rect">
            <a:avLst/>
          </a:prstGeom>
        </p:spPr>
        <p:txBody>
          <a:bodyPr lIns="0" tIns="0" rIns="0" bIns="0"/>
          <a:lstStyle/>
          <a:p>
            <a:endParaRPr/>
          </a:p>
        </p:txBody>
      </p:sp>
      <p:sp>
        <p:nvSpPr>
          <p:cNvPr id="1048589" name="CustomShape 2"/>
          <p:cNvSpPr/>
          <p:nvPr/>
        </p:nvSpPr>
        <p:spPr>
          <a:xfrm>
            <a:off x="3849840" y="9378360"/>
            <a:ext cx="2945160" cy="493200"/>
          </a:xfrm>
          <a:prstGeom prst="rect">
            <a:avLst/>
          </a:prstGeom>
          <a:noFill/>
          <a:ln>
            <a:noFill/>
          </a:ln>
        </p:spPr>
        <p:txBody>
          <a:bodyPr lIns="90000" tIns="45000" rIns="90000" bIns="45000" anchor="b"/>
          <a:lstStyle/>
          <a:p>
            <a:pPr algn="r">
              <a:lnSpc>
                <a:spcPct val="100000"/>
              </a:lnSpc>
            </a:pPr>
            <a:fld id="{32A123BA-76AB-4CE1-8D9C-227475B6CA5A}" type="slidenum">
              <a:rPr lang="en-IN" sz="1400">
                <a:solidFill>
                  <a:srgbClr val="000000"/>
                </a:solidFill>
                <a:latin typeface="Times New Roman"/>
              </a:rPr>
              <a:t>8</a:t>
            </a:fld>
            <a:endParaRPr lang="en-IN" sz="1400">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PlaceHolder 1"/>
          <p:cNvSpPr>
            <a:spLocks noGrp="1"/>
          </p:cNvSpPr>
          <p:nvPr>
            <p:ph type="body"/>
          </p:nvPr>
        </p:nvSpPr>
        <p:spPr>
          <a:xfrm>
            <a:off x="680400" y="4690800"/>
            <a:ext cx="5437080" cy="4442040"/>
          </a:xfrm>
          <a:prstGeom prst="rect">
            <a:avLst/>
          </a:prstGeom>
        </p:spPr>
        <p:txBody>
          <a:bodyPr lIns="0" tIns="0" rIns="0" bIns="0"/>
          <a:lstStyle/>
          <a:p>
            <a:endParaRPr/>
          </a:p>
        </p:txBody>
      </p:sp>
      <p:sp>
        <p:nvSpPr>
          <p:cNvPr id="1048584" name="CustomShape 2"/>
          <p:cNvSpPr/>
          <p:nvPr/>
        </p:nvSpPr>
        <p:spPr>
          <a:xfrm>
            <a:off x="3849840" y="9378360"/>
            <a:ext cx="2945160" cy="493200"/>
          </a:xfrm>
          <a:prstGeom prst="rect">
            <a:avLst/>
          </a:prstGeom>
          <a:noFill/>
          <a:ln>
            <a:noFill/>
          </a:ln>
        </p:spPr>
        <p:txBody>
          <a:bodyPr lIns="90000" tIns="45000" rIns="90000" bIns="45000" anchor="b"/>
          <a:lstStyle/>
          <a:p>
            <a:pPr algn="r">
              <a:lnSpc>
                <a:spcPct val="100000"/>
              </a:lnSpc>
            </a:pPr>
            <a:fld id="{9D37C0A7-53A7-4ADD-AA96-7511D35335DE}" type="slidenum">
              <a:rPr lang="en-IN" sz="1400">
                <a:solidFill>
                  <a:srgbClr val="000000"/>
                </a:solidFill>
                <a:latin typeface="Times New Roman"/>
              </a:rPr>
              <a:t>9</a:t>
            </a:fld>
            <a:endParaRPr lang="en-IN" sz="1400">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PlaceHolder 1"/>
          <p:cNvSpPr>
            <a:spLocks noGrp="1"/>
          </p:cNvSpPr>
          <p:nvPr>
            <p:ph type="body"/>
          </p:nvPr>
        </p:nvSpPr>
        <p:spPr>
          <a:xfrm>
            <a:off x="680400" y="4690800"/>
            <a:ext cx="5437080" cy="4442040"/>
          </a:xfrm>
          <a:prstGeom prst="rect">
            <a:avLst/>
          </a:prstGeom>
        </p:spPr>
        <p:txBody>
          <a:bodyPr lIns="0" tIns="0" rIns="0" bIns="0"/>
          <a:lstStyle/>
          <a:p>
            <a:endParaRPr/>
          </a:p>
        </p:txBody>
      </p:sp>
      <p:sp>
        <p:nvSpPr>
          <p:cNvPr id="1048584" name="CustomShape 2"/>
          <p:cNvSpPr/>
          <p:nvPr/>
        </p:nvSpPr>
        <p:spPr>
          <a:xfrm>
            <a:off x="3849840" y="9378360"/>
            <a:ext cx="2945160" cy="493200"/>
          </a:xfrm>
          <a:prstGeom prst="rect">
            <a:avLst/>
          </a:prstGeom>
          <a:noFill/>
          <a:ln>
            <a:noFill/>
          </a:ln>
        </p:spPr>
        <p:txBody>
          <a:bodyPr lIns="90000" tIns="45000" rIns="90000" bIns="45000" anchor="b"/>
          <a:lstStyle/>
          <a:p>
            <a:pPr algn="r">
              <a:lnSpc>
                <a:spcPct val="100000"/>
              </a:lnSpc>
            </a:pPr>
            <a:fld id="{9D37C0A7-53A7-4ADD-AA96-7511D35335DE}" type="slidenum">
              <a:rPr lang="en-IN" sz="1400">
                <a:solidFill>
                  <a:srgbClr val="000000"/>
                </a:solidFill>
                <a:latin typeface="Times New Roman"/>
              </a:rPr>
              <a:t>10</a:t>
            </a:fld>
            <a:endParaRPr lang="en-IN" sz="1400">
              <a:solidFill>
                <a:srgbClr val="000000"/>
              </a:solidFill>
              <a:latin typeface="Times New Roman"/>
            </a:endParaRPr>
          </a:p>
        </p:txBody>
      </p:sp>
    </p:spTree>
    <p:extLst>
      <p:ext uri="{BB962C8B-B14F-4D97-AF65-F5344CB8AC3E}">
        <p14:creationId xmlns:p14="http://schemas.microsoft.com/office/powerpoint/2010/main" val="154425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PlaceHolder 1"/>
          <p:cNvSpPr>
            <a:spLocks noGrp="1"/>
          </p:cNvSpPr>
          <p:nvPr>
            <p:ph type="body"/>
          </p:nvPr>
        </p:nvSpPr>
        <p:spPr>
          <a:xfrm>
            <a:off x="680400" y="4690800"/>
            <a:ext cx="5437080" cy="4442040"/>
          </a:xfrm>
          <a:prstGeom prst="rect">
            <a:avLst/>
          </a:prstGeom>
        </p:spPr>
        <p:txBody>
          <a:bodyPr lIns="0" tIns="0" rIns="0" bIns="0"/>
          <a:lstStyle/>
          <a:p>
            <a:endParaRPr/>
          </a:p>
        </p:txBody>
      </p:sp>
      <p:sp>
        <p:nvSpPr>
          <p:cNvPr id="1048584" name="CustomShape 2"/>
          <p:cNvSpPr/>
          <p:nvPr/>
        </p:nvSpPr>
        <p:spPr>
          <a:xfrm>
            <a:off x="3849840" y="9378360"/>
            <a:ext cx="2945160" cy="493200"/>
          </a:xfrm>
          <a:prstGeom prst="rect">
            <a:avLst/>
          </a:prstGeom>
          <a:noFill/>
          <a:ln>
            <a:noFill/>
          </a:ln>
        </p:spPr>
        <p:txBody>
          <a:bodyPr lIns="90000" tIns="45000" rIns="90000" bIns="45000" anchor="b"/>
          <a:lstStyle/>
          <a:p>
            <a:pPr algn="r">
              <a:lnSpc>
                <a:spcPct val="100000"/>
              </a:lnSpc>
            </a:pPr>
            <a:fld id="{9D37C0A7-53A7-4ADD-AA96-7511D35335DE}" type="slidenum">
              <a:rPr lang="en-IN" sz="1400">
                <a:solidFill>
                  <a:srgbClr val="000000"/>
                </a:solidFill>
                <a:latin typeface="Times New Roman"/>
              </a:rPr>
              <a:t>11</a:t>
            </a:fld>
            <a:endParaRPr lang="en-IN" sz="1400">
              <a:solidFill>
                <a:srgbClr val="000000"/>
              </a:solidFill>
              <a:latin typeface="Times New Roman"/>
            </a:endParaRPr>
          </a:p>
        </p:txBody>
      </p:sp>
    </p:spTree>
    <p:extLst>
      <p:ext uri="{BB962C8B-B14F-4D97-AF65-F5344CB8AC3E}">
        <p14:creationId xmlns:p14="http://schemas.microsoft.com/office/powerpoint/2010/main" val="108277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2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4862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1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4861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4861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4861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1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04861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2097160" name="Picture 2097159"/>
          <p:cNvPicPr>
            <a:picLocks/>
          </p:cNvPicPr>
          <p:nvPr/>
        </p:nvPicPr>
        <p:blipFill>
          <a:blip r:embed="rId2"/>
          <a:stretch>
            <a:fillRect/>
          </a:stretch>
        </p:blipFill>
        <p:spPr>
          <a:xfrm>
            <a:off x="2079000" y="1604520"/>
            <a:ext cx="4984920" cy="3977280"/>
          </a:xfrm>
          <a:prstGeom prst="rect">
            <a:avLst/>
          </a:prstGeom>
          <a:ln>
            <a:noFill/>
          </a:ln>
        </p:spPr>
      </p:pic>
      <p:pic>
        <p:nvPicPr>
          <p:cNvPr id="2097161" name="Picture 2097160"/>
          <p:cNvPicPr>
            <a:picLocks/>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1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1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28"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2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3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48631"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0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3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3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4863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04863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3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3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4863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4864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2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86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4862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4862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97152" name="Google Shape;10;p1"/>
          <p:cNvPicPr>
            <a:picLocks/>
          </p:cNvPicPr>
          <p:nvPr/>
        </p:nvPicPr>
        <p:blipFill>
          <a:blip r:embed="rId14"/>
          <a:stretch>
            <a:fillRect/>
          </a:stretch>
        </p:blipFill>
        <p:spPr>
          <a:xfrm>
            <a:off x="0" y="-35280"/>
            <a:ext cx="9142920" cy="6933240"/>
          </a:xfrm>
          <a:prstGeom prst="rect">
            <a:avLst/>
          </a:prstGeom>
          <a:ln>
            <a:noFill/>
          </a:ln>
        </p:spPr>
      </p:pic>
      <p:sp>
        <p:nvSpPr>
          <p:cNvPr id="1048576" name="CustomShape 1"/>
          <p:cNvSpPr/>
          <p:nvPr/>
        </p:nvSpPr>
        <p:spPr>
          <a:xfrm>
            <a:off x="0" y="152280"/>
            <a:ext cx="1446840" cy="1199160"/>
          </a:xfrm>
          <a:prstGeom prst="rect">
            <a:avLst/>
          </a:prstGeom>
          <a:solidFill>
            <a:srgbClr val="FFFFFF"/>
          </a:solidFill>
          <a:ln>
            <a:noFill/>
          </a:ln>
        </p:spPr>
        <p:txBody>
          <a:bodyPr lIns="90000" tIns="45000" rIns="90000" bIns="45000"/>
          <a:lstStyle/>
          <a:p>
            <a:pPr>
              <a:lnSpc>
                <a:spcPct val="100000"/>
              </a:lnSpc>
            </a:pPr>
            <a:endParaRPr/>
          </a:p>
          <a:p>
            <a:pPr>
              <a:lnSpc>
                <a:spcPct val="100000"/>
              </a:lnSpc>
            </a:pPr>
            <a:endParaRPr/>
          </a:p>
          <a:p>
            <a:pPr>
              <a:lnSpc>
                <a:spcPct val="100000"/>
              </a:lnSpc>
            </a:pPr>
            <a:endParaRPr/>
          </a:p>
          <a:p>
            <a:pPr>
              <a:lnSpc>
                <a:spcPct val="100000"/>
              </a:lnSpc>
            </a:pPr>
            <a:endParaRPr/>
          </a:p>
        </p:txBody>
      </p:sp>
      <p:pic>
        <p:nvPicPr>
          <p:cNvPr id="2097153" name="Google Shape;13;p2"/>
          <p:cNvPicPr>
            <a:picLocks/>
          </p:cNvPicPr>
          <p:nvPr/>
        </p:nvPicPr>
        <p:blipFill>
          <a:blip r:embed="rId15"/>
          <a:stretch>
            <a:fillRect/>
          </a:stretch>
        </p:blipFill>
        <p:spPr>
          <a:xfrm>
            <a:off x="179640" y="138600"/>
            <a:ext cx="867600" cy="970920"/>
          </a:xfrm>
          <a:prstGeom prst="rect">
            <a:avLst/>
          </a:prstGeom>
          <a:ln>
            <a:noFill/>
          </a:ln>
        </p:spPr>
      </p:pic>
      <p:pic>
        <p:nvPicPr>
          <p:cNvPr id="2097154" name="Google Shape;15;p2"/>
          <p:cNvPicPr>
            <a:picLocks/>
          </p:cNvPicPr>
          <p:nvPr/>
        </p:nvPicPr>
        <p:blipFill>
          <a:blip r:embed="rId16"/>
          <a:stretch>
            <a:fillRect/>
          </a:stretch>
        </p:blipFill>
        <p:spPr>
          <a:xfrm>
            <a:off x="2702520" y="103320"/>
            <a:ext cx="1620000" cy="989640"/>
          </a:xfrm>
          <a:prstGeom prst="rect">
            <a:avLst/>
          </a:prstGeom>
          <a:ln>
            <a:noFill/>
          </a:ln>
        </p:spPr>
      </p:pic>
      <p:pic>
        <p:nvPicPr>
          <p:cNvPr id="2097155" name="Google Shape;16;p2"/>
          <p:cNvPicPr>
            <a:picLocks/>
          </p:cNvPicPr>
          <p:nvPr/>
        </p:nvPicPr>
        <p:blipFill>
          <a:blip r:embed="rId17"/>
          <a:stretch>
            <a:fillRect/>
          </a:stretch>
        </p:blipFill>
        <p:spPr>
          <a:xfrm>
            <a:off x="4323600" y="106560"/>
            <a:ext cx="1618920" cy="987480"/>
          </a:xfrm>
          <a:prstGeom prst="rect">
            <a:avLst/>
          </a:prstGeom>
          <a:ln>
            <a:noFill/>
          </a:ln>
        </p:spPr>
      </p:pic>
      <p:pic>
        <p:nvPicPr>
          <p:cNvPr id="2097156" name="Google Shape;17;p2"/>
          <p:cNvPicPr>
            <a:picLocks/>
          </p:cNvPicPr>
          <p:nvPr/>
        </p:nvPicPr>
        <p:blipFill>
          <a:blip r:embed="rId18"/>
          <a:stretch>
            <a:fillRect/>
          </a:stretch>
        </p:blipFill>
        <p:spPr>
          <a:xfrm>
            <a:off x="5923800" y="117000"/>
            <a:ext cx="1618920" cy="988920"/>
          </a:xfrm>
          <a:prstGeom prst="rect">
            <a:avLst/>
          </a:prstGeom>
          <a:ln>
            <a:noFill/>
          </a:ln>
        </p:spPr>
      </p:pic>
      <p:pic>
        <p:nvPicPr>
          <p:cNvPr id="2097157" name="Google Shape;18;p2"/>
          <p:cNvPicPr>
            <a:picLocks/>
          </p:cNvPicPr>
          <p:nvPr/>
        </p:nvPicPr>
        <p:blipFill>
          <a:blip r:embed="rId19"/>
          <a:stretch>
            <a:fillRect/>
          </a:stretch>
        </p:blipFill>
        <p:spPr>
          <a:xfrm>
            <a:off x="7524000" y="111960"/>
            <a:ext cx="1618920" cy="988920"/>
          </a:xfrm>
          <a:prstGeom prst="rect">
            <a:avLst/>
          </a:prstGeom>
          <a:ln>
            <a:noFill/>
          </a:ln>
        </p:spPr>
      </p:pic>
      <p:pic>
        <p:nvPicPr>
          <p:cNvPr id="2097158" name="Google Shape;19;p2"/>
          <p:cNvPicPr>
            <a:picLocks/>
          </p:cNvPicPr>
          <p:nvPr/>
        </p:nvPicPr>
        <p:blipFill>
          <a:blip r:embed="rId20"/>
          <a:stretch>
            <a:fillRect/>
          </a:stretch>
        </p:blipFill>
        <p:spPr>
          <a:xfrm>
            <a:off x="1219320" y="102240"/>
            <a:ext cx="1618920" cy="988920"/>
          </a:xfrm>
          <a:prstGeom prst="rect">
            <a:avLst/>
          </a:prstGeom>
          <a:ln>
            <a:noFill/>
          </a:ln>
        </p:spPr>
      </p:pic>
      <p:pic>
        <p:nvPicPr>
          <p:cNvPr id="2097159" name="Google Shape;20;p2"/>
          <p:cNvPicPr>
            <a:picLocks/>
          </p:cNvPicPr>
          <p:nvPr/>
        </p:nvPicPr>
        <p:blipFill>
          <a:blip r:embed="rId21"/>
          <a:stretch>
            <a:fillRect/>
          </a:stretch>
        </p:blipFill>
        <p:spPr>
          <a:xfrm>
            <a:off x="7530120" y="1600200"/>
            <a:ext cx="1599120" cy="5126040"/>
          </a:xfrm>
          <a:prstGeom prst="rect">
            <a:avLst/>
          </a:prstGeom>
          <a:ln>
            <a:noFill/>
          </a:ln>
        </p:spPr>
      </p:pic>
      <p:sp>
        <p:nvSpPr>
          <p:cNvPr id="1048577"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p>
        </p:txBody>
      </p:sp>
      <p:sp>
        <p:nvSpPr>
          <p:cNvPr id="1048578" name="PlaceHolder 3"/>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p>
          <a:p>
            <a:pPr lvl="1">
              <a:buSzPct val="75000"/>
              <a:buFont typeface="StarSymbol"/>
              <a:buChar char=""/>
            </a:pPr>
            <a:r>
              <a:rPr lang="en-IN" sz="2800">
                <a:latin typeface="Arial"/>
              </a:rPr>
              <a:t>Second Outline Level</a:t>
            </a:r>
          </a:p>
          <a:p>
            <a:pPr lvl="2">
              <a:buSzPct val="45000"/>
              <a:buFont typeface="StarSymbol"/>
              <a:buChar char=""/>
            </a:pPr>
            <a:r>
              <a:rPr lang="en-IN" sz="2400">
                <a:latin typeface="Arial"/>
              </a:rPr>
              <a:t>Third Outline Level</a:t>
            </a:r>
          </a:p>
          <a:p>
            <a:pPr lvl="3">
              <a:buSzPct val="75000"/>
              <a:buFont typeface="StarSymbol"/>
              <a:buChar char=""/>
            </a:pPr>
            <a:r>
              <a:rPr lang="en-IN" sz="2000">
                <a:latin typeface="Arial"/>
              </a:rPr>
              <a:t>Fourth Outline Level</a:t>
            </a:r>
          </a:p>
          <a:p>
            <a:pPr lvl="4">
              <a:buSzPct val="45000"/>
              <a:buFont typeface="StarSymbol"/>
              <a:buChar char=""/>
            </a:pPr>
            <a:r>
              <a:rPr lang="en-IN" sz="2000">
                <a:latin typeface="Arial"/>
              </a:rPr>
              <a:t>Fifth Outline Level</a:t>
            </a:r>
          </a:p>
          <a:p>
            <a:pPr lvl="5">
              <a:buSzPct val="45000"/>
              <a:buFont typeface="StarSymbol"/>
              <a:buChar char=""/>
            </a:pPr>
            <a:r>
              <a:rPr lang="en-IN" sz="2000">
                <a:latin typeface="Arial"/>
              </a:rPr>
              <a:t>Sixth Outline Level</a:t>
            </a:r>
          </a:p>
          <a:p>
            <a:pPr lvl="6">
              <a:buSzPct val="45000"/>
              <a:buFont typeface="StarSymbol"/>
              <a:buChar char=""/>
            </a:pPr>
            <a:r>
              <a:rPr lang="en-IN" sz="2000">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ustomShape 1"/>
          <p:cNvSpPr/>
          <p:nvPr/>
        </p:nvSpPr>
        <p:spPr>
          <a:xfrm>
            <a:off x="267480" y="1891800"/>
            <a:ext cx="8299800" cy="1681216"/>
          </a:xfrm>
          <a:prstGeom prst="rect">
            <a:avLst/>
          </a:prstGeom>
          <a:noFill/>
          <a:ln>
            <a:noFill/>
          </a:ln>
        </p:spPr>
        <p:txBody>
          <a:bodyPr lIns="90000" tIns="45000" rIns="90000" bIns="45000"/>
          <a:lstStyle/>
          <a:p>
            <a:pPr algn="ctr">
              <a:lnSpc>
                <a:spcPct val="100000"/>
              </a:lnSpc>
            </a:pPr>
            <a:r>
              <a:rPr lang="en-IN" sz="3600" dirty="0">
                <a:solidFill>
                  <a:srgbClr val="FF0000"/>
                </a:solidFill>
                <a:latin typeface="Trebuchet MS"/>
                <a:ea typeface="Trebuchet MS"/>
              </a:rPr>
              <a:t>Final Project Demonstration</a:t>
            </a:r>
          </a:p>
          <a:p>
            <a:pPr algn="ctr">
              <a:lnSpc>
                <a:spcPct val="100000"/>
              </a:lnSpc>
            </a:pPr>
            <a:r>
              <a:rPr lang="en-IN" sz="3600" dirty="0">
                <a:solidFill>
                  <a:srgbClr val="FF0000"/>
                </a:solidFill>
                <a:latin typeface="Trebuchet MS"/>
                <a:ea typeface="Trebuchet MS"/>
              </a:rPr>
              <a:t>Knowledge Management</a:t>
            </a:r>
          </a:p>
          <a:p>
            <a:pPr algn="ctr">
              <a:lnSpc>
                <a:spcPct val="100000"/>
              </a:lnSpc>
            </a:pPr>
            <a:r>
              <a:rPr lang="en-IN" sz="3600" dirty="0">
                <a:solidFill>
                  <a:srgbClr val="FF0000"/>
                </a:solidFill>
                <a:latin typeface="Trebuchet MS"/>
                <a:ea typeface="Trebuchet MS"/>
              </a:rPr>
              <a:t>UE17CS3</a:t>
            </a:r>
            <a:r>
              <a:rPr lang="en-US" sz="3600" dirty="0">
                <a:solidFill>
                  <a:srgbClr val="FF0000"/>
                </a:solidFill>
                <a:latin typeface="Trebuchet MS"/>
                <a:ea typeface="Trebuchet MS"/>
              </a:rPr>
              <a:t>42</a:t>
            </a:r>
            <a:endParaRPr lang="zh-CN" altLang="en-US" dirty="0"/>
          </a:p>
        </p:txBody>
      </p:sp>
      <p:sp>
        <p:nvSpPr>
          <p:cNvPr id="1048596" name="CustomShape 2"/>
          <p:cNvSpPr/>
          <p:nvPr/>
        </p:nvSpPr>
        <p:spPr>
          <a:xfrm>
            <a:off x="343440" y="3834721"/>
            <a:ext cx="8457120" cy="2104920"/>
          </a:xfrm>
          <a:prstGeom prst="rect">
            <a:avLst/>
          </a:prstGeom>
          <a:noFill/>
          <a:ln>
            <a:noFill/>
          </a:ln>
        </p:spPr>
        <p:txBody>
          <a:bodyPr lIns="90000" tIns="45000" rIns="90000" bIns="45000"/>
          <a:lstStyle/>
          <a:p>
            <a:pPr>
              <a:lnSpc>
                <a:spcPct val="100000"/>
              </a:lnSpc>
            </a:pPr>
            <a:r>
              <a:rPr lang="en-IN" sz="2000" dirty="0">
                <a:solidFill>
                  <a:srgbClr val="0033CC"/>
                </a:solidFill>
                <a:latin typeface="Trebuchet MS"/>
                <a:ea typeface="Trebuchet MS"/>
              </a:rPr>
              <a:t>Project Title   :  </a:t>
            </a:r>
            <a:r>
              <a:rPr lang="en-US" sz="2000" dirty="0"/>
              <a:t>Democratizing the economic system of a nation</a:t>
            </a:r>
            <a:endParaRPr lang="en-IN" sz="2000" dirty="0">
              <a:solidFill>
                <a:srgbClr val="0033CC"/>
              </a:solidFill>
              <a:latin typeface="Trebuchet MS"/>
              <a:ea typeface="Trebuchet MS"/>
            </a:endParaRPr>
          </a:p>
          <a:p>
            <a:pPr>
              <a:lnSpc>
                <a:spcPct val="100000"/>
              </a:lnSpc>
            </a:pPr>
            <a:r>
              <a:rPr lang="en-IN" sz="2000" dirty="0">
                <a:solidFill>
                  <a:srgbClr val="0033CC"/>
                </a:solidFill>
                <a:latin typeface="Trebuchet MS"/>
                <a:ea typeface="Trebuchet MS"/>
              </a:rPr>
              <a:t>Project Guide : </a:t>
            </a:r>
            <a:r>
              <a:rPr lang="en-US" sz="2000" dirty="0"/>
              <a:t>Dr. Jayashree</a:t>
            </a:r>
            <a:r>
              <a:rPr lang="en-IN" sz="2000" dirty="0">
                <a:solidFill>
                  <a:srgbClr val="0033CC"/>
                </a:solidFill>
                <a:latin typeface="Trebuchet MS"/>
                <a:ea typeface="Trebuchet MS"/>
              </a:rPr>
              <a:t>    </a:t>
            </a:r>
          </a:p>
          <a:p>
            <a:pPr>
              <a:lnSpc>
                <a:spcPct val="100000"/>
              </a:lnSpc>
            </a:pPr>
            <a:r>
              <a:rPr lang="en-IN" sz="2000" dirty="0">
                <a:solidFill>
                  <a:srgbClr val="0033CC"/>
                </a:solidFill>
                <a:latin typeface="Trebuchet MS"/>
                <a:ea typeface="Trebuchet MS"/>
              </a:rPr>
              <a:t>Project Team  : </a:t>
            </a:r>
            <a:r>
              <a:rPr lang="en-US" sz="2000" dirty="0" err="1"/>
              <a:t>Sushanth</a:t>
            </a:r>
            <a:r>
              <a:rPr lang="en-US" sz="2000" dirty="0"/>
              <a:t>, </a:t>
            </a:r>
            <a:r>
              <a:rPr lang="en-US" sz="2000" dirty="0" err="1"/>
              <a:t>Nithish</a:t>
            </a:r>
            <a:r>
              <a:rPr lang="en-US" sz="2000" dirty="0"/>
              <a:t>, Shreyas, </a:t>
            </a:r>
            <a:r>
              <a:rPr lang="en-US" sz="2000" dirty="0" err="1"/>
              <a:t>Amrutanshu</a:t>
            </a:r>
            <a:endParaRPr lang="en-IN" sz="2000" dirty="0">
              <a:solidFill>
                <a:srgbClr val="0033CC"/>
              </a:solidFill>
              <a:latin typeface="Trebuchet MS"/>
              <a:ea typeface="Trebuchet MS"/>
            </a:endParaRPr>
          </a:p>
          <a:p>
            <a:pPr>
              <a:lnSpc>
                <a:spcPct val="100000"/>
              </a:lnSpc>
            </a:pPr>
            <a:endParaRPr lang="en-IN" sz="2000" dirty="0">
              <a:solidFill>
                <a:srgbClr val="0033CC"/>
              </a:solidFill>
              <a:latin typeface="Trebuchet MS"/>
              <a:ea typeface="Trebuchet MS"/>
            </a:endParaRPr>
          </a:p>
          <a:p>
            <a:pPr>
              <a:lnSpc>
                <a:spcPct val="100000"/>
              </a:lnSpc>
            </a:pPr>
            <a:endParaRPr lang="en-IN" sz="2000" dirty="0">
              <a:solidFill>
                <a:srgbClr val="0033CC"/>
              </a:solidFill>
              <a:latin typeface="Trebuchet MS"/>
              <a:ea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CustomShape 1"/>
          <p:cNvSpPr/>
          <p:nvPr/>
        </p:nvSpPr>
        <p:spPr>
          <a:xfrm>
            <a:off x="1523880" y="1581120"/>
            <a:ext cx="7619040" cy="35640"/>
          </a:xfrm>
          <a:prstGeom prst="rect">
            <a:avLst/>
          </a:prstGeom>
          <a:solidFill>
            <a:srgbClr val="33CCCC"/>
          </a:solidFill>
          <a:ln>
            <a:noFill/>
          </a:ln>
        </p:spPr>
      </p:sp>
      <p:sp>
        <p:nvSpPr>
          <p:cNvPr id="1048581" name="CustomShape 2"/>
          <p:cNvSpPr/>
          <p:nvPr/>
        </p:nvSpPr>
        <p:spPr>
          <a:xfrm>
            <a:off x="1371600" y="1143000"/>
            <a:ext cx="7771320" cy="46080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Project Analysis contd..</a:t>
            </a:r>
          </a:p>
        </p:txBody>
      </p:sp>
      <p:sp>
        <p:nvSpPr>
          <p:cNvPr id="1048582" name="CustomShape 3"/>
          <p:cNvSpPr/>
          <p:nvPr/>
        </p:nvSpPr>
        <p:spPr>
          <a:xfrm>
            <a:off x="518400" y="1828800"/>
            <a:ext cx="6862680" cy="472320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t>We also found that since most of the budget was focused more on the education sector since a major chunk of the nation’s population lie in the age group of 15 - 25.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age group is essentially the youth and hence they wished that more budget was allocated to the education sector.</a:t>
            </a:r>
          </a:p>
          <a:p>
            <a:endParaRPr lang="en-US" dirty="0"/>
          </a:p>
          <a:p>
            <a:pPr marL="285750" indent="-285750">
              <a:buFont typeface="Arial" panose="020B0604020202020204" pitchFamily="34" charset="0"/>
              <a:buChar char="•"/>
            </a:pPr>
            <a:r>
              <a:rPr lang="en-US" dirty="0"/>
              <a:t>But its important to note that a good budget is the one which strikes the right balance among all sector based on the country’s requirements and needs.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by looking into the positives and the negatives of the previous financial budget , it makes it possible even for an ordinary citizen to make a better choice.</a:t>
            </a:r>
            <a:endParaRPr lang="en-IN" dirty="0">
              <a:solidFill>
                <a:srgbClr val="0033CC"/>
              </a:solidFill>
              <a:latin typeface="Trebuchet MS"/>
              <a:ea typeface="Trebuchet MS"/>
            </a:endParaRPr>
          </a:p>
          <a:p>
            <a:pPr algn="just">
              <a:lnSpc>
                <a:spcPct val="100000"/>
              </a:lnSpc>
            </a:pPr>
            <a:endParaRPr lang="en-IN" dirty="0">
              <a:solidFill>
                <a:srgbClr val="0033CC"/>
              </a:solidFill>
              <a:latin typeface="Trebuchet MS"/>
              <a:ea typeface="Trebuchet MS"/>
            </a:endParaRPr>
          </a:p>
        </p:txBody>
      </p:sp>
    </p:spTree>
    <p:extLst>
      <p:ext uri="{BB962C8B-B14F-4D97-AF65-F5344CB8AC3E}">
        <p14:creationId xmlns:p14="http://schemas.microsoft.com/office/powerpoint/2010/main" val="136943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CustomShape 1"/>
          <p:cNvSpPr/>
          <p:nvPr/>
        </p:nvSpPr>
        <p:spPr>
          <a:xfrm>
            <a:off x="1523880" y="1581120"/>
            <a:ext cx="7619040" cy="35640"/>
          </a:xfrm>
          <a:prstGeom prst="rect">
            <a:avLst/>
          </a:prstGeom>
          <a:solidFill>
            <a:srgbClr val="33CCCC"/>
          </a:solidFill>
          <a:ln>
            <a:noFill/>
          </a:ln>
        </p:spPr>
      </p:sp>
      <p:sp>
        <p:nvSpPr>
          <p:cNvPr id="1048581" name="CustomShape 2"/>
          <p:cNvSpPr/>
          <p:nvPr/>
        </p:nvSpPr>
        <p:spPr>
          <a:xfrm>
            <a:off x="1371600" y="1143000"/>
            <a:ext cx="7771320" cy="46080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Conclusion</a:t>
            </a:r>
          </a:p>
        </p:txBody>
      </p:sp>
      <p:sp>
        <p:nvSpPr>
          <p:cNvPr id="1048582" name="CustomShape 3"/>
          <p:cNvSpPr/>
          <p:nvPr/>
        </p:nvSpPr>
        <p:spPr>
          <a:xfrm>
            <a:off x="518400" y="1828800"/>
            <a:ext cx="6862680" cy="472320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t>After the data is collected and analyzed in the form of explicit knowledge it is given to the government experts to make them aware of the aspirations of the countrymen.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further scrutinized by the government and its subject experts in presenting the final annual financial budget.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by doing this we are democratizing the whole economic setup of the nation and making the population of the country have a say in the annual budget.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the end of the day, a country which respects the aspirations of its people not only proves to be democratic but also become a matter of pride and respect to its people.</a:t>
            </a:r>
            <a:endParaRPr lang="en-IN" dirty="0"/>
          </a:p>
        </p:txBody>
      </p:sp>
    </p:spTree>
    <p:extLst>
      <p:ext uri="{BB962C8B-B14F-4D97-AF65-F5344CB8AC3E}">
        <p14:creationId xmlns:p14="http://schemas.microsoft.com/office/powerpoint/2010/main" val="221002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9" name="CustomShape 1"/>
          <p:cNvSpPr/>
          <p:nvPr/>
        </p:nvSpPr>
        <p:spPr>
          <a:xfrm>
            <a:off x="2847600" y="3352680"/>
            <a:ext cx="2922840" cy="706680"/>
          </a:xfrm>
          <a:prstGeom prst="rect">
            <a:avLst/>
          </a:prstGeom>
          <a:noFill/>
          <a:ln>
            <a:noFill/>
          </a:ln>
        </p:spPr>
        <p:txBody>
          <a:bodyPr lIns="90000" tIns="45000" rIns="90000" bIns="45000"/>
          <a:lstStyle/>
          <a:p>
            <a:pPr algn="ctr">
              <a:lnSpc>
                <a:spcPct val="100000"/>
              </a:lnSpc>
            </a:pPr>
            <a:r>
              <a:rPr lang="en-IN" sz="4000">
                <a:solidFill>
                  <a:srgbClr val="FF0000"/>
                </a:solidFill>
                <a:latin typeface="Trebuchet MS"/>
                <a:ea typeface="Trebuchet M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ustomShape 1"/>
          <p:cNvSpPr/>
          <p:nvPr/>
        </p:nvSpPr>
        <p:spPr>
          <a:xfrm>
            <a:off x="1523880" y="1581120"/>
            <a:ext cx="7619040" cy="35280"/>
          </a:xfrm>
          <a:prstGeom prst="rect">
            <a:avLst/>
          </a:prstGeom>
          <a:solidFill>
            <a:srgbClr val="33CCCC"/>
          </a:solidFill>
          <a:ln>
            <a:noFill/>
          </a:ln>
        </p:spPr>
      </p:sp>
      <p:sp>
        <p:nvSpPr>
          <p:cNvPr id="1048598" name="CustomShape 2"/>
          <p:cNvSpPr/>
          <p:nvPr/>
        </p:nvSpPr>
        <p:spPr>
          <a:xfrm>
            <a:off x="2666880" y="1143000"/>
            <a:ext cx="6476040" cy="46044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Introduction </a:t>
            </a:r>
          </a:p>
        </p:txBody>
      </p:sp>
      <p:sp>
        <p:nvSpPr>
          <p:cNvPr id="1048599" name="CustomShape 3"/>
          <p:cNvSpPr/>
          <p:nvPr/>
        </p:nvSpPr>
        <p:spPr>
          <a:xfrm>
            <a:off x="0" y="1617840"/>
            <a:ext cx="7373520" cy="4723200"/>
          </a:xfrm>
          <a:prstGeom prst="rect">
            <a:avLst/>
          </a:prstGeom>
          <a:noFill/>
          <a:ln>
            <a:noFill/>
          </a:ln>
        </p:spPr>
        <p:txBody>
          <a:bodyPr lIns="90000" tIns="45000" rIns="90000" bIns="45000" anchor="ctr"/>
          <a:lstStyle/>
          <a:p>
            <a:pPr marL="285750" indent="-285750">
              <a:buFont typeface="Arial" panose="020B0604020202020204" pitchFamily="34" charset="0"/>
              <a:buChar char="•"/>
            </a:pPr>
            <a:endParaRPr lang="en-IN" dirty="0">
              <a:latin typeface="Comic Sans MS" panose="030F0702030302020204" pitchFamily="66" charset="0"/>
            </a:endParaRPr>
          </a:p>
        </p:txBody>
      </p:sp>
      <p:pic>
        <p:nvPicPr>
          <p:cNvPr id="7" name="Content Placeholder 7">
            <a:extLst>
              <a:ext uri="{FF2B5EF4-FFF2-40B4-BE49-F238E27FC236}">
                <a16:creationId xmlns:a16="http://schemas.microsoft.com/office/drawing/2014/main" id="{91BA849B-9656-EF44-8197-8866DFC59870}"/>
              </a:ext>
            </a:extLst>
          </p:cNvPr>
          <p:cNvPicPr>
            <a:picLocks noChangeAspect="1"/>
          </p:cNvPicPr>
          <p:nvPr/>
        </p:nvPicPr>
        <p:blipFill>
          <a:blip r:embed="rId2"/>
          <a:stretch>
            <a:fillRect/>
          </a:stretch>
        </p:blipFill>
        <p:spPr>
          <a:xfrm>
            <a:off x="179512" y="1700808"/>
            <a:ext cx="3655859" cy="2584807"/>
          </a:xfrm>
          <a:prstGeom prst="rect">
            <a:avLst/>
          </a:prstGeom>
        </p:spPr>
      </p:pic>
      <p:pic>
        <p:nvPicPr>
          <p:cNvPr id="8" name="Picture 7">
            <a:extLst>
              <a:ext uri="{FF2B5EF4-FFF2-40B4-BE49-F238E27FC236}">
                <a16:creationId xmlns:a16="http://schemas.microsoft.com/office/drawing/2014/main" id="{D48F3DC6-CA03-2942-B8B7-0F4BF6CF220A}"/>
              </a:ext>
            </a:extLst>
          </p:cNvPr>
          <p:cNvPicPr>
            <a:picLocks noChangeAspect="1"/>
          </p:cNvPicPr>
          <p:nvPr/>
        </p:nvPicPr>
        <p:blipFill>
          <a:blip r:embed="rId3"/>
          <a:stretch>
            <a:fillRect/>
          </a:stretch>
        </p:blipFill>
        <p:spPr>
          <a:xfrm>
            <a:off x="2771800" y="4572286"/>
            <a:ext cx="3262544" cy="1864311"/>
          </a:xfrm>
          <a:prstGeom prst="rect">
            <a:avLst/>
          </a:prstGeom>
        </p:spPr>
      </p:pic>
      <p:pic>
        <p:nvPicPr>
          <p:cNvPr id="9" name="Picture 8">
            <a:extLst>
              <a:ext uri="{FF2B5EF4-FFF2-40B4-BE49-F238E27FC236}">
                <a16:creationId xmlns:a16="http://schemas.microsoft.com/office/drawing/2014/main" id="{EB530E4E-3CD2-A34E-9883-F5D9249DF903}"/>
              </a:ext>
            </a:extLst>
          </p:cNvPr>
          <p:cNvPicPr>
            <a:picLocks noChangeAspect="1"/>
          </p:cNvPicPr>
          <p:nvPr/>
        </p:nvPicPr>
        <p:blipFill>
          <a:blip r:embed="rId4"/>
          <a:stretch>
            <a:fillRect/>
          </a:stretch>
        </p:blipFill>
        <p:spPr>
          <a:xfrm>
            <a:off x="4860032" y="1993433"/>
            <a:ext cx="3564590" cy="2203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ustomShape 1"/>
          <p:cNvSpPr/>
          <p:nvPr/>
        </p:nvSpPr>
        <p:spPr>
          <a:xfrm>
            <a:off x="1523880" y="1581120"/>
            <a:ext cx="7619040" cy="35280"/>
          </a:xfrm>
          <a:prstGeom prst="rect">
            <a:avLst/>
          </a:prstGeom>
          <a:solidFill>
            <a:srgbClr val="33CCCC"/>
          </a:solidFill>
          <a:ln>
            <a:noFill/>
          </a:ln>
        </p:spPr>
      </p:sp>
      <p:sp>
        <p:nvSpPr>
          <p:cNvPr id="1048598" name="CustomShape 2"/>
          <p:cNvSpPr/>
          <p:nvPr/>
        </p:nvSpPr>
        <p:spPr>
          <a:xfrm>
            <a:off x="2666880" y="1143000"/>
            <a:ext cx="6476040" cy="46044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Project Abstract and Scope </a:t>
            </a:r>
          </a:p>
        </p:txBody>
      </p:sp>
      <p:sp>
        <p:nvSpPr>
          <p:cNvPr id="1048599" name="CustomShape 3"/>
          <p:cNvSpPr/>
          <p:nvPr/>
        </p:nvSpPr>
        <p:spPr>
          <a:xfrm>
            <a:off x="0" y="1617840"/>
            <a:ext cx="7373520" cy="472320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latin typeface="Comic Sans MS" panose="030F0702030302020204" pitchFamily="66" charset="0"/>
              </a:rPr>
              <a:t>Every year in a country there is an annual financial budget which lays a roadmap of the income and the expenditures the government announces before its people.</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Basically it’s a plan by the government on how it intends to spend the revenue generated by its population for that financial year.</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In most of the countries across the world this is a decision which is completely taken by the government and people have no say in it. Similarly in INDIA the same method is followed but in most of the countries it is a constitutional obligation to present the annual budget before its people.</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In this project we will consider a hypothetical country which also allows its people to give suggestions and input on which and what sectors they wish to invest the budget.</a:t>
            </a:r>
            <a:endParaRPr lang="en-IN" dirty="0">
              <a:latin typeface="Comic Sans MS" panose="030F0702030302020204" pitchFamily="66" charset="0"/>
            </a:endParaRPr>
          </a:p>
        </p:txBody>
      </p:sp>
    </p:spTree>
    <p:extLst>
      <p:ext uri="{BB962C8B-B14F-4D97-AF65-F5344CB8AC3E}">
        <p14:creationId xmlns:p14="http://schemas.microsoft.com/office/powerpoint/2010/main" val="323832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ustomShape 1"/>
          <p:cNvSpPr/>
          <p:nvPr/>
        </p:nvSpPr>
        <p:spPr>
          <a:xfrm>
            <a:off x="1523880" y="1581120"/>
            <a:ext cx="7619040" cy="35280"/>
          </a:xfrm>
          <a:prstGeom prst="rect">
            <a:avLst/>
          </a:prstGeom>
          <a:solidFill>
            <a:srgbClr val="33CCCC"/>
          </a:solidFill>
          <a:ln>
            <a:noFill/>
          </a:ln>
        </p:spPr>
      </p:sp>
      <p:sp>
        <p:nvSpPr>
          <p:cNvPr id="1048601" name="CustomShape 2"/>
          <p:cNvSpPr/>
          <p:nvPr/>
        </p:nvSpPr>
        <p:spPr>
          <a:xfrm>
            <a:off x="2666880" y="1143000"/>
            <a:ext cx="6476040" cy="46044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Project Idea contd..</a:t>
            </a:r>
          </a:p>
        </p:txBody>
      </p:sp>
      <p:sp>
        <p:nvSpPr>
          <p:cNvPr id="1048602" name="CustomShape 3"/>
          <p:cNvSpPr/>
          <p:nvPr/>
        </p:nvSpPr>
        <p:spPr>
          <a:xfrm>
            <a:off x="0" y="1617840"/>
            <a:ext cx="7373520" cy="4723200"/>
          </a:xfrm>
          <a:prstGeom prst="rect">
            <a:avLst/>
          </a:prstGeom>
          <a:noFill/>
          <a:ln>
            <a:noFill/>
          </a:ln>
        </p:spPr>
        <p:txBody>
          <a:bodyPr lIns="90000" tIns="45000" rIns="90000" bIns="45000" anchor="ctr"/>
          <a:lstStyle/>
          <a:p>
            <a:pPr>
              <a:buFont typeface="Arial" panose="020B0604020202020204" pitchFamily="34" charset="0"/>
              <a:buChar char="•"/>
            </a:pPr>
            <a:r>
              <a:rPr lang="en-US" dirty="0"/>
              <a:t> So in this hypothetical country the annual financial budget is formulated based on its people’s suggestions and by consulting the government experts in the respective sectors.</a:t>
            </a:r>
          </a:p>
          <a:p>
            <a:pPr>
              <a:buFont typeface="Arial" panose="020B0604020202020204" pitchFamily="34" charset="0"/>
              <a:buChar char="•"/>
            </a:pPr>
            <a:endParaRPr lang="en-US" dirty="0"/>
          </a:p>
          <a:p>
            <a:pPr>
              <a:buFont typeface="Arial" panose="020B0604020202020204" pitchFamily="34" charset="0"/>
              <a:buChar char="•"/>
            </a:pPr>
            <a:r>
              <a:rPr lang="en-US" dirty="0"/>
              <a:t> Throughout this project we will consider this hypothetical country as our basis for the Knowledge management project.</a:t>
            </a:r>
          </a:p>
          <a:p>
            <a:endParaRPr lang="en-US" dirty="0"/>
          </a:p>
          <a:p>
            <a:pPr>
              <a:buFont typeface="Arial" panose="020B0604020202020204" pitchFamily="34" charset="0"/>
              <a:buChar char="•"/>
            </a:pPr>
            <a:r>
              <a:rPr lang="en-US" dirty="0"/>
              <a:t> The whole idea behind this project is that we collect data from the citizens of the country which is essentially </a:t>
            </a:r>
            <a:r>
              <a:rPr lang="en-US" b="1" i="1" u="sng" dirty="0"/>
              <a:t>tacit knowledge </a:t>
            </a:r>
            <a:r>
              <a:rPr lang="en-US" dirty="0"/>
              <a:t>and  convert it into a form of online documentation , process the raw data , analyze it using business intelligence techniques and finally give the government our documented data which is essentially </a:t>
            </a:r>
            <a:r>
              <a:rPr lang="en-US" b="1" i="1" u="sng" dirty="0"/>
              <a:t>explicit knowledge</a:t>
            </a:r>
            <a:r>
              <a:rPr lang="en-US"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ustomShape 1"/>
          <p:cNvSpPr/>
          <p:nvPr/>
        </p:nvSpPr>
        <p:spPr>
          <a:xfrm>
            <a:off x="1523880" y="1581120"/>
            <a:ext cx="7619040" cy="35640"/>
          </a:xfrm>
          <a:prstGeom prst="rect">
            <a:avLst/>
          </a:prstGeom>
          <a:solidFill>
            <a:srgbClr val="33CCCC"/>
          </a:solidFill>
          <a:ln>
            <a:noFill/>
          </a:ln>
        </p:spPr>
      </p:sp>
      <p:sp>
        <p:nvSpPr>
          <p:cNvPr id="1048604" name="CustomShape 2"/>
          <p:cNvSpPr/>
          <p:nvPr/>
        </p:nvSpPr>
        <p:spPr>
          <a:xfrm>
            <a:off x="1184400" y="1143000"/>
            <a:ext cx="7958520" cy="46080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Design and Implementation</a:t>
            </a:r>
          </a:p>
        </p:txBody>
      </p:sp>
      <p:sp>
        <p:nvSpPr>
          <p:cNvPr id="1048605" name="CustomShape 3"/>
          <p:cNvSpPr/>
          <p:nvPr/>
        </p:nvSpPr>
        <p:spPr>
          <a:xfrm>
            <a:off x="0" y="1617840"/>
            <a:ext cx="7373520" cy="472320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t>We firstly collect the data from the citizens of the country through a website which allows only permanent citizens of the country to login and fill in the form.</a:t>
            </a:r>
          </a:p>
          <a:p>
            <a:pPr marL="285750" indent="-285750">
              <a:buFont typeface="Arial" panose="020B0604020202020204" pitchFamily="34" charset="0"/>
              <a:buChar char="•"/>
            </a:pPr>
            <a:r>
              <a:rPr lang="en-US" dirty="0"/>
              <a:t>The website consists of many features designed and developed using CSS and advanced web frameworks  technologies. An individual citizen can log into the website using his/her unique citizen id.</a:t>
            </a:r>
          </a:p>
          <a:p>
            <a:pPr marL="285750" indent="-285750">
              <a:buFont typeface="Arial" panose="020B0604020202020204" pitchFamily="34" charset="0"/>
              <a:buChar char="•"/>
            </a:pPr>
            <a:r>
              <a:rPr lang="en-US" dirty="0"/>
              <a:t>The website basically allows individual citizens to fill in their options of choice on which sectors they intend to invest the budget and it informs the user (citizen) on the possible consequences which may occur after choosing an option.</a:t>
            </a:r>
          </a:p>
          <a:p>
            <a:pPr marL="285750" indent="-285750">
              <a:buFont typeface="Arial" panose="020B0604020202020204" pitchFamily="34" charset="0"/>
              <a:buChar char="•"/>
            </a:pPr>
            <a:r>
              <a:rPr lang="en-US" dirty="0"/>
              <a:t>This unique feature makes it possible for even an ordinary user to make an informed choice before submitting the form, hence enabling better inputs.</a:t>
            </a:r>
          </a:p>
          <a:p>
            <a:pPr marL="285750" indent="-285750">
              <a:buFont typeface="Arial" panose="020B0604020202020204" pitchFamily="34" charset="0"/>
              <a:buChar char="•"/>
            </a:pPr>
            <a:r>
              <a:rPr lang="en-US" dirty="0"/>
              <a:t>The website also displays the previous financial year’s budget to make the citizen aware of the nation’s development in the past.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ustomShape 1"/>
          <p:cNvSpPr/>
          <p:nvPr/>
        </p:nvSpPr>
        <p:spPr>
          <a:xfrm>
            <a:off x="1523880" y="1581120"/>
            <a:ext cx="7619040" cy="35640"/>
          </a:xfrm>
          <a:prstGeom prst="rect">
            <a:avLst/>
          </a:prstGeom>
          <a:solidFill>
            <a:srgbClr val="33CCCC"/>
          </a:solidFill>
          <a:ln>
            <a:noFill/>
          </a:ln>
        </p:spPr>
      </p:sp>
      <p:sp>
        <p:nvSpPr>
          <p:cNvPr id="1048607" name="CustomShape 2"/>
          <p:cNvSpPr/>
          <p:nvPr/>
        </p:nvSpPr>
        <p:spPr>
          <a:xfrm>
            <a:off x="1371600" y="1143000"/>
            <a:ext cx="7771320" cy="46080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Implementation contd..</a:t>
            </a:r>
          </a:p>
        </p:txBody>
      </p:sp>
      <p:sp>
        <p:nvSpPr>
          <p:cNvPr id="1048608" name="CustomShape 3"/>
          <p:cNvSpPr/>
          <p:nvPr/>
        </p:nvSpPr>
        <p:spPr>
          <a:xfrm>
            <a:off x="516960" y="2133720"/>
            <a:ext cx="7004520" cy="373212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t>The data/response from the user which is input through the website is stored on a server-side database for us to process and analyze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database we use here is the MySQL database and along with it we have designed the webpage using PHP, JavaScript , CSS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which is input is then analyzed using tools such as Power BI and python plots for graphical representations.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ustomShape 1"/>
          <p:cNvSpPr/>
          <p:nvPr/>
        </p:nvSpPr>
        <p:spPr>
          <a:xfrm>
            <a:off x="1523880" y="1581120"/>
            <a:ext cx="7619040" cy="35640"/>
          </a:xfrm>
          <a:prstGeom prst="rect">
            <a:avLst/>
          </a:prstGeom>
          <a:solidFill>
            <a:srgbClr val="33CCCC"/>
          </a:solidFill>
          <a:ln>
            <a:noFill/>
          </a:ln>
        </p:spPr>
      </p:sp>
      <p:sp>
        <p:nvSpPr>
          <p:cNvPr id="1048591" name="CustomShape 2"/>
          <p:cNvSpPr/>
          <p:nvPr/>
        </p:nvSpPr>
        <p:spPr>
          <a:xfrm>
            <a:off x="1371600" y="1143000"/>
            <a:ext cx="7771320" cy="46080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Assumptions</a:t>
            </a:r>
          </a:p>
        </p:txBody>
      </p:sp>
      <p:sp>
        <p:nvSpPr>
          <p:cNvPr id="1048592" name="CustomShape 3"/>
          <p:cNvSpPr/>
          <p:nvPr/>
        </p:nvSpPr>
        <p:spPr>
          <a:xfrm>
            <a:off x="518400" y="1616760"/>
            <a:ext cx="6862680" cy="493524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t>The country chosen here is a hypothetical country , so we have assumed that only permanent citizens of the country can login to the website through their unique citizen id.</a:t>
            </a:r>
          </a:p>
          <a:p>
            <a:pPr marL="285750" indent="-285750">
              <a:buFont typeface="Arial" panose="020B0604020202020204" pitchFamily="34" charset="0"/>
              <a:buChar char="•"/>
            </a:pPr>
            <a:r>
              <a:rPr lang="en-US" dirty="0"/>
              <a:t>Also it is assumed that the country has only 50 citizens and  the age group of the citizens should also be input before filling in their choices.</a:t>
            </a:r>
          </a:p>
          <a:p>
            <a:pPr marL="285750" indent="-285750">
              <a:buFont typeface="Arial" panose="020B0604020202020204" pitchFamily="34" charset="0"/>
              <a:buChar char="•"/>
            </a:pPr>
            <a:r>
              <a:rPr lang="en-US" dirty="0"/>
              <a:t>The motive behind receiving ages of citizens is that it helps the data scientist and subject experts analyze the responses better.</a:t>
            </a:r>
          </a:p>
          <a:p>
            <a:pPr marL="285750" indent="-285750">
              <a:buFont typeface="Arial" panose="020B0604020202020204" pitchFamily="34" charset="0"/>
              <a:buChar char="•"/>
            </a:pPr>
            <a:r>
              <a:rPr lang="en-US" dirty="0"/>
              <a:t>It is also assumed that the suggestions given by the population will be made into actual financial budget only after considering the final views of the subject experts and measuring the feasibility .</a:t>
            </a:r>
          </a:p>
          <a:p>
            <a:pPr marL="285750" indent="-285750">
              <a:buFont typeface="Arial" panose="020B0604020202020204" pitchFamily="34" charset="0"/>
              <a:buChar char="•"/>
            </a:pPr>
            <a:r>
              <a:rPr lang="en-US" dirty="0"/>
              <a:t>Final budget will therefore be a document which strikes the right balance between respecting people’s aspirations and the opinion of the government experts in each sector.</a:t>
            </a:r>
          </a:p>
          <a:p>
            <a:pPr marL="285750" indent="-285750">
              <a:buFont typeface="Arial" panose="020B0604020202020204" pitchFamily="34" charset="0"/>
              <a:buChar char="•"/>
            </a:pPr>
            <a:r>
              <a:rPr lang="en-US" dirty="0"/>
              <a:t>Hence this helps the government in making the right financial budget after considering all the pros and cons involved in it.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CustomShape 1"/>
          <p:cNvSpPr/>
          <p:nvPr/>
        </p:nvSpPr>
        <p:spPr>
          <a:xfrm>
            <a:off x="1523880" y="1581120"/>
            <a:ext cx="7619040" cy="35640"/>
          </a:xfrm>
          <a:prstGeom prst="rect">
            <a:avLst/>
          </a:prstGeom>
          <a:solidFill>
            <a:srgbClr val="33CCCC"/>
          </a:solidFill>
          <a:ln>
            <a:noFill/>
          </a:ln>
        </p:spPr>
      </p:sp>
      <p:sp>
        <p:nvSpPr>
          <p:cNvPr id="1048586" name="CustomShape 2"/>
          <p:cNvSpPr/>
          <p:nvPr/>
        </p:nvSpPr>
        <p:spPr>
          <a:xfrm>
            <a:off x="1371600" y="1143000"/>
            <a:ext cx="7771320" cy="46080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User friendly aspect</a:t>
            </a:r>
          </a:p>
        </p:txBody>
      </p:sp>
      <p:sp>
        <p:nvSpPr>
          <p:cNvPr id="1048587" name="CustomShape 3"/>
          <p:cNvSpPr/>
          <p:nvPr/>
        </p:nvSpPr>
        <p:spPr>
          <a:xfrm>
            <a:off x="539552" y="2564904"/>
            <a:ext cx="6862680" cy="326664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t>The website also intends to be user-friendly in the sense that for some citizen who is very new to this system and is unaware of how to go about filling his choices there is a link that directs the user to the last year’s budget and the sector-wise allocation.</a:t>
            </a:r>
          </a:p>
          <a:p>
            <a:pPr marL="285750" indent="-285750">
              <a:buFont typeface="Arial" panose="020B0604020202020204" pitchFamily="34" charset="0"/>
              <a:buChar char="•"/>
            </a:pPr>
            <a:r>
              <a:rPr lang="en-US" dirty="0"/>
              <a:t>Here the citizen can get a clear insight of the amount of budget that was allocated to each sector and how the nation benefitted from it.</a:t>
            </a:r>
          </a:p>
          <a:p>
            <a:pPr marL="285750" indent="-285750">
              <a:buFont typeface="Arial" panose="020B0604020202020204" pitchFamily="34" charset="0"/>
              <a:buChar char="•"/>
            </a:pPr>
            <a:r>
              <a:rPr lang="en-US" dirty="0"/>
              <a:t>It also shows the limitations the budget had about each sector and hence he will be able to make a wise choice while filling in the options.</a:t>
            </a:r>
          </a:p>
          <a:p>
            <a:pPr marL="285750" indent="-285750">
              <a:buFont typeface="Arial" panose="020B0604020202020204" pitchFamily="34" charset="0"/>
              <a:buChar char="•"/>
            </a:pPr>
            <a:r>
              <a:rPr lang="en-US" dirty="0"/>
              <a:t>This feature thus is one of the most striking features which makes it possible for even an ordinary citizen do the right pickings.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CustomShape 1"/>
          <p:cNvSpPr/>
          <p:nvPr/>
        </p:nvSpPr>
        <p:spPr>
          <a:xfrm>
            <a:off x="1523880" y="1581120"/>
            <a:ext cx="7619040" cy="35640"/>
          </a:xfrm>
          <a:prstGeom prst="rect">
            <a:avLst/>
          </a:prstGeom>
          <a:solidFill>
            <a:srgbClr val="33CCCC"/>
          </a:solidFill>
          <a:ln>
            <a:noFill/>
          </a:ln>
        </p:spPr>
      </p:sp>
      <p:sp>
        <p:nvSpPr>
          <p:cNvPr id="1048581" name="CustomShape 2"/>
          <p:cNvSpPr/>
          <p:nvPr/>
        </p:nvSpPr>
        <p:spPr>
          <a:xfrm>
            <a:off x="1371600" y="1143000"/>
            <a:ext cx="7771320" cy="460800"/>
          </a:xfrm>
          <a:prstGeom prst="rect">
            <a:avLst/>
          </a:prstGeom>
          <a:noFill/>
          <a:ln>
            <a:noFill/>
          </a:ln>
        </p:spPr>
        <p:txBody>
          <a:bodyPr lIns="90000" tIns="45000" rIns="90000" bIns="45000"/>
          <a:lstStyle/>
          <a:p>
            <a:pPr algn="r">
              <a:lnSpc>
                <a:spcPct val="100000"/>
              </a:lnSpc>
            </a:pPr>
            <a:r>
              <a:rPr lang="en-IN" sz="2400" dirty="0">
                <a:solidFill>
                  <a:srgbClr val="FF0000"/>
                </a:solidFill>
                <a:latin typeface="Trebuchet MS"/>
                <a:ea typeface="Trebuchet MS"/>
              </a:rPr>
              <a:t>Project </a:t>
            </a:r>
            <a:r>
              <a:rPr lang="en-IN" sz="2400" dirty="0" err="1">
                <a:solidFill>
                  <a:srgbClr val="FF0000"/>
                </a:solidFill>
                <a:latin typeface="Trebuchet MS"/>
                <a:ea typeface="Trebuchet MS"/>
              </a:rPr>
              <a:t>Ananlysis</a:t>
            </a:r>
            <a:endParaRPr lang="en-IN" sz="2400" dirty="0">
              <a:solidFill>
                <a:srgbClr val="FF0000"/>
              </a:solidFill>
              <a:latin typeface="Trebuchet MS"/>
              <a:ea typeface="Trebuchet MS"/>
            </a:endParaRPr>
          </a:p>
        </p:txBody>
      </p:sp>
      <p:sp>
        <p:nvSpPr>
          <p:cNvPr id="1048582" name="CustomShape 3"/>
          <p:cNvSpPr/>
          <p:nvPr/>
        </p:nvSpPr>
        <p:spPr>
          <a:xfrm>
            <a:off x="518400" y="1828800"/>
            <a:ext cx="6862680" cy="4723200"/>
          </a:xfrm>
          <a:prstGeom prst="rect">
            <a:avLst/>
          </a:prstGeom>
          <a:noFill/>
          <a:ln>
            <a:noFill/>
          </a:ln>
        </p:spPr>
        <p:txBody>
          <a:bodyPr lIns="90000" tIns="45000" rIns="90000" bIns="45000" anchor="ctr"/>
          <a:lstStyle/>
          <a:p>
            <a:pPr marL="285750" indent="-285750">
              <a:buFont typeface="Arial" panose="020B0604020202020204" pitchFamily="34" charset="0"/>
              <a:buChar char="•"/>
            </a:pPr>
            <a:r>
              <a:rPr lang="en-US" dirty="0"/>
              <a:t>The analysis is done using python plots and online business intelligence tools like Power BI. The data is firstly processed , analyzed and then it’s represented graphically.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analysis shows that the previous year the education sector was prosperous, but the agriculture  sector suffered. As a result the country and its population also witnessed a slight food crisis, it also made the farming community face long term negative consequences.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the health and the defense sector were equally funded which neither were detrimental nor at the same time they did not add to the development.</a:t>
            </a:r>
          </a:p>
          <a:p>
            <a:pPr algn="just">
              <a:lnSpc>
                <a:spcPct val="100000"/>
              </a:lnSpc>
            </a:pPr>
            <a:r>
              <a:rPr lang="en-IN" dirty="0">
                <a:solidFill>
                  <a:srgbClr val="0033CC"/>
                </a:solidFill>
                <a:latin typeface="Trebuchet MS"/>
                <a:ea typeface="Trebuchet MS"/>
              </a:rPr>
              <a:t> </a:t>
            </a:r>
          </a:p>
          <a:p>
            <a:pPr algn="just">
              <a:lnSpc>
                <a:spcPct val="100000"/>
              </a:lnSpc>
            </a:pPr>
            <a:endParaRPr lang="en-IN" dirty="0">
              <a:solidFill>
                <a:srgbClr val="0033CC"/>
              </a:solidFill>
              <a:latin typeface="Trebuchet MS"/>
              <a:ea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1158</Words>
  <Application>Microsoft Macintosh PowerPoint</Application>
  <PresentationFormat>On-screen Show (4:3)</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Comic Sans MS</vt:lpstr>
      <vt:lpstr>StarSymbol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Redmi Note 7 Pro</dc:creator>
  <cp:lastModifiedBy>Shreyas Mavanoor</cp:lastModifiedBy>
  <cp:revision>10</cp:revision>
  <dcterms:created xsi:type="dcterms:W3CDTF">2020-04-02T11:51:32Z</dcterms:created>
  <dcterms:modified xsi:type="dcterms:W3CDTF">2020-04-08T17:48:00Z</dcterms:modified>
</cp:coreProperties>
</file>