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7" autoAdjust="0"/>
    <p:restoredTop sz="94660"/>
  </p:normalViewPr>
  <p:slideViewPr>
    <p:cSldViewPr snapToGrid="0">
      <p:cViewPr varScale="1">
        <p:scale>
          <a:sx n="145" d="100"/>
          <a:sy n="145"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101375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18764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7567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266806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4952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401893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234232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72695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1922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395DE-7643-40F1-B03F-B60714E0793A}" type="datetimeFigureOut">
              <a:rPr lang="en-IN" smtClean="0"/>
              <a:t>26/11/19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374526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4395DE-7643-40F1-B03F-B60714E0793A}" type="datetimeFigureOut">
              <a:rPr lang="en-IN" smtClean="0"/>
              <a:t>26/11/19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401052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4395DE-7643-40F1-B03F-B60714E0793A}" type="datetimeFigureOut">
              <a:rPr lang="en-IN" smtClean="0"/>
              <a:t>26/11/19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34153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4395DE-7643-40F1-B03F-B60714E0793A}" type="datetimeFigureOut">
              <a:rPr lang="en-IN" smtClean="0"/>
              <a:t>26/11/19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160128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395DE-7643-40F1-B03F-B60714E0793A}" type="datetimeFigureOut">
              <a:rPr lang="en-IN" smtClean="0"/>
              <a:t>26/11/19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53949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4395DE-7643-40F1-B03F-B60714E0793A}" type="datetimeFigureOut">
              <a:rPr lang="en-IN" smtClean="0"/>
              <a:t>26/11/19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3264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4395DE-7643-40F1-B03F-B60714E0793A}" type="datetimeFigureOut">
              <a:rPr lang="en-IN" smtClean="0"/>
              <a:t>26/11/19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398ED-00B3-4712-8833-1D2CE7310307}" type="slidenum">
              <a:rPr lang="en-IN" smtClean="0"/>
              <a:t>‹#›</a:t>
            </a:fld>
            <a:endParaRPr lang="en-IN"/>
          </a:p>
        </p:txBody>
      </p:sp>
    </p:spTree>
    <p:extLst>
      <p:ext uri="{BB962C8B-B14F-4D97-AF65-F5344CB8AC3E}">
        <p14:creationId xmlns:p14="http://schemas.microsoft.com/office/powerpoint/2010/main" val="416286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4395DE-7643-40F1-B03F-B60714E0793A}" type="datetimeFigureOut">
              <a:rPr lang="en-IN" smtClean="0"/>
              <a:t>26/11/19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398ED-00B3-4712-8833-1D2CE7310307}" type="slidenum">
              <a:rPr lang="en-IN" smtClean="0"/>
              <a:t>‹#›</a:t>
            </a:fld>
            <a:endParaRPr lang="en-IN"/>
          </a:p>
        </p:txBody>
      </p:sp>
    </p:spTree>
    <p:extLst>
      <p:ext uri="{BB962C8B-B14F-4D97-AF65-F5344CB8AC3E}">
        <p14:creationId xmlns:p14="http://schemas.microsoft.com/office/powerpoint/2010/main" val="37933041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F657-BFB4-4C5C-9073-FB3FEB1655DD}"/>
              </a:ext>
            </a:extLst>
          </p:cNvPr>
          <p:cNvSpPr>
            <a:spLocks noGrp="1"/>
          </p:cNvSpPr>
          <p:nvPr>
            <p:ph type="ctrTitle"/>
          </p:nvPr>
        </p:nvSpPr>
        <p:spPr>
          <a:xfrm>
            <a:off x="1524000" y="295274"/>
            <a:ext cx="9144000" cy="4505325"/>
          </a:xfrm>
        </p:spPr>
        <p:txBody>
          <a:bodyPr>
            <a:normAutofit/>
          </a:bodyPr>
          <a:lstStyle/>
          <a:p>
            <a:r>
              <a:rPr lang="en-US" sz="2000" b="1" u="sng" dirty="0">
                <a:latin typeface="Arial Black" panose="020B0A04020102020204" pitchFamily="34" charset="0"/>
              </a:rPr>
              <a:t>MACHINE LEARNING PROJECT </a:t>
            </a:r>
            <a:br>
              <a:rPr lang="en-US" sz="2000" b="1" dirty="0"/>
            </a:br>
            <a:br>
              <a:rPr lang="en-US" sz="2000" b="1" dirty="0"/>
            </a:br>
            <a:r>
              <a:rPr lang="en-US" sz="2000" b="1" u="sng" dirty="0">
                <a:latin typeface="Bahnschrift" panose="020B0502040204020203" pitchFamily="34" charset="0"/>
              </a:rPr>
              <a:t>PES UNIVERSITY</a:t>
            </a:r>
            <a:br>
              <a:rPr lang="en-US" sz="2000" b="1" dirty="0"/>
            </a:br>
            <a:br>
              <a:rPr lang="en-US" sz="2000" b="1" dirty="0"/>
            </a:br>
            <a:r>
              <a:rPr lang="en-US" sz="2000" b="1" dirty="0"/>
              <a:t>SAQLAIN PASHA              PES1201701539       SECTION E</a:t>
            </a:r>
            <a:br>
              <a:rPr lang="en-US" sz="2000" b="1" dirty="0"/>
            </a:br>
            <a:br>
              <a:rPr lang="en-US" sz="2000" b="1" dirty="0"/>
            </a:br>
            <a:r>
              <a:rPr lang="en-US" sz="2000" b="1" dirty="0"/>
              <a:t>MD FAIZAN SIDDIQUI      PES1201701740       SECTION E</a:t>
            </a:r>
            <a:br>
              <a:rPr lang="en-US" sz="2000" b="1" dirty="0"/>
            </a:br>
            <a:br>
              <a:rPr lang="en-US" sz="2000" b="1" dirty="0"/>
            </a:br>
            <a:r>
              <a:rPr lang="en-US" sz="2000" b="1" dirty="0"/>
              <a:t>SHREYAS </a:t>
            </a:r>
            <a:r>
              <a:rPr lang="en-US" sz="2000" b="1"/>
              <a:t>MAVANOOR       PES1201700837       </a:t>
            </a:r>
            <a:r>
              <a:rPr lang="en-US" sz="2000" b="1" dirty="0"/>
              <a:t>SECTION E                                           </a:t>
            </a:r>
            <a:endParaRPr lang="en-IN" sz="2000" b="1" dirty="0"/>
          </a:p>
        </p:txBody>
      </p:sp>
    </p:spTree>
    <p:extLst>
      <p:ext uri="{BB962C8B-B14F-4D97-AF65-F5344CB8AC3E}">
        <p14:creationId xmlns:p14="http://schemas.microsoft.com/office/powerpoint/2010/main" val="321055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792F-A936-43A1-B362-DC94D24EA360}"/>
              </a:ext>
            </a:extLst>
          </p:cNvPr>
          <p:cNvSpPr>
            <a:spLocks noGrp="1"/>
          </p:cNvSpPr>
          <p:nvPr>
            <p:ph type="title"/>
          </p:nvPr>
        </p:nvSpPr>
        <p:spPr>
          <a:xfrm>
            <a:off x="1033287" y="379980"/>
            <a:ext cx="2325757" cy="496957"/>
          </a:xfrm>
        </p:spPr>
        <p:txBody>
          <a:bodyPr>
            <a:normAutofit fontScale="90000"/>
          </a:bodyPr>
          <a:lstStyle/>
          <a:p>
            <a:r>
              <a:rPr lang="en-US" sz="2000" b="1" dirty="0"/>
              <a:t>				    Problem Statement</a:t>
            </a:r>
            <a:endParaRPr lang="en-IN" sz="2000" b="1" dirty="0"/>
          </a:p>
        </p:txBody>
      </p:sp>
      <p:sp>
        <p:nvSpPr>
          <p:cNvPr id="3" name="Content Placeholder 2">
            <a:extLst>
              <a:ext uri="{FF2B5EF4-FFF2-40B4-BE49-F238E27FC236}">
                <a16:creationId xmlns:a16="http://schemas.microsoft.com/office/drawing/2014/main" id="{418275B6-57EC-4454-B01C-D758085B53CB}"/>
              </a:ext>
            </a:extLst>
          </p:cNvPr>
          <p:cNvSpPr>
            <a:spLocks noGrp="1"/>
          </p:cNvSpPr>
          <p:nvPr>
            <p:ph idx="1"/>
          </p:nvPr>
        </p:nvSpPr>
        <p:spPr>
          <a:xfrm>
            <a:off x="810038" y="1257300"/>
            <a:ext cx="10571923" cy="4166031"/>
          </a:xfrm>
        </p:spPr>
        <p:txBody>
          <a:bodyPr>
            <a:normAutofit fontScale="92500" lnSpcReduction="10000"/>
          </a:bodyPr>
          <a:lstStyle/>
          <a:p>
            <a:pPr marL="0" indent="0">
              <a:buNone/>
            </a:pPr>
            <a:endParaRPr lang="en-US" sz="1800" dirty="0"/>
          </a:p>
          <a:p>
            <a:pPr marL="0" indent="0">
              <a:buNone/>
            </a:pPr>
            <a:endParaRPr lang="en-US" sz="1800" dirty="0"/>
          </a:p>
          <a:p>
            <a:pPr marL="0" indent="0">
              <a:buNone/>
            </a:pPr>
            <a:r>
              <a:rPr lang="en-US" sz="1800" dirty="0"/>
              <a:t>A problem that lends itself to the application of machine learning is classifying matched sources in the Galax (Galaxy Evolution Explorer) and SDSS (Sloan Digital Sky Survey) catalogs into stars and quasars based on color-color plots. The problem is daunting because stars and quasars are still inextricably mixed elsewhere in the color-color plots and no clear linear/non-linear boundary separates the two entities. Diversity and volume of samples add to the complexity of the problem. We explore the efficacy of neural network-based classification techniques indiscriminating between stars and quasars using GALEX and SDSS photometric data. Both sources have compact optical morphology but are very different in nature and are at very different distances. We have used those objects with associated spectroscopic information as our training-set and built neural network and ensemble classifiers that appropriately classify photometric samples without associated spectroscopic labels. Catalogs comprising of samples labelled using our classifiers can be further used in studies of photometric sources. The design of a novel Generative Adversarial Network (GAN) based classifier is proposed in the paper to tackle the classification problem. To evaluate the correctness of the classifiers, we report the accuracy and other performance metrics and find reasonably satisfactory range of 91-100 % .</a:t>
            </a:r>
            <a:endParaRPr lang="en-IN" sz="1800" dirty="0"/>
          </a:p>
        </p:txBody>
      </p:sp>
    </p:spTree>
    <p:extLst>
      <p:ext uri="{BB962C8B-B14F-4D97-AF65-F5344CB8AC3E}">
        <p14:creationId xmlns:p14="http://schemas.microsoft.com/office/powerpoint/2010/main" val="41280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7571-C5F9-452B-BC96-DCFBC45C4DE4}"/>
              </a:ext>
            </a:extLst>
          </p:cNvPr>
          <p:cNvSpPr>
            <a:spLocks noGrp="1"/>
          </p:cNvSpPr>
          <p:nvPr>
            <p:ph type="title"/>
          </p:nvPr>
        </p:nvSpPr>
        <p:spPr/>
        <p:txBody>
          <a:bodyPr>
            <a:normAutofit/>
          </a:bodyPr>
          <a:lstStyle/>
          <a:p>
            <a:r>
              <a:rPr lang="en-US" sz="2000" b="1" dirty="0"/>
              <a:t>Getting good accuracy from imbalanced dataset:</a:t>
            </a:r>
            <a:endParaRPr lang="en-IN" sz="2000" b="1" dirty="0"/>
          </a:p>
        </p:txBody>
      </p:sp>
      <p:sp>
        <p:nvSpPr>
          <p:cNvPr id="3" name="Content Placeholder 2">
            <a:extLst>
              <a:ext uri="{FF2B5EF4-FFF2-40B4-BE49-F238E27FC236}">
                <a16:creationId xmlns:a16="http://schemas.microsoft.com/office/drawing/2014/main" id="{E127DDE3-477B-41E5-89D7-CF51B81ADDF6}"/>
              </a:ext>
            </a:extLst>
          </p:cNvPr>
          <p:cNvSpPr>
            <a:spLocks noGrp="1"/>
          </p:cNvSpPr>
          <p:nvPr>
            <p:ph idx="1"/>
          </p:nvPr>
        </p:nvSpPr>
        <p:spPr/>
        <p:txBody>
          <a:bodyPr>
            <a:normAutofit fontScale="70000" lnSpcReduction="20000"/>
          </a:bodyPr>
          <a:lstStyle/>
          <a:p>
            <a:r>
              <a:rPr lang="en-US" sz="1800" dirty="0"/>
              <a:t>We separate the given dataset into separate classes and perform imputation on it to make it balanced and accordingly get good accuracy .</a:t>
            </a:r>
          </a:p>
          <a:p>
            <a:r>
              <a:rPr lang="en-IN" sz="1800" dirty="0"/>
              <a:t>We have used </a:t>
            </a:r>
            <a:r>
              <a:rPr lang="en-IN" sz="1800" b="1" dirty="0"/>
              <a:t>SMOTE</a:t>
            </a:r>
            <a:r>
              <a:rPr lang="en-IN" sz="1800" dirty="0"/>
              <a:t>, Decision tree classifier , </a:t>
            </a:r>
            <a:r>
              <a:rPr lang="en-IN" sz="1800" dirty="0" err="1"/>
              <a:t>train_test_split</a:t>
            </a:r>
            <a:r>
              <a:rPr lang="en-IN" sz="1800" dirty="0"/>
              <a:t> etc in our imputation and classification.</a:t>
            </a:r>
          </a:p>
          <a:p>
            <a:r>
              <a:rPr lang="en-IN" sz="1800" b="1" dirty="0"/>
              <a:t>SMOTE</a:t>
            </a:r>
            <a:r>
              <a:rPr lang="en-IN" sz="1800" dirty="0"/>
              <a:t> is abbreviation of synthetic minority oversampling technique. It is oversampling method to solve </a:t>
            </a:r>
          </a:p>
          <a:p>
            <a:pPr marL="0" indent="0">
              <a:buNone/>
            </a:pPr>
            <a:r>
              <a:rPr lang="en-IN" sz="1800" dirty="0"/>
              <a:t>    imbalance in a given dataset. It balances the class distribution by increasing minority class examples, by</a:t>
            </a:r>
          </a:p>
          <a:p>
            <a:pPr marL="0" indent="0">
              <a:buNone/>
            </a:pPr>
            <a:r>
              <a:rPr lang="en-IN" sz="1800" dirty="0"/>
              <a:t>    replicating them. </a:t>
            </a:r>
            <a:r>
              <a:rPr lang="en-US" sz="1800" b="1" dirty="0"/>
              <a:t>SMOTE</a:t>
            </a:r>
            <a:r>
              <a:rPr lang="en-US" sz="1800" dirty="0"/>
              <a:t> synthesizes new minority instances between existing minority instances.</a:t>
            </a:r>
          </a:p>
          <a:p>
            <a:r>
              <a:rPr lang="en-US" sz="1800" b="1" dirty="0"/>
              <a:t>Decision tree</a:t>
            </a:r>
            <a:r>
              <a:rPr lang="en-US" sz="1800" dirty="0"/>
              <a:t>: It is one of the machine learning technique which have bias towards majority class and </a:t>
            </a:r>
          </a:p>
          <a:p>
            <a:pPr marL="0" indent="0">
              <a:buNone/>
            </a:pPr>
            <a:r>
              <a:rPr lang="en-US" sz="1800" b="1" dirty="0"/>
              <a:t>     </a:t>
            </a:r>
            <a:r>
              <a:rPr lang="en-US" sz="1800" dirty="0"/>
              <a:t>neglects minority class. This method is more applicable to the data having very lesser recall. It is a tree like </a:t>
            </a:r>
          </a:p>
          <a:p>
            <a:pPr marL="0" indent="0">
              <a:buNone/>
            </a:pPr>
            <a:r>
              <a:rPr lang="en-US" sz="1800" b="1" dirty="0"/>
              <a:t>     </a:t>
            </a:r>
            <a:r>
              <a:rPr lang="en-US" sz="1800" dirty="0"/>
              <a:t>structure ,in which each branch represents outcome of the test date set and each leaf node represents class </a:t>
            </a:r>
          </a:p>
          <a:p>
            <a:pPr marL="0" indent="0">
              <a:buNone/>
            </a:pPr>
            <a:r>
              <a:rPr lang="en-US" sz="1800" b="1" dirty="0"/>
              <a:t>     </a:t>
            </a:r>
            <a:r>
              <a:rPr lang="en-US" sz="1800" dirty="0"/>
              <a:t>label. To implement decision tree we have used CART(classification and regression trees) algorithm.</a:t>
            </a:r>
          </a:p>
          <a:p>
            <a:r>
              <a:rPr lang="en-US" sz="1800" dirty="0"/>
              <a:t> We have used </a:t>
            </a:r>
            <a:r>
              <a:rPr lang="en-US" sz="1800" dirty="0" err="1"/>
              <a:t>train_test_split</a:t>
            </a:r>
            <a:r>
              <a:rPr lang="en-US" sz="1800" dirty="0"/>
              <a:t>  (from </a:t>
            </a:r>
            <a:r>
              <a:rPr lang="en-US" sz="1800" dirty="0" err="1"/>
              <a:t>sklearn.model_selection</a:t>
            </a:r>
            <a:r>
              <a:rPr lang="en-US" sz="1800" dirty="0"/>
              <a:t>) with </a:t>
            </a:r>
            <a:r>
              <a:rPr lang="en-US" sz="1800" dirty="0" err="1"/>
              <a:t>test_size</a:t>
            </a:r>
            <a:r>
              <a:rPr lang="en-US" sz="1800" dirty="0"/>
              <a:t> as 0.3.</a:t>
            </a:r>
            <a:endParaRPr lang="en-IN" sz="1800" dirty="0"/>
          </a:p>
        </p:txBody>
      </p:sp>
    </p:spTree>
    <p:extLst>
      <p:ext uri="{BB962C8B-B14F-4D97-AF65-F5344CB8AC3E}">
        <p14:creationId xmlns:p14="http://schemas.microsoft.com/office/powerpoint/2010/main" val="112785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6888-83D8-4D0E-9DF5-A527253A3408}"/>
              </a:ext>
            </a:extLst>
          </p:cNvPr>
          <p:cNvSpPr>
            <a:spLocks noGrp="1"/>
          </p:cNvSpPr>
          <p:nvPr>
            <p:ph type="title"/>
          </p:nvPr>
        </p:nvSpPr>
        <p:spPr/>
        <p:txBody>
          <a:bodyPr>
            <a:normAutofit/>
          </a:bodyPr>
          <a:lstStyle/>
          <a:p>
            <a:r>
              <a:rPr lang="en-US" sz="2000" b="1" dirty="0"/>
              <a:t>							Conclusion</a:t>
            </a:r>
            <a:endParaRPr lang="en-IN" sz="2000" b="1" dirty="0"/>
          </a:p>
        </p:txBody>
      </p:sp>
      <p:pic>
        <p:nvPicPr>
          <p:cNvPr id="5" name="Content Placeholder 4">
            <a:extLst>
              <a:ext uri="{FF2B5EF4-FFF2-40B4-BE49-F238E27FC236}">
                <a16:creationId xmlns:a16="http://schemas.microsoft.com/office/drawing/2014/main" id="{E5A80925-C809-417C-8F8C-6E17F95DA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11936"/>
            <a:ext cx="8596312" cy="3378740"/>
          </a:xfrm>
        </p:spPr>
      </p:pic>
    </p:spTree>
    <p:extLst>
      <p:ext uri="{BB962C8B-B14F-4D97-AF65-F5344CB8AC3E}">
        <p14:creationId xmlns:p14="http://schemas.microsoft.com/office/powerpoint/2010/main" val="175801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1334-B284-44C5-867E-5F7DD4E57B77}"/>
              </a:ext>
            </a:extLst>
          </p:cNvPr>
          <p:cNvSpPr>
            <a:spLocks noGrp="1"/>
          </p:cNvSpPr>
          <p:nvPr>
            <p:ph type="title"/>
          </p:nvPr>
        </p:nvSpPr>
        <p:spPr/>
        <p:txBody>
          <a:bodyPr>
            <a:normAutofit/>
          </a:bodyPr>
          <a:lstStyle/>
          <a:p>
            <a:r>
              <a:rPr lang="en-US" sz="2000" dirty="0"/>
              <a:t>								</a:t>
            </a:r>
            <a:r>
              <a:rPr lang="en-US" sz="2000" b="1" dirty="0" err="1"/>
              <a:t>Visualisations</a:t>
            </a:r>
            <a:endParaRPr lang="en-IN" sz="2000" dirty="0"/>
          </a:p>
        </p:txBody>
      </p:sp>
      <p:pic>
        <p:nvPicPr>
          <p:cNvPr id="5" name="Content Placeholder 4">
            <a:extLst>
              <a:ext uri="{FF2B5EF4-FFF2-40B4-BE49-F238E27FC236}">
                <a16:creationId xmlns:a16="http://schemas.microsoft.com/office/drawing/2014/main" id="{05381826-0EB5-4277-9878-76D79886A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781" y="4143327"/>
            <a:ext cx="3648584" cy="2534004"/>
          </a:xfrm>
        </p:spPr>
      </p:pic>
      <p:pic>
        <p:nvPicPr>
          <p:cNvPr id="7" name="Picture 6">
            <a:extLst>
              <a:ext uri="{FF2B5EF4-FFF2-40B4-BE49-F238E27FC236}">
                <a16:creationId xmlns:a16="http://schemas.microsoft.com/office/drawing/2014/main" id="{2C2ACBE1-DEC4-4D0F-847B-90190A72A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926" y="4143327"/>
            <a:ext cx="3715268" cy="2524477"/>
          </a:xfrm>
          <a:prstGeom prst="rect">
            <a:avLst/>
          </a:prstGeom>
        </p:spPr>
      </p:pic>
      <p:pic>
        <p:nvPicPr>
          <p:cNvPr id="13" name="Picture 12">
            <a:extLst>
              <a:ext uri="{FF2B5EF4-FFF2-40B4-BE49-F238E27FC236}">
                <a16:creationId xmlns:a16="http://schemas.microsoft.com/office/drawing/2014/main" id="{D4F3A54E-69FE-418D-A29A-2AF2812AB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690" y="1366719"/>
            <a:ext cx="3572374" cy="2495898"/>
          </a:xfrm>
          <a:prstGeom prst="rect">
            <a:avLst/>
          </a:prstGeom>
        </p:spPr>
      </p:pic>
      <p:pic>
        <p:nvPicPr>
          <p:cNvPr id="15" name="Picture 14">
            <a:extLst>
              <a:ext uri="{FF2B5EF4-FFF2-40B4-BE49-F238E27FC236}">
                <a16:creationId xmlns:a16="http://schemas.microsoft.com/office/drawing/2014/main" id="{7F637327-1F49-4A2C-8C17-48CA99B3C2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5833" y="1366719"/>
            <a:ext cx="3610479" cy="2572109"/>
          </a:xfrm>
          <a:prstGeom prst="rect">
            <a:avLst/>
          </a:prstGeom>
        </p:spPr>
      </p:pic>
    </p:spTree>
    <p:extLst>
      <p:ext uri="{BB962C8B-B14F-4D97-AF65-F5344CB8AC3E}">
        <p14:creationId xmlns:p14="http://schemas.microsoft.com/office/powerpoint/2010/main" val="11545770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465</TotalTime>
  <Words>475</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Bahnschrift</vt:lpstr>
      <vt:lpstr>Trebuchet MS</vt:lpstr>
      <vt:lpstr>Wingdings 3</vt:lpstr>
      <vt:lpstr>Facet</vt:lpstr>
      <vt:lpstr>MACHINE LEARNING PROJECT   PES UNIVERSITY  SAQLAIN PASHA              PES1201701539       SECTION E  MD FAIZAN SIDDIQUI      PES1201701740       SECTION E  SHREYAS MAVANOOR       PES1201700837       SECTION E                                           </vt:lpstr>
      <vt:lpstr>        Problem Statement</vt:lpstr>
      <vt:lpstr>Getting good accuracy from imbalanced dataset:</vt:lpstr>
      <vt:lpstr>       Conclusion</vt:lpstr>
      <vt:lpstr>        Visualisations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PES UNIVERSITY  SAQLAIN PASHA              PES1201701539       SECTION E  MD FAIZAN SIDDIQUI      PES1201701740       SECTION E</dc:title>
  <dc:creator>MOHD-FAIZAN</dc:creator>
  <cp:lastModifiedBy>Shreyas Mavanoor</cp:lastModifiedBy>
  <cp:revision>11</cp:revision>
  <dcterms:created xsi:type="dcterms:W3CDTF">2019-11-25T17:42:09Z</dcterms:created>
  <dcterms:modified xsi:type="dcterms:W3CDTF">2019-11-26T14:51:36Z</dcterms:modified>
</cp:coreProperties>
</file>