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4" r:id="rId2"/>
  </p:sldMasterIdLst>
  <p:notesMasterIdLst>
    <p:notesMasterId r:id="rId22"/>
  </p:notesMasterIdLst>
  <p:handoutMasterIdLst>
    <p:handoutMasterId r:id="rId23"/>
  </p:handoutMasterIdLst>
  <p:sldIdLst>
    <p:sldId id="256" r:id="rId3"/>
    <p:sldId id="261" r:id="rId4"/>
    <p:sldId id="282" r:id="rId5"/>
    <p:sldId id="283" r:id="rId6"/>
    <p:sldId id="284" r:id="rId7"/>
    <p:sldId id="285" r:id="rId8"/>
    <p:sldId id="294" r:id="rId9"/>
    <p:sldId id="279" r:id="rId10"/>
    <p:sldId id="280" r:id="rId11"/>
    <p:sldId id="281" r:id="rId12"/>
    <p:sldId id="293" r:id="rId13"/>
    <p:sldId id="286" r:id="rId14"/>
    <p:sldId id="288" r:id="rId15"/>
    <p:sldId id="287" r:id="rId16"/>
    <p:sldId id="289" r:id="rId17"/>
    <p:sldId id="291" r:id="rId18"/>
    <p:sldId id="292" r:id="rId19"/>
    <p:sldId id="290" r:id="rId20"/>
    <p:sldId id="272"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5167" autoAdjust="0"/>
  </p:normalViewPr>
  <p:slideViewPr>
    <p:cSldViewPr snapToGrid="0" showGuides="1">
      <p:cViewPr varScale="1">
        <p:scale>
          <a:sx n="83" d="100"/>
          <a:sy n="83" d="100"/>
        </p:scale>
        <p:origin x="60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9/9/2017</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9/9/2017</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codelyzer.com/" TargetMode="External"/><Relationship Id="rId3" Type="http://schemas.openxmlformats.org/officeDocument/2006/relationships/hyperlink" Target="http://editorconfig.org/" TargetMode="External"/><Relationship Id="rId7" Type="http://schemas.openxmlformats.org/officeDocument/2006/relationships/hyperlink" Target="https://palantir.github.io/tslin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www.protractortest.org/" TargetMode="External"/><Relationship Id="rId5" Type="http://schemas.openxmlformats.org/officeDocument/2006/relationships/hyperlink" Target="https://docs.npmjs.com/misc/scripts" TargetMode="External"/><Relationship Id="rId4" Type="http://schemas.openxmlformats.org/officeDocument/2006/relationships/hyperlink" Target="https://karma-runner.github.io/"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ngular.io/guide/bootstrapping"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angular.io/guide/browser-support" TargetMode="External"/><Relationship Id="rId5" Type="http://schemas.openxmlformats.org/officeDocument/2006/relationships/hyperlink" Target="https://angular.io/guide/glossary#ahead-of-time-aot-compilation" TargetMode="External"/><Relationship Id="rId4" Type="http://schemas.openxmlformats.org/officeDocument/2006/relationships/hyperlink" Target="https://angular.io/guide/glossary#j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0" dirty="0">
                <a:effectLst/>
              </a:rPr>
              <a:t>APP Folder</a:t>
            </a:r>
            <a:r>
              <a:rPr lang="en-US" b="0" baseline="0" dirty="0">
                <a:effectLst/>
              </a:rPr>
              <a:t> structure:- </a:t>
            </a:r>
            <a:endParaRPr lang="en-US" b="0" dirty="0">
              <a:effectLst/>
            </a:endParaRPr>
          </a:p>
          <a:p>
            <a:pPr fontAlgn="t"/>
            <a:endParaRPr lang="en-US" b="0" dirty="0">
              <a:effectLst/>
            </a:endParaRPr>
          </a:p>
          <a:p>
            <a:pPr fontAlgn="t"/>
            <a:r>
              <a:rPr lang="en-US" b="0" dirty="0">
                <a:effectLst/>
              </a:rPr>
              <a:t>e2e/</a:t>
            </a:r>
          </a:p>
          <a:p>
            <a:pPr fontAlgn="t"/>
            <a:r>
              <a:rPr lang="en-US" b="0" dirty="0">
                <a:effectLst/>
              </a:rPr>
              <a:t>Inside e2e/ live the end-to-end tests. They shouldn't be inside </a:t>
            </a:r>
            <a:r>
              <a:rPr lang="en-US" b="0" dirty="0" err="1">
                <a:effectLst/>
              </a:rPr>
              <a:t>src</a:t>
            </a:r>
            <a:r>
              <a:rPr lang="en-US" b="0" dirty="0">
                <a:effectLst/>
              </a:rPr>
              <a:t>/ because e2e tests are really a separate app that just so happens to test your main app. That's also why they have their own tsconfig.e2e.json.</a:t>
            </a:r>
          </a:p>
          <a:p>
            <a:pPr fontAlgn="t"/>
            <a:endParaRPr lang="en-US" b="0" dirty="0">
              <a:effectLst/>
            </a:endParaRPr>
          </a:p>
          <a:p>
            <a:pPr fontAlgn="t"/>
            <a:r>
              <a:rPr lang="en-US" b="0" dirty="0" err="1">
                <a:effectLst/>
              </a:rPr>
              <a:t>node_modules</a:t>
            </a:r>
            <a:r>
              <a:rPr lang="en-US" b="0" dirty="0">
                <a:effectLst/>
              </a:rPr>
              <a:t>/</a:t>
            </a:r>
          </a:p>
          <a:p>
            <a:pPr fontAlgn="t"/>
            <a:r>
              <a:rPr lang="en-US" b="0" dirty="0">
                <a:effectLst/>
              </a:rPr>
              <a:t>Node.js creates this folder and puts all third party modules listed in </a:t>
            </a:r>
            <a:r>
              <a:rPr lang="en-US" b="0" dirty="0" err="1">
                <a:effectLst/>
              </a:rPr>
              <a:t>package.json</a:t>
            </a:r>
            <a:r>
              <a:rPr lang="en-US" b="0" dirty="0">
                <a:effectLst/>
              </a:rPr>
              <a:t> inside of it.</a:t>
            </a:r>
          </a:p>
          <a:p>
            <a:pPr fontAlgn="t"/>
            <a:endParaRPr lang="en-US" b="0" dirty="0">
              <a:effectLst/>
            </a:endParaRPr>
          </a:p>
          <a:p>
            <a:pPr fontAlgn="t"/>
            <a:r>
              <a:rPr lang="en-US" b="0" dirty="0">
                <a:effectLst/>
              </a:rPr>
              <a:t>.angular-</a:t>
            </a:r>
            <a:r>
              <a:rPr lang="en-US" b="0" dirty="0" err="1">
                <a:effectLst/>
              </a:rPr>
              <a:t>cli.json</a:t>
            </a:r>
            <a:endParaRPr lang="en-US" b="0" dirty="0">
              <a:effectLst/>
            </a:endParaRPr>
          </a:p>
          <a:p>
            <a:pPr fontAlgn="t"/>
            <a:r>
              <a:rPr lang="en-US" b="0" dirty="0">
                <a:effectLst/>
              </a:rPr>
              <a:t>Configuration for Angular CLI. In this file you can set several defaults and also configure what files are included when your project is built. Check out the official documentation if you want to know more.</a:t>
            </a:r>
          </a:p>
          <a:p>
            <a:pPr fontAlgn="t"/>
            <a:endParaRPr lang="en-US" b="0" dirty="0">
              <a:effectLst/>
            </a:endParaRPr>
          </a:p>
          <a:p>
            <a:pPr fontAlgn="t"/>
            <a:r>
              <a:rPr lang="en-US" b="0" dirty="0">
                <a:effectLst/>
              </a:rPr>
              <a:t>.</a:t>
            </a:r>
            <a:r>
              <a:rPr lang="en-US" b="0" dirty="0" err="1">
                <a:effectLst/>
              </a:rPr>
              <a:t>editorconfig</a:t>
            </a:r>
            <a:endParaRPr lang="en-US" b="0" dirty="0">
              <a:effectLst/>
            </a:endParaRPr>
          </a:p>
          <a:p>
            <a:pPr fontAlgn="t"/>
            <a:r>
              <a:rPr lang="en-US" b="0" dirty="0">
                <a:effectLst/>
              </a:rPr>
              <a:t>Simple configuration for your editor to make sure everyone that uses your project has the same basic configuration. Most editors support an .</a:t>
            </a:r>
            <a:r>
              <a:rPr lang="en-US" b="0" dirty="0" err="1">
                <a:effectLst/>
              </a:rPr>
              <a:t>editorconfig</a:t>
            </a:r>
            <a:r>
              <a:rPr lang="en-US" b="0" dirty="0">
                <a:effectLst/>
              </a:rPr>
              <a:t> file. See </a:t>
            </a:r>
            <a:r>
              <a:rPr lang="en-US" sz="1200" b="0" u="none" strike="noStrike" kern="1200" dirty="0">
                <a:solidFill>
                  <a:schemeClr val="tx1"/>
                </a:solidFill>
                <a:effectLst/>
                <a:latin typeface="+mn-lt"/>
                <a:ea typeface="+mn-ea"/>
                <a:cs typeface="+mn-cs"/>
                <a:hlinkClick r:id="rId3"/>
              </a:rPr>
              <a:t>http://editorconfig.org</a:t>
            </a:r>
            <a:r>
              <a:rPr lang="en-US" b="0" dirty="0">
                <a:effectLst/>
              </a:rPr>
              <a:t> for more information.</a:t>
            </a:r>
          </a:p>
          <a:p>
            <a:pPr fontAlgn="t"/>
            <a:endParaRPr lang="en-US" b="0" dirty="0">
              <a:effectLst/>
            </a:endParaRPr>
          </a:p>
          <a:p>
            <a:pPr fontAlgn="t"/>
            <a:r>
              <a:rPr lang="en-US" b="0" dirty="0">
                <a:effectLst/>
              </a:rPr>
              <a:t>.</a:t>
            </a:r>
            <a:r>
              <a:rPr lang="en-US" b="0" dirty="0" err="1">
                <a:effectLst/>
              </a:rPr>
              <a:t>gitignore</a:t>
            </a:r>
            <a:endParaRPr lang="en-US" b="0" dirty="0">
              <a:effectLst/>
            </a:endParaRPr>
          </a:p>
          <a:p>
            <a:pPr fontAlgn="t"/>
            <a:r>
              <a:rPr lang="en-US" b="0" dirty="0" err="1">
                <a:effectLst/>
              </a:rPr>
              <a:t>Git</a:t>
            </a:r>
            <a:r>
              <a:rPr lang="en-US" b="0" dirty="0">
                <a:effectLst/>
              </a:rPr>
              <a:t> configuration to make sure autogenerated files are not </a:t>
            </a:r>
            <a:r>
              <a:rPr lang="en-US" b="0" dirty="0" err="1">
                <a:effectLst/>
              </a:rPr>
              <a:t>commited</a:t>
            </a:r>
            <a:r>
              <a:rPr lang="en-US" b="0" dirty="0">
                <a:effectLst/>
              </a:rPr>
              <a:t> to source control.</a:t>
            </a:r>
          </a:p>
          <a:p>
            <a:pPr fontAlgn="t"/>
            <a:endParaRPr lang="en-US" b="0" dirty="0">
              <a:effectLst/>
            </a:endParaRPr>
          </a:p>
          <a:p>
            <a:pPr fontAlgn="t"/>
            <a:r>
              <a:rPr lang="en-US" b="0" dirty="0">
                <a:effectLst/>
              </a:rPr>
              <a:t>karma.conf.js</a:t>
            </a:r>
          </a:p>
          <a:p>
            <a:pPr fontAlgn="t"/>
            <a:r>
              <a:rPr lang="en-US" b="0" dirty="0">
                <a:effectLst/>
              </a:rPr>
              <a:t>Unit test configuration for the </a:t>
            </a:r>
            <a:r>
              <a:rPr lang="en-US" sz="1200" b="0" u="none" strike="noStrike" kern="1200" dirty="0">
                <a:solidFill>
                  <a:schemeClr val="tx1"/>
                </a:solidFill>
                <a:effectLst/>
                <a:latin typeface="+mn-lt"/>
                <a:ea typeface="+mn-ea"/>
                <a:cs typeface="+mn-cs"/>
                <a:hlinkClick r:id="rId4"/>
              </a:rPr>
              <a:t>Karma test runner</a:t>
            </a:r>
            <a:r>
              <a:rPr lang="en-US" b="0" dirty="0">
                <a:effectLst/>
              </a:rPr>
              <a:t>, used when running ng test.</a:t>
            </a:r>
          </a:p>
          <a:p>
            <a:pPr fontAlgn="t"/>
            <a:endParaRPr lang="en-US" b="0" dirty="0">
              <a:effectLst/>
            </a:endParaRPr>
          </a:p>
          <a:p>
            <a:pPr fontAlgn="t"/>
            <a:r>
              <a:rPr lang="en-US" b="0" dirty="0" err="1">
                <a:effectLst/>
              </a:rPr>
              <a:t>package.json</a:t>
            </a:r>
            <a:endParaRPr lang="en-US" b="0" dirty="0">
              <a:effectLst/>
            </a:endParaRPr>
          </a:p>
          <a:p>
            <a:pPr fontAlgn="t"/>
            <a:r>
              <a:rPr lang="en-US" b="0" dirty="0" err="1">
                <a:effectLst/>
              </a:rPr>
              <a:t>npm</a:t>
            </a:r>
            <a:r>
              <a:rPr lang="en-US" b="0" dirty="0">
                <a:effectLst/>
              </a:rPr>
              <a:t> configuration listing the third party packages your project uses. You can also add your own </a:t>
            </a:r>
            <a:r>
              <a:rPr lang="en-US" sz="1200" b="0" u="none" strike="noStrike" kern="1200" dirty="0">
                <a:solidFill>
                  <a:schemeClr val="tx1"/>
                </a:solidFill>
                <a:effectLst/>
                <a:latin typeface="+mn-lt"/>
                <a:ea typeface="+mn-ea"/>
                <a:cs typeface="+mn-cs"/>
                <a:hlinkClick r:id="rId5"/>
              </a:rPr>
              <a:t>custom scripts</a:t>
            </a:r>
            <a:r>
              <a:rPr lang="en-US" b="0" dirty="0">
                <a:effectLst/>
              </a:rPr>
              <a:t> here.</a:t>
            </a:r>
          </a:p>
          <a:p>
            <a:pPr fontAlgn="t"/>
            <a:endParaRPr lang="en-US" b="0" dirty="0">
              <a:effectLst/>
            </a:endParaRPr>
          </a:p>
          <a:p>
            <a:pPr fontAlgn="t"/>
            <a:r>
              <a:rPr lang="en-US" b="0" dirty="0">
                <a:effectLst/>
              </a:rPr>
              <a:t>protractor.conf.js</a:t>
            </a:r>
          </a:p>
          <a:p>
            <a:pPr fontAlgn="t"/>
            <a:r>
              <a:rPr lang="en-US" b="0" dirty="0">
                <a:effectLst/>
              </a:rPr>
              <a:t>End-to-end test configuration for </a:t>
            </a:r>
            <a:r>
              <a:rPr lang="en-US" sz="1200" b="0" u="none" strike="noStrike" kern="1200" dirty="0">
                <a:solidFill>
                  <a:schemeClr val="tx1"/>
                </a:solidFill>
                <a:effectLst/>
                <a:latin typeface="+mn-lt"/>
                <a:ea typeface="+mn-ea"/>
                <a:cs typeface="+mn-cs"/>
                <a:hlinkClick r:id="rId6"/>
              </a:rPr>
              <a:t>Protractor</a:t>
            </a:r>
            <a:r>
              <a:rPr lang="en-US" b="0" dirty="0">
                <a:effectLst/>
              </a:rPr>
              <a:t>, used when running ng e2e.</a:t>
            </a:r>
          </a:p>
          <a:p>
            <a:pPr fontAlgn="t"/>
            <a:endParaRPr lang="en-US" b="0" dirty="0">
              <a:effectLst/>
            </a:endParaRPr>
          </a:p>
          <a:p>
            <a:pPr fontAlgn="t"/>
            <a:r>
              <a:rPr lang="en-US" b="0" dirty="0">
                <a:effectLst/>
              </a:rPr>
              <a:t>README.md</a:t>
            </a:r>
          </a:p>
          <a:p>
            <a:pPr fontAlgn="t"/>
            <a:r>
              <a:rPr lang="en-US" b="0" dirty="0">
                <a:effectLst/>
              </a:rPr>
              <a:t>Basic documentation for your project, pre-filled with CLI command information. Make sure to enhance it with project documentation so that anyone checking out the repo can build your app!</a:t>
            </a:r>
          </a:p>
          <a:p>
            <a:pPr fontAlgn="t"/>
            <a:endParaRPr lang="en-US" b="0" dirty="0">
              <a:effectLst/>
            </a:endParaRPr>
          </a:p>
          <a:p>
            <a:pPr fontAlgn="t"/>
            <a:r>
              <a:rPr lang="en-US" b="0" dirty="0" err="1">
                <a:effectLst/>
              </a:rPr>
              <a:t>tsconfig.json</a:t>
            </a:r>
            <a:endParaRPr lang="en-US" b="0" dirty="0">
              <a:effectLst/>
            </a:endParaRPr>
          </a:p>
          <a:p>
            <a:pPr fontAlgn="t"/>
            <a:r>
              <a:rPr lang="en-US" b="0" dirty="0" err="1">
                <a:effectLst/>
              </a:rPr>
              <a:t>TypeScript</a:t>
            </a:r>
            <a:r>
              <a:rPr lang="en-US" b="0" dirty="0">
                <a:effectLst/>
              </a:rPr>
              <a:t> compiler configuration for your IDE to pick up and give you helpful tooling.</a:t>
            </a:r>
          </a:p>
          <a:p>
            <a:pPr fontAlgn="t"/>
            <a:endParaRPr lang="en-US" b="0" dirty="0">
              <a:effectLst/>
            </a:endParaRPr>
          </a:p>
          <a:p>
            <a:pPr fontAlgn="t"/>
            <a:r>
              <a:rPr lang="en-US" b="0" dirty="0" err="1">
                <a:effectLst/>
              </a:rPr>
              <a:t>tslint.json</a:t>
            </a:r>
            <a:endParaRPr lang="en-US" b="0" dirty="0">
              <a:effectLst/>
            </a:endParaRPr>
          </a:p>
          <a:p>
            <a:pPr fontAlgn="t"/>
            <a:r>
              <a:rPr lang="en-US" b="0" dirty="0">
                <a:effectLst/>
              </a:rPr>
              <a:t>Linting configuration for </a:t>
            </a:r>
            <a:r>
              <a:rPr lang="en-US" sz="1200" b="0" u="none" strike="noStrike" kern="1200" dirty="0" err="1">
                <a:solidFill>
                  <a:schemeClr val="tx1"/>
                </a:solidFill>
                <a:effectLst/>
                <a:latin typeface="+mn-lt"/>
                <a:ea typeface="+mn-ea"/>
                <a:cs typeface="+mn-cs"/>
                <a:hlinkClick r:id="rId7"/>
              </a:rPr>
              <a:t>TSLint</a:t>
            </a:r>
            <a:r>
              <a:rPr lang="en-US" b="0" dirty="0">
                <a:effectLst/>
              </a:rPr>
              <a:t> together with </a:t>
            </a:r>
            <a:r>
              <a:rPr lang="en-US" sz="1200" b="0" u="none" strike="noStrike" kern="1200" dirty="0" err="1">
                <a:solidFill>
                  <a:schemeClr val="tx1"/>
                </a:solidFill>
                <a:effectLst/>
                <a:latin typeface="+mn-lt"/>
                <a:ea typeface="+mn-ea"/>
                <a:cs typeface="+mn-cs"/>
                <a:hlinkClick r:id="rId8"/>
              </a:rPr>
              <a:t>Codelyzer</a:t>
            </a:r>
            <a:r>
              <a:rPr lang="en-US" b="0" dirty="0">
                <a:effectLst/>
              </a:rPr>
              <a:t>, used when running ng lint. Linting helps keep your code style consistent.</a:t>
            </a:r>
          </a:p>
        </p:txBody>
      </p:sp>
      <p:sp>
        <p:nvSpPr>
          <p:cNvPr id="4" name="Slide Number Placeholder 3"/>
          <p:cNvSpPr>
            <a:spLocks noGrp="1"/>
          </p:cNvSpPr>
          <p:nvPr>
            <p:ph type="sldNum" sz="quarter" idx="10"/>
          </p:nvPr>
        </p:nvSpPr>
        <p:spPr/>
        <p:txBody>
          <a:bodyPr/>
          <a:lstStyle/>
          <a:p>
            <a:fld id="{67F715A1-4ADC-44E0-9587-804FF39D6B22}" type="slidenum">
              <a:rPr lang="en-US" smtClean="0"/>
              <a:t>16</a:t>
            </a:fld>
            <a:endParaRPr lang="en-US"/>
          </a:p>
        </p:txBody>
      </p:sp>
    </p:spTree>
    <p:extLst>
      <p:ext uri="{BB962C8B-B14F-4D97-AF65-F5344CB8AC3E}">
        <p14:creationId xmlns:p14="http://schemas.microsoft.com/office/powerpoint/2010/main" val="269380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0" dirty="0">
                <a:effectLst/>
              </a:rPr>
              <a:t>SRC Folder</a:t>
            </a:r>
            <a:r>
              <a:rPr lang="en-US" b="0" baseline="0" dirty="0">
                <a:effectLst/>
              </a:rPr>
              <a:t> structure:- </a:t>
            </a:r>
            <a:endParaRPr lang="en-US" b="0" dirty="0">
              <a:effectLst/>
            </a:endParaRPr>
          </a:p>
          <a:p>
            <a:pPr fontAlgn="t"/>
            <a:endParaRPr lang="en-US" b="0" dirty="0">
              <a:effectLst/>
            </a:endParaRPr>
          </a:p>
          <a:p>
            <a:pPr fontAlgn="t"/>
            <a:r>
              <a:rPr lang="en-US" b="0" dirty="0">
                <a:effectLst/>
              </a:rPr>
              <a:t>app/</a:t>
            </a:r>
            <a:r>
              <a:rPr lang="en-US" b="0" dirty="0" err="1">
                <a:effectLst/>
              </a:rPr>
              <a:t>app.component</a:t>
            </a:r>
            <a:r>
              <a:rPr lang="en-US" b="0" dirty="0">
                <a:effectLst/>
              </a:rPr>
              <a:t>.{</a:t>
            </a:r>
            <a:r>
              <a:rPr lang="en-US" b="0" dirty="0" err="1">
                <a:effectLst/>
              </a:rPr>
              <a:t>ts,html,css,spec.ts</a:t>
            </a:r>
            <a:r>
              <a:rPr lang="en-US" b="0" dirty="0">
                <a:effectLst/>
              </a:rPr>
              <a:t>}</a:t>
            </a:r>
          </a:p>
          <a:p>
            <a:pPr fontAlgn="t"/>
            <a:r>
              <a:rPr lang="en-US" b="0" dirty="0">
                <a:effectLst/>
              </a:rPr>
              <a:t>Defines the </a:t>
            </a:r>
            <a:r>
              <a:rPr lang="en-US" b="0" dirty="0" err="1">
                <a:effectLst/>
              </a:rPr>
              <a:t>AppComponent</a:t>
            </a:r>
            <a:r>
              <a:rPr lang="en-US" b="0" dirty="0">
                <a:effectLst/>
              </a:rPr>
              <a:t> along with an HTML template, CSS stylesheet, and a unit test. It is the </a:t>
            </a:r>
            <a:r>
              <a:rPr lang="en-US" b="0" dirty="0" err="1">
                <a:effectLst/>
              </a:rPr>
              <a:t>rootcomponent</a:t>
            </a:r>
            <a:r>
              <a:rPr lang="en-US" b="0" dirty="0">
                <a:effectLst/>
              </a:rPr>
              <a:t> of what will become a tree of nested components as the application evolves.</a:t>
            </a:r>
          </a:p>
          <a:p>
            <a:pPr fontAlgn="t"/>
            <a:endParaRPr lang="en-US" b="0" dirty="0">
              <a:effectLst/>
            </a:endParaRPr>
          </a:p>
          <a:p>
            <a:pPr fontAlgn="t"/>
            <a:r>
              <a:rPr lang="en-US" b="0" dirty="0">
                <a:effectLst/>
              </a:rPr>
              <a:t>app/</a:t>
            </a:r>
            <a:r>
              <a:rPr lang="en-US" b="0" dirty="0" err="1">
                <a:effectLst/>
              </a:rPr>
              <a:t>app.module.ts</a:t>
            </a:r>
            <a:endParaRPr lang="en-US" b="0" dirty="0">
              <a:effectLst/>
            </a:endParaRPr>
          </a:p>
          <a:p>
            <a:pPr fontAlgn="t"/>
            <a:r>
              <a:rPr lang="en-US" b="0" dirty="0">
                <a:effectLst/>
              </a:rPr>
              <a:t>Defines </a:t>
            </a:r>
            <a:r>
              <a:rPr lang="en-US" b="0" dirty="0" err="1">
                <a:effectLst/>
              </a:rPr>
              <a:t>AppModule</a:t>
            </a:r>
            <a:r>
              <a:rPr lang="en-US" b="0" dirty="0">
                <a:effectLst/>
              </a:rPr>
              <a:t>, the </a:t>
            </a:r>
            <a:r>
              <a:rPr lang="en-US" sz="1200" b="0" u="none" strike="noStrike" kern="1200" dirty="0">
                <a:solidFill>
                  <a:schemeClr val="tx1"/>
                </a:solidFill>
                <a:effectLst/>
                <a:latin typeface="+mn-lt"/>
                <a:ea typeface="+mn-ea"/>
                <a:cs typeface="+mn-cs"/>
                <a:hlinkClick r:id="rId3" tooltip="AppModule: the root module"/>
              </a:rPr>
              <a:t>root module</a:t>
            </a:r>
            <a:r>
              <a:rPr lang="en-US" b="0" dirty="0">
                <a:effectLst/>
              </a:rPr>
              <a:t> that tells Angular how to assemble the application. Right now it declares only the </a:t>
            </a:r>
            <a:r>
              <a:rPr lang="en-US" b="0" dirty="0" err="1">
                <a:effectLst/>
              </a:rPr>
              <a:t>AppComponent</a:t>
            </a:r>
            <a:r>
              <a:rPr lang="en-US" b="0" dirty="0">
                <a:effectLst/>
              </a:rPr>
              <a:t>. Soon there will be more components to declare.</a:t>
            </a:r>
          </a:p>
          <a:p>
            <a:pPr fontAlgn="t"/>
            <a:endParaRPr lang="en-US" b="0" dirty="0">
              <a:effectLst/>
            </a:endParaRPr>
          </a:p>
          <a:p>
            <a:pPr fontAlgn="t"/>
            <a:r>
              <a:rPr lang="en-US" b="0" dirty="0">
                <a:effectLst/>
              </a:rPr>
              <a:t>assets/*</a:t>
            </a:r>
          </a:p>
          <a:p>
            <a:pPr fontAlgn="t"/>
            <a:r>
              <a:rPr lang="en-US" b="0" dirty="0">
                <a:effectLst/>
              </a:rPr>
              <a:t>A folder where you can put images and anything else to be copied wholesale when you build your application.</a:t>
            </a:r>
          </a:p>
          <a:p>
            <a:pPr fontAlgn="t"/>
            <a:endParaRPr lang="en-US" b="0" dirty="0">
              <a:effectLst/>
            </a:endParaRPr>
          </a:p>
          <a:p>
            <a:pPr fontAlgn="t"/>
            <a:r>
              <a:rPr lang="en-US" b="0" dirty="0">
                <a:effectLst/>
              </a:rPr>
              <a:t>environments/*</a:t>
            </a:r>
          </a:p>
          <a:p>
            <a:pPr fontAlgn="t"/>
            <a:r>
              <a:rPr lang="en-US" b="0" dirty="0">
                <a:effectLst/>
              </a:rPr>
              <a:t>This folder contains one file for each of your destination environments, each exporting simple configuration variables to use in your application. The files are replaced on-the-fly when you build your app. You might use a different API endpoint for development than you do for production or maybe different analytics tokens. You might even use some mock services. Either way, the CLI has you covered.</a:t>
            </a:r>
          </a:p>
          <a:p>
            <a:pPr fontAlgn="t"/>
            <a:endParaRPr lang="en-US" b="0" dirty="0">
              <a:effectLst/>
            </a:endParaRPr>
          </a:p>
          <a:p>
            <a:pPr fontAlgn="t"/>
            <a:r>
              <a:rPr lang="en-US" b="0" dirty="0">
                <a:effectLst/>
              </a:rPr>
              <a:t>favicon.ico</a:t>
            </a:r>
          </a:p>
          <a:p>
            <a:pPr fontAlgn="t"/>
            <a:r>
              <a:rPr lang="en-US" b="0" dirty="0">
                <a:effectLst/>
              </a:rPr>
              <a:t>Every site wants to look good on the bookmark bar. Get started with your very own Angular icon.</a:t>
            </a:r>
          </a:p>
          <a:p>
            <a:pPr fontAlgn="t"/>
            <a:endParaRPr lang="en-US" b="0" dirty="0">
              <a:effectLst/>
            </a:endParaRPr>
          </a:p>
          <a:p>
            <a:pPr fontAlgn="t"/>
            <a:r>
              <a:rPr lang="en-US" b="0" dirty="0">
                <a:effectLst/>
              </a:rPr>
              <a:t>index.html</a:t>
            </a:r>
          </a:p>
          <a:p>
            <a:pPr fontAlgn="t"/>
            <a:r>
              <a:rPr lang="en-US" b="0" dirty="0">
                <a:effectLst/>
              </a:rPr>
              <a:t>The main HTML page that is served when someone visits your site. Most of the time you'll never need to edit it. The CLI automatically adds all </a:t>
            </a:r>
            <a:r>
              <a:rPr lang="en-US" b="0" dirty="0" err="1">
                <a:effectLst/>
              </a:rPr>
              <a:t>js</a:t>
            </a:r>
            <a:r>
              <a:rPr lang="en-US" b="0" dirty="0">
                <a:effectLst/>
              </a:rPr>
              <a:t> and </a:t>
            </a:r>
            <a:r>
              <a:rPr lang="en-US" b="0" dirty="0" err="1">
                <a:effectLst/>
              </a:rPr>
              <a:t>css</a:t>
            </a:r>
            <a:r>
              <a:rPr lang="en-US" b="0" dirty="0">
                <a:effectLst/>
              </a:rPr>
              <a:t> files when building your app so you never need to add any &lt;script&gt; or &lt;link&gt; tags here manually.</a:t>
            </a:r>
          </a:p>
          <a:p>
            <a:pPr fontAlgn="t"/>
            <a:endParaRPr lang="en-US" b="0" dirty="0">
              <a:effectLst/>
            </a:endParaRPr>
          </a:p>
          <a:p>
            <a:pPr fontAlgn="t"/>
            <a:r>
              <a:rPr lang="en-US" b="0" dirty="0" err="1">
                <a:effectLst/>
              </a:rPr>
              <a:t>main.ts</a:t>
            </a:r>
            <a:endParaRPr lang="en-US" b="0" dirty="0">
              <a:effectLst/>
            </a:endParaRPr>
          </a:p>
          <a:p>
            <a:pPr fontAlgn="t"/>
            <a:r>
              <a:rPr lang="en-US" b="0" dirty="0">
                <a:effectLst/>
              </a:rPr>
              <a:t>The main entry point for your app. Compiles the application with the </a:t>
            </a:r>
            <a:r>
              <a:rPr lang="en-US" sz="1200" b="0" u="none" strike="noStrike" kern="1200" dirty="0">
                <a:solidFill>
                  <a:schemeClr val="tx1"/>
                </a:solidFill>
                <a:effectLst/>
                <a:latin typeface="+mn-lt"/>
                <a:ea typeface="+mn-ea"/>
                <a:cs typeface="+mn-cs"/>
                <a:hlinkClick r:id="rId4"/>
              </a:rPr>
              <a:t>JIT compiler</a:t>
            </a:r>
            <a:r>
              <a:rPr lang="en-US" b="0" dirty="0">
                <a:effectLst/>
              </a:rPr>
              <a:t> and bootstraps the application's root module (</a:t>
            </a:r>
            <a:r>
              <a:rPr lang="en-US" b="0" dirty="0" err="1">
                <a:effectLst/>
              </a:rPr>
              <a:t>AppModule</a:t>
            </a:r>
            <a:r>
              <a:rPr lang="en-US" b="0" dirty="0">
                <a:effectLst/>
              </a:rPr>
              <a:t>) to run in the browser. You can also use the </a:t>
            </a:r>
            <a:r>
              <a:rPr lang="en-US" sz="1200" b="0" u="none" strike="noStrike" kern="1200" dirty="0">
                <a:solidFill>
                  <a:schemeClr val="tx1"/>
                </a:solidFill>
                <a:effectLst/>
                <a:latin typeface="+mn-lt"/>
                <a:ea typeface="+mn-ea"/>
                <a:cs typeface="+mn-cs"/>
                <a:hlinkClick r:id="rId5"/>
              </a:rPr>
              <a:t>AOT compiler</a:t>
            </a:r>
            <a:r>
              <a:rPr lang="en-US" b="0" dirty="0">
                <a:effectLst/>
              </a:rPr>
              <a:t> without changing any code by passing in --</a:t>
            </a:r>
            <a:r>
              <a:rPr lang="en-US" b="0" dirty="0" err="1">
                <a:effectLst/>
              </a:rPr>
              <a:t>aot</a:t>
            </a:r>
            <a:r>
              <a:rPr lang="en-US" b="0" dirty="0">
                <a:effectLst/>
              </a:rPr>
              <a:t> to ng build or ng serve.</a:t>
            </a:r>
          </a:p>
          <a:p>
            <a:pPr fontAlgn="t"/>
            <a:endParaRPr lang="en-US" b="0" dirty="0">
              <a:effectLst/>
            </a:endParaRPr>
          </a:p>
          <a:p>
            <a:pPr fontAlgn="t"/>
            <a:r>
              <a:rPr lang="en-US" b="0" dirty="0" err="1">
                <a:effectLst/>
              </a:rPr>
              <a:t>polyfills.ts</a:t>
            </a:r>
            <a:endParaRPr lang="en-US" b="0" dirty="0">
              <a:effectLst/>
            </a:endParaRPr>
          </a:p>
          <a:p>
            <a:pPr fontAlgn="t"/>
            <a:r>
              <a:rPr lang="en-US" b="0" dirty="0">
                <a:effectLst/>
              </a:rPr>
              <a:t>Different browsers have different levels of support of the web standards. </a:t>
            </a:r>
            <a:r>
              <a:rPr lang="en-US" b="0" dirty="0" err="1">
                <a:effectLst/>
              </a:rPr>
              <a:t>Polyfills</a:t>
            </a:r>
            <a:r>
              <a:rPr lang="en-US" b="0" dirty="0">
                <a:effectLst/>
              </a:rPr>
              <a:t> help normalize those differences. You should be pretty safe with core-</a:t>
            </a:r>
            <a:r>
              <a:rPr lang="en-US" b="0" dirty="0" err="1">
                <a:effectLst/>
              </a:rPr>
              <a:t>js</a:t>
            </a:r>
            <a:r>
              <a:rPr lang="en-US" b="0" dirty="0">
                <a:effectLst/>
              </a:rPr>
              <a:t> and zone.js, but be sure to check out the </a:t>
            </a:r>
            <a:r>
              <a:rPr lang="en-US" sz="1200" b="0" u="none" strike="noStrike" kern="1200" dirty="0">
                <a:solidFill>
                  <a:schemeClr val="tx1"/>
                </a:solidFill>
                <a:effectLst/>
                <a:latin typeface="+mn-lt"/>
                <a:ea typeface="+mn-ea"/>
                <a:cs typeface="+mn-cs"/>
                <a:hlinkClick r:id="rId6"/>
              </a:rPr>
              <a:t>Browser Support guide</a:t>
            </a:r>
            <a:r>
              <a:rPr lang="en-US" b="0" dirty="0">
                <a:effectLst/>
              </a:rPr>
              <a:t> for more information.</a:t>
            </a:r>
          </a:p>
          <a:p>
            <a:pPr fontAlgn="t"/>
            <a:endParaRPr lang="en-US" b="0" dirty="0">
              <a:effectLst/>
            </a:endParaRPr>
          </a:p>
          <a:p>
            <a:pPr fontAlgn="t"/>
            <a:r>
              <a:rPr lang="en-US" b="0" dirty="0">
                <a:effectLst/>
              </a:rPr>
              <a:t>styles.css</a:t>
            </a:r>
          </a:p>
          <a:p>
            <a:pPr fontAlgn="t"/>
            <a:r>
              <a:rPr lang="en-US" b="0" dirty="0">
                <a:effectLst/>
              </a:rPr>
              <a:t>Your global styles go here. Most of the time you'll want to have local styles in your components for easier maintenance, but styles that affect all of your app need to be in a central place.</a:t>
            </a:r>
          </a:p>
          <a:p>
            <a:pPr fontAlgn="t"/>
            <a:endParaRPr lang="en-US" b="0" dirty="0">
              <a:effectLst/>
            </a:endParaRPr>
          </a:p>
          <a:p>
            <a:pPr fontAlgn="t"/>
            <a:r>
              <a:rPr lang="en-US" b="0" dirty="0" err="1">
                <a:effectLst/>
              </a:rPr>
              <a:t>test.ts</a:t>
            </a:r>
            <a:endParaRPr lang="en-US" b="0" dirty="0">
              <a:effectLst/>
            </a:endParaRPr>
          </a:p>
          <a:p>
            <a:pPr fontAlgn="t"/>
            <a:r>
              <a:rPr lang="en-US" b="0" dirty="0">
                <a:effectLst/>
              </a:rPr>
              <a:t>This is the main entry point for your unit tests. It has some custom configuration that might be unfamiliar, but it's not something you'll need to edit.</a:t>
            </a:r>
          </a:p>
          <a:p>
            <a:pPr fontAlgn="t"/>
            <a:endParaRPr lang="en-US" b="0" dirty="0">
              <a:effectLst/>
            </a:endParaRPr>
          </a:p>
          <a:p>
            <a:pPr fontAlgn="t"/>
            <a:r>
              <a:rPr lang="en-US" b="0" dirty="0" err="1">
                <a:effectLst/>
              </a:rPr>
              <a:t>tsconfig</a:t>
            </a:r>
            <a:r>
              <a:rPr lang="en-US" b="0" dirty="0">
                <a:effectLst/>
              </a:rPr>
              <a:t>.{</a:t>
            </a:r>
            <a:r>
              <a:rPr lang="en-US" b="0" dirty="0" err="1">
                <a:effectLst/>
              </a:rPr>
              <a:t>app|spec</a:t>
            </a:r>
            <a:r>
              <a:rPr lang="en-US" b="0" dirty="0">
                <a:effectLst/>
              </a:rPr>
              <a:t>}.</a:t>
            </a:r>
            <a:r>
              <a:rPr lang="en-US" b="0" dirty="0" err="1">
                <a:effectLst/>
              </a:rPr>
              <a:t>json</a:t>
            </a:r>
            <a:endParaRPr lang="en-US" b="0" dirty="0">
              <a:effectLst/>
            </a:endParaRPr>
          </a:p>
          <a:p>
            <a:pPr fontAlgn="t"/>
            <a:r>
              <a:rPr lang="en-US" b="0" dirty="0" err="1">
                <a:effectLst/>
              </a:rPr>
              <a:t>TypeScript</a:t>
            </a:r>
            <a:r>
              <a:rPr lang="en-US" b="0" dirty="0">
                <a:effectLst/>
              </a:rPr>
              <a:t> compiler configuration for the Angular app (</a:t>
            </a:r>
            <a:r>
              <a:rPr lang="en-US" b="0" dirty="0" err="1">
                <a:effectLst/>
              </a:rPr>
              <a:t>tsconfig.app.json</a:t>
            </a:r>
            <a:r>
              <a:rPr lang="en-US" b="0" dirty="0">
                <a:effectLst/>
              </a:rPr>
              <a:t>) and for the unit tests (</a:t>
            </a:r>
            <a:r>
              <a:rPr lang="en-US" b="0" dirty="0" err="1">
                <a:effectLst/>
              </a:rPr>
              <a:t>tsconfig.spec.json</a:t>
            </a:r>
            <a:r>
              <a:rPr lang="en-US" b="0" dirty="0">
                <a:effectLst/>
              </a:rPr>
              <a:t>).</a:t>
            </a:r>
          </a:p>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t>17</a:t>
            </a:fld>
            <a:endParaRPr lang="en-US"/>
          </a:p>
        </p:txBody>
      </p:sp>
    </p:spTree>
    <p:extLst>
      <p:ext uri="{BB962C8B-B14F-4D97-AF65-F5344CB8AC3E}">
        <p14:creationId xmlns:p14="http://schemas.microsoft.com/office/powerpoint/2010/main" val="152063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0FF0622-75E4-48B8-A617-5428CA5926CE}"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4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84052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87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66999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9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79918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9/9/2017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53519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F0622-75E4-48B8-A617-5428CA5926CE}" type="datetimeFigureOut">
              <a:rPr lang="en-US" smtClean="0"/>
              <a:t>9/9/2017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915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F0622-75E4-48B8-A617-5428CA5926CE}" type="datetimeFigureOut">
              <a:rPr lang="en-US" smtClean="0"/>
              <a:t>9/9/2017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27208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45041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48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0FF0622-75E4-48B8-A617-5428CA5926CE}" type="datetimeFigureOut">
              <a:rPr lang="en-US" smtClean="0"/>
              <a:t>9/9/2017</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75541-8164-4CC7-9F2F-6F0C49BB858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39037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guide/architectur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quickstar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github.com/angular/angular-cli/wiki" TargetMode="External"/><Relationship Id="rId5" Type="http://schemas.openxmlformats.org/officeDocument/2006/relationships/hyperlink" Target="https://angular.io/guide/quickstart" TargetMode="External"/><Relationship Id="rId4" Type="http://schemas.openxmlformats.org/officeDocument/2006/relationships/hyperlink" Target="https://www.w3schools.com/js/default.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Web Development and Angular 2</a:t>
            </a:r>
          </a:p>
        </p:txBody>
      </p:sp>
      <p:sp>
        <p:nvSpPr>
          <p:cNvPr id="3" name="Subtitle 2"/>
          <p:cNvSpPr>
            <a:spLocks noGrp="1"/>
          </p:cNvSpPr>
          <p:nvPr>
            <p:ph type="subTitle" idx="1"/>
          </p:nvPr>
        </p:nvSpPr>
        <p:spPr/>
        <p:txBody>
          <a:bodyPr>
            <a:normAutofit/>
          </a:bodyPr>
          <a:lstStyle/>
          <a:p>
            <a:pPr marL="342900" indent="-342900">
              <a:buFontTx/>
              <a:buChar char="-"/>
            </a:pPr>
            <a:r>
              <a:rPr lang="en-US" dirty="0"/>
              <a:t>Pradeep </a:t>
            </a:r>
            <a:r>
              <a:rPr lang="en-US" dirty="0" err="1"/>
              <a:t>Maharana</a:t>
            </a:r>
            <a:endParaRPr lang="en-US" dirty="0"/>
          </a:p>
          <a:p>
            <a:pPr marL="342900" indent="-342900">
              <a:buFontTx/>
              <a:buChar char="-"/>
            </a:pPr>
            <a:r>
              <a:rPr lang="en-US" dirty="0"/>
              <a:t>Shreyas </a:t>
            </a:r>
            <a:r>
              <a:rPr lang="en-US" dirty="0" err="1"/>
              <a:t>Mulay</a:t>
            </a:r>
            <a:endParaRPr lang="en-US" dirty="0"/>
          </a:p>
          <a:p>
            <a:pPr marL="342900" indent="-342900">
              <a:buFontTx/>
              <a:buChar char="-"/>
            </a:pPr>
            <a:r>
              <a:rPr lang="en-US" dirty="0"/>
              <a:t>R V Veeresh Kumar</a:t>
            </a: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a:t>
            </a:r>
          </a:p>
        </p:txBody>
      </p:sp>
      <p:sp>
        <p:nvSpPr>
          <p:cNvPr id="3" name="Content Placeholder 2"/>
          <p:cNvSpPr>
            <a:spLocks noGrp="1"/>
          </p:cNvSpPr>
          <p:nvPr>
            <p:ph idx="1"/>
          </p:nvPr>
        </p:nvSpPr>
        <p:spPr>
          <a:xfrm>
            <a:off x="1024128" y="1882588"/>
            <a:ext cx="10669434" cy="4873214"/>
          </a:xfrm>
        </p:spPr>
        <p:txBody>
          <a:bodyPr>
            <a:normAutofit/>
          </a:bodyPr>
          <a:lstStyle/>
          <a:p>
            <a:pPr>
              <a:buFont typeface="Arial" panose="020B0604020202020204" pitchFamily="34" charset="0"/>
              <a:buChar char="•"/>
            </a:pPr>
            <a:r>
              <a:rPr lang="en-US" b="1" dirty="0"/>
              <a:t> JavaScript Arrays</a:t>
            </a:r>
            <a:r>
              <a:rPr lang="en-US" dirty="0"/>
              <a:t> </a:t>
            </a:r>
            <a:r>
              <a:rPr lang="en-US" b="1" dirty="0"/>
              <a:t>: </a:t>
            </a:r>
          </a:p>
          <a:p>
            <a:r>
              <a:rPr lang="en-US" dirty="0"/>
              <a:t>JavaScript arrays are used to store multiple values in a single variable.</a:t>
            </a:r>
          </a:p>
          <a:p>
            <a:pPr marL="310896" lvl="2" indent="0">
              <a:buNone/>
            </a:pPr>
            <a:r>
              <a:rPr lang="en-US" dirty="0"/>
              <a:t>	</a:t>
            </a:r>
            <a:r>
              <a:rPr lang="en-US" sz="2000" i="1" dirty="0" err="1"/>
              <a:t>var</a:t>
            </a:r>
            <a:r>
              <a:rPr lang="en-US" sz="2000" i="1" dirty="0"/>
              <a:t> cars = ["Saab", "Volvo", "BMW"];</a:t>
            </a:r>
          </a:p>
          <a:p>
            <a:pPr>
              <a:buFont typeface="Arial" panose="020B0604020202020204" pitchFamily="34" charset="0"/>
              <a:buChar char="•"/>
            </a:pPr>
            <a:r>
              <a:rPr lang="en-US" b="1" dirty="0"/>
              <a:t> Accessing the array: </a:t>
            </a:r>
          </a:p>
          <a:p>
            <a:r>
              <a:rPr lang="en-US" sz="1800" dirty="0"/>
              <a:t>You refer to an array element by referring to the </a:t>
            </a:r>
            <a:r>
              <a:rPr lang="en-US" sz="1800" b="1" dirty="0"/>
              <a:t>index number</a:t>
            </a:r>
            <a:r>
              <a:rPr lang="en-US" sz="1800" dirty="0"/>
              <a:t>. This statement accesses the value of the first element in cars:</a:t>
            </a:r>
            <a:endParaRPr lang="en-US" sz="1800" b="1" dirty="0"/>
          </a:p>
          <a:p>
            <a:pPr marL="128016" lvl="1" indent="0">
              <a:buNone/>
            </a:pPr>
            <a:r>
              <a:rPr lang="en-US" dirty="0"/>
              <a:t>	</a:t>
            </a:r>
            <a:r>
              <a:rPr lang="en-US" sz="2000" i="1" dirty="0" err="1"/>
              <a:t>var</a:t>
            </a:r>
            <a:r>
              <a:rPr lang="en-US" sz="2000" i="1" dirty="0"/>
              <a:t> name = cars[0];</a:t>
            </a:r>
          </a:p>
          <a:p>
            <a:pPr marL="128016" lvl="1" indent="0">
              <a:buNone/>
            </a:pPr>
            <a:r>
              <a:rPr lang="en-US" dirty="0"/>
              <a:t>This statement modifies the first element in cars:</a:t>
            </a:r>
          </a:p>
          <a:p>
            <a:pPr marL="128016" lvl="1" indent="0">
              <a:buNone/>
            </a:pPr>
            <a:r>
              <a:rPr lang="en-US" dirty="0"/>
              <a:t>	</a:t>
            </a:r>
            <a:r>
              <a:rPr lang="en-US" sz="2000" i="1" dirty="0"/>
              <a:t>cars[0] = "Opel";</a:t>
            </a:r>
          </a:p>
          <a:p>
            <a:pPr marL="128016" lvl="1" indent="0">
              <a:buNone/>
            </a:pPr>
            <a:endParaRPr lang="en-US" sz="2000" i="1" dirty="0"/>
          </a:p>
          <a:p>
            <a:pPr marL="128016" lvl="1" indent="0">
              <a:buNone/>
            </a:pPr>
            <a:r>
              <a:rPr lang="en-US" sz="2000" b="1" i="1" dirty="0"/>
              <a:t>*Array and JSON works together to achieve data storage functionality in Angular 2.</a:t>
            </a:r>
          </a:p>
        </p:txBody>
      </p:sp>
    </p:spTree>
    <p:extLst>
      <p:ext uri="{BB962C8B-B14F-4D97-AF65-F5344CB8AC3E}">
        <p14:creationId xmlns:p14="http://schemas.microsoft.com/office/powerpoint/2010/main" val="48251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 </a:t>
            </a:r>
          </a:p>
        </p:txBody>
      </p:sp>
      <p:sp>
        <p:nvSpPr>
          <p:cNvPr id="3" name="Content Placeholder 2"/>
          <p:cNvSpPr>
            <a:spLocks noGrp="1"/>
          </p:cNvSpPr>
          <p:nvPr>
            <p:ph idx="1"/>
          </p:nvPr>
        </p:nvSpPr>
        <p:spPr>
          <a:xfrm>
            <a:off x="1024128" y="1882588"/>
            <a:ext cx="10669434" cy="4873214"/>
          </a:xfrm>
        </p:spPr>
        <p:txBody>
          <a:bodyPr>
            <a:normAutofit fontScale="92500" lnSpcReduction="20000"/>
          </a:bodyPr>
          <a:lstStyle/>
          <a:p>
            <a:pPr>
              <a:buFont typeface="Arial" panose="020B0604020202020204" pitchFamily="34" charset="0"/>
              <a:buChar char="•"/>
            </a:pPr>
            <a:r>
              <a:rPr lang="en-US" b="1" dirty="0"/>
              <a:t> Callback function: </a:t>
            </a:r>
          </a:p>
          <a:p>
            <a:r>
              <a:rPr lang="en-US" sz="1800" dirty="0"/>
              <a:t>A callback function is a function that is passed to another function (let’s call this other function “otherFunction”) as a parameter, and the callback function is called or executed inside the otherFunction (after performing some action/operation).</a:t>
            </a:r>
          </a:p>
          <a:p>
            <a:r>
              <a:rPr lang="en-US" b="1" dirty="0"/>
              <a:t>Example: </a:t>
            </a:r>
          </a:p>
          <a:p>
            <a:endParaRPr lang="en-US" b="1" dirty="0"/>
          </a:p>
          <a:p>
            <a:pPr marL="128016" lvl="1" indent="0">
              <a:buNone/>
            </a:pPr>
            <a:r>
              <a:rPr lang="en-US" sz="1900" i="1" dirty="0"/>
              <a:t>function </a:t>
            </a:r>
            <a:r>
              <a:rPr lang="en-US" sz="1900" i="1" dirty="0" err="1"/>
              <a:t>onComplete</a:t>
            </a:r>
            <a:r>
              <a:rPr lang="en-US" sz="1900" i="1" dirty="0"/>
              <a:t>(result) {   // callback function</a:t>
            </a:r>
          </a:p>
          <a:p>
            <a:pPr marL="128016" lvl="1" indent="0">
              <a:buNone/>
            </a:pPr>
            <a:r>
              <a:rPr lang="en-US" sz="1900" i="1" dirty="0"/>
              <a:t>  console.log('Result: '+ result);</a:t>
            </a:r>
          </a:p>
          <a:p>
            <a:pPr marL="128016" lvl="1" indent="0">
              <a:buNone/>
            </a:pPr>
            <a:r>
              <a:rPr lang="en-US" sz="1900" i="1" dirty="0"/>
              <a:t>}</a:t>
            </a:r>
          </a:p>
          <a:p>
            <a:pPr marL="128016" lvl="1" indent="0">
              <a:buNone/>
            </a:pPr>
            <a:endParaRPr lang="en-US" sz="1900" i="1" dirty="0"/>
          </a:p>
          <a:p>
            <a:pPr marL="128016" lvl="1" indent="0">
              <a:buNone/>
            </a:pPr>
            <a:r>
              <a:rPr lang="en-US" sz="1900" i="1" dirty="0"/>
              <a:t>function </a:t>
            </a:r>
            <a:r>
              <a:rPr lang="en-US" sz="1900" i="1" dirty="0" err="1"/>
              <a:t>processUserInput</a:t>
            </a:r>
            <a:r>
              <a:rPr lang="en-US" sz="1900" i="1" dirty="0"/>
              <a:t>(a, b, callback) {</a:t>
            </a:r>
          </a:p>
          <a:p>
            <a:pPr marL="128016" lvl="1" indent="0">
              <a:buNone/>
            </a:pPr>
            <a:r>
              <a:rPr lang="en-US" sz="1900" i="1" dirty="0"/>
              <a:t>  </a:t>
            </a:r>
            <a:r>
              <a:rPr lang="en-US" sz="1900" i="1" dirty="0" err="1"/>
              <a:t>var</a:t>
            </a:r>
            <a:r>
              <a:rPr lang="en-US" sz="1900" i="1" dirty="0"/>
              <a:t> sum = a + b ;</a:t>
            </a:r>
          </a:p>
          <a:p>
            <a:pPr marL="128016" lvl="1" indent="0">
              <a:buNone/>
            </a:pPr>
            <a:r>
              <a:rPr lang="en-US" sz="1900" i="1" dirty="0"/>
              <a:t>  callback(sum);</a:t>
            </a:r>
          </a:p>
          <a:p>
            <a:pPr marL="128016" lvl="1" indent="0">
              <a:buNone/>
            </a:pPr>
            <a:r>
              <a:rPr lang="en-US" sz="1900" i="1" dirty="0"/>
              <a:t>}</a:t>
            </a:r>
          </a:p>
          <a:p>
            <a:pPr marL="128016" lvl="1" indent="0">
              <a:buNone/>
            </a:pPr>
            <a:endParaRPr lang="en-US" sz="1900" i="1" dirty="0"/>
          </a:p>
          <a:p>
            <a:pPr marL="128016" lvl="1" indent="0">
              <a:buNone/>
            </a:pPr>
            <a:r>
              <a:rPr lang="en-US" sz="1900" i="1" dirty="0" err="1"/>
              <a:t>processUserInput</a:t>
            </a:r>
            <a:r>
              <a:rPr lang="en-US" sz="1900" i="1" dirty="0"/>
              <a:t>(10, 20, </a:t>
            </a:r>
            <a:r>
              <a:rPr lang="en-US" sz="1900" i="1" dirty="0" err="1"/>
              <a:t>onComplete</a:t>
            </a:r>
            <a:r>
              <a:rPr lang="en-US" sz="1900" i="1" dirty="0"/>
              <a:t>);</a:t>
            </a:r>
          </a:p>
        </p:txBody>
      </p:sp>
    </p:spTree>
    <p:extLst>
      <p:ext uri="{BB962C8B-B14F-4D97-AF65-F5344CB8AC3E}">
        <p14:creationId xmlns:p14="http://schemas.microsoft.com/office/powerpoint/2010/main" val="358756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One framework. Mobile &amp; desktop.</a:t>
            </a:r>
          </a:p>
        </p:txBody>
      </p:sp>
      <p:sp>
        <p:nvSpPr>
          <p:cNvPr id="3" name="Content Placeholder 2"/>
          <p:cNvSpPr>
            <a:spLocks noGrp="1"/>
          </p:cNvSpPr>
          <p:nvPr>
            <p:ph idx="1"/>
          </p:nvPr>
        </p:nvSpPr>
        <p:spPr>
          <a:xfrm>
            <a:off x="1024127" y="2444061"/>
            <a:ext cx="10669434" cy="4196225"/>
          </a:xfrm>
        </p:spPr>
        <p:txBody>
          <a:bodyPr>
            <a:normAutofit/>
          </a:bodyPr>
          <a:lstStyle/>
          <a:p>
            <a:pPr>
              <a:buFont typeface="Arial" panose="020B0604020202020204" pitchFamily="34" charset="0"/>
              <a:buChar char="•"/>
            </a:pPr>
            <a:r>
              <a:rPr lang="en-US" b="1" i="1" dirty="0"/>
              <a:t> DEVELOP ACROSS ALL PLATFORMS</a:t>
            </a:r>
          </a:p>
          <a:p>
            <a:pPr>
              <a:buFont typeface="Arial" panose="020B0604020202020204" pitchFamily="34" charset="0"/>
              <a:buChar char="•"/>
            </a:pPr>
            <a:endParaRPr lang="en-US" b="1" i="1" dirty="0"/>
          </a:p>
          <a:p>
            <a:pPr>
              <a:buFont typeface="Arial" panose="020B0604020202020204" pitchFamily="34" charset="0"/>
              <a:buChar char="•"/>
            </a:pPr>
            <a:r>
              <a:rPr lang="en-US" b="1" i="1" dirty="0"/>
              <a:t> SPEED &amp; PERFORMANCE</a:t>
            </a:r>
          </a:p>
          <a:p>
            <a:pPr>
              <a:buFont typeface="Arial" panose="020B0604020202020204" pitchFamily="34" charset="0"/>
              <a:buChar char="•"/>
            </a:pPr>
            <a:endParaRPr lang="en-US" b="1" i="1" dirty="0"/>
          </a:p>
          <a:p>
            <a:pPr>
              <a:buFont typeface="Arial" panose="020B0604020202020204" pitchFamily="34" charset="0"/>
              <a:buChar char="•"/>
            </a:pPr>
            <a:r>
              <a:rPr lang="en-US" b="1" i="1" cap="all" dirty="0"/>
              <a:t> INCREDIBLE TOOLING</a:t>
            </a:r>
          </a:p>
          <a:p>
            <a:pPr>
              <a:buFont typeface="Arial" panose="020B0604020202020204" pitchFamily="34" charset="0"/>
              <a:buChar char="•"/>
            </a:pPr>
            <a:endParaRPr lang="en-US" b="1" i="1" cap="all" dirty="0"/>
          </a:p>
          <a:p>
            <a:pPr>
              <a:buFont typeface="Arial" panose="020B0604020202020204" pitchFamily="34" charset="0"/>
              <a:buChar char="•"/>
            </a:pPr>
            <a:r>
              <a:rPr lang="en-US" b="1" i="1" cap="all" dirty="0"/>
              <a:t> LOVED BY MILLIONS</a:t>
            </a:r>
          </a:p>
          <a:p>
            <a:br>
              <a:rPr lang="en-US" dirty="0"/>
            </a:br>
            <a:endParaRPr lang="en-US" sz="2000" i="1" dirty="0"/>
          </a:p>
        </p:txBody>
      </p:sp>
    </p:spTree>
    <p:extLst>
      <p:ext uri="{BB962C8B-B14F-4D97-AF65-F5344CB8AC3E}">
        <p14:creationId xmlns:p14="http://schemas.microsoft.com/office/powerpoint/2010/main" val="311043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One framework. Mobile &amp; desktop.</a:t>
            </a:r>
          </a:p>
        </p:txBody>
      </p:sp>
      <p:sp>
        <p:nvSpPr>
          <p:cNvPr id="3" name="Content Placeholder 2"/>
          <p:cNvSpPr>
            <a:spLocks noGrp="1"/>
          </p:cNvSpPr>
          <p:nvPr>
            <p:ph idx="1"/>
          </p:nvPr>
        </p:nvSpPr>
        <p:spPr>
          <a:xfrm>
            <a:off x="839070" y="2302548"/>
            <a:ext cx="10993702" cy="4065595"/>
          </a:xfrm>
        </p:spPr>
        <p:txBody>
          <a:bodyPr>
            <a:normAutofit/>
          </a:bodyPr>
          <a:lstStyle/>
          <a:p>
            <a:r>
              <a:rPr lang="en-US" sz="2000" dirty="0"/>
              <a:t>- Angular is a framework for building client applications in HTML and either JavaScript or a language like </a:t>
            </a:r>
            <a:r>
              <a:rPr lang="en-US" sz="2000" dirty="0" err="1"/>
              <a:t>TypeScript</a:t>
            </a:r>
            <a:r>
              <a:rPr lang="en-US" sz="2000" dirty="0"/>
              <a:t> that compiles to JavaScript.</a:t>
            </a:r>
          </a:p>
          <a:p>
            <a:r>
              <a:rPr lang="en-US" sz="2000" dirty="0"/>
              <a:t>- The framework consists of several libraries, some of them core and some optional.</a:t>
            </a:r>
          </a:p>
          <a:p>
            <a:r>
              <a:rPr lang="en-US" sz="2000" dirty="0"/>
              <a:t>- You write Angular applications by composing HTML </a:t>
            </a:r>
            <a:r>
              <a:rPr lang="en-US" sz="2000" i="1" dirty="0"/>
              <a:t>templates</a:t>
            </a:r>
            <a:r>
              <a:rPr lang="en-US" sz="2000" dirty="0"/>
              <a:t> with </a:t>
            </a:r>
            <a:r>
              <a:rPr lang="en-US" sz="2000" dirty="0" err="1"/>
              <a:t>Angularized</a:t>
            </a:r>
            <a:r>
              <a:rPr lang="en-US" sz="2000" dirty="0"/>
              <a:t> markup, writing </a:t>
            </a:r>
            <a:r>
              <a:rPr lang="en-US" sz="2000" i="1" dirty="0"/>
              <a:t>component</a:t>
            </a:r>
            <a:r>
              <a:rPr lang="en-US" sz="2000" dirty="0"/>
              <a:t> classes to manage those templates, adding application logic in </a:t>
            </a:r>
            <a:r>
              <a:rPr lang="en-US" sz="2000" i="1" dirty="0"/>
              <a:t>services</a:t>
            </a:r>
            <a:r>
              <a:rPr lang="en-US" sz="2000" dirty="0"/>
              <a:t>, and boxing components and services in </a:t>
            </a:r>
            <a:r>
              <a:rPr lang="en-US" sz="2000" i="1" dirty="0"/>
              <a:t>modules</a:t>
            </a:r>
            <a:r>
              <a:rPr lang="en-US" sz="2000" dirty="0"/>
              <a:t>.</a:t>
            </a:r>
          </a:p>
          <a:p>
            <a:r>
              <a:rPr lang="en-US" sz="2000" dirty="0"/>
              <a:t>- Then you launch the app by </a:t>
            </a:r>
            <a:r>
              <a:rPr lang="en-US" sz="2000" i="1" dirty="0"/>
              <a:t>bootstrapping</a:t>
            </a:r>
            <a:r>
              <a:rPr lang="en-US" sz="2000" dirty="0"/>
              <a:t> the </a:t>
            </a:r>
            <a:r>
              <a:rPr lang="en-US" sz="2000" i="1" dirty="0"/>
              <a:t>root module</a:t>
            </a:r>
            <a:r>
              <a:rPr lang="en-US" sz="2000" dirty="0"/>
              <a:t>. Angular takes over, presenting your application content in a browser and responding to user interactions according to the instructions you've provided.</a:t>
            </a:r>
          </a:p>
          <a:p>
            <a:r>
              <a:rPr lang="en-US" sz="2000" dirty="0"/>
              <a:t>- Of course, there is more to it than this. You'll learn the details in the pages that follow. For now, focus on the big picture.</a:t>
            </a:r>
          </a:p>
        </p:txBody>
      </p:sp>
    </p:spTree>
    <p:extLst>
      <p:ext uri="{BB962C8B-B14F-4D97-AF65-F5344CB8AC3E}">
        <p14:creationId xmlns:p14="http://schemas.microsoft.com/office/powerpoint/2010/main" val="285687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One framework. Mobile &amp; desktop.</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143" y="2286000"/>
            <a:ext cx="7909852" cy="4022725"/>
          </a:xfrm>
        </p:spPr>
      </p:pic>
      <p:sp>
        <p:nvSpPr>
          <p:cNvPr id="5" name="AutoShape 2" descr="overview"/>
          <p:cNvSpPr>
            <a:spLocks noChangeAspect="1" noChangeArrowheads="1"/>
          </p:cNvSpPr>
          <p:nvPr/>
        </p:nvSpPr>
        <p:spPr bwMode="auto">
          <a:xfrm>
            <a:off x="2539546" y="1335024"/>
            <a:ext cx="5711825" cy="57118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7949049" y="6308725"/>
            <a:ext cx="3635482" cy="369332"/>
          </a:xfrm>
          <a:prstGeom prst="rect">
            <a:avLst/>
          </a:prstGeom>
        </p:spPr>
        <p:txBody>
          <a:bodyPr wrap="none">
            <a:spAutoFit/>
          </a:bodyPr>
          <a:lstStyle/>
          <a:p>
            <a:r>
              <a:rPr lang="en-US" dirty="0">
                <a:hlinkClick r:id="rId3"/>
              </a:rPr>
              <a:t>https://angular.io/guide/architecture</a:t>
            </a:r>
            <a:endParaRPr lang="en-US" dirty="0"/>
          </a:p>
        </p:txBody>
      </p:sp>
    </p:spTree>
    <p:extLst>
      <p:ext uri="{BB962C8B-B14F-4D97-AF65-F5344CB8AC3E}">
        <p14:creationId xmlns:p14="http://schemas.microsoft.com/office/powerpoint/2010/main" val="282973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a:t>
            </a:r>
            <a:r>
              <a:rPr lang="en-US" dirty="0" err="1"/>
              <a:t>Cli</a:t>
            </a:r>
            <a:r>
              <a:rPr lang="en-US" dirty="0"/>
              <a:t> setup</a:t>
            </a:r>
          </a:p>
        </p:txBody>
      </p:sp>
      <p:sp>
        <p:nvSpPr>
          <p:cNvPr id="3" name="Content Placeholder 2"/>
          <p:cNvSpPr>
            <a:spLocks noGrp="1"/>
          </p:cNvSpPr>
          <p:nvPr>
            <p:ph idx="1"/>
          </p:nvPr>
        </p:nvSpPr>
        <p:spPr>
          <a:xfrm>
            <a:off x="1024127" y="2444061"/>
            <a:ext cx="10669434" cy="4196225"/>
          </a:xfrm>
        </p:spPr>
        <p:txBody>
          <a:bodyPr>
            <a:normAutofit fontScale="85000" lnSpcReduction="20000"/>
          </a:bodyPr>
          <a:lstStyle/>
          <a:p>
            <a:pPr marL="0" indent="0">
              <a:buNone/>
            </a:pPr>
            <a:r>
              <a:rPr lang="en-US" b="1" dirty="0"/>
              <a:t>Step 1. Set up the Development Environment</a:t>
            </a:r>
          </a:p>
          <a:p>
            <a:pPr marL="0" indent="0">
              <a:buNone/>
            </a:pPr>
            <a:r>
              <a:rPr lang="en-US" sz="1900" dirty="0"/>
              <a:t>	</a:t>
            </a:r>
            <a:r>
              <a:rPr lang="en-US" sz="2100" dirty="0"/>
              <a:t>Install Node.js® and </a:t>
            </a:r>
            <a:r>
              <a:rPr lang="en-US" sz="2100" dirty="0" err="1"/>
              <a:t>npm</a:t>
            </a:r>
            <a:r>
              <a:rPr lang="en-US" sz="2100" dirty="0"/>
              <a:t> if they are not already on your machine. (</a:t>
            </a:r>
            <a:r>
              <a:rPr lang="en-US" altLang="en-US" sz="2100" dirty="0">
                <a:solidFill>
                  <a:srgbClr val="333333"/>
                </a:solidFill>
                <a:latin typeface="+mj-lt"/>
              </a:rPr>
              <a:t>* Verify that you are running at least node 6.9.x and </a:t>
            </a:r>
            <a:r>
              <a:rPr lang="en-US" altLang="en-US" sz="2100" dirty="0" err="1">
                <a:solidFill>
                  <a:srgbClr val="333333"/>
                </a:solidFill>
                <a:latin typeface="+mj-lt"/>
              </a:rPr>
              <a:t>npm</a:t>
            </a:r>
            <a:r>
              <a:rPr lang="en-US" altLang="en-US" sz="2100" dirty="0">
                <a:solidFill>
                  <a:srgbClr val="333333"/>
                </a:solidFill>
                <a:latin typeface="+mj-lt"/>
              </a:rPr>
              <a:t> 3.x.x</a:t>
            </a:r>
            <a:r>
              <a:rPr lang="en-US" altLang="en-US" sz="2100" dirty="0">
                <a:latin typeface="+mj-lt"/>
              </a:rPr>
              <a:t>. )</a:t>
            </a:r>
            <a:endParaRPr lang="en-US" sz="2100" dirty="0">
              <a:latin typeface="+mj-lt"/>
            </a:endParaRPr>
          </a:p>
          <a:p>
            <a:pPr marL="128016" lvl="1" indent="0">
              <a:buNone/>
            </a:pPr>
            <a:r>
              <a:rPr lang="en-US" sz="2100" dirty="0"/>
              <a:t>	</a:t>
            </a:r>
          </a:p>
          <a:p>
            <a:pPr marL="128016" lvl="1" indent="0">
              <a:buNone/>
            </a:pPr>
            <a:r>
              <a:rPr lang="en-US" sz="2100" dirty="0"/>
              <a:t>	</a:t>
            </a:r>
            <a:r>
              <a:rPr lang="en-US" sz="2100" b="1" dirty="0" err="1"/>
              <a:t>npm</a:t>
            </a:r>
            <a:r>
              <a:rPr lang="en-US" sz="2100" b="1" dirty="0"/>
              <a:t> install -g @angular/cli</a:t>
            </a:r>
          </a:p>
          <a:p>
            <a:pPr marL="128016" lvl="1" indent="0">
              <a:buNone/>
            </a:pPr>
            <a:endParaRPr lang="en-US" b="1" dirty="0"/>
          </a:p>
          <a:p>
            <a:pPr marL="0" indent="0">
              <a:buNone/>
            </a:pPr>
            <a:r>
              <a:rPr lang="en-US" b="1" dirty="0"/>
              <a:t>Step 2. Create a new project</a:t>
            </a:r>
          </a:p>
          <a:p>
            <a:pPr marL="0" indent="0">
              <a:buNone/>
            </a:pPr>
            <a:endParaRPr lang="en-US" dirty="0"/>
          </a:p>
          <a:p>
            <a:pPr marL="128016" lvl="1" indent="0">
              <a:buNone/>
            </a:pPr>
            <a:r>
              <a:rPr lang="en-US" sz="1900" b="1" dirty="0"/>
              <a:t>	ng new my-app	</a:t>
            </a:r>
          </a:p>
          <a:p>
            <a:pPr marL="128016" lvl="1" indent="0">
              <a:buNone/>
            </a:pPr>
            <a:endParaRPr lang="en-US" b="1" dirty="0"/>
          </a:p>
          <a:p>
            <a:pPr marL="0" indent="0">
              <a:buNone/>
            </a:pPr>
            <a:r>
              <a:rPr lang="en-US" b="1" dirty="0"/>
              <a:t>Step 3: Serve the application</a:t>
            </a:r>
          </a:p>
          <a:p>
            <a:pPr marL="0" indent="0">
              <a:buNone/>
            </a:pPr>
            <a:endParaRPr lang="en-US" dirty="0"/>
          </a:p>
          <a:p>
            <a:pPr marL="128016" lvl="1" indent="0">
              <a:buNone/>
            </a:pPr>
            <a:r>
              <a:rPr lang="en-US" sz="1900" b="1" dirty="0"/>
              <a:t>	ng serve</a:t>
            </a:r>
            <a:br>
              <a:rPr lang="en-US" sz="1900" b="1" dirty="0"/>
            </a:br>
            <a:endParaRPr lang="en-US" sz="2100" b="1" i="1" dirty="0"/>
          </a:p>
        </p:txBody>
      </p:sp>
      <p:sp>
        <p:nvSpPr>
          <p:cNvPr id="4" name="Rectangle 3"/>
          <p:cNvSpPr/>
          <p:nvPr/>
        </p:nvSpPr>
        <p:spPr>
          <a:xfrm>
            <a:off x="8380382" y="6270954"/>
            <a:ext cx="3443122" cy="369332"/>
          </a:xfrm>
          <a:prstGeom prst="rect">
            <a:avLst/>
          </a:prstGeom>
        </p:spPr>
        <p:txBody>
          <a:bodyPr wrap="none">
            <a:spAutoFit/>
          </a:bodyPr>
          <a:lstStyle/>
          <a:p>
            <a:r>
              <a:rPr lang="en-US" dirty="0">
                <a:hlinkClick r:id="rId2"/>
              </a:rPr>
              <a:t>https://angular.io/guide/quickstart</a:t>
            </a:r>
            <a:endParaRPr lang="en-US" dirty="0"/>
          </a:p>
        </p:txBody>
      </p:sp>
    </p:spTree>
    <p:extLst>
      <p:ext uri="{BB962C8B-B14F-4D97-AF65-F5344CB8AC3E}">
        <p14:creationId xmlns:p14="http://schemas.microsoft.com/office/powerpoint/2010/main" val="18154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app structure</a:t>
            </a:r>
          </a:p>
        </p:txBody>
      </p:sp>
      <p:pic>
        <p:nvPicPr>
          <p:cNvPr id="8" name="Picture 7"/>
          <p:cNvPicPr>
            <a:picLocks noChangeAspect="1"/>
          </p:cNvPicPr>
          <p:nvPr/>
        </p:nvPicPr>
        <p:blipFill>
          <a:blip r:embed="rId3"/>
          <a:stretch>
            <a:fillRect/>
          </a:stretch>
        </p:blipFill>
        <p:spPr>
          <a:xfrm>
            <a:off x="1024127" y="1779442"/>
            <a:ext cx="10595218" cy="4833793"/>
          </a:xfrm>
          <a:prstGeom prst="rect">
            <a:avLst/>
          </a:prstGeom>
        </p:spPr>
      </p:pic>
    </p:spTree>
    <p:extLst>
      <p:ext uri="{BB962C8B-B14F-4D97-AF65-F5344CB8AC3E}">
        <p14:creationId xmlns:p14="http://schemas.microsoft.com/office/powerpoint/2010/main" val="104835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app structure (cont.) </a:t>
            </a:r>
          </a:p>
        </p:txBody>
      </p:sp>
      <p:pic>
        <p:nvPicPr>
          <p:cNvPr id="3" name="Picture 2"/>
          <p:cNvPicPr>
            <a:picLocks noChangeAspect="1"/>
          </p:cNvPicPr>
          <p:nvPr/>
        </p:nvPicPr>
        <p:blipFill>
          <a:blip r:embed="rId3"/>
          <a:stretch>
            <a:fillRect/>
          </a:stretch>
        </p:blipFill>
        <p:spPr>
          <a:xfrm>
            <a:off x="893498" y="1941739"/>
            <a:ext cx="10362330" cy="4480832"/>
          </a:xfrm>
          <a:prstGeom prst="rect">
            <a:avLst/>
          </a:prstGeom>
        </p:spPr>
      </p:pic>
    </p:spTree>
    <p:extLst>
      <p:ext uri="{BB962C8B-B14F-4D97-AF65-F5344CB8AC3E}">
        <p14:creationId xmlns:p14="http://schemas.microsoft.com/office/powerpoint/2010/main" val="23302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references</a:t>
            </a:r>
          </a:p>
        </p:txBody>
      </p:sp>
      <p:sp>
        <p:nvSpPr>
          <p:cNvPr id="3" name="Content Placeholder 2"/>
          <p:cNvSpPr>
            <a:spLocks noGrp="1"/>
          </p:cNvSpPr>
          <p:nvPr>
            <p:ph idx="1"/>
          </p:nvPr>
        </p:nvSpPr>
        <p:spPr>
          <a:xfrm>
            <a:off x="1024127" y="2444061"/>
            <a:ext cx="10669434" cy="4196225"/>
          </a:xfrm>
        </p:spPr>
        <p:txBody>
          <a:bodyPr>
            <a:normAutofit/>
          </a:bodyPr>
          <a:lstStyle/>
          <a:p>
            <a:pPr marL="0" indent="0">
              <a:buNone/>
            </a:pPr>
            <a:r>
              <a:rPr lang="en-US" sz="2800" i="1" dirty="0"/>
              <a:t>HTML- </a:t>
            </a:r>
            <a:r>
              <a:rPr lang="en-US" sz="2800" i="1" dirty="0">
                <a:hlinkClick r:id="rId2"/>
              </a:rPr>
              <a:t>https://www.w3schools.com/html/</a:t>
            </a:r>
            <a:endParaRPr lang="en-US" sz="2800" i="1" dirty="0"/>
          </a:p>
          <a:p>
            <a:pPr marL="0" indent="0">
              <a:buNone/>
            </a:pPr>
            <a:r>
              <a:rPr lang="en-US" sz="2800" i="1" dirty="0"/>
              <a:t>CSS- </a:t>
            </a:r>
            <a:r>
              <a:rPr lang="en-US" sz="2800" i="1" dirty="0">
                <a:hlinkClick r:id="rId3"/>
              </a:rPr>
              <a:t>https://www.w3schools.com/css/default.asp</a:t>
            </a:r>
            <a:endParaRPr lang="en-US" sz="2800" i="1" dirty="0"/>
          </a:p>
          <a:p>
            <a:pPr marL="0" indent="0">
              <a:buNone/>
            </a:pPr>
            <a:r>
              <a:rPr lang="en-US" sz="2800" i="1" dirty="0"/>
              <a:t>JAVASCRIPT- </a:t>
            </a:r>
            <a:r>
              <a:rPr lang="en-US" sz="2800" i="1" dirty="0">
                <a:hlinkClick r:id="rId4"/>
              </a:rPr>
              <a:t>https://www.w3schools.com/js/default.asp</a:t>
            </a:r>
            <a:endParaRPr lang="en-US" sz="2800" i="1" dirty="0"/>
          </a:p>
          <a:p>
            <a:pPr marL="0" indent="0">
              <a:buNone/>
            </a:pPr>
            <a:endParaRPr lang="en-US" sz="2800" i="1" dirty="0"/>
          </a:p>
          <a:p>
            <a:pPr marL="0" indent="0">
              <a:buNone/>
            </a:pPr>
            <a:r>
              <a:rPr lang="en-US" sz="2800" i="1" dirty="0"/>
              <a:t>ANGULAR 2- </a:t>
            </a:r>
            <a:r>
              <a:rPr lang="en-US" sz="2800" i="1" dirty="0">
                <a:hlinkClick r:id="rId5"/>
              </a:rPr>
              <a:t>https://angular.io/guide/quickstart</a:t>
            </a:r>
            <a:endParaRPr lang="en-US" sz="2800" i="1" dirty="0"/>
          </a:p>
          <a:p>
            <a:pPr marL="0" indent="0">
              <a:buNone/>
            </a:pPr>
            <a:r>
              <a:rPr lang="en-US" sz="2800" i="1" dirty="0"/>
              <a:t>ANGULAR CLI- </a:t>
            </a:r>
            <a:r>
              <a:rPr lang="en-US" sz="2800" i="1" dirty="0">
                <a:hlinkClick r:id="rId6"/>
              </a:rPr>
              <a:t>https://github.com/angular/angular-cli/wiki</a:t>
            </a:r>
            <a:endParaRPr lang="en-US" sz="2800" i="1" dirty="0"/>
          </a:p>
          <a:p>
            <a:pPr marL="0" indent="0">
              <a:buNone/>
            </a:pPr>
            <a:endParaRPr lang="en-US" sz="2000" i="1" dirty="0"/>
          </a:p>
        </p:txBody>
      </p:sp>
    </p:spTree>
    <p:extLst>
      <p:ext uri="{BB962C8B-B14F-4D97-AF65-F5344CB8AC3E}">
        <p14:creationId xmlns:p14="http://schemas.microsoft.com/office/powerpoint/2010/main" val="2495500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cracking..!!!</a:t>
            </a:r>
          </a:p>
        </p:txBody>
      </p:sp>
    </p:spTree>
    <p:extLst>
      <p:ext uri="{BB962C8B-B14F-4D97-AF65-F5344CB8AC3E}">
        <p14:creationId xmlns:p14="http://schemas.microsoft.com/office/powerpoint/2010/main" val="34332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1118795" y="2285999"/>
            <a:ext cx="9625404" cy="4299857"/>
          </a:xfrm>
        </p:spPr>
        <p:txBody>
          <a:bodyPr>
            <a:normAutofit fontScale="85000" lnSpcReduction="20000"/>
          </a:bodyPr>
          <a:lstStyle/>
          <a:p>
            <a:r>
              <a:rPr lang="en-US" sz="3400" dirty="0"/>
              <a:t>- HTML</a:t>
            </a:r>
          </a:p>
          <a:p>
            <a:r>
              <a:rPr lang="en-US" sz="3400" dirty="0"/>
              <a:t>- JavaScript</a:t>
            </a:r>
          </a:p>
          <a:p>
            <a:r>
              <a:rPr lang="en-US" sz="3400" dirty="0"/>
              <a:t>- Angular 2</a:t>
            </a:r>
          </a:p>
          <a:p>
            <a:pPr lvl="3"/>
            <a:r>
              <a:rPr lang="en-US" sz="2800" dirty="0"/>
              <a:t>Fundamentals of Angular 2 (MVC, SPA)</a:t>
            </a:r>
          </a:p>
          <a:p>
            <a:pPr lvl="3"/>
            <a:r>
              <a:rPr lang="en-US" sz="2800" dirty="0"/>
              <a:t>Server Side Scripting (Node JS)</a:t>
            </a:r>
          </a:p>
          <a:p>
            <a:pPr lvl="3"/>
            <a:r>
              <a:rPr lang="en-US" sz="2800" dirty="0"/>
              <a:t>Angular CLI Setup</a:t>
            </a:r>
          </a:p>
          <a:p>
            <a:pPr lvl="3"/>
            <a:r>
              <a:rPr lang="en-US" sz="2800" dirty="0"/>
              <a:t>Application Structure</a:t>
            </a:r>
          </a:p>
          <a:p>
            <a:pPr lvl="3"/>
            <a:r>
              <a:rPr lang="en-US" sz="2800" dirty="0"/>
              <a:t>Basic Application</a:t>
            </a:r>
          </a:p>
          <a:p>
            <a:pPr lvl="3"/>
            <a:r>
              <a:rPr lang="en-US" sz="2800" dirty="0"/>
              <a:t>How to Debug</a:t>
            </a:r>
          </a:p>
          <a:p>
            <a:pPr lvl="3"/>
            <a:r>
              <a:rPr lang="en-US" sz="2800" dirty="0"/>
              <a:t>Unit Testing (Karma)</a:t>
            </a:r>
          </a:p>
          <a:p>
            <a:pPr lvl="3"/>
            <a:r>
              <a:rPr lang="en-US" sz="2800" dirty="0"/>
              <a:t>E2E Testing (Protractor)</a:t>
            </a:r>
          </a:p>
          <a:p>
            <a:endParaRPr lang="en-US" dirty="0"/>
          </a:p>
        </p:txBody>
      </p:sp>
    </p:spTree>
    <p:extLst>
      <p:ext uri="{BB962C8B-B14F-4D97-AF65-F5344CB8AC3E}">
        <p14:creationId xmlns:p14="http://schemas.microsoft.com/office/powerpoint/2010/main" val="371115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024128" y="1878106"/>
            <a:ext cx="10626763" cy="4762180"/>
          </a:xfrm>
        </p:spPr>
        <p:txBody>
          <a:bodyPr/>
          <a:lstStyle/>
          <a:p>
            <a:pPr lvl="1">
              <a:spcBef>
                <a:spcPct val="25000"/>
              </a:spcBef>
              <a:buFont typeface="Monotype Sorts" pitchFamily="2" charset="2"/>
              <a:buChar char="4"/>
            </a:pPr>
            <a:r>
              <a:rPr lang="en-US" altLang="ko-KR" sz="2400" dirty="0"/>
              <a:t>Telling the browser what to do, and what properties to use.</a:t>
            </a:r>
          </a:p>
          <a:p>
            <a:pPr lvl="1">
              <a:spcBef>
                <a:spcPct val="25000"/>
              </a:spcBef>
              <a:buFont typeface="Monotype Sorts" pitchFamily="2" charset="2"/>
              <a:buChar char="4"/>
            </a:pPr>
            <a:r>
              <a:rPr lang="en-US" altLang="ko-KR" sz="2400" dirty="0"/>
              <a:t>A series of tags that are integrated into a text document.</a:t>
            </a:r>
          </a:p>
          <a:p>
            <a:pPr lvl="1">
              <a:spcBef>
                <a:spcPct val="25000"/>
              </a:spcBef>
              <a:buFont typeface="Monotype Sorts" pitchFamily="2" charset="2"/>
              <a:buNone/>
            </a:pPr>
            <a:endParaRPr lang="en-US" altLang="ko-KR" sz="2400" dirty="0"/>
          </a:p>
          <a:p>
            <a:pPr lvl="1">
              <a:spcBef>
                <a:spcPct val="25000"/>
              </a:spcBef>
              <a:buFont typeface="Monotype Sorts" pitchFamily="2" charset="2"/>
              <a:buNone/>
            </a:pPr>
            <a:r>
              <a:rPr lang="en-US" altLang="ko-KR" sz="2400" i="1" u="sng" dirty="0"/>
              <a:t>Tags are</a:t>
            </a:r>
            <a:r>
              <a:rPr lang="en-US" altLang="ko-KR" sz="2400" dirty="0"/>
              <a:t> ;</a:t>
            </a:r>
          </a:p>
          <a:p>
            <a:pPr lvl="1">
              <a:spcBef>
                <a:spcPct val="25000"/>
              </a:spcBef>
              <a:buFont typeface="Monotype Sorts" pitchFamily="2" charset="2"/>
              <a:buChar char="4"/>
            </a:pPr>
            <a:r>
              <a:rPr lang="en-US" altLang="ko-KR" sz="2400" dirty="0"/>
              <a:t> surrounded with angle brackets like this</a:t>
            </a:r>
          </a:p>
          <a:p>
            <a:pPr lvl="3">
              <a:spcBef>
                <a:spcPct val="25000"/>
              </a:spcBef>
              <a:buFont typeface="Monotype Sorts" pitchFamily="2" charset="2"/>
              <a:buChar char="*"/>
            </a:pPr>
            <a:r>
              <a:rPr lang="en-US" altLang="ko-KR" sz="1800" dirty="0"/>
              <a:t> &lt;B&gt; or &lt;I&gt;. </a:t>
            </a:r>
          </a:p>
          <a:p>
            <a:pPr lvl="1">
              <a:spcBef>
                <a:spcPct val="25000"/>
              </a:spcBef>
              <a:buFont typeface="Monotype Sorts" pitchFamily="2" charset="2"/>
              <a:buChar char="4"/>
            </a:pPr>
            <a:r>
              <a:rPr lang="en-US" altLang="ko-KR" sz="2400" dirty="0"/>
              <a:t>Most tags come in pairs</a:t>
            </a:r>
          </a:p>
          <a:p>
            <a:pPr lvl="3">
              <a:spcBef>
                <a:spcPct val="25000"/>
              </a:spcBef>
              <a:buFont typeface="Monotype Sorts" pitchFamily="2" charset="2"/>
              <a:buChar char="*"/>
            </a:pPr>
            <a:r>
              <a:rPr lang="en-US" altLang="ko-KR" sz="1800" dirty="0"/>
              <a:t> exceptions: &lt;P&gt;, &lt;</a:t>
            </a:r>
            <a:r>
              <a:rPr lang="en-US" altLang="ko-KR" sz="1800" dirty="0" err="1"/>
              <a:t>br</a:t>
            </a:r>
            <a:r>
              <a:rPr lang="en-US" altLang="ko-KR" sz="1800" dirty="0"/>
              <a:t>&gt;, &lt;li&gt; tags …</a:t>
            </a:r>
          </a:p>
          <a:p>
            <a:pPr lvl="1">
              <a:spcBef>
                <a:spcPct val="25000"/>
              </a:spcBef>
              <a:buFont typeface="Monotype Sorts" pitchFamily="2" charset="2"/>
              <a:buChar char="4"/>
            </a:pPr>
            <a:r>
              <a:rPr lang="en-US" altLang="ko-KR" sz="2400" dirty="0"/>
              <a:t>The first tag turns the action  on, and the second turns it off.</a:t>
            </a:r>
          </a:p>
          <a:p>
            <a:pPr lvl="3">
              <a:spcBef>
                <a:spcPct val="25000"/>
              </a:spcBef>
              <a:buFont typeface="Monotype Sorts" pitchFamily="2" charset="2"/>
              <a:buChar char="*"/>
            </a:pPr>
            <a:endParaRPr lang="en-US" altLang="ko-KR" sz="1800" dirty="0">
              <a:latin typeface="Arial" panose="020B0604020202020204" pitchFamily="34" charset="0"/>
            </a:endParaRPr>
          </a:p>
          <a:p>
            <a:pPr>
              <a:spcBef>
                <a:spcPct val="25000"/>
              </a:spcBef>
            </a:pPr>
            <a:endParaRPr lang="en-US" altLang="ko-KR" sz="2800" dirty="0">
              <a:latin typeface="Arial" panose="020B0604020202020204" pitchFamily="34" charset="0"/>
            </a:endParaRPr>
          </a:p>
        </p:txBody>
      </p:sp>
      <p:sp>
        <p:nvSpPr>
          <p:cNvPr id="5" name="Title 1"/>
          <p:cNvSpPr>
            <a:spLocks noGrp="1"/>
          </p:cNvSpPr>
          <p:nvPr>
            <p:ph type="title"/>
          </p:nvPr>
        </p:nvSpPr>
        <p:spPr>
          <a:xfrm>
            <a:off x="1024128" y="585216"/>
            <a:ext cx="9720072" cy="1499616"/>
          </a:xfrm>
        </p:spPr>
        <p:txBody>
          <a:bodyPr/>
          <a:lstStyle/>
          <a:p>
            <a:r>
              <a:rPr lang="en-US" dirty="0"/>
              <a:t>Html</a:t>
            </a:r>
          </a:p>
        </p:txBody>
      </p:sp>
    </p:spTree>
    <p:extLst>
      <p:ext uri="{BB962C8B-B14F-4D97-AF65-F5344CB8AC3E}">
        <p14:creationId xmlns:p14="http://schemas.microsoft.com/office/powerpoint/2010/main" val="189440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121229" y="2220686"/>
            <a:ext cx="10515600" cy="4267200"/>
          </a:xfrm>
        </p:spPr>
        <p:txBody>
          <a:bodyPr/>
          <a:lstStyle/>
          <a:p>
            <a:pPr>
              <a:spcBef>
                <a:spcPct val="25000"/>
              </a:spcBef>
              <a:buFont typeface="Monotype Sorts" pitchFamily="2" charset="2"/>
              <a:buChar char="4"/>
            </a:pPr>
            <a:r>
              <a:rPr lang="en-US" altLang="ko-KR" sz="2400" dirty="0"/>
              <a:t>The second tag(off switch)  starts with a forward slash.  </a:t>
            </a:r>
          </a:p>
          <a:p>
            <a:pPr lvl="2">
              <a:spcBef>
                <a:spcPct val="25000"/>
              </a:spcBef>
              <a:buFont typeface="Monotype Sorts" pitchFamily="2" charset="2"/>
              <a:buChar char="*"/>
            </a:pPr>
            <a:r>
              <a:rPr lang="en-US" altLang="ko-KR" sz="2000" dirty="0"/>
              <a:t> For example ,&lt;B&gt; text &lt;/B&gt; </a:t>
            </a:r>
          </a:p>
          <a:p>
            <a:pPr>
              <a:spcBef>
                <a:spcPct val="25000"/>
              </a:spcBef>
              <a:buFont typeface="Monotype Sorts" pitchFamily="2" charset="2"/>
              <a:buChar char="4"/>
            </a:pPr>
            <a:r>
              <a:rPr lang="en-US" altLang="ko-KR" sz="2400" dirty="0"/>
              <a:t>can embedded, for instance, to do this:</a:t>
            </a:r>
            <a:r>
              <a:rPr lang="en-US" altLang="ko-KR" sz="2800" dirty="0"/>
              <a:t> </a:t>
            </a:r>
          </a:p>
          <a:p>
            <a:pPr lvl="2">
              <a:spcBef>
                <a:spcPct val="25000"/>
              </a:spcBef>
              <a:buFont typeface="Monotype Sorts" pitchFamily="2" charset="2"/>
              <a:buChar char="*"/>
            </a:pPr>
            <a:r>
              <a:rPr lang="en-US" altLang="ko-KR" sz="1800" dirty="0"/>
              <a:t> &lt;HEAD&gt;&lt;TITLE&gt; Your text &lt;/HEAD&gt;&lt;/TITLE&gt; it won't work.</a:t>
            </a:r>
          </a:p>
          <a:p>
            <a:pPr lvl="2">
              <a:spcBef>
                <a:spcPct val="25000"/>
              </a:spcBef>
              <a:buFont typeface="Monotype Sorts" pitchFamily="2" charset="2"/>
              <a:buChar char="*"/>
            </a:pPr>
            <a:r>
              <a:rPr lang="en-US" altLang="ko-KR" sz="1800" dirty="0"/>
              <a:t> The correct order is &lt;HEAD&gt;&lt;TITLE&gt; Your text &lt;/TITLE&gt;&lt;/HEAD&gt; </a:t>
            </a:r>
          </a:p>
          <a:p>
            <a:pPr>
              <a:spcBef>
                <a:spcPct val="25000"/>
              </a:spcBef>
              <a:buFont typeface="Monotype Sorts" pitchFamily="2" charset="2"/>
              <a:buChar char="4"/>
            </a:pPr>
            <a:r>
              <a:rPr lang="en-US" altLang="ko-KR" sz="2400" dirty="0"/>
              <a:t>not case sensitivity.  </a:t>
            </a:r>
          </a:p>
          <a:p>
            <a:pPr>
              <a:buFont typeface="Monotype Sorts" pitchFamily="2" charset="2"/>
              <a:buChar char="4"/>
            </a:pPr>
            <a:r>
              <a:rPr lang="en-US" altLang="ko-KR" sz="2400" dirty="0"/>
              <a:t>Many tags have attributes.</a:t>
            </a:r>
          </a:p>
          <a:p>
            <a:pPr lvl="2">
              <a:buFont typeface="Monotype Sorts" pitchFamily="2" charset="2"/>
              <a:buChar char="*"/>
            </a:pPr>
            <a:r>
              <a:rPr lang="en-US" altLang="ko-KR" sz="1600" dirty="0"/>
              <a:t>  For example, &lt;P ALIGN=CENTER&gt; centers the paragraph following it. </a:t>
            </a:r>
          </a:p>
          <a:p>
            <a:pPr>
              <a:buFont typeface="Monotype Sorts" pitchFamily="2" charset="2"/>
              <a:buChar char="4"/>
            </a:pPr>
            <a:r>
              <a:rPr lang="en-US" altLang="ko-KR" sz="2400" dirty="0"/>
              <a:t>Some browsers don't support some tags and some attributes. </a:t>
            </a:r>
          </a:p>
        </p:txBody>
      </p:sp>
      <p:sp>
        <p:nvSpPr>
          <p:cNvPr id="5" name="Title 1"/>
          <p:cNvSpPr>
            <a:spLocks noGrp="1"/>
          </p:cNvSpPr>
          <p:nvPr>
            <p:ph type="title"/>
          </p:nvPr>
        </p:nvSpPr>
        <p:spPr>
          <a:xfrm>
            <a:off x="1024128" y="585216"/>
            <a:ext cx="9720072" cy="1499616"/>
          </a:xfrm>
        </p:spPr>
        <p:txBody>
          <a:bodyPr/>
          <a:lstStyle/>
          <a:p>
            <a:r>
              <a:rPr lang="en-US" dirty="0"/>
              <a:t>Html (cont.)</a:t>
            </a:r>
          </a:p>
        </p:txBody>
      </p:sp>
    </p:spTree>
    <p:extLst>
      <p:ext uri="{BB962C8B-B14F-4D97-AF65-F5344CB8AC3E}">
        <p14:creationId xmlns:p14="http://schemas.microsoft.com/office/powerpoint/2010/main" val="335262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7"/>
          <p:cNvSpPr txBox="1">
            <a:spLocks noChangeArrowheads="1"/>
          </p:cNvSpPr>
          <p:nvPr/>
        </p:nvSpPr>
        <p:spPr bwMode="auto">
          <a:xfrm>
            <a:off x="1905000" y="2209801"/>
            <a:ext cx="3124200" cy="2847975"/>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a:spAutoFit/>
          </a:bodyPr>
          <a:lstStyle/>
          <a:p>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&lt;HTML&gt;</a:t>
            </a:r>
          </a:p>
          <a:p>
            <a:r>
              <a:rPr lang="en-US" altLang="ko-KR" dirty="0">
                <a:solidFill>
                  <a:srgbClr val="FF9900"/>
                </a:solidFill>
                <a:ea typeface="바탕체" panose="02030609000101010101" pitchFamily="49" charset="-127"/>
              </a:rPr>
              <a:t>&lt;HEAD&gt;</a:t>
            </a:r>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 &lt;TITLE&gt;WENT'99&lt;/TITLE&gt;</a:t>
            </a:r>
          </a:p>
          <a:p>
            <a:r>
              <a:rPr lang="en-US" altLang="ko-KR" dirty="0">
                <a:solidFill>
                  <a:srgbClr val="FF9900"/>
                </a:solidFill>
                <a:ea typeface="바탕체" panose="02030609000101010101" pitchFamily="49" charset="-127"/>
              </a:rPr>
              <a:t>&lt;/HEAD&gt;</a:t>
            </a:r>
            <a:endParaRPr lang="en-US" altLang="ko-KR" dirty="0">
              <a:solidFill>
                <a:schemeClr val="bg1"/>
              </a:solidFill>
              <a:ea typeface="바탕체" panose="02030609000101010101" pitchFamily="49" charset="-127"/>
            </a:endParaRPr>
          </a:p>
          <a:p>
            <a:r>
              <a:rPr lang="en-US" altLang="ko-KR" dirty="0">
                <a:solidFill>
                  <a:srgbClr val="FF9900"/>
                </a:solidFill>
                <a:ea typeface="바탕체" panose="02030609000101010101" pitchFamily="49" charset="-127"/>
              </a:rPr>
              <a:t>&lt;BODY&gt;</a:t>
            </a:r>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   Went'99 </a:t>
            </a:r>
          </a:p>
          <a:p>
            <a:r>
              <a:rPr lang="en-US" altLang="ko-KR" dirty="0">
                <a:solidFill>
                  <a:schemeClr val="bg1"/>
                </a:solidFill>
                <a:ea typeface="바탕체" panose="02030609000101010101" pitchFamily="49" charset="-127"/>
              </a:rPr>
              <a:t> </a:t>
            </a:r>
            <a:r>
              <a:rPr lang="en-US" altLang="ko-KR" dirty="0">
                <a:solidFill>
                  <a:srgbClr val="FF9900"/>
                </a:solidFill>
                <a:ea typeface="바탕체" panose="02030609000101010101" pitchFamily="49" charset="-127"/>
              </a:rPr>
              <a:t>&lt;/BODY&gt;</a:t>
            </a:r>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 &lt;/HTML&gt;</a:t>
            </a:r>
          </a:p>
          <a:p>
            <a:endParaRPr lang="en-US" altLang="ko-KR" dirty="0">
              <a:solidFill>
                <a:schemeClr val="bg1"/>
              </a:solidFill>
              <a:ea typeface="바탕체" panose="02030609000101010101" pitchFamily="49" charset="-127"/>
            </a:endParaRPr>
          </a:p>
        </p:txBody>
      </p:sp>
      <p:pic>
        <p:nvPicPr>
          <p:cNvPr id="13316" name="Picture 1028" descr="C:\신원선\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057401"/>
            <a:ext cx="4191000" cy="3357563"/>
          </a:xfrm>
          <a:prstGeom prst="rect">
            <a:avLst/>
          </a:prstGeom>
          <a:noFill/>
          <a:extLst>
            <a:ext uri="{909E8E84-426E-40DD-AFC4-6F175D3DCCD1}">
              <a14:hiddenFill xmlns:a14="http://schemas.microsoft.com/office/drawing/2010/main">
                <a:solidFill>
                  <a:srgbClr val="FFFFFF"/>
                </a:solidFill>
              </a14:hiddenFill>
            </a:ext>
          </a:extLst>
        </p:spPr>
      </p:pic>
      <p:sp>
        <p:nvSpPr>
          <p:cNvPr id="13318" name="Text Box 1030"/>
          <p:cNvSpPr txBox="1">
            <a:spLocks noChangeArrowheads="1"/>
          </p:cNvSpPr>
          <p:nvPr/>
        </p:nvSpPr>
        <p:spPr bwMode="auto">
          <a:xfrm>
            <a:off x="5105401" y="2590801"/>
            <a:ext cx="113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600" b="1" dirty="0"/>
              <a:t>See what it</a:t>
            </a:r>
          </a:p>
          <a:p>
            <a:r>
              <a:rPr lang="en-US" altLang="ko-KR" sz="1600" b="1" dirty="0"/>
              <a:t> looks like:</a:t>
            </a:r>
            <a:endParaRPr lang="en-US" altLang="ko-KR" sz="1600" dirty="0"/>
          </a:p>
        </p:txBody>
      </p:sp>
      <p:sp>
        <p:nvSpPr>
          <p:cNvPr id="13319" name="AutoShape 1031"/>
          <p:cNvSpPr>
            <a:spLocks noChangeArrowheads="1"/>
          </p:cNvSpPr>
          <p:nvPr/>
        </p:nvSpPr>
        <p:spPr bwMode="auto">
          <a:xfrm>
            <a:off x="5105400" y="3200400"/>
            <a:ext cx="990600" cy="457200"/>
          </a:xfrm>
          <a:prstGeom prst="notchedRightArrow">
            <a:avLst>
              <a:gd name="adj1" fmla="val 50000"/>
              <a:gd name="adj2" fmla="val 54167"/>
            </a:avLst>
          </a:prstGeom>
          <a:solidFill>
            <a:srgbClr val="FF0000"/>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 name="Title 1"/>
          <p:cNvSpPr>
            <a:spLocks noGrp="1"/>
          </p:cNvSpPr>
          <p:nvPr>
            <p:ph type="title"/>
          </p:nvPr>
        </p:nvSpPr>
        <p:spPr>
          <a:xfrm>
            <a:off x="1024128" y="585216"/>
            <a:ext cx="9720072" cy="1499616"/>
          </a:xfrm>
        </p:spPr>
        <p:txBody>
          <a:bodyPr/>
          <a:lstStyle/>
          <a:p>
            <a:r>
              <a:rPr lang="en-US" dirty="0"/>
              <a:t>Html (cont.)</a:t>
            </a:r>
          </a:p>
        </p:txBody>
      </p:sp>
    </p:spTree>
    <p:extLst>
      <p:ext uri="{BB962C8B-B14F-4D97-AF65-F5344CB8AC3E}">
        <p14:creationId xmlns:p14="http://schemas.microsoft.com/office/powerpoint/2010/main" val="296212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01485" y="2227688"/>
            <a:ext cx="10526485" cy="4380176"/>
          </a:xfrm>
        </p:spPr>
        <p:txBody>
          <a:bodyPr>
            <a:normAutofit/>
          </a:bodyPr>
          <a:lstStyle/>
          <a:p>
            <a:pPr>
              <a:spcBef>
                <a:spcPct val="25000"/>
              </a:spcBef>
              <a:buFont typeface="Monotype Sorts" pitchFamily="2" charset="2"/>
              <a:buNone/>
            </a:pPr>
            <a:r>
              <a:rPr lang="en-US" altLang="ko-KR" sz="2800" b="1" dirty="0"/>
              <a:t>How to Create and View an HTML document?</a:t>
            </a:r>
          </a:p>
          <a:p>
            <a:pPr lvl="1">
              <a:spcBef>
                <a:spcPct val="25000"/>
              </a:spcBef>
              <a:buFont typeface="Monotype Sorts" pitchFamily="2" charset="2"/>
              <a:buNone/>
            </a:pPr>
            <a:r>
              <a:rPr lang="en-US" altLang="ko-KR" sz="2400" dirty="0"/>
              <a:t>1</a:t>
            </a:r>
            <a:r>
              <a:rPr lang="en-US" altLang="ko-KR" sz="2000" dirty="0"/>
              <a:t>. Use an text editor such as Notepad to write the document. </a:t>
            </a:r>
          </a:p>
          <a:p>
            <a:pPr lvl="1">
              <a:spcBef>
                <a:spcPct val="25000"/>
              </a:spcBef>
              <a:buFont typeface="Monotype Sorts" pitchFamily="2" charset="2"/>
              <a:buNone/>
            </a:pPr>
            <a:r>
              <a:rPr lang="en-US" altLang="ko-KR" sz="2000" dirty="0"/>
              <a:t>2. Save the file as </a:t>
            </a:r>
            <a:r>
              <a:rPr lang="en-US" altLang="ko-KR" sz="2000" b="1" dirty="0"/>
              <a:t>filename.html</a:t>
            </a:r>
            <a:r>
              <a:rPr lang="en-US" altLang="ko-KR" sz="2000" dirty="0"/>
              <a:t> on a PC. This is called the Document Source. </a:t>
            </a:r>
          </a:p>
          <a:p>
            <a:pPr lvl="1">
              <a:spcBef>
                <a:spcPct val="25000"/>
              </a:spcBef>
              <a:buFont typeface="Monotype Sorts" pitchFamily="2" charset="2"/>
              <a:buNone/>
            </a:pPr>
            <a:r>
              <a:rPr lang="en-US" altLang="ko-KR" sz="2000" dirty="0"/>
              <a:t>3. Open Google Chrome (or any browser)</a:t>
            </a:r>
          </a:p>
          <a:p>
            <a:pPr lvl="1">
              <a:spcBef>
                <a:spcPct val="25000"/>
              </a:spcBef>
              <a:buFont typeface="Monotype Sorts" pitchFamily="2" charset="2"/>
              <a:buNone/>
            </a:pPr>
            <a:r>
              <a:rPr lang="en-US" altLang="ko-KR" sz="2000" dirty="0"/>
              <a:t>4. Switch to file explorer.</a:t>
            </a:r>
            <a:endParaRPr lang="en-US" altLang="ko-KR" sz="2000" dirty="0">
              <a:ea typeface="바탕체" panose="02030609000101010101" pitchFamily="49" charset="-127"/>
            </a:endParaRPr>
          </a:p>
          <a:p>
            <a:pPr lvl="1">
              <a:spcBef>
                <a:spcPct val="25000"/>
              </a:spcBef>
              <a:buFont typeface="Monotype Sorts" pitchFamily="2" charset="2"/>
              <a:buNone/>
            </a:pPr>
            <a:r>
              <a:rPr lang="en-US" altLang="ko-KR" sz="2000" dirty="0">
                <a:ea typeface="바탕체" panose="02030609000101010101" pitchFamily="49" charset="-127"/>
              </a:rPr>
              <a:t>5. Select the filename.html document that you just created. </a:t>
            </a:r>
          </a:p>
          <a:p>
            <a:pPr lvl="1">
              <a:spcBef>
                <a:spcPct val="25000"/>
              </a:spcBef>
              <a:buFont typeface="Monotype Sorts" pitchFamily="2" charset="2"/>
              <a:buNone/>
            </a:pPr>
            <a:r>
              <a:rPr lang="en-US" altLang="ko-KR" sz="2000" dirty="0">
                <a:ea typeface="바탕체" panose="02030609000101010101" pitchFamily="49" charset="-127"/>
              </a:rPr>
              <a:t>6. Your HTML page should now appear just like any other Web page in Google Chrome. </a:t>
            </a:r>
          </a:p>
          <a:p>
            <a:pPr lvl="1">
              <a:spcBef>
                <a:spcPct val="25000"/>
              </a:spcBef>
              <a:buFont typeface="Monotype Sorts" pitchFamily="2" charset="2"/>
              <a:buNone/>
            </a:pPr>
            <a:endParaRPr lang="en-US" altLang="ko-KR" sz="2000" dirty="0">
              <a:ea typeface="바탕체" panose="02030609000101010101" pitchFamily="49" charset="-127"/>
            </a:endParaRPr>
          </a:p>
          <a:p>
            <a:pPr lvl="1">
              <a:spcBef>
                <a:spcPct val="25000"/>
              </a:spcBef>
              <a:buFont typeface="Monotype Sorts" pitchFamily="2" charset="2"/>
              <a:buNone/>
            </a:pPr>
            <a:r>
              <a:rPr lang="en-US" altLang="ko-KR" sz="2400" b="1" dirty="0">
                <a:ea typeface="바탕체" panose="02030609000101010101" pitchFamily="49" charset="-127"/>
              </a:rPr>
              <a:t>*HTML 5 is the latest version available now contains advanced concepts like web worker, canvas, local/session storage etc.</a:t>
            </a:r>
          </a:p>
        </p:txBody>
      </p:sp>
      <p:sp>
        <p:nvSpPr>
          <p:cNvPr id="5" name="Title 1"/>
          <p:cNvSpPr>
            <a:spLocks noGrp="1"/>
          </p:cNvSpPr>
          <p:nvPr>
            <p:ph type="title"/>
          </p:nvPr>
        </p:nvSpPr>
        <p:spPr>
          <a:xfrm>
            <a:off x="1024128" y="585216"/>
            <a:ext cx="9720072" cy="1499616"/>
          </a:xfrm>
        </p:spPr>
        <p:txBody>
          <a:bodyPr/>
          <a:lstStyle/>
          <a:p>
            <a:r>
              <a:rPr lang="en-US" dirty="0"/>
              <a:t>Html (cont.)</a:t>
            </a:r>
          </a:p>
        </p:txBody>
      </p:sp>
    </p:spTree>
    <p:extLst>
      <p:ext uri="{BB962C8B-B14F-4D97-AF65-F5344CB8AC3E}">
        <p14:creationId xmlns:p14="http://schemas.microsoft.com/office/powerpoint/2010/main" val="294093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endParaRPr lang="en-US" dirty="0"/>
          </a:p>
        </p:txBody>
      </p:sp>
      <p:sp>
        <p:nvSpPr>
          <p:cNvPr id="3" name="Content Placeholder 2"/>
          <p:cNvSpPr>
            <a:spLocks noGrp="1"/>
          </p:cNvSpPr>
          <p:nvPr>
            <p:ph idx="1"/>
          </p:nvPr>
        </p:nvSpPr>
        <p:spPr>
          <a:xfrm>
            <a:off x="853258" y="1965277"/>
            <a:ext cx="10061811" cy="4558352"/>
          </a:xfrm>
        </p:spPr>
        <p:txBody>
          <a:bodyPr>
            <a:normAutofit fontScale="85000" lnSpcReduction="20000"/>
          </a:bodyPr>
          <a:lstStyle/>
          <a:p>
            <a:pPr>
              <a:buFont typeface="Wingdings" panose="05000000000000000000" pitchFamily="2" charset="2"/>
              <a:buChar char="Ø"/>
            </a:pPr>
            <a:r>
              <a:rPr lang="en-US" dirty="0"/>
              <a:t> </a:t>
            </a:r>
            <a:r>
              <a:rPr lang="en-US" b="1" dirty="0"/>
              <a:t>Why Study JavaScript?</a:t>
            </a:r>
          </a:p>
          <a:p>
            <a:pPr marL="0" indent="0">
              <a:buNone/>
            </a:pPr>
            <a:r>
              <a:rPr lang="en-US" dirty="0"/>
              <a:t>JavaScript is one of the 3 languages all web developers must learn:</a:t>
            </a:r>
          </a:p>
          <a:p>
            <a:r>
              <a:rPr lang="en-US" dirty="0"/>
              <a:t>   1. HTML to define the content of web pages</a:t>
            </a:r>
          </a:p>
          <a:p>
            <a:r>
              <a:rPr lang="en-US" dirty="0"/>
              <a:t>   2. CSS to specify the layout of web pages (presentation)</a:t>
            </a:r>
          </a:p>
          <a:p>
            <a:r>
              <a:rPr lang="en-US" dirty="0"/>
              <a:t>   3. JavaScript to program the behavior of web pages</a:t>
            </a:r>
          </a:p>
          <a:p>
            <a:r>
              <a:rPr lang="en-US" b="1" dirty="0"/>
              <a:t>Advantages of JavaScript:</a:t>
            </a:r>
          </a:p>
          <a:p>
            <a:r>
              <a:rPr lang="en-US" b="1" dirty="0"/>
              <a:t>Less server interaction</a:t>
            </a:r>
            <a:r>
              <a:rPr lang="en-US" dirty="0"/>
              <a:t> − You can validate user input before sending the page off to the server. This saves server traffic, which means less load on your server. </a:t>
            </a:r>
          </a:p>
          <a:p>
            <a:r>
              <a:rPr lang="en-US" b="1" dirty="0"/>
              <a:t>Immediate feedback to the visitors</a:t>
            </a:r>
            <a:r>
              <a:rPr lang="en-US" dirty="0"/>
              <a:t> − They don't have to wait for a page reload to see if they have forgotten to enter something.</a:t>
            </a:r>
          </a:p>
          <a:p>
            <a:r>
              <a:rPr lang="en-US" b="1" dirty="0"/>
              <a:t>Increased interactivity</a:t>
            </a:r>
            <a:r>
              <a:rPr lang="en-US" dirty="0"/>
              <a:t> − You can create interfaces that react when the user hovers over them with a mouse or activates them via the keyboard.</a:t>
            </a:r>
          </a:p>
          <a:p>
            <a:r>
              <a:rPr lang="en-US" b="1" dirty="0"/>
              <a:t>Richer interfaces</a:t>
            </a:r>
            <a:r>
              <a:rPr lang="en-US" dirty="0"/>
              <a:t> − You can use JavaScript to include such items as drag-and-drop components and sliders to give a Rich Interface to your site visitors.</a:t>
            </a:r>
          </a:p>
          <a:p>
            <a:endParaRPr lang="en-US" b="1" dirty="0"/>
          </a:p>
        </p:txBody>
      </p:sp>
    </p:spTree>
    <p:extLst>
      <p:ext uri="{BB962C8B-B14F-4D97-AF65-F5344CB8AC3E}">
        <p14:creationId xmlns:p14="http://schemas.microsoft.com/office/powerpoint/2010/main" val="42380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a:t>
            </a:r>
          </a:p>
        </p:txBody>
      </p:sp>
      <p:sp>
        <p:nvSpPr>
          <p:cNvPr id="3" name="Content Placeholder 2"/>
          <p:cNvSpPr>
            <a:spLocks noGrp="1"/>
          </p:cNvSpPr>
          <p:nvPr>
            <p:ph idx="1"/>
          </p:nvPr>
        </p:nvSpPr>
        <p:spPr>
          <a:xfrm>
            <a:off x="1024128" y="1882588"/>
            <a:ext cx="10669434" cy="4873214"/>
          </a:xfrm>
        </p:spPr>
        <p:txBody>
          <a:bodyPr>
            <a:normAutofit/>
          </a:bodyPr>
          <a:lstStyle/>
          <a:p>
            <a:pPr>
              <a:buFont typeface="Arial" panose="020B0604020202020204" pitchFamily="34" charset="0"/>
              <a:buChar char="•"/>
            </a:pPr>
            <a:r>
              <a:rPr lang="en-US" sz="2000" b="1" dirty="0"/>
              <a:t> </a:t>
            </a:r>
            <a:r>
              <a:rPr lang="en-US" sz="2000" b="1" dirty="0" err="1"/>
              <a:t>DataTypes</a:t>
            </a:r>
            <a:r>
              <a:rPr lang="en-US" sz="2000" b="1" dirty="0"/>
              <a:t>: </a:t>
            </a:r>
            <a:r>
              <a:rPr lang="en-US" sz="2000" dirty="0"/>
              <a:t>JavaScript variables can hold many </a:t>
            </a:r>
            <a:r>
              <a:rPr lang="en-US" sz="2000" b="1" dirty="0"/>
              <a:t>data types</a:t>
            </a:r>
            <a:r>
              <a:rPr lang="en-US" sz="2000" dirty="0"/>
              <a:t>: numbers, strings, objects and more</a:t>
            </a:r>
          </a:p>
          <a:p>
            <a:pPr marL="128016" lvl="1" indent="0">
              <a:buNone/>
            </a:pPr>
            <a:r>
              <a:rPr lang="en-US" sz="1900" dirty="0"/>
              <a:t>	</a:t>
            </a:r>
            <a:r>
              <a:rPr lang="en-US" sz="1900" dirty="0" err="1"/>
              <a:t>var</a:t>
            </a:r>
            <a:r>
              <a:rPr lang="en-US" sz="1900" dirty="0"/>
              <a:t> length = 16;                              		 // Number</a:t>
            </a:r>
            <a:br>
              <a:rPr lang="en-US" sz="1900" dirty="0"/>
            </a:br>
            <a:r>
              <a:rPr lang="en-US" sz="1900" dirty="0"/>
              <a:t>	</a:t>
            </a:r>
            <a:r>
              <a:rPr lang="en-US" sz="1900" dirty="0" err="1"/>
              <a:t>var</a:t>
            </a:r>
            <a:r>
              <a:rPr lang="en-US" sz="1900" dirty="0"/>
              <a:t> </a:t>
            </a:r>
            <a:r>
              <a:rPr lang="en-US" sz="1900" dirty="0" err="1"/>
              <a:t>lastName</a:t>
            </a:r>
            <a:r>
              <a:rPr lang="en-US" sz="1900" dirty="0"/>
              <a:t> = "Johnson";                     	 // String</a:t>
            </a:r>
            <a:br>
              <a:rPr lang="en-US" sz="1900" dirty="0"/>
            </a:br>
            <a:r>
              <a:rPr lang="en-US" sz="1900" dirty="0"/>
              <a:t>	</a:t>
            </a:r>
            <a:r>
              <a:rPr lang="en-US" sz="1900" dirty="0" err="1"/>
              <a:t>var</a:t>
            </a:r>
            <a:r>
              <a:rPr lang="en-US" sz="1900" dirty="0"/>
              <a:t> x = {</a:t>
            </a:r>
            <a:r>
              <a:rPr lang="en-US" sz="1900" dirty="0" err="1"/>
              <a:t>firstName</a:t>
            </a:r>
            <a:r>
              <a:rPr lang="en-US" sz="1900" dirty="0"/>
              <a:t>:"John", </a:t>
            </a:r>
            <a:r>
              <a:rPr lang="en-US" sz="1900" dirty="0" err="1"/>
              <a:t>lastName</a:t>
            </a:r>
            <a:r>
              <a:rPr lang="en-US" sz="1900" dirty="0"/>
              <a:t>:"Doe"};    	// Object</a:t>
            </a:r>
            <a:endParaRPr lang="en-US" b="1" dirty="0"/>
          </a:p>
          <a:p>
            <a:pPr>
              <a:buFont typeface="Arial" panose="020B0604020202020204" pitchFamily="34" charset="0"/>
              <a:buChar char="•"/>
            </a:pPr>
            <a:r>
              <a:rPr lang="en-US" sz="2000" b="1" dirty="0"/>
              <a:t> Variables </a:t>
            </a:r>
            <a:r>
              <a:rPr lang="en-US" sz="2000" dirty="0"/>
              <a:t>:- JavaScript variables are containers for storing data values. In this example, x, y, and z, are variables:</a:t>
            </a:r>
          </a:p>
          <a:p>
            <a:pPr marL="0" indent="0">
              <a:buNone/>
            </a:pPr>
            <a:r>
              <a:rPr lang="en-US" dirty="0"/>
              <a:t>	</a:t>
            </a:r>
            <a:r>
              <a:rPr lang="da-DK" sz="1900" dirty="0"/>
              <a:t>var x = 5;</a:t>
            </a:r>
            <a:br>
              <a:rPr lang="da-DK" sz="1900" dirty="0"/>
            </a:br>
            <a:r>
              <a:rPr lang="da-DK" sz="1900" dirty="0"/>
              <a:t>	var y = 6;</a:t>
            </a:r>
            <a:br>
              <a:rPr lang="da-DK" sz="1900" dirty="0"/>
            </a:br>
            <a:r>
              <a:rPr lang="da-DK" sz="1900" dirty="0"/>
              <a:t>	var z = x + y;</a:t>
            </a:r>
            <a:endParaRPr lang="da-DK" sz="1800" dirty="0"/>
          </a:p>
          <a:p>
            <a:pPr>
              <a:buFont typeface="Arial" panose="020B0604020202020204" pitchFamily="34" charset="0"/>
              <a:buChar char="•"/>
            </a:pPr>
            <a:r>
              <a:rPr lang="en-US" sz="2000" b="1" dirty="0"/>
              <a:t> Functions </a:t>
            </a:r>
            <a:r>
              <a:rPr lang="en-US" sz="2000" dirty="0"/>
              <a:t>: - A JavaScript function is a block of code designed to perform a particular task. A JavaScript function is executed when "something" invokes it (calls it).</a:t>
            </a:r>
          </a:p>
          <a:p>
            <a:pPr marL="310896" lvl="2" indent="0">
              <a:buNone/>
            </a:pPr>
            <a:r>
              <a:rPr lang="en-US" sz="1800" dirty="0"/>
              <a:t>	function </a:t>
            </a:r>
            <a:r>
              <a:rPr lang="en-US" sz="1800" dirty="0" err="1"/>
              <a:t>myFunction</a:t>
            </a:r>
            <a:r>
              <a:rPr lang="en-US" sz="1800" dirty="0"/>
              <a:t>(p1, p2) {</a:t>
            </a:r>
            <a:br>
              <a:rPr lang="en-US" sz="1800" dirty="0"/>
            </a:br>
            <a:r>
              <a:rPr lang="en-US" sz="1800" dirty="0"/>
              <a:t>    		return p1 * p2;              // The function returns the product of p1 and p2</a:t>
            </a:r>
            <a:br>
              <a:rPr lang="en-US" sz="1800" dirty="0"/>
            </a:br>
            <a:r>
              <a:rPr lang="en-US" sz="1800" dirty="0"/>
              <a:t>	}</a:t>
            </a:r>
          </a:p>
          <a:p>
            <a:pPr marL="310896" lvl="2" indent="0">
              <a:buNone/>
            </a:pPr>
            <a:endParaRPr lang="en-US" sz="1800" dirty="0"/>
          </a:p>
        </p:txBody>
      </p:sp>
    </p:spTree>
    <p:extLst>
      <p:ext uri="{BB962C8B-B14F-4D97-AF65-F5344CB8AC3E}">
        <p14:creationId xmlns:p14="http://schemas.microsoft.com/office/powerpoint/2010/main" val="160563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a:t>
            </a:r>
          </a:p>
        </p:txBody>
      </p:sp>
      <p:sp>
        <p:nvSpPr>
          <p:cNvPr id="3" name="Content Placeholder 2"/>
          <p:cNvSpPr>
            <a:spLocks noGrp="1"/>
          </p:cNvSpPr>
          <p:nvPr>
            <p:ph idx="1"/>
          </p:nvPr>
        </p:nvSpPr>
        <p:spPr>
          <a:xfrm>
            <a:off x="1024128" y="1882588"/>
            <a:ext cx="10669434" cy="4873214"/>
          </a:xfrm>
        </p:spPr>
        <p:txBody>
          <a:bodyPr>
            <a:normAutofit fontScale="92500" lnSpcReduction="10000"/>
          </a:bodyPr>
          <a:lstStyle/>
          <a:p>
            <a:pPr>
              <a:buFont typeface="Arial" panose="020B0604020202020204" pitchFamily="34" charset="0"/>
              <a:buChar char="•"/>
            </a:pPr>
            <a:r>
              <a:rPr lang="en-US" b="1" dirty="0"/>
              <a:t> JSON Objects: </a:t>
            </a:r>
            <a:r>
              <a:rPr lang="en-US" dirty="0"/>
              <a:t>JSON is a format for storing and transporting data. JSON is often used when data is sent from a server to a web page.</a:t>
            </a:r>
          </a:p>
          <a:p>
            <a:pPr>
              <a:buFont typeface="Arial" panose="020B0604020202020204" pitchFamily="34" charset="0"/>
              <a:buChar char="•"/>
            </a:pPr>
            <a:r>
              <a:rPr lang="en-US" b="1" dirty="0"/>
              <a:t> What is JSON?</a:t>
            </a:r>
          </a:p>
          <a:p>
            <a:pPr lvl="1"/>
            <a:r>
              <a:rPr lang="en-US" dirty="0"/>
              <a:t>JSON stands for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pPr lvl="1"/>
            <a:r>
              <a:rPr lang="en-US" dirty="0"/>
              <a:t>JSON is lightweight data interchange format</a:t>
            </a:r>
          </a:p>
          <a:p>
            <a:pPr lvl="1"/>
            <a:r>
              <a:rPr lang="en-US" dirty="0"/>
              <a:t>JSON is language independent </a:t>
            </a:r>
            <a:r>
              <a:rPr lang="en-US" b="1" dirty="0"/>
              <a:t>*</a:t>
            </a:r>
            <a:endParaRPr lang="en-US" dirty="0"/>
          </a:p>
          <a:p>
            <a:pPr lvl="1"/>
            <a:r>
              <a:rPr lang="en-US" dirty="0"/>
              <a:t>JSON is "self-describing" and easy to understand</a:t>
            </a:r>
          </a:p>
          <a:p>
            <a:pPr lvl="1"/>
            <a:r>
              <a:rPr lang="en-US" dirty="0"/>
              <a:t>* The JSON syntax is derived from JavaScript object notation syntax, but the JSON format is text only. Code for reading and generating JSON data can be written in any programming language.</a:t>
            </a:r>
          </a:p>
          <a:p>
            <a:pPr>
              <a:buFont typeface="Arial" panose="020B0604020202020204" pitchFamily="34" charset="0"/>
              <a:buChar char="•"/>
            </a:pPr>
            <a:r>
              <a:rPr lang="en-US" dirty="0"/>
              <a:t> This JSON syntax defines an employees object: an array of 3 employee records (objects):</a:t>
            </a:r>
          </a:p>
          <a:p>
            <a:pPr marL="310896" lvl="2" indent="0">
              <a:buNone/>
            </a:pPr>
            <a:r>
              <a:rPr lang="en-US" sz="1800" dirty="0"/>
              <a:t>{</a:t>
            </a:r>
            <a:br>
              <a:rPr lang="en-US" sz="2400" dirty="0"/>
            </a:br>
            <a:r>
              <a:rPr lang="en-US" sz="2400" dirty="0"/>
              <a:t>	</a:t>
            </a:r>
            <a:r>
              <a:rPr lang="en-US" sz="1800" dirty="0"/>
              <a:t>"employees":[</a:t>
            </a:r>
            <a:br>
              <a:rPr lang="en-US" sz="2400" dirty="0"/>
            </a:br>
            <a:r>
              <a:rPr lang="en-US" sz="1800" dirty="0"/>
              <a:t>   		 {	"</a:t>
            </a:r>
            <a:r>
              <a:rPr lang="en-US" sz="1800" dirty="0" err="1"/>
              <a:t>firstName</a:t>
            </a:r>
            <a:r>
              <a:rPr lang="en-US" sz="1800" dirty="0"/>
              <a:t>":"John", "</a:t>
            </a:r>
            <a:r>
              <a:rPr lang="en-US" sz="1800" dirty="0" err="1"/>
              <a:t>lastName</a:t>
            </a:r>
            <a:r>
              <a:rPr lang="en-US" sz="1800" dirty="0"/>
              <a:t>":"Doe“	}, </a:t>
            </a:r>
            <a:br>
              <a:rPr lang="en-US" sz="2400" dirty="0"/>
            </a:br>
            <a:r>
              <a:rPr lang="en-US" sz="1800" dirty="0"/>
              <a:t>    		{	"</a:t>
            </a:r>
            <a:r>
              <a:rPr lang="en-US" sz="1800" dirty="0" err="1"/>
              <a:t>firstName</a:t>
            </a:r>
            <a:r>
              <a:rPr lang="en-US" sz="1800" dirty="0"/>
              <a:t>":"Anna", "</a:t>
            </a:r>
            <a:r>
              <a:rPr lang="en-US" sz="1800" dirty="0" err="1"/>
              <a:t>lastName</a:t>
            </a:r>
            <a:r>
              <a:rPr lang="en-US" sz="1800" dirty="0"/>
              <a:t>":"Smith“	},</a:t>
            </a:r>
            <a:br>
              <a:rPr lang="en-US" sz="2400" dirty="0"/>
            </a:br>
            <a:r>
              <a:rPr lang="en-US" sz="1800" dirty="0"/>
              <a:t>    		{	"</a:t>
            </a:r>
            <a:r>
              <a:rPr lang="en-US" sz="1800" dirty="0" err="1"/>
              <a:t>firstName</a:t>
            </a:r>
            <a:r>
              <a:rPr lang="en-US" sz="1800" dirty="0"/>
              <a:t>":"Peter", "</a:t>
            </a:r>
            <a:r>
              <a:rPr lang="en-US" sz="1800" dirty="0" err="1"/>
              <a:t>lastName</a:t>
            </a:r>
            <a:r>
              <a:rPr lang="en-US" sz="1800" dirty="0"/>
              <a:t>":"Jones“	}</a:t>
            </a:r>
            <a:br>
              <a:rPr lang="en-US" sz="2400" dirty="0"/>
            </a:br>
            <a:r>
              <a:rPr lang="en-US" sz="2400" dirty="0"/>
              <a:t>	</a:t>
            </a:r>
            <a:r>
              <a:rPr lang="en-US" sz="1800" dirty="0"/>
              <a:t>]</a:t>
            </a:r>
            <a:br>
              <a:rPr lang="en-US" sz="2400" dirty="0"/>
            </a:br>
            <a:r>
              <a:rPr lang="en-US" sz="1800" dirty="0"/>
              <a:t>}</a:t>
            </a:r>
            <a:endParaRPr lang="en-US" sz="2400" dirty="0"/>
          </a:p>
        </p:txBody>
      </p:sp>
    </p:spTree>
    <p:extLst>
      <p:ext uri="{BB962C8B-B14F-4D97-AF65-F5344CB8AC3E}">
        <p14:creationId xmlns:p14="http://schemas.microsoft.com/office/powerpoint/2010/main" val="40240537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973</Words>
  <Application>Microsoft Office PowerPoint</Application>
  <PresentationFormat>Widescreen</PresentationFormat>
  <Paragraphs>223</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BatangChe</vt:lpstr>
      <vt:lpstr>Arial</vt:lpstr>
      <vt:lpstr>Calibri</vt:lpstr>
      <vt:lpstr>HY얕은샘물M</vt:lpstr>
      <vt:lpstr>Monotype Sorts</vt:lpstr>
      <vt:lpstr>Tw Cen MT</vt:lpstr>
      <vt:lpstr>Tw Cen MT Condensed</vt:lpstr>
      <vt:lpstr>Wingdings</vt:lpstr>
      <vt:lpstr>Wingdings 3</vt:lpstr>
      <vt:lpstr>Integral</vt:lpstr>
      <vt:lpstr>Introduction to Web Development and Angular 2</vt:lpstr>
      <vt:lpstr>Course Objectives</vt:lpstr>
      <vt:lpstr>Html</vt:lpstr>
      <vt:lpstr>Html (cont.)</vt:lpstr>
      <vt:lpstr>Html (cont.)</vt:lpstr>
      <vt:lpstr>Html (cont.)</vt:lpstr>
      <vt:lpstr>javascript</vt:lpstr>
      <vt:lpstr>Javascript- (cont.)</vt:lpstr>
      <vt:lpstr>Javascript- (cont.)</vt:lpstr>
      <vt:lpstr>Javascript- (cont.)</vt:lpstr>
      <vt:lpstr>Javascript- (cont.) </vt:lpstr>
      <vt:lpstr>Angular 2 - One framework. Mobile &amp; desktop.</vt:lpstr>
      <vt:lpstr>Angular 2 - One framework. Mobile &amp; desktop.</vt:lpstr>
      <vt:lpstr>Angular 2 - One framework. Mobile &amp; desktop.</vt:lpstr>
      <vt:lpstr>Angular 2 – Cli setup</vt:lpstr>
      <vt:lpstr>Angular 2 – app structure</vt:lpstr>
      <vt:lpstr>Angular 2 – app structure (cont.) </vt:lpstr>
      <vt:lpstr>references</vt:lpstr>
      <vt:lpstr>Let’s get cracking..!!!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2017-09-08T10:51:22Z</dcterms:created>
  <dcterms:modified xsi:type="dcterms:W3CDTF">2017-09-09T04:54:14Z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