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 id="2147483686" r:id="rId2"/>
    <p:sldMasterId id="2147483698" r:id="rId3"/>
    <p:sldMasterId id="2147483712" r:id="rId4"/>
  </p:sldMasterIdLst>
  <p:notesMasterIdLst>
    <p:notesMasterId r:id="rId18"/>
  </p:notesMasterIdLst>
  <p:handoutMasterIdLst>
    <p:handoutMasterId r:id="rId19"/>
  </p:handoutMasterIdLst>
  <p:sldIdLst>
    <p:sldId id="556" r:id="rId5"/>
    <p:sldId id="496" r:id="rId6"/>
    <p:sldId id="490" r:id="rId7"/>
    <p:sldId id="299" r:id="rId8"/>
    <p:sldId id="384" r:id="rId9"/>
    <p:sldId id="383" r:id="rId10"/>
    <p:sldId id="493" r:id="rId11"/>
    <p:sldId id="494" r:id="rId12"/>
    <p:sldId id="264" r:id="rId13"/>
    <p:sldId id="546" r:id="rId14"/>
    <p:sldId id="471" r:id="rId15"/>
    <p:sldId id="472" r:id="rId16"/>
    <p:sldId id="473" r:id="rId17"/>
  </p:sldIdLst>
  <p:sldSz cx="9144000" cy="6858000" type="screen4x3"/>
  <p:notesSz cx="7010400" cy="9223375"/>
  <p:defaultTextStyle>
    <a:defPPr>
      <a:defRPr lang="en-US"/>
    </a:defPPr>
    <a:lvl1pPr algn="l" rtl="0" fontAlgn="base">
      <a:spcBef>
        <a:spcPct val="0"/>
      </a:spcBef>
      <a:spcAft>
        <a:spcPct val="0"/>
      </a:spcAft>
      <a:defRPr sz="2800"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800"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800"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800"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800" b="1" kern="1200">
        <a:solidFill>
          <a:schemeClr val="tx1"/>
        </a:solidFill>
        <a:latin typeface="Arial" pitchFamily="34" charset="0"/>
        <a:ea typeface="+mn-ea"/>
        <a:cs typeface="Arial" pitchFamily="34" charset="0"/>
      </a:defRPr>
    </a:lvl5pPr>
    <a:lvl6pPr marL="2286000" algn="l" defTabSz="914400" rtl="0" eaLnBrk="1" latinLnBrk="0" hangingPunct="1">
      <a:defRPr sz="2800" b="1" kern="1200">
        <a:solidFill>
          <a:schemeClr val="tx1"/>
        </a:solidFill>
        <a:latin typeface="Arial" pitchFamily="34" charset="0"/>
        <a:ea typeface="+mn-ea"/>
        <a:cs typeface="Arial" pitchFamily="34" charset="0"/>
      </a:defRPr>
    </a:lvl6pPr>
    <a:lvl7pPr marL="2743200" algn="l" defTabSz="914400" rtl="0" eaLnBrk="1" latinLnBrk="0" hangingPunct="1">
      <a:defRPr sz="2800" b="1" kern="1200">
        <a:solidFill>
          <a:schemeClr val="tx1"/>
        </a:solidFill>
        <a:latin typeface="Arial" pitchFamily="34" charset="0"/>
        <a:ea typeface="+mn-ea"/>
        <a:cs typeface="Arial" pitchFamily="34" charset="0"/>
      </a:defRPr>
    </a:lvl7pPr>
    <a:lvl8pPr marL="3200400" algn="l" defTabSz="914400" rtl="0" eaLnBrk="1" latinLnBrk="0" hangingPunct="1">
      <a:defRPr sz="2800" b="1" kern="1200">
        <a:solidFill>
          <a:schemeClr val="tx1"/>
        </a:solidFill>
        <a:latin typeface="Arial" pitchFamily="34" charset="0"/>
        <a:ea typeface="+mn-ea"/>
        <a:cs typeface="Arial" pitchFamily="34" charset="0"/>
      </a:defRPr>
    </a:lvl8pPr>
    <a:lvl9pPr marL="3657600" algn="l" defTabSz="914400" rtl="0" eaLnBrk="1" latinLnBrk="0" hangingPunct="1">
      <a:defRPr sz="2800"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5">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mphreypoon" initials="h" lastIdx="6" clrIdx="0"/>
  <p:cmAuthor id="1" name="Chloe Yinghui FAN" initials="CY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3399FF"/>
    <a:srgbClr val="CCFFFF"/>
    <a:srgbClr val="FFCCFF"/>
    <a:srgbClr val="FFFF99"/>
    <a:srgbClr val="FDC2C3"/>
    <a:srgbClr val="92D050"/>
    <a:srgbClr val="F2F2F2"/>
    <a:srgbClr val="F4E7E7"/>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962" autoAdjust="0"/>
    <p:restoredTop sz="89876" autoAdjust="0"/>
  </p:normalViewPr>
  <p:slideViewPr>
    <p:cSldViewPr snapToGrid="0" snapToObjects="1">
      <p:cViewPr varScale="1">
        <p:scale>
          <a:sx n="70" d="100"/>
          <a:sy n="70" d="100"/>
        </p:scale>
        <p:origin x="642" y="60"/>
      </p:cViewPr>
      <p:guideLst>
        <p:guide orient="horz" pos="2160"/>
        <p:guide pos="2880"/>
      </p:guideLst>
    </p:cSldViewPr>
  </p:slideViewPr>
  <p:outlineViewPr>
    <p:cViewPr>
      <p:scale>
        <a:sx n="33" d="100"/>
        <a:sy n="33" d="100"/>
      </p:scale>
      <p:origin x="0" y="344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0" d="100"/>
          <a:sy n="50" d="100"/>
        </p:scale>
        <p:origin x="-2874" y="-96"/>
      </p:cViewPr>
      <p:guideLst>
        <p:guide orient="horz" pos="2905"/>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37840" cy="461686"/>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eaLnBrk="0" hangingPunct="0">
              <a:defRPr sz="1200" b="0">
                <a:latin typeface="Times New Roman" pitchFamily="18" charset="0"/>
                <a:cs typeface="+mn-cs"/>
              </a:defRPr>
            </a:lvl1pPr>
          </a:lstStyle>
          <a:p>
            <a:pPr>
              <a:defRPr/>
            </a:pPr>
            <a:endParaRPr lang="en-GB" altLang="en-US" dirty="0"/>
          </a:p>
        </p:txBody>
      </p:sp>
      <p:sp>
        <p:nvSpPr>
          <p:cNvPr id="28675" name="Rectangle 3"/>
          <p:cNvSpPr>
            <a:spLocks noGrp="1" noChangeArrowheads="1"/>
          </p:cNvSpPr>
          <p:nvPr>
            <p:ph type="dt" sz="quarter" idx="1"/>
          </p:nvPr>
        </p:nvSpPr>
        <p:spPr bwMode="auto">
          <a:xfrm>
            <a:off x="3972560" y="0"/>
            <a:ext cx="3037840" cy="461686"/>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algn="r" eaLnBrk="0" hangingPunct="0">
              <a:defRPr sz="1200" b="0">
                <a:latin typeface="Times New Roman" pitchFamily="18" charset="0"/>
                <a:cs typeface="+mn-cs"/>
              </a:defRPr>
            </a:lvl1pPr>
          </a:lstStyle>
          <a:p>
            <a:pPr>
              <a:defRPr/>
            </a:pPr>
            <a:endParaRPr lang="en-GB" altLang="en-US" dirty="0"/>
          </a:p>
        </p:txBody>
      </p:sp>
      <p:sp>
        <p:nvSpPr>
          <p:cNvPr id="28676" name="Rectangle 4"/>
          <p:cNvSpPr>
            <a:spLocks noGrp="1" noChangeArrowheads="1"/>
          </p:cNvSpPr>
          <p:nvPr>
            <p:ph type="ftr" sz="quarter" idx="2"/>
          </p:nvPr>
        </p:nvSpPr>
        <p:spPr bwMode="auto">
          <a:xfrm>
            <a:off x="0" y="8761690"/>
            <a:ext cx="3037840" cy="461686"/>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eaLnBrk="0" hangingPunct="0">
              <a:defRPr sz="1200" b="0">
                <a:latin typeface="Times New Roman" pitchFamily="18" charset="0"/>
                <a:cs typeface="+mn-cs"/>
              </a:defRPr>
            </a:lvl1pPr>
          </a:lstStyle>
          <a:p>
            <a:pPr>
              <a:defRPr/>
            </a:pPr>
            <a:endParaRPr lang="en-GB" altLang="en-US" dirty="0"/>
          </a:p>
        </p:txBody>
      </p:sp>
      <p:sp>
        <p:nvSpPr>
          <p:cNvPr id="28677" name="Rectangle 5"/>
          <p:cNvSpPr>
            <a:spLocks noGrp="1" noChangeArrowheads="1"/>
          </p:cNvSpPr>
          <p:nvPr>
            <p:ph type="sldNum" sz="quarter" idx="3"/>
          </p:nvPr>
        </p:nvSpPr>
        <p:spPr bwMode="auto">
          <a:xfrm>
            <a:off x="3972560" y="8761690"/>
            <a:ext cx="3037840" cy="461686"/>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algn="r" eaLnBrk="0" hangingPunct="0">
              <a:defRPr sz="1200" b="0">
                <a:latin typeface="Times New Roman" pitchFamily="18" charset="0"/>
                <a:cs typeface="+mn-cs"/>
              </a:defRPr>
            </a:lvl1pPr>
          </a:lstStyle>
          <a:p>
            <a:pPr>
              <a:defRPr/>
            </a:pPr>
            <a:fld id="{17F2C345-C656-427C-9639-926BB5B2D321}" type="slidenum">
              <a:rPr lang="en-GB" altLang="en-US"/>
              <a:pPr>
                <a:defRPr/>
              </a:pPr>
              <a:t>‹#›</a:t>
            </a:fld>
            <a:endParaRPr lang="en-GB" altLang="en-US" dirty="0"/>
          </a:p>
        </p:txBody>
      </p:sp>
    </p:spTree>
    <p:extLst>
      <p:ext uri="{BB962C8B-B14F-4D97-AF65-F5344CB8AC3E}">
        <p14:creationId xmlns:p14="http://schemas.microsoft.com/office/powerpoint/2010/main" val="302750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37840" cy="461686"/>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eaLnBrk="0" hangingPunct="0">
              <a:defRPr sz="1200" b="0">
                <a:latin typeface="Times New Roman" pitchFamily="18" charset="0"/>
                <a:cs typeface="+mn-cs"/>
              </a:defRPr>
            </a:lvl1pPr>
          </a:lstStyle>
          <a:p>
            <a:pPr>
              <a:defRPr/>
            </a:pPr>
            <a:endParaRPr lang="en-GB" altLang="en-US" dirty="0"/>
          </a:p>
        </p:txBody>
      </p:sp>
      <p:sp>
        <p:nvSpPr>
          <p:cNvPr id="30723" name="Rectangle 3"/>
          <p:cNvSpPr>
            <a:spLocks noGrp="1" noChangeArrowheads="1"/>
          </p:cNvSpPr>
          <p:nvPr>
            <p:ph type="dt" idx="1"/>
          </p:nvPr>
        </p:nvSpPr>
        <p:spPr bwMode="auto">
          <a:xfrm>
            <a:off x="3972560" y="0"/>
            <a:ext cx="3037840" cy="461686"/>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algn="r" eaLnBrk="0" hangingPunct="0">
              <a:defRPr sz="1200" b="0">
                <a:latin typeface="Times New Roman" pitchFamily="18" charset="0"/>
                <a:cs typeface="+mn-cs"/>
              </a:defRPr>
            </a:lvl1pPr>
          </a:lstStyle>
          <a:p>
            <a:pPr>
              <a:defRPr/>
            </a:pPr>
            <a:endParaRPr lang="en-GB" altLang="en-US" dirty="0"/>
          </a:p>
        </p:txBody>
      </p:sp>
      <p:sp>
        <p:nvSpPr>
          <p:cNvPr id="23556" name="Rectangle 4"/>
          <p:cNvSpPr>
            <a:spLocks noGrp="1" noRot="1" noChangeAspect="1" noChangeArrowheads="1" noTextEdit="1"/>
          </p:cNvSpPr>
          <p:nvPr>
            <p:ph type="sldImg" idx="2"/>
          </p:nvPr>
        </p:nvSpPr>
        <p:spPr bwMode="auto">
          <a:xfrm>
            <a:off x="1200150" y="692150"/>
            <a:ext cx="4611688" cy="3457575"/>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34721" y="4382322"/>
            <a:ext cx="5140960" cy="4149264"/>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26" name="Rectangle 6"/>
          <p:cNvSpPr>
            <a:spLocks noGrp="1" noChangeArrowheads="1"/>
          </p:cNvSpPr>
          <p:nvPr>
            <p:ph type="ftr" sz="quarter" idx="4"/>
          </p:nvPr>
        </p:nvSpPr>
        <p:spPr bwMode="auto">
          <a:xfrm>
            <a:off x="0" y="8761690"/>
            <a:ext cx="3037840" cy="461686"/>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eaLnBrk="0" hangingPunct="0">
              <a:defRPr sz="1200" b="0">
                <a:latin typeface="Times New Roman" pitchFamily="18" charset="0"/>
                <a:cs typeface="+mn-cs"/>
              </a:defRPr>
            </a:lvl1pPr>
          </a:lstStyle>
          <a:p>
            <a:pPr>
              <a:defRPr/>
            </a:pPr>
            <a:endParaRPr lang="en-GB" altLang="en-US" dirty="0"/>
          </a:p>
        </p:txBody>
      </p:sp>
      <p:sp>
        <p:nvSpPr>
          <p:cNvPr id="30727" name="Rectangle 7"/>
          <p:cNvSpPr>
            <a:spLocks noGrp="1" noChangeArrowheads="1"/>
          </p:cNvSpPr>
          <p:nvPr>
            <p:ph type="sldNum" sz="quarter" idx="5"/>
          </p:nvPr>
        </p:nvSpPr>
        <p:spPr bwMode="auto">
          <a:xfrm>
            <a:off x="3972560" y="8761690"/>
            <a:ext cx="3037840" cy="461686"/>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algn="r" eaLnBrk="0" hangingPunct="0">
              <a:defRPr sz="1200" b="0">
                <a:latin typeface="Times New Roman" pitchFamily="18" charset="0"/>
                <a:cs typeface="+mn-cs"/>
              </a:defRPr>
            </a:lvl1pPr>
          </a:lstStyle>
          <a:p>
            <a:pPr>
              <a:defRPr/>
            </a:pPr>
            <a:fld id="{70344EEA-64CF-4704-AE14-BDAF6CD72655}" type="slidenum">
              <a:rPr lang="en-GB" altLang="en-US"/>
              <a:pPr>
                <a:defRPr/>
              </a:pPr>
              <a:t>‹#›</a:t>
            </a:fld>
            <a:endParaRPr lang="en-GB" altLang="en-US" dirty="0"/>
          </a:p>
        </p:txBody>
      </p:sp>
    </p:spTree>
    <p:extLst>
      <p:ext uri="{BB962C8B-B14F-4D97-AF65-F5344CB8AC3E}">
        <p14:creationId xmlns:p14="http://schemas.microsoft.com/office/powerpoint/2010/main" val="2414530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0FEBD7CE-94A0-435E-87BB-5CEFB2EB80F1}" type="slidenum">
              <a:rPr lang="en-GB" altLang="en-US">
                <a:solidFill>
                  <a:prstClr val="black"/>
                </a:solidFill>
              </a:rPr>
              <a:pPr/>
              <a:t>1</a:t>
            </a:fld>
            <a:endParaRPr lang="en-GB" altLang="en-US" dirty="0">
              <a:solidFill>
                <a:prstClr val="black"/>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344EEA-64CF-4704-AE14-BDAF6CD72655}" type="slidenum">
              <a:rPr lang="en-GB" altLang="en-US" smtClean="0"/>
              <a:pPr>
                <a:defRPr/>
              </a:pPr>
              <a:t>9</a:t>
            </a:fld>
            <a:endParaRPr lang="en-GB" altLang="en-US" dirty="0"/>
          </a:p>
        </p:txBody>
      </p:sp>
    </p:spTree>
    <p:extLst>
      <p:ext uri="{BB962C8B-B14F-4D97-AF65-F5344CB8AC3E}">
        <p14:creationId xmlns:p14="http://schemas.microsoft.com/office/powerpoint/2010/main" val="229436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pPr>
              <a:defRPr/>
            </a:pPr>
            <a:fld id="{70344EEA-64CF-4704-AE14-BDAF6CD72655}" type="slidenum">
              <a:rPr lang="en-GB" altLang="en-US" smtClean="0"/>
              <a:pPr>
                <a:defRPr/>
              </a:pPr>
              <a:t>13</a:t>
            </a:fld>
            <a:endParaRPr lang="en-GB" altLang="en-US" dirty="0"/>
          </a:p>
        </p:txBody>
      </p:sp>
    </p:spTree>
    <p:extLst>
      <p:ext uri="{BB962C8B-B14F-4D97-AF65-F5344CB8AC3E}">
        <p14:creationId xmlns:p14="http://schemas.microsoft.com/office/powerpoint/2010/main" val="67882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8A33559C-4D1E-4CBF-8DB9-B410C69DFA7C}"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F63D602A-028D-46CB-B7D3-7F5E1BEA6633}"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634365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1" y="0"/>
            <a:ext cx="6704013" cy="6343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5F409D5B-E2AD-4796-B60D-5679BD63DCE4}"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 y="0"/>
            <a:ext cx="9140825" cy="547688"/>
          </a:xfrm>
        </p:spPr>
        <p:txBody>
          <a:bodyPr/>
          <a:lstStyle/>
          <a:p>
            <a:r>
              <a:rPr lang="en-US"/>
              <a:t>Click to edit Master title style</a:t>
            </a:r>
          </a:p>
        </p:txBody>
      </p:sp>
      <p:sp>
        <p:nvSpPr>
          <p:cNvPr id="3" name="Table Placeholder 2"/>
          <p:cNvSpPr>
            <a:spLocks noGrp="1"/>
          </p:cNvSpPr>
          <p:nvPr>
            <p:ph type="tbl" idx="1"/>
          </p:nvPr>
        </p:nvSpPr>
        <p:spPr>
          <a:xfrm>
            <a:off x="712788" y="858838"/>
            <a:ext cx="8229600" cy="5484812"/>
          </a:xfrm>
        </p:spPr>
        <p:txBody>
          <a:bodyPr/>
          <a:lstStyle/>
          <a:p>
            <a:endParaRPr lang="en-US" dirty="0"/>
          </a:p>
        </p:txBody>
      </p:sp>
      <p:sp>
        <p:nvSpPr>
          <p:cNvPr id="4" name="Date Placeholder 3"/>
          <p:cNvSpPr>
            <a:spLocks noGrp="1"/>
          </p:cNvSpPr>
          <p:nvPr>
            <p:ph type="dt" sz="half" idx="10"/>
          </p:nvPr>
        </p:nvSpPr>
        <p:spPr>
          <a:xfrm>
            <a:off x="457200" y="6337300"/>
            <a:ext cx="2133600" cy="476250"/>
          </a:xfrm>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a:xfrm>
            <a:off x="3276600" y="6337300"/>
            <a:ext cx="2895600" cy="476250"/>
          </a:xfrm>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a:xfrm>
            <a:off x="6808788" y="6337300"/>
            <a:ext cx="2133600" cy="476250"/>
          </a:xfrm>
        </p:spPr>
        <p:txBody>
          <a:bodyPr/>
          <a:lstStyle>
            <a:lvl1pPr>
              <a:defRPr/>
            </a:lvl1pPr>
          </a:lstStyle>
          <a:p>
            <a:endParaRPr lang="en-US" dirty="0">
              <a:solidFill>
                <a:srgbClr val="000000"/>
              </a:solidFill>
            </a:endParaRPr>
          </a:p>
          <a:p>
            <a:fld id="{333195EB-D60B-43FE-8BED-E8EB170F7611}"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5901" name="Picture 61" descr="PPT co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28800"/>
            <a:ext cx="9144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5842" name="Rectangle 2"/>
          <p:cNvSpPr>
            <a:spLocks noGrp="1" noChangeArrowheads="1"/>
          </p:cNvSpPr>
          <p:nvPr>
            <p:ph type="ctrTitle"/>
          </p:nvPr>
        </p:nvSpPr>
        <p:spPr>
          <a:xfrm>
            <a:off x="1447800" y="2667000"/>
            <a:ext cx="7010400" cy="838200"/>
          </a:xfrm>
        </p:spPr>
        <p:txBody>
          <a:bodyPr/>
          <a:lstStyle>
            <a:lvl1pPr algn="r">
              <a:defRPr sz="3600" b="0">
                <a:solidFill>
                  <a:schemeClr val="bg1"/>
                </a:solidFill>
              </a:defRPr>
            </a:lvl1pPr>
          </a:lstStyle>
          <a:p>
            <a:pPr lvl="0"/>
            <a:r>
              <a:rPr lang="en-GB" altLang="en-US" noProof="0"/>
              <a:t>Click to edit Master title style</a:t>
            </a:r>
          </a:p>
        </p:txBody>
      </p:sp>
      <p:sp>
        <p:nvSpPr>
          <p:cNvPr id="35856" name="Rectangle 16"/>
          <p:cNvSpPr>
            <a:spLocks noGrp="1" noChangeArrowheads="1"/>
          </p:cNvSpPr>
          <p:nvPr>
            <p:ph type="subTitle" idx="1"/>
          </p:nvPr>
        </p:nvSpPr>
        <p:spPr>
          <a:xfrm>
            <a:off x="3124200" y="3657600"/>
            <a:ext cx="5334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itchFamily="2" charset="2"/>
              <a:buNone/>
              <a:defRPr sz="2800">
                <a:solidFill>
                  <a:schemeClr val="bg1"/>
                </a:solidFill>
              </a:defRPr>
            </a:lvl1pPr>
          </a:lstStyle>
          <a:p>
            <a:pPr lvl="0"/>
            <a:r>
              <a:rPr lang="en-GB" altLang="en-US" noProof="0"/>
              <a:t>Click to edit</a:t>
            </a:r>
          </a:p>
        </p:txBody>
      </p:sp>
      <p:sp>
        <p:nvSpPr>
          <p:cNvPr id="35907" name="Text Box 67"/>
          <p:cNvSpPr txBox="1">
            <a:spLocks noChangeArrowheads="1"/>
          </p:cNvSpPr>
          <p:nvPr userDrawn="1"/>
        </p:nvSpPr>
        <p:spPr bwMode="auto">
          <a:xfrm>
            <a:off x="501650" y="6270625"/>
            <a:ext cx="670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35908" name="Picture 6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45375" y="6280150"/>
            <a:ext cx="1089025" cy="31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68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BC09F76-C978-455D-A864-75866986B863}"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51266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026A305-700D-4754-B155-244C92E960DD}"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750157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34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F0598A0D-AAA9-4302-AF72-119491F4BEF0}" type="slidenum">
              <a:rPr lang="en-US" altLang="en-US"/>
              <a:pPr/>
              <a:t>‹#›</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511767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39B99F9-1E3E-4435-9B88-8FFCFF091D4E}" type="slidenum">
              <a:rPr lang="en-US" altLang="en-US"/>
              <a:pPr/>
              <a:t>‹#›</a:t>
            </a:fld>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1755108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FB760F4B-033A-4010-A5D5-64FEBF1ACF59}" type="slidenum">
              <a:rPr lang="en-US" altLang="en-US"/>
              <a:pPr/>
              <a:t>‹#›</a:t>
            </a:fld>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518089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08C5B4E-B49E-4392-A6E1-886CD32BB37A}" type="slidenum">
              <a:rPr lang="en-US" altLang="en-US"/>
              <a:pPr/>
              <a:t>‹#›</a:t>
            </a:fld>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370712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98B1E219-0C91-4E45-8502-07260D0FBC44}"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ABAA3E-DA30-47F4-B60B-F4A2E8789155}" type="slidenum">
              <a:rPr lang="en-US" altLang="en-US"/>
              <a:pPr/>
              <a:t>‹#›</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1444956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08DBD0A-4EF6-4C68-A3F9-810A67E6C047}" type="slidenum">
              <a:rPr lang="en-US" altLang="en-US"/>
              <a:pPr/>
              <a:t>‹#›</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090533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C79F3E5E-3851-4FA2-A0D5-006D5DE89DED}"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1815066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381000"/>
            <a:ext cx="19304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3425" y="381000"/>
            <a:ext cx="5641975"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BBC5A2D-EFA7-4706-B386-B6C1D228371C}"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1548209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67"/>
          <p:cNvSpPr txBox="1">
            <a:spLocks noChangeArrowheads="1"/>
          </p:cNvSpPr>
          <p:nvPr userDrawn="1"/>
        </p:nvSpPr>
        <p:spPr bwMode="auto">
          <a:xfrm>
            <a:off x="457200" y="5410200"/>
            <a:ext cx="6705600" cy="336550"/>
          </a:xfrm>
          <a:prstGeom prst="rect">
            <a:avLst/>
          </a:prstGeom>
          <a:noFill/>
          <a:ln w="9525">
            <a:noFill/>
            <a:miter lim="800000"/>
            <a:headEnd/>
            <a:tailEnd/>
          </a:ln>
          <a:effectLst/>
        </p:spPr>
        <p:txBody>
          <a:bodyPr>
            <a:spAutoFit/>
          </a:bodyPr>
          <a:lstStyle/>
          <a:p>
            <a:pPr eaLnBrk="0" hangingPunct="0">
              <a:defRPr/>
            </a:pPr>
            <a:r>
              <a:rPr lang="en-US" altLang="en-US" sz="800" b="0" dirty="0">
                <a:solidFill>
                  <a:srgbClr val="000000"/>
                </a:solidFill>
                <a:latin typeface="Arial" charset="0"/>
                <a:cs typeface="+mn-cs"/>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solidFill>
                <a:srgbClr val="000000"/>
              </a:solidFill>
              <a:latin typeface="Arial" charset="0"/>
              <a:cs typeface="+mn-cs"/>
            </a:endParaRPr>
          </a:p>
        </p:txBody>
      </p:sp>
      <p:sp>
        <p:nvSpPr>
          <p:cNvPr id="5" name="TextBox 4"/>
          <p:cNvSpPr txBox="1"/>
          <p:nvPr userDrawn="1"/>
        </p:nvSpPr>
        <p:spPr>
          <a:xfrm>
            <a:off x="3048000" y="119139"/>
            <a:ext cx="5562600" cy="338137"/>
          </a:xfrm>
          <a:prstGeom prst="rect">
            <a:avLst/>
          </a:prstGeom>
          <a:noFill/>
        </p:spPr>
        <p:txBody>
          <a:bodyPr>
            <a:spAutoFit/>
          </a:bodyPr>
          <a:lstStyle/>
          <a:p>
            <a:pPr algn="r" eaLnBrk="0" hangingPunct="0">
              <a:defRPr/>
            </a:pPr>
            <a:r>
              <a:rPr lang="en-SG" sz="1600" b="0" dirty="0">
                <a:solidFill>
                  <a:srgbClr val="969696"/>
                </a:solidFill>
                <a:latin typeface="Arial" charset="0"/>
                <a:cs typeface="+mn-cs"/>
              </a:rPr>
              <a:t>Private &amp; Confidential – For Internal Use Only</a:t>
            </a:r>
          </a:p>
        </p:txBody>
      </p:sp>
      <p:sp>
        <p:nvSpPr>
          <p:cNvPr id="6" name="Rectangle 5"/>
          <p:cNvSpPr/>
          <p:nvPr userDrawn="1"/>
        </p:nvSpPr>
        <p:spPr bwMode="auto">
          <a:xfrm>
            <a:off x="8077248" y="2209896"/>
            <a:ext cx="360363" cy="1223963"/>
          </a:xfrm>
          <a:prstGeom prst="rect">
            <a:avLst/>
          </a:prstGeom>
          <a:noFill/>
          <a:ln w="9525" cap="flat" cmpd="sng" algn="ctr">
            <a:noFill/>
            <a:prstDash val="solid"/>
            <a:round/>
            <a:headEnd type="none" w="med" len="med"/>
            <a:tailEnd type="none" w="med" len="med"/>
          </a:ln>
          <a:effectLst/>
        </p:spPr>
        <p:txBody>
          <a:bodyPr anchor="ctr"/>
          <a:lstStyle/>
          <a:p>
            <a:pPr eaLnBrk="0" hangingPunct="0">
              <a:defRPr/>
            </a:pPr>
            <a:endParaRPr lang="en-SG" dirty="0">
              <a:solidFill>
                <a:srgbClr val="000000"/>
              </a:solidFill>
              <a:latin typeface="Arial" charset="0"/>
              <a:cs typeface="+mn-cs"/>
            </a:endParaRPr>
          </a:p>
        </p:txBody>
      </p:sp>
      <p:pic>
        <p:nvPicPr>
          <p:cNvPr id="7" name="Picture 2"/>
          <p:cNvPicPr>
            <a:picLocks noChangeAspect="1" noChangeArrowheads="1"/>
          </p:cNvPicPr>
          <p:nvPr userDrawn="1"/>
        </p:nvPicPr>
        <p:blipFill>
          <a:blip r:embed="rId2" cstate="print"/>
          <a:srcRect/>
          <a:stretch>
            <a:fillRect/>
          </a:stretch>
        </p:blipFill>
        <p:spPr bwMode="auto">
          <a:xfrm>
            <a:off x="0" y="6172200"/>
            <a:ext cx="9144000" cy="685800"/>
          </a:xfrm>
          <a:prstGeom prst="rect">
            <a:avLst/>
          </a:prstGeom>
          <a:noFill/>
          <a:ln w="9525" algn="ctr">
            <a:noFill/>
            <a:miter lim="800000"/>
            <a:headEnd/>
            <a:tailEnd/>
          </a:ln>
        </p:spPr>
      </p:pic>
      <p:sp>
        <p:nvSpPr>
          <p:cNvPr id="35842" name="Rectangle 2"/>
          <p:cNvSpPr>
            <a:spLocks noGrp="1" noChangeArrowheads="1"/>
          </p:cNvSpPr>
          <p:nvPr>
            <p:ph type="ctrTitle"/>
          </p:nvPr>
        </p:nvSpPr>
        <p:spPr>
          <a:xfrm>
            <a:off x="1600200" y="1600200"/>
            <a:ext cx="7010400" cy="838200"/>
          </a:xfrm>
        </p:spPr>
        <p:txBody>
          <a:bodyPr/>
          <a:lstStyle>
            <a:lvl1pPr algn="r">
              <a:defRPr sz="3600" b="1">
                <a:solidFill>
                  <a:srgbClr val="BE050A"/>
                </a:solidFill>
                <a:latin typeface="+mj-lt"/>
              </a:defRPr>
            </a:lvl1pPr>
          </a:lstStyle>
          <a:p>
            <a:r>
              <a:rPr lang="en-US" altLang="en-US" dirty="0"/>
              <a:t>Click to edit Master title style</a:t>
            </a:r>
            <a:endParaRPr lang="en-GB" altLang="en-US" dirty="0"/>
          </a:p>
        </p:txBody>
      </p:sp>
      <p:sp>
        <p:nvSpPr>
          <p:cNvPr id="35856" name="Rectangle 16"/>
          <p:cNvSpPr>
            <a:spLocks noGrp="1" noChangeArrowheads="1"/>
          </p:cNvSpPr>
          <p:nvPr>
            <p:ph type="subTitle" idx="1"/>
          </p:nvPr>
        </p:nvSpPr>
        <p:spPr>
          <a:xfrm>
            <a:off x="3276600" y="2438400"/>
            <a:ext cx="5334000" cy="609600"/>
          </a:xfrm>
        </p:spPr>
        <p:txBody>
          <a:bodyPr/>
          <a:lstStyle>
            <a:lvl1pPr marL="0" indent="0" algn="r">
              <a:buFont typeface="Wingdings" pitchFamily="2" charset="2"/>
              <a:buNone/>
              <a:defRPr sz="2800" b="1">
                <a:solidFill>
                  <a:srgbClr val="BE050A"/>
                </a:solidFill>
              </a:defRPr>
            </a:lvl1pPr>
          </a:lstStyle>
          <a:p>
            <a:r>
              <a:rPr lang="en-US" altLang="en-US"/>
              <a:t>Click to edit Master subtitle style</a:t>
            </a:r>
            <a:endParaRPr lang="en-GB" altLang="en-US" dirty="0"/>
          </a:p>
        </p:txBody>
      </p:sp>
    </p:spTree>
    <p:extLst>
      <p:ext uri="{BB962C8B-B14F-4D97-AF65-F5344CB8AC3E}">
        <p14:creationId xmlns:p14="http://schemas.microsoft.com/office/powerpoint/2010/main" val="134195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A</a:t>
            </a:r>
            <a:fld id="{2404B8C9-FEA0-471E-BDE4-CD4EA3EF510C}" type="slidenum">
              <a:rPr lang="en-US" altLang="en-US" smtClean="0">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4224924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21096"/>
            <a:ext cx="7772400" cy="1362075"/>
          </a:xfrm>
        </p:spPr>
        <p:txBody>
          <a:bodyPr anchor="b"/>
          <a:lstStyle>
            <a:lvl1pPr algn="l">
              <a:defRPr lang="en-SG" sz="3600" b="1" dirty="0">
                <a:solidFill>
                  <a:srgbClr val="BE050A"/>
                </a:solidFill>
                <a:latin typeface="+mj-lt"/>
                <a:ea typeface="+mj-ea"/>
                <a:cs typeface="+mj-cs"/>
              </a:defRPr>
            </a:lvl1pPr>
          </a:lstStyle>
          <a:p>
            <a:r>
              <a:rPr lang="en-US" dirty="0"/>
              <a:t>Click to edit Master title style</a:t>
            </a:r>
            <a:endParaRPr lang="en-SG" dirty="0"/>
          </a:p>
        </p:txBody>
      </p:sp>
      <p:sp>
        <p:nvSpPr>
          <p:cNvPr id="3" name="Text Placeholder 2"/>
          <p:cNvSpPr>
            <a:spLocks noGrp="1"/>
          </p:cNvSpPr>
          <p:nvPr>
            <p:ph type="body" idx="1"/>
          </p:nvPr>
        </p:nvSpPr>
        <p:spPr>
          <a:xfrm>
            <a:off x="722313" y="4316413"/>
            <a:ext cx="77724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A</a:t>
            </a:r>
            <a:fld id="{FEC6AB50-FA7A-408D-ADF0-80CC1F394A03}" type="slidenum">
              <a:rPr lang="en-US" altLang="en-US" smtClean="0">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08826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33430"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50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5"/>
          <p:cNvSpPr>
            <a:spLocks noGrp="1" noChangeArrowheads="1"/>
          </p:cNvSpPr>
          <p:nvPr>
            <p:ph type="sldNum" sz="quarter" idx="10"/>
          </p:nvPr>
        </p:nvSpPr>
        <p:spPr>
          <a:ln/>
        </p:spPr>
        <p:txBody>
          <a:bodyPr/>
          <a:lstStyle>
            <a:lvl1pPr>
              <a:defRPr/>
            </a:lvl1pPr>
          </a:lstStyle>
          <a:p>
            <a:pPr>
              <a:defRPr/>
            </a:pPr>
            <a:fld id="{9F2311D1-5957-432D-A90D-7693ABE7D29F}" type="slidenum">
              <a:rPr lang="en-US" altLang="en-US">
                <a:solidFill>
                  <a:srgbClr val="000000"/>
                </a:solidFill>
              </a:rPr>
              <a:pPr>
                <a:defRPr/>
              </a:pPr>
              <a:t>‹#›</a:t>
            </a:fld>
            <a:endParaRPr lang="en-US" altLang="en-US" dirty="0">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6004532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5"/>
          <p:cNvSpPr>
            <a:spLocks noGrp="1" noChangeArrowheads="1"/>
          </p:cNvSpPr>
          <p:nvPr>
            <p:ph type="sldNum" sz="quarter" idx="10"/>
          </p:nvPr>
        </p:nvSpPr>
        <p:spPr>
          <a:ln/>
        </p:spPr>
        <p:txBody>
          <a:bodyPr/>
          <a:lstStyle>
            <a:lvl1pPr>
              <a:defRPr/>
            </a:lvl1pPr>
          </a:lstStyle>
          <a:p>
            <a:pPr>
              <a:defRPr/>
            </a:pPr>
            <a:fld id="{EE6BDEF5-1A07-4F0D-9C1E-9265FB264F8D}" type="slidenum">
              <a:rPr lang="en-US" altLang="en-US">
                <a:solidFill>
                  <a:srgbClr val="000000"/>
                </a:solidFill>
              </a:rPr>
              <a:pPr>
                <a:defRPr/>
              </a:pPr>
              <a:t>‹#›</a:t>
            </a:fld>
            <a:endParaRPr lang="en-US" altLang="en-US" dirty="0">
              <a:solidFill>
                <a:srgbClr val="000000"/>
              </a:solidFill>
            </a:endParaRPr>
          </a:p>
        </p:txBody>
      </p:sp>
      <p:sp>
        <p:nvSpPr>
          <p:cNvPr id="8"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0412532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A</a:t>
            </a:r>
            <a:fld id="{37813402-D7D1-443B-A539-0771281B423E}" type="slidenum">
              <a:rPr lang="en-US" altLang="en-US" smtClean="0">
                <a:solidFill>
                  <a:srgbClr val="000000"/>
                </a:solidFill>
              </a:rPr>
              <a:pPr>
                <a:defRPr/>
              </a:pPr>
              <a:t>‹#›</a:t>
            </a:fld>
            <a:endParaRPr lang="en-US" altLang="en-US" dirty="0">
              <a:solidFill>
                <a:srgbClr val="000000"/>
              </a:solidFill>
            </a:endParaRPr>
          </a:p>
        </p:txBody>
      </p:sp>
      <p:sp>
        <p:nvSpPr>
          <p:cNvPr id="4"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43869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9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97478774-6E49-4CD4-90FF-80BFBDAFDC5A}"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A</a:t>
            </a:r>
            <a:fld id="{0225FC90-F0B9-4CA0-AAB1-62BF521B48C0}" type="slidenum">
              <a:rPr lang="en-US" altLang="en-US" smtClean="0">
                <a:solidFill>
                  <a:srgbClr val="000000"/>
                </a:solidFill>
              </a:rPr>
              <a:pPr>
                <a:defRPr/>
              </a:pPr>
              <a:t>‹#›</a:t>
            </a:fld>
            <a:endParaRPr lang="en-US" altLang="en-US" dirty="0">
              <a:solidFill>
                <a:srgbClr val="000000"/>
              </a:solidFill>
            </a:endParaRPr>
          </a:p>
        </p:txBody>
      </p:sp>
      <p:sp>
        <p:nvSpPr>
          <p:cNvPr id="3"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7425976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1" y="27312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A48175B0-4318-4DF5-B6AB-4B249CB9DE8C}" type="slidenum">
              <a:rPr lang="en-US" altLang="en-US">
                <a:solidFill>
                  <a:srgbClr val="000000"/>
                </a:solidFill>
              </a:rPr>
              <a:pPr>
                <a:defRPr/>
              </a:pPr>
              <a:t>‹#›</a:t>
            </a:fld>
            <a:endParaRPr lang="en-US" altLang="en-US" dirty="0">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484367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D771DCC2-051A-4230-95F6-64EC1B4D5536}" type="slidenum">
              <a:rPr lang="en-US" altLang="en-US">
                <a:solidFill>
                  <a:srgbClr val="000000"/>
                </a:solidFill>
              </a:rPr>
              <a:pPr>
                <a:defRPr/>
              </a:pPr>
              <a:t>‹#›</a:t>
            </a:fld>
            <a:endParaRPr lang="en-US" altLang="en-US" dirty="0">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941490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DA1D7080-C90D-47ED-AF85-6C60EDDD9C37}" type="slidenum">
              <a:rPr lang="en-US" altLang="en-US">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7031218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381000"/>
            <a:ext cx="1930400" cy="55626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33425" y="381000"/>
            <a:ext cx="5641975"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9C839FB2-5B50-4B99-BAEF-B124F0FC3C71}" type="slidenum">
              <a:rPr lang="en-US" altLang="en-US">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7171500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00410D99-DC7A-4A63-AE57-008EF51469D8}" type="slidenum">
              <a:rPr lang="en-US" altLang="en-US">
                <a:solidFill>
                  <a:srgbClr val="000000"/>
                </a:solidFill>
              </a:rPr>
              <a:pPr>
                <a:defRPr/>
              </a:pPr>
              <a:t>‹#›</a:t>
            </a:fld>
            <a:endParaRPr lang="en-US" altLang="en-US" dirty="0">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111481207"/>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6172200"/>
            <a:ext cx="9144000" cy="685800"/>
          </a:xfrm>
          <a:prstGeom prst="rect">
            <a:avLst/>
          </a:prstGeom>
          <a:noFill/>
          <a:ln w="9525" algn="ctr">
            <a:noFill/>
            <a:miter lim="800000"/>
            <a:headEnd/>
            <a:tailEnd/>
          </a:ln>
        </p:spPr>
      </p:pic>
      <p:sp>
        <p:nvSpPr>
          <p:cNvPr id="5" name="TextBox 4"/>
          <p:cNvSpPr txBox="1"/>
          <p:nvPr userDrawn="1"/>
        </p:nvSpPr>
        <p:spPr>
          <a:xfrm>
            <a:off x="2897188" y="66676"/>
            <a:ext cx="5562600" cy="338137"/>
          </a:xfrm>
          <a:prstGeom prst="rect">
            <a:avLst/>
          </a:prstGeom>
          <a:noFill/>
        </p:spPr>
        <p:txBody>
          <a:bodyPr>
            <a:spAutoFit/>
          </a:bodyPr>
          <a:lstStyle/>
          <a:p>
            <a:pPr algn="r">
              <a:defRPr/>
            </a:pPr>
            <a:r>
              <a:rPr lang="en-SG" sz="1600" b="0" dirty="0">
                <a:solidFill>
                  <a:srgbClr val="969696"/>
                </a:solidFill>
                <a:latin typeface="Arial" charset="0"/>
                <a:cs typeface="Arial" charset="0"/>
              </a:rPr>
              <a:t>Private &amp; Confidential – For Internal Use Only</a:t>
            </a:r>
          </a:p>
        </p:txBody>
      </p:sp>
      <p:sp>
        <p:nvSpPr>
          <p:cNvPr id="6" name="Rectangle 5"/>
          <p:cNvSpPr/>
          <p:nvPr userDrawn="1"/>
        </p:nvSpPr>
        <p:spPr>
          <a:xfrm>
            <a:off x="684212" y="5579393"/>
            <a:ext cx="7775575" cy="369887"/>
          </a:xfrm>
          <a:prstGeom prst="rect">
            <a:avLst/>
          </a:prstGeom>
        </p:spPr>
        <p:txBody>
          <a:bodyPr wrap="square">
            <a:spAutoFit/>
          </a:bodyPr>
          <a:lstStyle/>
          <a:p>
            <a:pPr>
              <a:defRPr/>
            </a:pPr>
            <a:r>
              <a:rPr lang="en-SG" sz="900" b="0" dirty="0">
                <a:solidFill>
                  <a:srgbClr val="000000"/>
                </a:solidFill>
                <a:latin typeface="Arial" charset="0"/>
                <a:cs typeface="Arial" charset="0"/>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US" sz="900" b="0" dirty="0">
              <a:solidFill>
                <a:srgbClr val="000000"/>
              </a:solidFill>
              <a:latin typeface="Arial" charset="0"/>
              <a:cs typeface="Arial" charset="0"/>
            </a:endParaRPr>
          </a:p>
        </p:txBody>
      </p:sp>
      <p:sp>
        <p:nvSpPr>
          <p:cNvPr id="7" name="Rectangle 2"/>
          <p:cNvSpPr>
            <a:spLocks noGrp="1" noChangeArrowheads="1"/>
          </p:cNvSpPr>
          <p:nvPr userDrawn="1">
            <p:ph type="ctrTitle"/>
          </p:nvPr>
        </p:nvSpPr>
        <p:spPr>
          <a:xfrm>
            <a:off x="755576" y="2743200"/>
            <a:ext cx="7704212" cy="1117848"/>
          </a:xfrm>
        </p:spPr>
        <p:txBody>
          <a:bodyPr/>
          <a:lstStyle>
            <a:lvl1pPr algn="r">
              <a:defRPr b="0" i="0"/>
            </a:lvl1pPr>
          </a:lstStyle>
          <a:p>
            <a:r>
              <a:rPr lang="en-GB" altLang="en-US" sz="3400" b="1" dirty="0"/>
              <a:t>Title </a:t>
            </a:r>
            <a:br>
              <a:rPr lang="en-GB" altLang="en-US" sz="3400" b="1" dirty="0"/>
            </a:br>
            <a:r>
              <a:rPr lang="en-GB" altLang="en-US" sz="2800" b="1" dirty="0"/>
              <a:t>Sub-Title (If any)</a:t>
            </a:r>
          </a:p>
        </p:txBody>
      </p:sp>
      <p:sp>
        <p:nvSpPr>
          <p:cNvPr id="8" name="Rectangle 3"/>
          <p:cNvSpPr>
            <a:spLocks noGrp="1" noChangeArrowheads="1"/>
          </p:cNvSpPr>
          <p:nvPr userDrawn="1">
            <p:ph type="subTitle" idx="1"/>
          </p:nvPr>
        </p:nvSpPr>
        <p:spPr>
          <a:xfrm>
            <a:off x="1558098" y="4038600"/>
            <a:ext cx="6901690" cy="762000"/>
          </a:xfrm>
        </p:spPr>
        <p:txBody>
          <a:bodyPr/>
          <a:lstStyle>
            <a:lvl1pPr algn="r">
              <a:buNone/>
              <a:defRPr/>
            </a:lvl1pPr>
          </a:lstStyle>
          <a:p>
            <a:r>
              <a:rPr lang="en-GB" altLang="en-US" sz="2000" dirty="0"/>
              <a:t>Name / Department</a:t>
            </a:r>
          </a:p>
          <a:p>
            <a:r>
              <a:rPr lang="en-GB" altLang="en-US" sz="1800" dirty="0"/>
              <a:t>Date </a:t>
            </a:r>
          </a:p>
        </p:txBody>
      </p:sp>
    </p:spTree>
    <p:extLst>
      <p:ext uri="{BB962C8B-B14F-4D97-AF65-F5344CB8AC3E}">
        <p14:creationId xmlns:p14="http://schemas.microsoft.com/office/powerpoint/2010/main" val="2814344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568" y="4406906"/>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683568"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Box 3"/>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392522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338" y="404664"/>
            <a:ext cx="8315325" cy="758952"/>
          </a:xfrm>
        </p:spPr>
        <p:txBody>
          <a:bodyPr lIns="0" tIns="0" rIns="0" bIns="0" anchor="t"/>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3886155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Up">
    <p:spTree>
      <p:nvGrpSpPr>
        <p:cNvPr id="1" name=""/>
        <p:cNvGrpSpPr/>
        <p:nvPr/>
      </p:nvGrpSpPr>
      <p:grpSpPr>
        <a:xfrm>
          <a:off x="0" y="0"/>
          <a:ext cx="0" cy="0"/>
          <a:chOff x="0" y="0"/>
          <a:chExt cx="0" cy="0"/>
        </a:xfrm>
      </p:grpSpPr>
      <p:sp>
        <p:nvSpPr>
          <p:cNvPr id="2" name="Title 1"/>
          <p:cNvSpPr>
            <a:spLocks noGrp="1"/>
          </p:cNvSpPr>
          <p:nvPr>
            <p:ph type="title"/>
          </p:nvPr>
        </p:nvSpPr>
        <p:spPr>
          <a:xfrm>
            <a:off x="404581" y="404664"/>
            <a:ext cx="8311896" cy="758952"/>
          </a:xfrm>
        </p:spPr>
        <p:txBody>
          <a:bodyPr anchor="t"/>
          <a:lstStyle/>
          <a:p>
            <a:r>
              <a:rPr lang="en-US"/>
              <a:t>Click to edit Master title style</a:t>
            </a:r>
          </a:p>
        </p:txBody>
      </p:sp>
      <p:sp>
        <p:nvSpPr>
          <p:cNvPr id="3" name="Content Placeholder 2"/>
          <p:cNvSpPr>
            <a:spLocks noGrp="1"/>
          </p:cNvSpPr>
          <p:nvPr>
            <p:ph sz="half" idx="1"/>
          </p:nvPr>
        </p:nvSpPr>
        <p:spPr>
          <a:xfrm>
            <a:off x="404581" y="1411020"/>
            <a:ext cx="3657600" cy="4393158"/>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58877" y="1411020"/>
            <a:ext cx="3657600" cy="4393158"/>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470837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12788" y="858838"/>
            <a:ext cx="4038600" cy="5484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903788" y="858838"/>
            <a:ext cx="4038600" cy="5484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358A4414-E326-435E-9AEB-9D4A6D8EAB1D}"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Up with Header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4581" y="1411020"/>
            <a:ext cx="3657600" cy="369332"/>
          </a:xfrm>
        </p:spPr>
        <p:txBody>
          <a:bodyPr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4" name="Content Placeholder 3"/>
          <p:cNvSpPr>
            <a:spLocks noGrp="1"/>
          </p:cNvSpPr>
          <p:nvPr>
            <p:ph sz="half" idx="2"/>
          </p:nvPr>
        </p:nvSpPr>
        <p:spPr>
          <a:xfrm>
            <a:off x="404581" y="2029103"/>
            <a:ext cx="3657600" cy="3739896"/>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5058877" y="1411020"/>
            <a:ext cx="3657600" cy="369332"/>
          </a:xfrm>
        </p:spPr>
        <p:txBody>
          <a:bodyPr lIns="0" tIns="0" rIns="0" bIns="0" anchor="t">
            <a:spAutoFit/>
          </a:bodyPr>
          <a:lstStyle>
            <a:lvl1pPr marL="0" indent="0">
              <a:spcBef>
                <a:spcPts val="0"/>
              </a:spcBef>
              <a:buNone/>
              <a:defRPr sz="1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6" name="Content Placeholder 5"/>
          <p:cNvSpPr>
            <a:spLocks noGrp="1"/>
          </p:cNvSpPr>
          <p:nvPr>
            <p:ph sz="quarter" idx="4"/>
          </p:nvPr>
        </p:nvSpPr>
        <p:spPr>
          <a:xfrm>
            <a:off x="5058877" y="2029103"/>
            <a:ext cx="3657600" cy="3739896"/>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
        <p:nvSpPr>
          <p:cNvPr id="9" name="Title 1"/>
          <p:cNvSpPr>
            <a:spLocks noGrp="1"/>
          </p:cNvSpPr>
          <p:nvPr>
            <p:ph type="title"/>
          </p:nvPr>
        </p:nvSpPr>
        <p:spPr>
          <a:xfrm>
            <a:off x="404581" y="404664"/>
            <a:ext cx="8311896" cy="758952"/>
          </a:xfrm>
        </p:spPr>
        <p:txBody>
          <a:bodyPr anchor="t"/>
          <a:lstStyle/>
          <a:p>
            <a:r>
              <a:rPr lang="en-US" dirty="0"/>
              <a:t>Click to edit Master title style</a:t>
            </a:r>
          </a:p>
        </p:txBody>
      </p:sp>
    </p:spTree>
    <p:extLst>
      <p:ext uri="{BB962C8B-B14F-4D97-AF65-F5344CB8AC3E}">
        <p14:creationId xmlns:p14="http://schemas.microsoft.com/office/powerpoint/2010/main" val="3488362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Up">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581" y="1411020"/>
            <a:ext cx="2286000" cy="425196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3419872" y="1411020"/>
            <a:ext cx="2286000" cy="425196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idx="11"/>
          </p:nvPr>
        </p:nvSpPr>
        <p:spPr>
          <a:xfrm>
            <a:off x="6430477" y="1411020"/>
            <a:ext cx="2286000" cy="425196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Box 9"/>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
        <p:nvSpPr>
          <p:cNvPr id="9" name="Title 1"/>
          <p:cNvSpPr>
            <a:spLocks noGrp="1"/>
          </p:cNvSpPr>
          <p:nvPr>
            <p:ph type="title"/>
          </p:nvPr>
        </p:nvSpPr>
        <p:spPr>
          <a:xfrm>
            <a:off x="404581" y="404664"/>
            <a:ext cx="8311896" cy="758952"/>
          </a:xfrm>
        </p:spPr>
        <p:txBody>
          <a:bodyPr anchor="t"/>
          <a:lstStyle/>
          <a:p>
            <a:r>
              <a:rPr lang="en-US" dirty="0"/>
              <a:t>Click to edit Master title style</a:t>
            </a:r>
          </a:p>
        </p:txBody>
      </p:sp>
    </p:spTree>
    <p:extLst>
      <p:ext uri="{BB962C8B-B14F-4D97-AF65-F5344CB8AC3E}">
        <p14:creationId xmlns:p14="http://schemas.microsoft.com/office/powerpoint/2010/main" val="4048507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Up with Headers">
    <p:spTree>
      <p:nvGrpSpPr>
        <p:cNvPr id="1" name=""/>
        <p:cNvGrpSpPr/>
        <p:nvPr/>
      </p:nvGrpSpPr>
      <p:grpSpPr>
        <a:xfrm>
          <a:off x="0" y="0"/>
          <a:ext cx="0" cy="0"/>
          <a:chOff x="0" y="0"/>
          <a:chExt cx="0" cy="0"/>
        </a:xfrm>
      </p:grpSpPr>
      <p:sp>
        <p:nvSpPr>
          <p:cNvPr id="2" name="Title 1"/>
          <p:cNvSpPr>
            <a:spLocks noGrp="1"/>
          </p:cNvSpPr>
          <p:nvPr>
            <p:ph type="title"/>
          </p:nvPr>
        </p:nvSpPr>
        <p:spPr>
          <a:xfrm>
            <a:off x="414338" y="404663"/>
            <a:ext cx="8315325" cy="758952"/>
          </a:xfrm>
        </p:spPr>
        <p:txBody>
          <a:bodyPr/>
          <a:lstStyle/>
          <a:p>
            <a:r>
              <a:rPr lang="en-US"/>
              <a:t>Click to edit Master title style</a:t>
            </a:r>
          </a:p>
        </p:txBody>
      </p:sp>
      <p:sp>
        <p:nvSpPr>
          <p:cNvPr id="5" name="Content Placeholder 2"/>
          <p:cNvSpPr>
            <a:spLocks noGrp="1"/>
          </p:cNvSpPr>
          <p:nvPr>
            <p:ph idx="1"/>
          </p:nvPr>
        </p:nvSpPr>
        <p:spPr>
          <a:xfrm>
            <a:off x="414338" y="2059092"/>
            <a:ext cx="2286000"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3419872" y="2059092"/>
            <a:ext cx="2286000"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idx="13"/>
          </p:nvPr>
        </p:nvSpPr>
        <p:spPr>
          <a:xfrm>
            <a:off x="6430411" y="2059092"/>
            <a:ext cx="2286000"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idx="14" hasCustomPrompt="1"/>
          </p:nvPr>
        </p:nvSpPr>
        <p:spPr>
          <a:xfrm>
            <a:off x="414338" y="1411020"/>
            <a:ext cx="2288804"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0" name="Text Placeholder 4"/>
          <p:cNvSpPr>
            <a:spLocks noGrp="1"/>
          </p:cNvSpPr>
          <p:nvPr>
            <p:ph type="body" sz="quarter" idx="3" hasCustomPrompt="1"/>
          </p:nvPr>
        </p:nvSpPr>
        <p:spPr>
          <a:xfrm>
            <a:off x="3419872" y="1411020"/>
            <a:ext cx="2286000" cy="369332"/>
          </a:xfrm>
        </p:spPr>
        <p:txBody>
          <a:bodyPr lIns="0" tIns="0" rIns="0" bIns="0" anchor="t">
            <a:spAutoFit/>
          </a:bodyPr>
          <a:lstStyle>
            <a:lvl1pPr marL="0" indent="0">
              <a:spcBef>
                <a:spcPts val="0"/>
              </a:spcBef>
              <a:buNone/>
              <a:defRPr sz="1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1" name="Text Placeholder 4"/>
          <p:cNvSpPr>
            <a:spLocks noGrp="1"/>
          </p:cNvSpPr>
          <p:nvPr>
            <p:ph type="body" sz="quarter" idx="15" hasCustomPrompt="1"/>
          </p:nvPr>
        </p:nvSpPr>
        <p:spPr>
          <a:xfrm>
            <a:off x="6430411" y="1411020"/>
            <a:ext cx="2286000" cy="369332"/>
          </a:xfrm>
        </p:spPr>
        <p:txBody>
          <a:bodyPr lIns="0" tIns="0" rIns="0" bIns="0" anchor="t">
            <a:spAutoFit/>
          </a:bodyPr>
          <a:lstStyle>
            <a:lvl1pPr marL="0" indent="0">
              <a:spcBef>
                <a:spcPts val="0"/>
              </a:spcBef>
              <a:buNone/>
              <a:defRPr sz="1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3" name="TextBox 12"/>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2930210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col 2/3 split">
    <p:spTree>
      <p:nvGrpSpPr>
        <p:cNvPr id="1" name=""/>
        <p:cNvGrpSpPr/>
        <p:nvPr/>
      </p:nvGrpSpPr>
      <p:grpSpPr>
        <a:xfrm>
          <a:off x="0" y="0"/>
          <a:ext cx="0" cy="0"/>
          <a:chOff x="0" y="0"/>
          <a:chExt cx="0" cy="0"/>
        </a:xfrm>
      </p:grpSpPr>
      <p:sp>
        <p:nvSpPr>
          <p:cNvPr id="2" name="Title 1"/>
          <p:cNvSpPr>
            <a:spLocks noGrp="1"/>
          </p:cNvSpPr>
          <p:nvPr>
            <p:ph type="title"/>
          </p:nvPr>
        </p:nvSpPr>
        <p:spPr>
          <a:xfrm>
            <a:off x="414338" y="404663"/>
            <a:ext cx="8315325" cy="758952"/>
          </a:xfrm>
        </p:spPr>
        <p:txBody>
          <a:bodyPr/>
          <a:lstStyle/>
          <a:p>
            <a:r>
              <a:rPr lang="en-US"/>
              <a:t>Click to edit Master title style</a:t>
            </a:r>
          </a:p>
        </p:txBody>
      </p:sp>
      <p:sp>
        <p:nvSpPr>
          <p:cNvPr id="5" name="Content Placeholder 2"/>
          <p:cNvSpPr>
            <a:spLocks noGrp="1"/>
          </p:cNvSpPr>
          <p:nvPr>
            <p:ph idx="1"/>
          </p:nvPr>
        </p:nvSpPr>
        <p:spPr>
          <a:xfrm>
            <a:off x="414338" y="2059092"/>
            <a:ext cx="5285232"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2"/>
          <p:cNvSpPr>
            <a:spLocks noGrp="1"/>
          </p:cNvSpPr>
          <p:nvPr>
            <p:ph type="body" idx="14" hasCustomPrompt="1"/>
          </p:nvPr>
        </p:nvSpPr>
        <p:spPr>
          <a:xfrm>
            <a:off x="414338" y="1411020"/>
            <a:ext cx="5285232"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0" name="Content Placeholder 2"/>
          <p:cNvSpPr>
            <a:spLocks noGrp="1"/>
          </p:cNvSpPr>
          <p:nvPr>
            <p:ph idx="15"/>
          </p:nvPr>
        </p:nvSpPr>
        <p:spPr>
          <a:xfrm>
            <a:off x="6544247" y="2050167"/>
            <a:ext cx="2185416"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
        <p:nvSpPr>
          <p:cNvPr id="11" name="Text Placeholder 2"/>
          <p:cNvSpPr>
            <a:spLocks noGrp="1"/>
          </p:cNvSpPr>
          <p:nvPr>
            <p:ph type="body" idx="16" hasCustomPrompt="1"/>
          </p:nvPr>
        </p:nvSpPr>
        <p:spPr>
          <a:xfrm>
            <a:off x="6544247" y="1402095"/>
            <a:ext cx="2185416"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2" name="TextBox 11"/>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1913894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col 1/3 split">
    <p:spTree>
      <p:nvGrpSpPr>
        <p:cNvPr id="1" name=""/>
        <p:cNvGrpSpPr/>
        <p:nvPr/>
      </p:nvGrpSpPr>
      <p:grpSpPr>
        <a:xfrm>
          <a:off x="0" y="0"/>
          <a:ext cx="0" cy="0"/>
          <a:chOff x="0" y="0"/>
          <a:chExt cx="0" cy="0"/>
        </a:xfrm>
      </p:grpSpPr>
      <p:sp>
        <p:nvSpPr>
          <p:cNvPr id="6" name="Content Placeholder 2"/>
          <p:cNvSpPr>
            <a:spLocks noGrp="1"/>
          </p:cNvSpPr>
          <p:nvPr>
            <p:ph idx="1"/>
          </p:nvPr>
        </p:nvSpPr>
        <p:spPr>
          <a:xfrm>
            <a:off x="3444431" y="2059092"/>
            <a:ext cx="5285232"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2"/>
          <p:cNvSpPr>
            <a:spLocks noGrp="1"/>
          </p:cNvSpPr>
          <p:nvPr>
            <p:ph type="body" idx="14" hasCustomPrompt="1"/>
          </p:nvPr>
        </p:nvSpPr>
        <p:spPr>
          <a:xfrm>
            <a:off x="3444431" y="1411020"/>
            <a:ext cx="5285232"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9" name="Content Placeholder 2"/>
          <p:cNvSpPr>
            <a:spLocks noGrp="1"/>
          </p:cNvSpPr>
          <p:nvPr>
            <p:ph idx="15"/>
          </p:nvPr>
        </p:nvSpPr>
        <p:spPr>
          <a:xfrm>
            <a:off x="414338" y="2050167"/>
            <a:ext cx="2185416"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
        <p:nvSpPr>
          <p:cNvPr id="11" name="Text Placeholder 2"/>
          <p:cNvSpPr>
            <a:spLocks noGrp="1"/>
          </p:cNvSpPr>
          <p:nvPr>
            <p:ph type="body" idx="16" hasCustomPrompt="1"/>
          </p:nvPr>
        </p:nvSpPr>
        <p:spPr>
          <a:xfrm>
            <a:off x="414338" y="1402095"/>
            <a:ext cx="2185416"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3" name="TextBox 12"/>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
        <p:nvSpPr>
          <p:cNvPr id="10" name="Title 1"/>
          <p:cNvSpPr>
            <a:spLocks noGrp="1"/>
          </p:cNvSpPr>
          <p:nvPr>
            <p:ph type="title"/>
          </p:nvPr>
        </p:nvSpPr>
        <p:spPr>
          <a:xfrm>
            <a:off x="414338" y="404663"/>
            <a:ext cx="8315325" cy="758952"/>
          </a:xfrm>
        </p:spPr>
        <p:txBody>
          <a:bodyPr/>
          <a:lstStyle/>
          <a:p>
            <a:r>
              <a:rPr lang="en-US"/>
              <a:t>Click to edit Master title style</a:t>
            </a:r>
          </a:p>
        </p:txBody>
      </p:sp>
    </p:spTree>
    <p:extLst>
      <p:ext uri="{BB962C8B-B14F-4D97-AF65-F5344CB8AC3E}">
        <p14:creationId xmlns:p14="http://schemas.microsoft.com/office/powerpoint/2010/main" val="421374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Up with headers">
    <p:spTree>
      <p:nvGrpSpPr>
        <p:cNvPr id="1" name=""/>
        <p:cNvGrpSpPr/>
        <p:nvPr/>
      </p:nvGrpSpPr>
      <p:grpSpPr>
        <a:xfrm>
          <a:off x="0" y="0"/>
          <a:ext cx="0" cy="0"/>
          <a:chOff x="0" y="0"/>
          <a:chExt cx="0" cy="0"/>
        </a:xfrm>
      </p:grpSpPr>
      <p:sp>
        <p:nvSpPr>
          <p:cNvPr id="5" name="Content Placeholder 2"/>
          <p:cNvSpPr>
            <a:spLocks noGrp="1"/>
          </p:cNvSpPr>
          <p:nvPr>
            <p:ph idx="1"/>
          </p:nvPr>
        </p:nvSpPr>
        <p:spPr>
          <a:xfrm>
            <a:off x="414338" y="1843068"/>
            <a:ext cx="3657600" cy="1527048"/>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2"/>
          <p:cNvSpPr>
            <a:spLocks noGrp="1"/>
          </p:cNvSpPr>
          <p:nvPr>
            <p:ph type="body" idx="14" hasCustomPrompt="1"/>
          </p:nvPr>
        </p:nvSpPr>
        <p:spPr>
          <a:xfrm>
            <a:off x="414338" y="1411020"/>
            <a:ext cx="3657600"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7" name="Content Placeholder 2"/>
          <p:cNvSpPr>
            <a:spLocks noGrp="1"/>
          </p:cNvSpPr>
          <p:nvPr>
            <p:ph idx="15"/>
          </p:nvPr>
        </p:nvSpPr>
        <p:spPr>
          <a:xfrm>
            <a:off x="414338" y="4147324"/>
            <a:ext cx="3657600" cy="1527048"/>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2"/>
          <p:cNvSpPr>
            <a:spLocks noGrp="1"/>
          </p:cNvSpPr>
          <p:nvPr>
            <p:ph type="body" idx="16" hasCustomPrompt="1"/>
          </p:nvPr>
        </p:nvSpPr>
        <p:spPr>
          <a:xfrm>
            <a:off x="414338" y="3715276"/>
            <a:ext cx="3657600"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9" name="Content Placeholder 2"/>
          <p:cNvSpPr>
            <a:spLocks noGrp="1"/>
          </p:cNvSpPr>
          <p:nvPr>
            <p:ph idx="17"/>
          </p:nvPr>
        </p:nvSpPr>
        <p:spPr>
          <a:xfrm>
            <a:off x="5072063" y="1843068"/>
            <a:ext cx="3657600" cy="1527048"/>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2"/>
          <p:cNvSpPr>
            <a:spLocks noGrp="1"/>
          </p:cNvSpPr>
          <p:nvPr>
            <p:ph type="body" idx="18" hasCustomPrompt="1"/>
          </p:nvPr>
        </p:nvSpPr>
        <p:spPr>
          <a:xfrm>
            <a:off x="5072063" y="1411020"/>
            <a:ext cx="3657600"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1" name="Content Placeholder 2"/>
          <p:cNvSpPr>
            <a:spLocks noGrp="1"/>
          </p:cNvSpPr>
          <p:nvPr>
            <p:ph idx="19"/>
          </p:nvPr>
        </p:nvSpPr>
        <p:spPr>
          <a:xfrm>
            <a:off x="5072063" y="4147324"/>
            <a:ext cx="3657600" cy="1527048"/>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2"/>
          <p:cNvSpPr>
            <a:spLocks noGrp="1"/>
          </p:cNvSpPr>
          <p:nvPr>
            <p:ph type="body" idx="20" hasCustomPrompt="1"/>
          </p:nvPr>
        </p:nvSpPr>
        <p:spPr>
          <a:xfrm>
            <a:off x="5072063" y="3715276"/>
            <a:ext cx="3657600"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4" name="TextBox 13"/>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
        <p:nvSpPr>
          <p:cNvPr id="13" name="Title 1"/>
          <p:cNvSpPr>
            <a:spLocks noGrp="1"/>
          </p:cNvSpPr>
          <p:nvPr>
            <p:ph type="title"/>
          </p:nvPr>
        </p:nvSpPr>
        <p:spPr>
          <a:xfrm>
            <a:off x="414338" y="404663"/>
            <a:ext cx="8315325" cy="758952"/>
          </a:xfrm>
        </p:spPr>
        <p:txBody>
          <a:bodyPr/>
          <a:lstStyle/>
          <a:p>
            <a:r>
              <a:rPr lang="en-US"/>
              <a:t>Click to edit Master title style</a:t>
            </a:r>
          </a:p>
        </p:txBody>
      </p:sp>
    </p:spTree>
    <p:extLst>
      <p:ext uri="{BB962C8B-B14F-4D97-AF65-F5344CB8AC3E}">
        <p14:creationId xmlns:p14="http://schemas.microsoft.com/office/powerpoint/2010/main" val="565645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Box 5"/>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3306842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xfrm>
            <a:off x="7897813" y="6370638"/>
            <a:ext cx="1066800" cy="381000"/>
          </a:xfrm>
          <a:prstGeom prst="rect">
            <a:avLst/>
          </a:prstGeom>
          <a:ln/>
        </p:spPr>
        <p:txBody>
          <a:bodyPr/>
          <a:lstStyle>
            <a:lvl1pPr>
              <a:defRPr/>
            </a:lvl1pPr>
          </a:lstStyle>
          <a:p>
            <a:pPr>
              <a:defRPr/>
            </a:pPr>
            <a:fld id="{00410D99-DC7A-4A63-AE57-008EF51469D8}" type="slidenum">
              <a:rPr lang="en-US" altLang="en-US" sz="1800" b="0">
                <a:solidFill>
                  <a:srgbClr val="000000"/>
                </a:solidFill>
              </a:rPr>
              <a:pPr>
                <a:defRPr/>
              </a:pPr>
              <a:t>‹#›</a:t>
            </a:fld>
            <a:endParaRPr lang="en-US" altLang="en-US" sz="1800" b="0" dirty="0">
              <a:solidFill>
                <a:srgbClr val="000000"/>
              </a:solidFill>
            </a:endParaRPr>
          </a:p>
        </p:txBody>
      </p:sp>
      <p:sp>
        <p:nvSpPr>
          <p:cNvPr id="5" name="Rectangle 7"/>
          <p:cNvSpPr>
            <a:spLocks noGrp="1" noChangeArrowheads="1"/>
          </p:cNvSpPr>
          <p:nvPr>
            <p:ph type="ftr" sz="quarter" idx="11"/>
          </p:nvPr>
        </p:nvSpPr>
        <p:spPr>
          <a:xfrm>
            <a:off x="685800" y="6229350"/>
            <a:ext cx="6248400" cy="476250"/>
          </a:xfrm>
          <a:prstGeom prst="rect">
            <a:avLst/>
          </a:prstGeom>
          <a:ln/>
        </p:spPr>
        <p:txBody>
          <a:bodyPr/>
          <a:lstStyle>
            <a:lvl1pPr>
              <a:defRPr/>
            </a:lvl1pPr>
          </a:lstStyle>
          <a:p>
            <a:pPr>
              <a:defRPr/>
            </a:pPr>
            <a:endParaRPr lang="en-US" sz="1800" b="0" dirty="0">
              <a:solidFill>
                <a:srgbClr val="000000"/>
              </a:solidFill>
            </a:endParaRPr>
          </a:p>
        </p:txBody>
      </p:sp>
    </p:spTree>
    <p:extLst>
      <p:ext uri="{BB962C8B-B14F-4D97-AF65-F5344CB8AC3E}">
        <p14:creationId xmlns:p14="http://schemas.microsoft.com/office/powerpoint/2010/main" val="3088047732"/>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9"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8DB5B4B0-AFE7-4E91-ADD3-65485F94FC9C}"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5"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3F289C93-4CBA-451D-B8CD-74A0151B5C06}"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4"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CF8DA68D-FEE4-4F72-9A5E-70F4E8A86962}" type="slidenum">
              <a:rPr lang="en-US">
                <a:solidFill>
                  <a:srgbClr val="000000"/>
                </a:solidFill>
              </a:rPr>
              <a:pPr/>
              <a:t>‹#›</a:t>
            </a:fld>
            <a:endParaRPr lang="en-US" dirty="0">
              <a:solidFill>
                <a:srgbClr val="000000"/>
              </a:solidFill>
            </a:endParaRPr>
          </a:p>
        </p:txBody>
      </p:sp>
      <p:sp>
        <p:nvSpPr>
          <p:cNvPr id="5" name="TextBox 4"/>
          <p:cNvSpPr txBox="1"/>
          <p:nvPr userDrawn="1"/>
        </p:nvSpPr>
        <p:spPr>
          <a:xfrm>
            <a:off x="0" y="6581091"/>
            <a:ext cx="2648482" cy="276999"/>
          </a:xfrm>
          <a:prstGeom prst="rect">
            <a:avLst/>
          </a:prstGeom>
          <a:solidFill>
            <a:srgbClr val="FF0000"/>
          </a:solidFill>
        </p:spPr>
        <p:txBody>
          <a:bodyPr wrap="none" rtlCol="0">
            <a:spAutoFit/>
          </a:bodyPr>
          <a:lstStyle/>
          <a:p>
            <a:r>
              <a:rPr lang="en-US" sz="1200" dirty="0">
                <a:solidFill>
                  <a:schemeClr val="bg1"/>
                </a:solidFill>
              </a:rPr>
              <a:t>DRAFT – For Discussion Purpose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1" y="27312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58C6312B-C095-4958-8235-B255F09F609C}"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F0E214D8-4524-4B22-A660-68CC8137FB88}" type="slidenum">
              <a:rPr lang="en-US">
                <a:solidFill>
                  <a:srgbClr val="00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18" Type="http://schemas.openxmlformats.org/officeDocument/2006/relationships/image" Target="../media/image3.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image" Target="../media/image5.emf"/><Relationship Id="rId2" Type="http://schemas.openxmlformats.org/officeDocument/2006/relationships/slideLayout" Target="../slideLayouts/slideLayout37.xml"/><Relationship Id="rId16" Type="http://schemas.openxmlformats.org/officeDocument/2006/relationships/oleObject" Target="../embeddings/oleObject1.bin"/><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ags" Target="../tags/tag1.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dt" sz="half" idx="2"/>
          </p:nvPr>
        </p:nvSpPr>
        <p:spPr bwMode="auto">
          <a:xfrm>
            <a:off x="457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b="1">
                <a:latin typeface="Calibri" pitchFamily="34" charset="0"/>
                <a:ea typeface="MS PGothic" pitchFamily="34" charset="-128"/>
              </a:defRPr>
            </a:lvl1pPr>
          </a:lstStyle>
          <a:p>
            <a:endParaRPr lang="en-US" dirty="0">
              <a:solidFill>
                <a:srgbClr val="000000"/>
              </a:solidFill>
              <a:cs typeface="+mn-cs"/>
            </a:endParaRPr>
          </a:p>
        </p:txBody>
      </p:sp>
      <p:sp>
        <p:nvSpPr>
          <p:cNvPr id="9219" name="Rectangle 3"/>
          <p:cNvSpPr>
            <a:spLocks noGrp="1" noChangeArrowheads="1"/>
          </p:cNvSpPr>
          <p:nvPr>
            <p:ph type="ftr" sz="quarter" idx="3"/>
          </p:nvPr>
        </p:nvSpPr>
        <p:spPr bwMode="auto">
          <a:xfrm>
            <a:off x="32766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200" b="1">
                <a:latin typeface="Calibri" pitchFamily="34" charset="0"/>
                <a:ea typeface="MS PGothic" pitchFamily="34" charset="-128"/>
              </a:defRPr>
            </a:lvl1pPr>
          </a:lstStyle>
          <a:p>
            <a:endParaRPr lang="en-US" dirty="0">
              <a:solidFill>
                <a:srgbClr val="000000"/>
              </a:solidFill>
              <a:cs typeface="+mn-cs"/>
            </a:endParaRPr>
          </a:p>
        </p:txBody>
      </p:sp>
      <p:sp>
        <p:nvSpPr>
          <p:cNvPr id="9220" name="Rectangle 4"/>
          <p:cNvSpPr>
            <a:spLocks noGrp="1" noChangeArrowheads="1"/>
          </p:cNvSpPr>
          <p:nvPr>
            <p:ph type="sldNum" sz="quarter" idx="4"/>
          </p:nvPr>
        </p:nvSpPr>
        <p:spPr bwMode="auto">
          <a:xfrm>
            <a:off x="6808788"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000" b="1">
                <a:latin typeface="Calibri" pitchFamily="34" charset="0"/>
                <a:ea typeface="MS PGothic" pitchFamily="34" charset="-128"/>
              </a:defRPr>
            </a:lvl1pPr>
          </a:lstStyle>
          <a:p>
            <a:endParaRPr lang="en-US" dirty="0">
              <a:solidFill>
                <a:srgbClr val="000000"/>
              </a:solidFill>
              <a:cs typeface="+mn-cs"/>
            </a:endParaRPr>
          </a:p>
          <a:p>
            <a:fld id="{A390F6C0-F93B-4592-AC68-092B6F15ED9E}" type="slidenum">
              <a:rPr lang="en-US">
                <a:solidFill>
                  <a:srgbClr val="000000"/>
                </a:solidFill>
                <a:cs typeface="+mn-cs"/>
              </a:rPr>
              <a:pPr/>
              <a:t>‹#›</a:t>
            </a:fld>
            <a:endParaRPr lang="en-US" dirty="0">
              <a:solidFill>
                <a:srgbClr val="000000"/>
              </a:solidFill>
              <a:cs typeface="+mn-cs"/>
            </a:endParaRPr>
          </a:p>
        </p:txBody>
      </p:sp>
      <p:sp>
        <p:nvSpPr>
          <p:cNvPr id="5125" name="Rectangle 5"/>
          <p:cNvSpPr>
            <a:spLocks noGrp="1" noChangeArrowheads="1"/>
          </p:cNvSpPr>
          <p:nvPr>
            <p:ph type="body" idx="1"/>
          </p:nvPr>
        </p:nvSpPr>
        <p:spPr bwMode="auto">
          <a:xfrm>
            <a:off x="712788" y="858838"/>
            <a:ext cx="8229600" cy="548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title"/>
          </p:nvPr>
        </p:nvSpPr>
        <p:spPr bwMode="auto">
          <a:xfrm>
            <a:off x="4" y="0"/>
            <a:ext cx="9140825" cy="547688"/>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Calibri" pitchFamily="34" charset="0"/>
        </a:defRPr>
      </a:lvl2pPr>
      <a:lvl3pPr algn="l" rtl="0" eaLnBrk="0" fontAlgn="base" hangingPunct="0">
        <a:spcBef>
          <a:spcPct val="0"/>
        </a:spcBef>
        <a:spcAft>
          <a:spcPct val="0"/>
        </a:spcAft>
        <a:defRPr sz="2400" b="1">
          <a:solidFill>
            <a:schemeClr val="bg1"/>
          </a:solidFill>
          <a:latin typeface="Calibri" pitchFamily="34" charset="0"/>
        </a:defRPr>
      </a:lvl3pPr>
      <a:lvl4pPr algn="l" rtl="0" eaLnBrk="0" fontAlgn="base" hangingPunct="0">
        <a:spcBef>
          <a:spcPct val="0"/>
        </a:spcBef>
        <a:spcAft>
          <a:spcPct val="0"/>
        </a:spcAft>
        <a:defRPr sz="2400" b="1">
          <a:solidFill>
            <a:schemeClr val="bg1"/>
          </a:solidFill>
          <a:latin typeface="Calibri" pitchFamily="34" charset="0"/>
        </a:defRPr>
      </a:lvl4pPr>
      <a:lvl5pPr algn="l" rtl="0" eaLnBrk="0" fontAlgn="base" hangingPunct="0">
        <a:spcBef>
          <a:spcPct val="0"/>
        </a:spcBef>
        <a:spcAft>
          <a:spcPct val="0"/>
        </a:spcAft>
        <a:defRPr sz="2400" b="1">
          <a:solidFill>
            <a:schemeClr val="bg1"/>
          </a:solidFill>
          <a:latin typeface="Calibri" pitchFamily="34" charset="0"/>
        </a:defRPr>
      </a:lvl5pPr>
      <a:lvl6pPr marL="457200" algn="l" rtl="0" fontAlgn="base">
        <a:spcBef>
          <a:spcPct val="0"/>
        </a:spcBef>
        <a:spcAft>
          <a:spcPct val="0"/>
        </a:spcAft>
        <a:defRPr sz="2400" b="1">
          <a:solidFill>
            <a:schemeClr val="bg1"/>
          </a:solidFill>
          <a:latin typeface="Calibri" pitchFamily="34" charset="0"/>
        </a:defRPr>
      </a:lvl6pPr>
      <a:lvl7pPr marL="914400" algn="l" rtl="0" fontAlgn="base">
        <a:spcBef>
          <a:spcPct val="0"/>
        </a:spcBef>
        <a:spcAft>
          <a:spcPct val="0"/>
        </a:spcAft>
        <a:defRPr sz="2400" b="1">
          <a:solidFill>
            <a:schemeClr val="bg1"/>
          </a:solidFill>
          <a:latin typeface="Calibri" pitchFamily="34" charset="0"/>
        </a:defRPr>
      </a:lvl7pPr>
      <a:lvl8pPr marL="1371600" algn="l" rtl="0" fontAlgn="base">
        <a:spcBef>
          <a:spcPct val="0"/>
        </a:spcBef>
        <a:spcAft>
          <a:spcPct val="0"/>
        </a:spcAft>
        <a:defRPr sz="2400" b="1">
          <a:solidFill>
            <a:schemeClr val="bg1"/>
          </a:solidFill>
          <a:latin typeface="Calibri" pitchFamily="34" charset="0"/>
        </a:defRPr>
      </a:lvl8pPr>
      <a:lvl9pPr marL="1828800" algn="l" rtl="0" fontAlgn="base">
        <a:spcBef>
          <a:spcPct val="0"/>
        </a:spcBef>
        <a:spcAft>
          <a:spcPct val="0"/>
        </a:spcAft>
        <a:defRPr sz="24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AutoNum type="arabicPeriod"/>
        <a:defRPr sz="2000" b="1">
          <a:solidFill>
            <a:schemeClr val="tx1"/>
          </a:solidFill>
          <a:latin typeface="+mn-lt"/>
          <a:ea typeface="+mn-ea"/>
          <a:cs typeface="+mn-cs"/>
        </a:defRPr>
      </a:lvl1pPr>
      <a:lvl2pPr marL="800100" indent="-279400" algn="l" rtl="0" eaLnBrk="0" fontAlgn="base" hangingPunct="0">
        <a:spcBef>
          <a:spcPct val="20000"/>
        </a:spcBef>
        <a:spcAft>
          <a:spcPct val="0"/>
        </a:spcAft>
        <a:buFont typeface="Wingdings" pitchFamily="2" charset="2"/>
        <a:buChar char="§"/>
        <a:defRPr>
          <a:solidFill>
            <a:schemeClr val="tx1"/>
          </a:solidFill>
          <a:latin typeface="+mn-lt"/>
        </a:defRPr>
      </a:lvl2pPr>
      <a:lvl3pPr marL="1206500" indent="-292100" algn="l" rtl="0" eaLnBrk="0" fontAlgn="base" hangingPunct="0">
        <a:spcBef>
          <a:spcPct val="20000"/>
        </a:spcBef>
        <a:spcAft>
          <a:spcPct val="0"/>
        </a:spcAft>
        <a:buChar char="o"/>
        <a:defRPr sz="1600">
          <a:solidFill>
            <a:schemeClr val="tx1"/>
          </a:solidFill>
          <a:latin typeface="+mn-lt"/>
        </a:defRPr>
      </a:lvl3pPr>
      <a:lvl4pPr marL="1600200" indent="-279400" algn="l" rtl="0" eaLnBrk="0" fontAlgn="base" hangingPunct="0">
        <a:spcBef>
          <a:spcPct val="20000"/>
        </a:spcBef>
        <a:spcAft>
          <a:spcPct val="0"/>
        </a:spcAft>
        <a:buFont typeface="Wingdings" pitchFamily="2" charset="2"/>
        <a:buChar char="v"/>
        <a:defRPr sz="1400">
          <a:solidFill>
            <a:schemeClr val="tx1"/>
          </a:solidFill>
          <a:latin typeface="+mn-lt"/>
        </a:defRPr>
      </a:lvl4pPr>
      <a:lvl5pPr marL="2006600" indent="-292100" algn="l" rtl="0" eaLnBrk="0" fontAlgn="base" hangingPunct="0">
        <a:spcBef>
          <a:spcPct val="20000"/>
        </a:spcBef>
        <a:spcAft>
          <a:spcPct val="0"/>
        </a:spcAft>
        <a:buFont typeface="Wingdings" pitchFamily="2" charset="2"/>
        <a:buChar char="Ø"/>
        <a:defRPr sz="1200">
          <a:solidFill>
            <a:schemeClr val="tx1"/>
          </a:solidFill>
          <a:latin typeface="+mn-lt"/>
        </a:defRPr>
      </a:lvl5pPr>
      <a:lvl6pPr marL="2463800" indent="-292100" algn="l" rtl="0" fontAlgn="base">
        <a:spcBef>
          <a:spcPct val="20000"/>
        </a:spcBef>
        <a:spcAft>
          <a:spcPct val="0"/>
        </a:spcAft>
        <a:buFont typeface="Wingdings" pitchFamily="2" charset="2"/>
        <a:buChar char="Ø"/>
        <a:defRPr sz="1200">
          <a:solidFill>
            <a:schemeClr val="tx1"/>
          </a:solidFill>
          <a:latin typeface="+mn-lt"/>
        </a:defRPr>
      </a:lvl6pPr>
      <a:lvl7pPr marL="2921000" indent="-292100" algn="l" rtl="0" fontAlgn="base">
        <a:spcBef>
          <a:spcPct val="20000"/>
        </a:spcBef>
        <a:spcAft>
          <a:spcPct val="0"/>
        </a:spcAft>
        <a:buFont typeface="Wingdings" pitchFamily="2" charset="2"/>
        <a:buChar char="Ø"/>
        <a:defRPr sz="1200">
          <a:solidFill>
            <a:schemeClr val="tx1"/>
          </a:solidFill>
          <a:latin typeface="+mn-lt"/>
        </a:defRPr>
      </a:lvl7pPr>
      <a:lvl8pPr marL="3378200" indent="-292100" algn="l" rtl="0" fontAlgn="base">
        <a:spcBef>
          <a:spcPct val="20000"/>
        </a:spcBef>
        <a:spcAft>
          <a:spcPct val="0"/>
        </a:spcAft>
        <a:buFont typeface="Wingdings" pitchFamily="2" charset="2"/>
        <a:buChar char="Ø"/>
        <a:defRPr sz="1200">
          <a:solidFill>
            <a:schemeClr val="tx1"/>
          </a:solidFill>
          <a:latin typeface="+mn-lt"/>
        </a:defRPr>
      </a:lvl8pPr>
      <a:lvl9pPr marL="3835400" indent="-292100" algn="l" rtl="0" fontAlgn="base">
        <a:spcBef>
          <a:spcPct val="20000"/>
        </a:spcBef>
        <a:spcAft>
          <a:spcPct val="0"/>
        </a:spcAft>
        <a:buFont typeface="Wingdings" pitchFamily="2" charset="2"/>
        <a:buChar char="Ø"/>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3900" y="190500"/>
            <a:ext cx="76962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733425" y="1155700"/>
            <a:ext cx="7670800" cy="47879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a:lvl1pPr>
          </a:lstStyle>
          <a:p>
            <a:fld id="{F42C6705-A35E-413A-B393-7A8B34DD5C9B}" type="slidenum">
              <a:rPr lang="en-US" altLang="en-US"/>
              <a:pPr/>
              <a:t>‹#›</a:t>
            </a:fld>
            <a:endParaRPr lang="en-US" altLang="en-US" dirty="0"/>
          </a:p>
        </p:txBody>
      </p:sp>
      <p:sp>
        <p:nvSpPr>
          <p:cNvPr id="1070" name="Line 46"/>
          <p:cNvSpPr>
            <a:spLocks noChangeShapeType="1"/>
          </p:cNvSpPr>
          <p:nvPr userDrawn="1"/>
        </p:nvSpPr>
        <p:spPr bwMode="auto">
          <a:xfrm>
            <a:off x="647700" y="6172200"/>
            <a:ext cx="7843838"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71" name="Picture 47"/>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45375" y="6280150"/>
            <a:ext cx="1089025" cy="317500"/>
          </a:xfrm>
          <a:prstGeom prst="rect">
            <a:avLst/>
          </a:prstGeom>
          <a:noFill/>
          <a:extLst>
            <a:ext uri="{909E8E84-426E-40DD-AFC4-6F175D3DCCD1}">
              <a14:hiddenFill xmlns:a14="http://schemas.microsoft.com/office/drawing/2010/main">
                <a:solidFill>
                  <a:srgbClr val="FFFFFF"/>
                </a:solidFill>
              </a14:hiddenFill>
            </a:ext>
          </a:extLst>
        </p:spPr>
      </p:pic>
      <p:sp>
        <p:nvSpPr>
          <p:cNvPr id="1073" name="Rectangle 49"/>
          <p:cNvSpPr>
            <a:spLocks noGrp="1" noChangeArrowheads="1"/>
          </p:cNvSpPr>
          <p:nvPr>
            <p:ph type="ftr" sz="quarter" idx="3"/>
          </p:nvPr>
        </p:nvSpPr>
        <p:spPr bwMode="auto">
          <a:xfrm>
            <a:off x="685800" y="6229350"/>
            <a:ext cx="624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a:lvl1pPr>
          </a:lstStyle>
          <a:p>
            <a:endParaRPr lang="en-US" altLang="en-US" dirty="0"/>
          </a:p>
        </p:txBody>
      </p:sp>
    </p:spTree>
    <p:extLst>
      <p:ext uri="{BB962C8B-B14F-4D97-AF65-F5344CB8AC3E}">
        <p14:creationId xmlns:p14="http://schemas.microsoft.com/office/powerpoint/2010/main" val="33025950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215900"/>
            <a:ext cx="8293100" cy="596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
        <p:nvSpPr>
          <p:cNvPr id="1027" name="Rectangle 3"/>
          <p:cNvSpPr>
            <a:spLocks noGrp="1" noChangeArrowheads="1"/>
          </p:cNvSpPr>
          <p:nvPr>
            <p:ph type="body" idx="1"/>
          </p:nvPr>
        </p:nvSpPr>
        <p:spPr bwMode="auto">
          <a:xfrm>
            <a:off x="734219" y="990600"/>
            <a:ext cx="7670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sz="800" b="0">
                <a:latin typeface="Arial" charset="0"/>
                <a:cs typeface="+mn-cs"/>
              </a:defRPr>
            </a:lvl1pPr>
          </a:lstStyle>
          <a:p>
            <a:pPr>
              <a:defRPr/>
            </a:pPr>
            <a:r>
              <a:rPr lang="en-GB" altLang="en-US" dirty="0">
                <a:solidFill>
                  <a:srgbClr val="000000"/>
                </a:solidFill>
              </a:rPr>
              <a:t>A</a:t>
            </a:r>
            <a:fld id="{2FBCACB6-7750-4C16-8B3F-023459CEA582}" type="slidenum">
              <a:rPr lang="en-US" altLang="en-US" smtClean="0">
                <a:solidFill>
                  <a:srgbClr val="000000"/>
                </a:solidFill>
              </a:rPr>
              <a:pPr>
                <a:defRPr/>
              </a:pPr>
              <a:t>‹#›</a:t>
            </a:fld>
            <a:endParaRPr lang="en-US" altLang="en-US" dirty="0">
              <a:solidFill>
                <a:srgbClr val="000000"/>
              </a:solidFill>
            </a:endParaRPr>
          </a:p>
        </p:txBody>
      </p:sp>
      <p:sp>
        <p:nvSpPr>
          <p:cNvPr id="1070" name="Line 46"/>
          <p:cNvSpPr>
            <a:spLocks noChangeShapeType="1"/>
          </p:cNvSpPr>
          <p:nvPr/>
        </p:nvSpPr>
        <p:spPr bwMode="auto">
          <a:xfrm>
            <a:off x="647700" y="6172200"/>
            <a:ext cx="7843838" cy="0"/>
          </a:xfrm>
          <a:prstGeom prst="line">
            <a:avLst/>
          </a:prstGeom>
          <a:noFill/>
          <a:ln w="19050">
            <a:solidFill>
              <a:schemeClr val="accent1"/>
            </a:solidFill>
            <a:round/>
            <a:headEnd/>
            <a:tailEnd/>
          </a:ln>
          <a:effectLst/>
        </p:spPr>
        <p:txBody>
          <a:bodyPr wrap="none" anchor="ctr"/>
          <a:lstStyle/>
          <a:p>
            <a:pPr eaLnBrk="0" hangingPunct="0">
              <a:defRPr/>
            </a:pPr>
            <a:endParaRPr lang="en-SG" dirty="0">
              <a:solidFill>
                <a:srgbClr val="000000"/>
              </a:solidFill>
              <a:latin typeface="Arial" charset="0"/>
              <a:cs typeface="+mn-cs"/>
            </a:endParaRPr>
          </a:p>
        </p:txBody>
      </p:sp>
      <p:pic>
        <p:nvPicPr>
          <p:cNvPr id="1030" name="Picture 47"/>
          <p:cNvPicPr>
            <a:picLocks noChangeAspect="1" noChangeArrowheads="1"/>
          </p:cNvPicPr>
          <p:nvPr/>
        </p:nvPicPr>
        <p:blipFill>
          <a:blip r:embed="rId14" cstate="print"/>
          <a:srcRect/>
          <a:stretch>
            <a:fillRect/>
          </a:stretch>
        </p:blipFill>
        <p:spPr bwMode="auto">
          <a:xfrm>
            <a:off x="7445423"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b="0">
                <a:latin typeface="Arial" charset="0"/>
                <a:cs typeface="+mn-cs"/>
              </a:defRPr>
            </a:lvl1pPr>
          </a:lstStyle>
          <a:p>
            <a:pPr>
              <a:defRPr/>
            </a:pPr>
            <a:endParaRPr lang="en-US" dirty="0">
              <a:solidFill>
                <a:srgbClr val="000000"/>
              </a:solidFill>
            </a:endParaRPr>
          </a:p>
        </p:txBody>
      </p:sp>
    </p:spTree>
    <p:extLst>
      <p:ext uri="{BB962C8B-B14F-4D97-AF65-F5344CB8AC3E}">
        <p14:creationId xmlns:p14="http://schemas.microsoft.com/office/powerpoint/2010/main" val="143030403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5"/>
            </p:custDataLst>
            <p:extLst>
              <p:ext uri="{D42A27DB-BD31-4B8C-83A1-F6EECF244321}">
                <p14:modId xmlns:p14="http://schemas.microsoft.com/office/powerpoint/2010/main" val="2924387747"/>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1803" name="think-cell Slide" r:id="rId16" imgW="360" imgH="360" progId="TCLayout.ActiveDocument.1">
                  <p:embed/>
                </p:oleObj>
              </mc:Choice>
              <mc:Fallback>
                <p:oleObj name="think-cell Slide" r:id="rId16" imgW="360" imgH="36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0"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 name="Rectangle 2"/>
          <p:cNvSpPr>
            <a:spLocks noGrp="1" noChangeArrowheads="1"/>
          </p:cNvSpPr>
          <p:nvPr>
            <p:ph type="title"/>
          </p:nvPr>
        </p:nvSpPr>
        <p:spPr bwMode="auto">
          <a:xfrm>
            <a:off x="414338" y="404663"/>
            <a:ext cx="8315325" cy="7589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dirty="0"/>
              <a:t>Click to edit Master title / style</a:t>
            </a:r>
          </a:p>
        </p:txBody>
      </p:sp>
      <p:sp>
        <p:nvSpPr>
          <p:cNvPr id="2051" name="Rectangle 3"/>
          <p:cNvSpPr>
            <a:spLocks noGrp="1" noChangeArrowheads="1"/>
          </p:cNvSpPr>
          <p:nvPr>
            <p:ph type="body" idx="1"/>
          </p:nvPr>
        </p:nvSpPr>
        <p:spPr bwMode="auto">
          <a:xfrm>
            <a:off x="414339" y="1409700"/>
            <a:ext cx="8315324" cy="4533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7" name="Picture 47"/>
          <p:cNvPicPr>
            <a:picLocks noChangeAspect="1" noChangeArrowheads="1"/>
          </p:cNvPicPr>
          <p:nvPr/>
        </p:nvPicPr>
        <p:blipFill>
          <a:blip r:embed="rId18" cstate="print"/>
          <a:srcRect/>
          <a:stretch>
            <a:fillRect/>
          </a:stretch>
        </p:blipFill>
        <p:spPr bwMode="auto">
          <a:xfrm>
            <a:off x="7308307" y="6351860"/>
            <a:ext cx="1089025" cy="317500"/>
          </a:xfrm>
          <a:prstGeom prst="rect">
            <a:avLst/>
          </a:prstGeom>
          <a:noFill/>
          <a:ln w="9525">
            <a:noFill/>
            <a:miter lim="800000"/>
            <a:headEnd/>
            <a:tailEnd/>
          </a:ln>
        </p:spPr>
      </p:pic>
    </p:spTree>
    <p:extLst>
      <p:ext uri="{BB962C8B-B14F-4D97-AF65-F5344CB8AC3E}">
        <p14:creationId xmlns:p14="http://schemas.microsoft.com/office/powerpoint/2010/main" val="1167955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rtl="0" eaLnBrk="1" fontAlgn="base" hangingPunct="1">
        <a:spcBef>
          <a:spcPct val="0"/>
        </a:spcBef>
        <a:spcAft>
          <a:spcPct val="0"/>
        </a:spcAft>
        <a:defRPr sz="2000" b="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173736" indent="-173736" algn="l" rtl="0" eaLnBrk="1" fontAlgn="base" hangingPunct="1">
        <a:spcBef>
          <a:spcPts val="1152"/>
        </a:spcBef>
        <a:spcAft>
          <a:spcPct val="0"/>
        </a:spcAft>
        <a:buClr>
          <a:schemeClr val="accent1"/>
        </a:buClr>
        <a:buFont typeface="Wingdings" pitchFamily="2" charset="2"/>
        <a:buChar char="§"/>
        <a:defRPr sz="1600">
          <a:solidFill>
            <a:schemeClr val="tx1"/>
          </a:solidFill>
          <a:latin typeface="+mn-lt"/>
          <a:ea typeface="+mn-ea"/>
          <a:cs typeface="+mn-cs"/>
        </a:defRPr>
      </a:lvl1pPr>
      <a:lvl2pPr marL="347472" indent="-164592" algn="l" rtl="0" eaLnBrk="1" fontAlgn="base" hangingPunct="1">
        <a:spcBef>
          <a:spcPts val="384"/>
        </a:spcBef>
        <a:spcAft>
          <a:spcPct val="0"/>
        </a:spcAft>
        <a:buFont typeface="Arial" panose="020B0604020202020204" pitchFamily="34" charset="0"/>
        <a:buChar char="–"/>
        <a:defRPr sz="1400">
          <a:solidFill>
            <a:schemeClr val="tx1"/>
          </a:solidFill>
          <a:latin typeface="+mn-lt"/>
        </a:defRPr>
      </a:lvl2pPr>
      <a:lvl3pPr marL="512064" indent="-173736" algn="l" rtl="0" eaLnBrk="1" fontAlgn="base" hangingPunct="1">
        <a:spcBef>
          <a:spcPts val="384"/>
        </a:spcBef>
        <a:spcAft>
          <a:spcPct val="0"/>
        </a:spcAft>
        <a:buFont typeface="Arial" panose="020B0604020202020204" pitchFamily="34" charset="0"/>
        <a:buChar char="-"/>
        <a:defRPr sz="1400">
          <a:solidFill>
            <a:schemeClr val="tx1"/>
          </a:solidFill>
          <a:latin typeface="+mn-lt"/>
        </a:defRPr>
      </a:lvl3pPr>
      <a:lvl4pPr marL="685800" indent="-164592" algn="l" rtl="0" eaLnBrk="1" fontAlgn="base" hangingPunct="1">
        <a:spcBef>
          <a:spcPts val="384"/>
        </a:spcBef>
        <a:spcAft>
          <a:spcPct val="0"/>
        </a:spcAft>
        <a:buFont typeface="Arial" panose="020B0604020202020204" pitchFamily="34" charset="0"/>
        <a:buChar char="-"/>
        <a:defRPr sz="1400">
          <a:solidFill>
            <a:schemeClr val="tx1"/>
          </a:solidFill>
          <a:latin typeface="+mn-lt"/>
        </a:defRPr>
      </a:lvl4pPr>
      <a:lvl5pPr marL="859536" indent="-173736" algn="l" rtl="0" eaLnBrk="1" fontAlgn="base" hangingPunct="1">
        <a:spcBef>
          <a:spcPts val="384"/>
        </a:spcBef>
        <a:spcAft>
          <a:spcPct val="0"/>
        </a:spcAft>
        <a:buFont typeface="Arial" panose="020B0604020202020204" pitchFamily="34" charset="0"/>
        <a:buChar char="-"/>
        <a:defRPr sz="14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3.xml"/><Relationship Id="rId5" Type="http://schemas.openxmlformats.org/officeDocument/2006/relationships/slideLayout" Target="../slideLayouts/slideLayout29.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108365" y="2079541"/>
            <a:ext cx="7502235" cy="2117009"/>
          </a:xfrm>
        </p:spPr>
        <p:txBody>
          <a:bodyPr/>
          <a:lstStyle/>
          <a:p>
            <a:r>
              <a:rPr lang="en-GB" sz="2800" dirty="0">
                <a:solidFill>
                  <a:schemeClr val="tx1"/>
                </a:solidFill>
              </a:rPr>
              <a:t>Credit Architecture Project </a:t>
            </a:r>
            <a:br>
              <a:rPr lang="en-GB" sz="2800" dirty="0">
                <a:solidFill>
                  <a:schemeClr val="tx1"/>
                </a:solidFill>
              </a:rPr>
            </a:br>
            <a:r>
              <a:rPr lang="en-GB" sz="2400" dirty="0">
                <a:solidFill>
                  <a:schemeClr val="tx1"/>
                </a:solidFill>
              </a:rPr>
              <a:t>Phase 2 Discussion on End-to-End Process</a:t>
            </a:r>
            <a:br>
              <a:rPr lang="en-GB" sz="2400" dirty="0">
                <a:solidFill>
                  <a:schemeClr val="tx1"/>
                </a:solidFill>
              </a:rPr>
            </a:br>
            <a:br>
              <a:rPr lang="en-GB" sz="2400" dirty="0">
                <a:solidFill>
                  <a:schemeClr val="tx1"/>
                </a:solidFill>
              </a:rPr>
            </a:br>
            <a:r>
              <a:rPr lang="en-GB" sz="2000" dirty="0">
                <a:solidFill>
                  <a:schemeClr val="tx1"/>
                </a:solidFill>
              </a:rPr>
              <a:t>Section A – Main Deck </a:t>
            </a:r>
            <a:endParaRPr lang="en-SG" sz="2000" dirty="0">
              <a:solidFill>
                <a:schemeClr val="tx1"/>
              </a:solidFill>
            </a:endParaRPr>
          </a:p>
        </p:txBody>
      </p:sp>
    </p:spTree>
    <p:extLst>
      <p:ext uri="{BB962C8B-B14F-4D97-AF65-F5344CB8AC3E}">
        <p14:creationId xmlns:p14="http://schemas.microsoft.com/office/powerpoint/2010/main" val="91099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76001" y="2460897"/>
            <a:ext cx="7791999" cy="1117600"/>
          </a:xfrm>
          <a:prstGeom prst="rect">
            <a:avLst/>
          </a:prstGeom>
          <a:solidFill>
            <a:schemeClr val="bg1">
              <a:lumMod val="95000"/>
            </a:schemeClr>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29" tIns="45714" rIns="91429" bIns="45714" numCol="1" rtlCol="0" anchor="ctr" anchorCtr="0" compatLnSpc="1">
            <a:prstTxWarp prst="textNoShape">
              <a:avLst/>
            </a:prstTxWarp>
          </a:bodyPr>
          <a:lstStyle/>
          <a:p>
            <a:pPr algn="ctr" defTabSz="914293"/>
            <a:endParaRPr lang="en-SG" sz="1400" b="0" dirty="0">
              <a:latin typeface="+mj-lt"/>
              <a:cs typeface="Calibri" pitchFamily="34" charset="0"/>
            </a:endParaRPr>
          </a:p>
        </p:txBody>
      </p:sp>
      <p:sp>
        <p:nvSpPr>
          <p:cNvPr id="2" name="Title 1"/>
          <p:cNvSpPr>
            <a:spLocks noGrp="1"/>
          </p:cNvSpPr>
          <p:nvPr>
            <p:ph type="title"/>
          </p:nvPr>
        </p:nvSpPr>
        <p:spPr/>
        <p:txBody>
          <a:bodyPr/>
          <a:lstStyle/>
          <a:p>
            <a:r>
              <a:rPr lang="en-GB" dirty="0">
                <a:latin typeface="+mn-lt"/>
              </a:rPr>
              <a:t>Agenda</a:t>
            </a:r>
            <a:endParaRPr lang="en-US" dirty="0">
              <a:latin typeface="+mn-lt"/>
            </a:endParaRPr>
          </a:p>
        </p:txBody>
      </p:sp>
      <p:sp>
        <p:nvSpPr>
          <p:cNvPr id="3" name="Content Placeholder 2"/>
          <p:cNvSpPr>
            <a:spLocks noGrp="1"/>
          </p:cNvSpPr>
          <p:nvPr>
            <p:ph idx="1"/>
          </p:nvPr>
        </p:nvSpPr>
        <p:spPr>
          <a:xfrm>
            <a:off x="734219" y="881416"/>
            <a:ext cx="7670800" cy="4953000"/>
          </a:xfrm>
        </p:spPr>
        <p:txBody>
          <a:bodyPr/>
          <a:lstStyle/>
          <a:p>
            <a:pPr>
              <a:buFont typeface="+mj-lt"/>
              <a:buAutoNum type="arabicPeriod"/>
            </a:pPr>
            <a:endParaRPr lang="en-GB" b="1" dirty="0"/>
          </a:p>
          <a:p>
            <a:pPr>
              <a:buFont typeface="+mj-lt"/>
              <a:buAutoNum type="arabicPeriod"/>
            </a:pPr>
            <a:r>
              <a:rPr lang="en-GB" b="1" dirty="0"/>
              <a:t>Recap: Objectives, Pain Points &amp; Guiding Principles</a:t>
            </a:r>
            <a:endParaRPr lang="en-GB" sz="1050" b="1" dirty="0"/>
          </a:p>
          <a:p>
            <a:pPr>
              <a:buFont typeface="+mj-lt"/>
              <a:buAutoNum type="arabicPeriod" startAt="2"/>
            </a:pPr>
            <a:endParaRPr lang="en-GB" b="1" dirty="0"/>
          </a:p>
          <a:p>
            <a:pPr marL="0" indent="0">
              <a:buNone/>
            </a:pPr>
            <a:endParaRPr lang="en-GB" b="1" dirty="0"/>
          </a:p>
          <a:p>
            <a:pPr marL="0" indent="0">
              <a:buNone/>
            </a:pPr>
            <a:endParaRPr lang="en-GB" b="1" dirty="0"/>
          </a:p>
          <a:p>
            <a:pPr>
              <a:buFont typeface="+mj-lt"/>
              <a:buAutoNum type="arabicPeriod" startAt="2"/>
            </a:pPr>
            <a:r>
              <a:rPr lang="en-GB" b="1" dirty="0"/>
              <a:t>Approach for “To-Be” Process</a:t>
            </a:r>
          </a:p>
          <a:p>
            <a:pPr marL="800100" lvl="1" indent="-342900">
              <a:buNone/>
            </a:pPr>
            <a:endParaRPr lang="en-GB" dirty="0">
              <a:solidFill>
                <a:srgbClr val="000000"/>
              </a:solidFill>
            </a:endParaRPr>
          </a:p>
          <a:p>
            <a:pPr>
              <a:buFont typeface="+mj-lt"/>
              <a:buAutoNum type="arabicPeriod" startAt="2"/>
            </a:pPr>
            <a:endParaRPr lang="en-GB" b="1" dirty="0"/>
          </a:p>
          <a:p>
            <a:pPr marL="0" indent="0">
              <a:buNone/>
            </a:pPr>
            <a:endParaRPr lang="en-GB" b="1" dirty="0"/>
          </a:p>
          <a:p>
            <a:pPr>
              <a:buFont typeface="+mj-lt"/>
              <a:buAutoNum type="arabicPeriod" startAt="3"/>
            </a:pPr>
            <a:r>
              <a:rPr lang="en-GB" b="1" dirty="0"/>
              <a:t>Walkthrough of Use Cases</a:t>
            </a:r>
          </a:p>
          <a:p>
            <a:pPr>
              <a:buFont typeface="+mj-lt"/>
              <a:buAutoNum type="arabicPeriod" startAt="3"/>
            </a:pPr>
            <a:endParaRPr lang="en-GB" b="1" dirty="0"/>
          </a:p>
          <a:p>
            <a:pPr>
              <a:buFont typeface="+mj-lt"/>
              <a:buAutoNum type="arabicPeriod" startAt="3"/>
            </a:pPr>
            <a:endParaRPr lang="en-GB" b="1" dirty="0"/>
          </a:p>
          <a:p>
            <a:pPr>
              <a:buFont typeface="+mj-lt"/>
              <a:buAutoNum type="arabicPeriod" startAt="3"/>
            </a:pPr>
            <a:endParaRPr lang="en-GB" b="1" dirty="0"/>
          </a:p>
          <a:p>
            <a:pPr>
              <a:buFont typeface="+mj-lt"/>
              <a:buAutoNum type="arabicPeriod" startAt="3"/>
            </a:pPr>
            <a:r>
              <a:rPr lang="en-GB" b="1" dirty="0"/>
              <a:t>Next Steps</a:t>
            </a:r>
            <a:endParaRPr lang="en-GB"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7203991" y="1227909"/>
            <a:ext cx="914400" cy="731520"/>
          </a:xfrm>
          <a:prstGeom prst="rect">
            <a:avLst/>
          </a:prstGeom>
          <a:blipFill rotWithShape="1">
            <a:blip r:embed="rId2" cstate="print">
              <a:biLevel thresh="75000"/>
            </a:blip>
            <a:srcRect/>
            <a:stretch>
              <a:fillRect t="-22210" b="-17360"/>
            </a:stretch>
          </a:blip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1" name="Rectangle 10"/>
          <p:cNvSpPr>
            <a:spLocks noChangeAspect="1"/>
          </p:cNvSpPr>
          <p:nvPr/>
        </p:nvSpPr>
        <p:spPr>
          <a:xfrm>
            <a:off x="7158271" y="2585306"/>
            <a:ext cx="1005840" cy="868783"/>
          </a:xfrm>
          <a:prstGeom prst="rect">
            <a:avLst/>
          </a:prstGeom>
          <a:blipFill rotWithShape="1">
            <a:blip r:embed="rId3" cstate="print">
              <a:biLevel thresh="75000"/>
            </a:blip>
            <a:srcRect/>
            <a:stretch>
              <a:fillRect t="-7788" b="-7988"/>
            </a:stretch>
          </a:blip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pic>
        <p:nvPicPr>
          <p:cNvPr id="13" name="Picture 6" descr="http://kountry.net/wp-content/uploads/2014/08/icon-walkthrough-2-150x150.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7249711" y="3888378"/>
            <a:ext cx="822960" cy="8229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a193.phobos.apple.com/us/r1000/000/Purple6/v4/94/cd/05/94cd0598-91be-2532-856f-438f740f1f8e/mzl.lfmggwjk.png"/>
          <p:cNvPicPr>
            <a:picLocks noChangeAspect="1" noChangeArrowheads="1"/>
          </p:cNvPicPr>
          <p:nvPr/>
        </p:nvPicPr>
        <p:blipFill>
          <a:blip r:embed="rId5" cstate="print">
            <a:clrChange>
              <a:clrFrom>
                <a:srgbClr val="F8F7F0"/>
              </a:clrFrom>
              <a:clrTo>
                <a:srgbClr val="F8F7F0">
                  <a:alpha val="0"/>
                </a:srgbClr>
              </a:clrTo>
            </a:clrChange>
            <a:biLevel thresh="75000"/>
            <a:extLst>
              <a:ext uri="{28A0092B-C50C-407E-A947-70E740481C1C}">
                <a14:useLocalDpi xmlns:a14="http://schemas.microsoft.com/office/drawing/2010/main" val="0"/>
              </a:ext>
            </a:extLst>
          </a:blip>
          <a:srcRect/>
          <a:stretch>
            <a:fillRect/>
          </a:stretch>
        </p:blipFill>
        <p:spPr bwMode="auto">
          <a:xfrm>
            <a:off x="7203991" y="5092338"/>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pPr>
              <a:defRPr/>
            </a:pPr>
            <a:r>
              <a:rPr lang="en-US" altLang="en-US">
                <a:solidFill>
                  <a:srgbClr val="000000"/>
                </a:solidFill>
              </a:rPr>
              <a:t>A</a:t>
            </a:r>
            <a:fld id="{2404B8C9-FEA0-471E-BDE4-CD4EA3EF510C}" type="slidenum">
              <a:rPr lang="en-US" altLang="en-US" smtClean="0">
                <a:solidFill>
                  <a:srgbClr val="000000"/>
                </a:solidFill>
              </a:rPr>
              <a:pPr>
                <a:defRPr/>
              </a:pPr>
              <a:t>10</a:t>
            </a:fld>
            <a:endParaRPr lang="en-US" altLang="en-US" dirty="0">
              <a:solidFill>
                <a:srgbClr val="000000"/>
              </a:solidFill>
            </a:endParaRPr>
          </a:p>
        </p:txBody>
      </p:sp>
    </p:spTree>
    <p:extLst>
      <p:ext uri="{BB962C8B-B14F-4D97-AF65-F5344CB8AC3E}">
        <p14:creationId xmlns:p14="http://schemas.microsoft.com/office/powerpoint/2010/main" val="181375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Recap – End-to-end Credit Process</a:t>
            </a:r>
            <a:endParaRPr lang="en-US" dirty="0"/>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Rectangle 6"/>
          <p:cNvSpPr/>
          <p:nvPr/>
        </p:nvSpPr>
        <p:spPr>
          <a:xfrm>
            <a:off x="387927" y="832674"/>
            <a:ext cx="4944534" cy="307777"/>
          </a:xfrm>
          <a:prstGeom prst="rect">
            <a:avLst/>
          </a:prstGeom>
        </p:spPr>
        <p:txBody>
          <a:bodyPr wrap="square">
            <a:spAutoFit/>
          </a:bodyPr>
          <a:lstStyle/>
          <a:p>
            <a:pPr defTabSz="881063"/>
            <a:r>
              <a:rPr lang="en-GB" sz="1400" u="sng" dirty="0">
                <a:latin typeface="Arial" charset="0"/>
                <a:ea typeface="Arial Unicode MS" pitchFamily="34" charset="-128"/>
                <a:cs typeface="Arial" charset="0"/>
              </a:rPr>
              <a:t>Level 0 – 10-Step Credit Process</a:t>
            </a:r>
            <a:endParaRPr lang="en-US" sz="1400" u="sng" dirty="0">
              <a:latin typeface="Arial" charset="0"/>
              <a:ea typeface="Arial Unicode MS" pitchFamily="34" charset="-128"/>
              <a:cs typeface="Arial" charset="0"/>
            </a:endParaRPr>
          </a:p>
        </p:txBody>
      </p:sp>
      <p:pic>
        <p:nvPicPr>
          <p:cNvPr id="22530" name="Picture 2">
            <a:hlinkClick r:id="" action="ppaction://noaction"/>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27746" y="2347269"/>
            <a:ext cx="3432830" cy="25622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387927" y="1971178"/>
            <a:ext cx="8670349" cy="307777"/>
          </a:xfrm>
          <a:prstGeom prst="rect">
            <a:avLst/>
          </a:prstGeom>
        </p:spPr>
        <p:txBody>
          <a:bodyPr wrap="square">
            <a:spAutoFit/>
          </a:bodyPr>
          <a:lstStyle/>
          <a:p>
            <a:pPr defTabSz="881063"/>
            <a:r>
              <a:rPr lang="en-US" sz="1400" u="sng" dirty="0">
                <a:latin typeface="Arial" charset="0"/>
                <a:ea typeface="Arial Unicode MS" pitchFamily="34" charset="-128"/>
                <a:cs typeface="Arial" charset="0"/>
              </a:rPr>
              <a:t>Level 1 – The next level of detailed processes as mapped out in OBEYA and subsequent workshops</a:t>
            </a:r>
          </a:p>
        </p:txBody>
      </p:sp>
      <p:pic>
        <p:nvPicPr>
          <p:cNvPr id="22532" name="Picture 4">
            <a:hlinkClick r:id="" action="ppaction://noaction"/>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986" t="13419" r="15976"/>
          <a:stretch/>
        </p:blipFill>
        <p:spPr bwMode="auto">
          <a:xfrm>
            <a:off x="4802430" y="2347269"/>
            <a:ext cx="3633972" cy="25622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7381" y="4951308"/>
            <a:ext cx="3633559" cy="446276"/>
          </a:xfrm>
          <a:prstGeom prst="rect">
            <a:avLst/>
          </a:prstGeom>
          <a:noFill/>
        </p:spPr>
        <p:txBody>
          <a:bodyPr wrap="square" rtlCol="0">
            <a:spAutoFit/>
          </a:bodyPr>
          <a:lstStyle/>
          <a:p>
            <a:pPr algn="ctr"/>
            <a:r>
              <a:rPr lang="en-GB" sz="1200" i="1" dirty="0"/>
              <a:t>“As-Is” Process Map </a:t>
            </a:r>
          </a:p>
          <a:p>
            <a:pPr algn="ctr"/>
            <a:r>
              <a:rPr lang="en-GB" sz="1100" b="0" dirty="0"/>
              <a:t>Presented at OBEYA Jun’14 (part of CAP Phase 1)</a:t>
            </a:r>
            <a:endParaRPr lang="en-US" sz="1100" b="0" dirty="0"/>
          </a:p>
        </p:txBody>
      </p:sp>
      <p:sp>
        <p:nvSpPr>
          <p:cNvPr id="23" name="TextBox 22"/>
          <p:cNvSpPr txBox="1"/>
          <p:nvPr/>
        </p:nvSpPr>
        <p:spPr>
          <a:xfrm>
            <a:off x="4802431" y="4962045"/>
            <a:ext cx="3633971" cy="461665"/>
          </a:xfrm>
          <a:prstGeom prst="rect">
            <a:avLst/>
          </a:prstGeom>
          <a:noFill/>
        </p:spPr>
        <p:txBody>
          <a:bodyPr wrap="square" rtlCol="0">
            <a:spAutoFit/>
          </a:bodyPr>
          <a:lstStyle/>
          <a:p>
            <a:pPr algn="ctr"/>
            <a:r>
              <a:rPr lang="en-GB" sz="1200" i="1" dirty="0"/>
              <a:t>“To-Be” Process Map, </a:t>
            </a:r>
          </a:p>
          <a:p>
            <a:pPr algn="ctr"/>
            <a:r>
              <a:rPr lang="en-GB" sz="1100" b="0" dirty="0"/>
              <a:t>Presented at 28 Aug’15 CEO Review</a:t>
            </a:r>
            <a:endParaRPr lang="en-US" sz="1100" b="0" dirty="0"/>
          </a:p>
        </p:txBody>
      </p:sp>
      <p:sp>
        <p:nvSpPr>
          <p:cNvPr id="24" name="Rectangle 23"/>
          <p:cNvSpPr/>
          <p:nvPr/>
        </p:nvSpPr>
        <p:spPr>
          <a:xfrm>
            <a:off x="627017" y="5734868"/>
            <a:ext cx="7809385" cy="3077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400" kern="0" dirty="0">
                <a:solidFill>
                  <a:schemeClr val="accent1"/>
                </a:solidFill>
                <a:latin typeface="Arial"/>
              </a:rPr>
              <a:t>To understand effort and potential benefits, granular details are necessary</a:t>
            </a:r>
          </a:p>
        </p:txBody>
      </p:sp>
      <p:sp>
        <p:nvSpPr>
          <p:cNvPr id="2" name="Isosceles Triangle 1"/>
          <p:cNvSpPr/>
          <p:nvPr/>
        </p:nvSpPr>
        <p:spPr bwMode="auto">
          <a:xfrm rot="10800000">
            <a:off x="827746" y="5461970"/>
            <a:ext cx="7689235" cy="196088"/>
          </a:xfrm>
          <a:prstGeom prst="triangl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charset="0"/>
            </a:endParaRPr>
          </a:p>
        </p:txBody>
      </p:sp>
      <p:grpSp>
        <p:nvGrpSpPr>
          <p:cNvPr id="45" name="Group 44"/>
          <p:cNvGrpSpPr/>
          <p:nvPr/>
        </p:nvGrpSpPr>
        <p:grpSpPr>
          <a:xfrm>
            <a:off x="85725" y="1288286"/>
            <a:ext cx="8972551" cy="446037"/>
            <a:chOff x="76199" y="3205981"/>
            <a:chExt cx="8972551" cy="446037"/>
          </a:xfrm>
          <a:noFill/>
        </p:grpSpPr>
        <p:sp>
          <p:nvSpPr>
            <p:cNvPr id="46" name="Freeform 45"/>
            <p:cNvSpPr/>
            <p:nvPr/>
          </p:nvSpPr>
          <p:spPr>
            <a:xfrm>
              <a:off x="76199" y="3205981"/>
              <a:ext cx="1039005"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0 w 1115094"/>
                <a:gd name="connsiteY5"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094" h="446037">
                  <a:moveTo>
                    <a:pt x="0" y="0"/>
                  </a:moveTo>
                  <a:lnTo>
                    <a:pt x="892076" y="0"/>
                  </a:lnTo>
                  <a:lnTo>
                    <a:pt x="1115094" y="223019"/>
                  </a:lnTo>
                  <a:lnTo>
                    <a:pt x="892076" y="446037"/>
                  </a:lnTo>
                  <a:lnTo>
                    <a:pt x="0" y="446037"/>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338" tIns="18669" rIns="120844"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 </a:t>
              </a:r>
            </a:p>
            <a:p>
              <a:pPr lvl="0" algn="ctr" defTabSz="311150">
                <a:lnSpc>
                  <a:spcPct val="90000"/>
                </a:lnSpc>
                <a:spcBef>
                  <a:spcPct val="0"/>
                </a:spcBef>
                <a:spcAft>
                  <a:spcPct val="35000"/>
                </a:spcAft>
              </a:pPr>
              <a:r>
                <a:rPr lang="en-GB" sz="700" kern="1200" dirty="0">
                  <a:solidFill>
                    <a:schemeClr val="tx1"/>
                  </a:solidFill>
                </a:rPr>
                <a:t>Client Targeting</a:t>
              </a:r>
              <a:endParaRPr lang="en-US" sz="700" kern="1200" dirty="0">
                <a:solidFill>
                  <a:schemeClr val="tx1"/>
                </a:solidFill>
              </a:endParaRPr>
            </a:p>
          </p:txBody>
        </p:sp>
        <p:sp>
          <p:nvSpPr>
            <p:cNvPr id="47" name="Freeform 46"/>
            <p:cNvSpPr/>
            <p:nvPr/>
          </p:nvSpPr>
          <p:spPr>
            <a:xfrm>
              <a:off x="89218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 </a:t>
              </a:r>
            </a:p>
            <a:p>
              <a:pPr lvl="0" algn="ctr" defTabSz="311150">
                <a:lnSpc>
                  <a:spcPct val="90000"/>
                </a:lnSpc>
                <a:spcBef>
                  <a:spcPct val="0"/>
                </a:spcBef>
                <a:spcAft>
                  <a:spcPct val="35000"/>
                </a:spcAft>
              </a:pPr>
              <a:r>
                <a:rPr lang="en-GB" sz="700" kern="1200" dirty="0">
                  <a:solidFill>
                    <a:schemeClr val="tx1"/>
                  </a:solidFill>
                </a:rPr>
                <a:t>Credit Origination</a:t>
              </a:r>
              <a:endParaRPr lang="en-US" sz="700" kern="1200" dirty="0">
                <a:solidFill>
                  <a:schemeClr val="tx1"/>
                </a:solidFill>
              </a:endParaRPr>
            </a:p>
          </p:txBody>
        </p:sp>
        <p:sp>
          <p:nvSpPr>
            <p:cNvPr id="48" name="Freeform 47"/>
            <p:cNvSpPr/>
            <p:nvPr/>
          </p:nvSpPr>
          <p:spPr>
            <a:xfrm>
              <a:off x="1784263"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III. </a:t>
              </a:r>
            </a:p>
            <a:p>
              <a:pPr lvl="0" algn="ctr" defTabSz="311150">
                <a:lnSpc>
                  <a:spcPct val="90000"/>
                </a:lnSpc>
                <a:spcBef>
                  <a:spcPct val="0"/>
                </a:spcBef>
                <a:spcAft>
                  <a:spcPct val="35000"/>
                </a:spcAft>
              </a:pPr>
              <a:r>
                <a:rPr lang="en-GB" sz="700" kern="1200" dirty="0">
                  <a:solidFill>
                    <a:schemeClr val="tx1"/>
                  </a:solidFill>
                </a:rPr>
                <a:t>Underwriting</a:t>
              </a:r>
              <a:endParaRPr lang="en-US" sz="700" kern="1200" dirty="0">
                <a:solidFill>
                  <a:schemeClr val="tx1"/>
                </a:solidFill>
              </a:endParaRPr>
            </a:p>
          </p:txBody>
        </p:sp>
        <p:sp>
          <p:nvSpPr>
            <p:cNvPr id="49" name="Freeform 48"/>
            <p:cNvSpPr/>
            <p:nvPr/>
          </p:nvSpPr>
          <p:spPr>
            <a:xfrm>
              <a:off x="2676338"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IV. </a:t>
              </a:r>
            </a:p>
            <a:p>
              <a:pPr lvl="0" algn="ctr" defTabSz="311150">
                <a:lnSpc>
                  <a:spcPct val="90000"/>
                </a:lnSpc>
                <a:spcBef>
                  <a:spcPct val="0"/>
                </a:spcBef>
                <a:spcAft>
                  <a:spcPct val="35000"/>
                </a:spcAft>
              </a:pPr>
              <a:r>
                <a:rPr lang="en-GB" sz="700" kern="1200" dirty="0">
                  <a:solidFill>
                    <a:schemeClr val="tx1"/>
                  </a:solidFill>
                </a:rPr>
                <a:t>LO Issuance</a:t>
              </a:r>
              <a:endParaRPr lang="en-US" sz="700" kern="1200" dirty="0">
                <a:solidFill>
                  <a:schemeClr val="tx1"/>
                </a:solidFill>
              </a:endParaRPr>
            </a:p>
          </p:txBody>
        </p:sp>
        <p:sp>
          <p:nvSpPr>
            <p:cNvPr id="50" name="Freeform 49"/>
            <p:cNvSpPr/>
            <p:nvPr/>
          </p:nvSpPr>
          <p:spPr>
            <a:xfrm>
              <a:off x="3568414"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 </a:t>
              </a:r>
            </a:p>
            <a:p>
              <a:pPr lvl="0" algn="ctr" defTabSz="311150">
                <a:lnSpc>
                  <a:spcPct val="90000"/>
                </a:lnSpc>
                <a:spcBef>
                  <a:spcPct val="0"/>
                </a:spcBef>
                <a:spcAft>
                  <a:spcPct val="35000"/>
                </a:spcAft>
              </a:pPr>
              <a:r>
                <a:rPr lang="en-GB" sz="700" kern="1200" dirty="0">
                  <a:solidFill>
                    <a:schemeClr val="tx1"/>
                  </a:solidFill>
                </a:rPr>
                <a:t>Client Consideration</a:t>
              </a:r>
              <a:endParaRPr lang="en-US" sz="700" kern="1200" dirty="0">
                <a:solidFill>
                  <a:schemeClr val="tx1"/>
                </a:solidFill>
              </a:endParaRPr>
            </a:p>
          </p:txBody>
        </p:sp>
        <p:sp>
          <p:nvSpPr>
            <p:cNvPr id="51" name="Freeform 50"/>
            <p:cNvSpPr/>
            <p:nvPr/>
          </p:nvSpPr>
          <p:spPr>
            <a:xfrm>
              <a:off x="4460490"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 </a:t>
              </a:r>
            </a:p>
            <a:p>
              <a:pPr lvl="0" algn="ctr" defTabSz="311150">
                <a:lnSpc>
                  <a:spcPct val="90000"/>
                </a:lnSpc>
                <a:spcBef>
                  <a:spcPct val="0"/>
                </a:spcBef>
                <a:spcAft>
                  <a:spcPct val="35000"/>
                </a:spcAft>
              </a:pPr>
              <a:r>
                <a:rPr lang="en-GB" sz="700" kern="1200" dirty="0">
                  <a:solidFill>
                    <a:schemeClr val="tx1"/>
                  </a:solidFill>
                </a:rPr>
                <a:t>Facility Onboarding</a:t>
              </a:r>
              <a:endParaRPr lang="en-US" sz="700" kern="1200" dirty="0">
                <a:solidFill>
                  <a:schemeClr val="tx1"/>
                </a:solidFill>
              </a:endParaRPr>
            </a:p>
          </p:txBody>
        </p:sp>
        <p:sp>
          <p:nvSpPr>
            <p:cNvPr id="52" name="Freeform 51"/>
            <p:cNvSpPr/>
            <p:nvPr/>
          </p:nvSpPr>
          <p:spPr>
            <a:xfrm>
              <a:off x="5352566"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 </a:t>
              </a:r>
            </a:p>
            <a:p>
              <a:pPr lvl="0" algn="ctr" defTabSz="311150">
                <a:lnSpc>
                  <a:spcPct val="90000"/>
                </a:lnSpc>
                <a:spcBef>
                  <a:spcPct val="0"/>
                </a:spcBef>
                <a:spcAft>
                  <a:spcPct val="35000"/>
                </a:spcAft>
              </a:pPr>
              <a:r>
                <a:rPr lang="en-GB" sz="700" kern="1200" dirty="0">
                  <a:solidFill>
                    <a:schemeClr val="tx1"/>
                  </a:solidFill>
                </a:rPr>
                <a:t>Facility Utilization</a:t>
              </a:r>
              <a:endParaRPr lang="en-US" sz="700" kern="1200" dirty="0">
                <a:solidFill>
                  <a:schemeClr val="tx1"/>
                </a:solidFill>
              </a:endParaRPr>
            </a:p>
          </p:txBody>
        </p:sp>
        <p:sp>
          <p:nvSpPr>
            <p:cNvPr id="53" name="Freeform 52"/>
            <p:cNvSpPr/>
            <p:nvPr/>
          </p:nvSpPr>
          <p:spPr>
            <a:xfrm>
              <a:off x="6244642"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VIII. </a:t>
              </a:r>
            </a:p>
            <a:p>
              <a:pPr lvl="0" algn="ctr" defTabSz="311150">
                <a:lnSpc>
                  <a:spcPct val="90000"/>
                </a:lnSpc>
                <a:spcBef>
                  <a:spcPct val="0"/>
                </a:spcBef>
                <a:spcAft>
                  <a:spcPct val="35000"/>
                </a:spcAft>
              </a:pPr>
              <a:r>
                <a:rPr lang="en-GB" sz="700" kern="1200" dirty="0">
                  <a:solidFill>
                    <a:schemeClr val="tx1"/>
                  </a:solidFill>
                </a:rPr>
                <a:t>Risk Monitoring</a:t>
              </a:r>
              <a:endParaRPr lang="en-US" sz="700" kern="1200" dirty="0">
                <a:solidFill>
                  <a:schemeClr val="tx1"/>
                </a:solidFill>
              </a:endParaRPr>
            </a:p>
          </p:txBody>
        </p:sp>
        <p:sp>
          <p:nvSpPr>
            <p:cNvPr id="54" name="Freeform 53"/>
            <p:cNvSpPr/>
            <p:nvPr/>
          </p:nvSpPr>
          <p:spPr>
            <a:xfrm>
              <a:off x="713671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IX. </a:t>
              </a:r>
            </a:p>
            <a:p>
              <a:pPr lvl="0" algn="ctr" defTabSz="311150">
                <a:lnSpc>
                  <a:spcPct val="90000"/>
                </a:lnSpc>
                <a:spcBef>
                  <a:spcPct val="0"/>
                </a:spcBef>
                <a:spcAft>
                  <a:spcPct val="35000"/>
                </a:spcAft>
              </a:pPr>
              <a:r>
                <a:rPr lang="en-GB" sz="700" kern="1200" dirty="0">
                  <a:solidFill>
                    <a:schemeClr val="tx1"/>
                  </a:solidFill>
                </a:rPr>
                <a:t>Remediation</a:t>
              </a:r>
              <a:endParaRPr lang="en-US" sz="700" kern="1200" dirty="0">
                <a:solidFill>
                  <a:schemeClr val="tx1"/>
                </a:solidFill>
              </a:endParaRPr>
            </a:p>
          </p:txBody>
        </p:sp>
        <p:sp>
          <p:nvSpPr>
            <p:cNvPr id="55" name="Freeform 54"/>
            <p:cNvSpPr/>
            <p:nvPr/>
          </p:nvSpPr>
          <p:spPr>
            <a:xfrm>
              <a:off x="8028793" y="3205981"/>
              <a:ext cx="1019957"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X. </a:t>
              </a:r>
            </a:p>
            <a:p>
              <a:pPr lvl="0" algn="ctr" defTabSz="311150">
                <a:lnSpc>
                  <a:spcPct val="90000"/>
                </a:lnSpc>
                <a:spcBef>
                  <a:spcPct val="0"/>
                </a:spcBef>
                <a:spcAft>
                  <a:spcPct val="35000"/>
                </a:spcAft>
              </a:pPr>
              <a:r>
                <a:rPr lang="en-GB" sz="700" kern="1200" dirty="0">
                  <a:solidFill>
                    <a:schemeClr val="tx1"/>
                  </a:solidFill>
                </a:rPr>
                <a:t>Facility Discharge</a:t>
              </a:r>
              <a:endParaRPr lang="en-US" sz="700" kern="1200" dirty="0">
                <a:solidFill>
                  <a:schemeClr val="tx1"/>
                </a:solidFill>
              </a:endParaRPr>
            </a:p>
          </p:txBody>
        </p:sp>
      </p:grpSp>
      <p:sp>
        <p:nvSpPr>
          <p:cNvPr id="8" name="Slide Number Placeholder 7"/>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11</a:t>
            </a:fld>
            <a:endParaRPr lang="en-US" altLang="en-US" dirty="0">
              <a:solidFill>
                <a:srgbClr val="000000"/>
              </a:solidFill>
            </a:endParaRPr>
          </a:p>
        </p:txBody>
      </p:sp>
    </p:spTree>
    <p:extLst>
      <p:ext uri="{BB962C8B-B14F-4D97-AF65-F5344CB8AC3E}">
        <p14:creationId xmlns:p14="http://schemas.microsoft.com/office/powerpoint/2010/main" val="120997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Practitioners mapped and analysed “</a:t>
            </a:r>
            <a:r>
              <a:rPr lang="en-GB" dirty="0">
                <a:solidFill>
                  <a:schemeClr val="accent1"/>
                </a:solidFill>
              </a:rPr>
              <a:t>Level 2</a:t>
            </a:r>
            <a:r>
              <a:rPr lang="en-GB" dirty="0"/>
              <a:t>” processes (incl. roles) with &gt;500 Activities for “As-Is” and “To-Be” states</a:t>
            </a:r>
            <a:endParaRPr lang="en-US" baseline="30000" dirty="0"/>
          </a:p>
        </p:txBody>
      </p:sp>
      <p:pic>
        <p:nvPicPr>
          <p:cNvPr id="2253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535" y="1582554"/>
            <a:ext cx="5385448" cy="1088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48761" y="1093934"/>
            <a:ext cx="4996906" cy="307777"/>
          </a:xfrm>
          <a:prstGeom prst="rect">
            <a:avLst/>
          </a:prstGeom>
        </p:spPr>
        <p:txBody>
          <a:bodyPr wrap="square">
            <a:spAutoFit/>
          </a:bodyPr>
          <a:lstStyle/>
          <a:p>
            <a:pPr defTabSz="881063"/>
            <a:r>
              <a:rPr lang="en-GB" sz="1400" u="sng" dirty="0">
                <a:latin typeface="Arial" charset="0"/>
                <a:ea typeface="Arial Unicode MS" pitchFamily="34" charset="-128"/>
                <a:cs typeface="Arial" charset="0"/>
              </a:rPr>
              <a:t>Level 2 – Activity Analysis</a:t>
            </a:r>
            <a:endParaRPr lang="en-US" sz="1400" u="sng" dirty="0">
              <a:latin typeface="Arial" charset="0"/>
              <a:ea typeface="Arial Unicode MS" pitchFamily="34" charset="-128"/>
              <a:cs typeface="Arial" charset="0"/>
            </a:endParaRPr>
          </a:p>
        </p:txBody>
      </p:sp>
      <p:grpSp>
        <p:nvGrpSpPr>
          <p:cNvPr id="9" name="Group 8"/>
          <p:cNvGrpSpPr/>
          <p:nvPr/>
        </p:nvGrpSpPr>
        <p:grpSpPr>
          <a:xfrm>
            <a:off x="662534" y="1334404"/>
            <a:ext cx="7867390" cy="4498360"/>
            <a:chOff x="780221" y="1205766"/>
            <a:chExt cx="7867390" cy="4498360"/>
          </a:xfrm>
        </p:grpSpPr>
        <p:sp>
          <p:nvSpPr>
            <p:cNvPr id="5" name="Rectangle 4"/>
            <p:cNvSpPr/>
            <p:nvPr/>
          </p:nvSpPr>
          <p:spPr bwMode="auto">
            <a:xfrm>
              <a:off x="6335486" y="1205766"/>
              <a:ext cx="2312125" cy="382712"/>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charset="0"/>
                </a:rPr>
                <a:t>Key Points</a:t>
              </a:r>
              <a:endParaRPr kumimoji="0" lang="en-US" sz="1400" b="1" i="0" u="none" strike="noStrike" cap="none" normalizeH="0" baseline="0" dirty="0">
                <a:ln>
                  <a:noFill/>
                </a:ln>
                <a:solidFill>
                  <a:schemeClr val="tx1"/>
                </a:solidFill>
                <a:effectLst/>
                <a:latin typeface="Arial" charset="0"/>
              </a:endParaRPr>
            </a:p>
          </p:txBody>
        </p:sp>
        <p:sp>
          <p:nvSpPr>
            <p:cNvPr id="11" name="Rectangle 10"/>
            <p:cNvSpPr/>
            <p:nvPr/>
          </p:nvSpPr>
          <p:spPr bwMode="auto">
            <a:xfrm>
              <a:off x="6335486" y="1588477"/>
              <a:ext cx="2312125" cy="4115649"/>
            </a:xfrm>
            <a:prstGeom prst="rect">
              <a:avLst/>
            </a:prstGeom>
            <a:solidFill>
              <a:schemeClr val="bg1"/>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eaLnBrk="0" hangingPunct="0">
                <a:spcBef>
                  <a:spcPts val="900"/>
                </a:spcBef>
                <a:spcAft>
                  <a:spcPts val="900"/>
                </a:spcAft>
                <a:buFont typeface="+mj-lt"/>
                <a:buAutoNum type="arabicPeriod"/>
              </a:pPr>
              <a:r>
                <a:rPr lang="en-US" sz="1100" b="0" dirty="0">
                  <a:latin typeface="Arial" charset="0"/>
                </a:rPr>
                <a:t>Singapore used as the starting point for baseline and benefits due to the scale, variety &amp; complexity of the credit process</a:t>
              </a:r>
            </a:p>
            <a:p>
              <a:pPr marL="285750" indent="-285750" eaLnBrk="0" hangingPunct="0">
                <a:spcBef>
                  <a:spcPts val="900"/>
                </a:spcBef>
                <a:spcAft>
                  <a:spcPts val="900"/>
                </a:spcAft>
                <a:buFont typeface="+mj-lt"/>
                <a:buAutoNum type="arabicPeriod"/>
              </a:pPr>
              <a:r>
                <a:rPr lang="en-GB" sz="1100" b="0" dirty="0">
                  <a:latin typeface="Arial" charset="0"/>
                </a:rPr>
                <a:t>Activities analysed at a segment level where appropriate (e.g. differences between IBG 1/ 2 (incl. FI) and 3/ 4 in terms of work done and time taken)</a:t>
              </a:r>
              <a:endParaRPr lang="en-US" sz="1100" b="0" dirty="0">
                <a:latin typeface="Arial" charset="0"/>
              </a:endParaRPr>
            </a:p>
            <a:p>
              <a:pPr marL="285750" indent="-285750" eaLnBrk="0" hangingPunct="0">
                <a:spcBef>
                  <a:spcPts val="900"/>
                </a:spcBef>
                <a:spcAft>
                  <a:spcPts val="900"/>
                </a:spcAft>
                <a:buFont typeface="+mj-lt"/>
                <a:buAutoNum type="arabicPeriod"/>
              </a:pPr>
              <a:r>
                <a:rPr lang="en-US" sz="1100" b="0" dirty="0">
                  <a:latin typeface="Arial" charset="0"/>
                </a:rPr>
                <a:t>Current exclusions: Senior management (e.g. Sector Heads), IBG Product Teams (e.g. GTS Trade &amp; Product Sales, Project Finance, Syndication Finance), T&amp;M Sales + Ops (for PCE related exposures and CSFA), Central Finance (for regulatory reporting)</a:t>
              </a:r>
            </a:p>
          </p:txBody>
        </p:sp>
        <p:sp>
          <p:nvSpPr>
            <p:cNvPr id="7" name="Trapezoid 6"/>
            <p:cNvSpPr/>
            <p:nvPr/>
          </p:nvSpPr>
          <p:spPr bwMode="auto">
            <a:xfrm>
              <a:off x="780221" y="1967305"/>
              <a:ext cx="5385448" cy="858069"/>
            </a:xfrm>
            <a:prstGeom prst="trapezoid">
              <a:avLst>
                <a:gd name="adj" fmla="val 222906"/>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charset="0"/>
              </a:endParaRPr>
            </a:p>
          </p:txBody>
        </p:sp>
      </p:gr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35" y="2879625"/>
            <a:ext cx="5385448" cy="26320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12</a:t>
            </a:fld>
            <a:endParaRPr lang="en-US" altLang="en-US" dirty="0">
              <a:solidFill>
                <a:srgbClr val="000000"/>
              </a:solidFill>
            </a:endParaRPr>
          </a:p>
        </p:txBody>
      </p:sp>
    </p:spTree>
    <p:extLst>
      <p:ext uri="{BB962C8B-B14F-4D97-AF65-F5344CB8AC3E}">
        <p14:creationId xmlns:p14="http://schemas.microsoft.com/office/powerpoint/2010/main" val="293723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estimated the efforts for “As-Is” and “To-Be” activities</a:t>
            </a:r>
          </a:p>
        </p:txBody>
      </p:sp>
      <p:sp>
        <p:nvSpPr>
          <p:cNvPr id="4" name="Footer Placeholder 3"/>
          <p:cNvSpPr>
            <a:spLocks noGrp="1"/>
          </p:cNvSpPr>
          <p:nvPr>
            <p:ph type="ftr" sz="quarter" idx="11"/>
          </p:nvPr>
        </p:nvSpPr>
        <p:spPr/>
        <p:txBody>
          <a:bodyPr/>
          <a:lstStyle/>
          <a:p>
            <a:pPr marL="228600" indent="-228600">
              <a:buFontTx/>
              <a:buAutoNum type="arabicPeriod"/>
            </a:pPr>
            <a:endParaRPr lang="en-GB" dirty="0"/>
          </a:p>
        </p:txBody>
      </p:sp>
      <p:sp>
        <p:nvSpPr>
          <p:cNvPr id="5" name="Text Placeholder 5"/>
          <p:cNvSpPr>
            <a:spLocks noGrp="1"/>
          </p:cNvSpPr>
          <p:nvPr>
            <p:custDataLst>
              <p:tags r:id="rId1"/>
            </p:custDataLst>
          </p:nvPr>
        </p:nvSpPr>
        <p:spPr bwMode="auto">
          <a:xfrm>
            <a:off x="3695701" y="1394127"/>
            <a:ext cx="1265388" cy="457200"/>
          </a:xfrm>
          <a:prstGeom prst="homePlate">
            <a:avLst>
              <a:gd name="adj" fmla="val 18282"/>
            </a:avLst>
          </a:prstGeom>
          <a:solidFill>
            <a:schemeClr val="bg1">
              <a:lumMod val="95000"/>
            </a:schemeClr>
          </a:solidFill>
          <a:ln w="9525">
            <a:noFill/>
          </a:ln>
          <a:effectLst>
            <a:outerShdw blurRad="50800" dist="38100" dir="2700000" algn="tl" rotWithShape="0">
              <a:prstClr val="black">
                <a:alpha val="40000"/>
              </a:prstClr>
            </a:outerShdw>
          </a:effectLst>
        </p:spPr>
        <p:txBody>
          <a:bodyPr wrap="square" lIns="71437" tIns="150812" rIns="0" bIns="152400" numCol="1" spcCol="0" anchor="ctr" anchorCtr="0">
            <a:noAutofit/>
          </a:bodyPr>
          <a:lstStyle>
            <a:lvl1pPr marL="342900" indent="-34290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200">
                <a:solidFill>
                  <a:schemeClr val="tx1"/>
                </a:solidFill>
                <a:latin typeface="+mn-lt"/>
              </a:defRPr>
            </a:lvl2pPr>
            <a:lvl3pPr marL="1143000" indent="-228600" algn="l" rtl="0" eaLnBrk="1" fontAlgn="base" hangingPunct="1">
              <a:spcBef>
                <a:spcPct val="20000"/>
              </a:spcBef>
              <a:spcAft>
                <a:spcPct val="0"/>
              </a:spcAft>
              <a:buChar char="•"/>
              <a:defRPr sz="1200">
                <a:solidFill>
                  <a:schemeClr val="tx1"/>
                </a:solidFill>
                <a:latin typeface="+mn-lt"/>
              </a:defRPr>
            </a:lvl3pPr>
            <a:lvl4pPr marL="1600200" indent="-228600" algn="l" rtl="0" eaLnBrk="1" fontAlgn="base" hangingPunct="1">
              <a:spcBef>
                <a:spcPct val="20000"/>
              </a:spcBef>
              <a:spcAft>
                <a:spcPct val="0"/>
              </a:spcAft>
              <a:buChar char="–"/>
              <a:defRPr sz="12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spcBef>
                <a:spcPct val="0"/>
              </a:spcBef>
              <a:buNone/>
            </a:pPr>
            <a:r>
              <a:rPr lang="en-GB" sz="1400" dirty="0">
                <a:sym typeface="+mn-lt"/>
              </a:rPr>
              <a:t>IBG</a:t>
            </a:r>
          </a:p>
        </p:txBody>
      </p:sp>
      <p:sp>
        <p:nvSpPr>
          <p:cNvPr id="6" name="Text Placeholder 5"/>
          <p:cNvSpPr>
            <a:spLocks noGrp="1"/>
          </p:cNvSpPr>
          <p:nvPr>
            <p:custDataLst>
              <p:tags r:id="rId2"/>
            </p:custDataLst>
          </p:nvPr>
        </p:nvSpPr>
        <p:spPr bwMode="auto">
          <a:xfrm>
            <a:off x="3697451" y="2590778"/>
            <a:ext cx="1247176" cy="457200"/>
          </a:xfrm>
          <a:prstGeom prst="homePlate">
            <a:avLst>
              <a:gd name="adj" fmla="val 18282"/>
            </a:avLst>
          </a:prstGeom>
          <a:solidFill>
            <a:schemeClr val="bg1">
              <a:lumMod val="95000"/>
            </a:schemeClr>
          </a:solidFill>
          <a:ln w="9525">
            <a:noFill/>
          </a:ln>
          <a:effectLst>
            <a:outerShdw blurRad="50800" dist="38100" dir="2700000" algn="tl" rotWithShape="0">
              <a:prstClr val="black">
                <a:alpha val="40000"/>
              </a:prstClr>
            </a:outerShdw>
          </a:effectLst>
        </p:spPr>
        <p:txBody>
          <a:bodyPr wrap="square" lIns="71437" tIns="152400" rIns="0" bIns="150812" numCol="1" spcCol="0" anchor="ctr" anchorCtr="0">
            <a:noAutofit/>
          </a:bodyPr>
          <a:lstStyle>
            <a:lvl1pPr marL="342900" indent="-34290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200">
                <a:solidFill>
                  <a:schemeClr val="tx1"/>
                </a:solidFill>
                <a:latin typeface="+mn-lt"/>
              </a:defRPr>
            </a:lvl2pPr>
            <a:lvl3pPr marL="1143000" indent="-228600" algn="l" rtl="0" eaLnBrk="1" fontAlgn="base" hangingPunct="1">
              <a:spcBef>
                <a:spcPct val="20000"/>
              </a:spcBef>
              <a:spcAft>
                <a:spcPct val="0"/>
              </a:spcAft>
              <a:buChar char="•"/>
              <a:defRPr sz="1200">
                <a:solidFill>
                  <a:schemeClr val="tx1"/>
                </a:solidFill>
                <a:latin typeface="+mn-lt"/>
              </a:defRPr>
            </a:lvl3pPr>
            <a:lvl4pPr marL="1600200" indent="-228600" algn="l" rtl="0" eaLnBrk="1" fontAlgn="base" hangingPunct="1">
              <a:spcBef>
                <a:spcPct val="20000"/>
              </a:spcBef>
              <a:spcAft>
                <a:spcPct val="0"/>
              </a:spcAft>
              <a:buChar char="–"/>
              <a:defRPr sz="12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spcBef>
                <a:spcPct val="0"/>
              </a:spcBef>
              <a:buNone/>
            </a:pPr>
            <a:r>
              <a:rPr lang="en-GB" sz="1400" dirty="0">
                <a:sym typeface="+mn-lt"/>
              </a:rPr>
              <a:t>RMG</a:t>
            </a:r>
          </a:p>
        </p:txBody>
      </p:sp>
      <p:sp>
        <p:nvSpPr>
          <p:cNvPr id="7" name="Text Placeholder 5"/>
          <p:cNvSpPr>
            <a:spLocks noGrp="1"/>
          </p:cNvSpPr>
          <p:nvPr>
            <p:custDataLst>
              <p:tags r:id="rId3"/>
            </p:custDataLst>
          </p:nvPr>
        </p:nvSpPr>
        <p:spPr bwMode="auto">
          <a:xfrm>
            <a:off x="3697451" y="3641701"/>
            <a:ext cx="1247176" cy="457200"/>
          </a:xfrm>
          <a:prstGeom prst="homePlate">
            <a:avLst>
              <a:gd name="adj" fmla="val 18282"/>
            </a:avLst>
          </a:prstGeom>
          <a:solidFill>
            <a:schemeClr val="bg1">
              <a:lumMod val="95000"/>
            </a:schemeClr>
          </a:solidFill>
          <a:ln w="9525">
            <a:noFill/>
          </a:ln>
          <a:effectLst>
            <a:outerShdw blurRad="50800" dist="38100" dir="2700000" algn="tl" rotWithShape="0">
              <a:prstClr val="black">
                <a:alpha val="40000"/>
              </a:prstClr>
            </a:outerShdw>
          </a:effectLst>
        </p:spPr>
        <p:txBody>
          <a:bodyPr wrap="square" lIns="71437" tIns="150812" rIns="0" bIns="152400" numCol="1" spcCol="0" anchor="ctr" anchorCtr="0">
            <a:noAutofit/>
          </a:bodyPr>
          <a:lstStyle>
            <a:lvl1pPr marL="342900" indent="-34290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200">
                <a:solidFill>
                  <a:schemeClr val="tx1"/>
                </a:solidFill>
                <a:latin typeface="+mn-lt"/>
              </a:defRPr>
            </a:lvl2pPr>
            <a:lvl3pPr marL="1143000" indent="-228600" algn="l" rtl="0" eaLnBrk="1" fontAlgn="base" hangingPunct="1">
              <a:spcBef>
                <a:spcPct val="20000"/>
              </a:spcBef>
              <a:spcAft>
                <a:spcPct val="0"/>
              </a:spcAft>
              <a:buChar char="•"/>
              <a:defRPr sz="1200">
                <a:solidFill>
                  <a:schemeClr val="tx1"/>
                </a:solidFill>
                <a:latin typeface="+mn-lt"/>
              </a:defRPr>
            </a:lvl3pPr>
            <a:lvl4pPr marL="1600200" indent="-228600" algn="l" rtl="0" eaLnBrk="1" fontAlgn="base" hangingPunct="1">
              <a:spcBef>
                <a:spcPct val="20000"/>
              </a:spcBef>
              <a:spcAft>
                <a:spcPct val="0"/>
              </a:spcAft>
              <a:buChar char="–"/>
              <a:defRPr sz="12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spcBef>
                <a:spcPct val="0"/>
              </a:spcBef>
              <a:buNone/>
            </a:pPr>
            <a:r>
              <a:rPr lang="en-GB" sz="1400" dirty="0">
                <a:sym typeface="+mn-lt"/>
              </a:rPr>
              <a:t>Operations</a:t>
            </a:r>
          </a:p>
        </p:txBody>
      </p:sp>
      <p:cxnSp>
        <p:nvCxnSpPr>
          <p:cNvPr id="8" name="Straight Connector 7"/>
          <p:cNvCxnSpPr/>
          <p:nvPr/>
        </p:nvCxnSpPr>
        <p:spPr>
          <a:xfrm>
            <a:off x="3663301" y="1214178"/>
            <a:ext cx="13577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1667" y="1214178"/>
            <a:ext cx="15443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90257" y="897597"/>
            <a:ext cx="1311385" cy="307777"/>
          </a:xfrm>
          <a:prstGeom prst="rect">
            <a:avLst/>
          </a:prstGeom>
          <a:noFill/>
        </p:spPr>
        <p:txBody>
          <a:bodyPr wrap="square" rtlCol="0">
            <a:spAutoFit/>
          </a:bodyPr>
          <a:lstStyle/>
          <a:p>
            <a:pPr algn="ctr"/>
            <a:r>
              <a:rPr lang="en-GB" sz="1400" b="1" dirty="0"/>
              <a:t>Function</a:t>
            </a:r>
          </a:p>
        </p:txBody>
      </p:sp>
      <p:sp>
        <p:nvSpPr>
          <p:cNvPr id="11" name="TextBox 10"/>
          <p:cNvSpPr txBox="1"/>
          <p:nvPr/>
        </p:nvSpPr>
        <p:spPr>
          <a:xfrm>
            <a:off x="5126341" y="897597"/>
            <a:ext cx="1625868" cy="316383"/>
          </a:xfrm>
          <a:prstGeom prst="rect">
            <a:avLst/>
          </a:prstGeom>
          <a:noFill/>
        </p:spPr>
        <p:txBody>
          <a:bodyPr wrap="square" rtlCol="0">
            <a:spAutoFit/>
          </a:bodyPr>
          <a:lstStyle/>
          <a:p>
            <a:pPr algn="ctr"/>
            <a:r>
              <a:rPr lang="en-GB" sz="1400" b="1" dirty="0"/>
              <a:t>Roles in-scope</a:t>
            </a:r>
            <a:r>
              <a:rPr lang="en-GB" sz="1400" b="1" baseline="30000" dirty="0"/>
              <a:t>2</a:t>
            </a:r>
            <a:endParaRPr lang="en-GB" sz="1400" b="1" dirty="0"/>
          </a:p>
        </p:txBody>
      </p:sp>
      <p:sp>
        <p:nvSpPr>
          <p:cNvPr id="12" name="TextBox 11"/>
          <p:cNvSpPr txBox="1"/>
          <p:nvPr/>
        </p:nvSpPr>
        <p:spPr>
          <a:xfrm>
            <a:off x="5001642" y="1304550"/>
            <a:ext cx="1674368" cy="636354"/>
          </a:xfrm>
          <a:prstGeom prst="rect">
            <a:avLst/>
          </a:prstGeom>
          <a:noFill/>
        </p:spPr>
        <p:txBody>
          <a:bodyPr wrap="none" rtlCol="0">
            <a:noAutofit/>
          </a:bodyPr>
          <a:lstStyle/>
          <a:p>
            <a:pPr marL="177800" indent="-177800">
              <a:buClr>
                <a:srgbClr val="C00000"/>
              </a:buClr>
              <a:buFont typeface="Wingdings" pitchFamily="2" charset="2"/>
              <a:buChar char="§"/>
            </a:pPr>
            <a:r>
              <a:rPr lang="en-GB" sz="1200" b="0" dirty="0"/>
              <a:t>RMs by segment</a:t>
            </a:r>
          </a:p>
          <a:p>
            <a:pPr marL="177800" indent="-177800">
              <a:buClr>
                <a:srgbClr val="C00000"/>
              </a:buClr>
              <a:buFont typeface="Wingdings" pitchFamily="2" charset="2"/>
              <a:buChar char="§"/>
            </a:pPr>
            <a:r>
              <a:rPr lang="en-GB" sz="1200" b="0" dirty="0"/>
              <a:t>CSOs by segment</a:t>
            </a:r>
          </a:p>
          <a:p>
            <a:pPr marL="177800" indent="-177800">
              <a:buClr>
                <a:srgbClr val="C00000"/>
              </a:buClr>
              <a:buFont typeface="Wingdings" pitchFamily="2" charset="2"/>
              <a:buChar char="§"/>
            </a:pPr>
            <a:r>
              <a:rPr lang="en-GB" sz="1200" b="0" dirty="0"/>
              <a:t>BSU</a:t>
            </a:r>
          </a:p>
        </p:txBody>
      </p:sp>
      <p:sp>
        <p:nvSpPr>
          <p:cNvPr id="13" name="TextBox 12"/>
          <p:cNvSpPr txBox="1"/>
          <p:nvPr/>
        </p:nvSpPr>
        <p:spPr>
          <a:xfrm>
            <a:off x="5001642" y="2217728"/>
            <a:ext cx="1674368" cy="1150205"/>
          </a:xfrm>
          <a:prstGeom prst="rect">
            <a:avLst/>
          </a:prstGeom>
          <a:noFill/>
        </p:spPr>
        <p:txBody>
          <a:bodyPr wrap="none" rtlCol="0">
            <a:noAutofit/>
          </a:bodyPr>
          <a:lstStyle/>
          <a:p>
            <a:pPr marL="177800" indent="-177800">
              <a:buClr>
                <a:srgbClr val="C00000"/>
              </a:buClr>
              <a:buFont typeface="Wingdings" pitchFamily="2" charset="2"/>
              <a:buChar char="§"/>
            </a:pPr>
            <a:r>
              <a:rPr lang="en-GB" sz="1200" b="0" dirty="0"/>
              <a:t>CRMs by segment</a:t>
            </a:r>
          </a:p>
          <a:p>
            <a:pPr marL="177800" indent="-177800">
              <a:buClr>
                <a:srgbClr val="C00000"/>
              </a:buClr>
              <a:buFont typeface="Wingdings" pitchFamily="2" charset="2"/>
              <a:buChar char="§"/>
            </a:pPr>
            <a:r>
              <a:rPr lang="en-GB" sz="1200" b="0" dirty="0"/>
              <a:t>CCU</a:t>
            </a:r>
          </a:p>
          <a:p>
            <a:pPr marL="177800" indent="-177800">
              <a:buClr>
                <a:srgbClr val="C00000"/>
              </a:buClr>
              <a:buFont typeface="Wingdings" pitchFamily="2" charset="2"/>
              <a:buChar char="§"/>
            </a:pPr>
            <a:r>
              <a:rPr lang="en-GB" sz="1200" b="0" dirty="0"/>
              <a:t>GPA</a:t>
            </a:r>
          </a:p>
          <a:p>
            <a:pPr marL="177800" indent="-177800">
              <a:buClr>
                <a:srgbClr val="C00000"/>
              </a:buClr>
              <a:buFont typeface="Wingdings" pitchFamily="2" charset="2"/>
              <a:buChar char="§"/>
            </a:pPr>
            <a:r>
              <a:rPr lang="en-GB" sz="1200" b="0" dirty="0"/>
              <a:t>GSAM</a:t>
            </a:r>
          </a:p>
          <a:p>
            <a:pPr marL="177800" indent="-177800">
              <a:buClr>
                <a:srgbClr val="C00000"/>
              </a:buClr>
              <a:buFont typeface="Wingdings" pitchFamily="2" charset="2"/>
              <a:buChar char="§"/>
            </a:pPr>
            <a:r>
              <a:rPr lang="en-GB" sz="1200" b="0" dirty="0"/>
              <a:t>RI</a:t>
            </a:r>
          </a:p>
          <a:p>
            <a:pPr marL="177800" indent="-177800">
              <a:buClr>
                <a:srgbClr val="C00000"/>
              </a:buClr>
              <a:buFont typeface="Wingdings" pitchFamily="2" charset="2"/>
              <a:buChar char="§"/>
            </a:pPr>
            <a:r>
              <a:rPr lang="en-GB" sz="1200" b="0" dirty="0"/>
              <a:t>Credit COO</a:t>
            </a:r>
          </a:p>
        </p:txBody>
      </p:sp>
      <p:sp>
        <p:nvSpPr>
          <p:cNvPr id="14" name="TextBox 13"/>
          <p:cNvSpPr txBox="1"/>
          <p:nvPr/>
        </p:nvSpPr>
        <p:spPr>
          <a:xfrm>
            <a:off x="5001643" y="3612672"/>
            <a:ext cx="1674368" cy="495517"/>
          </a:xfrm>
          <a:prstGeom prst="rect">
            <a:avLst/>
          </a:prstGeom>
          <a:noFill/>
        </p:spPr>
        <p:txBody>
          <a:bodyPr wrap="none" rtlCol="0">
            <a:noAutofit/>
          </a:bodyPr>
          <a:lstStyle/>
          <a:p>
            <a:pPr marL="177800" indent="-177800">
              <a:buClr>
                <a:srgbClr val="C00000"/>
              </a:buClr>
              <a:buFont typeface="Wingdings" pitchFamily="2" charset="2"/>
              <a:buChar char="§"/>
            </a:pPr>
            <a:r>
              <a:rPr lang="en-GB" sz="1200" b="0" dirty="0"/>
              <a:t>Loan Ops </a:t>
            </a:r>
          </a:p>
          <a:p>
            <a:pPr marL="177800" indent="-177800">
              <a:buClr>
                <a:srgbClr val="C00000"/>
              </a:buClr>
              <a:buFont typeface="Wingdings" pitchFamily="2" charset="2"/>
              <a:buChar char="§"/>
            </a:pPr>
            <a:r>
              <a:rPr lang="en-GB" sz="1200" b="0" dirty="0"/>
              <a:t>Trade Ops</a:t>
            </a:r>
          </a:p>
        </p:txBody>
      </p:sp>
      <p:cxnSp>
        <p:nvCxnSpPr>
          <p:cNvPr id="15" name="Straight Connector 14"/>
          <p:cNvCxnSpPr/>
          <p:nvPr/>
        </p:nvCxnSpPr>
        <p:spPr>
          <a:xfrm>
            <a:off x="458538" y="1214178"/>
            <a:ext cx="301751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8538" y="897596"/>
            <a:ext cx="3010556" cy="308447"/>
          </a:xfrm>
          <a:prstGeom prst="rect">
            <a:avLst/>
          </a:prstGeom>
          <a:noFill/>
        </p:spPr>
        <p:txBody>
          <a:bodyPr wrap="square" rtlCol="0">
            <a:spAutoFit/>
          </a:bodyPr>
          <a:lstStyle/>
          <a:p>
            <a:pPr algn="ctr"/>
            <a:r>
              <a:rPr lang="en-GB" sz="1400" b="1" dirty="0"/>
              <a:t>Objectives</a:t>
            </a:r>
          </a:p>
        </p:txBody>
      </p:sp>
      <p:cxnSp>
        <p:nvCxnSpPr>
          <p:cNvPr id="17" name="Straight Connector 16"/>
          <p:cNvCxnSpPr/>
          <p:nvPr/>
        </p:nvCxnSpPr>
        <p:spPr>
          <a:xfrm>
            <a:off x="6852558" y="1206043"/>
            <a:ext cx="1768894" cy="81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2559" y="897596"/>
            <a:ext cx="1768894" cy="307777"/>
          </a:xfrm>
          <a:prstGeom prst="rect">
            <a:avLst/>
          </a:prstGeom>
          <a:noFill/>
        </p:spPr>
        <p:txBody>
          <a:bodyPr wrap="square" rtlCol="0">
            <a:spAutoFit/>
          </a:bodyPr>
          <a:lstStyle/>
          <a:p>
            <a:pPr algn="ctr"/>
            <a:r>
              <a:rPr lang="en-GB" sz="1400" b="1" dirty="0"/>
              <a:t>Data Collection</a:t>
            </a:r>
          </a:p>
        </p:txBody>
      </p:sp>
      <p:sp>
        <p:nvSpPr>
          <p:cNvPr id="19" name="TextBox 18"/>
          <p:cNvSpPr txBox="1"/>
          <p:nvPr/>
        </p:nvSpPr>
        <p:spPr>
          <a:xfrm>
            <a:off x="458538" y="1304550"/>
            <a:ext cx="3010556" cy="4776937"/>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txBody>
          <a:bodyPr wrap="square" rtlCol="0">
            <a:noAutofit/>
          </a:bodyPr>
          <a:lstStyle/>
          <a:p>
            <a:pPr marL="228600" indent="-228600">
              <a:spcBef>
                <a:spcPts val="600"/>
              </a:spcBef>
              <a:spcAft>
                <a:spcPts val="600"/>
              </a:spcAft>
              <a:buClr>
                <a:srgbClr val="C00000"/>
              </a:buClr>
              <a:buFont typeface="+mj-lt"/>
              <a:buAutoNum type="arabicPeriod"/>
            </a:pPr>
            <a:r>
              <a:rPr lang="en-GB" sz="1200" dirty="0"/>
              <a:t>Starting with Singapore</a:t>
            </a:r>
            <a:r>
              <a:rPr lang="en-GB" sz="1200" baseline="30000" dirty="0"/>
              <a:t>1</a:t>
            </a:r>
            <a:r>
              <a:rPr lang="en-GB" sz="1200" b="0" dirty="0"/>
              <a:t>, develop a comprehensive baseline for </a:t>
            </a:r>
            <a:r>
              <a:rPr lang="en-GB" sz="1200" dirty="0"/>
              <a:t>Effort</a:t>
            </a:r>
            <a:r>
              <a:rPr lang="en-GB" sz="1200" b="0" dirty="0"/>
              <a:t> and </a:t>
            </a:r>
            <a:r>
              <a:rPr lang="en-GB" sz="1200" dirty="0"/>
              <a:t>Volume</a:t>
            </a:r>
            <a:r>
              <a:rPr lang="en-GB" sz="1200" b="0" dirty="0"/>
              <a:t> across the </a:t>
            </a:r>
            <a:r>
              <a:rPr lang="en-GB" sz="1200" dirty="0"/>
              <a:t>10 stage Credit Process </a:t>
            </a:r>
            <a:r>
              <a:rPr lang="en-GB" sz="1200" b="0" dirty="0"/>
              <a:t>as it relates to the IBG business</a:t>
            </a:r>
          </a:p>
          <a:p>
            <a:pPr marL="228600" indent="-228600">
              <a:spcBef>
                <a:spcPts val="600"/>
              </a:spcBef>
              <a:spcAft>
                <a:spcPts val="600"/>
              </a:spcAft>
              <a:buClr>
                <a:srgbClr val="C00000"/>
              </a:buClr>
              <a:buFont typeface="+mj-lt"/>
              <a:buAutoNum type="arabicPeriod"/>
            </a:pPr>
            <a:r>
              <a:rPr lang="en-GB" sz="1200" b="0" dirty="0"/>
              <a:t>Derive the </a:t>
            </a:r>
            <a:r>
              <a:rPr lang="en-GB" sz="1200" dirty="0"/>
              <a:t>required FTE</a:t>
            </a:r>
            <a:r>
              <a:rPr lang="en-GB" sz="1200" b="0" dirty="0"/>
              <a:t> and fully loaded costs (at a role level) validated/ supplied by relevant finance teams</a:t>
            </a:r>
          </a:p>
          <a:p>
            <a:pPr marL="228600" indent="-228600">
              <a:spcBef>
                <a:spcPts val="600"/>
              </a:spcBef>
              <a:spcAft>
                <a:spcPts val="600"/>
              </a:spcAft>
              <a:buClr>
                <a:srgbClr val="C00000"/>
              </a:buClr>
              <a:buFont typeface="+mj-lt"/>
              <a:buAutoNum type="arabicPeriod"/>
            </a:pPr>
            <a:r>
              <a:rPr lang="en-GB" sz="1200" b="0" dirty="0"/>
              <a:t>Develop an initial estimate of benefits from </a:t>
            </a:r>
            <a:r>
              <a:rPr lang="en-GB" sz="1200" dirty="0"/>
              <a:t>process </a:t>
            </a:r>
            <a:r>
              <a:rPr lang="en-GB" sz="1200" b="0" dirty="0"/>
              <a:t>improvements and </a:t>
            </a:r>
            <a:r>
              <a:rPr lang="en-GB" sz="1200" dirty="0"/>
              <a:t>systems </a:t>
            </a:r>
            <a:r>
              <a:rPr lang="en-GB" sz="1200" b="0" dirty="0"/>
              <a:t>design changes that are contemplated, using a number of levers:</a:t>
            </a:r>
          </a:p>
          <a:p>
            <a:pPr marL="411480" lvl="1" indent="-182880">
              <a:spcBef>
                <a:spcPts val="300"/>
              </a:spcBef>
              <a:spcAft>
                <a:spcPts val="300"/>
              </a:spcAft>
              <a:buClr>
                <a:srgbClr val="C00000"/>
              </a:buClr>
              <a:buFont typeface="+mj-lt"/>
              <a:buAutoNum type="alphaLcParenR"/>
            </a:pPr>
            <a:r>
              <a:rPr lang="en-GB" sz="1200" b="0" dirty="0"/>
              <a:t>Volume reduction through automation</a:t>
            </a:r>
          </a:p>
          <a:p>
            <a:pPr marL="411480" lvl="1" indent="-182880">
              <a:spcBef>
                <a:spcPts val="300"/>
              </a:spcBef>
              <a:spcAft>
                <a:spcPts val="300"/>
              </a:spcAft>
              <a:buClr>
                <a:srgbClr val="C00000"/>
              </a:buClr>
              <a:buFont typeface="+mj-lt"/>
              <a:buAutoNum type="alphaLcParenR"/>
            </a:pPr>
            <a:r>
              <a:rPr lang="en-GB" sz="1200" b="0" dirty="0"/>
              <a:t>Reduction in processing time – both on system and off system for clean and rework cases</a:t>
            </a:r>
          </a:p>
          <a:p>
            <a:pPr marL="411480" lvl="1" indent="-182880">
              <a:spcBef>
                <a:spcPts val="300"/>
              </a:spcBef>
              <a:spcAft>
                <a:spcPts val="300"/>
              </a:spcAft>
              <a:buClr>
                <a:srgbClr val="C00000"/>
              </a:buClr>
              <a:buFont typeface="+mj-lt"/>
              <a:buAutoNum type="alphaLcParenR"/>
            </a:pPr>
            <a:r>
              <a:rPr lang="en-GB" sz="1200" b="0" dirty="0"/>
              <a:t>Improvement in input quality (reduction in rework)</a:t>
            </a:r>
          </a:p>
          <a:p>
            <a:pPr marL="411480" lvl="1" indent="-182880">
              <a:spcBef>
                <a:spcPts val="300"/>
              </a:spcBef>
              <a:spcAft>
                <a:spcPts val="300"/>
              </a:spcAft>
              <a:buClr>
                <a:srgbClr val="C00000"/>
              </a:buClr>
              <a:buFont typeface="+mj-lt"/>
              <a:buAutoNum type="alphaLcParenR"/>
            </a:pPr>
            <a:r>
              <a:rPr lang="en-GB" sz="1200" b="0" dirty="0"/>
              <a:t>Redistribution of work across roles</a:t>
            </a:r>
          </a:p>
        </p:txBody>
      </p:sp>
      <p:cxnSp>
        <p:nvCxnSpPr>
          <p:cNvPr id="22" name="Straight Connector 21"/>
          <p:cNvCxnSpPr/>
          <p:nvPr/>
        </p:nvCxnSpPr>
        <p:spPr>
          <a:xfrm>
            <a:off x="3663301" y="2079110"/>
            <a:ext cx="2926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78541" y="4307549"/>
            <a:ext cx="2926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Text Placeholder 5"/>
          <p:cNvSpPr>
            <a:spLocks noGrp="1"/>
          </p:cNvSpPr>
          <p:nvPr>
            <p:custDataLst>
              <p:tags r:id="rId4"/>
            </p:custDataLst>
          </p:nvPr>
        </p:nvSpPr>
        <p:spPr bwMode="auto">
          <a:xfrm>
            <a:off x="3697451" y="4534407"/>
            <a:ext cx="1247175" cy="457200"/>
          </a:xfrm>
          <a:prstGeom prst="homePlate">
            <a:avLst>
              <a:gd name="adj" fmla="val 18282"/>
            </a:avLst>
          </a:prstGeom>
          <a:solidFill>
            <a:schemeClr val="bg1">
              <a:lumMod val="95000"/>
            </a:schemeClr>
          </a:solidFill>
          <a:ln w="9525">
            <a:noFill/>
          </a:ln>
          <a:effectLst>
            <a:outerShdw blurRad="50800" dist="38100" dir="2700000" algn="tl" rotWithShape="0">
              <a:prstClr val="black">
                <a:alpha val="40000"/>
              </a:prstClr>
            </a:outerShdw>
          </a:effectLst>
        </p:spPr>
        <p:txBody>
          <a:bodyPr wrap="square" lIns="71437" tIns="150812" rIns="0" bIns="152400" numCol="1" spcCol="0" anchor="ctr" anchorCtr="0">
            <a:noAutofit/>
          </a:bodyPr>
          <a:lstStyle>
            <a:lvl1pPr marL="342900" indent="-34290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200">
                <a:solidFill>
                  <a:schemeClr val="tx1"/>
                </a:solidFill>
                <a:latin typeface="+mn-lt"/>
              </a:defRPr>
            </a:lvl2pPr>
            <a:lvl3pPr marL="1143000" indent="-228600" algn="l" rtl="0" eaLnBrk="1" fontAlgn="base" hangingPunct="1">
              <a:spcBef>
                <a:spcPct val="20000"/>
              </a:spcBef>
              <a:spcAft>
                <a:spcPct val="0"/>
              </a:spcAft>
              <a:buChar char="•"/>
              <a:defRPr sz="1200">
                <a:solidFill>
                  <a:schemeClr val="tx1"/>
                </a:solidFill>
                <a:latin typeface="+mn-lt"/>
              </a:defRPr>
            </a:lvl3pPr>
            <a:lvl4pPr marL="1600200" indent="-228600" algn="l" rtl="0" eaLnBrk="1" fontAlgn="base" hangingPunct="1">
              <a:spcBef>
                <a:spcPct val="20000"/>
              </a:spcBef>
              <a:spcAft>
                <a:spcPct val="0"/>
              </a:spcAft>
              <a:buChar char="–"/>
              <a:defRPr sz="12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spcBef>
                <a:spcPct val="0"/>
              </a:spcBef>
              <a:buNone/>
            </a:pPr>
            <a:r>
              <a:rPr lang="en-GB" sz="1400" dirty="0">
                <a:sym typeface="+mn-lt"/>
              </a:rPr>
              <a:t>Technology</a:t>
            </a:r>
            <a:r>
              <a:rPr lang="en-GB" sz="1400" baseline="30000" dirty="0">
                <a:sym typeface="+mn-lt"/>
              </a:rPr>
              <a:t>3</a:t>
            </a:r>
            <a:endParaRPr lang="en-GB" sz="1400" dirty="0">
              <a:sym typeface="+mn-lt"/>
            </a:endParaRPr>
          </a:p>
        </p:txBody>
      </p:sp>
      <p:cxnSp>
        <p:nvCxnSpPr>
          <p:cNvPr id="26" name="Straight Connector 25"/>
          <p:cNvCxnSpPr/>
          <p:nvPr/>
        </p:nvCxnSpPr>
        <p:spPr>
          <a:xfrm>
            <a:off x="3690258" y="5171452"/>
            <a:ext cx="2926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78541" y="3481190"/>
            <a:ext cx="2926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52558" y="1304548"/>
            <a:ext cx="1768894" cy="4776937"/>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noAutofit/>
          </a:bodyPr>
          <a:lstStyle/>
          <a:p>
            <a:pPr marL="228600" indent="-228600">
              <a:spcBef>
                <a:spcPts val="600"/>
              </a:spcBef>
              <a:spcAft>
                <a:spcPts val="600"/>
              </a:spcAft>
              <a:buClr>
                <a:srgbClr val="C00000"/>
              </a:buClr>
              <a:buFont typeface="+mj-lt"/>
              <a:buAutoNum type="alphaUcPeriod"/>
            </a:pPr>
            <a:r>
              <a:rPr lang="en-GB" sz="1200" dirty="0"/>
              <a:t>More than 50 workshops </a:t>
            </a:r>
            <a:r>
              <a:rPr lang="en-GB" sz="1200" b="0" dirty="0"/>
              <a:t>for key stakeholders of e2e credit process to identify all relevant credit activities</a:t>
            </a:r>
          </a:p>
          <a:p>
            <a:pPr marL="228600" indent="-228600">
              <a:spcBef>
                <a:spcPts val="600"/>
              </a:spcBef>
              <a:spcAft>
                <a:spcPts val="600"/>
              </a:spcAft>
              <a:buClr>
                <a:srgbClr val="C00000"/>
              </a:buClr>
              <a:buFont typeface="+mj-lt"/>
              <a:buAutoNum type="alphaUcPeriod"/>
            </a:pPr>
            <a:r>
              <a:rPr lang="en-GB" sz="1200" dirty="0"/>
              <a:t>Interviews</a:t>
            </a:r>
            <a:r>
              <a:rPr lang="en-GB" sz="1200" b="0" dirty="0"/>
              <a:t> with practioners to collect Effort and Volume information for credit activities identified</a:t>
            </a:r>
          </a:p>
          <a:p>
            <a:pPr marL="228600" indent="-228600">
              <a:spcBef>
                <a:spcPts val="600"/>
              </a:spcBef>
              <a:spcAft>
                <a:spcPts val="600"/>
              </a:spcAft>
              <a:buClr>
                <a:srgbClr val="C00000"/>
              </a:buClr>
              <a:buFont typeface="+mj-lt"/>
              <a:buAutoNum type="alphaUcPeriod"/>
            </a:pPr>
            <a:r>
              <a:rPr lang="en-GB" sz="1200" dirty="0"/>
              <a:t>Survey results </a:t>
            </a:r>
            <a:r>
              <a:rPr lang="en-GB" sz="1200" b="0" dirty="0"/>
              <a:t>of</a:t>
            </a:r>
            <a:r>
              <a:rPr lang="en-GB" sz="1200" dirty="0"/>
              <a:t> </a:t>
            </a:r>
            <a:r>
              <a:rPr lang="en-GB" sz="1200" b="0" dirty="0"/>
              <a:t>“Day In the Life Of” RMs</a:t>
            </a:r>
            <a:r>
              <a:rPr lang="en-GB" sz="1200" dirty="0"/>
              <a:t> </a:t>
            </a:r>
          </a:p>
          <a:p>
            <a:pPr marL="228600" indent="-228600">
              <a:spcBef>
                <a:spcPts val="600"/>
              </a:spcBef>
              <a:spcAft>
                <a:spcPts val="600"/>
              </a:spcAft>
              <a:buClr>
                <a:srgbClr val="C00000"/>
              </a:buClr>
              <a:buFont typeface="+mj-lt"/>
              <a:buAutoNum type="alphaUcPeriod"/>
            </a:pPr>
            <a:r>
              <a:rPr lang="en-GB" sz="1200" dirty="0"/>
              <a:t>Volume data from internal MIS/ Reporting </a:t>
            </a:r>
            <a:r>
              <a:rPr lang="en-GB" sz="1200" b="0" dirty="0"/>
              <a:t>databases such as OSCA, Finacle, IMEX, MTK</a:t>
            </a:r>
          </a:p>
        </p:txBody>
      </p:sp>
      <p:sp>
        <p:nvSpPr>
          <p:cNvPr id="27" name="TextBox 26"/>
          <p:cNvSpPr txBox="1"/>
          <p:nvPr/>
        </p:nvSpPr>
        <p:spPr>
          <a:xfrm>
            <a:off x="5003041" y="4520081"/>
            <a:ext cx="1674368" cy="495517"/>
          </a:xfrm>
          <a:prstGeom prst="rect">
            <a:avLst/>
          </a:prstGeom>
          <a:noFill/>
        </p:spPr>
        <p:txBody>
          <a:bodyPr wrap="none" rtlCol="0">
            <a:noAutofit/>
          </a:bodyPr>
          <a:lstStyle/>
          <a:p>
            <a:pPr marL="177800" indent="-177800">
              <a:buClr>
                <a:srgbClr val="C00000"/>
              </a:buClr>
              <a:buFont typeface="Wingdings" pitchFamily="2" charset="2"/>
              <a:buChar char="§"/>
            </a:pPr>
            <a:r>
              <a:rPr lang="en-GB" sz="1200" b="0" dirty="0"/>
              <a:t>CST</a:t>
            </a:r>
          </a:p>
        </p:txBody>
      </p:sp>
      <p:sp>
        <p:nvSpPr>
          <p:cNvPr id="20" name="Slide Number Placeholder 19"/>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13</a:t>
            </a:fld>
            <a:endParaRPr lang="en-US" altLang="en-US" dirty="0">
              <a:solidFill>
                <a:srgbClr val="000000"/>
              </a:solidFill>
            </a:endParaRPr>
          </a:p>
        </p:txBody>
      </p:sp>
    </p:spTree>
    <p:extLst>
      <p:ext uri="{BB962C8B-B14F-4D97-AF65-F5344CB8AC3E}">
        <p14:creationId xmlns:p14="http://schemas.microsoft.com/office/powerpoint/2010/main" val="371969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76001" y="1119778"/>
            <a:ext cx="7791999" cy="1117600"/>
          </a:xfrm>
          <a:prstGeom prst="rect">
            <a:avLst/>
          </a:prstGeom>
          <a:solidFill>
            <a:schemeClr val="bg1">
              <a:lumMod val="95000"/>
            </a:schemeClr>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29" tIns="45714" rIns="91429" bIns="45714" numCol="1" rtlCol="0" anchor="ctr" anchorCtr="0" compatLnSpc="1">
            <a:prstTxWarp prst="textNoShape">
              <a:avLst/>
            </a:prstTxWarp>
          </a:bodyPr>
          <a:lstStyle/>
          <a:p>
            <a:pPr algn="ctr" defTabSz="914293"/>
            <a:endParaRPr lang="en-SG" sz="1400" b="0" dirty="0">
              <a:latin typeface="+mj-lt"/>
              <a:cs typeface="Calibri" pitchFamily="34" charset="0"/>
            </a:endParaRPr>
          </a:p>
        </p:txBody>
      </p:sp>
      <p:sp>
        <p:nvSpPr>
          <p:cNvPr id="2" name="Title 1"/>
          <p:cNvSpPr>
            <a:spLocks noGrp="1"/>
          </p:cNvSpPr>
          <p:nvPr>
            <p:ph type="title"/>
          </p:nvPr>
        </p:nvSpPr>
        <p:spPr/>
        <p:txBody>
          <a:bodyPr/>
          <a:lstStyle/>
          <a:p>
            <a:r>
              <a:rPr lang="en-GB">
                <a:latin typeface="+mn-lt"/>
              </a:rPr>
              <a:t>Agenda</a:t>
            </a:r>
            <a:endParaRPr lang="en-US" dirty="0">
              <a:latin typeface="+mn-lt"/>
            </a:endParaRPr>
          </a:p>
        </p:txBody>
      </p:sp>
      <p:sp>
        <p:nvSpPr>
          <p:cNvPr id="3" name="Content Placeholder 2"/>
          <p:cNvSpPr>
            <a:spLocks noGrp="1"/>
          </p:cNvSpPr>
          <p:nvPr>
            <p:ph idx="1"/>
          </p:nvPr>
        </p:nvSpPr>
        <p:spPr>
          <a:xfrm>
            <a:off x="734219" y="881416"/>
            <a:ext cx="7670800" cy="4953000"/>
          </a:xfrm>
        </p:spPr>
        <p:txBody>
          <a:bodyPr/>
          <a:lstStyle/>
          <a:p>
            <a:pPr>
              <a:buFont typeface="+mj-lt"/>
              <a:buAutoNum type="arabicPeriod"/>
            </a:pPr>
            <a:endParaRPr lang="en-GB" b="1"/>
          </a:p>
          <a:p>
            <a:pPr>
              <a:buFont typeface="+mj-lt"/>
              <a:buAutoNum type="arabicPeriod"/>
            </a:pPr>
            <a:r>
              <a:rPr lang="en-GB" b="1"/>
              <a:t>Recap: Objectives, Pain Points &amp; Guiding Principles</a:t>
            </a:r>
            <a:endParaRPr lang="en-GB" sz="1050" b="1"/>
          </a:p>
          <a:p>
            <a:pPr>
              <a:buFont typeface="+mj-lt"/>
              <a:buAutoNum type="arabicPeriod" startAt="2"/>
            </a:pPr>
            <a:endParaRPr lang="en-GB" b="1"/>
          </a:p>
          <a:p>
            <a:pPr marL="0" indent="0">
              <a:buNone/>
            </a:pPr>
            <a:endParaRPr lang="en-GB" b="1"/>
          </a:p>
          <a:p>
            <a:pPr marL="0" indent="0">
              <a:buNone/>
            </a:pPr>
            <a:endParaRPr lang="en-GB" b="1"/>
          </a:p>
          <a:p>
            <a:pPr>
              <a:buFont typeface="+mj-lt"/>
              <a:buAutoNum type="arabicPeriod" startAt="2"/>
            </a:pPr>
            <a:r>
              <a:rPr lang="en-GB" b="1"/>
              <a:t>Approach for “To-Be” Process</a:t>
            </a:r>
          </a:p>
          <a:p>
            <a:pPr marL="800100" lvl="1" indent="-342900">
              <a:buNone/>
            </a:pPr>
            <a:endParaRPr lang="en-GB">
              <a:solidFill>
                <a:srgbClr val="000000"/>
              </a:solidFill>
            </a:endParaRPr>
          </a:p>
          <a:p>
            <a:pPr>
              <a:buFont typeface="+mj-lt"/>
              <a:buAutoNum type="arabicPeriod" startAt="2"/>
            </a:pPr>
            <a:endParaRPr lang="en-GB" b="1"/>
          </a:p>
          <a:p>
            <a:pPr marL="0" indent="0">
              <a:buNone/>
            </a:pPr>
            <a:endParaRPr lang="en-GB" b="1"/>
          </a:p>
          <a:p>
            <a:pPr>
              <a:buFont typeface="+mj-lt"/>
              <a:buAutoNum type="arabicPeriod" startAt="3"/>
            </a:pPr>
            <a:r>
              <a:rPr lang="en-GB" b="1"/>
              <a:t>Walkthrough of Use Cases</a:t>
            </a:r>
          </a:p>
          <a:p>
            <a:pPr>
              <a:buFont typeface="+mj-lt"/>
              <a:buAutoNum type="arabicPeriod" startAt="3"/>
            </a:pPr>
            <a:endParaRPr lang="en-GB" b="1"/>
          </a:p>
          <a:p>
            <a:pPr>
              <a:buFont typeface="+mj-lt"/>
              <a:buAutoNum type="arabicPeriod" startAt="3"/>
            </a:pPr>
            <a:endParaRPr lang="en-GB" b="1"/>
          </a:p>
          <a:p>
            <a:pPr>
              <a:buFont typeface="+mj-lt"/>
              <a:buAutoNum type="arabicPeriod" startAt="3"/>
            </a:pPr>
            <a:endParaRPr lang="en-GB" b="1"/>
          </a:p>
          <a:p>
            <a:pPr>
              <a:buFont typeface="+mj-lt"/>
              <a:buAutoNum type="arabicPeriod" startAt="3"/>
            </a:pPr>
            <a:r>
              <a:rPr lang="en-GB" b="1"/>
              <a:t>Next Steps</a:t>
            </a:r>
            <a:endParaRPr lang="en-GB"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7203991" y="1227909"/>
            <a:ext cx="914400" cy="731520"/>
          </a:xfrm>
          <a:prstGeom prst="rect">
            <a:avLst/>
          </a:prstGeom>
          <a:blipFill rotWithShape="1">
            <a:blip r:embed="rId2" cstate="print">
              <a:biLevel thresh="75000"/>
            </a:blip>
            <a:srcRect/>
            <a:stretch>
              <a:fillRect t="-22210" b="-17360"/>
            </a:stretch>
          </a:blip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1" name="Rectangle 10"/>
          <p:cNvSpPr>
            <a:spLocks noChangeAspect="1"/>
          </p:cNvSpPr>
          <p:nvPr/>
        </p:nvSpPr>
        <p:spPr>
          <a:xfrm>
            <a:off x="7158271" y="2585306"/>
            <a:ext cx="1005840" cy="868783"/>
          </a:xfrm>
          <a:prstGeom prst="rect">
            <a:avLst/>
          </a:prstGeom>
          <a:blipFill rotWithShape="1">
            <a:blip r:embed="rId3" cstate="print">
              <a:biLevel thresh="75000"/>
            </a:blip>
            <a:srcRect/>
            <a:stretch>
              <a:fillRect t="-7788" b="-7988"/>
            </a:stretch>
          </a:blip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pic>
        <p:nvPicPr>
          <p:cNvPr id="13" name="Picture 6" descr="http://kountry.net/wp-content/uploads/2014/08/icon-walkthrough-2-150x150.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7249711" y="3888378"/>
            <a:ext cx="822960" cy="8229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a193.phobos.apple.com/us/r1000/000/Purple6/v4/94/cd/05/94cd0598-91be-2532-856f-438f740f1f8e/mzl.lfmggwjk.png"/>
          <p:cNvPicPr>
            <a:picLocks noChangeAspect="1" noChangeArrowheads="1"/>
          </p:cNvPicPr>
          <p:nvPr/>
        </p:nvPicPr>
        <p:blipFill>
          <a:blip r:embed="rId5" cstate="print">
            <a:clrChange>
              <a:clrFrom>
                <a:srgbClr val="F8F7F0"/>
              </a:clrFrom>
              <a:clrTo>
                <a:srgbClr val="F8F7F0">
                  <a:alpha val="0"/>
                </a:srgbClr>
              </a:clrTo>
            </a:clrChange>
            <a:biLevel thresh="75000"/>
            <a:extLst>
              <a:ext uri="{28A0092B-C50C-407E-A947-70E740481C1C}">
                <a14:useLocalDpi xmlns:a14="http://schemas.microsoft.com/office/drawing/2010/main" val="0"/>
              </a:ext>
            </a:extLst>
          </a:blip>
          <a:srcRect/>
          <a:stretch>
            <a:fillRect/>
          </a:stretch>
        </p:blipFill>
        <p:spPr bwMode="auto">
          <a:xfrm>
            <a:off x="7203991" y="5092338"/>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14"/>
          <p:cNvSpPr>
            <a:spLocks noGrp="1"/>
          </p:cNvSpPr>
          <p:nvPr>
            <p:ph type="sldNum" sz="quarter" idx="10"/>
          </p:nvPr>
        </p:nvSpPr>
        <p:spPr/>
        <p:txBody>
          <a:bodyPr/>
          <a:lstStyle/>
          <a:p>
            <a:pPr>
              <a:defRPr/>
            </a:pPr>
            <a:r>
              <a:rPr lang="en-US" altLang="en-US">
                <a:solidFill>
                  <a:srgbClr val="000000"/>
                </a:solidFill>
              </a:rPr>
              <a:t>A</a:t>
            </a:r>
            <a:fld id="{2404B8C9-FEA0-471E-BDE4-CD4EA3EF510C}" type="slidenum">
              <a:rPr lang="en-US" altLang="en-US" smtClean="0">
                <a:solidFill>
                  <a:srgbClr val="000000"/>
                </a:solidFill>
              </a:rPr>
              <a:pPr>
                <a:defRPr/>
              </a:pPr>
              <a:t>2</a:t>
            </a:fld>
            <a:endParaRPr lang="en-US" altLang="en-US" dirty="0">
              <a:solidFill>
                <a:srgbClr val="000000"/>
              </a:solidFill>
            </a:endParaRPr>
          </a:p>
        </p:txBody>
      </p:sp>
    </p:spTree>
    <p:extLst>
      <p:ext uri="{BB962C8B-B14F-4D97-AF65-F5344CB8AC3E}">
        <p14:creationId xmlns:p14="http://schemas.microsoft.com/office/powerpoint/2010/main" val="80627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Recap – Progress update after 28 Aug &amp; 27 Oct PSCs</a:t>
            </a:r>
            <a:endParaRPr lang="en-US" dirty="0"/>
          </a:p>
        </p:txBody>
      </p:sp>
      <p:sp>
        <p:nvSpPr>
          <p:cNvPr id="9" name="Content Placeholder 8"/>
          <p:cNvSpPr>
            <a:spLocks noGrp="1"/>
          </p:cNvSpPr>
          <p:nvPr>
            <p:ph idx="1"/>
          </p:nvPr>
        </p:nvSpPr>
        <p:spPr/>
        <p:txBody>
          <a:bodyPr/>
          <a:lstStyle/>
          <a:p>
            <a:pPr>
              <a:lnSpc>
                <a:spcPct val="150000"/>
              </a:lnSpc>
              <a:spcBef>
                <a:spcPts val="0"/>
              </a:spcBef>
              <a:spcAft>
                <a:spcPts val="600"/>
              </a:spcAft>
            </a:pPr>
            <a:endParaRPr lang="en-SG" sz="100" dirty="0"/>
          </a:p>
          <a:p>
            <a:pPr marL="400050">
              <a:lnSpc>
                <a:spcPct val="150000"/>
              </a:lnSpc>
              <a:spcBef>
                <a:spcPts val="0"/>
              </a:spcBef>
              <a:spcAft>
                <a:spcPts val="600"/>
              </a:spcAft>
              <a:buFont typeface="+mj-lt"/>
              <a:buAutoNum type="arabicPeriod"/>
            </a:pPr>
            <a:r>
              <a:rPr lang="en-SG" sz="1600" b="1" dirty="0"/>
              <a:t>Process Flow and Activities: Further Drill Down</a:t>
            </a:r>
          </a:p>
          <a:p>
            <a:pPr marL="685800" lvl="2" defTabSz="622300">
              <a:lnSpc>
                <a:spcPct val="150000"/>
              </a:lnSpc>
              <a:spcBef>
                <a:spcPts val="0"/>
              </a:spcBef>
              <a:spcAft>
                <a:spcPts val="600"/>
              </a:spcAft>
              <a:buFont typeface="Wingdings" panose="05000000000000000000" pitchFamily="2" charset="2"/>
              <a:buChar char="§"/>
            </a:pPr>
            <a:r>
              <a:rPr lang="en-SG" sz="1200" dirty="0"/>
              <a:t>Map out activities for “As-Is” and </a:t>
            </a:r>
            <a:r>
              <a:rPr lang="en-US" sz="1200" dirty="0"/>
              <a:t>"To-Be</a:t>
            </a:r>
            <a:r>
              <a:rPr lang="en-US" sz="1200" i="1" dirty="0"/>
              <a:t>” </a:t>
            </a:r>
            <a:r>
              <a:rPr lang="en-US" sz="1200" dirty="0"/>
              <a:t>for the 10-step Credit Process </a:t>
            </a:r>
            <a:endParaRPr lang="en-US" sz="1200" b="1" i="1" dirty="0">
              <a:solidFill>
                <a:schemeClr val="bg1">
                  <a:lumMod val="50000"/>
                </a:schemeClr>
              </a:solidFill>
            </a:endParaRPr>
          </a:p>
          <a:p>
            <a:pPr marL="685800" lvl="2" defTabSz="622300">
              <a:lnSpc>
                <a:spcPct val="150000"/>
              </a:lnSpc>
              <a:spcBef>
                <a:spcPts val="0"/>
              </a:spcBef>
              <a:spcAft>
                <a:spcPts val="600"/>
              </a:spcAft>
              <a:buFont typeface="Wingdings" panose="05000000000000000000" pitchFamily="2" charset="2"/>
              <a:buChar char="§"/>
            </a:pPr>
            <a:r>
              <a:rPr lang="en-US" sz="1200" dirty="0"/>
              <a:t>Develop Use Cases for proof of concept of the activities</a:t>
            </a:r>
          </a:p>
          <a:p>
            <a:pPr marL="457200" lvl="2" indent="0" defTabSz="622300">
              <a:lnSpc>
                <a:spcPct val="150000"/>
              </a:lnSpc>
              <a:spcBef>
                <a:spcPts val="0"/>
              </a:spcBef>
              <a:spcAft>
                <a:spcPts val="600"/>
              </a:spcAft>
              <a:buNone/>
            </a:pPr>
            <a:endParaRPr lang="en-SG" sz="1200" b="1" dirty="0"/>
          </a:p>
          <a:p>
            <a:pPr marL="400050">
              <a:lnSpc>
                <a:spcPct val="150000"/>
              </a:lnSpc>
              <a:spcBef>
                <a:spcPts val="0"/>
              </a:spcBef>
              <a:spcAft>
                <a:spcPts val="600"/>
              </a:spcAft>
              <a:buFont typeface="+mj-lt"/>
              <a:buAutoNum type="arabicPeriod"/>
            </a:pPr>
            <a:r>
              <a:rPr lang="en-SG" sz="1600" b="1" kern="1200" dirty="0"/>
              <a:t>Quantification of Costs and Benefits</a:t>
            </a:r>
          </a:p>
          <a:p>
            <a:pPr marL="685800" lvl="3" defTabSz="622300">
              <a:lnSpc>
                <a:spcPct val="150000"/>
              </a:lnSpc>
              <a:spcBef>
                <a:spcPts val="0"/>
              </a:spcBef>
              <a:spcAft>
                <a:spcPts val="600"/>
              </a:spcAft>
              <a:buFont typeface="Wingdings" panose="05000000000000000000" pitchFamily="2" charset="2"/>
              <a:buChar char="§"/>
            </a:pPr>
            <a:r>
              <a:rPr lang="en-SG" sz="1200" dirty="0"/>
              <a:t>Approach for Cost-Benefit Model presented by Finance</a:t>
            </a:r>
          </a:p>
          <a:p>
            <a:pPr marL="685800" lvl="3" defTabSz="622300">
              <a:lnSpc>
                <a:spcPct val="150000"/>
              </a:lnSpc>
              <a:spcBef>
                <a:spcPts val="0"/>
              </a:spcBef>
              <a:spcAft>
                <a:spcPts val="600"/>
              </a:spcAft>
              <a:buFont typeface="Wingdings" panose="05000000000000000000" pitchFamily="2" charset="2"/>
              <a:buChar char="§"/>
            </a:pPr>
            <a:r>
              <a:rPr lang="en-SG" sz="1200" kern="1200" dirty="0"/>
              <a:t>Develop the Cost-Benefit Model (Baseline vs. Target)</a:t>
            </a:r>
            <a:endParaRPr lang="en-SG" sz="1200" b="1" kern="1200" dirty="0">
              <a:solidFill>
                <a:schemeClr val="bg1">
                  <a:lumMod val="50000"/>
                </a:schemeClr>
              </a:solidFill>
            </a:endParaRPr>
          </a:p>
          <a:p>
            <a:pPr marL="685800" lvl="3" defTabSz="622300">
              <a:lnSpc>
                <a:spcPct val="150000"/>
              </a:lnSpc>
              <a:spcBef>
                <a:spcPts val="0"/>
              </a:spcBef>
              <a:spcAft>
                <a:spcPts val="600"/>
              </a:spcAft>
              <a:buFont typeface="Wingdings" panose="05000000000000000000" pitchFamily="2" charset="2"/>
              <a:buChar char="§"/>
            </a:pPr>
            <a:r>
              <a:rPr lang="en-SG" sz="1200" dirty="0"/>
              <a:t>Challenge and validate the Baseline, Target and Benefits with senior management from IBG, RMG and T&amp;O</a:t>
            </a:r>
            <a:endParaRPr lang="en-US" sz="1200" b="1" i="1" dirty="0">
              <a:solidFill>
                <a:schemeClr val="bg1">
                  <a:lumMod val="50000"/>
                </a:schemeClr>
              </a:solidFill>
            </a:endParaRPr>
          </a:p>
          <a:p>
            <a:pPr marL="685800" lvl="3" defTabSz="622300">
              <a:lnSpc>
                <a:spcPct val="150000"/>
              </a:lnSpc>
              <a:spcBef>
                <a:spcPts val="0"/>
              </a:spcBef>
              <a:spcAft>
                <a:spcPts val="600"/>
              </a:spcAft>
              <a:buFont typeface="Wingdings" panose="05000000000000000000" pitchFamily="2" charset="2"/>
              <a:buChar char="ü"/>
            </a:pPr>
            <a:endParaRPr lang="en-US" sz="1400" b="1" kern="1200" dirty="0"/>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2" name="Rectangle 1"/>
          <p:cNvSpPr/>
          <p:nvPr/>
        </p:nvSpPr>
        <p:spPr bwMode="auto">
          <a:xfrm>
            <a:off x="381000" y="1021080"/>
            <a:ext cx="8382000" cy="1332580"/>
          </a:xfrm>
          <a:prstGeom prst="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charset="0"/>
            </a:endParaRPr>
          </a:p>
        </p:txBody>
      </p:sp>
      <p:sp>
        <p:nvSpPr>
          <p:cNvPr id="3" name="Slide Number Placeholder 2"/>
          <p:cNvSpPr>
            <a:spLocks noGrp="1"/>
          </p:cNvSpPr>
          <p:nvPr>
            <p:ph type="sldNum" sz="quarter" idx="10"/>
          </p:nvPr>
        </p:nvSpPr>
        <p:spPr/>
        <p:txBody>
          <a:bodyPr/>
          <a:lstStyle/>
          <a:p>
            <a:pPr>
              <a:defRPr/>
            </a:pPr>
            <a:r>
              <a:rPr lang="en-US" altLang="en-US">
                <a:solidFill>
                  <a:srgbClr val="000000"/>
                </a:solidFill>
              </a:rPr>
              <a:t>A</a:t>
            </a:r>
            <a:fld id="{2404B8C9-FEA0-471E-BDE4-CD4EA3EF510C}" type="slidenum">
              <a:rPr lang="en-US" altLang="en-US" smtClean="0">
                <a:solidFill>
                  <a:srgbClr val="000000"/>
                </a:solidFill>
              </a:rPr>
              <a:pPr>
                <a:defRPr/>
              </a:pPr>
              <a:t>3</a:t>
            </a:fld>
            <a:endParaRPr lang="en-US" altLang="en-US" dirty="0">
              <a:solidFill>
                <a:srgbClr val="000000"/>
              </a:solidFill>
            </a:endParaRPr>
          </a:p>
        </p:txBody>
      </p:sp>
    </p:spTree>
    <p:extLst>
      <p:ext uri="{BB962C8B-B14F-4D97-AF65-F5344CB8AC3E}">
        <p14:creationId xmlns:p14="http://schemas.microsoft.com/office/powerpoint/2010/main" val="320361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Recap – Credit ecosystem, jobs to be done </a:t>
            </a:r>
            <a:endParaRPr lang="en-US" dirty="0"/>
          </a:p>
        </p:txBody>
      </p:sp>
      <p:sp>
        <p:nvSpPr>
          <p:cNvPr id="6" name="Rectangle 5"/>
          <p:cNvSpPr/>
          <p:nvPr/>
        </p:nvSpPr>
        <p:spPr bwMode="auto">
          <a:xfrm>
            <a:off x="539035" y="832513"/>
            <a:ext cx="1433015" cy="5145206"/>
          </a:xfrm>
          <a:prstGeom prst="rect">
            <a:avLst/>
          </a:prstGeom>
          <a:solidFill>
            <a:schemeClr val="accent5">
              <a:lumMod val="40000"/>
              <a:lumOff val="60000"/>
            </a:schemeClr>
          </a:solidFill>
          <a:ln>
            <a:solidFill>
              <a:schemeClr val="accent1"/>
            </a:solid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auto" hangingPunct="0">
              <a:spcBef>
                <a:spcPts val="0"/>
              </a:spcBef>
              <a:spcAft>
                <a:spcPts val="0"/>
              </a:spcAft>
            </a:pPr>
            <a:r>
              <a:rPr lang="en-US" sz="1000" dirty="0">
                <a:solidFill>
                  <a:schemeClr val="tx1"/>
                </a:solidFill>
              </a:rPr>
              <a:t>Customers are at the center of </a:t>
            </a:r>
          </a:p>
          <a:p>
            <a:pPr eaLnBrk="0" fontAlgn="auto" hangingPunct="0">
              <a:spcBef>
                <a:spcPts val="0"/>
              </a:spcBef>
              <a:spcAft>
                <a:spcPts val="0"/>
              </a:spcAft>
            </a:pPr>
            <a:r>
              <a:rPr lang="en-US" sz="1000" dirty="0">
                <a:solidFill>
                  <a:schemeClr val="tx1"/>
                </a:solidFill>
              </a:rPr>
              <a:t>everything we do in IBG</a:t>
            </a:r>
            <a:endParaRPr lang="en-US" sz="1000" b="0" dirty="0">
              <a:solidFill>
                <a:srgbClr val="000000"/>
              </a:solidFill>
            </a:endParaRPr>
          </a:p>
          <a:p>
            <a:pPr marL="117475" indent="-117475" eaLnBrk="0" fontAlgn="auto" hangingPunct="0">
              <a:spcBef>
                <a:spcPts val="0"/>
              </a:spcBef>
              <a:spcAft>
                <a:spcPts val="0"/>
              </a:spcAft>
              <a:buFont typeface="Wingdings" pitchFamily="2" charset="2"/>
              <a:buChar char="§"/>
            </a:pPr>
            <a:r>
              <a:rPr lang="en-US" sz="800" b="0" dirty="0">
                <a:solidFill>
                  <a:srgbClr val="000000"/>
                </a:solidFill>
              </a:rPr>
              <a:t>Quick TAT for credit approval/ activation/ disbursement</a:t>
            </a:r>
          </a:p>
          <a:p>
            <a:pPr marL="117475" indent="-117475" eaLnBrk="0" fontAlgn="auto" hangingPunct="0">
              <a:spcBef>
                <a:spcPts val="0"/>
              </a:spcBef>
              <a:spcAft>
                <a:spcPts val="0"/>
              </a:spcAft>
              <a:buFont typeface="Wingdings" pitchFamily="2" charset="2"/>
              <a:buChar char="§"/>
            </a:pPr>
            <a:r>
              <a:rPr lang="en-GB" sz="800" b="0" dirty="0">
                <a:solidFill>
                  <a:srgbClr val="000000"/>
                </a:solidFill>
              </a:rPr>
              <a:t>Simple documentation</a:t>
            </a:r>
          </a:p>
          <a:p>
            <a:pPr marL="117475" indent="-117475" eaLnBrk="0" fontAlgn="auto" hangingPunct="0">
              <a:spcBef>
                <a:spcPts val="0"/>
              </a:spcBef>
              <a:spcAft>
                <a:spcPts val="0"/>
              </a:spcAft>
              <a:buFont typeface="Wingdings" pitchFamily="2" charset="2"/>
              <a:buChar char="§"/>
            </a:pPr>
            <a:r>
              <a:rPr lang="en-GB" sz="800" b="0" dirty="0">
                <a:solidFill>
                  <a:srgbClr val="000000"/>
                </a:solidFill>
              </a:rPr>
              <a:t>Superior client service and experience (incl. single point of contact, first call resolution on issues, simple digital platforms)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Apprised of status of loan activities</a:t>
            </a:r>
            <a:endParaRPr lang="en-GB" sz="800" b="0" dirty="0">
              <a:solidFill>
                <a:srgbClr val="000000"/>
              </a:solidFill>
            </a:endParaRPr>
          </a:p>
          <a:p>
            <a:pPr marL="117475" indent="-117475" eaLnBrk="0" fontAlgn="auto" hangingPunct="0">
              <a:spcBef>
                <a:spcPts val="0"/>
              </a:spcBef>
              <a:spcAft>
                <a:spcPts val="0"/>
              </a:spcAft>
              <a:buFont typeface="Wingdings" pitchFamily="2" charset="2"/>
              <a:buChar char="§"/>
            </a:pPr>
            <a:r>
              <a:rPr lang="en-US" sz="800" b="0" dirty="0">
                <a:solidFill>
                  <a:srgbClr val="000000"/>
                </a:solidFill>
              </a:rPr>
              <a:t>Competitive pricing</a:t>
            </a:r>
          </a:p>
          <a:p>
            <a:pPr marL="117475" indent="-117475" eaLnBrk="0" fontAlgn="auto" hangingPunct="0">
              <a:spcBef>
                <a:spcPts val="0"/>
              </a:spcBef>
              <a:spcAft>
                <a:spcPts val="0"/>
              </a:spcAft>
              <a:buFont typeface="Wingdings" pitchFamily="2" charset="2"/>
              <a:buChar char="§"/>
            </a:pPr>
            <a:r>
              <a:rPr lang="en-GB" sz="800" b="0" dirty="0">
                <a:solidFill>
                  <a:srgbClr val="000000"/>
                </a:solidFill>
              </a:rPr>
              <a:t>Innovative and relevant financing solutions through credit structuring</a:t>
            </a:r>
          </a:p>
        </p:txBody>
      </p:sp>
      <p:sp>
        <p:nvSpPr>
          <p:cNvPr id="7" name="Rectangle 6"/>
          <p:cNvSpPr/>
          <p:nvPr/>
        </p:nvSpPr>
        <p:spPr bwMode="auto">
          <a:xfrm>
            <a:off x="2093092" y="835176"/>
            <a:ext cx="1528539" cy="5145206"/>
          </a:xfrm>
          <a:prstGeom prst="rect">
            <a:avLst/>
          </a:prstGeom>
          <a:solidFill>
            <a:schemeClr val="accent5">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auto" hangingPunct="0">
              <a:spcBef>
                <a:spcPts val="0"/>
              </a:spcBef>
              <a:spcAft>
                <a:spcPts val="0"/>
              </a:spcAft>
            </a:pPr>
            <a:r>
              <a:rPr lang="en-US" sz="1000" dirty="0">
                <a:solidFill>
                  <a:schemeClr val="tx1"/>
                </a:solidFill>
              </a:rPr>
              <a:t>IBG-RM – Increase focus and capacity for marketing, account planning and client engagement</a:t>
            </a:r>
            <a:endParaRPr lang="en-US" sz="1000" b="0" dirty="0">
              <a:solidFill>
                <a:srgbClr val="000000"/>
              </a:solidFill>
            </a:endParaRPr>
          </a:p>
          <a:p>
            <a:pPr marL="117475" indent="-117475" eaLnBrk="0" fontAlgn="auto" hangingPunct="0">
              <a:spcBef>
                <a:spcPts val="0"/>
              </a:spcBef>
              <a:spcAft>
                <a:spcPts val="0"/>
              </a:spcAft>
              <a:buFont typeface="Wingdings" pitchFamily="2" charset="2"/>
              <a:buChar char="§"/>
            </a:pPr>
            <a:r>
              <a:rPr lang="en-US" sz="800" b="0" dirty="0">
                <a:solidFill>
                  <a:srgbClr val="000000"/>
                </a:solidFill>
              </a:rPr>
              <a:t>Simplified e2e credit processes, esp. for Targeting, Origination, Underwriting and Monitoring</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Single point of system access, linked across key systems with EOD view of client information (financials, risk parameters, account plans) in an easy and intuitive platform with mobile capabilities.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Minimize the need for data input; rely on auto-population (e.g. auto-populated financials from MRA into credit memo)</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Single point of input for data with seamless data flow across systems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Automation of rule validation and exception alerts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Simplified documentation and associated process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Auto-notification upon quantitative triggers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Easy facility maintenance and update</a:t>
            </a:r>
          </a:p>
        </p:txBody>
      </p:sp>
      <p:pic>
        <p:nvPicPr>
          <p:cNvPr id="1030" name="Picture 6" descr="http://i.istockimg.com/file_thumbview_approve/42992900/3/stock-illustration-42992900-handshake-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8009" y="5098409"/>
            <a:ext cx="1323880" cy="132388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3723783" y="854547"/>
            <a:ext cx="4873626" cy="969393"/>
          </a:xfrm>
          <a:prstGeom prst="rect">
            <a:avLst/>
          </a:prstGeom>
          <a:solidFill>
            <a:schemeClr val="bg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auto" hangingPunct="0">
              <a:spcBef>
                <a:spcPts val="0"/>
              </a:spcBef>
              <a:spcAft>
                <a:spcPts val="0"/>
              </a:spcAft>
            </a:pPr>
            <a:r>
              <a:rPr lang="en-US" sz="1000" dirty="0">
                <a:solidFill>
                  <a:schemeClr val="tx1"/>
                </a:solidFill>
              </a:rPr>
              <a:t>RMG-CRM – Enable the CRMs to analyze, underwrite and monitor risk in an effective and efficient manner</a:t>
            </a:r>
            <a:endParaRPr lang="en-US" sz="1000" b="0" dirty="0">
              <a:solidFill>
                <a:srgbClr val="000000"/>
              </a:solidFill>
            </a:endParaRPr>
          </a:p>
          <a:p>
            <a:pPr marL="117475" indent="-117475" eaLnBrk="0" fontAlgn="auto" hangingPunct="0">
              <a:spcBef>
                <a:spcPts val="0"/>
              </a:spcBef>
              <a:spcAft>
                <a:spcPts val="0"/>
              </a:spcAft>
              <a:buFont typeface="Wingdings" pitchFamily="2" charset="2"/>
              <a:buChar char="§"/>
            </a:pPr>
            <a:r>
              <a:rPr lang="en-US" sz="800" b="0" dirty="0">
                <a:solidFill>
                  <a:srgbClr val="000000"/>
                </a:solidFill>
              </a:rPr>
              <a:t>Easy access, EOD view of Group exposure, utilization trend, account conduct.  </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Auto-notification upon quantitative triggers (e.g. DPD, limit excesses or overdue reviews)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Reduce reliance on CRMs checks for Credit Memos through single source inputs and automation (e.g. auto-populated financials from MRA into credit memo, system prompts/ rule checks on key policies and guidelines)</a:t>
            </a:r>
          </a:p>
        </p:txBody>
      </p:sp>
      <p:sp>
        <p:nvSpPr>
          <p:cNvPr id="13" name="Rectangle 12"/>
          <p:cNvSpPr/>
          <p:nvPr/>
        </p:nvSpPr>
        <p:spPr bwMode="auto">
          <a:xfrm>
            <a:off x="3723778" y="3196147"/>
            <a:ext cx="4873625" cy="941694"/>
          </a:xfrm>
          <a:prstGeom prst="rect">
            <a:avLst/>
          </a:prstGeom>
          <a:solidFill>
            <a:schemeClr val="bg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auto" hangingPunct="0">
              <a:spcBef>
                <a:spcPts val="0"/>
              </a:spcBef>
              <a:spcAft>
                <a:spcPts val="0"/>
              </a:spcAft>
            </a:pPr>
            <a:r>
              <a:rPr lang="en-US" sz="1000" dirty="0">
                <a:solidFill>
                  <a:schemeClr val="tx1"/>
                </a:solidFill>
              </a:rPr>
              <a:t>RMG-RI/ GPA – Enable portfolio insights through analytics and stress test</a:t>
            </a:r>
            <a:endParaRPr lang="en-US" sz="1000" b="0" dirty="0">
              <a:solidFill>
                <a:srgbClr val="000000"/>
              </a:solidFill>
            </a:endParaRPr>
          </a:p>
          <a:p>
            <a:pPr marL="117475" indent="-117475" eaLnBrk="0" fontAlgn="auto" hangingPunct="0">
              <a:spcBef>
                <a:spcPts val="0"/>
              </a:spcBef>
              <a:spcAft>
                <a:spcPts val="0"/>
              </a:spcAft>
              <a:buFont typeface="Wingdings" pitchFamily="2" charset="2"/>
              <a:buChar char="§"/>
            </a:pPr>
            <a:r>
              <a:rPr lang="en-US" sz="800" b="0" dirty="0">
                <a:solidFill>
                  <a:srgbClr val="000000"/>
                </a:solidFill>
              </a:rPr>
              <a:t>Improve accuracy of risk reporting through upstream streamline of process and systems which will lead to better credit decision. This includes single source of data input, identification of golden source, common facility structure across Finacle instances, data linkage across systems.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Auto-generation of Credit MIS Reports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Increase scalability of stress tests via automation, including catering for multiple factors and scenarios</a:t>
            </a:r>
          </a:p>
        </p:txBody>
      </p:sp>
      <p:sp>
        <p:nvSpPr>
          <p:cNvPr id="14" name="Rectangle 13"/>
          <p:cNvSpPr/>
          <p:nvPr/>
        </p:nvSpPr>
        <p:spPr bwMode="auto">
          <a:xfrm>
            <a:off x="3723783" y="1896064"/>
            <a:ext cx="4873625" cy="1218800"/>
          </a:xfrm>
          <a:prstGeom prst="rect">
            <a:avLst/>
          </a:prstGeom>
          <a:solidFill>
            <a:schemeClr val="bg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auto" hangingPunct="0">
              <a:spcBef>
                <a:spcPts val="0"/>
              </a:spcBef>
              <a:spcAft>
                <a:spcPts val="0"/>
              </a:spcAft>
            </a:pPr>
            <a:r>
              <a:rPr lang="en-US" sz="1000" dirty="0">
                <a:solidFill>
                  <a:schemeClr val="tx1"/>
                </a:solidFill>
              </a:rPr>
              <a:t>RMG-CCU – Enable effective risk control through efficient automated monitoring processes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Improvement in TAT for activation with STP to operating systems (e.g. Finacle, MLC) </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Simplified documentation and associated process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Auto-generation of risk monitoring reports with auto-alerts (e.g. covenant tracking, limit expiry, group reviews)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More efficient and consistent safe-keeping tool (e.g. central document imaging system) with user friendly search</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Easy facility maintenance and update</a:t>
            </a:r>
          </a:p>
        </p:txBody>
      </p:sp>
      <p:sp>
        <p:nvSpPr>
          <p:cNvPr id="15" name="Rectangle 14"/>
          <p:cNvSpPr/>
          <p:nvPr/>
        </p:nvSpPr>
        <p:spPr bwMode="auto">
          <a:xfrm>
            <a:off x="3723784" y="4903930"/>
            <a:ext cx="4873626" cy="1098485"/>
          </a:xfrm>
          <a:prstGeom prst="rect">
            <a:avLst/>
          </a:prstGeom>
          <a:solidFill>
            <a:schemeClr val="bg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auto" hangingPunct="0">
              <a:spcBef>
                <a:spcPts val="0"/>
              </a:spcBef>
              <a:spcAft>
                <a:spcPts val="0"/>
              </a:spcAft>
            </a:pPr>
            <a:r>
              <a:rPr lang="en-US" sz="1000" dirty="0">
                <a:solidFill>
                  <a:schemeClr val="tx1"/>
                </a:solidFill>
              </a:rPr>
              <a:t>IBG5/ GSAM – Enable effective restructuring and recovery efforts through efficient automated monitoring processes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Accurate and timely delivery of Watchlist data, with tagging at source</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Auto-tagging and notification upon quantitative triggers (e.g. DPD, limit excesses or overdue reviews)</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Timely recognition of NPL and to reflect correct income recognition by automating downgrade based on DPD exceeding 90 days and auto suspension of interest</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Minimize manual computation by having system to reflect both the borrowers actual liabilities vs. GL</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Uniform workbench to capture SP forecast at source and automatically reflect consolidated numbers</a:t>
            </a:r>
          </a:p>
        </p:txBody>
      </p:sp>
      <p:sp>
        <p:nvSpPr>
          <p:cNvPr id="16" name="Rectangle 15"/>
          <p:cNvSpPr/>
          <p:nvPr/>
        </p:nvSpPr>
        <p:spPr bwMode="auto">
          <a:xfrm>
            <a:off x="3727294" y="4226774"/>
            <a:ext cx="4873626" cy="594360"/>
          </a:xfrm>
          <a:prstGeom prst="rect">
            <a:avLst/>
          </a:prstGeom>
          <a:solidFill>
            <a:schemeClr val="bg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auto" hangingPunct="0">
              <a:spcBef>
                <a:spcPts val="0"/>
              </a:spcBef>
              <a:spcAft>
                <a:spcPts val="0"/>
              </a:spcAft>
            </a:pPr>
            <a:r>
              <a:rPr lang="en-US" sz="1000" dirty="0">
                <a:solidFill>
                  <a:schemeClr val="tx1"/>
                </a:solidFill>
              </a:rPr>
              <a:t>IBG-Ops – Faster loan disbursement through </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Less sequential steps on limit activation and loans processing</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Near real time STP between Finacle-IPE</a:t>
            </a:r>
          </a:p>
          <a:p>
            <a:pPr marL="117475" indent="-117475" eaLnBrk="0" fontAlgn="auto" hangingPunct="0">
              <a:spcBef>
                <a:spcPts val="0"/>
              </a:spcBef>
              <a:spcAft>
                <a:spcPts val="0"/>
              </a:spcAft>
              <a:buFont typeface="Wingdings" pitchFamily="2" charset="2"/>
              <a:buChar char="§"/>
            </a:pPr>
            <a:r>
              <a:rPr lang="en-US" sz="800" b="0" dirty="0">
                <a:solidFill>
                  <a:srgbClr val="000000"/>
                </a:solidFill>
              </a:rPr>
              <a:t>Easy facility maintenance and update</a:t>
            </a:r>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4</a:t>
            </a:fld>
            <a:endParaRPr lang="en-US" altLang="en-US" dirty="0">
              <a:solidFill>
                <a:srgbClr val="000000"/>
              </a:solidFill>
            </a:endParaRPr>
          </a:p>
        </p:txBody>
      </p:sp>
    </p:spTree>
    <p:extLst>
      <p:ext uri="{BB962C8B-B14F-4D97-AF65-F5344CB8AC3E}">
        <p14:creationId xmlns:p14="http://schemas.microsoft.com/office/powerpoint/2010/main" val="50089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167976777"/>
              </p:ext>
            </p:extLst>
          </p:nvPr>
        </p:nvGraphicFramePr>
        <p:xfrm>
          <a:off x="344529" y="1391957"/>
          <a:ext cx="8454942" cy="440436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0000"/>
                    </a:ext>
                  </a:extLst>
                </a:gridCol>
                <a:gridCol w="7174782">
                  <a:extLst>
                    <a:ext uri="{9D8B030D-6E8A-4147-A177-3AD203B41FA5}">
                      <a16:colId xmlns:a16="http://schemas.microsoft.com/office/drawing/2014/main" val="20001"/>
                    </a:ext>
                  </a:extLst>
                </a:gridCol>
              </a:tblGrid>
              <a:tr h="336007">
                <a:tc>
                  <a:txBody>
                    <a:bodyPr/>
                    <a:lstStyle/>
                    <a:p>
                      <a:pPr>
                        <a:lnSpc>
                          <a:spcPct val="150000"/>
                        </a:lnSpc>
                        <a:spcBef>
                          <a:spcPts val="0"/>
                        </a:spcBef>
                        <a:spcAft>
                          <a:spcPts val="600"/>
                        </a:spcAft>
                      </a:pPr>
                      <a:r>
                        <a:rPr lang="en-US" sz="1200" dirty="0">
                          <a:solidFill>
                            <a:schemeClr val="tx1"/>
                          </a:solidFill>
                        </a:rPr>
                        <a:t>Process Step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nSpc>
                          <a:spcPct val="150000"/>
                        </a:lnSpc>
                        <a:spcBef>
                          <a:spcPts val="0"/>
                        </a:spcBef>
                        <a:spcAft>
                          <a:spcPts val="600"/>
                        </a:spcAft>
                      </a:pPr>
                      <a:r>
                        <a:rPr lang="en-US" sz="1200" dirty="0">
                          <a:solidFill>
                            <a:schemeClr val="tx1"/>
                          </a:solidFill>
                        </a:rPr>
                        <a:t>Pain Point</a:t>
                      </a:r>
                      <a:r>
                        <a:rPr lang="en-US" sz="1200" baseline="0" dirty="0">
                          <a:solidFill>
                            <a:schemeClr val="tx1"/>
                          </a:solidFill>
                        </a:rPr>
                        <a:t>/ Gap</a:t>
                      </a:r>
                      <a:endParaRPr lang="en-US" sz="1200" dirty="0">
                        <a:solidFill>
                          <a:schemeClr val="tx1"/>
                        </a:solidFill>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546011">
                <a:tc>
                  <a:txBody>
                    <a:bodyPr/>
                    <a:lstStyle/>
                    <a:p>
                      <a:pPr marL="111125" indent="-111125">
                        <a:lnSpc>
                          <a:spcPct val="150000"/>
                        </a:lnSpc>
                        <a:spcBef>
                          <a:spcPts val="0"/>
                        </a:spcBef>
                        <a:spcAft>
                          <a:spcPts val="600"/>
                        </a:spcAft>
                      </a:pPr>
                      <a:r>
                        <a:rPr lang="en-US" sz="1200" dirty="0"/>
                        <a:t>I. </a:t>
                      </a:r>
                      <a:r>
                        <a:rPr lang="en-US" sz="1200" baseline="0" dirty="0"/>
                        <a:t>Client Targeting</a:t>
                      </a:r>
                      <a:endParaRPr 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225425" lvl="1" indent="-225425">
                        <a:lnSpc>
                          <a:spcPct val="150000"/>
                        </a:lnSpc>
                        <a:spcBef>
                          <a:spcPts val="0"/>
                        </a:spcBef>
                        <a:spcAft>
                          <a:spcPts val="600"/>
                        </a:spcAft>
                        <a:buFont typeface="Wingdings" pitchFamily="2" charset="2"/>
                        <a:buChar char="§"/>
                      </a:pPr>
                      <a:r>
                        <a:rPr lang="en-GB" sz="1200" b="0" dirty="0"/>
                        <a:t>Screening customers is based</a:t>
                      </a:r>
                      <a:r>
                        <a:rPr lang="en-GB" sz="1200" b="0" baseline="0" dirty="0"/>
                        <a:t> on manual records &amp; checklists e.g. TMRAC, conduct of A/ C, previous rejections</a:t>
                      </a:r>
                      <a:endParaRPr lang="en-GB" sz="1200" b="0" dirty="0"/>
                    </a:p>
                    <a:p>
                      <a:pPr marL="225425" lvl="1" indent="-225425">
                        <a:lnSpc>
                          <a:spcPct val="150000"/>
                        </a:lnSpc>
                        <a:spcBef>
                          <a:spcPts val="0"/>
                        </a:spcBef>
                        <a:spcAft>
                          <a:spcPts val="600"/>
                        </a:spcAft>
                        <a:buFont typeface="Wingdings" pitchFamily="2" charset="2"/>
                        <a:buChar char="§"/>
                      </a:pPr>
                      <a:r>
                        <a:rPr lang="en-GB" sz="1200" b="0" baseline="0" dirty="0"/>
                        <a:t>Changes in GCIN need to be manually synchronized downstream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55432">
                <a:tc>
                  <a:txBody>
                    <a:bodyPr/>
                    <a:lstStyle/>
                    <a:p>
                      <a:pPr marL="166688" indent="-166688">
                        <a:lnSpc>
                          <a:spcPct val="150000"/>
                        </a:lnSpc>
                        <a:spcBef>
                          <a:spcPts val="0"/>
                        </a:spcBef>
                        <a:spcAft>
                          <a:spcPts val="600"/>
                        </a:spcAft>
                        <a:tabLst/>
                      </a:pPr>
                      <a:r>
                        <a:rPr lang="en-US" sz="1200" dirty="0"/>
                        <a:t>II. Credit Origination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225425" lvl="1" indent="-225425">
                        <a:lnSpc>
                          <a:spcPct val="150000"/>
                        </a:lnSpc>
                        <a:spcBef>
                          <a:spcPts val="0"/>
                        </a:spcBef>
                        <a:spcAft>
                          <a:spcPts val="600"/>
                        </a:spcAft>
                        <a:buFont typeface="Wingdings" pitchFamily="2" charset="2"/>
                        <a:buChar char="§"/>
                      </a:pPr>
                      <a:r>
                        <a:rPr lang="en-GB" sz="1200" b="0" dirty="0"/>
                        <a:t>Manual computations e.g. aggregation of exposures,</a:t>
                      </a:r>
                      <a:r>
                        <a:rPr lang="en-GB" sz="1200" b="0" baseline="0" dirty="0"/>
                        <a:t> </a:t>
                      </a:r>
                      <a:r>
                        <a:rPr lang="en-GB" sz="1200" b="0" dirty="0"/>
                        <a:t>DOA determination</a:t>
                      </a:r>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dirty="0"/>
                        <a:t>Lacks</a:t>
                      </a:r>
                      <a:r>
                        <a:rPr lang="en-GB" sz="1200" b="0" baseline="0" dirty="0"/>
                        <a:t> routing flexibility e.g. break the work into smaller chunks that can be delegated, simultaneous access</a:t>
                      </a:r>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dirty="0"/>
                        <a:t>Unable to support the requirements of the “Top-Down” credit approach</a:t>
                      </a:r>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baseline="0" dirty="0"/>
                        <a:t>Users have to manually track upcoming tasks &amp; notify each other</a:t>
                      </a:r>
                      <a:endParaRPr lang="en-GB" sz="12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169863" indent="-169863">
                        <a:lnSpc>
                          <a:spcPct val="150000"/>
                        </a:lnSpc>
                        <a:spcBef>
                          <a:spcPts val="0"/>
                        </a:spcBef>
                        <a:spcAft>
                          <a:spcPts val="600"/>
                        </a:spcAft>
                      </a:pPr>
                      <a:r>
                        <a:rPr lang="en-US" sz="1200" dirty="0"/>
                        <a:t>III. </a:t>
                      </a:r>
                      <a:r>
                        <a:rPr lang="en-US" sz="1200" baseline="0" dirty="0"/>
                        <a:t>Underwriting</a:t>
                      </a:r>
                      <a:endParaRPr 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dirty="0"/>
                        <a:t>Extensive manual checks required to ensure the quality of submission</a:t>
                      </a:r>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dirty="0"/>
                        <a:t>Difficulty in identifying the changes hampers</a:t>
                      </a:r>
                      <a:r>
                        <a:rPr lang="en-GB" sz="1200" b="0" baseline="0" dirty="0"/>
                        <a:t> efficient review</a:t>
                      </a:r>
                      <a:endParaRPr lang="en-GB" sz="1200" b="0" kern="1200" dirty="0">
                        <a:solidFill>
                          <a:schemeClr val="dk1"/>
                        </a:solidFill>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6007">
                <a:tc>
                  <a:txBody>
                    <a:bodyPr/>
                    <a:lstStyle/>
                    <a:p>
                      <a:pPr marL="234950" indent="-234950">
                        <a:lnSpc>
                          <a:spcPct val="150000"/>
                        </a:lnSpc>
                        <a:spcBef>
                          <a:spcPts val="0"/>
                        </a:spcBef>
                        <a:spcAft>
                          <a:spcPts val="600"/>
                        </a:spcAft>
                      </a:pPr>
                      <a:r>
                        <a:rPr lang="en-US" sz="1200" dirty="0"/>
                        <a:t>IV. Letter of Offer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dirty="0"/>
                        <a:t>LOs </a:t>
                      </a:r>
                      <a:r>
                        <a:rPr lang="en-GB" sz="1200" b="0" baseline="0" dirty="0"/>
                        <a:t>have to be manually</a:t>
                      </a:r>
                      <a:r>
                        <a:rPr lang="en-GB" sz="1200" b="0" dirty="0"/>
                        <a:t> generated and require</a:t>
                      </a:r>
                      <a:r>
                        <a:rPr lang="en-GB" sz="1200" b="0" baseline="0" dirty="0"/>
                        <a:t> </a:t>
                      </a:r>
                      <a:r>
                        <a:rPr lang="en-GB" sz="1200" b="0" dirty="0"/>
                        <a:t>repeating</a:t>
                      </a:r>
                      <a:r>
                        <a:rPr lang="en-GB" sz="1200" b="0" baseline="0" dirty="0"/>
                        <a:t> the data already provided</a:t>
                      </a:r>
                      <a:endParaRPr lang="en-GB" sz="12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GB" dirty="0"/>
              <a:t>Recap – Key pain points (1/ 4)</a:t>
            </a:r>
            <a:r>
              <a:rPr lang="en-US" altLang="zh-CN" dirty="0"/>
              <a:t> </a:t>
            </a:r>
            <a:endParaRPr lang="en-US" dirty="0"/>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grpSp>
        <p:nvGrpSpPr>
          <p:cNvPr id="29" name="Group 28"/>
          <p:cNvGrpSpPr/>
          <p:nvPr/>
        </p:nvGrpSpPr>
        <p:grpSpPr>
          <a:xfrm>
            <a:off x="85725" y="831081"/>
            <a:ext cx="8972551" cy="446037"/>
            <a:chOff x="76199" y="3205981"/>
            <a:chExt cx="8972551" cy="446037"/>
          </a:xfrm>
          <a:noFill/>
        </p:grpSpPr>
        <p:sp>
          <p:nvSpPr>
            <p:cNvPr id="30" name="Freeform 29"/>
            <p:cNvSpPr/>
            <p:nvPr/>
          </p:nvSpPr>
          <p:spPr>
            <a:xfrm>
              <a:off x="76199" y="3205981"/>
              <a:ext cx="1039005"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0 w 1115094"/>
                <a:gd name="connsiteY5"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094" h="446037">
                  <a:moveTo>
                    <a:pt x="0" y="0"/>
                  </a:moveTo>
                  <a:lnTo>
                    <a:pt x="892076" y="0"/>
                  </a:lnTo>
                  <a:lnTo>
                    <a:pt x="1115094" y="223019"/>
                  </a:lnTo>
                  <a:lnTo>
                    <a:pt x="892076" y="446037"/>
                  </a:lnTo>
                  <a:lnTo>
                    <a:pt x="0" y="446037"/>
                  </a:lnTo>
                  <a:lnTo>
                    <a:pt x="0" y="0"/>
                  </a:lnTo>
                  <a:close/>
                </a:path>
              </a:pathLst>
            </a:custGeom>
            <a:solidFill>
              <a:schemeClr val="accent5">
                <a:lumMod val="20000"/>
                <a:lumOff val="80000"/>
              </a:schemeClr>
            </a:solid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338" tIns="18669" rIns="120844"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 </a:t>
              </a:r>
            </a:p>
            <a:p>
              <a:pPr lvl="0" algn="ctr" defTabSz="311150">
                <a:lnSpc>
                  <a:spcPct val="90000"/>
                </a:lnSpc>
                <a:spcBef>
                  <a:spcPct val="0"/>
                </a:spcBef>
                <a:spcAft>
                  <a:spcPct val="35000"/>
                </a:spcAft>
              </a:pPr>
              <a:r>
                <a:rPr lang="en-GB" sz="700" kern="1200" dirty="0">
                  <a:solidFill>
                    <a:schemeClr val="tx1"/>
                  </a:solidFill>
                </a:rPr>
                <a:t>Client Targeting</a:t>
              </a:r>
              <a:endParaRPr lang="en-US" sz="700" kern="1200" dirty="0">
                <a:solidFill>
                  <a:schemeClr val="tx1"/>
                </a:solidFill>
              </a:endParaRPr>
            </a:p>
          </p:txBody>
        </p:sp>
        <p:sp>
          <p:nvSpPr>
            <p:cNvPr id="31" name="Freeform 30"/>
            <p:cNvSpPr/>
            <p:nvPr/>
          </p:nvSpPr>
          <p:spPr>
            <a:xfrm>
              <a:off x="89218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solidFill>
              <a:schemeClr val="accent5">
                <a:lumMod val="20000"/>
                <a:lumOff val="80000"/>
              </a:schemeClr>
            </a:solid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 </a:t>
              </a:r>
            </a:p>
            <a:p>
              <a:pPr lvl="0" algn="ctr" defTabSz="311150">
                <a:lnSpc>
                  <a:spcPct val="90000"/>
                </a:lnSpc>
                <a:spcBef>
                  <a:spcPct val="0"/>
                </a:spcBef>
                <a:spcAft>
                  <a:spcPct val="35000"/>
                </a:spcAft>
              </a:pPr>
              <a:r>
                <a:rPr lang="en-GB" sz="700" kern="1200" dirty="0">
                  <a:solidFill>
                    <a:schemeClr val="tx1"/>
                  </a:solidFill>
                </a:rPr>
                <a:t>Credit Origination</a:t>
              </a:r>
              <a:endParaRPr lang="en-US" sz="700" kern="1200" dirty="0">
                <a:solidFill>
                  <a:schemeClr val="tx1"/>
                </a:solidFill>
              </a:endParaRPr>
            </a:p>
          </p:txBody>
        </p:sp>
        <p:sp>
          <p:nvSpPr>
            <p:cNvPr id="32" name="Freeform 31"/>
            <p:cNvSpPr/>
            <p:nvPr/>
          </p:nvSpPr>
          <p:spPr>
            <a:xfrm>
              <a:off x="1784263"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solidFill>
              <a:schemeClr val="accent5">
                <a:lumMod val="20000"/>
                <a:lumOff val="80000"/>
              </a:schemeClr>
            </a:solid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III. </a:t>
              </a:r>
            </a:p>
            <a:p>
              <a:pPr lvl="0" algn="ctr" defTabSz="311150">
                <a:lnSpc>
                  <a:spcPct val="90000"/>
                </a:lnSpc>
                <a:spcBef>
                  <a:spcPct val="0"/>
                </a:spcBef>
                <a:spcAft>
                  <a:spcPct val="35000"/>
                </a:spcAft>
              </a:pPr>
              <a:r>
                <a:rPr lang="en-GB" sz="700" kern="1200" dirty="0">
                  <a:solidFill>
                    <a:schemeClr val="tx1"/>
                  </a:solidFill>
                </a:rPr>
                <a:t>Underwriting</a:t>
              </a:r>
              <a:endParaRPr lang="en-US" sz="700" kern="1200" dirty="0">
                <a:solidFill>
                  <a:schemeClr val="tx1"/>
                </a:solidFill>
              </a:endParaRPr>
            </a:p>
          </p:txBody>
        </p:sp>
        <p:sp>
          <p:nvSpPr>
            <p:cNvPr id="33" name="Freeform 32"/>
            <p:cNvSpPr/>
            <p:nvPr/>
          </p:nvSpPr>
          <p:spPr>
            <a:xfrm>
              <a:off x="2676338"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solidFill>
              <a:schemeClr val="accent5">
                <a:lumMod val="20000"/>
                <a:lumOff val="80000"/>
              </a:schemeClr>
            </a:solid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IV. </a:t>
              </a:r>
            </a:p>
            <a:p>
              <a:pPr lvl="0" algn="ctr" defTabSz="311150">
                <a:lnSpc>
                  <a:spcPct val="90000"/>
                </a:lnSpc>
                <a:spcBef>
                  <a:spcPct val="0"/>
                </a:spcBef>
                <a:spcAft>
                  <a:spcPct val="35000"/>
                </a:spcAft>
              </a:pPr>
              <a:r>
                <a:rPr lang="en-GB" sz="700" kern="1200" dirty="0">
                  <a:solidFill>
                    <a:schemeClr val="tx1"/>
                  </a:solidFill>
                </a:rPr>
                <a:t>LO Issuance</a:t>
              </a:r>
              <a:endParaRPr lang="en-US" sz="700" kern="1200" dirty="0">
                <a:solidFill>
                  <a:schemeClr val="tx1"/>
                </a:solidFill>
              </a:endParaRPr>
            </a:p>
          </p:txBody>
        </p:sp>
        <p:sp>
          <p:nvSpPr>
            <p:cNvPr id="34" name="Freeform 33"/>
            <p:cNvSpPr/>
            <p:nvPr/>
          </p:nvSpPr>
          <p:spPr>
            <a:xfrm>
              <a:off x="3568414"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 </a:t>
              </a:r>
            </a:p>
            <a:p>
              <a:pPr lvl="0" algn="ctr" defTabSz="311150">
                <a:lnSpc>
                  <a:spcPct val="90000"/>
                </a:lnSpc>
                <a:spcBef>
                  <a:spcPct val="0"/>
                </a:spcBef>
                <a:spcAft>
                  <a:spcPct val="35000"/>
                </a:spcAft>
              </a:pPr>
              <a:r>
                <a:rPr lang="en-GB" sz="700" kern="1200" dirty="0">
                  <a:solidFill>
                    <a:schemeClr val="tx1"/>
                  </a:solidFill>
                </a:rPr>
                <a:t>Client Consideration</a:t>
              </a:r>
              <a:endParaRPr lang="en-US" sz="700" kern="1200" dirty="0">
                <a:solidFill>
                  <a:schemeClr val="tx1"/>
                </a:solidFill>
              </a:endParaRPr>
            </a:p>
          </p:txBody>
        </p:sp>
        <p:sp>
          <p:nvSpPr>
            <p:cNvPr id="35" name="Freeform 34"/>
            <p:cNvSpPr/>
            <p:nvPr/>
          </p:nvSpPr>
          <p:spPr>
            <a:xfrm>
              <a:off x="4460490"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 </a:t>
              </a:r>
            </a:p>
            <a:p>
              <a:pPr lvl="0" algn="ctr" defTabSz="311150">
                <a:lnSpc>
                  <a:spcPct val="90000"/>
                </a:lnSpc>
                <a:spcBef>
                  <a:spcPct val="0"/>
                </a:spcBef>
                <a:spcAft>
                  <a:spcPct val="35000"/>
                </a:spcAft>
              </a:pPr>
              <a:r>
                <a:rPr lang="en-GB" sz="700" kern="1200" dirty="0">
                  <a:solidFill>
                    <a:schemeClr val="tx1"/>
                  </a:solidFill>
                </a:rPr>
                <a:t>Facility Onboarding</a:t>
              </a:r>
              <a:endParaRPr lang="en-US" sz="700" kern="1200" dirty="0">
                <a:solidFill>
                  <a:schemeClr val="tx1"/>
                </a:solidFill>
              </a:endParaRPr>
            </a:p>
          </p:txBody>
        </p:sp>
        <p:sp>
          <p:nvSpPr>
            <p:cNvPr id="36" name="Freeform 35"/>
            <p:cNvSpPr/>
            <p:nvPr/>
          </p:nvSpPr>
          <p:spPr>
            <a:xfrm>
              <a:off x="5352566"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 </a:t>
              </a:r>
            </a:p>
            <a:p>
              <a:pPr lvl="0" algn="ctr" defTabSz="311150">
                <a:lnSpc>
                  <a:spcPct val="90000"/>
                </a:lnSpc>
                <a:spcBef>
                  <a:spcPct val="0"/>
                </a:spcBef>
                <a:spcAft>
                  <a:spcPct val="35000"/>
                </a:spcAft>
              </a:pPr>
              <a:r>
                <a:rPr lang="en-GB" sz="700" kern="1200" dirty="0">
                  <a:solidFill>
                    <a:schemeClr val="tx1"/>
                  </a:solidFill>
                </a:rPr>
                <a:t>Facility Utilization</a:t>
              </a:r>
              <a:endParaRPr lang="en-US" sz="700" kern="1200" dirty="0">
                <a:solidFill>
                  <a:schemeClr val="tx1"/>
                </a:solidFill>
              </a:endParaRPr>
            </a:p>
          </p:txBody>
        </p:sp>
        <p:sp>
          <p:nvSpPr>
            <p:cNvPr id="37" name="Freeform 36"/>
            <p:cNvSpPr/>
            <p:nvPr/>
          </p:nvSpPr>
          <p:spPr>
            <a:xfrm>
              <a:off x="6244642"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VIII. </a:t>
              </a:r>
            </a:p>
            <a:p>
              <a:pPr lvl="0" algn="ctr" defTabSz="311150">
                <a:lnSpc>
                  <a:spcPct val="90000"/>
                </a:lnSpc>
                <a:spcBef>
                  <a:spcPct val="0"/>
                </a:spcBef>
                <a:spcAft>
                  <a:spcPct val="35000"/>
                </a:spcAft>
              </a:pPr>
              <a:r>
                <a:rPr lang="en-GB" sz="700" kern="1200" dirty="0">
                  <a:solidFill>
                    <a:schemeClr val="tx1"/>
                  </a:solidFill>
                </a:rPr>
                <a:t>Risk Monitoring</a:t>
              </a:r>
              <a:endParaRPr lang="en-US" sz="700" kern="1200" dirty="0">
                <a:solidFill>
                  <a:schemeClr val="tx1"/>
                </a:solidFill>
              </a:endParaRPr>
            </a:p>
          </p:txBody>
        </p:sp>
        <p:sp>
          <p:nvSpPr>
            <p:cNvPr id="38" name="Freeform 37"/>
            <p:cNvSpPr/>
            <p:nvPr/>
          </p:nvSpPr>
          <p:spPr>
            <a:xfrm>
              <a:off x="713671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IX. </a:t>
              </a:r>
            </a:p>
            <a:p>
              <a:pPr lvl="0" algn="ctr" defTabSz="311150">
                <a:lnSpc>
                  <a:spcPct val="90000"/>
                </a:lnSpc>
                <a:spcBef>
                  <a:spcPct val="0"/>
                </a:spcBef>
                <a:spcAft>
                  <a:spcPct val="35000"/>
                </a:spcAft>
              </a:pPr>
              <a:r>
                <a:rPr lang="en-GB" sz="700" kern="1200" dirty="0">
                  <a:solidFill>
                    <a:schemeClr val="tx1"/>
                  </a:solidFill>
                </a:rPr>
                <a:t>Remediation</a:t>
              </a:r>
              <a:endParaRPr lang="en-US" sz="700" kern="1200" dirty="0">
                <a:solidFill>
                  <a:schemeClr val="tx1"/>
                </a:solidFill>
              </a:endParaRPr>
            </a:p>
          </p:txBody>
        </p:sp>
        <p:sp>
          <p:nvSpPr>
            <p:cNvPr id="39" name="Freeform 38"/>
            <p:cNvSpPr/>
            <p:nvPr/>
          </p:nvSpPr>
          <p:spPr>
            <a:xfrm>
              <a:off x="8028793" y="3205981"/>
              <a:ext cx="1019957"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X. </a:t>
              </a:r>
            </a:p>
            <a:p>
              <a:pPr lvl="0" algn="ctr" defTabSz="311150">
                <a:lnSpc>
                  <a:spcPct val="90000"/>
                </a:lnSpc>
                <a:spcBef>
                  <a:spcPct val="0"/>
                </a:spcBef>
                <a:spcAft>
                  <a:spcPct val="35000"/>
                </a:spcAft>
              </a:pPr>
              <a:r>
                <a:rPr lang="en-GB" sz="700" kern="1200" dirty="0">
                  <a:solidFill>
                    <a:schemeClr val="tx1"/>
                  </a:solidFill>
                </a:rPr>
                <a:t>Facility Discharge</a:t>
              </a:r>
              <a:endParaRPr lang="en-US" sz="700" kern="1200" dirty="0">
                <a:solidFill>
                  <a:schemeClr val="tx1"/>
                </a:solidFill>
              </a:endParaRPr>
            </a:p>
          </p:txBody>
        </p:sp>
      </p:grpSp>
      <p:sp>
        <p:nvSpPr>
          <p:cNvPr id="5" name="Slide Number Placeholder 4"/>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5</a:t>
            </a:fld>
            <a:endParaRPr lang="en-US" altLang="en-US" dirty="0">
              <a:solidFill>
                <a:srgbClr val="000000"/>
              </a:solidFill>
            </a:endParaRPr>
          </a:p>
        </p:txBody>
      </p:sp>
    </p:spTree>
    <p:extLst>
      <p:ext uri="{BB962C8B-B14F-4D97-AF65-F5344CB8AC3E}">
        <p14:creationId xmlns:p14="http://schemas.microsoft.com/office/powerpoint/2010/main" val="372844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916141589"/>
              </p:ext>
            </p:extLst>
          </p:nvPr>
        </p:nvGraphicFramePr>
        <p:xfrm>
          <a:off x="370330" y="1394601"/>
          <a:ext cx="8403341" cy="472440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0000"/>
                    </a:ext>
                  </a:extLst>
                </a:gridCol>
                <a:gridCol w="7123181">
                  <a:extLst>
                    <a:ext uri="{9D8B030D-6E8A-4147-A177-3AD203B41FA5}">
                      <a16:colId xmlns:a16="http://schemas.microsoft.com/office/drawing/2014/main" val="20001"/>
                    </a:ext>
                  </a:extLst>
                </a:gridCol>
              </a:tblGrid>
              <a:tr h="226381">
                <a:tc>
                  <a:txBody>
                    <a:bodyPr/>
                    <a:lstStyle/>
                    <a:p>
                      <a:pPr>
                        <a:lnSpc>
                          <a:spcPct val="150000"/>
                        </a:lnSpc>
                        <a:spcBef>
                          <a:spcPts val="0"/>
                        </a:spcBef>
                        <a:spcAft>
                          <a:spcPts val="600"/>
                        </a:spcAft>
                      </a:pPr>
                      <a:r>
                        <a:rPr lang="en-US" sz="1200" dirty="0">
                          <a:solidFill>
                            <a:schemeClr val="tx1"/>
                          </a:solidFill>
                        </a:rPr>
                        <a:t>Process Step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nSpc>
                          <a:spcPct val="150000"/>
                        </a:lnSpc>
                        <a:spcBef>
                          <a:spcPts val="0"/>
                        </a:spcBef>
                        <a:spcAft>
                          <a:spcPts val="600"/>
                        </a:spcAft>
                      </a:pPr>
                      <a:r>
                        <a:rPr lang="en-US" sz="1200" dirty="0">
                          <a:solidFill>
                            <a:schemeClr val="tx1"/>
                          </a:solidFill>
                        </a:rPr>
                        <a:t>Pain Point</a:t>
                      </a:r>
                      <a:r>
                        <a:rPr lang="en-US" sz="1200" baseline="0" dirty="0">
                          <a:solidFill>
                            <a:schemeClr val="tx1"/>
                          </a:solidFill>
                        </a:rPr>
                        <a:t>/ Gap</a:t>
                      </a:r>
                      <a:endParaRPr lang="en-US" sz="1200" dirty="0">
                        <a:solidFill>
                          <a:schemeClr val="tx1"/>
                        </a:solidFill>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83188">
                <a:tc>
                  <a:txBody>
                    <a:bodyPr/>
                    <a:lstStyle/>
                    <a:p>
                      <a:pPr marL="112713" indent="-112713">
                        <a:lnSpc>
                          <a:spcPct val="150000"/>
                        </a:lnSpc>
                        <a:spcBef>
                          <a:spcPts val="0"/>
                        </a:spcBef>
                        <a:spcAft>
                          <a:spcPts val="600"/>
                        </a:spcAft>
                      </a:pPr>
                      <a:r>
                        <a:rPr lang="en-US" sz="1200" dirty="0"/>
                        <a:t>VI. Facility Onboarding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US" sz="1200" b="0" kern="1200" baseline="0" dirty="0">
                          <a:solidFill>
                            <a:schemeClr val="dk1"/>
                          </a:solidFill>
                          <a:latin typeface="+mn-lt"/>
                          <a:ea typeface="+mn-ea"/>
                          <a:cs typeface="+mn-cs"/>
                        </a:rPr>
                        <a:t>Spreadsheets/ UDMA are used for tracking Sup Rev date, covenants, insurance, limit expiry</a:t>
                      </a:r>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US" sz="1200" b="0" kern="1200" baseline="0" dirty="0">
                          <a:solidFill>
                            <a:schemeClr val="dk1"/>
                          </a:solidFill>
                          <a:latin typeface="+mn-lt"/>
                          <a:ea typeface="+mn-ea"/>
                          <a:cs typeface="+mn-cs"/>
                        </a:rPr>
                        <a:t>LTV, FQ re-margining are manually adjusted in the system </a:t>
                      </a:r>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US" sz="1200" b="0" kern="1200" baseline="0" dirty="0">
                          <a:solidFill>
                            <a:schemeClr val="dk1"/>
                          </a:solidFill>
                          <a:latin typeface="+mn-lt"/>
                          <a:ea typeface="+mn-ea"/>
                          <a:cs typeface="+mn-cs"/>
                        </a:rPr>
                        <a:t>Many reminder emails for different deadlines and overdues are sent out to RMs </a:t>
                      </a:r>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US" sz="1200" b="0" kern="1200" baseline="0" dirty="0">
                          <a:solidFill>
                            <a:schemeClr val="dk1"/>
                          </a:solidFill>
                          <a:latin typeface="+mn-lt"/>
                          <a:ea typeface="+mn-ea"/>
                          <a:cs typeface="+mn-cs"/>
                        </a:rPr>
                        <a:t>Excess management for real time ad-hoc transaction is manual outside of Spore</a:t>
                      </a:r>
                    </a:p>
                    <a:p>
                      <a:pPr marL="225425" lvl="1" indent="-225425">
                        <a:lnSpc>
                          <a:spcPct val="150000"/>
                        </a:lnSpc>
                        <a:spcBef>
                          <a:spcPts val="0"/>
                        </a:spcBef>
                        <a:spcAft>
                          <a:spcPts val="600"/>
                        </a:spcAft>
                        <a:buFont typeface="Wingdings" pitchFamily="2" charset="2"/>
                        <a:buChar char="§"/>
                      </a:pPr>
                      <a:r>
                        <a:rPr lang="en-US" sz="1200" b="0" baseline="0" dirty="0"/>
                        <a:t>Auto population of common data from Master source to downstream system was usually not in scope/ “silo scope” for system implementation resulting in duplicate fields in different systems. </a:t>
                      </a:r>
                    </a:p>
                    <a:p>
                      <a:pPr marL="225425" lvl="1" indent="-225425">
                        <a:lnSpc>
                          <a:spcPct val="150000"/>
                        </a:lnSpc>
                        <a:spcBef>
                          <a:spcPts val="0"/>
                        </a:spcBef>
                        <a:spcAft>
                          <a:spcPts val="600"/>
                        </a:spcAft>
                        <a:buFont typeface="Wingdings" pitchFamily="2" charset="2"/>
                        <a:buChar char="§"/>
                      </a:pPr>
                      <a:r>
                        <a:rPr lang="en-US" sz="1200" b="0" baseline="0" dirty="0"/>
                        <a:t>No agreed Master source causing downstream reporting problems when upstream data incorrect</a:t>
                      </a: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US" sz="1200" b="0" dirty="0"/>
                        <a:t>Multiple</a:t>
                      </a:r>
                      <a:r>
                        <a:rPr lang="en-US" sz="1200" b="0" baseline="0" dirty="0"/>
                        <a:t> registers maintained on Spreadsheet which is high Operation Risks</a:t>
                      </a: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US" sz="1200" b="0" dirty="0"/>
                        <a:t>Indexing</a:t>
                      </a:r>
                      <a:r>
                        <a:rPr lang="en-US" sz="1200" b="0" baseline="0" dirty="0"/>
                        <a:t> of soft copies are stored on LAN drive which is not user friendly for searches and viewing</a:t>
                      </a: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US" sz="1200" b="0" baseline="0" dirty="0"/>
                        <a:t>No linkage to the operating system/ application facility line for easy online tracking</a:t>
                      </a:r>
                      <a:endParaRPr lang="en-GB" sz="12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3365">
                <a:tc>
                  <a:txBody>
                    <a:bodyPr/>
                    <a:lstStyle/>
                    <a:p>
                      <a:pPr marL="169863" indent="-169863">
                        <a:lnSpc>
                          <a:spcPct val="150000"/>
                        </a:lnSpc>
                        <a:spcBef>
                          <a:spcPts val="0"/>
                        </a:spcBef>
                        <a:spcAft>
                          <a:spcPts val="600"/>
                        </a:spcAft>
                      </a:pPr>
                      <a:r>
                        <a:rPr lang="en-US" sz="1200" dirty="0"/>
                        <a:t>VII.</a:t>
                      </a:r>
                      <a:r>
                        <a:rPr lang="en-US" sz="1200" baseline="0" dirty="0"/>
                        <a:t> </a:t>
                      </a:r>
                      <a:r>
                        <a:rPr lang="en-US" sz="1200" dirty="0"/>
                        <a:t>Facility Utilization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225425" lvl="1" indent="-225425">
                        <a:lnSpc>
                          <a:spcPct val="150000"/>
                        </a:lnSpc>
                        <a:spcBef>
                          <a:spcPts val="0"/>
                        </a:spcBef>
                        <a:spcAft>
                          <a:spcPts val="600"/>
                        </a:spcAft>
                        <a:buFont typeface="Wingdings" pitchFamily="2" charset="2"/>
                        <a:buChar char="§"/>
                      </a:pPr>
                      <a:r>
                        <a:rPr lang="en-SG" sz="1200" b="0" kern="1200" dirty="0">
                          <a:solidFill>
                            <a:schemeClr val="dk1"/>
                          </a:solidFill>
                          <a:latin typeface="+mn-lt"/>
                          <a:ea typeface="+mn-ea"/>
                          <a:cs typeface="+mn-cs"/>
                        </a:rPr>
                        <a:t>No parallel processing (sequential loans creation/ disbursement after limit activation) and no STP between Finacle and IPE, leading to long TAT for disbursement and limited ability for capacity load balancing </a:t>
                      </a:r>
                      <a:endParaRPr lang="en-US" sz="1200" b="0" kern="1200" dirty="0">
                        <a:solidFill>
                          <a:schemeClr val="dk1"/>
                        </a:solidFill>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GB" dirty="0"/>
              <a:t>Recap – Key pain points (2/ 4)</a:t>
            </a:r>
            <a:r>
              <a:rPr lang="en-US" altLang="zh-CN" dirty="0"/>
              <a:t> </a:t>
            </a:r>
            <a:endParaRPr lang="en-US" dirty="0"/>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grpSp>
        <p:nvGrpSpPr>
          <p:cNvPr id="29" name="Group 28"/>
          <p:cNvGrpSpPr/>
          <p:nvPr/>
        </p:nvGrpSpPr>
        <p:grpSpPr>
          <a:xfrm>
            <a:off x="85725" y="831081"/>
            <a:ext cx="8972551" cy="446037"/>
            <a:chOff x="76199" y="3205981"/>
            <a:chExt cx="8972551" cy="446037"/>
          </a:xfrm>
          <a:noFill/>
        </p:grpSpPr>
        <p:sp>
          <p:nvSpPr>
            <p:cNvPr id="30" name="Freeform 29"/>
            <p:cNvSpPr/>
            <p:nvPr/>
          </p:nvSpPr>
          <p:spPr>
            <a:xfrm>
              <a:off x="76199" y="3205981"/>
              <a:ext cx="1039005"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0 w 1115094"/>
                <a:gd name="connsiteY5"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094" h="446037">
                  <a:moveTo>
                    <a:pt x="0" y="0"/>
                  </a:moveTo>
                  <a:lnTo>
                    <a:pt x="892076" y="0"/>
                  </a:lnTo>
                  <a:lnTo>
                    <a:pt x="1115094" y="223019"/>
                  </a:lnTo>
                  <a:lnTo>
                    <a:pt x="892076" y="446037"/>
                  </a:lnTo>
                  <a:lnTo>
                    <a:pt x="0" y="446037"/>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338" tIns="18669" rIns="120844"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 </a:t>
              </a:r>
            </a:p>
            <a:p>
              <a:pPr lvl="0" algn="ctr" defTabSz="311150">
                <a:lnSpc>
                  <a:spcPct val="90000"/>
                </a:lnSpc>
                <a:spcBef>
                  <a:spcPct val="0"/>
                </a:spcBef>
                <a:spcAft>
                  <a:spcPct val="35000"/>
                </a:spcAft>
              </a:pPr>
              <a:r>
                <a:rPr lang="en-GB" sz="700" kern="1200" dirty="0">
                  <a:solidFill>
                    <a:schemeClr val="tx1"/>
                  </a:solidFill>
                </a:rPr>
                <a:t>Client Targeting</a:t>
              </a:r>
              <a:endParaRPr lang="en-US" sz="700" kern="1200" dirty="0">
                <a:solidFill>
                  <a:schemeClr val="tx1"/>
                </a:solidFill>
              </a:endParaRPr>
            </a:p>
          </p:txBody>
        </p:sp>
        <p:sp>
          <p:nvSpPr>
            <p:cNvPr id="31" name="Freeform 30"/>
            <p:cNvSpPr/>
            <p:nvPr/>
          </p:nvSpPr>
          <p:spPr>
            <a:xfrm>
              <a:off x="89218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 </a:t>
              </a:r>
            </a:p>
            <a:p>
              <a:pPr lvl="0" algn="ctr" defTabSz="311150">
                <a:lnSpc>
                  <a:spcPct val="90000"/>
                </a:lnSpc>
                <a:spcBef>
                  <a:spcPct val="0"/>
                </a:spcBef>
                <a:spcAft>
                  <a:spcPct val="35000"/>
                </a:spcAft>
              </a:pPr>
              <a:r>
                <a:rPr lang="en-GB" sz="700" kern="1200" dirty="0">
                  <a:solidFill>
                    <a:schemeClr val="tx1"/>
                  </a:solidFill>
                </a:rPr>
                <a:t>Credit Origination</a:t>
              </a:r>
              <a:endParaRPr lang="en-US" sz="700" kern="1200" dirty="0">
                <a:solidFill>
                  <a:schemeClr val="tx1"/>
                </a:solidFill>
              </a:endParaRPr>
            </a:p>
          </p:txBody>
        </p:sp>
        <p:sp>
          <p:nvSpPr>
            <p:cNvPr id="32" name="Freeform 31"/>
            <p:cNvSpPr/>
            <p:nvPr/>
          </p:nvSpPr>
          <p:spPr>
            <a:xfrm>
              <a:off x="1784263"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III. </a:t>
              </a:r>
            </a:p>
            <a:p>
              <a:pPr lvl="0" algn="ctr" defTabSz="311150">
                <a:lnSpc>
                  <a:spcPct val="90000"/>
                </a:lnSpc>
                <a:spcBef>
                  <a:spcPct val="0"/>
                </a:spcBef>
                <a:spcAft>
                  <a:spcPct val="35000"/>
                </a:spcAft>
              </a:pPr>
              <a:r>
                <a:rPr lang="en-GB" sz="700" kern="1200" dirty="0">
                  <a:solidFill>
                    <a:schemeClr val="tx1"/>
                  </a:solidFill>
                </a:rPr>
                <a:t>Underwriting</a:t>
              </a:r>
              <a:endParaRPr lang="en-US" sz="700" kern="1200" dirty="0">
                <a:solidFill>
                  <a:schemeClr val="tx1"/>
                </a:solidFill>
              </a:endParaRPr>
            </a:p>
          </p:txBody>
        </p:sp>
        <p:sp>
          <p:nvSpPr>
            <p:cNvPr id="33" name="Freeform 32"/>
            <p:cNvSpPr/>
            <p:nvPr/>
          </p:nvSpPr>
          <p:spPr>
            <a:xfrm>
              <a:off x="2676338"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IV. </a:t>
              </a:r>
            </a:p>
            <a:p>
              <a:pPr lvl="0" algn="ctr" defTabSz="311150">
                <a:lnSpc>
                  <a:spcPct val="90000"/>
                </a:lnSpc>
                <a:spcBef>
                  <a:spcPct val="0"/>
                </a:spcBef>
                <a:spcAft>
                  <a:spcPct val="35000"/>
                </a:spcAft>
              </a:pPr>
              <a:r>
                <a:rPr lang="en-GB" sz="700" kern="1200" dirty="0">
                  <a:solidFill>
                    <a:schemeClr val="tx1"/>
                  </a:solidFill>
                </a:rPr>
                <a:t>LO Issuance</a:t>
              </a:r>
              <a:endParaRPr lang="en-US" sz="700" kern="1200" dirty="0">
                <a:solidFill>
                  <a:schemeClr val="tx1"/>
                </a:solidFill>
              </a:endParaRPr>
            </a:p>
          </p:txBody>
        </p:sp>
        <p:sp>
          <p:nvSpPr>
            <p:cNvPr id="34" name="Freeform 33"/>
            <p:cNvSpPr/>
            <p:nvPr/>
          </p:nvSpPr>
          <p:spPr>
            <a:xfrm>
              <a:off x="3568414"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 </a:t>
              </a:r>
            </a:p>
            <a:p>
              <a:pPr lvl="0" algn="ctr" defTabSz="311150">
                <a:lnSpc>
                  <a:spcPct val="90000"/>
                </a:lnSpc>
                <a:spcBef>
                  <a:spcPct val="0"/>
                </a:spcBef>
                <a:spcAft>
                  <a:spcPct val="35000"/>
                </a:spcAft>
              </a:pPr>
              <a:r>
                <a:rPr lang="en-GB" sz="700" kern="1200" dirty="0">
                  <a:solidFill>
                    <a:schemeClr val="tx1"/>
                  </a:solidFill>
                </a:rPr>
                <a:t>Client Consideration</a:t>
              </a:r>
              <a:endParaRPr lang="en-US" sz="700" kern="1200" dirty="0">
                <a:solidFill>
                  <a:schemeClr val="tx1"/>
                </a:solidFill>
              </a:endParaRPr>
            </a:p>
          </p:txBody>
        </p:sp>
        <p:sp>
          <p:nvSpPr>
            <p:cNvPr id="35" name="Freeform 34"/>
            <p:cNvSpPr/>
            <p:nvPr/>
          </p:nvSpPr>
          <p:spPr>
            <a:xfrm>
              <a:off x="4460490"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solidFill>
              <a:schemeClr val="accent5">
                <a:lumMod val="20000"/>
                <a:lumOff val="80000"/>
              </a:schemeClr>
            </a:solid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 </a:t>
              </a:r>
            </a:p>
            <a:p>
              <a:pPr lvl="0" algn="ctr" defTabSz="311150">
                <a:lnSpc>
                  <a:spcPct val="90000"/>
                </a:lnSpc>
                <a:spcBef>
                  <a:spcPct val="0"/>
                </a:spcBef>
                <a:spcAft>
                  <a:spcPct val="35000"/>
                </a:spcAft>
              </a:pPr>
              <a:r>
                <a:rPr lang="en-GB" sz="700" kern="1200" dirty="0">
                  <a:solidFill>
                    <a:schemeClr val="tx1"/>
                  </a:solidFill>
                </a:rPr>
                <a:t>Facility Onboarding</a:t>
              </a:r>
              <a:endParaRPr lang="en-US" sz="700" kern="1200" dirty="0">
                <a:solidFill>
                  <a:schemeClr val="tx1"/>
                </a:solidFill>
              </a:endParaRPr>
            </a:p>
          </p:txBody>
        </p:sp>
        <p:sp>
          <p:nvSpPr>
            <p:cNvPr id="36" name="Freeform 35"/>
            <p:cNvSpPr/>
            <p:nvPr/>
          </p:nvSpPr>
          <p:spPr>
            <a:xfrm>
              <a:off x="5352566"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solidFill>
              <a:schemeClr val="accent5">
                <a:lumMod val="20000"/>
                <a:lumOff val="80000"/>
              </a:schemeClr>
            </a:solid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 </a:t>
              </a:r>
            </a:p>
            <a:p>
              <a:pPr lvl="0" algn="ctr" defTabSz="311150">
                <a:lnSpc>
                  <a:spcPct val="90000"/>
                </a:lnSpc>
                <a:spcBef>
                  <a:spcPct val="0"/>
                </a:spcBef>
                <a:spcAft>
                  <a:spcPct val="35000"/>
                </a:spcAft>
              </a:pPr>
              <a:r>
                <a:rPr lang="en-GB" sz="700" kern="1200" dirty="0">
                  <a:solidFill>
                    <a:schemeClr val="tx1"/>
                  </a:solidFill>
                </a:rPr>
                <a:t>Facility Utilization</a:t>
              </a:r>
              <a:endParaRPr lang="en-US" sz="700" kern="1200" dirty="0">
                <a:solidFill>
                  <a:schemeClr val="tx1"/>
                </a:solidFill>
              </a:endParaRPr>
            </a:p>
          </p:txBody>
        </p:sp>
        <p:sp>
          <p:nvSpPr>
            <p:cNvPr id="37" name="Freeform 36"/>
            <p:cNvSpPr/>
            <p:nvPr/>
          </p:nvSpPr>
          <p:spPr>
            <a:xfrm>
              <a:off x="6244642"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VIII. </a:t>
              </a:r>
            </a:p>
            <a:p>
              <a:pPr lvl="0" algn="ctr" defTabSz="311150">
                <a:lnSpc>
                  <a:spcPct val="90000"/>
                </a:lnSpc>
                <a:spcBef>
                  <a:spcPct val="0"/>
                </a:spcBef>
                <a:spcAft>
                  <a:spcPct val="35000"/>
                </a:spcAft>
              </a:pPr>
              <a:r>
                <a:rPr lang="en-GB" sz="700" kern="1200" dirty="0">
                  <a:solidFill>
                    <a:schemeClr val="tx1"/>
                  </a:solidFill>
                </a:rPr>
                <a:t>Risk Monitoring</a:t>
              </a:r>
              <a:endParaRPr lang="en-US" sz="700" kern="1200" dirty="0">
                <a:solidFill>
                  <a:schemeClr val="tx1"/>
                </a:solidFill>
              </a:endParaRPr>
            </a:p>
          </p:txBody>
        </p:sp>
        <p:sp>
          <p:nvSpPr>
            <p:cNvPr id="38" name="Freeform 37"/>
            <p:cNvSpPr/>
            <p:nvPr/>
          </p:nvSpPr>
          <p:spPr>
            <a:xfrm>
              <a:off x="713671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IX. </a:t>
              </a:r>
            </a:p>
            <a:p>
              <a:pPr lvl="0" algn="ctr" defTabSz="311150">
                <a:lnSpc>
                  <a:spcPct val="90000"/>
                </a:lnSpc>
                <a:spcBef>
                  <a:spcPct val="0"/>
                </a:spcBef>
                <a:spcAft>
                  <a:spcPct val="35000"/>
                </a:spcAft>
              </a:pPr>
              <a:r>
                <a:rPr lang="en-GB" sz="700" kern="1200" dirty="0">
                  <a:solidFill>
                    <a:schemeClr val="tx1"/>
                  </a:solidFill>
                </a:rPr>
                <a:t>Remediation</a:t>
              </a:r>
              <a:endParaRPr lang="en-US" sz="700" kern="1200" dirty="0">
                <a:solidFill>
                  <a:schemeClr val="tx1"/>
                </a:solidFill>
              </a:endParaRPr>
            </a:p>
          </p:txBody>
        </p:sp>
        <p:sp>
          <p:nvSpPr>
            <p:cNvPr id="39" name="Freeform 38"/>
            <p:cNvSpPr/>
            <p:nvPr/>
          </p:nvSpPr>
          <p:spPr>
            <a:xfrm>
              <a:off x="8028793" y="3205981"/>
              <a:ext cx="1019957"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X. </a:t>
              </a:r>
            </a:p>
            <a:p>
              <a:pPr lvl="0" algn="ctr" defTabSz="311150">
                <a:lnSpc>
                  <a:spcPct val="90000"/>
                </a:lnSpc>
                <a:spcBef>
                  <a:spcPct val="0"/>
                </a:spcBef>
                <a:spcAft>
                  <a:spcPct val="35000"/>
                </a:spcAft>
              </a:pPr>
              <a:r>
                <a:rPr lang="en-GB" sz="700" kern="1200" dirty="0">
                  <a:solidFill>
                    <a:schemeClr val="tx1"/>
                  </a:solidFill>
                </a:rPr>
                <a:t>Facility Discharge</a:t>
              </a:r>
              <a:endParaRPr lang="en-US" sz="700" kern="1200" dirty="0">
                <a:solidFill>
                  <a:schemeClr val="tx1"/>
                </a:solidFill>
              </a:endParaRPr>
            </a:p>
          </p:txBody>
        </p:sp>
      </p:grpSp>
      <p:sp>
        <p:nvSpPr>
          <p:cNvPr id="5" name="Slide Number Placeholder 4"/>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6</a:t>
            </a:fld>
            <a:endParaRPr lang="en-US" altLang="en-US" dirty="0">
              <a:solidFill>
                <a:srgbClr val="000000"/>
              </a:solidFill>
            </a:endParaRPr>
          </a:p>
        </p:txBody>
      </p:sp>
    </p:spTree>
    <p:extLst>
      <p:ext uri="{BB962C8B-B14F-4D97-AF65-F5344CB8AC3E}">
        <p14:creationId xmlns:p14="http://schemas.microsoft.com/office/powerpoint/2010/main" val="372844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775305477"/>
              </p:ext>
            </p:extLst>
          </p:nvPr>
        </p:nvGraphicFramePr>
        <p:xfrm>
          <a:off x="370330" y="1394601"/>
          <a:ext cx="8403341" cy="3986784"/>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0000"/>
                    </a:ext>
                  </a:extLst>
                </a:gridCol>
                <a:gridCol w="7123181">
                  <a:extLst>
                    <a:ext uri="{9D8B030D-6E8A-4147-A177-3AD203B41FA5}">
                      <a16:colId xmlns:a16="http://schemas.microsoft.com/office/drawing/2014/main" val="20001"/>
                    </a:ext>
                  </a:extLst>
                </a:gridCol>
              </a:tblGrid>
              <a:tr h="329184">
                <a:tc>
                  <a:txBody>
                    <a:bodyPr/>
                    <a:lstStyle/>
                    <a:p>
                      <a:r>
                        <a:rPr lang="en-US" sz="1200" dirty="0">
                          <a:solidFill>
                            <a:schemeClr val="tx1"/>
                          </a:solidFill>
                        </a:rPr>
                        <a:t>Process Step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rPr>
                        <a:t>Pain Point</a:t>
                      </a:r>
                      <a:r>
                        <a:rPr lang="en-US" sz="1200" baseline="0" dirty="0">
                          <a:solidFill>
                            <a:schemeClr val="tx1"/>
                          </a:solidFill>
                        </a:rPr>
                        <a:t>/ Gap</a:t>
                      </a:r>
                      <a:endParaRPr lang="en-US" sz="1200" dirty="0">
                        <a:solidFill>
                          <a:schemeClr val="tx1"/>
                        </a:solidFill>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43365">
                <a:tc rowSpan="2">
                  <a:txBody>
                    <a:bodyPr/>
                    <a:lstStyle/>
                    <a:p>
                      <a:pPr marL="169863" indent="-169863">
                        <a:lnSpc>
                          <a:spcPct val="150000"/>
                        </a:lnSpc>
                        <a:spcAft>
                          <a:spcPts val="600"/>
                        </a:spcAft>
                      </a:pPr>
                      <a:r>
                        <a:rPr lang="en-US" sz="1200" dirty="0"/>
                        <a:t>VIII. Risk Monitoring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112713" marR="0" lvl="2" indent="-112713" algn="l" defTabSz="914400" rtl="0" eaLnBrk="1" fontAlgn="auto" latinLnBrk="0" hangingPunct="1">
                        <a:lnSpc>
                          <a:spcPct val="150000"/>
                        </a:lnSpc>
                        <a:spcBef>
                          <a:spcPts val="0"/>
                        </a:spcBef>
                        <a:spcAft>
                          <a:spcPts val="600"/>
                        </a:spcAft>
                        <a:buClrTx/>
                        <a:buSzTx/>
                        <a:buFont typeface="Wingdings" pitchFamily="2" charset="2"/>
                        <a:buNone/>
                        <a:tabLst/>
                        <a:defRPr/>
                      </a:pPr>
                      <a:r>
                        <a:rPr lang="en-GB" sz="1200" b="0" u="none" kern="1200" dirty="0">
                          <a:solidFill>
                            <a:schemeClr val="tx1"/>
                          </a:solidFill>
                          <a:latin typeface="+mn-lt"/>
                          <a:ea typeface="+mn-ea"/>
                          <a:cs typeface="+mn-cs"/>
                        </a:rPr>
                        <a:t>Group Review</a:t>
                      </a: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u="none" kern="1200" dirty="0">
                          <a:solidFill>
                            <a:schemeClr val="dk1"/>
                          </a:solidFill>
                          <a:latin typeface="+mn-lt"/>
                          <a:ea typeface="+mn-ea"/>
                          <a:cs typeface="+mn-cs"/>
                        </a:rPr>
                        <a:t>IBG RM with CSO support to manually compile information (by accessing various systems) before submission to CRMs for approval.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3365">
                <a:tc vMerge="1">
                  <a:txBody>
                    <a:bodyPr/>
                    <a:lstStyle/>
                    <a:p>
                      <a:pPr marL="169863" indent="-169863"/>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112713" marR="0" lvl="2" indent="-112713" algn="l" defTabSz="914400" rtl="0" eaLnBrk="1" fontAlgn="auto" latinLnBrk="0" hangingPunct="1">
                        <a:lnSpc>
                          <a:spcPct val="150000"/>
                        </a:lnSpc>
                        <a:spcBef>
                          <a:spcPts val="0"/>
                        </a:spcBef>
                        <a:spcAft>
                          <a:spcPts val="600"/>
                        </a:spcAft>
                        <a:buClrTx/>
                        <a:buSzTx/>
                        <a:buFont typeface="Wingdings" pitchFamily="2" charset="2"/>
                        <a:buNone/>
                        <a:tabLst/>
                        <a:defRPr/>
                      </a:pPr>
                      <a:r>
                        <a:rPr lang="en-GB" sz="1200" b="0" u="none" kern="1200" dirty="0">
                          <a:solidFill>
                            <a:schemeClr val="dk1"/>
                          </a:solidFill>
                          <a:latin typeface="+mn-lt"/>
                          <a:ea typeface="+mn-ea"/>
                          <a:cs typeface="+mn-cs"/>
                        </a:rPr>
                        <a:t>Early Warning Trigger</a:t>
                      </a: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u="none" kern="1200" dirty="0">
                          <a:solidFill>
                            <a:schemeClr val="dk1"/>
                          </a:solidFill>
                          <a:latin typeface="+mn-lt"/>
                          <a:ea typeface="+mn-ea"/>
                          <a:cs typeface="+mn-cs"/>
                        </a:rPr>
                        <a:t>Various types of triggering events. Upon trigger, RMs need to fill up Pro-AM form (information has to be manually compiled).</a:t>
                      </a: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u="none" kern="1200" dirty="0">
                          <a:solidFill>
                            <a:schemeClr val="dk1"/>
                          </a:solidFill>
                          <a:latin typeface="+mn-lt"/>
                          <a:ea typeface="+mn-ea"/>
                          <a:cs typeface="+mn-cs"/>
                        </a:rPr>
                        <a:t>Watchlist tagging process is manual and update quarterly in system</a:t>
                      </a: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None/>
                        <a:tabLst/>
                        <a:defRPr/>
                      </a:pPr>
                      <a:r>
                        <a:rPr lang="en-GB" sz="1200" b="0" u="none" kern="1200" dirty="0">
                          <a:solidFill>
                            <a:schemeClr val="dk1"/>
                          </a:solidFill>
                          <a:latin typeface="+mn-lt"/>
                          <a:ea typeface="+mn-ea"/>
                          <a:cs typeface="+mn-cs"/>
                        </a:rPr>
                        <a:t>Stress</a:t>
                      </a:r>
                      <a:r>
                        <a:rPr lang="en-GB" sz="1200" b="0" u="none" kern="1200" baseline="0" dirty="0">
                          <a:solidFill>
                            <a:schemeClr val="dk1"/>
                          </a:solidFill>
                          <a:latin typeface="+mn-lt"/>
                          <a:ea typeface="+mn-ea"/>
                          <a:cs typeface="+mn-cs"/>
                        </a:rPr>
                        <a:t> Test</a:t>
                      </a:r>
                      <a:endParaRPr lang="en-GB" sz="1200" b="0" u="none" kern="1200" dirty="0">
                        <a:solidFill>
                          <a:schemeClr val="dk1"/>
                        </a:solidFill>
                        <a:latin typeface="+mn-lt"/>
                        <a:ea typeface="+mn-ea"/>
                        <a:cs typeface="+mn-cs"/>
                      </a:endParaRP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u="none" kern="1200" dirty="0">
                          <a:solidFill>
                            <a:schemeClr val="dk1"/>
                          </a:solidFill>
                          <a:latin typeface="+mn-lt"/>
                          <a:ea typeface="+mn-ea"/>
                          <a:cs typeface="+mn-cs"/>
                        </a:rPr>
                        <a:t>After stress test requirements are provided, RMs need to manually download MRA financial information and judgmentally stress the borrower financial to get new ratio.</a:t>
                      </a:r>
                    </a:p>
                    <a:p>
                      <a:pPr marL="225425" marR="0" lvl="2"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u="none" kern="1200" dirty="0">
                          <a:solidFill>
                            <a:schemeClr val="dk1"/>
                          </a:solidFill>
                          <a:latin typeface="+mn-lt"/>
                          <a:ea typeface="+mn-ea"/>
                          <a:cs typeface="+mn-cs"/>
                        </a:rPr>
                        <a:t>Process of identifying borrowers at risk is manual, and no consistent process/ approach</a:t>
                      </a:r>
                      <a:endParaRPr lang="en-GB" sz="1200" b="0" u="none" baseline="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GB" dirty="0"/>
              <a:t>Recap – Key pain points (3/ 4)</a:t>
            </a:r>
            <a:r>
              <a:rPr lang="en-US" altLang="zh-CN" dirty="0"/>
              <a:t> </a:t>
            </a:r>
            <a:endParaRPr lang="en-US" dirty="0"/>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grpSp>
        <p:nvGrpSpPr>
          <p:cNvPr id="29" name="Group 28"/>
          <p:cNvGrpSpPr/>
          <p:nvPr/>
        </p:nvGrpSpPr>
        <p:grpSpPr>
          <a:xfrm>
            <a:off x="85725" y="831081"/>
            <a:ext cx="8972551" cy="446037"/>
            <a:chOff x="76199" y="3205981"/>
            <a:chExt cx="8972551" cy="446037"/>
          </a:xfrm>
          <a:noFill/>
        </p:grpSpPr>
        <p:sp>
          <p:nvSpPr>
            <p:cNvPr id="30" name="Freeform 29"/>
            <p:cNvSpPr/>
            <p:nvPr/>
          </p:nvSpPr>
          <p:spPr>
            <a:xfrm>
              <a:off x="76199" y="3205981"/>
              <a:ext cx="1039005"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0 w 1115094"/>
                <a:gd name="connsiteY5"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094" h="446037">
                  <a:moveTo>
                    <a:pt x="0" y="0"/>
                  </a:moveTo>
                  <a:lnTo>
                    <a:pt x="892076" y="0"/>
                  </a:lnTo>
                  <a:lnTo>
                    <a:pt x="1115094" y="223019"/>
                  </a:lnTo>
                  <a:lnTo>
                    <a:pt x="892076" y="446037"/>
                  </a:lnTo>
                  <a:lnTo>
                    <a:pt x="0" y="446037"/>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338" tIns="18669" rIns="120844"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 </a:t>
              </a:r>
            </a:p>
            <a:p>
              <a:pPr lvl="0" algn="ctr" defTabSz="311150">
                <a:lnSpc>
                  <a:spcPct val="90000"/>
                </a:lnSpc>
                <a:spcBef>
                  <a:spcPct val="0"/>
                </a:spcBef>
                <a:spcAft>
                  <a:spcPct val="35000"/>
                </a:spcAft>
              </a:pPr>
              <a:r>
                <a:rPr lang="en-GB" sz="700" kern="1200" dirty="0">
                  <a:solidFill>
                    <a:schemeClr val="tx1"/>
                  </a:solidFill>
                </a:rPr>
                <a:t>Client Targeting</a:t>
              </a:r>
              <a:endParaRPr lang="en-US" sz="700" kern="1200" dirty="0">
                <a:solidFill>
                  <a:schemeClr val="tx1"/>
                </a:solidFill>
              </a:endParaRPr>
            </a:p>
          </p:txBody>
        </p:sp>
        <p:sp>
          <p:nvSpPr>
            <p:cNvPr id="31" name="Freeform 30"/>
            <p:cNvSpPr/>
            <p:nvPr/>
          </p:nvSpPr>
          <p:spPr>
            <a:xfrm>
              <a:off x="89218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 </a:t>
              </a:r>
            </a:p>
            <a:p>
              <a:pPr lvl="0" algn="ctr" defTabSz="311150">
                <a:lnSpc>
                  <a:spcPct val="90000"/>
                </a:lnSpc>
                <a:spcBef>
                  <a:spcPct val="0"/>
                </a:spcBef>
                <a:spcAft>
                  <a:spcPct val="35000"/>
                </a:spcAft>
              </a:pPr>
              <a:r>
                <a:rPr lang="en-GB" sz="700" kern="1200" dirty="0">
                  <a:solidFill>
                    <a:schemeClr val="tx1"/>
                  </a:solidFill>
                </a:rPr>
                <a:t>Credit Origination</a:t>
              </a:r>
              <a:endParaRPr lang="en-US" sz="700" kern="1200" dirty="0">
                <a:solidFill>
                  <a:schemeClr val="tx1"/>
                </a:solidFill>
              </a:endParaRPr>
            </a:p>
          </p:txBody>
        </p:sp>
        <p:sp>
          <p:nvSpPr>
            <p:cNvPr id="32" name="Freeform 31"/>
            <p:cNvSpPr/>
            <p:nvPr/>
          </p:nvSpPr>
          <p:spPr>
            <a:xfrm>
              <a:off x="1784263"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III. </a:t>
              </a:r>
            </a:p>
            <a:p>
              <a:pPr lvl="0" algn="ctr" defTabSz="311150">
                <a:lnSpc>
                  <a:spcPct val="90000"/>
                </a:lnSpc>
                <a:spcBef>
                  <a:spcPct val="0"/>
                </a:spcBef>
                <a:spcAft>
                  <a:spcPct val="35000"/>
                </a:spcAft>
              </a:pPr>
              <a:r>
                <a:rPr lang="en-GB" sz="700" kern="1200" dirty="0">
                  <a:solidFill>
                    <a:schemeClr val="tx1"/>
                  </a:solidFill>
                </a:rPr>
                <a:t>Underwriting</a:t>
              </a:r>
              <a:endParaRPr lang="en-US" sz="700" kern="1200" dirty="0">
                <a:solidFill>
                  <a:schemeClr val="tx1"/>
                </a:solidFill>
              </a:endParaRPr>
            </a:p>
          </p:txBody>
        </p:sp>
        <p:sp>
          <p:nvSpPr>
            <p:cNvPr id="33" name="Freeform 32"/>
            <p:cNvSpPr/>
            <p:nvPr/>
          </p:nvSpPr>
          <p:spPr>
            <a:xfrm>
              <a:off x="2676338"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IV. </a:t>
              </a:r>
            </a:p>
            <a:p>
              <a:pPr lvl="0" algn="ctr" defTabSz="311150">
                <a:lnSpc>
                  <a:spcPct val="90000"/>
                </a:lnSpc>
                <a:spcBef>
                  <a:spcPct val="0"/>
                </a:spcBef>
                <a:spcAft>
                  <a:spcPct val="35000"/>
                </a:spcAft>
              </a:pPr>
              <a:r>
                <a:rPr lang="en-GB" sz="700" kern="1200" dirty="0">
                  <a:solidFill>
                    <a:schemeClr val="tx1"/>
                  </a:solidFill>
                </a:rPr>
                <a:t>LO Issuance</a:t>
              </a:r>
              <a:endParaRPr lang="en-US" sz="700" kern="1200" dirty="0">
                <a:solidFill>
                  <a:schemeClr val="tx1"/>
                </a:solidFill>
              </a:endParaRPr>
            </a:p>
          </p:txBody>
        </p:sp>
        <p:sp>
          <p:nvSpPr>
            <p:cNvPr id="34" name="Freeform 33"/>
            <p:cNvSpPr/>
            <p:nvPr/>
          </p:nvSpPr>
          <p:spPr>
            <a:xfrm>
              <a:off x="3568414"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 </a:t>
              </a:r>
            </a:p>
            <a:p>
              <a:pPr lvl="0" algn="ctr" defTabSz="311150">
                <a:lnSpc>
                  <a:spcPct val="90000"/>
                </a:lnSpc>
                <a:spcBef>
                  <a:spcPct val="0"/>
                </a:spcBef>
                <a:spcAft>
                  <a:spcPct val="35000"/>
                </a:spcAft>
              </a:pPr>
              <a:r>
                <a:rPr lang="en-GB" sz="700" kern="1200" dirty="0">
                  <a:solidFill>
                    <a:schemeClr val="tx1"/>
                  </a:solidFill>
                </a:rPr>
                <a:t>Client Consideration</a:t>
              </a:r>
              <a:endParaRPr lang="en-US" sz="700" kern="1200" dirty="0">
                <a:solidFill>
                  <a:schemeClr val="tx1"/>
                </a:solidFill>
              </a:endParaRPr>
            </a:p>
          </p:txBody>
        </p:sp>
        <p:sp>
          <p:nvSpPr>
            <p:cNvPr id="35" name="Freeform 34"/>
            <p:cNvSpPr/>
            <p:nvPr/>
          </p:nvSpPr>
          <p:spPr>
            <a:xfrm>
              <a:off x="4460490"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 </a:t>
              </a:r>
            </a:p>
            <a:p>
              <a:pPr lvl="0" algn="ctr" defTabSz="311150">
                <a:lnSpc>
                  <a:spcPct val="90000"/>
                </a:lnSpc>
                <a:spcBef>
                  <a:spcPct val="0"/>
                </a:spcBef>
                <a:spcAft>
                  <a:spcPct val="35000"/>
                </a:spcAft>
              </a:pPr>
              <a:r>
                <a:rPr lang="en-GB" sz="700" kern="1200" dirty="0">
                  <a:solidFill>
                    <a:schemeClr val="tx1"/>
                  </a:solidFill>
                </a:rPr>
                <a:t>Facility Onboarding</a:t>
              </a:r>
              <a:endParaRPr lang="en-US" sz="700" kern="1200" dirty="0">
                <a:solidFill>
                  <a:schemeClr val="tx1"/>
                </a:solidFill>
              </a:endParaRPr>
            </a:p>
          </p:txBody>
        </p:sp>
        <p:sp>
          <p:nvSpPr>
            <p:cNvPr id="36" name="Freeform 35"/>
            <p:cNvSpPr/>
            <p:nvPr/>
          </p:nvSpPr>
          <p:spPr>
            <a:xfrm>
              <a:off x="5352566"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 </a:t>
              </a:r>
            </a:p>
            <a:p>
              <a:pPr lvl="0" algn="ctr" defTabSz="311150">
                <a:lnSpc>
                  <a:spcPct val="90000"/>
                </a:lnSpc>
                <a:spcBef>
                  <a:spcPct val="0"/>
                </a:spcBef>
                <a:spcAft>
                  <a:spcPct val="35000"/>
                </a:spcAft>
              </a:pPr>
              <a:r>
                <a:rPr lang="en-GB" sz="700" kern="1200" dirty="0">
                  <a:solidFill>
                    <a:schemeClr val="tx1"/>
                  </a:solidFill>
                </a:rPr>
                <a:t>Facility Utilization</a:t>
              </a:r>
              <a:endParaRPr lang="en-US" sz="700" kern="1200" dirty="0">
                <a:solidFill>
                  <a:schemeClr val="tx1"/>
                </a:solidFill>
              </a:endParaRPr>
            </a:p>
          </p:txBody>
        </p:sp>
        <p:sp>
          <p:nvSpPr>
            <p:cNvPr id="37" name="Freeform 36"/>
            <p:cNvSpPr/>
            <p:nvPr/>
          </p:nvSpPr>
          <p:spPr>
            <a:xfrm>
              <a:off x="6244642"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solidFill>
              <a:schemeClr val="accent5">
                <a:lumMod val="20000"/>
                <a:lumOff val="80000"/>
              </a:schemeClr>
            </a:solid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VIII. </a:t>
              </a:r>
            </a:p>
            <a:p>
              <a:pPr lvl="0" algn="ctr" defTabSz="311150">
                <a:lnSpc>
                  <a:spcPct val="90000"/>
                </a:lnSpc>
                <a:spcBef>
                  <a:spcPct val="0"/>
                </a:spcBef>
                <a:spcAft>
                  <a:spcPct val="35000"/>
                </a:spcAft>
              </a:pPr>
              <a:r>
                <a:rPr lang="en-GB" sz="700" kern="1200" dirty="0">
                  <a:solidFill>
                    <a:schemeClr val="tx1"/>
                  </a:solidFill>
                </a:rPr>
                <a:t>Risk Monitoring</a:t>
              </a:r>
              <a:endParaRPr lang="en-US" sz="700" kern="1200" dirty="0">
                <a:solidFill>
                  <a:schemeClr val="tx1"/>
                </a:solidFill>
              </a:endParaRPr>
            </a:p>
          </p:txBody>
        </p:sp>
        <p:sp>
          <p:nvSpPr>
            <p:cNvPr id="38" name="Freeform 37"/>
            <p:cNvSpPr/>
            <p:nvPr/>
          </p:nvSpPr>
          <p:spPr>
            <a:xfrm>
              <a:off x="713671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IX. </a:t>
              </a:r>
            </a:p>
            <a:p>
              <a:pPr lvl="0" algn="ctr" defTabSz="311150">
                <a:lnSpc>
                  <a:spcPct val="90000"/>
                </a:lnSpc>
                <a:spcBef>
                  <a:spcPct val="0"/>
                </a:spcBef>
                <a:spcAft>
                  <a:spcPct val="35000"/>
                </a:spcAft>
              </a:pPr>
              <a:r>
                <a:rPr lang="en-GB" sz="700" kern="1200" dirty="0">
                  <a:solidFill>
                    <a:schemeClr val="tx1"/>
                  </a:solidFill>
                </a:rPr>
                <a:t>Remediation</a:t>
              </a:r>
              <a:endParaRPr lang="en-US" sz="700" kern="1200" dirty="0">
                <a:solidFill>
                  <a:schemeClr val="tx1"/>
                </a:solidFill>
              </a:endParaRPr>
            </a:p>
          </p:txBody>
        </p:sp>
        <p:sp>
          <p:nvSpPr>
            <p:cNvPr id="39" name="Freeform 38"/>
            <p:cNvSpPr/>
            <p:nvPr/>
          </p:nvSpPr>
          <p:spPr>
            <a:xfrm>
              <a:off x="8028793" y="3205981"/>
              <a:ext cx="1019957"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X. </a:t>
              </a:r>
            </a:p>
            <a:p>
              <a:pPr lvl="0" algn="ctr" defTabSz="311150">
                <a:lnSpc>
                  <a:spcPct val="90000"/>
                </a:lnSpc>
                <a:spcBef>
                  <a:spcPct val="0"/>
                </a:spcBef>
                <a:spcAft>
                  <a:spcPct val="35000"/>
                </a:spcAft>
              </a:pPr>
              <a:r>
                <a:rPr lang="en-GB" sz="700" kern="1200" dirty="0">
                  <a:solidFill>
                    <a:schemeClr val="tx1"/>
                  </a:solidFill>
                </a:rPr>
                <a:t>Facility Discharge</a:t>
              </a:r>
              <a:endParaRPr lang="en-US" sz="700" kern="1200" dirty="0">
                <a:solidFill>
                  <a:schemeClr val="tx1"/>
                </a:solidFill>
              </a:endParaRPr>
            </a:p>
          </p:txBody>
        </p:sp>
      </p:grpSp>
      <p:sp>
        <p:nvSpPr>
          <p:cNvPr id="5" name="Slide Number Placeholder 4"/>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7</a:t>
            </a:fld>
            <a:endParaRPr lang="en-US" altLang="en-US" dirty="0">
              <a:solidFill>
                <a:srgbClr val="000000"/>
              </a:solidFill>
            </a:endParaRPr>
          </a:p>
        </p:txBody>
      </p:sp>
    </p:spTree>
    <p:extLst>
      <p:ext uri="{BB962C8B-B14F-4D97-AF65-F5344CB8AC3E}">
        <p14:creationId xmlns:p14="http://schemas.microsoft.com/office/powerpoint/2010/main" val="282903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477200063"/>
              </p:ext>
            </p:extLst>
          </p:nvPr>
        </p:nvGraphicFramePr>
        <p:xfrm>
          <a:off x="370330" y="1394601"/>
          <a:ext cx="8403341" cy="402336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0000"/>
                    </a:ext>
                  </a:extLst>
                </a:gridCol>
                <a:gridCol w="7123181">
                  <a:extLst>
                    <a:ext uri="{9D8B030D-6E8A-4147-A177-3AD203B41FA5}">
                      <a16:colId xmlns:a16="http://schemas.microsoft.com/office/drawing/2014/main" val="20001"/>
                    </a:ext>
                  </a:extLst>
                </a:gridCol>
              </a:tblGrid>
              <a:tr h="274320">
                <a:tc>
                  <a:txBody>
                    <a:bodyPr/>
                    <a:lstStyle/>
                    <a:p>
                      <a:pPr>
                        <a:lnSpc>
                          <a:spcPct val="150000"/>
                        </a:lnSpc>
                        <a:spcBef>
                          <a:spcPts val="0"/>
                        </a:spcBef>
                        <a:spcAft>
                          <a:spcPts val="600"/>
                        </a:spcAft>
                      </a:pPr>
                      <a:r>
                        <a:rPr lang="en-US" sz="1200" dirty="0">
                          <a:solidFill>
                            <a:schemeClr val="tx1"/>
                          </a:solidFill>
                        </a:rPr>
                        <a:t>Process Step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nSpc>
                          <a:spcPct val="150000"/>
                        </a:lnSpc>
                        <a:spcBef>
                          <a:spcPts val="0"/>
                        </a:spcBef>
                        <a:spcAft>
                          <a:spcPts val="600"/>
                        </a:spcAft>
                      </a:pPr>
                      <a:r>
                        <a:rPr lang="en-US" sz="1200" dirty="0">
                          <a:solidFill>
                            <a:schemeClr val="tx1"/>
                          </a:solidFill>
                        </a:rPr>
                        <a:t>Pain Point</a:t>
                      </a:r>
                      <a:r>
                        <a:rPr lang="en-US" sz="1200" baseline="0" dirty="0">
                          <a:solidFill>
                            <a:schemeClr val="tx1"/>
                          </a:solidFill>
                        </a:rPr>
                        <a:t>/ Gap</a:t>
                      </a:r>
                      <a:endParaRPr lang="en-US" sz="1200" dirty="0">
                        <a:solidFill>
                          <a:schemeClr val="tx1"/>
                        </a:solidFill>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83188">
                <a:tc>
                  <a:txBody>
                    <a:bodyPr/>
                    <a:lstStyle/>
                    <a:p>
                      <a:pPr marL="169863" indent="-169863">
                        <a:lnSpc>
                          <a:spcPct val="150000"/>
                        </a:lnSpc>
                        <a:spcBef>
                          <a:spcPts val="0"/>
                        </a:spcBef>
                        <a:spcAft>
                          <a:spcPts val="600"/>
                        </a:spcAft>
                      </a:pPr>
                      <a:r>
                        <a:rPr lang="en-US" sz="1200" dirty="0"/>
                        <a:t>IX.</a:t>
                      </a:r>
                      <a:r>
                        <a:rPr lang="en-US" sz="1200" baseline="0" dirty="0"/>
                        <a:t> </a:t>
                      </a:r>
                      <a:r>
                        <a:rPr lang="en-US" sz="1200" dirty="0"/>
                        <a:t>Remediation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112713" marR="0" lvl="2" indent="-112713" algn="l" defTabSz="914400" rtl="0" eaLnBrk="1" fontAlgn="auto" latinLnBrk="0" hangingPunct="1">
                        <a:lnSpc>
                          <a:spcPct val="150000"/>
                        </a:lnSpc>
                        <a:spcBef>
                          <a:spcPts val="0"/>
                        </a:spcBef>
                        <a:spcAft>
                          <a:spcPts val="600"/>
                        </a:spcAft>
                        <a:buClrTx/>
                        <a:buSzTx/>
                        <a:buFont typeface="+mj-lt"/>
                        <a:buNone/>
                        <a:tabLst/>
                        <a:defRPr/>
                      </a:pPr>
                      <a:r>
                        <a:rPr lang="en-SG" sz="1200" b="0" kern="1200" dirty="0">
                          <a:solidFill>
                            <a:schemeClr val="dk1"/>
                          </a:solidFill>
                          <a:latin typeface="+mn-lt"/>
                          <a:ea typeface="+mn-ea"/>
                          <a:cs typeface="+mn-cs"/>
                        </a:rPr>
                        <a:t>NPL &amp; Write-off</a:t>
                      </a:r>
                    </a:p>
                    <a:p>
                      <a:pPr marL="228600" marR="0" lvl="2" indent="-228600"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SG" sz="1200" b="0" kern="1200" dirty="0">
                          <a:solidFill>
                            <a:schemeClr val="dk1"/>
                          </a:solidFill>
                          <a:latin typeface="+mn-lt"/>
                          <a:ea typeface="+mn-ea"/>
                          <a:cs typeface="+mn-cs"/>
                        </a:rPr>
                        <a:t>Manual</a:t>
                      </a:r>
                      <a:r>
                        <a:rPr lang="en-SG" sz="1200" b="0" kern="1200" baseline="0" dirty="0">
                          <a:solidFill>
                            <a:schemeClr val="dk1"/>
                          </a:solidFill>
                          <a:latin typeface="+mn-lt"/>
                          <a:ea typeface="+mn-ea"/>
                          <a:cs typeface="+mn-cs"/>
                        </a:rPr>
                        <a:t> tracking </a:t>
                      </a:r>
                      <a:r>
                        <a:rPr lang="en-SG" sz="1200" b="0" kern="1200" dirty="0">
                          <a:solidFill>
                            <a:schemeClr val="dk1"/>
                          </a:solidFill>
                          <a:latin typeface="+mn-lt"/>
                          <a:ea typeface="+mn-ea"/>
                          <a:cs typeface="+mn-cs"/>
                        </a:rPr>
                        <a:t>and downgrading of delinquent accounts</a:t>
                      </a:r>
                    </a:p>
                    <a:p>
                      <a:pPr marL="228600" marR="0" lvl="2" indent="-228600"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SG" sz="1200" b="0" kern="1200" dirty="0">
                          <a:solidFill>
                            <a:schemeClr val="dk1"/>
                          </a:solidFill>
                          <a:latin typeface="+mn-lt"/>
                          <a:ea typeface="+mn-ea"/>
                          <a:cs typeface="+mn-cs"/>
                        </a:rPr>
                        <a:t>Suspension of interest for NPL accounts</a:t>
                      </a:r>
                      <a:r>
                        <a:rPr lang="en-SG" sz="1200" b="0" kern="1200" baseline="0" dirty="0">
                          <a:solidFill>
                            <a:schemeClr val="dk1"/>
                          </a:solidFill>
                          <a:latin typeface="+mn-lt"/>
                          <a:ea typeface="+mn-ea"/>
                          <a:cs typeface="+mn-cs"/>
                        </a:rPr>
                        <a:t> is done manually. Potential oversight may lead to incorrect </a:t>
                      </a:r>
                      <a:r>
                        <a:rPr lang="en-SG" sz="1200" b="0" kern="1200" dirty="0">
                          <a:solidFill>
                            <a:schemeClr val="dk1"/>
                          </a:solidFill>
                          <a:latin typeface="+mn-lt"/>
                          <a:ea typeface="+mn-ea"/>
                          <a:cs typeface="+mn-cs"/>
                        </a:rPr>
                        <a:t>recognition of income</a:t>
                      </a:r>
                    </a:p>
                    <a:p>
                      <a:pPr marL="228600" marR="0" lvl="2" indent="-228600"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SG" sz="1200" b="0" kern="1200" dirty="0">
                          <a:solidFill>
                            <a:schemeClr val="dk1"/>
                          </a:solidFill>
                          <a:latin typeface="+mn-lt"/>
                          <a:ea typeface="+mn-ea"/>
                          <a:cs typeface="+mn-cs"/>
                        </a:rPr>
                        <a:t>For NPL accounts which</a:t>
                      </a:r>
                      <a:r>
                        <a:rPr lang="en-SG" sz="1200" b="0" kern="1200" baseline="0" dirty="0">
                          <a:solidFill>
                            <a:schemeClr val="dk1"/>
                          </a:solidFill>
                          <a:latin typeface="+mn-lt"/>
                          <a:ea typeface="+mn-ea"/>
                          <a:cs typeface="+mn-cs"/>
                        </a:rPr>
                        <a:t> are written-off, the Bank’s GL does not reflect the actual liabilities owing by NPL borrowers. Current process is to manually track a</a:t>
                      </a:r>
                      <a:r>
                        <a:rPr lang="en-SG" sz="1200" b="0" kern="1200" dirty="0">
                          <a:solidFill>
                            <a:schemeClr val="dk1"/>
                          </a:solidFill>
                          <a:latin typeface="+mn-lt"/>
                          <a:ea typeface="+mn-ea"/>
                          <a:cs typeface="+mn-cs"/>
                        </a:rPr>
                        <a:t>nd compute the actual liabilities owing by NPL borrowers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3365">
                <a:tc>
                  <a:txBody>
                    <a:bodyPr/>
                    <a:lstStyle/>
                    <a:p>
                      <a:pPr>
                        <a:lnSpc>
                          <a:spcPct val="150000"/>
                        </a:lnSpc>
                        <a:spcBef>
                          <a:spcPts val="0"/>
                        </a:spcBef>
                        <a:spcAft>
                          <a:spcPts val="600"/>
                        </a:spcAft>
                      </a:pPr>
                      <a:r>
                        <a:rPr lang="en-US" sz="1200" baseline="0" dirty="0"/>
                        <a:t>Generic </a:t>
                      </a:r>
                    </a:p>
                    <a:p>
                      <a:pPr>
                        <a:lnSpc>
                          <a:spcPct val="150000"/>
                        </a:lnSpc>
                        <a:spcBef>
                          <a:spcPts val="0"/>
                        </a:spcBef>
                        <a:spcAft>
                          <a:spcPts val="600"/>
                        </a:spcAft>
                      </a:pPr>
                      <a:r>
                        <a:rPr lang="en-US" sz="1200" baseline="0" dirty="0"/>
                        <a:t>(applicable to multiple steps)</a:t>
                      </a:r>
                      <a:endParaRPr 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dirty="0"/>
                        <a:t>Data is largely manually</a:t>
                      </a:r>
                      <a:r>
                        <a:rPr lang="en-GB" sz="1200" b="0" baseline="0" dirty="0"/>
                        <a:t> input and duplicated across multiple systems and steps</a:t>
                      </a:r>
                      <a:endParaRPr lang="en-GB" sz="1200" b="0" dirty="0"/>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dirty="0"/>
                        <a:t>Post-Approval changes</a:t>
                      </a:r>
                      <a:r>
                        <a:rPr lang="en-GB" sz="1200" b="0" baseline="0" dirty="0"/>
                        <a:t> are required to be performed by the RM</a:t>
                      </a:r>
                      <a:endParaRPr lang="en-GB" sz="1200" b="0" dirty="0"/>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dirty="0"/>
                        <a:t>User Interface can be enhanced</a:t>
                      </a:r>
                      <a:endParaRPr lang="en-GB" sz="1200" b="0" baseline="0" dirty="0"/>
                    </a:p>
                    <a:p>
                      <a:pPr marL="225425" marR="0" lvl="1" indent="-225425" algn="l" defTabSz="914400" rtl="0" eaLnBrk="1" fontAlgn="auto" latinLnBrk="0" hangingPunct="1">
                        <a:lnSpc>
                          <a:spcPct val="150000"/>
                        </a:lnSpc>
                        <a:spcBef>
                          <a:spcPts val="0"/>
                        </a:spcBef>
                        <a:spcAft>
                          <a:spcPts val="600"/>
                        </a:spcAft>
                        <a:buClrTx/>
                        <a:buSzTx/>
                        <a:buFont typeface="Wingdings" pitchFamily="2" charset="2"/>
                        <a:buChar char="§"/>
                        <a:tabLst/>
                        <a:defRPr/>
                      </a:pPr>
                      <a:r>
                        <a:rPr lang="en-GB" sz="1200" b="0" baseline="0" dirty="0"/>
                        <a:t>Long lead time to implement policy/ process changes and new products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GB" dirty="0"/>
              <a:t>Recap – Key pain points (4/ 4)</a:t>
            </a:r>
            <a:r>
              <a:rPr lang="en-US" altLang="zh-CN" dirty="0"/>
              <a:t> </a:t>
            </a:r>
            <a:endParaRPr lang="en-US" dirty="0"/>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grpSp>
        <p:nvGrpSpPr>
          <p:cNvPr id="29" name="Group 28"/>
          <p:cNvGrpSpPr/>
          <p:nvPr/>
        </p:nvGrpSpPr>
        <p:grpSpPr>
          <a:xfrm>
            <a:off x="85725" y="831081"/>
            <a:ext cx="8972551" cy="446037"/>
            <a:chOff x="76199" y="3205981"/>
            <a:chExt cx="8972551" cy="446037"/>
          </a:xfrm>
          <a:noFill/>
        </p:grpSpPr>
        <p:sp>
          <p:nvSpPr>
            <p:cNvPr id="30" name="Freeform 29"/>
            <p:cNvSpPr/>
            <p:nvPr/>
          </p:nvSpPr>
          <p:spPr>
            <a:xfrm>
              <a:off x="76199" y="3205981"/>
              <a:ext cx="1039005"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0 w 1115094"/>
                <a:gd name="connsiteY5"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094" h="446037">
                  <a:moveTo>
                    <a:pt x="0" y="0"/>
                  </a:moveTo>
                  <a:lnTo>
                    <a:pt x="892076" y="0"/>
                  </a:lnTo>
                  <a:lnTo>
                    <a:pt x="1115094" y="223019"/>
                  </a:lnTo>
                  <a:lnTo>
                    <a:pt x="892076" y="446037"/>
                  </a:lnTo>
                  <a:lnTo>
                    <a:pt x="0" y="446037"/>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338" tIns="18669" rIns="120844"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 </a:t>
              </a:r>
            </a:p>
            <a:p>
              <a:pPr lvl="0" algn="ctr" defTabSz="311150">
                <a:lnSpc>
                  <a:spcPct val="90000"/>
                </a:lnSpc>
                <a:spcBef>
                  <a:spcPct val="0"/>
                </a:spcBef>
                <a:spcAft>
                  <a:spcPct val="35000"/>
                </a:spcAft>
              </a:pPr>
              <a:r>
                <a:rPr lang="en-GB" sz="700" kern="1200" dirty="0">
                  <a:solidFill>
                    <a:schemeClr val="tx1"/>
                  </a:solidFill>
                </a:rPr>
                <a:t>Client Targeting</a:t>
              </a:r>
              <a:endParaRPr lang="en-US" sz="700" kern="1200" dirty="0">
                <a:solidFill>
                  <a:schemeClr val="tx1"/>
                </a:solidFill>
              </a:endParaRPr>
            </a:p>
          </p:txBody>
        </p:sp>
        <p:sp>
          <p:nvSpPr>
            <p:cNvPr id="31" name="Freeform 30"/>
            <p:cNvSpPr/>
            <p:nvPr/>
          </p:nvSpPr>
          <p:spPr>
            <a:xfrm>
              <a:off x="89218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 </a:t>
              </a:r>
            </a:p>
            <a:p>
              <a:pPr lvl="0" algn="ctr" defTabSz="311150">
                <a:lnSpc>
                  <a:spcPct val="90000"/>
                </a:lnSpc>
                <a:spcBef>
                  <a:spcPct val="0"/>
                </a:spcBef>
                <a:spcAft>
                  <a:spcPct val="35000"/>
                </a:spcAft>
              </a:pPr>
              <a:r>
                <a:rPr lang="en-GB" sz="700" kern="1200" dirty="0">
                  <a:solidFill>
                    <a:schemeClr val="tx1"/>
                  </a:solidFill>
                </a:rPr>
                <a:t>Credit Origination</a:t>
              </a:r>
              <a:endParaRPr lang="en-US" sz="700" kern="1200" dirty="0">
                <a:solidFill>
                  <a:schemeClr val="tx1"/>
                </a:solidFill>
              </a:endParaRPr>
            </a:p>
          </p:txBody>
        </p:sp>
        <p:sp>
          <p:nvSpPr>
            <p:cNvPr id="32" name="Freeform 31"/>
            <p:cNvSpPr/>
            <p:nvPr/>
          </p:nvSpPr>
          <p:spPr>
            <a:xfrm>
              <a:off x="1784263"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III. </a:t>
              </a:r>
            </a:p>
            <a:p>
              <a:pPr lvl="0" algn="ctr" defTabSz="311150">
                <a:lnSpc>
                  <a:spcPct val="90000"/>
                </a:lnSpc>
                <a:spcBef>
                  <a:spcPct val="0"/>
                </a:spcBef>
                <a:spcAft>
                  <a:spcPct val="35000"/>
                </a:spcAft>
              </a:pPr>
              <a:r>
                <a:rPr lang="en-GB" sz="700" kern="1200" dirty="0">
                  <a:solidFill>
                    <a:schemeClr val="tx1"/>
                  </a:solidFill>
                </a:rPr>
                <a:t>Underwriting</a:t>
              </a:r>
              <a:endParaRPr lang="en-US" sz="700" kern="1200" dirty="0">
                <a:solidFill>
                  <a:schemeClr val="tx1"/>
                </a:solidFill>
              </a:endParaRPr>
            </a:p>
          </p:txBody>
        </p:sp>
        <p:sp>
          <p:nvSpPr>
            <p:cNvPr id="33" name="Freeform 32"/>
            <p:cNvSpPr/>
            <p:nvPr/>
          </p:nvSpPr>
          <p:spPr>
            <a:xfrm>
              <a:off x="2676338"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IV. </a:t>
              </a:r>
            </a:p>
            <a:p>
              <a:pPr lvl="0" algn="ctr" defTabSz="311150">
                <a:lnSpc>
                  <a:spcPct val="90000"/>
                </a:lnSpc>
                <a:spcBef>
                  <a:spcPct val="0"/>
                </a:spcBef>
                <a:spcAft>
                  <a:spcPct val="35000"/>
                </a:spcAft>
              </a:pPr>
              <a:r>
                <a:rPr lang="en-GB" sz="700" kern="1200" dirty="0">
                  <a:solidFill>
                    <a:schemeClr val="tx1"/>
                  </a:solidFill>
                </a:rPr>
                <a:t>LO Issuance</a:t>
              </a:r>
              <a:endParaRPr lang="en-US" sz="700" kern="1200" dirty="0">
                <a:solidFill>
                  <a:schemeClr val="tx1"/>
                </a:solidFill>
              </a:endParaRPr>
            </a:p>
          </p:txBody>
        </p:sp>
        <p:sp>
          <p:nvSpPr>
            <p:cNvPr id="34" name="Freeform 33"/>
            <p:cNvSpPr/>
            <p:nvPr/>
          </p:nvSpPr>
          <p:spPr>
            <a:xfrm>
              <a:off x="3568414"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 </a:t>
              </a:r>
            </a:p>
            <a:p>
              <a:pPr lvl="0" algn="ctr" defTabSz="311150">
                <a:lnSpc>
                  <a:spcPct val="90000"/>
                </a:lnSpc>
                <a:spcBef>
                  <a:spcPct val="0"/>
                </a:spcBef>
                <a:spcAft>
                  <a:spcPct val="35000"/>
                </a:spcAft>
              </a:pPr>
              <a:r>
                <a:rPr lang="en-GB" sz="700" kern="1200" dirty="0">
                  <a:solidFill>
                    <a:schemeClr val="tx1"/>
                  </a:solidFill>
                </a:rPr>
                <a:t>Client Consideration</a:t>
              </a:r>
              <a:endParaRPr lang="en-US" sz="700" kern="1200" dirty="0">
                <a:solidFill>
                  <a:schemeClr val="tx1"/>
                </a:solidFill>
              </a:endParaRPr>
            </a:p>
          </p:txBody>
        </p:sp>
        <p:sp>
          <p:nvSpPr>
            <p:cNvPr id="35" name="Freeform 34"/>
            <p:cNvSpPr/>
            <p:nvPr/>
          </p:nvSpPr>
          <p:spPr>
            <a:xfrm>
              <a:off x="4460490"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 </a:t>
              </a:r>
            </a:p>
            <a:p>
              <a:pPr lvl="0" algn="ctr" defTabSz="311150">
                <a:lnSpc>
                  <a:spcPct val="90000"/>
                </a:lnSpc>
                <a:spcBef>
                  <a:spcPct val="0"/>
                </a:spcBef>
                <a:spcAft>
                  <a:spcPct val="35000"/>
                </a:spcAft>
              </a:pPr>
              <a:r>
                <a:rPr lang="en-GB" sz="700" kern="1200" dirty="0">
                  <a:solidFill>
                    <a:schemeClr val="tx1"/>
                  </a:solidFill>
                </a:rPr>
                <a:t>Facility Onboarding</a:t>
              </a:r>
              <a:endParaRPr lang="en-US" sz="700" kern="1200" dirty="0">
                <a:solidFill>
                  <a:schemeClr val="tx1"/>
                </a:solidFill>
              </a:endParaRPr>
            </a:p>
          </p:txBody>
        </p:sp>
        <p:sp>
          <p:nvSpPr>
            <p:cNvPr id="36" name="Freeform 35"/>
            <p:cNvSpPr/>
            <p:nvPr/>
          </p:nvSpPr>
          <p:spPr>
            <a:xfrm>
              <a:off x="5352566"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no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 </a:t>
              </a:r>
            </a:p>
            <a:p>
              <a:pPr lvl="0" algn="ctr" defTabSz="311150">
                <a:lnSpc>
                  <a:spcPct val="90000"/>
                </a:lnSpc>
                <a:spcBef>
                  <a:spcPct val="0"/>
                </a:spcBef>
                <a:spcAft>
                  <a:spcPct val="35000"/>
                </a:spcAft>
              </a:pPr>
              <a:r>
                <a:rPr lang="en-GB" sz="700" kern="1200" dirty="0">
                  <a:solidFill>
                    <a:schemeClr val="tx1"/>
                  </a:solidFill>
                </a:rPr>
                <a:t>Facility Utilization</a:t>
              </a:r>
              <a:endParaRPr lang="en-US" sz="700" kern="1200" dirty="0">
                <a:solidFill>
                  <a:schemeClr val="tx1"/>
                </a:solidFill>
              </a:endParaRPr>
            </a:p>
          </p:txBody>
        </p:sp>
        <p:sp>
          <p:nvSpPr>
            <p:cNvPr id="37" name="Freeform 36"/>
            <p:cNvSpPr/>
            <p:nvPr/>
          </p:nvSpPr>
          <p:spPr>
            <a:xfrm>
              <a:off x="6244642"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VIII. </a:t>
              </a:r>
            </a:p>
            <a:p>
              <a:pPr lvl="0" algn="ctr" defTabSz="311150">
                <a:lnSpc>
                  <a:spcPct val="90000"/>
                </a:lnSpc>
                <a:spcBef>
                  <a:spcPct val="0"/>
                </a:spcBef>
                <a:spcAft>
                  <a:spcPct val="35000"/>
                </a:spcAft>
              </a:pPr>
              <a:r>
                <a:rPr lang="en-GB" sz="700" kern="1200" dirty="0">
                  <a:solidFill>
                    <a:schemeClr val="tx1"/>
                  </a:solidFill>
                </a:rPr>
                <a:t>Risk Monitoring</a:t>
              </a:r>
              <a:endParaRPr lang="en-US" sz="700" kern="1200" dirty="0">
                <a:solidFill>
                  <a:schemeClr val="tx1"/>
                </a:solidFill>
              </a:endParaRPr>
            </a:p>
          </p:txBody>
        </p:sp>
        <p:sp>
          <p:nvSpPr>
            <p:cNvPr id="38" name="Freeform 37"/>
            <p:cNvSpPr/>
            <p:nvPr/>
          </p:nvSpPr>
          <p:spPr>
            <a:xfrm>
              <a:off x="7136717" y="3205981"/>
              <a:ext cx="1115094"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solidFill>
              <a:schemeClr val="accent5">
                <a:lumMod val="20000"/>
                <a:lumOff val="80000"/>
              </a:schemeClr>
            </a:solid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IX. </a:t>
              </a:r>
            </a:p>
            <a:p>
              <a:pPr lvl="0" algn="ctr" defTabSz="311150">
                <a:lnSpc>
                  <a:spcPct val="90000"/>
                </a:lnSpc>
                <a:spcBef>
                  <a:spcPct val="0"/>
                </a:spcBef>
                <a:spcAft>
                  <a:spcPct val="35000"/>
                </a:spcAft>
              </a:pPr>
              <a:r>
                <a:rPr lang="en-GB" sz="700" kern="1200" dirty="0">
                  <a:solidFill>
                    <a:schemeClr val="tx1"/>
                  </a:solidFill>
                </a:rPr>
                <a:t>Remediation</a:t>
              </a:r>
              <a:endParaRPr lang="en-US" sz="700" kern="1200" dirty="0">
                <a:solidFill>
                  <a:schemeClr val="tx1"/>
                </a:solidFill>
              </a:endParaRPr>
            </a:p>
          </p:txBody>
        </p:sp>
        <p:sp>
          <p:nvSpPr>
            <p:cNvPr id="39" name="Freeform 38"/>
            <p:cNvSpPr/>
            <p:nvPr/>
          </p:nvSpPr>
          <p:spPr>
            <a:xfrm>
              <a:off x="8028793" y="3205981"/>
              <a:ext cx="1019957" cy="446037"/>
            </a:xfrm>
            <a:custGeom>
              <a:avLst/>
              <a:gdLst>
                <a:gd name="connsiteX0" fmla="*/ 0 w 1115094"/>
                <a:gd name="connsiteY0" fmla="*/ 0 h 446037"/>
                <a:gd name="connsiteX1" fmla="*/ 892076 w 1115094"/>
                <a:gd name="connsiteY1" fmla="*/ 0 h 446037"/>
                <a:gd name="connsiteX2" fmla="*/ 1115094 w 1115094"/>
                <a:gd name="connsiteY2" fmla="*/ 223019 h 446037"/>
                <a:gd name="connsiteX3" fmla="*/ 892076 w 1115094"/>
                <a:gd name="connsiteY3" fmla="*/ 446037 h 446037"/>
                <a:gd name="connsiteX4" fmla="*/ 0 w 1115094"/>
                <a:gd name="connsiteY4" fmla="*/ 446037 h 446037"/>
                <a:gd name="connsiteX5" fmla="*/ 223019 w 1115094"/>
                <a:gd name="connsiteY5" fmla="*/ 223019 h 446037"/>
                <a:gd name="connsiteX6" fmla="*/ 0 w 1115094"/>
                <a:gd name="connsiteY6" fmla="*/ 0 h 4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094" h="446037">
                  <a:moveTo>
                    <a:pt x="0" y="0"/>
                  </a:moveTo>
                  <a:lnTo>
                    <a:pt x="892076" y="0"/>
                  </a:lnTo>
                  <a:lnTo>
                    <a:pt x="1115094" y="223019"/>
                  </a:lnTo>
                  <a:lnTo>
                    <a:pt x="892076" y="446037"/>
                  </a:lnTo>
                  <a:lnTo>
                    <a:pt x="0" y="446037"/>
                  </a:lnTo>
                  <a:lnTo>
                    <a:pt x="223019" y="223019"/>
                  </a:lnTo>
                  <a:lnTo>
                    <a:pt x="0" y="0"/>
                  </a:lnTo>
                  <a:close/>
                </a:path>
              </a:pathLst>
            </a:custGeom>
            <a:grpFill/>
            <a:ln w="63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023" tIns="18669" rIns="232353" bIns="18669" numCol="1" spcCol="1270" anchor="ctr" anchorCtr="0">
              <a:noAutofit/>
            </a:bodyPr>
            <a:lstStyle/>
            <a:p>
              <a:pPr lvl="0" algn="ctr" defTabSz="311150">
                <a:lnSpc>
                  <a:spcPct val="90000"/>
                </a:lnSpc>
                <a:spcBef>
                  <a:spcPct val="0"/>
                </a:spcBef>
                <a:spcAft>
                  <a:spcPct val="35000"/>
                </a:spcAft>
              </a:pPr>
              <a:r>
                <a:rPr lang="en-GB" sz="700" kern="1200" dirty="0">
                  <a:solidFill>
                    <a:schemeClr val="tx1"/>
                  </a:solidFill>
                </a:rPr>
                <a:t>X. </a:t>
              </a:r>
            </a:p>
            <a:p>
              <a:pPr lvl="0" algn="ctr" defTabSz="311150">
                <a:lnSpc>
                  <a:spcPct val="90000"/>
                </a:lnSpc>
                <a:spcBef>
                  <a:spcPct val="0"/>
                </a:spcBef>
                <a:spcAft>
                  <a:spcPct val="35000"/>
                </a:spcAft>
              </a:pPr>
              <a:r>
                <a:rPr lang="en-GB" sz="700" kern="1200" dirty="0">
                  <a:solidFill>
                    <a:schemeClr val="tx1"/>
                  </a:solidFill>
                </a:rPr>
                <a:t>Facility Discharge</a:t>
              </a:r>
              <a:endParaRPr lang="en-US" sz="700" kern="1200" dirty="0">
                <a:solidFill>
                  <a:schemeClr val="tx1"/>
                </a:solidFill>
              </a:endParaRPr>
            </a:p>
          </p:txBody>
        </p:sp>
      </p:grpSp>
      <p:sp>
        <p:nvSpPr>
          <p:cNvPr id="5" name="Slide Number Placeholder 4"/>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8</a:t>
            </a:fld>
            <a:endParaRPr lang="en-US" altLang="en-US" dirty="0">
              <a:solidFill>
                <a:srgbClr val="000000"/>
              </a:solidFill>
            </a:endParaRPr>
          </a:p>
        </p:txBody>
      </p:sp>
    </p:spTree>
    <p:extLst>
      <p:ext uri="{BB962C8B-B14F-4D97-AF65-F5344CB8AC3E}">
        <p14:creationId xmlns:p14="http://schemas.microsoft.com/office/powerpoint/2010/main" val="332730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49" y="215900"/>
            <a:ext cx="8492047" cy="596900"/>
          </a:xfrm>
        </p:spPr>
        <p:txBody>
          <a:bodyPr/>
          <a:lstStyle/>
          <a:p>
            <a:r>
              <a:rPr lang="en-US" dirty="0"/>
              <a:t>Recap – Guiding principles for credit e2e (+ DigiBank additions)</a:t>
            </a:r>
          </a:p>
        </p:txBody>
      </p:sp>
      <p:sp>
        <p:nvSpPr>
          <p:cNvPr id="12" name="Footer Placeholder 11"/>
          <p:cNvSpPr>
            <a:spLocks noGrp="1"/>
          </p:cNvSpPr>
          <p:nvPr>
            <p:ph type="ftr" sz="quarter" idx="11"/>
          </p:nvPr>
        </p:nvSpPr>
        <p:spPr/>
        <p:txBody>
          <a:bodyPr/>
          <a:lstStyle/>
          <a:p>
            <a:endParaRPr lang="en-US" dirty="0"/>
          </a:p>
        </p:txBody>
      </p:sp>
      <p:grpSp>
        <p:nvGrpSpPr>
          <p:cNvPr id="3" name="Group 2"/>
          <p:cNvGrpSpPr/>
          <p:nvPr/>
        </p:nvGrpSpPr>
        <p:grpSpPr>
          <a:xfrm>
            <a:off x="647564" y="747001"/>
            <a:ext cx="7848872" cy="5301101"/>
            <a:chOff x="683568" y="747001"/>
            <a:chExt cx="7848872" cy="5301101"/>
          </a:xfrm>
        </p:grpSpPr>
        <p:sp>
          <p:nvSpPr>
            <p:cNvPr id="13" name="Rectangle 12"/>
            <p:cNvSpPr/>
            <p:nvPr/>
          </p:nvSpPr>
          <p:spPr>
            <a:xfrm>
              <a:off x="5940152" y="1020239"/>
              <a:ext cx="2592288" cy="5027863"/>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spcFirstLastPara="0" vert="horz" wrap="square" lIns="91440" tIns="91440" rIns="91440" bIns="548640" numCol="1" spcCol="1270" anchor="t" anchorCtr="0">
              <a:noAutofit/>
            </a:bodyPr>
            <a:lstStyle/>
            <a:p>
              <a:pPr marL="228600" lvl="1" indent="-228600" defTabSz="622300">
                <a:lnSpc>
                  <a:spcPct val="150000"/>
                </a:lnSpc>
                <a:spcBef>
                  <a:spcPts val="300"/>
                </a:spcBef>
                <a:spcAft>
                  <a:spcPct val="15000"/>
                </a:spcAft>
                <a:buFont typeface="+mj-lt"/>
                <a:buAutoNum type="arabicPeriod"/>
              </a:pPr>
              <a:r>
                <a:rPr lang="en-GB" sz="1000" dirty="0">
                  <a:solidFill>
                    <a:srgbClr val="000000"/>
                  </a:solidFill>
                  <a:latin typeface="+mj-lt"/>
                  <a:cs typeface="Arial" pitchFamily="34" charset="0"/>
                </a:rPr>
                <a:t>Scalable</a:t>
              </a:r>
            </a:p>
            <a:p>
              <a:pPr marL="457200" lvl="2" indent="-228600" defTabSz="622300">
                <a:spcBef>
                  <a:spcPts val="300"/>
                </a:spcBef>
                <a:spcAft>
                  <a:spcPct val="15000"/>
                </a:spcAft>
                <a:buFont typeface="Wingdings" pitchFamily="2" charset="2"/>
                <a:buChar char="§"/>
              </a:pPr>
              <a:r>
                <a:rPr lang="en-GB" sz="1000" b="0" dirty="0">
                  <a:solidFill>
                    <a:srgbClr val="000000"/>
                  </a:solidFill>
                  <a:latin typeface="+mj-lt"/>
                  <a:cs typeface="Arial" pitchFamily="34" charset="0"/>
                </a:rPr>
                <a:t>Should support volume ramp up at non-linear cost increase</a:t>
              </a:r>
            </a:p>
            <a:p>
              <a:pPr marL="228600" lvl="1" indent="-228600" defTabSz="622300">
                <a:lnSpc>
                  <a:spcPct val="150000"/>
                </a:lnSpc>
                <a:spcBef>
                  <a:spcPts val="300"/>
                </a:spcBef>
                <a:spcAft>
                  <a:spcPct val="15000"/>
                </a:spcAft>
                <a:buFont typeface="+mj-lt"/>
                <a:buAutoNum type="arabicPeriod"/>
              </a:pPr>
              <a:r>
                <a:rPr lang="en-GB" sz="1000" dirty="0">
                  <a:solidFill>
                    <a:srgbClr val="000000"/>
                  </a:solidFill>
                  <a:latin typeface="+mj-lt"/>
                  <a:cs typeface="Arial" pitchFamily="34" charset="0"/>
                </a:rPr>
                <a:t>Configurable/ Plug &amp; Play</a:t>
              </a:r>
            </a:p>
            <a:p>
              <a:pPr marL="460375" lvl="2" indent="-231775" defTabSz="622300">
                <a:spcBef>
                  <a:spcPts val="300"/>
                </a:spcBef>
                <a:spcAft>
                  <a:spcPct val="15000"/>
                </a:spcAft>
                <a:buFont typeface="Wingdings" pitchFamily="2" charset="2"/>
                <a:buChar char="§"/>
              </a:pPr>
              <a:r>
                <a:rPr lang="en-GB" sz="1000" b="0" dirty="0">
                  <a:solidFill>
                    <a:srgbClr val="000000"/>
                  </a:solidFill>
                  <a:latin typeface="+mj-lt"/>
                  <a:cs typeface="Arial" pitchFamily="34" charset="0"/>
                </a:rPr>
                <a:t>Should support new credit programmes, client segment etc without code change</a:t>
              </a:r>
            </a:p>
            <a:p>
              <a:pPr marL="228600" lvl="1" indent="-228600" defTabSz="622300">
                <a:lnSpc>
                  <a:spcPct val="150000"/>
                </a:lnSpc>
                <a:spcBef>
                  <a:spcPts val="300"/>
                </a:spcBef>
                <a:spcAft>
                  <a:spcPct val="15000"/>
                </a:spcAft>
                <a:buFont typeface="+mj-lt"/>
                <a:buAutoNum type="arabicPeriod" startAt="3"/>
              </a:pPr>
              <a:r>
                <a:rPr lang="en-GB" sz="1000" dirty="0">
                  <a:solidFill>
                    <a:schemeClr val="tx1"/>
                  </a:solidFill>
                  <a:latin typeface="+mj-lt"/>
                  <a:cs typeface="Arial" pitchFamily="34" charset="0"/>
                </a:rPr>
                <a:t>Service Oriented</a:t>
              </a:r>
            </a:p>
            <a:p>
              <a:pPr lvl="1" indent="-228600" defTabSz="622300">
                <a:spcBef>
                  <a:spcPts val="300"/>
                </a:spcBef>
                <a:spcAft>
                  <a:spcPct val="15000"/>
                </a:spcAft>
                <a:buFont typeface="Wingdings" pitchFamily="2" charset="2"/>
                <a:buChar char="§"/>
              </a:pPr>
              <a:r>
                <a:rPr lang="en-GB" sz="1000" b="0" dirty="0">
                  <a:solidFill>
                    <a:schemeClr val="tx1"/>
                  </a:solidFill>
                  <a:latin typeface="+mj-lt"/>
                  <a:cs typeface="Arial" pitchFamily="34" charset="0"/>
                </a:rPr>
                <a:t>Promote reusability and consistency</a:t>
              </a:r>
            </a:p>
            <a:p>
              <a:pPr lvl="1" indent="-228600" defTabSz="622300">
                <a:spcBef>
                  <a:spcPts val="300"/>
                </a:spcBef>
                <a:spcAft>
                  <a:spcPct val="15000"/>
                </a:spcAft>
                <a:buFont typeface="Wingdings" pitchFamily="2" charset="2"/>
                <a:buChar char="§"/>
              </a:pPr>
              <a:r>
                <a:rPr lang="en-GB" sz="1000" b="0" dirty="0">
                  <a:solidFill>
                    <a:schemeClr val="tx1"/>
                  </a:solidFill>
                  <a:latin typeface="+mj-lt"/>
                  <a:cs typeface="Arial" pitchFamily="34" charset="0"/>
                </a:rPr>
                <a:t>Migrate away from big monolithic systems</a:t>
              </a:r>
            </a:p>
            <a:p>
              <a:pPr marL="228600" lvl="1" indent="-228600" defTabSz="622300">
                <a:lnSpc>
                  <a:spcPct val="150000"/>
                </a:lnSpc>
                <a:spcBef>
                  <a:spcPts val="300"/>
                </a:spcBef>
                <a:spcAft>
                  <a:spcPct val="15000"/>
                </a:spcAft>
                <a:buFont typeface="+mj-lt"/>
                <a:buAutoNum type="arabicPeriod" startAt="4"/>
              </a:pPr>
              <a:r>
                <a:rPr lang="en-GB" sz="1000" dirty="0">
                  <a:solidFill>
                    <a:srgbClr val="000000"/>
                  </a:solidFill>
                  <a:latin typeface="+mj-lt"/>
                  <a:cs typeface="Arial" pitchFamily="34" charset="0"/>
                </a:rPr>
                <a:t>Standardised</a:t>
              </a:r>
            </a:p>
            <a:p>
              <a:pPr marL="457200" lvl="2" indent="-228600" defTabSz="622300">
                <a:spcBef>
                  <a:spcPts val="300"/>
                </a:spcBef>
                <a:spcAft>
                  <a:spcPct val="15000"/>
                </a:spcAft>
                <a:buFont typeface="Wingdings" pitchFamily="2" charset="2"/>
                <a:buChar char="§"/>
              </a:pPr>
              <a:r>
                <a:rPr lang="en-GB" sz="1000" b="0" dirty="0">
                  <a:solidFill>
                    <a:srgbClr val="000000"/>
                  </a:solidFill>
                  <a:latin typeface="+mj-lt"/>
                  <a:cs typeface="Arial" pitchFamily="34" charset="0"/>
                </a:rPr>
                <a:t>Application stack should be standardized across geographies and client segment</a:t>
              </a:r>
            </a:p>
            <a:p>
              <a:pPr marL="228600" lvl="1" indent="-228600" defTabSz="622300">
                <a:lnSpc>
                  <a:spcPct val="150000"/>
                </a:lnSpc>
                <a:spcBef>
                  <a:spcPts val="300"/>
                </a:spcBef>
                <a:spcAft>
                  <a:spcPct val="15000"/>
                </a:spcAft>
                <a:buFont typeface="+mj-lt"/>
                <a:buAutoNum type="arabicPeriod" startAt="4"/>
              </a:pPr>
              <a:r>
                <a:rPr lang="en-GB" sz="1000" dirty="0">
                  <a:solidFill>
                    <a:srgbClr val="000000"/>
                  </a:solidFill>
                  <a:latin typeface="+mj-lt"/>
                  <a:cs typeface="Arial" pitchFamily="34" charset="0"/>
                </a:rPr>
                <a:t>HCD User Interface</a:t>
              </a:r>
            </a:p>
            <a:p>
              <a:pPr marL="457200" lvl="2" indent="-228600" defTabSz="622300">
                <a:spcBef>
                  <a:spcPts val="300"/>
                </a:spcBef>
                <a:spcAft>
                  <a:spcPct val="15000"/>
                </a:spcAft>
                <a:buFont typeface="Wingdings" pitchFamily="2" charset="2"/>
                <a:buChar char="§"/>
              </a:pPr>
              <a:r>
                <a:rPr lang="en-GB" sz="1000" b="0" dirty="0">
                  <a:solidFill>
                    <a:srgbClr val="000000"/>
                  </a:solidFill>
                  <a:latin typeface="+mj-lt"/>
                  <a:cs typeface="Arial" pitchFamily="34" charset="0"/>
                </a:rPr>
                <a:t>Integrated</a:t>
              </a:r>
              <a:r>
                <a:rPr lang="en-GB" sz="1000" dirty="0">
                  <a:solidFill>
                    <a:srgbClr val="000000"/>
                  </a:solidFill>
                  <a:latin typeface="+mj-lt"/>
                  <a:cs typeface="Arial" pitchFamily="34" charset="0"/>
                </a:rPr>
                <a:t> workbench/ </a:t>
              </a:r>
              <a:r>
                <a:rPr lang="en-GB" sz="1000" b="0" dirty="0">
                  <a:solidFill>
                    <a:srgbClr val="000000"/>
                  </a:solidFill>
                  <a:latin typeface="+mj-lt"/>
                  <a:cs typeface="Arial" pitchFamily="34" charset="0"/>
                </a:rPr>
                <a:t>single interface for user</a:t>
              </a:r>
            </a:p>
            <a:p>
              <a:pPr marL="228600" lvl="1" indent="-228600" defTabSz="622300">
                <a:lnSpc>
                  <a:spcPct val="150000"/>
                </a:lnSpc>
                <a:spcBef>
                  <a:spcPts val="300"/>
                </a:spcBef>
                <a:spcAft>
                  <a:spcPct val="15000"/>
                </a:spcAft>
                <a:buFont typeface="+mj-lt"/>
                <a:buAutoNum type="arabicPeriod" startAt="4"/>
              </a:pPr>
              <a:r>
                <a:rPr lang="en-GB" sz="1000" dirty="0">
                  <a:solidFill>
                    <a:srgbClr val="000000"/>
                  </a:solidFill>
                  <a:latin typeface="+mj-lt"/>
                  <a:cs typeface="Arial" pitchFamily="34" charset="0"/>
                </a:rPr>
                <a:t>Provide Self Service  </a:t>
              </a:r>
              <a:r>
                <a:rPr lang="en-GB" sz="1000" b="0" dirty="0">
                  <a:solidFill>
                    <a:srgbClr val="000000"/>
                  </a:solidFill>
                  <a:latin typeface="+mj-lt"/>
                  <a:cs typeface="Arial" pitchFamily="34" charset="0"/>
                </a:rPr>
                <a:t>e.g. Reporting</a:t>
              </a:r>
            </a:p>
            <a:p>
              <a:pPr marL="228600" lvl="1" indent="-228600" defTabSz="622300">
                <a:lnSpc>
                  <a:spcPct val="150000"/>
                </a:lnSpc>
                <a:spcBef>
                  <a:spcPts val="300"/>
                </a:spcBef>
                <a:spcAft>
                  <a:spcPct val="15000"/>
                </a:spcAft>
                <a:buFont typeface="+mj-lt"/>
                <a:buAutoNum type="arabicPeriod" startAt="4"/>
              </a:pPr>
              <a:r>
                <a:rPr lang="en-GB" sz="1000" dirty="0">
                  <a:solidFill>
                    <a:srgbClr val="000000"/>
                  </a:solidFill>
                  <a:latin typeface="+mj-lt"/>
                  <a:cs typeface="Arial" pitchFamily="34" charset="0"/>
                </a:rPr>
                <a:t>Resilient &amp; Reliable</a:t>
              </a:r>
            </a:p>
            <a:p>
              <a:pPr marL="228600" lvl="1" indent="-228600" defTabSz="622300">
                <a:lnSpc>
                  <a:spcPct val="150000"/>
                </a:lnSpc>
                <a:spcBef>
                  <a:spcPts val="300"/>
                </a:spcBef>
                <a:spcAft>
                  <a:spcPct val="15000"/>
                </a:spcAft>
                <a:buFont typeface="+mj-lt"/>
                <a:buAutoNum type="arabicPeriod" startAt="4"/>
              </a:pPr>
              <a:r>
                <a:rPr lang="en-GB" sz="1000" dirty="0">
                  <a:solidFill>
                    <a:srgbClr val="000000"/>
                  </a:solidFill>
                  <a:latin typeface="+mj-lt"/>
                  <a:cs typeface="Arial" pitchFamily="34" charset="0"/>
                </a:rPr>
                <a:t>Cost Efficient</a:t>
              </a:r>
            </a:p>
          </p:txBody>
        </p:sp>
        <p:sp>
          <p:nvSpPr>
            <p:cNvPr id="14" name="Rectangle 13"/>
            <p:cNvSpPr/>
            <p:nvPr/>
          </p:nvSpPr>
          <p:spPr>
            <a:xfrm>
              <a:off x="3203848" y="1020239"/>
              <a:ext cx="2376264" cy="5027863"/>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spcFirstLastPara="0" vert="horz" wrap="square" lIns="91440" tIns="91440" rIns="91440" bIns="548640" numCol="1" spcCol="1270" anchor="t" anchorCtr="0">
              <a:noAutofit/>
            </a:bodyPr>
            <a:lstStyle/>
            <a:p>
              <a:pPr marL="350838" lvl="1" indent="-298450" defTabSz="622300">
                <a:lnSpc>
                  <a:spcPct val="150000"/>
                </a:lnSpc>
                <a:spcBef>
                  <a:spcPts val="300"/>
                </a:spcBef>
                <a:spcAft>
                  <a:spcPct val="15000"/>
                </a:spcAft>
                <a:buFont typeface="+mj-lt"/>
                <a:buAutoNum type="arabicPeriod"/>
              </a:pPr>
              <a:r>
                <a:rPr lang="en-GB" sz="1000" dirty="0">
                  <a:solidFill>
                    <a:schemeClr val="tx1"/>
                  </a:solidFill>
                  <a:latin typeface="+mj-lt"/>
                  <a:cs typeface="Arial" pitchFamily="34" charset="0"/>
                </a:rPr>
                <a:t>Create a Single Source of Master Data with consistent definitions and clear ownership</a:t>
              </a:r>
            </a:p>
            <a:p>
              <a:pPr marL="579438" lvl="2" indent="-228600" defTabSz="622300">
                <a:spcBef>
                  <a:spcPts val="300"/>
                </a:spcBef>
                <a:spcAft>
                  <a:spcPct val="15000"/>
                </a:spcAft>
                <a:buFont typeface="Arial" pitchFamily="34" charset="0"/>
                <a:buChar char="•"/>
              </a:pPr>
              <a:r>
                <a:rPr lang="en-GB" sz="1000" b="0" dirty="0">
                  <a:solidFill>
                    <a:schemeClr val="tx1"/>
                  </a:solidFill>
                  <a:latin typeface="+mj-lt"/>
                  <a:cs typeface="Arial" pitchFamily="34" charset="0"/>
                </a:rPr>
                <a:t>Single point of input/ update</a:t>
              </a:r>
            </a:p>
            <a:p>
              <a:pPr marL="579438" lvl="2" indent="-228600" defTabSz="622300">
                <a:spcBef>
                  <a:spcPts val="300"/>
                </a:spcBef>
                <a:spcAft>
                  <a:spcPct val="15000"/>
                </a:spcAft>
                <a:buFont typeface="Arial" pitchFamily="34" charset="0"/>
                <a:buChar char="•"/>
              </a:pPr>
              <a:r>
                <a:rPr lang="en-GB" sz="1000" b="0" dirty="0">
                  <a:solidFill>
                    <a:schemeClr val="tx1"/>
                  </a:solidFill>
                  <a:latin typeface="+mj-lt"/>
                  <a:cs typeface="Arial" pitchFamily="34" charset="0"/>
                </a:rPr>
                <a:t>Accessible everywhere</a:t>
              </a:r>
            </a:p>
            <a:p>
              <a:pPr marL="579438" lvl="2" indent="-228600" defTabSz="622300">
                <a:spcBef>
                  <a:spcPts val="300"/>
                </a:spcBef>
                <a:spcAft>
                  <a:spcPct val="15000"/>
                </a:spcAft>
                <a:buFont typeface="Arial" pitchFamily="34" charset="0"/>
                <a:buChar char="•"/>
              </a:pPr>
              <a:r>
                <a:rPr lang="en-GB" sz="1000" b="0" dirty="0">
                  <a:solidFill>
                    <a:schemeClr val="tx1"/>
                  </a:solidFill>
                  <a:latin typeface="+mj-lt"/>
                  <a:cs typeface="Arial" pitchFamily="34" charset="0"/>
                </a:rPr>
                <a:t>Optimal approval workflow</a:t>
              </a:r>
            </a:p>
            <a:p>
              <a:pPr marL="579438" lvl="2" indent="-228600" defTabSz="622300">
                <a:spcBef>
                  <a:spcPts val="300"/>
                </a:spcBef>
                <a:spcAft>
                  <a:spcPct val="15000"/>
                </a:spcAft>
                <a:buFont typeface="Arial" pitchFamily="34" charset="0"/>
                <a:buChar char="•"/>
              </a:pPr>
              <a:r>
                <a:rPr lang="en-GB" sz="1000" b="0" dirty="0">
                  <a:solidFill>
                    <a:schemeClr val="tx1"/>
                  </a:solidFill>
                  <a:latin typeface="+mj-lt"/>
                  <a:cs typeface="Arial" pitchFamily="34" charset="0"/>
                </a:rPr>
                <a:t>Data issues fixed at source</a:t>
              </a:r>
              <a:endParaRPr lang="en-GB" sz="1000" dirty="0">
                <a:solidFill>
                  <a:schemeClr val="tx1"/>
                </a:solidFill>
                <a:latin typeface="+mj-lt"/>
                <a:cs typeface="Arial" pitchFamily="34" charset="0"/>
              </a:endParaRPr>
            </a:p>
            <a:p>
              <a:pPr marL="350838" lvl="2" indent="-298450" defTabSz="622300">
                <a:lnSpc>
                  <a:spcPct val="150000"/>
                </a:lnSpc>
                <a:spcBef>
                  <a:spcPts val="300"/>
                </a:spcBef>
                <a:spcAft>
                  <a:spcPct val="15000"/>
                </a:spcAft>
                <a:buFont typeface="+mj-lt"/>
                <a:buAutoNum type="arabicPeriod" startAt="2"/>
              </a:pPr>
              <a:r>
                <a:rPr lang="en-GB" sz="1000" dirty="0">
                  <a:solidFill>
                    <a:schemeClr val="tx1"/>
                  </a:solidFill>
                  <a:latin typeface="+mj-lt"/>
                  <a:cs typeface="Arial" pitchFamily="34" charset="0"/>
                </a:rPr>
                <a:t>Ensure appropriate timeliness of data refresh (intraday, real-time, next day etc.)</a:t>
              </a:r>
            </a:p>
            <a:p>
              <a:pPr marL="350838" lvl="2" indent="-298450" defTabSz="622300">
                <a:lnSpc>
                  <a:spcPct val="150000"/>
                </a:lnSpc>
                <a:spcBef>
                  <a:spcPts val="300"/>
                </a:spcBef>
                <a:spcAft>
                  <a:spcPct val="15000"/>
                </a:spcAft>
                <a:buFont typeface="+mj-lt"/>
                <a:buAutoNum type="arabicPeriod" startAt="2"/>
              </a:pPr>
              <a:r>
                <a:rPr lang="en-GB" sz="1000" dirty="0">
                  <a:solidFill>
                    <a:schemeClr val="tx1"/>
                  </a:solidFill>
                  <a:latin typeface="+mj-lt"/>
                  <a:cs typeface="Arial" pitchFamily="34" charset="0"/>
                </a:rPr>
                <a:t>Provide traceability of data </a:t>
              </a:r>
            </a:p>
            <a:p>
              <a:pPr marL="350838" lvl="2" indent="-298450" defTabSz="622300">
                <a:lnSpc>
                  <a:spcPct val="150000"/>
                </a:lnSpc>
                <a:spcBef>
                  <a:spcPts val="300"/>
                </a:spcBef>
                <a:spcAft>
                  <a:spcPct val="15000"/>
                </a:spcAft>
                <a:buFont typeface="+mj-lt"/>
                <a:buAutoNum type="arabicPeriod" startAt="2"/>
              </a:pPr>
              <a:r>
                <a:rPr lang="en-US" sz="1000" dirty="0">
                  <a:solidFill>
                    <a:schemeClr val="tx1"/>
                  </a:solidFill>
                  <a:latin typeface="+mj-lt"/>
                </a:rPr>
                <a:t>Design of data analytics for better automated decision-making and quality of insights </a:t>
              </a:r>
              <a:endParaRPr lang="en-US" sz="1000" dirty="0">
                <a:solidFill>
                  <a:schemeClr val="accent1"/>
                </a:solidFill>
                <a:latin typeface="+mj-lt"/>
              </a:endParaRPr>
            </a:p>
            <a:p>
              <a:pPr marL="350838" lvl="2" indent="-298450" defTabSz="622300">
                <a:lnSpc>
                  <a:spcPct val="150000"/>
                </a:lnSpc>
                <a:spcBef>
                  <a:spcPts val="300"/>
                </a:spcBef>
                <a:spcAft>
                  <a:spcPct val="15000"/>
                </a:spcAft>
                <a:buFont typeface="+mj-lt"/>
                <a:buAutoNum type="arabicPeriod" startAt="2"/>
              </a:pPr>
              <a:endParaRPr lang="en-GB" sz="1000" dirty="0">
                <a:solidFill>
                  <a:schemeClr val="tx1"/>
                </a:solidFill>
                <a:latin typeface="+mj-lt"/>
                <a:cs typeface="Arial" pitchFamily="34" charset="0"/>
              </a:endParaRPr>
            </a:p>
          </p:txBody>
        </p:sp>
        <p:sp>
          <p:nvSpPr>
            <p:cNvPr id="15" name="Rectangle 14"/>
            <p:cNvSpPr/>
            <p:nvPr/>
          </p:nvSpPr>
          <p:spPr>
            <a:xfrm>
              <a:off x="683568" y="1020239"/>
              <a:ext cx="2160240" cy="5027863"/>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spcFirstLastPara="0" vert="horz" wrap="square" lIns="91440" tIns="91440" rIns="91440" bIns="548640" numCol="1" spcCol="1270" anchor="t" anchorCtr="0">
              <a:noAutofit/>
            </a:bodyPr>
            <a:lstStyle/>
            <a:p>
              <a:pPr marL="350838" lvl="1" indent="-298450" defTabSz="622300">
                <a:lnSpc>
                  <a:spcPct val="150000"/>
                </a:lnSpc>
                <a:spcBef>
                  <a:spcPts val="300"/>
                </a:spcBef>
                <a:spcAft>
                  <a:spcPct val="15000"/>
                </a:spcAft>
                <a:buFont typeface="+mj-lt"/>
                <a:buAutoNum type="arabicPeriod"/>
              </a:pPr>
              <a:r>
                <a:rPr lang="en-US" sz="1000" dirty="0">
                  <a:solidFill>
                    <a:schemeClr val="tx1"/>
                  </a:solidFill>
                  <a:latin typeface="+mj-lt"/>
                  <a:cs typeface="Arial" pitchFamily="34" charset="0"/>
                </a:rPr>
                <a:t>Focus on the customer’s job to be done</a:t>
              </a:r>
            </a:p>
            <a:p>
              <a:pPr marL="350838" lvl="1" indent="-298450" defTabSz="622300">
                <a:lnSpc>
                  <a:spcPct val="150000"/>
                </a:lnSpc>
                <a:spcBef>
                  <a:spcPts val="300"/>
                </a:spcBef>
                <a:spcAft>
                  <a:spcPct val="15000"/>
                </a:spcAft>
                <a:buFont typeface="+mj-lt"/>
                <a:buAutoNum type="arabicPeriod"/>
              </a:pPr>
              <a:r>
                <a:rPr lang="en-GB" sz="1000" dirty="0">
                  <a:solidFill>
                    <a:schemeClr val="tx1"/>
                  </a:solidFill>
                  <a:latin typeface="+mj-lt"/>
                </a:rPr>
                <a:t>Re-imagine, re-design a new customer journey</a:t>
              </a:r>
              <a:endParaRPr lang="en-GB" sz="1000" dirty="0">
                <a:solidFill>
                  <a:schemeClr val="accent1"/>
                </a:solidFill>
                <a:latin typeface="+mj-lt"/>
              </a:endParaRPr>
            </a:p>
            <a:p>
              <a:pPr marL="350838" lvl="1" indent="-298450" defTabSz="622300">
                <a:lnSpc>
                  <a:spcPct val="150000"/>
                </a:lnSpc>
                <a:spcBef>
                  <a:spcPts val="300"/>
                </a:spcBef>
                <a:spcAft>
                  <a:spcPct val="15000"/>
                </a:spcAft>
                <a:buFont typeface="+mj-lt"/>
                <a:buAutoNum type="arabicPeriod"/>
              </a:pPr>
              <a:r>
                <a:rPr lang="en-US" sz="1000" dirty="0">
                  <a:solidFill>
                    <a:schemeClr val="tx1"/>
                  </a:solidFill>
                  <a:latin typeface="+mj-lt"/>
                  <a:cs typeface="Arial" pitchFamily="34" charset="0"/>
                </a:rPr>
                <a:t>Instant fulfillment </a:t>
              </a:r>
              <a:r>
                <a:rPr lang="en-GB" sz="1000" dirty="0">
                  <a:solidFill>
                    <a:schemeClr val="tx1"/>
                  </a:solidFill>
                  <a:latin typeface="+mj-lt"/>
                </a:rPr>
                <a:t>at customer touch point</a:t>
              </a:r>
              <a:endParaRPr lang="en-US" sz="1000" dirty="0">
                <a:solidFill>
                  <a:schemeClr val="tx1"/>
                </a:solidFill>
                <a:latin typeface="+mj-lt"/>
                <a:cs typeface="Arial" pitchFamily="34" charset="0"/>
              </a:endParaRPr>
            </a:p>
            <a:p>
              <a:pPr marL="350838" lvl="1" indent="-298450" defTabSz="622300">
                <a:lnSpc>
                  <a:spcPct val="150000"/>
                </a:lnSpc>
                <a:spcBef>
                  <a:spcPts val="300"/>
                </a:spcBef>
                <a:spcAft>
                  <a:spcPct val="15000"/>
                </a:spcAft>
                <a:buFont typeface="+mj-lt"/>
                <a:buAutoNum type="arabicPeriod"/>
              </a:pPr>
              <a:r>
                <a:rPr lang="en-US" sz="1000" dirty="0">
                  <a:solidFill>
                    <a:schemeClr val="tx1"/>
                  </a:solidFill>
                  <a:latin typeface="+mj-lt"/>
                  <a:cs typeface="Arial" pitchFamily="34" charset="0"/>
                </a:rPr>
                <a:t>Eliminate Failure Demand</a:t>
              </a:r>
            </a:p>
            <a:p>
              <a:pPr marL="350838" lvl="1" indent="-298450" defTabSz="622300">
                <a:lnSpc>
                  <a:spcPct val="150000"/>
                </a:lnSpc>
                <a:spcBef>
                  <a:spcPts val="300"/>
                </a:spcBef>
                <a:spcAft>
                  <a:spcPct val="15000"/>
                </a:spcAft>
                <a:buFont typeface="+mj-lt"/>
                <a:buAutoNum type="arabicPeriod"/>
              </a:pPr>
              <a:r>
                <a:rPr lang="en-GB" sz="1000" dirty="0">
                  <a:solidFill>
                    <a:schemeClr val="tx1"/>
                  </a:solidFill>
                  <a:latin typeface="+mj-lt"/>
                </a:rPr>
                <a:t>Single process vision across channels</a:t>
              </a:r>
              <a:endParaRPr lang="en-GB" sz="1000" dirty="0">
                <a:solidFill>
                  <a:schemeClr val="accent1"/>
                </a:solidFill>
                <a:latin typeface="+mj-lt"/>
              </a:endParaRPr>
            </a:p>
            <a:p>
              <a:pPr marL="350838" lvl="1" indent="-298450" defTabSz="622300">
                <a:lnSpc>
                  <a:spcPct val="150000"/>
                </a:lnSpc>
                <a:spcBef>
                  <a:spcPts val="300"/>
                </a:spcBef>
                <a:spcAft>
                  <a:spcPct val="15000"/>
                </a:spcAft>
                <a:buFont typeface="+mj-lt"/>
                <a:buAutoNum type="arabicPeriod"/>
              </a:pPr>
              <a:r>
                <a:rPr lang="en-US" sz="1000" dirty="0">
                  <a:solidFill>
                    <a:schemeClr val="tx1"/>
                  </a:solidFill>
                  <a:latin typeface="+mj-lt"/>
                  <a:cs typeface="Arial" pitchFamily="34" charset="0"/>
                </a:rPr>
                <a:t>Empower People to make decision</a:t>
              </a:r>
            </a:p>
          </p:txBody>
        </p:sp>
        <p:sp>
          <p:nvSpPr>
            <p:cNvPr id="16" name="TextBox 15"/>
            <p:cNvSpPr txBox="1"/>
            <p:nvPr/>
          </p:nvSpPr>
          <p:spPr>
            <a:xfrm>
              <a:off x="683568" y="747001"/>
              <a:ext cx="2160240" cy="338554"/>
            </a:xfrm>
            <a:prstGeom prst="rect">
              <a:avLst/>
            </a:prstGeom>
            <a:noFill/>
          </p:spPr>
          <p:txBody>
            <a:bodyPr wrap="square" rtlCol="0">
              <a:spAutoFit/>
            </a:bodyPr>
            <a:lstStyle/>
            <a:p>
              <a:pPr algn="ctr"/>
              <a:r>
                <a:rPr lang="en-GB" sz="1600" dirty="0">
                  <a:solidFill>
                    <a:schemeClr val="accent1"/>
                  </a:solidFill>
                  <a:latin typeface="+mj-lt"/>
                </a:rPr>
                <a:t>Process</a:t>
              </a:r>
              <a:endParaRPr lang="en-SG" sz="1600" dirty="0">
                <a:solidFill>
                  <a:schemeClr val="accent1"/>
                </a:solidFill>
                <a:latin typeface="+mj-lt"/>
              </a:endParaRPr>
            </a:p>
          </p:txBody>
        </p:sp>
        <p:sp>
          <p:nvSpPr>
            <p:cNvPr id="17" name="TextBox 16"/>
            <p:cNvSpPr txBox="1"/>
            <p:nvPr/>
          </p:nvSpPr>
          <p:spPr>
            <a:xfrm>
              <a:off x="3203848" y="747001"/>
              <a:ext cx="2376264" cy="338554"/>
            </a:xfrm>
            <a:prstGeom prst="rect">
              <a:avLst/>
            </a:prstGeom>
            <a:noFill/>
          </p:spPr>
          <p:txBody>
            <a:bodyPr wrap="square" rtlCol="0">
              <a:spAutoFit/>
            </a:bodyPr>
            <a:lstStyle/>
            <a:p>
              <a:pPr algn="ctr"/>
              <a:r>
                <a:rPr lang="en-GB" sz="1600" dirty="0">
                  <a:solidFill>
                    <a:schemeClr val="accent1"/>
                  </a:solidFill>
                  <a:latin typeface="+mj-lt"/>
                </a:rPr>
                <a:t>Data</a:t>
              </a:r>
              <a:endParaRPr lang="en-SG" sz="1600" dirty="0">
                <a:solidFill>
                  <a:schemeClr val="accent1"/>
                </a:solidFill>
                <a:latin typeface="+mj-lt"/>
              </a:endParaRPr>
            </a:p>
          </p:txBody>
        </p:sp>
        <p:sp>
          <p:nvSpPr>
            <p:cNvPr id="18" name="TextBox 17"/>
            <p:cNvSpPr txBox="1"/>
            <p:nvPr/>
          </p:nvSpPr>
          <p:spPr>
            <a:xfrm>
              <a:off x="5940152" y="747001"/>
              <a:ext cx="2592288" cy="338554"/>
            </a:xfrm>
            <a:prstGeom prst="rect">
              <a:avLst/>
            </a:prstGeom>
            <a:noFill/>
          </p:spPr>
          <p:txBody>
            <a:bodyPr wrap="square" rtlCol="0">
              <a:spAutoFit/>
            </a:bodyPr>
            <a:lstStyle/>
            <a:p>
              <a:pPr algn="ctr"/>
              <a:r>
                <a:rPr lang="en-GB" sz="1600" dirty="0">
                  <a:solidFill>
                    <a:schemeClr val="accent1"/>
                  </a:solidFill>
                  <a:latin typeface="+mj-lt"/>
                </a:rPr>
                <a:t>Technology</a:t>
              </a:r>
              <a:endParaRPr lang="en-SG" sz="1600" dirty="0">
                <a:solidFill>
                  <a:schemeClr val="accent1"/>
                </a:solidFill>
                <a:latin typeface="+mj-lt"/>
              </a:endParaRPr>
            </a:p>
          </p:txBody>
        </p:sp>
      </p:grpSp>
      <p:sp>
        <p:nvSpPr>
          <p:cNvPr id="4" name="Slide Number Placeholder 3"/>
          <p:cNvSpPr>
            <a:spLocks noGrp="1"/>
          </p:cNvSpPr>
          <p:nvPr>
            <p:ph type="sldNum" sz="quarter" idx="10"/>
          </p:nvPr>
        </p:nvSpPr>
        <p:spPr/>
        <p:txBody>
          <a:bodyPr/>
          <a:lstStyle/>
          <a:p>
            <a:pPr>
              <a:defRPr/>
            </a:pPr>
            <a:r>
              <a:rPr lang="en-US" altLang="en-US">
                <a:solidFill>
                  <a:srgbClr val="000000"/>
                </a:solidFill>
              </a:rPr>
              <a:t>A</a:t>
            </a:r>
            <a:fld id="{37813402-D7D1-443B-A539-0771281B423E}" type="slidenum">
              <a:rPr lang="en-US" altLang="en-US" smtClean="0">
                <a:solidFill>
                  <a:srgbClr val="000000"/>
                </a:solidFill>
              </a:rPr>
              <a:pPr>
                <a:defRPr/>
              </a:pPr>
              <a:t>9</a:t>
            </a:fld>
            <a:endParaRPr lang="en-US" altLang="en-US" dirty="0">
              <a:solidFill>
                <a:srgbClr val="000000"/>
              </a:solidFill>
            </a:endParaRPr>
          </a:p>
        </p:txBody>
      </p:sp>
    </p:spTree>
    <p:extLst>
      <p:ext uri="{BB962C8B-B14F-4D97-AF65-F5344CB8AC3E}">
        <p14:creationId xmlns:p14="http://schemas.microsoft.com/office/powerpoint/2010/main" val="33545345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S9F.l38O40uZOExnbEnm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58i_DtrzXEyNblwqIEzCT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rLV8viHwlE6L9hk5vkYPH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rLV8viHwlE6L9hk5vkYPHg"/>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 Template - for internal use only(1)">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Custom 1">
      <a:dk1>
        <a:srgbClr val="000000"/>
      </a:dk1>
      <a:lt1>
        <a:srgbClr val="FFFFFF"/>
      </a:lt1>
      <a:dk2>
        <a:srgbClr val="9DB1CF"/>
      </a:dk2>
      <a:lt2>
        <a:srgbClr val="DFE5EF"/>
      </a:lt2>
      <a:accent1>
        <a:srgbClr val="BE050A"/>
      </a:accent1>
      <a:accent2>
        <a:srgbClr val="FAD0A9"/>
      </a:accent2>
      <a:accent3>
        <a:srgbClr val="606060"/>
      </a:accent3>
      <a:accent4>
        <a:srgbClr val="BFBFBF"/>
      </a:accent4>
      <a:accent5>
        <a:srgbClr val="008AB3"/>
      </a:accent5>
      <a:accent6>
        <a:srgbClr val="9DE0ED"/>
      </a:accent6>
      <a:hlink>
        <a:srgbClr val="606060"/>
      </a:hlink>
      <a:folHlink>
        <a:srgbClr val="BFBFBF"/>
      </a:folHlink>
    </a:clrScheme>
    <a:fontScheme name="DBS Powerpoint Template_Final Feb 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err="1" smtClean="0"/>
        </a:defPPr>
      </a:lstStyle>
    </a:txDef>
  </a:objectDefaults>
  <a:extraClrSchemeLst>
    <a:extraClrScheme>
      <a:clrScheme name="DBS Powerpoint Template_Final Feb 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owerpoint Template_Final Feb 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owerpoint Template_Final Feb 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owerpoint Template_Final Feb 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owerpoint Template_Final Feb 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owerpoint Template_Final Feb 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owerpoint Template_Final Feb 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 - for internal use only(1)</Template>
  <TotalTime>87720</TotalTime>
  <Words>2100</Words>
  <Application>Microsoft Office PowerPoint</Application>
  <PresentationFormat>On-screen Show (4:3)</PresentationFormat>
  <Paragraphs>333</Paragraphs>
  <Slides>13</Slides>
  <Notes>3</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13</vt:i4>
      </vt:variant>
    </vt:vector>
  </HeadingPairs>
  <TitlesOfParts>
    <vt:vector size="26" baseType="lpstr">
      <vt:lpstr>Arial Unicode MS</vt:lpstr>
      <vt:lpstr>MS PGothic</vt:lpstr>
      <vt:lpstr>黑体</vt:lpstr>
      <vt:lpstr>Arial</vt:lpstr>
      <vt:lpstr>Calibri</vt:lpstr>
      <vt:lpstr>Times</vt:lpstr>
      <vt:lpstr>Times New Roman</vt:lpstr>
      <vt:lpstr>Wingdings</vt:lpstr>
      <vt:lpstr>Custom Design</vt:lpstr>
      <vt:lpstr>DBS PPT template 0207</vt:lpstr>
      <vt:lpstr>PPT Template - for internal use only(1)</vt:lpstr>
      <vt:lpstr>blank</vt:lpstr>
      <vt:lpstr>think-cell Slide</vt:lpstr>
      <vt:lpstr>Credit Architecture Project  Phase 2 Discussion on End-to-End Process  Section A – Main Deck </vt:lpstr>
      <vt:lpstr>Agenda</vt:lpstr>
      <vt:lpstr>Recap – Progress update after 28 Aug &amp; 27 Oct PSCs</vt:lpstr>
      <vt:lpstr>Recap – Credit ecosystem, jobs to be done </vt:lpstr>
      <vt:lpstr>Recap – Key pain points (1/ 4) </vt:lpstr>
      <vt:lpstr>Recap – Key pain points (2/ 4) </vt:lpstr>
      <vt:lpstr>Recap – Key pain points (3/ 4) </vt:lpstr>
      <vt:lpstr>Recap – Key pain points (4/ 4) </vt:lpstr>
      <vt:lpstr>Recap – Guiding principles for credit e2e (+ DigiBank additions)</vt:lpstr>
      <vt:lpstr>Agenda</vt:lpstr>
      <vt:lpstr>Recap – End-to-end Credit Process</vt:lpstr>
      <vt:lpstr>Practitioners mapped and analysed “Level 2” processes (incl. roles) with &gt;500 Activities for “As-Is” and “To-Be” states</vt:lpstr>
      <vt:lpstr>We estimated the efforts for “As-Is” and “To-Be”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Chloe Yinghui FAN</dc:creator>
  <cp:lastModifiedBy>Prasad KAMATH</cp:lastModifiedBy>
  <cp:revision>4129</cp:revision>
  <cp:lastPrinted>2015-11-23T08:35:01Z</cp:lastPrinted>
  <dcterms:created xsi:type="dcterms:W3CDTF">2013-07-31T15:05:52Z</dcterms:created>
  <dcterms:modified xsi:type="dcterms:W3CDTF">2018-03-22T06:11:13Z</dcterms:modified>
</cp:coreProperties>
</file>