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 id="2147483686" r:id="rId2"/>
    <p:sldMasterId id="2147483698" r:id="rId3"/>
    <p:sldMasterId id="2147483712" r:id="rId4"/>
  </p:sldMasterIdLst>
  <p:notesMasterIdLst>
    <p:notesMasterId r:id="rId29"/>
  </p:notesMasterIdLst>
  <p:handoutMasterIdLst>
    <p:handoutMasterId r:id="rId30"/>
  </p:handoutMasterIdLst>
  <p:sldIdLst>
    <p:sldId id="491" r:id="rId5"/>
    <p:sldId id="579" r:id="rId6"/>
    <p:sldId id="528" r:id="rId7"/>
    <p:sldId id="529" r:id="rId8"/>
    <p:sldId id="454" r:id="rId9"/>
    <p:sldId id="455" r:id="rId10"/>
    <p:sldId id="456" r:id="rId11"/>
    <p:sldId id="457" r:id="rId12"/>
    <p:sldId id="458" r:id="rId13"/>
    <p:sldId id="459" r:id="rId14"/>
    <p:sldId id="460" r:id="rId15"/>
    <p:sldId id="461" r:id="rId16"/>
    <p:sldId id="389" r:id="rId17"/>
    <p:sldId id="391" r:id="rId18"/>
    <p:sldId id="392" r:id="rId19"/>
    <p:sldId id="393" r:id="rId20"/>
    <p:sldId id="395" r:id="rId21"/>
    <p:sldId id="398" r:id="rId22"/>
    <p:sldId id="400" r:id="rId23"/>
    <p:sldId id="404" r:id="rId24"/>
    <p:sldId id="406" r:id="rId25"/>
    <p:sldId id="408" r:id="rId26"/>
    <p:sldId id="410" r:id="rId27"/>
    <p:sldId id="413" r:id="rId28"/>
  </p:sldIdLst>
  <p:sldSz cx="9144000" cy="6858000" type="screen4x3"/>
  <p:notesSz cx="7010400" cy="9296400"/>
  <p:defaultTextStyle>
    <a:defPPr>
      <a:defRPr lang="en-US"/>
    </a:defPPr>
    <a:lvl1pPr algn="l" rtl="0" fontAlgn="base">
      <a:spcBef>
        <a:spcPct val="0"/>
      </a:spcBef>
      <a:spcAft>
        <a:spcPct val="0"/>
      </a:spcAft>
      <a:defRPr sz="28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8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8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8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800" b="1" kern="1200">
        <a:solidFill>
          <a:schemeClr val="tx1"/>
        </a:solidFill>
        <a:latin typeface="Arial" pitchFamily="34" charset="0"/>
        <a:ea typeface="+mn-ea"/>
        <a:cs typeface="Arial" pitchFamily="34" charset="0"/>
      </a:defRPr>
    </a:lvl5pPr>
    <a:lvl6pPr marL="2286000" algn="l" defTabSz="914400" rtl="0" eaLnBrk="1" latinLnBrk="0" hangingPunct="1">
      <a:defRPr sz="2800" b="1" kern="1200">
        <a:solidFill>
          <a:schemeClr val="tx1"/>
        </a:solidFill>
        <a:latin typeface="Arial" pitchFamily="34" charset="0"/>
        <a:ea typeface="+mn-ea"/>
        <a:cs typeface="Arial" pitchFamily="34" charset="0"/>
      </a:defRPr>
    </a:lvl6pPr>
    <a:lvl7pPr marL="2743200" algn="l" defTabSz="914400" rtl="0" eaLnBrk="1" latinLnBrk="0" hangingPunct="1">
      <a:defRPr sz="2800" b="1" kern="1200">
        <a:solidFill>
          <a:schemeClr val="tx1"/>
        </a:solidFill>
        <a:latin typeface="Arial" pitchFamily="34" charset="0"/>
        <a:ea typeface="+mn-ea"/>
        <a:cs typeface="Arial" pitchFamily="34" charset="0"/>
      </a:defRPr>
    </a:lvl7pPr>
    <a:lvl8pPr marL="3200400" algn="l" defTabSz="914400" rtl="0" eaLnBrk="1" latinLnBrk="0" hangingPunct="1">
      <a:defRPr sz="2800" b="1" kern="1200">
        <a:solidFill>
          <a:schemeClr val="tx1"/>
        </a:solidFill>
        <a:latin typeface="Arial" pitchFamily="34" charset="0"/>
        <a:ea typeface="+mn-ea"/>
        <a:cs typeface="Arial" pitchFamily="34" charset="0"/>
      </a:defRPr>
    </a:lvl8pPr>
    <a:lvl9pPr marL="3657600" algn="l" defTabSz="914400" rtl="0" eaLnBrk="1" latinLnBrk="0" hangingPunct="1">
      <a:defRPr sz="28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mphreypoon" initials="h" lastIdx="6" clrIdx="0"/>
  <p:cmAuthor id="1" name="Chloe Yinghui FAN" initials="CY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3399FF"/>
    <a:srgbClr val="CCFFFF"/>
    <a:srgbClr val="FFCCFF"/>
    <a:srgbClr val="FFFF99"/>
    <a:srgbClr val="FDC2C3"/>
    <a:srgbClr val="92D050"/>
    <a:srgbClr val="F2F2F2"/>
    <a:srgbClr val="F4E7E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9290" autoAdjust="0"/>
  </p:normalViewPr>
  <p:slideViewPr>
    <p:cSldViewPr snapToGrid="0">
      <p:cViewPr varScale="1">
        <p:scale>
          <a:sx n="70" d="100"/>
          <a:sy n="70" d="100"/>
        </p:scale>
        <p:origin x="1308" y="60"/>
      </p:cViewPr>
      <p:guideLst>
        <p:guide orient="horz" pos="2160"/>
        <p:guide pos="2880"/>
      </p:guideLst>
    </p:cSldViewPr>
  </p:slideViewPr>
  <p:outlineViewPr>
    <p:cViewPr>
      <p:scale>
        <a:sx n="33" d="100"/>
        <a:sy n="33" d="100"/>
      </p:scale>
      <p:origin x="0" y="34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856" y="-96"/>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100" b="1" dirty="0">
              <a:solidFill>
                <a:schemeClr val="bg1"/>
              </a:solidFill>
              <a:latin typeface="+mj-lt"/>
            </a:rPr>
            <a:t>I. Client Targeting</a:t>
          </a:r>
          <a:endParaRPr lang="en-US" sz="1100" b="1" dirty="0">
            <a:solidFill>
              <a:schemeClr val="bg1"/>
            </a:solidFill>
            <a:latin typeface="+mj-lt"/>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A4E70336-1C09-4D59-8084-0688323BA085}" type="presOf" srcId="{4FF9E30E-35F4-4BCB-8B44-C4DC766A12E6}" destId="{352DF36F-B314-407F-A121-6DD230C9B6ED}" srcOrd="0" destOrd="0" presId="urn:microsoft.com/office/officeart/2005/8/layout/chevron1"/>
    <dgm:cxn modelId="{0F6F67C7-61DF-4275-90B8-C4BDCFDDE428}" type="presOf" srcId="{7E6A63E6-34C1-46AD-9BEF-A496FB10B087}" destId="{9525F8D8-593F-47FC-8A69-0DC6D3AFF7A5}" srcOrd="0" destOrd="0" presId="urn:microsoft.com/office/officeart/2005/8/layout/chevron1"/>
    <dgm:cxn modelId="{5255BEC4-E0F0-4001-BFAA-7DBEC3C75423}"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III. Underwriting</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B0BC0598-7D28-4815-9DB2-11BEAB69A580}" type="presOf" srcId="{4FF9E30E-35F4-4BCB-8B44-C4DC766A12E6}" destId="{352DF36F-B314-407F-A121-6DD230C9B6ED}" srcOrd="0" destOrd="0" presId="urn:microsoft.com/office/officeart/2005/8/layout/chevron1"/>
    <dgm:cxn modelId="{1C200BA9-5C87-4ED1-83BB-D3328A169C86}" type="presOf" srcId="{7E6A63E6-34C1-46AD-9BEF-A496FB10B087}" destId="{9525F8D8-593F-47FC-8A69-0DC6D3AFF7A5}" srcOrd="0" destOrd="0" presId="urn:microsoft.com/office/officeart/2005/8/layout/chevron1"/>
    <dgm:cxn modelId="{7A4442C7-F7B7-49BF-BEBE-36046402B4E4}"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IV. LO Issuance</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1ADDE33D-4630-4BFB-9F22-A75CEDB97E5E}" type="presOf" srcId="{4FF9E30E-35F4-4BCB-8B44-C4DC766A12E6}" destId="{352DF36F-B314-407F-A121-6DD230C9B6ED}" srcOrd="0" destOrd="0" presId="urn:microsoft.com/office/officeart/2005/8/layout/chevron1"/>
    <dgm:cxn modelId="{12EB01A7-C3DA-4AC7-9124-F077BD264D1C}" type="presOf" srcId="{7E6A63E6-34C1-46AD-9BEF-A496FB10B087}" destId="{9525F8D8-593F-47FC-8A69-0DC6D3AFF7A5}" srcOrd="0" destOrd="0" presId="urn:microsoft.com/office/officeart/2005/8/layout/chevron1"/>
    <dgm:cxn modelId="{69A6C0F6-F866-4E04-9A42-EA7E1A6E3ED2}"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VI. Facility Onboarding</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9B526A7B-54E2-4821-83A2-1BC5B0A0A785}" type="presOf" srcId="{4FF9E30E-35F4-4BCB-8B44-C4DC766A12E6}" destId="{352DF36F-B314-407F-A121-6DD230C9B6ED}" srcOrd="0" destOrd="0" presId="urn:microsoft.com/office/officeart/2005/8/layout/chevron1"/>
    <dgm:cxn modelId="{69857EF5-D75E-43D1-8035-F466494A1E42}" type="presOf" srcId="{7E6A63E6-34C1-46AD-9BEF-A496FB10B087}" destId="{9525F8D8-593F-47FC-8A69-0DC6D3AFF7A5}" srcOrd="0" destOrd="0" presId="urn:microsoft.com/office/officeart/2005/8/layout/chevron1"/>
    <dgm:cxn modelId="{BBCF4138-BBB5-4FB5-9396-F1F80CE6D826}"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VII. Facility Utilization</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D8E1F616-2689-411F-ADBD-FD5B5C39A574}" type="presOf" srcId="{7E6A63E6-34C1-46AD-9BEF-A496FB10B087}" destId="{9525F8D8-593F-47FC-8A69-0DC6D3AFF7A5}" srcOrd="0" destOrd="0" presId="urn:microsoft.com/office/officeart/2005/8/layout/chevron1"/>
    <dgm:cxn modelId="{FDFB801B-4439-46F4-B83E-FB431CD6B00F}" srcId="{4FF9E30E-35F4-4BCB-8B44-C4DC766A12E6}" destId="{7E6A63E6-34C1-46AD-9BEF-A496FB10B087}" srcOrd="0" destOrd="0" parTransId="{7ECECFFF-4999-49CA-88AC-9B8F2321DA9B}" sibTransId="{5C4873AB-B49C-4E2F-AF7B-8D116ADBFECE}"/>
    <dgm:cxn modelId="{45D67FF5-6D69-43C9-BA64-E578CD6B221C}" type="presOf" srcId="{4FF9E30E-35F4-4BCB-8B44-C4DC766A12E6}" destId="{352DF36F-B314-407F-A121-6DD230C9B6ED}" srcOrd="0" destOrd="0" presId="urn:microsoft.com/office/officeart/2005/8/layout/chevron1"/>
    <dgm:cxn modelId="{60914AA7-C181-4268-8925-7953A786C7DA}"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VIII. Risk Monitoring – Early Warning Triggers</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custLinFactNeighborY="-10942">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EDB6C792-FD14-4D7A-BEC9-6536873A8160}" type="presOf" srcId="{7E6A63E6-34C1-46AD-9BEF-A496FB10B087}" destId="{9525F8D8-593F-47FC-8A69-0DC6D3AFF7A5}" srcOrd="0" destOrd="0" presId="urn:microsoft.com/office/officeart/2005/8/layout/chevron1"/>
    <dgm:cxn modelId="{A870EEDB-0B67-4339-A801-9979A983A7D7}" type="presOf" srcId="{4FF9E30E-35F4-4BCB-8B44-C4DC766A12E6}" destId="{352DF36F-B314-407F-A121-6DD230C9B6ED}" srcOrd="0" destOrd="0" presId="urn:microsoft.com/office/officeart/2005/8/layout/chevron1"/>
    <dgm:cxn modelId="{EFF3F468-81B3-48A8-B357-C11DE48EAA4F}"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VIII. Risk Monitoring – ICAAP / Ad hoc Stress</a:t>
          </a:r>
          <a:endParaRPr lang="en-US" sz="1400" b="1"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50846995-43E9-4310-8E5E-055934E68B80}" type="presOf" srcId="{4FF9E30E-35F4-4BCB-8B44-C4DC766A12E6}" destId="{352DF36F-B314-407F-A121-6DD230C9B6ED}" srcOrd="0" destOrd="0" presId="urn:microsoft.com/office/officeart/2005/8/layout/chevron1"/>
    <dgm:cxn modelId="{259832B2-7DB4-4EC3-968A-53F04D7D6E32}" type="presOf" srcId="{7E6A63E6-34C1-46AD-9BEF-A496FB10B087}" destId="{9525F8D8-593F-47FC-8A69-0DC6D3AFF7A5}" srcOrd="0" destOrd="0" presId="urn:microsoft.com/office/officeart/2005/8/layout/chevron1"/>
    <dgm:cxn modelId="{5429907E-5B49-4CEC-9268-CE7A6C5858C5}"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VIII. Risk Monitoring – Portfolio Reporting</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55079548-BFC9-4560-8658-D69AA6E011F7}" type="presOf" srcId="{4FF9E30E-35F4-4BCB-8B44-C4DC766A12E6}" destId="{352DF36F-B314-407F-A121-6DD230C9B6ED}" srcOrd="0" destOrd="0" presId="urn:microsoft.com/office/officeart/2005/8/layout/chevron1"/>
    <dgm:cxn modelId="{551BF3CC-5240-45FC-A1B1-A9166BD0927B}" type="presOf" srcId="{7E6A63E6-34C1-46AD-9BEF-A496FB10B087}" destId="{9525F8D8-593F-47FC-8A69-0DC6D3AFF7A5}" srcOrd="0" destOrd="0" presId="urn:microsoft.com/office/officeart/2005/8/layout/chevron1"/>
    <dgm:cxn modelId="{58DCD372-638E-4521-AF11-DCC7847F5679}"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IX. Remediation </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E4457F02-88F8-4BD8-9400-1F99C07F8F73}" type="presOf" srcId="{4FF9E30E-35F4-4BCB-8B44-C4DC766A12E6}" destId="{352DF36F-B314-407F-A121-6DD230C9B6ED}" srcOrd="0" destOrd="0" presId="urn:microsoft.com/office/officeart/2005/8/layout/chevron1"/>
    <dgm:cxn modelId="{FDFB801B-4439-46F4-B83E-FB431CD6B00F}" srcId="{4FF9E30E-35F4-4BCB-8B44-C4DC766A12E6}" destId="{7E6A63E6-34C1-46AD-9BEF-A496FB10B087}" srcOrd="0" destOrd="0" parTransId="{7ECECFFF-4999-49CA-88AC-9B8F2321DA9B}" sibTransId="{5C4873AB-B49C-4E2F-AF7B-8D116ADBFECE}"/>
    <dgm:cxn modelId="{A995EAC4-7BEF-48F8-A35D-7A9CCA99B255}" type="presOf" srcId="{7E6A63E6-34C1-46AD-9BEF-A496FB10B087}" destId="{9525F8D8-593F-47FC-8A69-0DC6D3AFF7A5}" srcOrd="0" destOrd="0" presId="urn:microsoft.com/office/officeart/2005/8/layout/chevron1"/>
    <dgm:cxn modelId="{FA442972-BCC6-497E-BA04-B317FA0EDAAF}"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100" b="1" dirty="0">
              <a:solidFill>
                <a:schemeClr val="bg1"/>
              </a:solidFill>
              <a:latin typeface="+mj-lt"/>
            </a:rPr>
            <a:t>II. Credit Origination</a:t>
          </a:r>
          <a:endParaRPr lang="en-US" sz="1100" b="1" dirty="0">
            <a:solidFill>
              <a:schemeClr val="bg1"/>
            </a:solidFill>
            <a:latin typeface="+mj-lt"/>
          </a:endParaRPr>
        </a:p>
      </dgm:t>
    </dgm:pt>
    <dgm:pt modelId="{7ECECFFF-4999-49CA-88AC-9B8F2321DA9B}" type="parTrans" cxnId="{FDFB801B-4439-46F4-B83E-FB431CD6B00F}">
      <dgm:prSet/>
      <dgm:spPr/>
      <dgm:t>
        <a:bodyPr/>
        <a:lstStyle/>
        <a:p>
          <a:endParaRPr lang="en-US" sz="1100" b="1">
            <a:latin typeface="Calibri" pitchFamily="34" charset="0"/>
          </a:endParaRPr>
        </a:p>
      </dgm:t>
    </dgm:pt>
    <dgm:pt modelId="{5C4873AB-B49C-4E2F-AF7B-8D116ADBFECE}" type="sibTrans" cxnId="{FDFB801B-4439-46F4-B83E-FB431CD6B00F}">
      <dgm:prSet/>
      <dgm:spPr/>
      <dgm:t>
        <a:bodyPr/>
        <a:lstStyle/>
        <a:p>
          <a:endParaRPr lang="en-US" sz="11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custLinFactNeighborY="20000">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ED7C9C1E-A570-4E6F-941E-AA406A825C69}" type="presOf" srcId="{4FF9E30E-35F4-4BCB-8B44-C4DC766A12E6}" destId="{352DF36F-B314-407F-A121-6DD230C9B6ED}" srcOrd="0" destOrd="0" presId="urn:microsoft.com/office/officeart/2005/8/layout/chevron1"/>
    <dgm:cxn modelId="{79350C25-3438-4A07-8058-21F8D2193ED6}" type="presOf" srcId="{7E6A63E6-34C1-46AD-9BEF-A496FB10B087}" destId="{9525F8D8-593F-47FC-8A69-0DC6D3AFF7A5}" srcOrd="0" destOrd="0" presId="urn:microsoft.com/office/officeart/2005/8/layout/chevron1"/>
    <dgm:cxn modelId="{69875571-201C-4F6D-9CF8-450F04804E6D}"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100" b="1" dirty="0">
              <a:solidFill>
                <a:schemeClr val="bg1"/>
              </a:solidFill>
              <a:latin typeface="+mj-lt"/>
            </a:rPr>
            <a:t>III. Underwriting</a:t>
          </a:r>
          <a:endParaRPr lang="en-US" sz="1100" b="1" dirty="0">
            <a:solidFill>
              <a:schemeClr val="bg1"/>
            </a:solidFill>
            <a:latin typeface="+mj-lt"/>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E3325D7E-5D24-4D3A-859A-3C7401623F51}" type="presOf" srcId="{4FF9E30E-35F4-4BCB-8B44-C4DC766A12E6}" destId="{352DF36F-B314-407F-A121-6DD230C9B6ED}" srcOrd="0" destOrd="0" presId="urn:microsoft.com/office/officeart/2005/8/layout/chevron1"/>
    <dgm:cxn modelId="{3ED4CAC5-D911-4414-B556-EB207BD4FA82}" type="presOf" srcId="{7E6A63E6-34C1-46AD-9BEF-A496FB10B087}" destId="{9525F8D8-593F-47FC-8A69-0DC6D3AFF7A5}" srcOrd="0" destOrd="0" presId="urn:microsoft.com/office/officeart/2005/8/layout/chevron1"/>
    <dgm:cxn modelId="{32C3D10E-CA88-4CD0-898A-03609524D00F}"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100" b="1" dirty="0">
              <a:solidFill>
                <a:schemeClr val="bg1"/>
              </a:solidFill>
              <a:latin typeface="+mj-lt"/>
            </a:rPr>
            <a:t>IV. LO Issuance</a:t>
          </a:r>
          <a:endParaRPr lang="en-US" sz="1100" b="1" dirty="0">
            <a:solidFill>
              <a:schemeClr val="bg1"/>
            </a:solidFill>
            <a:latin typeface="+mj-lt"/>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70F77004-C122-4D68-80C2-5A7CDA5AEEF7}" type="presOf" srcId="{4FF9E30E-35F4-4BCB-8B44-C4DC766A12E6}" destId="{352DF36F-B314-407F-A121-6DD230C9B6ED}" srcOrd="0" destOrd="0" presId="urn:microsoft.com/office/officeart/2005/8/layout/chevron1"/>
    <dgm:cxn modelId="{FDFB801B-4439-46F4-B83E-FB431CD6B00F}" srcId="{4FF9E30E-35F4-4BCB-8B44-C4DC766A12E6}" destId="{7E6A63E6-34C1-46AD-9BEF-A496FB10B087}" srcOrd="0" destOrd="0" parTransId="{7ECECFFF-4999-49CA-88AC-9B8F2321DA9B}" sibTransId="{5C4873AB-B49C-4E2F-AF7B-8D116ADBFECE}"/>
    <dgm:cxn modelId="{3D359A82-4A1A-4D49-9BBA-3E5CA5D2108E}" type="presOf" srcId="{7E6A63E6-34C1-46AD-9BEF-A496FB10B087}" destId="{9525F8D8-593F-47FC-8A69-0DC6D3AFF7A5}" srcOrd="0" destOrd="0" presId="urn:microsoft.com/office/officeart/2005/8/layout/chevron1"/>
    <dgm:cxn modelId="{4D17B3A2-C271-469E-AE26-52549EE0512F}"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US" sz="1100" b="1" dirty="0">
              <a:solidFill>
                <a:schemeClr val="bg1"/>
              </a:solidFill>
              <a:latin typeface="+mj-lt"/>
            </a:rPr>
            <a:t>VI. Facility Onboarding</a:t>
          </a:r>
        </a:p>
      </dgm:t>
    </dgm:pt>
    <dgm:pt modelId="{7ECECFFF-4999-49CA-88AC-9B8F2321DA9B}" type="parTrans" cxnId="{FDFB801B-4439-46F4-B83E-FB431CD6B00F}">
      <dgm:prSet/>
      <dgm:spPr/>
      <dgm:t>
        <a:bodyPr/>
        <a:lstStyle/>
        <a:p>
          <a:endParaRPr lang="en-US" sz="1400" b="1">
            <a:latin typeface="+mj-lt"/>
          </a:endParaRPr>
        </a:p>
      </dgm:t>
    </dgm:pt>
    <dgm:pt modelId="{5C4873AB-B49C-4E2F-AF7B-8D116ADBFECE}" type="sibTrans" cxnId="{FDFB801B-4439-46F4-B83E-FB431CD6B00F}">
      <dgm:prSet/>
      <dgm:spPr/>
      <dgm:t>
        <a:bodyPr/>
        <a:lstStyle/>
        <a:p>
          <a:endParaRPr lang="en-US" sz="1400" b="1">
            <a:latin typeface="+mj-lt"/>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4E821E6F-96C5-411C-8523-0C4D65CB922B}" type="presOf" srcId="{7E6A63E6-34C1-46AD-9BEF-A496FB10B087}" destId="{9525F8D8-593F-47FC-8A69-0DC6D3AFF7A5}" srcOrd="0" destOrd="0" presId="urn:microsoft.com/office/officeart/2005/8/layout/chevron1"/>
    <dgm:cxn modelId="{43E6E07E-5F20-4791-B49B-D83246E76BBC}" type="presOf" srcId="{4FF9E30E-35F4-4BCB-8B44-C4DC766A12E6}" destId="{352DF36F-B314-407F-A121-6DD230C9B6ED}" srcOrd="0" destOrd="0" presId="urn:microsoft.com/office/officeart/2005/8/layout/chevron1"/>
    <dgm:cxn modelId="{760BBE3C-AC14-44CC-8253-6FA898035A9A}"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US" sz="1100" b="1" dirty="0">
              <a:solidFill>
                <a:schemeClr val="bg1"/>
              </a:solidFill>
              <a:latin typeface="+mj-lt"/>
            </a:rPr>
            <a:t>VII. Facility Utilization</a:t>
          </a:r>
        </a:p>
      </dgm:t>
    </dgm:pt>
    <dgm:pt modelId="{7ECECFFF-4999-49CA-88AC-9B8F2321DA9B}" type="parTrans" cxnId="{FDFB801B-4439-46F4-B83E-FB431CD6B00F}">
      <dgm:prSet/>
      <dgm:spPr/>
      <dgm:t>
        <a:bodyPr/>
        <a:lstStyle/>
        <a:p>
          <a:endParaRPr lang="en-US" sz="1100" b="1">
            <a:latin typeface="+mj-lt"/>
          </a:endParaRPr>
        </a:p>
      </dgm:t>
    </dgm:pt>
    <dgm:pt modelId="{5C4873AB-B49C-4E2F-AF7B-8D116ADBFECE}" type="sibTrans" cxnId="{FDFB801B-4439-46F4-B83E-FB431CD6B00F}">
      <dgm:prSet/>
      <dgm:spPr/>
      <dgm:t>
        <a:bodyPr/>
        <a:lstStyle/>
        <a:p>
          <a:endParaRPr lang="en-US" sz="1100" b="1">
            <a:latin typeface="+mj-lt"/>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AA4B406B-7AD2-4F8C-9C63-6F4384845A1A}" type="presOf" srcId="{7E6A63E6-34C1-46AD-9BEF-A496FB10B087}" destId="{9525F8D8-593F-47FC-8A69-0DC6D3AFF7A5}" srcOrd="0" destOrd="0" presId="urn:microsoft.com/office/officeart/2005/8/layout/chevron1"/>
    <dgm:cxn modelId="{71392176-159F-4B44-90DE-2460B76694B9}" type="presOf" srcId="{4FF9E30E-35F4-4BCB-8B44-C4DC766A12E6}" destId="{352DF36F-B314-407F-A121-6DD230C9B6ED}" srcOrd="0" destOrd="0" presId="urn:microsoft.com/office/officeart/2005/8/layout/chevron1"/>
    <dgm:cxn modelId="{C66F66F7-8797-4C00-98AE-967FE310B569}"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100" b="1" dirty="0">
              <a:solidFill>
                <a:schemeClr val="bg1"/>
              </a:solidFill>
              <a:latin typeface="+mj-lt"/>
            </a:rPr>
            <a:t>VIII. Risk Monitoring</a:t>
          </a:r>
          <a:endParaRPr lang="en-US" sz="1100" b="1" dirty="0">
            <a:solidFill>
              <a:schemeClr val="bg1"/>
            </a:solidFill>
            <a:latin typeface="+mj-lt"/>
          </a:endParaRPr>
        </a:p>
      </dgm:t>
    </dgm:pt>
    <dgm:pt modelId="{7ECECFFF-4999-49CA-88AC-9B8F2321DA9B}" type="parTrans" cxnId="{FDFB801B-4439-46F4-B83E-FB431CD6B00F}">
      <dgm:prSet/>
      <dgm:spPr/>
      <dgm:t>
        <a:bodyPr/>
        <a:lstStyle/>
        <a:p>
          <a:endParaRPr lang="en-US" sz="1100" b="1">
            <a:latin typeface="+mj-lt"/>
          </a:endParaRPr>
        </a:p>
      </dgm:t>
    </dgm:pt>
    <dgm:pt modelId="{5C4873AB-B49C-4E2F-AF7B-8D116ADBFECE}" type="sibTrans" cxnId="{FDFB801B-4439-46F4-B83E-FB431CD6B00F}">
      <dgm:prSet/>
      <dgm:spPr/>
      <dgm:t>
        <a:bodyPr/>
        <a:lstStyle/>
        <a:p>
          <a:endParaRPr lang="en-US" sz="1100" b="1">
            <a:latin typeface="+mj-lt"/>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1FBE225C-F426-4A04-BDBB-3AB0846F5328}" type="presOf" srcId="{4FF9E30E-35F4-4BCB-8B44-C4DC766A12E6}" destId="{352DF36F-B314-407F-A121-6DD230C9B6ED}" srcOrd="0" destOrd="0" presId="urn:microsoft.com/office/officeart/2005/8/layout/chevron1"/>
    <dgm:cxn modelId="{911370E5-CB88-4C70-9B91-D60C34F8FFAC}" type="presOf" srcId="{7E6A63E6-34C1-46AD-9BEF-A496FB10B087}" destId="{9525F8D8-593F-47FC-8A69-0DC6D3AFF7A5}" srcOrd="0" destOrd="0" presId="urn:microsoft.com/office/officeart/2005/8/layout/chevron1"/>
    <dgm:cxn modelId="{2A815CB6-DE9C-4A0C-A750-D2B6D13182A1}"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I. Client Targeting</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158C214F-4A2C-4BDF-B761-23C72594BE50}" type="presOf" srcId="{7E6A63E6-34C1-46AD-9BEF-A496FB10B087}" destId="{9525F8D8-593F-47FC-8A69-0DC6D3AFF7A5}" srcOrd="0" destOrd="0" presId="urn:microsoft.com/office/officeart/2005/8/layout/chevron1"/>
    <dgm:cxn modelId="{AB7BAE9B-672C-4913-8A5F-5EB668DE834B}" type="presOf" srcId="{4FF9E30E-35F4-4BCB-8B44-C4DC766A12E6}" destId="{352DF36F-B314-407F-A121-6DD230C9B6ED}" srcOrd="0" destOrd="0" presId="urn:microsoft.com/office/officeart/2005/8/layout/chevron1"/>
    <dgm:cxn modelId="{0CB7AED3-AD84-4016-96EC-987C137FAF7D}"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F9E30E-35F4-4BCB-8B44-C4DC766A12E6}" type="doc">
      <dgm:prSet loTypeId="urn:microsoft.com/office/officeart/2005/8/layout/chevron1" loCatId="process" qsTypeId="urn:microsoft.com/office/officeart/2005/8/quickstyle/simple1#1" qsCatId="simple" csTypeId="urn:microsoft.com/office/officeart/2005/8/colors/accent1_2#1" csCatId="accent1" phldr="1"/>
      <dgm:spPr/>
    </dgm:pt>
    <dgm:pt modelId="{7E6A63E6-34C1-46AD-9BEF-A496FB10B087}">
      <dgm:prSet phldrT="[Text]" custT="1">
        <dgm:style>
          <a:lnRef idx="2">
            <a:schemeClr val="accent1"/>
          </a:lnRef>
          <a:fillRef idx="1">
            <a:schemeClr val="lt1"/>
          </a:fillRef>
          <a:effectRef idx="0">
            <a:schemeClr val="accent1"/>
          </a:effectRef>
          <a:fontRef idx="minor">
            <a:schemeClr val="dk1"/>
          </a:fontRef>
        </dgm:style>
      </dgm:prSet>
      <dgm:spPr>
        <a:solidFill>
          <a:schemeClr val="tx1">
            <a:lumMod val="50000"/>
            <a:lumOff val="50000"/>
          </a:schemeClr>
        </a:solidFill>
        <a:ln w="12700">
          <a:noFill/>
        </a:ln>
        <a:effectLst>
          <a:outerShdw blurRad="50800" dist="38100" dir="2700000" algn="tl" rotWithShape="0">
            <a:prstClr val="black">
              <a:alpha val="40000"/>
            </a:prstClr>
          </a:outerShdw>
        </a:effectLst>
      </dgm:spPr>
      <dgm:t>
        <a:bodyPr/>
        <a:lstStyle/>
        <a:p>
          <a:r>
            <a:rPr lang="en-GB" sz="1400" b="1" dirty="0">
              <a:solidFill>
                <a:schemeClr val="bg1"/>
              </a:solidFill>
              <a:latin typeface="Calibri" pitchFamily="34" charset="0"/>
            </a:rPr>
            <a:t>II. Credit Origination</a:t>
          </a:r>
          <a:r>
            <a:rPr lang="en-GB" sz="1400" b="1" baseline="30000" dirty="0">
              <a:solidFill>
                <a:schemeClr val="bg1"/>
              </a:solidFill>
              <a:latin typeface="Calibri" pitchFamily="34" charset="0"/>
            </a:rPr>
            <a:t>1</a:t>
          </a:r>
          <a:endParaRPr lang="en-US" sz="1400" b="1" baseline="30000" dirty="0">
            <a:solidFill>
              <a:schemeClr val="bg1"/>
            </a:solidFill>
            <a:latin typeface="Calibri" pitchFamily="34" charset="0"/>
          </a:endParaRPr>
        </a:p>
      </dgm:t>
    </dgm:pt>
    <dgm:pt modelId="{7ECECFFF-4999-49CA-88AC-9B8F2321DA9B}" type="parTrans" cxnId="{FDFB801B-4439-46F4-B83E-FB431CD6B00F}">
      <dgm:prSet/>
      <dgm:spPr/>
      <dgm:t>
        <a:bodyPr/>
        <a:lstStyle/>
        <a:p>
          <a:endParaRPr lang="en-US" sz="1400" b="1">
            <a:latin typeface="Calibri" pitchFamily="34" charset="0"/>
          </a:endParaRPr>
        </a:p>
      </dgm:t>
    </dgm:pt>
    <dgm:pt modelId="{5C4873AB-B49C-4E2F-AF7B-8D116ADBFECE}" type="sibTrans" cxnId="{FDFB801B-4439-46F4-B83E-FB431CD6B00F}">
      <dgm:prSet/>
      <dgm:spPr/>
      <dgm:t>
        <a:bodyPr/>
        <a:lstStyle/>
        <a:p>
          <a:endParaRPr lang="en-US" sz="1400" b="1">
            <a:latin typeface="Calibri" pitchFamily="34" charset="0"/>
          </a:endParaRPr>
        </a:p>
      </dgm:t>
    </dgm:pt>
    <dgm:pt modelId="{352DF36F-B314-407F-A121-6DD230C9B6ED}" type="pres">
      <dgm:prSet presAssocID="{4FF9E30E-35F4-4BCB-8B44-C4DC766A12E6}" presName="Name0" presStyleCnt="0">
        <dgm:presLayoutVars>
          <dgm:dir/>
          <dgm:animLvl val="lvl"/>
          <dgm:resizeHandles val="exact"/>
        </dgm:presLayoutVars>
      </dgm:prSet>
      <dgm:spPr/>
    </dgm:pt>
    <dgm:pt modelId="{9525F8D8-593F-47FC-8A69-0DC6D3AFF7A5}" type="pres">
      <dgm:prSet presAssocID="{7E6A63E6-34C1-46AD-9BEF-A496FB10B087}" presName="parTxOnly" presStyleLbl="node1" presStyleIdx="0" presStyleCnt="1">
        <dgm:presLayoutVars>
          <dgm:chMax val="0"/>
          <dgm:chPref val="0"/>
          <dgm:bulletEnabled val="1"/>
        </dgm:presLayoutVars>
      </dgm:prSet>
      <dgm:spPr/>
    </dgm:pt>
  </dgm:ptLst>
  <dgm:cxnLst>
    <dgm:cxn modelId="{FDFB801B-4439-46F4-B83E-FB431CD6B00F}" srcId="{4FF9E30E-35F4-4BCB-8B44-C4DC766A12E6}" destId="{7E6A63E6-34C1-46AD-9BEF-A496FB10B087}" srcOrd="0" destOrd="0" parTransId="{7ECECFFF-4999-49CA-88AC-9B8F2321DA9B}" sibTransId="{5C4873AB-B49C-4E2F-AF7B-8D116ADBFECE}"/>
    <dgm:cxn modelId="{01D77E46-0C8E-4625-BFB6-A08947D04061}" type="presOf" srcId="{4FF9E30E-35F4-4BCB-8B44-C4DC766A12E6}" destId="{352DF36F-B314-407F-A121-6DD230C9B6ED}" srcOrd="0" destOrd="0" presId="urn:microsoft.com/office/officeart/2005/8/layout/chevron1"/>
    <dgm:cxn modelId="{AD8A53BA-C2DD-4CDF-B17E-5EC9EC2EB5FF}" type="presOf" srcId="{7E6A63E6-34C1-46AD-9BEF-A496FB10B087}" destId="{9525F8D8-593F-47FC-8A69-0DC6D3AFF7A5}" srcOrd="0" destOrd="0" presId="urn:microsoft.com/office/officeart/2005/8/layout/chevron1"/>
    <dgm:cxn modelId="{45FF45CF-6DE5-48AB-8AA0-F739694D2C93}" type="presParOf" srcId="{352DF36F-B314-407F-A121-6DD230C9B6ED}" destId="{9525F8D8-593F-47FC-8A69-0DC6D3AFF7A5}" srcOrd="0" destOrd="0" presId="urn:microsoft.com/office/officeart/2005/8/layout/chevron1"/>
  </dgm:cxnLst>
  <dgm:bg>
    <a:noFill/>
  </dgm:bg>
  <dgm:whole>
    <a:ln w="31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b="1" kern="1200" dirty="0">
              <a:solidFill>
                <a:schemeClr val="bg1"/>
              </a:solidFill>
              <a:latin typeface="+mj-lt"/>
            </a:rPr>
            <a:t>I. Client Targeting</a:t>
          </a:r>
          <a:endParaRPr lang="en-US" sz="1100" b="1" kern="1200" dirty="0">
            <a:solidFill>
              <a:schemeClr val="bg1"/>
            </a:solidFill>
            <a:latin typeface="+mj-lt"/>
          </a:endParaRPr>
        </a:p>
      </dsp:txBody>
      <dsp:txXfrm>
        <a:off x="194555" y="0"/>
        <a:ext cx="7916688" cy="381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III. Underwriting</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IV. LO Issuance</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VI. Facility Onboarding</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VII. Facility Utilization</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VIII. Risk Monitoring – Early Warning Triggers</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VIII. Risk Monitoring – ICAAP / Ad hoc Stress</a:t>
          </a:r>
          <a:endParaRPr lang="en-US" sz="1400" b="1" kern="1200" dirty="0">
            <a:solidFill>
              <a:schemeClr val="bg1"/>
            </a:solidFill>
            <a:latin typeface="Calibri" pitchFamily="34" charset="0"/>
          </a:endParaRPr>
        </a:p>
      </dsp:txBody>
      <dsp:txXfrm>
        <a:off x="194555" y="0"/>
        <a:ext cx="7916688" cy="381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VIII. Risk Monitoring – Portfolio Reporting</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IX. Remediation </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b="1" kern="1200" dirty="0">
              <a:solidFill>
                <a:schemeClr val="bg1"/>
              </a:solidFill>
              <a:latin typeface="+mj-lt"/>
            </a:rPr>
            <a:t>II. Credit Origination</a:t>
          </a:r>
          <a:endParaRPr lang="en-US" sz="1100" b="1" kern="1200" dirty="0">
            <a:solidFill>
              <a:schemeClr val="bg1"/>
            </a:solidFill>
            <a:latin typeface="+mj-lt"/>
          </a:endParaRPr>
        </a:p>
      </dsp:txBody>
      <dsp:txXfrm>
        <a:off x="194555" y="0"/>
        <a:ext cx="7916688" cy="381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b="1" kern="1200" dirty="0">
              <a:solidFill>
                <a:schemeClr val="bg1"/>
              </a:solidFill>
              <a:latin typeface="+mj-lt"/>
            </a:rPr>
            <a:t>III. Underwriting</a:t>
          </a:r>
          <a:endParaRPr lang="en-US" sz="1100" b="1" kern="1200" dirty="0">
            <a:solidFill>
              <a:schemeClr val="bg1"/>
            </a:solidFill>
            <a:latin typeface="+mj-lt"/>
          </a:endParaRPr>
        </a:p>
      </dsp:txBody>
      <dsp:txXfrm>
        <a:off x="194555" y="0"/>
        <a:ext cx="7916688" cy="381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b="1" kern="1200" dirty="0">
              <a:solidFill>
                <a:schemeClr val="bg1"/>
              </a:solidFill>
              <a:latin typeface="+mj-lt"/>
            </a:rPr>
            <a:t>IV. LO Issuance</a:t>
          </a:r>
          <a:endParaRPr lang="en-US" sz="1100" b="1" kern="1200" dirty="0">
            <a:solidFill>
              <a:schemeClr val="bg1"/>
            </a:solidFill>
            <a:latin typeface="+mj-lt"/>
          </a:endParaRPr>
        </a:p>
      </dsp:txBody>
      <dsp:txXfrm>
        <a:off x="194555" y="0"/>
        <a:ext cx="7916688" cy="381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latin typeface="+mj-lt"/>
            </a:rPr>
            <a:t>VI. Facility Onboarding</a:t>
          </a:r>
        </a:p>
      </dsp:txBody>
      <dsp:txXfrm>
        <a:off x="194555" y="0"/>
        <a:ext cx="7916688" cy="381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latin typeface="+mj-lt"/>
            </a:rPr>
            <a:t>VII. Facility Utilization</a:t>
          </a:r>
        </a:p>
      </dsp:txBody>
      <dsp:txXfrm>
        <a:off x="194555" y="0"/>
        <a:ext cx="7916688" cy="381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b="1" kern="1200" dirty="0">
              <a:solidFill>
                <a:schemeClr val="bg1"/>
              </a:solidFill>
              <a:latin typeface="+mj-lt"/>
            </a:rPr>
            <a:t>VIII. Risk Monitoring</a:t>
          </a:r>
          <a:endParaRPr lang="en-US" sz="1100" b="1" kern="1200" dirty="0">
            <a:solidFill>
              <a:schemeClr val="bg1"/>
            </a:solidFill>
            <a:latin typeface="+mj-lt"/>
          </a:endParaRPr>
        </a:p>
      </dsp:txBody>
      <dsp:txXfrm>
        <a:off x="194555" y="0"/>
        <a:ext cx="7916688" cy="381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I. Client Targeting</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F8D8-593F-47FC-8A69-0DC6D3AFF7A5}">
      <dsp:nvSpPr>
        <dsp:cNvPr id="0" name=""/>
        <dsp:cNvSpPr/>
      </dsp:nvSpPr>
      <dsp:spPr>
        <a:xfrm>
          <a:off x="4055" y="0"/>
          <a:ext cx="8297688" cy="381000"/>
        </a:xfrm>
        <a:prstGeom prst="chevron">
          <a:avLst/>
        </a:prstGeom>
        <a:solidFill>
          <a:schemeClr val="tx1">
            <a:lumMod val="50000"/>
            <a:lumOff val="50000"/>
          </a:schemeClr>
        </a:solidFill>
        <a:ln w="12700" cap="flat" cmpd="sng" algn="ctr">
          <a:noFill/>
          <a:prstDash val="solid"/>
        </a:ln>
        <a:effectLst>
          <a:outerShdw blurRad="50800" dist="38100" dir="2700000" algn="tl"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latin typeface="Calibri" pitchFamily="34" charset="0"/>
            </a:rPr>
            <a:t>II. Credit Origination</a:t>
          </a:r>
          <a:r>
            <a:rPr lang="en-GB" sz="1400" b="1" kern="1200" baseline="30000" dirty="0">
              <a:solidFill>
                <a:schemeClr val="bg1"/>
              </a:solidFill>
              <a:latin typeface="Calibri" pitchFamily="34" charset="0"/>
            </a:rPr>
            <a:t>1</a:t>
          </a:r>
          <a:endParaRPr lang="en-US" sz="1400" b="1" kern="1200" baseline="30000" dirty="0">
            <a:solidFill>
              <a:schemeClr val="bg1"/>
            </a:solidFill>
            <a:latin typeface="Calibri" pitchFamily="34" charset="0"/>
          </a:endParaRPr>
        </a:p>
      </dsp:txBody>
      <dsp:txXfrm>
        <a:off x="194555" y="0"/>
        <a:ext cx="7916688" cy="381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37840" cy="465341"/>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28675" name="Rectangle 3"/>
          <p:cNvSpPr>
            <a:spLocks noGrp="1" noChangeArrowheads="1"/>
          </p:cNvSpPr>
          <p:nvPr>
            <p:ph type="dt" sz="quarter" idx="1"/>
          </p:nvPr>
        </p:nvSpPr>
        <p:spPr bwMode="auto">
          <a:xfrm>
            <a:off x="3972560" y="0"/>
            <a:ext cx="3037840" cy="465341"/>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GB" altLang="en-US" dirty="0"/>
          </a:p>
        </p:txBody>
      </p:sp>
      <p:sp>
        <p:nvSpPr>
          <p:cNvPr id="28676" name="Rectangle 4"/>
          <p:cNvSpPr>
            <a:spLocks noGrp="1" noChangeArrowheads="1"/>
          </p:cNvSpPr>
          <p:nvPr>
            <p:ph type="ftr" sz="quarter" idx="2"/>
          </p:nvPr>
        </p:nvSpPr>
        <p:spPr bwMode="auto">
          <a:xfrm>
            <a:off x="0" y="8831059"/>
            <a:ext cx="3037840" cy="465341"/>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28677" name="Rectangle 5"/>
          <p:cNvSpPr>
            <a:spLocks noGrp="1" noChangeArrowheads="1"/>
          </p:cNvSpPr>
          <p:nvPr>
            <p:ph type="sldNum" sz="quarter" idx="3"/>
          </p:nvPr>
        </p:nvSpPr>
        <p:spPr bwMode="auto">
          <a:xfrm>
            <a:off x="3972560" y="8831059"/>
            <a:ext cx="3037840" cy="465341"/>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17F2C345-C656-427C-9639-926BB5B2D321}" type="slidenum">
              <a:rPr lang="en-GB" altLang="en-US"/>
              <a:pPr>
                <a:defRPr/>
              </a:pPr>
              <a:t>‹#›</a:t>
            </a:fld>
            <a:endParaRPr lang="en-GB" altLang="en-US" dirty="0"/>
          </a:p>
        </p:txBody>
      </p:sp>
    </p:spTree>
    <p:extLst>
      <p:ext uri="{BB962C8B-B14F-4D97-AF65-F5344CB8AC3E}">
        <p14:creationId xmlns:p14="http://schemas.microsoft.com/office/powerpoint/2010/main" val="302750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37840" cy="465341"/>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30723" name="Rectangle 3"/>
          <p:cNvSpPr>
            <a:spLocks noGrp="1" noChangeArrowheads="1"/>
          </p:cNvSpPr>
          <p:nvPr>
            <p:ph type="dt" idx="1"/>
          </p:nvPr>
        </p:nvSpPr>
        <p:spPr bwMode="auto">
          <a:xfrm>
            <a:off x="3972560" y="0"/>
            <a:ext cx="3037840" cy="465341"/>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GB" altLang="en-US" dirty="0"/>
          </a:p>
        </p:txBody>
      </p:sp>
      <p:sp>
        <p:nvSpPr>
          <p:cNvPr id="23556"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34721" y="4417018"/>
            <a:ext cx="5140960" cy="4182115"/>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26" name="Rectangle 6"/>
          <p:cNvSpPr>
            <a:spLocks noGrp="1" noChangeArrowheads="1"/>
          </p:cNvSpPr>
          <p:nvPr>
            <p:ph type="ftr" sz="quarter" idx="4"/>
          </p:nvPr>
        </p:nvSpPr>
        <p:spPr bwMode="auto">
          <a:xfrm>
            <a:off x="0" y="8831059"/>
            <a:ext cx="3037840" cy="465341"/>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GB" altLang="en-US" dirty="0"/>
          </a:p>
        </p:txBody>
      </p:sp>
      <p:sp>
        <p:nvSpPr>
          <p:cNvPr id="30727" name="Rectangle 7"/>
          <p:cNvSpPr>
            <a:spLocks noGrp="1" noChangeArrowheads="1"/>
          </p:cNvSpPr>
          <p:nvPr>
            <p:ph type="sldNum" sz="quarter" idx="5"/>
          </p:nvPr>
        </p:nvSpPr>
        <p:spPr bwMode="auto">
          <a:xfrm>
            <a:off x="3972560" y="8831059"/>
            <a:ext cx="3037840" cy="465341"/>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70344EEA-64CF-4704-AE14-BDAF6CD72655}" type="slidenum">
              <a:rPr lang="en-GB" altLang="en-US"/>
              <a:pPr>
                <a:defRPr/>
              </a:pPr>
              <a:t>‹#›</a:t>
            </a:fld>
            <a:endParaRPr lang="en-GB" altLang="en-US" dirty="0"/>
          </a:p>
        </p:txBody>
      </p:sp>
    </p:spTree>
    <p:extLst>
      <p:ext uri="{BB962C8B-B14F-4D97-AF65-F5344CB8AC3E}">
        <p14:creationId xmlns:p14="http://schemas.microsoft.com/office/powerpoint/2010/main" val="2414530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0FEBD7CE-94A0-435E-87BB-5CEFB2EB80F1}" type="slidenum">
              <a:rPr lang="en-GB" altLang="en-US">
                <a:solidFill>
                  <a:prstClr val="black"/>
                </a:solidFill>
              </a:rPr>
              <a:pPr/>
              <a:t>1</a:t>
            </a:fld>
            <a:endParaRPr lang="en-GB" altLang="en-US" dirty="0">
              <a:solidFill>
                <a:prstClr val="black"/>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20</a:t>
            </a:fld>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21</a:t>
            </a:fld>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23</a:t>
            </a:fld>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24</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Reconcile back the pain points to the activities</a:t>
            </a:r>
          </a:p>
          <a:p>
            <a:endParaRPr lang="en-US" dirty="0"/>
          </a:p>
          <a:p>
            <a:r>
              <a:rPr lang="en-US" dirty="0"/>
              <a:t>Using the same chart</a:t>
            </a:r>
            <a:r>
              <a:rPr lang="en-US" baseline="0" dirty="0"/>
              <a:t> for Client Targeting</a:t>
            </a:r>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6</a:t>
            </a:fld>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7</a:t>
            </a:fld>
            <a:endParaRPr lang="en-GB"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14</a:t>
            </a:fld>
            <a:endParaRPr lang="en-GB"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15</a:t>
            </a:fld>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16</a:t>
            </a:fld>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17</a:t>
            </a:fld>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18</a:t>
            </a:fld>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204D8-9654-45AA-A172-73148C45C790}" type="slidenum">
              <a:rPr lang="en-GB" altLang="en-US" smtClean="0"/>
              <a:pPr>
                <a:defRPr/>
              </a:pPr>
              <a:t>19</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8A33559C-4D1E-4CBF-8DB9-B410C69DFA7C}"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F63D602A-028D-46CB-B7D3-7F5E1BEA6633}"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634365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1" y="0"/>
            <a:ext cx="6704013" cy="6343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5F409D5B-E2AD-4796-B60D-5679BD63DCE4}"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 y="0"/>
            <a:ext cx="9140825" cy="547688"/>
          </a:xfrm>
        </p:spPr>
        <p:txBody>
          <a:bodyPr/>
          <a:lstStyle/>
          <a:p>
            <a:r>
              <a:rPr lang="en-US"/>
              <a:t>Click to edit Master title style</a:t>
            </a:r>
          </a:p>
        </p:txBody>
      </p:sp>
      <p:sp>
        <p:nvSpPr>
          <p:cNvPr id="3" name="Table Placeholder 2"/>
          <p:cNvSpPr>
            <a:spLocks noGrp="1"/>
          </p:cNvSpPr>
          <p:nvPr>
            <p:ph type="tbl" idx="1"/>
          </p:nvPr>
        </p:nvSpPr>
        <p:spPr>
          <a:xfrm>
            <a:off x="712788" y="858838"/>
            <a:ext cx="8229600" cy="5484812"/>
          </a:xfrm>
        </p:spPr>
        <p:txBody>
          <a:bodyPr/>
          <a:lstStyle/>
          <a:p>
            <a:endParaRPr lang="en-US" dirty="0"/>
          </a:p>
        </p:txBody>
      </p:sp>
      <p:sp>
        <p:nvSpPr>
          <p:cNvPr id="4" name="Date Placeholder 3"/>
          <p:cNvSpPr>
            <a:spLocks noGrp="1"/>
          </p:cNvSpPr>
          <p:nvPr>
            <p:ph type="dt" sz="half" idx="10"/>
          </p:nvPr>
        </p:nvSpPr>
        <p:spPr>
          <a:xfrm>
            <a:off x="457200" y="6337300"/>
            <a:ext cx="2133600" cy="476250"/>
          </a:xfrm>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a:xfrm>
            <a:off x="3276600" y="6337300"/>
            <a:ext cx="2895600" cy="476250"/>
          </a:xfrm>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a:xfrm>
            <a:off x="6808788" y="6337300"/>
            <a:ext cx="2133600" cy="476250"/>
          </a:xfrm>
        </p:spPr>
        <p:txBody>
          <a:bodyPr/>
          <a:lstStyle>
            <a:lvl1pPr>
              <a:defRPr/>
            </a:lvl1pPr>
          </a:lstStyle>
          <a:p>
            <a:endParaRPr lang="en-US" dirty="0">
              <a:solidFill>
                <a:srgbClr val="000000"/>
              </a:solidFill>
            </a:endParaRPr>
          </a:p>
          <a:p>
            <a:fld id="{333195EB-D60B-43FE-8BED-E8EB170F7611}"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5901" name="Picture 61" descr="PPT co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28800"/>
            <a:ext cx="9144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ctrTitle"/>
          </p:nvPr>
        </p:nvSpPr>
        <p:spPr>
          <a:xfrm>
            <a:off x="1447800" y="2667000"/>
            <a:ext cx="7010400" cy="838200"/>
          </a:xfrm>
        </p:spPr>
        <p:txBody>
          <a:bodyPr/>
          <a:lstStyle>
            <a:lvl1pPr algn="r">
              <a:defRPr sz="3600" b="0">
                <a:solidFill>
                  <a:schemeClr val="bg1"/>
                </a:solidFill>
              </a:defRPr>
            </a:lvl1pPr>
          </a:lstStyle>
          <a:p>
            <a:pPr lvl="0"/>
            <a:r>
              <a:rPr lang="en-GB" altLang="en-US" noProof="0"/>
              <a:t>Click to edit Master title style</a:t>
            </a:r>
          </a:p>
        </p:txBody>
      </p:sp>
      <p:sp>
        <p:nvSpPr>
          <p:cNvPr id="35856" name="Rectangle 16"/>
          <p:cNvSpPr>
            <a:spLocks noGrp="1" noChangeArrowheads="1"/>
          </p:cNvSpPr>
          <p:nvPr>
            <p:ph type="subTitle" idx="1"/>
          </p:nvPr>
        </p:nvSpPr>
        <p:spPr>
          <a:xfrm>
            <a:off x="3124200" y="3657600"/>
            <a:ext cx="5334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itchFamily="2" charset="2"/>
              <a:buNone/>
              <a:defRPr sz="2800">
                <a:solidFill>
                  <a:schemeClr val="bg1"/>
                </a:solidFill>
              </a:defRPr>
            </a:lvl1pPr>
          </a:lstStyle>
          <a:p>
            <a:pPr lvl="0"/>
            <a:r>
              <a:rPr lang="en-GB" altLang="en-US" noProof="0"/>
              <a:t>Click to edit</a:t>
            </a:r>
          </a:p>
        </p:txBody>
      </p:sp>
      <p:sp>
        <p:nvSpPr>
          <p:cNvPr id="35907" name="Text Box 67"/>
          <p:cNvSpPr txBox="1">
            <a:spLocks noChangeArrowheads="1"/>
          </p:cNvSpPr>
          <p:nvPr userDrawn="1"/>
        </p:nvSpPr>
        <p:spPr bwMode="auto">
          <a:xfrm>
            <a:off x="501650" y="6270625"/>
            <a:ext cx="670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35908" name="Picture 6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45375" y="6280150"/>
            <a:ext cx="1089025" cy="31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68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BC09F76-C978-455D-A864-75866986B863}"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51266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026A305-700D-4754-B155-244C92E960DD}"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750157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34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F0598A0D-AAA9-4302-AF72-119491F4BEF0}"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51176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39B99F9-1E3E-4435-9B88-8FFCFF091D4E}" type="slidenum">
              <a:rPr lang="en-US" altLang="en-US"/>
              <a:pPr/>
              <a:t>‹#›</a:t>
            </a:fld>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755108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FB760F4B-033A-4010-A5D5-64FEBF1ACF59}" type="slidenum">
              <a:rPr lang="en-US" altLang="en-US"/>
              <a:pPr/>
              <a:t>‹#›</a:t>
            </a:fld>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518089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08C5B4E-B49E-4392-A6E1-886CD32BB37A}" type="slidenum">
              <a:rPr lang="en-US" altLang="en-US"/>
              <a:pPr/>
              <a:t>‹#›</a:t>
            </a:fld>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370712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98B1E219-0C91-4E45-8502-07260D0FBC44}"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ABAA3E-DA30-47F4-B60B-F4A2E8789155}"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444956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08DBD0A-4EF6-4C68-A3F9-810A67E6C047}" type="slidenum">
              <a:rPr lang="en-US" altLang="en-US"/>
              <a:pPr/>
              <a:t>‹#›</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209053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79F3E5E-3851-4FA2-A0D5-006D5DE89DED}"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815066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3425"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BBC5A2D-EFA7-4706-B386-B6C1D228371C}"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Tree>
    <p:extLst>
      <p:ext uri="{BB962C8B-B14F-4D97-AF65-F5344CB8AC3E}">
        <p14:creationId xmlns:p14="http://schemas.microsoft.com/office/powerpoint/2010/main" val="1548209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67"/>
          <p:cNvSpPr txBox="1">
            <a:spLocks noChangeArrowheads="1"/>
          </p:cNvSpPr>
          <p:nvPr userDrawn="1"/>
        </p:nvSpPr>
        <p:spPr bwMode="auto">
          <a:xfrm>
            <a:off x="457200" y="5410200"/>
            <a:ext cx="6705600" cy="336550"/>
          </a:xfrm>
          <a:prstGeom prst="rect">
            <a:avLst/>
          </a:prstGeom>
          <a:noFill/>
          <a:ln w="9525">
            <a:noFill/>
            <a:miter lim="800000"/>
            <a:headEnd/>
            <a:tailEnd/>
          </a:ln>
          <a:effectLst/>
        </p:spPr>
        <p:txBody>
          <a:bodyPr>
            <a:spAutoFit/>
          </a:bodyPr>
          <a:lstStyle/>
          <a:p>
            <a:pPr eaLnBrk="0" hangingPunct="0">
              <a:defRPr/>
            </a:pPr>
            <a:r>
              <a:rPr lang="en-US" altLang="en-US" sz="800" b="0" dirty="0">
                <a:solidFill>
                  <a:srgbClr val="000000"/>
                </a:solidFill>
                <a:latin typeface="Arial" charset="0"/>
                <a:cs typeface="+mn-cs"/>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solidFill>
                <a:srgbClr val="000000"/>
              </a:solidFill>
              <a:latin typeface="Arial" charset="0"/>
              <a:cs typeface="+mn-cs"/>
            </a:endParaRPr>
          </a:p>
        </p:txBody>
      </p:sp>
      <p:sp>
        <p:nvSpPr>
          <p:cNvPr id="5" name="TextBox 4"/>
          <p:cNvSpPr txBox="1"/>
          <p:nvPr userDrawn="1"/>
        </p:nvSpPr>
        <p:spPr>
          <a:xfrm>
            <a:off x="3048000" y="119139"/>
            <a:ext cx="5562600" cy="338137"/>
          </a:xfrm>
          <a:prstGeom prst="rect">
            <a:avLst/>
          </a:prstGeom>
          <a:noFill/>
        </p:spPr>
        <p:txBody>
          <a:bodyPr>
            <a:spAutoFit/>
          </a:bodyPr>
          <a:lstStyle/>
          <a:p>
            <a:pPr algn="r" eaLnBrk="0" hangingPunct="0">
              <a:defRPr/>
            </a:pPr>
            <a:r>
              <a:rPr lang="en-SG" sz="1600" b="0" dirty="0">
                <a:solidFill>
                  <a:srgbClr val="969696"/>
                </a:solidFill>
                <a:latin typeface="Arial" charset="0"/>
                <a:cs typeface="+mn-cs"/>
              </a:rPr>
              <a:t>Private &amp; Confidential – For Internal Use Only</a:t>
            </a:r>
          </a:p>
        </p:txBody>
      </p:sp>
      <p:sp>
        <p:nvSpPr>
          <p:cNvPr id="6" name="Rectangle 5"/>
          <p:cNvSpPr/>
          <p:nvPr userDrawn="1"/>
        </p:nvSpPr>
        <p:spPr bwMode="auto">
          <a:xfrm>
            <a:off x="8077248" y="2209896"/>
            <a:ext cx="360363" cy="1223963"/>
          </a:xfrm>
          <a:prstGeom prst="rect">
            <a:avLst/>
          </a:prstGeom>
          <a:noFill/>
          <a:ln w="9525" cap="flat" cmpd="sng" algn="ctr">
            <a:noFill/>
            <a:prstDash val="solid"/>
            <a:round/>
            <a:headEnd type="none" w="med" len="med"/>
            <a:tailEnd type="none" w="med" len="med"/>
          </a:ln>
          <a:effectLst/>
        </p:spPr>
        <p:txBody>
          <a:bodyPr anchor="ctr"/>
          <a:lstStyle/>
          <a:p>
            <a:pPr eaLnBrk="0" hangingPunct="0">
              <a:defRPr/>
            </a:pPr>
            <a:endParaRPr lang="en-SG" dirty="0">
              <a:solidFill>
                <a:srgbClr val="000000"/>
              </a:solidFill>
              <a:latin typeface="Arial" charset="0"/>
              <a:cs typeface="+mn-cs"/>
            </a:endParaRPr>
          </a:p>
        </p:txBody>
      </p:sp>
      <p:pic>
        <p:nvPicPr>
          <p:cNvPr id="7"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35842" name="Rectangle 2"/>
          <p:cNvSpPr>
            <a:spLocks noGrp="1" noChangeArrowheads="1"/>
          </p:cNvSpPr>
          <p:nvPr>
            <p:ph type="ctrTitle"/>
          </p:nvPr>
        </p:nvSpPr>
        <p:spPr>
          <a:xfrm>
            <a:off x="1600200" y="1600200"/>
            <a:ext cx="7010400" cy="838200"/>
          </a:xfrm>
        </p:spPr>
        <p:txBody>
          <a:bodyPr/>
          <a:lstStyle>
            <a:lvl1pPr algn="r">
              <a:defRPr sz="3600" b="1">
                <a:solidFill>
                  <a:srgbClr val="BE050A"/>
                </a:solidFill>
                <a:latin typeface="+mj-lt"/>
              </a:defRPr>
            </a:lvl1pPr>
          </a:lstStyle>
          <a:p>
            <a:r>
              <a:rPr lang="en-US" altLang="en-US" dirty="0"/>
              <a:t>Click to edit Master title style</a:t>
            </a:r>
            <a:endParaRPr lang="en-GB" altLang="en-US" dirty="0"/>
          </a:p>
        </p:txBody>
      </p:sp>
      <p:sp>
        <p:nvSpPr>
          <p:cNvPr id="35856" name="Rectangle 16"/>
          <p:cNvSpPr>
            <a:spLocks noGrp="1" noChangeArrowheads="1"/>
          </p:cNvSpPr>
          <p:nvPr>
            <p:ph type="subTitle" idx="1"/>
          </p:nvPr>
        </p:nvSpPr>
        <p:spPr>
          <a:xfrm>
            <a:off x="3276600" y="2438400"/>
            <a:ext cx="5334000" cy="609600"/>
          </a:xfrm>
        </p:spPr>
        <p:txBody>
          <a:bodyPr/>
          <a:lstStyle>
            <a:lvl1pPr marL="0" indent="0" algn="r">
              <a:buFont typeface="Wingdings" pitchFamily="2" charset="2"/>
              <a:buNone/>
              <a:defRPr sz="2800" b="1">
                <a:solidFill>
                  <a:srgbClr val="BE050A"/>
                </a:solidFill>
              </a:defRPr>
            </a:lvl1pPr>
          </a:lstStyle>
          <a:p>
            <a:r>
              <a:rPr lang="en-US" altLang="en-US"/>
              <a:t>Click to edit Master subtitle style</a:t>
            </a:r>
            <a:endParaRPr lang="en-GB" altLang="en-US" dirty="0"/>
          </a:p>
        </p:txBody>
      </p:sp>
    </p:spTree>
    <p:extLst>
      <p:ext uri="{BB962C8B-B14F-4D97-AF65-F5344CB8AC3E}">
        <p14:creationId xmlns:p14="http://schemas.microsoft.com/office/powerpoint/2010/main" val="134195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B</a:t>
            </a:r>
            <a:fld id="{2404B8C9-FEA0-471E-BDE4-CD4EA3EF510C}" type="slidenum">
              <a:rPr lang="en-US" altLang="en-US" smtClean="0">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4224924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21096"/>
            <a:ext cx="7772400" cy="1362075"/>
          </a:xfrm>
        </p:spPr>
        <p:txBody>
          <a:bodyPr anchor="b"/>
          <a:lstStyle>
            <a:lvl1pPr algn="l">
              <a:defRPr lang="en-SG" sz="3200" b="1" dirty="0">
                <a:solidFill>
                  <a:srgbClr val="BE050A"/>
                </a:solidFill>
                <a:latin typeface="+mj-lt"/>
                <a:ea typeface="+mj-ea"/>
                <a:cs typeface="+mj-cs"/>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4316413"/>
            <a:ext cx="77724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B</a:t>
            </a:r>
            <a:fld id="{FEC6AB50-FA7A-408D-ADF0-80CC1F394A03}" type="slidenum">
              <a:rPr lang="en-US" altLang="en-US" smtClean="0">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8826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33430"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5025" y="1676400"/>
            <a:ext cx="3759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B</a:t>
            </a:r>
            <a:fld id="{9F2311D1-5957-432D-A90D-7693ABE7D29F}" type="slidenum">
              <a:rPr lang="en-US" altLang="en-US" smtClean="0">
                <a:solidFill>
                  <a:srgbClr val="000000"/>
                </a:solidFill>
              </a:rPr>
              <a:pPr>
                <a:defRPr/>
              </a:pPr>
              <a:t>‹#›</a:t>
            </a:fld>
            <a:endParaRPr lang="en-US" altLang="en-US" dirty="0">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600453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5"/>
          <p:cNvSpPr>
            <a:spLocks noGrp="1" noChangeArrowheads="1"/>
          </p:cNvSpPr>
          <p:nvPr>
            <p:ph type="sldNum" sz="quarter" idx="10"/>
          </p:nvPr>
        </p:nvSpPr>
        <p:spPr>
          <a:ln/>
        </p:spPr>
        <p:txBody>
          <a:bodyPr/>
          <a:lstStyle>
            <a:lvl1pPr>
              <a:defRPr/>
            </a:lvl1pPr>
          </a:lstStyle>
          <a:p>
            <a:pPr>
              <a:defRPr/>
            </a:pPr>
            <a:fld id="{EE6BDEF5-1A07-4F0D-9C1E-9265FB264F8D}" type="slidenum">
              <a:rPr lang="en-US" altLang="en-US">
                <a:solidFill>
                  <a:srgbClr val="000000"/>
                </a:solidFill>
              </a:rPr>
              <a:pPr>
                <a:defRPr/>
              </a:pPr>
              <a:t>‹#›</a:t>
            </a:fld>
            <a:endParaRPr lang="en-US" altLang="en-US" dirty="0">
              <a:solidFill>
                <a:srgbClr val="000000"/>
              </a:solidFill>
            </a:endParaRPr>
          </a:p>
        </p:txBody>
      </p:sp>
      <p:sp>
        <p:nvSpPr>
          <p:cNvPr id="8"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41253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a:t>Click to edit Master title style</a:t>
            </a:r>
            <a:endParaRPr lang="en-SG"/>
          </a:p>
        </p:txBody>
      </p:sp>
      <p:sp>
        <p:nvSpPr>
          <p:cNvPr id="3"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B</a:t>
            </a:r>
            <a:fld id="{37813402-D7D1-443B-A539-0771281B423E}" type="slidenum">
              <a:rPr lang="en-US" altLang="en-US" smtClean="0">
                <a:solidFill>
                  <a:srgbClr val="000000"/>
                </a:solidFill>
              </a:rPr>
              <a:pPr>
                <a:defRPr/>
              </a:pPr>
              <a:t>‹#›</a:t>
            </a:fld>
            <a:endParaRPr lang="en-US" altLang="en-US" dirty="0">
              <a:solidFill>
                <a:srgbClr val="000000"/>
              </a:solidFill>
            </a:endParaRPr>
          </a:p>
        </p:txBody>
      </p:sp>
      <p:sp>
        <p:nvSpPr>
          <p:cNvPr id="4"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43869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9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97478774-6E49-4CD4-90FF-80BFBDAFDC5A}"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B</a:t>
            </a:r>
            <a:fld id="{0225FC90-F0B9-4CA0-AAB1-62BF521B48C0}" type="slidenum">
              <a:rPr lang="en-US" altLang="en-US" smtClean="0">
                <a:solidFill>
                  <a:srgbClr val="000000"/>
                </a:solidFill>
              </a:rPr>
              <a:pPr>
                <a:defRPr/>
              </a:pPr>
              <a:t>‹#›</a:t>
            </a:fld>
            <a:endParaRPr lang="en-US" altLang="en-US" dirty="0">
              <a:solidFill>
                <a:srgbClr val="000000"/>
              </a:solidFill>
            </a:endParaRPr>
          </a:p>
        </p:txBody>
      </p:sp>
      <p:sp>
        <p:nvSpPr>
          <p:cNvPr id="3"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742597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27312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A48175B0-4318-4DF5-B6AB-4B249CB9DE8C}" type="slidenum">
              <a:rPr lang="en-US" altLang="en-US">
                <a:solidFill>
                  <a:srgbClr val="000000"/>
                </a:solidFill>
              </a:rPr>
              <a:pPr>
                <a:defRPr/>
              </a:pPr>
              <a:t>‹#›</a:t>
            </a:fld>
            <a:endParaRPr lang="en-US" altLang="en-US" dirty="0">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484367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D771DCC2-051A-4230-95F6-64EC1B4D5536}" type="slidenum">
              <a:rPr lang="en-US" altLang="en-US">
                <a:solidFill>
                  <a:srgbClr val="000000"/>
                </a:solidFill>
              </a:rPr>
              <a:pPr>
                <a:defRPr/>
              </a:pPr>
              <a:t>‹#›</a:t>
            </a:fld>
            <a:endParaRPr lang="en-US" altLang="en-US" dirty="0">
              <a:solidFill>
                <a:srgbClr val="000000"/>
              </a:solidFill>
            </a:endParaRPr>
          </a:p>
        </p:txBody>
      </p:sp>
      <p:sp>
        <p:nvSpPr>
          <p:cNvPr id="6"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941490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DA1D7080-C90D-47ED-AF85-6C60EDDD9C37}" type="slidenum">
              <a:rPr lang="en-US" altLang="en-US">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703121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381000"/>
            <a:ext cx="1930400" cy="55626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33425" y="381000"/>
            <a:ext cx="5641975"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5"/>
          <p:cNvSpPr>
            <a:spLocks noGrp="1" noChangeArrowheads="1"/>
          </p:cNvSpPr>
          <p:nvPr>
            <p:ph type="sldNum" sz="quarter" idx="10"/>
          </p:nvPr>
        </p:nvSpPr>
        <p:spPr>
          <a:ln/>
        </p:spPr>
        <p:txBody>
          <a:bodyPr/>
          <a:lstStyle>
            <a:lvl1pPr>
              <a:defRPr/>
            </a:lvl1pPr>
          </a:lstStyle>
          <a:p>
            <a:pPr>
              <a:defRPr/>
            </a:pPr>
            <a:fld id="{9C839FB2-5B50-4B99-BAEF-B124F0FC3C71}" type="slidenum">
              <a:rPr lang="en-US" altLang="en-US">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7171500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r>
              <a:rPr lang="en-US" altLang="en-US" dirty="0">
                <a:solidFill>
                  <a:srgbClr val="000000"/>
                </a:solidFill>
              </a:rPr>
              <a:t>B</a:t>
            </a:r>
            <a:fld id="{00410D99-DC7A-4A63-AE57-008EF51469D8}" type="slidenum">
              <a:rPr lang="en-US" altLang="en-US" smtClean="0">
                <a:solidFill>
                  <a:srgbClr val="000000"/>
                </a:solidFill>
              </a:rPr>
              <a:pPr>
                <a:defRPr/>
              </a:pPr>
              <a:t>‹#›</a:t>
            </a:fld>
            <a:endParaRPr lang="en-US" alt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111481207"/>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577850"/>
          </a:xfrm>
        </p:spPr>
        <p:txBody>
          <a:bodyPr/>
          <a:lstStyle/>
          <a:p>
            <a:r>
              <a:rPr lang="en-US"/>
              <a:t>Click to edit Master title style</a:t>
            </a:r>
            <a:endParaRPr lang="en-SG"/>
          </a:p>
        </p:txBody>
      </p:sp>
      <p:sp>
        <p:nvSpPr>
          <p:cNvPr id="3" name="Chart Placeholder 2"/>
          <p:cNvSpPr>
            <a:spLocks noGrp="1"/>
          </p:cNvSpPr>
          <p:nvPr>
            <p:ph type="chart" idx="1"/>
          </p:nvPr>
        </p:nvSpPr>
        <p:spPr>
          <a:xfrm>
            <a:off x="733426" y="1676400"/>
            <a:ext cx="7670800" cy="4267200"/>
          </a:xfrm>
        </p:spPr>
        <p:txBody>
          <a:bodyPr/>
          <a:lstStyle/>
          <a:p>
            <a:pPr lvl="0"/>
            <a:endParaRPr lang="en-SG" noProof="0" dirty="0"/>
          </a:p>
        </p:txBody>
      </p:sp>
      <p:sp>
        <p:nvSpPr>
          <p:cNvPr id="4" name="Rectangle 45"/>
          <p:cNvSpPr>
            <a:spLocks noGrp="1" noChangeArrowheads="1"/>
          </p:cNvSpPr>
          <p:nvPr>
            <p:ph type="sldNum" sz="quarter" idx="10"/>
          </p:nvPr>
        </p:nvSpPr>
        <p:spPr>
          <a:ln/>
        </p:spPr>
        <p:txBody>
          <a:bodyPr/>
          <a:lstStyle>
            <a:lvl1pPr>
              <a:defRPr/>
            </a:lvl1pPr>
          </a:lstStyle>
          <a:p>
            <a:pPr>
              <a:defRPr/>
            </a:pPr>
            <a:fld id="{3D9D71DF-225C-43A4-AE1F-BAE4BDB11FC0}" type="slidenum">
              <a:rPr lang="en-US" altLang="en-US">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2685312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6172200"/>
            <a:ext cx="9144000" cy="685800"/>
          </a:xfrm>
          <a:prstGeom prst="rect">
            <a:avLst/>
          </a:prstGeom>
          <a:noFill/>
          <a:ln w="9525" algn="ctr">
            <a:noFill/>
            <a:miter lim="800000"/>
            <a:headEnd/>
            <a:tailEnd/>
          </a:ln>
        </p:spPr>
      </p:pic>
      <p:sp>
        <p:nvSpPr>
          <p:cNvPr id="5" name="TextBox 4"/>
          <p:cNvSpPr txBox="1"/>
          <p:nvPr userDrawn="1"/>
        </p:nvSpPr>
        <p:spPr>
          <a:xfrm>
            <a:off x="2897188" y="66676"/>
            <a:ext cx="5562600" cy="338137"/>
          </a:xfrm>
          <a:prstGeom prst="rect">
            <a:avLst/>
          </a:prstGeom>
          <a:noFill/>
        </p:spPr>
        <p:txBody>
          <a:bodyPr>
            <a:spAutoFit/>
          </a:bodyPr>
          <a:lstStyle/>
          <a:p>
            <a:pPr algn="r">
              <a:defRPr/>
            </a:pPr>
            <a:r>
              <a:rPr lang="en-SG" sz="1600" b="0" dirty="0">
                <a:solidFill>
                  <a:srgbClr val="969696"/>
                </a:solidFill>
                <a:latin typeface="Arial" charset="0"/>
                <a:cs typeface="Arial" charset="0"/>
              </a:rPr>
              <a:t>Private &amp; Confidential – For Internal Use Only</a:t>
            </a:r>
          </a:p>
        </p:txBody>
      </p:sp>
      <p:sp>
        <p:nvSpPr>
          <p:cNvPr id="6" name="Rectangle 5"/>
          <p:cNvSpPr/>
          <p:nvPr userDrawn="1"/>
        </p:nvSpPr>
        <p:spPr>
          <a:xfrm>
            <a:off x="684212" y="5579393"/>
            <a:ext cx="7775575" cy="369887"/>
          </a:xfrm>
          <a:prstGeom prst="rect">
            <a:avLst/>
          </a:prstGeom>
        </p:spPr>
        <p:txBody>
          <a:bodyPr wrap="square">
            <a:spAutoFit/>
          </a:bodyPr>
          <a:lstStyle/>
          <a:p>
            <a:pPr>
              <a:defRPr/>
            </a:pPr>
            <a:r>
              <a:rPr lang="en-SG" sz="900" b="0" dirty="0">
                <a:solidFill>
                  <a:srgbClr val="000000"/>
                </a:solidFill>
                <a:latin typeface="Arial" charset="0"/>
                <a:cs typeface="Arial" charset="0"/>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US" sz="900" b="0" dirty="0">
              <a:solidFill>
                <a:srgbClr val="000000"/>
              </a:solidFill>
              <a:latin typeface="Arial" charset="0"/>
              <a:cs typeface="Arial" charset="0"/>
            </a:endParaRPr>
          </a:p>
        </p:txBody>
      </p:sp>
      <p:sp>
        <p:nvSpPr>
          <p:cNvPr id="7" name="Rectangle 2"/>
          <p:cNvSpPr>
            <a:spLocks noGrp="1" noChangeArrowheads="1"/>
          </p:cNvSpPr>
          <p:nvPr userDrawn="1">
            <p:ph type="ctrTitle"/>
          </p:nvPr>
        </p:nvSpPr>
        <p:spPr>
          <a:xfrm>
            <a:off x="755576" y="2743200"/>
            <a:ext cx="7704212" cy="1117848"/>
          </a:xfrm>
        </p:spPr>
        <p:txBody>
          <a:bodyPr/>
          <a:lstStyle>
            <a:lvl1pPr algn="r">
              <a:defRPr b="0" i="0"/>
            </a:lvl1pPr>
          </a:lstStyle>
          <a:p>
            <a:r>
              <a:rPr lang="en-GB" altLang="en-US" sz="3400" b="1" dirty="0"/>
              <a:t>Title </a:t>
            </a:r>
            <a:br>
              <a:rPr lang="en-GB" altLang="en-US" sz="3400" b="1" dirty="0"/>
            </a:br>
            <a:r>
              <a:rPr lang="en-GB" altLang="en-US" sz="2800" b="1" dirty="0"/>
              <a:t>Sub-Title (If any)</a:t>
            </a:r>
          </a:p>
        </p:txBody>
      </p:sp>
      <p:sp>
        <p:nvSpPr>
          <p:cNvPr id="8" name="Rectangle 3"/>
          <p:cNvSpPr>
            <a:spLocks noGrp="1" noChangeArrowheads="1"/>
          </p:cNvSpPr>
          <p:nvPr userDrawn="1">
            <p:ph type="subTitle" idx="1"/>
          </p:nvPr>
        </p:nvSpPr>
        <p:spPr>
          <a:xfrm>
            <a:off x="1558098" y="4038600"/>
            <a:ext cx="6901690" cy="762000"/>
          </a:xfrm>
        </p:spPr>
        <p:txBody>
          <a:bodyPr/>
          <a:lstStyle>
            <a:lvl1pPr algn="r">
              <a:buNone/>
              <a:defRPr/>
            </a:lvl1pPr>
          </a:lstStyle>
          <a:p>
            <a:r>
              <a:rPr lang="en-GB" altLang="en-US" sz="2000" dirty="0"/>
              <a:t>Name / Department</a:t>
            </a:r>
          </a:p>
          <a:p>
            <a:r>
              <a:rPr lang="en-GB" altLang="en-US" sz="1800" dirty="0"/>
              <a:t>Date </a:t>
            </a:r>
          </a:p>
        </p:txBody>
      </p:sp>
    </p:spTree>
    <p:extLst>
      <p:ext uri="{BB962C8B-B14F-4D97-AF65-F5344CB8AC3E}">
        <p14:creationId xmlns:p14="http://schemas.microsoft.com/office/powerpoint/2010/main" val="2814344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4406906"/>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83568"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Box 3"/>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392522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338" y="404664"/>
            <a:ext cx="8315325" cy="758952"/>
          </a:xfrm>
        </p:spPr>
        <p:txBody>
          <a:bodyPr lIns="0" tIns="0" rIns="0" bIns="0" anchor="t"/>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3886155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12788" y="858838"/>
            <a:ext cx="4038600" cy="5484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903788" y="858838"/>
            <a:ext cx="4038600" cy="5484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358A4414-E326-435E-9AEB-9D4A6D8EAB1D}"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Up">
    <p:spTree>
      <p:nvGrpSpPr>
        <p:cNvPr id="1" name=""/>
        <p:cNvGrpSpPr/>
        <p:nvPr/>
      </p:nvGrpSpPr>
      <p:grpSpPr>
        <a:xfrm>
          <a:off x="0" y="0"/>
          <a:ext cx="0" cy="0"/>
          <a:chOff x="0" y="0"/>
          <a:chExt cx="0" cy="0"/>
        </a:xfrm>
      </p:grpSpPr>
      <p:sp>
        <p:nvSpPr>
          <p:cNvPr id="2" name="Title 1"/>
          <p:cNvSpPr>
            <a:spLocks noGrp="1"/>
          </p:cNvSpPr>
          <p:nvPr>
            <p:ph type="title"/>
          </p:nvPr>
        </p:nvSpPr>
        <p:spPr>
          <a:xfrm>
            <a:off x="404581" y="404664"/>
            <a:ext cx="8311896" cy="758952"/>
          </a:xfrm>
        </p:spPr>
        <p:txBody>
          <a:bodyPr anchor="t"/>
          <a:lstStyle/>
          <a:p>
            <a:r>
              <a:rPr lang="en-US"/>
              <a:t>Click to edit Master title style</a:t>
            </a:r>
          </a:p>
        </p:txBody>
      </p:sp>
      <p:sp>
        <p:nvSpPr>
          <p:cNvPr id="3" name="Content Placeholder 2"/>
          <p:cNvSpPr>
            <a:spLocks noGrp="1"/>
          </p:cNvSpPr>
          <p:nvPr>
            <p:ph sz="half" idx="1"/>
          </p:nvPr>
        </p:nvSpPr>
        <p:spPr>
          <a:xfrm>
            <a:off x="404581" y="1411020"/>
            <a:ext cx="3657600" cy="4393158"/>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58877" y="1411020"/>
            <a:ext cx="3657600" cy="4393158"/>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470837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Up with 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4581" y="1411020"/>
            <a:ext cx="3657600" cy="369332"/>
          </a:xfrm>
        </p:spPr>
        <p:txBody>
          <a:bodyPr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4" name="Content Placeholder 3"/>
          <p:cNvSpPr>
            <a:spLocks noGrp="1"/>
          </p:cNvSpPr>
          <p:nvPr>
            <p:ph sz="half" idx="2"/>
          </p:nvPr>
        </p:nvSpPr>
        <p:spPr>
          <a:xfrm>
            <a:off x="404581" y="2029103"/>
            <a:ext cx="3657600" cy="3739896"/>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5058877" y="1411020"/>
            <a:ext cx="3657600" cy="369332"/>
          </a:xfrm>
        </p:spPr>
        <p:txBody>
          <a:bodyPr lIns="0" tIns="0" rIns="0" bIns="0" anchor="t">
            <a:spAutoFit/>
          </a:bodyPr>
          <a:lstStyle>
            <a:lvl1pPr marL="0" indent="0">
              <a:spcBef>
                <a:spcPts val="0"/>
              </a:spcBef>
              <a:buNone/>
              <a:defRPr sz="1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6" name="Content Placeholder 5"/>
          <p:cNvSpPr>
            <a:spLocks noGrp="1"/>
          </p:cNvSpPr>
          <p:nvPr>
            <p:ph sz="quarter" idx="4"/>
          </p:nvPr>
        </p:nvSpPr>
        <p:spPr>
          <a:xfrm>
            <a:off x="5058877" y="2029103"/>
            <a:ext cx="3657600" cy="3739896"/>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9" name="Title 1"/>
          <p:cNvSpPr>
            <a:spLocks noGrp="1"/>
          </p:cNvSpPr>
          <p:nvPr>
            <p:ph type="title"/>
          </p:nvPr>
        </p:nvSpPr>
        <p:spPr>
          <a:xfrm>
            <a:off x="404581" y="404664"/>
            <a:ext cx="8311896" cy="758952"/>
          </a:xfrm>
        </p:spPr>
        <p:txBody>
          <a:bodyPr anchor="t"/>
          <a:lstStyle/>
          <a:p>
            <a:r>
              <a:rPr lang="en-US" dirty="0"/>
              <a:t>Click to edit Master title style</a:t>
            </a:r>
          </a:p>
        </p:txBody>
      </p:sp>
    </p:spTree>
    <p:extLst>
      <p:ext uri="{BB962C8B-B14F-4D97-AF65-F5344CB8AC3E}">
        <p14:creationId xmlns:p14="http://schemas.microsoft.com/office/powerpoint/2010/main" val="3488362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Up">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581" y="1411020"/>
            <a:ext cx="2286000" cy="425196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3419872" y="1411020"/>
            <a:ext cx="2286000" cy="425196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idx="11"/>
          </p:nvPr>
        </p:nvSpPr>
        <p:spPr>
          <a:xfrm>
            <a:off x="6430477" y="1411020"/>
            <a:ext cx="2286000" cy="425196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Box 9"/>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9" name="Title 1"/>
          <p:cNvSpPr>
            <a:spLocks noGrp="1"/>
          </p:cNvSpPr>
          <p:nvPr>
            <p:ph type="title"/>
          </p:nvPr>
        </p:nvSpPr>
        <p:spPr>
          <a:xfrm>
            <a:off x="404581" y="404664"/>
            <a:ext cx="8311896" cy="758952"/>
          </a:xfrm>
        </p:spPr>
        <p:txBody>
          <a:bodyPr anchor="t"/>
          <a:lstStyle/>
          <a:p>
            <a:r>
              <a:rPr lang="en-US" dirty="0"/>
              <a:t>Click to edit Master title style</a:t>
            </a:r>
          </a:p>
        </p:txBody>
      </p:sp>
    </p:spTree>
    <p:extLst>
      <p:ext uri="{BB962C8B-B14F-4D97-AF65-F5344CB8AC3E}">
        <p14:creationId xmlns:p14="http://schemas.microsoft.com/office/powerpoint/2010/main" val="4048507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Up with Headers">
    <p:spTree>
      <p:nvGrpSpPr>
        <p:cNvPr id="1" name=""/>
        <p:cNvGrpSpPr/>
        <p:nvPr/>
      </p:nvGrpSpPr>
      <p:grpSpPr>
        <a:xfrm>
          <a:off x="0" y="0"/>
          <a:ext cx="0" cy="0"/>
          <a:chOff x="0" y="0"/>
          <a:chExt cx="0" cy="0"/>
        </a:xfrm>
      </p:grpSpPr>
      <p:sp>
        <p:nvSpPr>
          <p:cNvPr id="2" name="Title 1"/>
          <p:cNvSpPr>
            <a:spLocks noGrp="1"/>
          </p:cNvSpPr>
          <p:nvPr>
            <p:ph type="title"/>
          </p:nvPr>
        </p:nvSpPr>
        <p:spPr>
          <a:xfrm>
            <a:off x="414338" y="404663"/>
            <a:ext cx="8315325" cy="758952"/>
          </a:xfrm>
        </p:spPr>
        <p:txBody>
          <a:bodyPr/>
          <a:lstStyle/>
          <a:p>
            <a:r>
              <a:rPr lang="en-US"/>
              <a:t>Click to edit Master title style</a:t>
            </a:r>
          </a:p>
        </p:txBody>
      </p:sp>
      <p:sp>
        <p:nvSpPr>
          <p:cNvPr id="5" name="Content Placeholder 2"/>
          <p:cNvSpPr>
            <a:spLocks noGrp="1"/>
          </p:cNvSpPr>
          <p:nvPr>
            <p:ph idx="1"/>
          </p:nvPr>
        </p:nvSpPr>
        <p:spPr>
          <a:xfrm>
            <a:off x="414338" y="2059092"/>
            <a:ext cx="2286000"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3419872" y="2059092"/>
            <a:ext cx="2286000"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3"/>
          </p:nvPr>
        </p:nvSpPr>
        <p:spPr>
          <a:xfrm>
            <a:off x="6430411" y="2059092"/>
            <a:ext cx="2286000"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idx="14" hasCustomPrompt="1"/>
          </p:nvPr>
        </p:nvSpPr>
        <p:spPr>
          <a:xfrm>
            <a:off x="414338" y="1411020"/>
            <a:ext cx="2288804"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0" name="Text Placeholder 4"/>
          <p:cNvSpPr>
            <a:spLocks noGrp="1"/>
          </p:cNvSpPr>
          <p:nvPr>
            <p:ph type="body" sz="quarter" idx="3" hasCustomPrompt="1"/>
          </p:nvPr>
        </p:nvSpPr>
        <p:spPr>
          <a:xfrm>
            <a:off x="3419872" y="1411020"/>
            <a:ext cx="2286000" cy="369332"/>
          </a:xfrm>
        </p:spPr>
        <p:txBody>
          <a:bodyPr lIns="0" tIns="0" rIns="0" bIns="0" anchor="t">
            <a:spAutoFit/>
          </a:bodyPr>
          <a:lstStyle>
            <a:lvl1pPr marL="0" indent="0">
              <a:spcBef>
                <a:spcPts val="0"/>
              </a:spcBef>
              <a:buNone/>
              <a:defRPr sz="1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1" name="Text Placeholder 4"/>
          <p:cNvSpPr>
            <a:spLocks noGrp="1"/>
          </p:cNvSpPr>
          <p:nvPr>
            <p:ph type="body" sz="quarter" idx="15" hasCustomPrompt="1"/>
          </p:nvPr>
        </p:nvSpPr>
        <p:spPr>
          <a:xfrm>
            <a:off x="6430411" y="1411020"/>
            <a:ext cx="2286000" cy="369332"/>
          </a:xfrm>
        </p:spPr>
        <p:txBody>
          <a:bodyPr lIns="0" tIns="0" rIns="0" bIns="0" anchor="t">
            <a:spAutoFit/>
          </a:bodyPr>
          <a:lstStyle>
            <a:lvl1pPr marL="0" indent="0">
              <a:spcBef>
                <a:spcPts val="0"/>
              </a:spcBef>
              <a:buNone/>
              <a:defRPr sz="1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3" name="TextBox 12"/>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2930210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col 2/3 split">
    <p:spTree>
      <p:nvGrpSpPr>
        <p:cNvPr id="1" name=""/>
        <p:cNvGrpSpPr/>
        <p:nvPr/>
      </p:nvGrpSpPr>
      <p:grpSpPr>
        <a:xfrm>
          <a:off x="0" y="0"/>
          <a:ext cx="0" cy="0"/>
          <a:chOff x="0" y="0"/>
          <a:chExt cx="0" cy="0"/>
        </a:xfrm>
      </p:grpSpPr>
      <p:sp>
        <p:nvSpPr>
          <p:cNvPr id="2" name="Title 1"/>
          <p:cNvSpPr>
            <a:spLocks noGrp="1"/>
          </p:cNvSpPr>
          <p:nvPr>
            <p:ph type="title"/>
          </p:nvPr>
        </p:nvSpPr>
        <p:spPr>
          <a:xfrm>
            <a:off x="414338" y="404663"/>
            <a:ext cx="8315325" cy="758952"/>
          </a:xfrm>
        </p:spPr>
        <p:txBody>
          <a:bodyPr/>
          <a:lstStyle/>
          <a:p>
            <a:r>
              <a:rPr lang="en-US"/>
              <a:t>Click to edit Master title style</a:t>
            </a:r>
          </a:p>
        </p:txBody>
      </p:sp>
      <p:sp>
        <p:nvSpPr>
          <p:cNvPr id="5" name="Content Placeholder 2"/>
          <p:cNvSpPr>
            <a:spLocks noGrp="1"/>
          </p:cNvSpPr>
          <p:nvPr>
            <p:ph idx="1"/>
          </p:nvPr>
        </p:nvSpPr>
        <p:spPr>
          <a:xfrm>
            <a:off x="414338" y="2059092"/>
            <a:ext cx="5285232"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2"/>
          <p:cNvSpPr>
            <a:spLocks noGrp="1"/>
          </p:cNvSpPr>
          <p:nvPr>
            <p:ph type="body" idx="14" hasCustomPrompt="1"/>
          </p:nvPr>
        </p:nvSpPr>
        <p:spPr>
          <a:xfrm>
            <a:off x="414338" y="1411020"/>
            <a:ext cx="5285232"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0" name="Content Placeholder 2"/>
          <p:cNvSpPr>
            <a:spLocks noGrp="1"/>
          </p:cNvSpPr>
          <p:nvPr>
            <p:ph idx="15"/>
          </p:nvPr>
        </p:nvSpPr>
        <p:spPr>
          <a:xfrm>
            <a:off x="6544247" y="2050167"/>
            <a:ext cx="2185416"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
        <p:nvSpPr>
          <p:cNvPr id="11" name="Text Placeholder 2"/>
          <p:cNvSpPr>
            <a:spLocks noGrp="1"/>
          </p:cNvSpPr>
          <p:nvPr>
            <p:ph type="body" idx="16" hasCustomPrompt="1"/>
          </p:nvPr>
        </p:nvSpPr>
        <p:spPr>
          <a:xfrm>
            <a:off x="6544247" y="1402095"/>
            <a:ext cx="2185416"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2" name="TextBox 11"/>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191389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col 1/3 split">
    <p:spTree>
      <p:nvGrpSpPr>
        <p:cNvPr id="1" name=""/>
        <p:cNvGrpSpPr/>
        <p:nvPr/>
      </p:nvGrpSpPr>
      <p:grpSpPr>
        <a:xfrm>
          <a:off x="0" y="0"/>
          <a:ext cx="0" cy="0"/>
          <a:chOff x="0" y="0"/>
          <a:chExt cx="0" cy="0"/>
        </a:xfrm>
      </p:grpSpPr>
      <p:sp>
        <p:nvSpPr>
          <p:cNvPr id="6" name="Content Placeholder 2"/>
          <p:cNvSpPr>
            <a:spLocks noGrp="1"/>
          </p:cNvSpPr>
          <p:nvPr>
            <p:ph idx="1"/>
          </p:nvPr>
        </p:nvSpPr>
        <p:spPr>
          <a:xfrm>
            <a:off x="3444431" y="2059092"/>
            <a:ext cx="5285232"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2"/>
          <p:cNvSpPr>
            <a:spLocks noGrp="1"/>
          </p:cNvSpPr>
          <p:nvPr>
            <p:ph type="body" idx="14" hasCustomPrompt="1"/>
          </p:nvPr>
        </p:nvSpPr>
        <p:spPr>
          <a:xfrm>
            <a:off x="3444431" y="1411020"/>
            <a:ext cx="5285232"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9" name="Content Placeholder 2"/>
          <p:cNvSpPr>
            <a:spLocks noGrp="1"/>
          </p:cNvSpPr>
          <p:nvPr>
            <p:ph idx="15"/>
          </p:nvPr>
        </p:nvSpPr>
        <p:spPr>
          <a:xfrm>
            <a:off x="414338" y="2050167"/>
            <a:ext cx="2185416" cy="3730752"/>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
        <p:nvSpPr>
          <p:cNvPr id="11" name="Text Placeholder 2"/>
          <p:cNvSpPr>
            <a:spLocks noGrp="1"/>
          </p:cNvSpPr>
          <p:nvPr>
            <p:ph type="body" idx="16" hasCustomPrompt="1"/>
          </p:nvPr>
        </p:nvSpPr>
        <p:spPr>
          <a:xfrm>
            <a:off x="414338" y="1402095"/>
            <a:ext cx="2185416"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3" name="TextBox 12"/>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10" name="Title 1"/>
          <p:cNvSpPr>
            <a:spLocks noGrp="1"/>
          </p:cNvSpPr>
          <p:nvPr>
            <p:ph type="title"/>
          </p:nvPr>
        </p:nvSpPr>
        <p:spPr>
          <a:xfrm>
            <a:off x="414338" y="404663"/>
            <a:ext cx="8315325" cy="758952"/>
          </a:xfrm>
        </p:spPr>
        <p:txBody>
          <a:bodyPr/>
          <a:lstStyle/>
          <a:p>
            <a:r>
              <a:rPr lang="en-US"/>
              <a:t>Click to edit Master title style</a:t>
            </a:r>
          </a:p>
        </p:txBody>
      </p:sp>
    </p:spTree>
    <p:extLst>
      <p:ext uri="{BB962C8B-B14F-4D97-AF65-F5344CB8AC3E}">
        <p14:creationId xmlns:p14="http://schemas.microsoft.com/office/powerpoint/2010/main" val="421374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Up with headers">
    <p:spTree>
      <p:nvGrpSpPr>
        <p:cNvPr id="1" name=""/>
        <p:cNvGrpSpPr/>
        <p:nvPr/>
      </p:nvGrpSpPr>
      <p:grpSpPr>
        <a:xfrm>
          <a:off x="0" y="0"/>
          <a:ext cx="0" cy="0"/>
          <a:chOff x="0" y="0"/>
          <a:chExt cx="0" cy="0"/>
        </a:xfrm>
      </p:grpSpPr>
      <p:sp>
        <p:nvSpPr>
          <p:cNvPr id="5" name="Content Placeholder 2"/>
          <p:cNvSpPr>
            <a:spLocks noGrp="1"/>
          </p:cNvSpPr>
          <p:nvPr>
            <p:ph idx="1"/>
          </p:nvPr>
        </p:nvSpPr>
        <p:spPr>
          <a:xfrm>
            <a:off x="414338" y="1843068"/>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2"/>
          <p:cNvSpPr>
            <a:spLocks noGrp="1"/>
          </p:cNvSpPr>
          <p:nvPr>
            <p:ph type="body" idx="14" hasCustomPrompt="1"/>
          </p:nvPr>
        </p:nvSpPr>
        <p:spPr>
          <a:xfrm>
            <a:off x="414338" y="1411020"/>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7" name="Content Placeholder 2"/>
          <p:cNvSpPr>
            <a:spLocks noGrp="1"/>
          </p:cNvSpPr>
          <p:nvPr>
            <p:ph idx="15"/>
          </p:nvPr>
        </p:nvSpPr>
        <p:spPr>
          <a:xfrm>
            <a:off x="414338" y="4147324"/>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2"/>
          <p:cNvSpPr>
            <a:spLocks noGrp="1"/>
          </p:cNvSpPr>
          <p:nvPr>
            <p:ph type="body" idx="16" hasCustomPrompt="1"/>
          </p:nvPr>
        </p:nvSpPr>
        <p:spPr>
          <a:xfrm>
            <a:off x="414338" y="3715276"/>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9" name="Content Placeholder 2"/>
          <p:cNvSpPr>
            <a:spLocks noGrp="1"/>
          </p:cNvSpPr>
          <p:nvPr>
            <p:ph idx="17"/>
          </p:nvPr>
        </p:nvSpPr>
        <p:spPr>
          <a:xfrm>
            <a:off x="5072063" y="1843068"/>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2"/>
          <p:cNvSpPr>
            <a:spLocks noGrp="1"/>
          </p:cNvSpPr>
          <p:nvPr>
            <p:ph type="body" idx="18" hasCustomPrompt="1"/>
          </p:nvPr>
        </p:nvSpPr>
        <p:spPr>
          <a:xfrm>
            <a:off x="5072063" y="1411020"/>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1" name="Content Placeholder 2"/>
          <p:cNvSpPr>
            <a:spLocks noGrp="1"/>
          </p:cNvSpPr>
          <p:nvPr>
            <p:ph idx="19"/>
          </p:nvPr>
        </p:nvSpPr>
        <p:spPr>
          <a:xfrm>
            <a:off x="5072063" y="4147324"/>
            <a:ext cx="3657600" cy="1527048"/>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2"/>
          <p:cNvSpPr>
            <a:spLocks noGrp="1"/>
          </p:cNvSpPr>
          <p:nvPr>
            <p:ph type="body" idx="20" hasCustomPrompt="1"/>
          </p:nvPr>
        </p:nvSpPr>
        <p:spPr>
          <a:xfrm>
            <a:off x="5072063" y="3715276"/>
            <a:ext cx="3657600" cy="369332"/>
          </a:xfrm>
        </p:spPr>
        <p:txBody>
          <a:bodyPr wrap="square" lIns="0" tIns="0" rIns="0" bIns="0" anchor="t">
            <a:spAutoFit/>
          </a:bodyPr>
          <a:lstStyle>
            <a:lvl1pPr marL="0" indent="0">
              <a:spcBef>
                <a:spcPts val="0"/>
              </a:spcBef>
              <a:buNone/>
              <a:defRPr sz="1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Heading 12 </a:t>
            </a:r>
            <a:r>
              <a:rPr lang="en-US" dirty="0" err="1"/>
              <a:t>pt</a:t>
            </a:r>
            <a:endParaRPr lang="en-US" dirty="0"/>
          </a:p>
          <a:p>
            <a:pPr lvl="0"/>
            <a:r>
              <a:rPr lang="en-GB" dirty="0"/>
              <a:t>Sub-heading 12 </a:t>
            </a:r>
            <a:r>
              <a:rPr lang="en-GB" dirty="0" err="1"/>
              <a:t>pt</a:t>
            </a:r>
            <a:endParaRPr lang="en-US" dirty="0"/>
          </a:p>
        </p:txBody>
      </p:sp>
      <p:sp>
        <p:nvSpPr>
          <p:cNvPr id="14" name="TextBox 13"/>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
        <p:nvSpPr>
          <p:cNvPr id="13" name="Title 1"/>
          <p:cNvSpPr>
            <a:spLocks noGrp="1"/>
          </p:cNvSpPr>
          <p:nvPr>
            <p:ph type="title"/>
          </p:nvPr>
        </p:nvSpPr>
        <p:spPr>
          <a:xfrm>
            <a:off x="414338" y="404663"/>
            <a:ext cx="8315325" cy="758952"/>
          </a:xfrm>
        </p:spPr>
        <p:txBody>
          <a:bodyPr/>
          <a:lstStyle/>
          <a:p>
            <a:r>
              <a:rPr lang="en-US"/>
              <a:t>Click to edit Master title style</a:t>
            </a:r>
          </a:p>
        </p:txBody>
      </p:sp>
    </p:spTree>
    <p:extLst>
      <p:ext uri="{BB962C8B-B14F-4D97-AF65-F5344CB8AC3E}">
        <p14:creationId xmlns:p14="http://schemas.microsoft.com/office/powerpoint/2010/main" val="565645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Box 5"/>
          <p:cNvSpPr txBox="1"/>
          <p:nvPr userDrawn="1"/>
        </p:nvSpPr>
        <p:spPr>
          <a:xfrm>
            <a:off x="8650217" y="6533045"/>
            <a:ext cx="309700" cy="215444"/>
          </a:xfrm>
          <a:prstGeom prst="rect">
            <a:avLst/>
          </a:prstGeom>
          <a:noFill/>
        </p:spPr>
        <p:txBody>
          <a:bodyPr wrap="none" rtlCol="0">
            <a:spAutoFit/>
          </a:bodyPr>
          <a:lstStyle/>
          <a:p>
            <a:fld id="{48D67A57-D9CD-46CE-847A-9CA93CCBD26C}" type="slidenum">
              <a:rPr lang="en-US" sz="800" b="0" smtClean="0">
                <a:solidFill>
                  <a:srgbClr val="000000"/>
                </a:solidFill>
              </a:rPr>
              <a:pPr/>
              <a:t>‹#›</a:t>
            </a:fld>
            <a:endParaRPr lang="en-US" sz="800" b="0" dirty="0">
              <a:solidFill>
                <a:srgbClr val="000000"/>
              </a:solidFill>
            </a:endParaRPr>
          </a:p>
        </p:txBody>
      </p:sp>
    </p:spTree>
    <p:extLst>
      <p:ext uri="{BB962C8B-B14F-4D97-AF65-F5344CB8AC3E}">
        <p14:creationId xmlns:p14="http://schemas.microsoft.com/office/powerpoint/2010/main" val="3306842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xfrm>
            <a:off x="7897813" y="6370638"/>
            <a:ext cx="1066800" cy="381000"/>
          </a:xfrm>
          <a:prstGeom prst="rect">
            <a:avLst/>
          </a:prstGeom>
          <a:ln/>
        </p:spPr>
        <p:txBody>
          <a:bodyPr/>
          <a:lstStyle>
            <a:lvl1pPr>
              <a:defRPr/>
            </a:lvl1pPr>
          </a:lstStyle>
          <a:p>
            <a:pPr>
              <a:defRPr/>
            </a:pPr>
            <a:fld id="{00410D99-DC7A-4A63-AE57-008EF51469D8}" type="slidenum">
              <a:rPr lang="en-US" altLang="en-US" sz="1800" b="0">
                <a:solidFill>
                  <a:srgbClr val="000000"/>
                </a:solidFill>
              </a:rPr>
              <a:pPr>
                <a:defRPr/>
              </a:pPr>
              <a:t>‹#›</a:t>
            </a:fld>
            <a:endParaRPr lang="en-US" altLang="en-US" sz="1800" b="0" dirty="0">
              <a:solidFill>
                <a:srgbClr val="000000"/>
              </a:solidFill>
            </a:endParaRPr>
          </a:p>
        </p:txBody>
      </p:sp>
      <p:sp>
        <p:nvSpPr>
          <p:cNvPr id="5" name="Rectangle 7"/>
          <p:cNvSpPr>
            <a:spLocks noGrp="1" noChangeArrowheads="1"/>
          </p:cNvSpPr>
          <p:nvPr>
            <p:ph type="ftr" sz="quarter" idx="11"/>
          </p:nvPr>
        </p:nvSpPr>
        <p:spPr>
          <a:xfrm>
            <a:off x="685800" y="6229350"/>
            <a:ext cx="6248400" cy="476250"/>
          </a:xfrm>
          <a:prstGeom prst="rect">
            <a:avLst/>
          </a:prstGeom>
          <a:ln/>
        </p:spPr>
        <p:txBody>
          <a:bodyPr/>
          <a:lstStyle>
            <a:lvl1pPr>
              <a:defRPr/>
            </a:lvl1pPr>
          </a:lstStyle>
          <a:p>
            <a:pPr>
              <a:defRPr/>
            </a:pPr>
            <a:endParaRPr lang="en-US" sz="1800" b="0" dirty="0">
              <a:solidFill>
                <a:srgbClr val="000000"/>
              </a:solidFill>
            </a:endParaRPr>
          </a:p>
        </p:txBody>
      </p:sp>
    </p:spTree>
    <p:extLst>
      <p:ext uri="{BB962C8B-B14F-4D97-AF65-F5344CB8AC3E}">
        <p14:creationId xmlns:p14="http://schemas.microsoft.com/office/powerpoint/2010/main" val="308804773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8DB5B4B0-AFE7-4E91-ADD3-65485F94FC9C}"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3F289C93-4CBA-451D-B8CD-74A0151B5C06}"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CF8DA68D-FEE4-4F72-9A5E-70F4E8A86962}" type="slidenum">
              <a:rPr lang="en-US">
                <a:solidFill>
                  <a:srgbClr val="000000"/>
                </a:solidFill>
              </a:rPr>
              <a:pPr/>
              <a:t>‹#›</a:t>
            </a:fld>
            <a:endParaRPr lang="en-US" dirty="0">
              <a:solidFill>
                <a:srgbClr val="000000"/>
              </a:solidFill>
            </a:endParaRPr>
          </a:p>
        </p:txBody>
      </p:sp>
      <p:sp>
        <p:nvSpPr>
          <p:cNvPr id="5" name="TextBox 4"/>
          <p:cNvSpPr txBox="1"/>
          <p:nvPr userDrawn="1"/>
        </p:nvSpPr>
        <p:spPr>
          <a:xfrm>
            <a:off x="0" y="6581091"/>
            <a:ext cx="2648482" cy="276999"/>
          </a:xfrm>
          <a:prstGeom prst="rect">
            <a:avLst/>
          </a:prstGeom>
          <a:solidFill>
            <a:srgbClr val="FF0000"/>
          </a:solidFill>
        </p:spPr>
        <p:txBody>
          <a:bodyPr wrap="none" rtlCol="0">
            <a:spAutoFit/>
          </a:bodyPr>
          <a:lstStyle/>
          <a:p>
            <a:r>
              <a:rPr lang="en-US" sz="1200" dirty="0">
                <a:solidFill>
                  <a:schemeClr val="bg1"/>
                </a:solidFill>
              </a:rPr>
              <a:t>DRAFT – For Discussion Purpose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1" y="27312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58C6312B-C095-4958-8235-B255F09F609C}"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endParaRPr lang="en-US" dirty="0">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endParaRPr lang="en-US" dirty="0">
              <a:solidFill>
                <a:srgbClr val="000000"/>
              </a:solidFill>
            </a:endParaRPr>
          </a:p>
          <a:p>
            <a:fld id="{F0E214D8-4524-4B22-A660-68CC8137FB88}"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18" Type="http://schemas.openxmlformats.org/officeDocument/2006/relationships/image" Target="../media/image3.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emf"/><Relationship Id="rId2" Type="http://schemas.openxmlformats.org/officeDocument/2006/relationships/slideLayout" Target="../slideLayouts/slideLayout38.xml"/><Relationship Id="rId16" Type="http://schemas.openxmlformats.org/officeDocument/2006/relationships/oleObject" Target="../embeddings/oleObject1.bin"/><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ags" Target="../tags/tag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dt" sz="half" idx="2"/>
          </p:nvPr>
        </p:nvSpPr>
        <p:spPr bwMode="auto">
          <a:xfrm>
            <a:off x="457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1">
                <a:latin typeface="Calibri" pitchFamily="34" charset="0"/>
                <a:ea typeface="MS PGothic" pitchFamily="34" charset="-128"/>
              </a:defRPr>
            </a:lvl1pPr>
          </a:lstStyle>
          <a:p>
            <a:endParaRPr lang="en-US" dirty="0">
              <a:solidFill>
                <a:srgbClr val="000000"/>
              </a:solidFill>
              <a:cs typeface="+mn-cs"/>
            </a:endParaRPr>
          </a:p>
        </p:txBody>
      </p:sp>
      <p:sp>
        <p:nvSpPr>
          <p:cNvPr id="9219" name="Rectangle 3"/>
          <p:cNvSpPr>
            <a:spLocks noGrp="1" noChangeArrowheads="1"/>
          </p:cNvSpPr>
          <p:nvPr>
            <p:ph type="ftr" sz="quarter" idx="3"/>
          </p:nvPr>
        </p:nvSpPr>
        <p:spPr bwMode="auto">
          <a:xfrm>
            <a:off x="32766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200" b="1">
                <a:latin typeface="Calibri" pitchFamily="34" charset="0"/>
                <a:ea typeface="MS PGothic" pitchFamily="34" charset="-128"/>
              </a:defRPr>
            </a:lvl1pPr>
          </a:lstStyle>
          <a:p>
            <a:endParaRPr lang="en-US" dirty="0">
              <a:solidFill>
                <a:srgbClr val="000000"/>
              </a:solidFill>
              <a:cs typeface="+mn-cs"/>
            </a:endParaRPr>
          </a:p>
        </p:txBody>
      </p:sp>
      <p:sp>
        <p:nvSpPr>
          <p:cNvPr id="9220" name="Rectangle 4"/>
          <p:cNvSpPr>
            <a:spLocks noGrp="1" noChangeArrowheads="1"/>
          </p:cNvSpPr>
          <p:nvPr>
            <p:ph type="sldNum" sz="quarter" idx="4"/>
          </p:nvPr>
        </p:nvSpPr>
        <p:spPr bwMode="auto">
          <a:xfrm>
            <a:off x="6808788"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000" b="1">
                <a:latin typeface="Calibri" pitchFamily="34" charset="0"/>
                <a:ea typeface="MS PGothic" pitchFamily="34" charset="-128"/>
              </a:defRPr>
            </a:lvl1pPr>
          </a:lstStyle>
          <a:p>
            <a:endParaRPr lang="en-US" dirty="0">
              <a:solidFill>
                <a:srgbClr val="000000"/>
              </a:solidFill>
              <a:cs typeface="+mn-cs"/>
            </a:endParaRPr>
          </a:p>
          <a:p>
            <a:fld id="{A390F6C0-F93B-4592-AC68-092B6F15ED9E}" type="slidenum">
              <a:rPr lang="en-US">
                <a:solidFill>
                  <a:srgbClr val="000000"/>
                </a:solidFill>
                <a:cs typeface="+mn-cs"/>
              </a:rPr>
              <a:pPr/>
              <a:t>‹#›</a:t>
            </a:fld>
            <a:endParaRPr lang="en-US" dirty="0">
              <a:solidFill>
                <a:srgbClr val="000000"/>
              </a:solidFill>
              <a:cs typeface="+mn-cs"/>
            </a:endParaRPr>
          </a:p>
        </p:txBody>
      </p:sp>
      <p:sp>
        <p:nvSpPr>
          <p:cNvPr id="5125" name="Rectangle 5"/>
          <p:cNvSpPr>
            <a:spLocks noGrp="1" noChangeArrowheads="1"/>
          </p:cNvSpPr>
          <p:nvPr>
            <p:ph type="body" idx="1"/>
          </p:nvPr>
        </p:nvSpPr>
        <p:spPr bwMode="auto">
          <a:xfrm>
            <a:off x="712788" y="858838"/>
            <a:ext cx="8229600" cy="548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title"/>
          </p:nvPr>
        </p:nvSpPr>
        <p:spPr bwMode="auto">
          <a:xfrm>
            <a:off x="4" y="0"/>
            <a:ext cx="9140825" cy="547688"/>
          </a:xfrm>
          <a:prstGeom prst="rect">
            <a:avLst/>
          </a:prstGeom>
          <a:solidFill>
            <a:srgbClr val="BE050A"/>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Calibri" pitchFamily="34" charset="0"/>
        </a:defRPr>
      </a:lvl2pPr>
      <a:lvl3pPr algn="l" rtl="0" eaLnBrk="0" fontAlgn="base" hangingPunct="0">
        <a:spcBef>
          <a:spcPct val="0"/>
        </a:spcBef>
        <a:spcAft>
          <a:spcPct val="0"/>
        </a:spcAft>
        <a:defRPr sz="2400" b="1">
          <a:solidFill>
            <a:schemeClr val="bg1"/>
          </a:solidFill>
          <a:latin typeface="Calibri" pitchFamily="34" charset="0"/>
        </a:defRPr>
      </a:lvl3pPr>
      <a:lvl4pPr algn="l" rtl="0" eaLnBrk="0" fontAlgn="base" hangingPunct="0">
        <a:spcBef>
          <a:spcPct val="0"/>
        </a:spcBef>
        <a:spcAft>
          <a:spcPct val="0"/>
        </a:spcAft>
        <a:defRPr sz="2400" b="1">
          <a:solidFill>
            <a:schemeClr val="bg1"/>
          </a:solidFill>
          <a:latin typeface="Calibri" pitchFamily="34" charset="0"/>
        </a:defRPr>
      </a:lvl4pPr>
      <a:lvl5pPr algn="l" rtl="0" eaLnBrk="0" fontAlgn="base" hangingPunct="0">
        <a:spcBef>
          <a:spcPct val="0"/>
        </a:spcBef>
        <a:spcAft>
          <a:spcPct val="0"/>
        </a:spcAft>
        <a:defRPr sz="2400" b="1">
          <a:solidFill>
            <a:schemeClr val="bg1"/>
          </a:solidFill>
          <a:latin typeface="Calibri" pitchFamily="34" charset="0"/>
        </a:defRPr>
      </a:lvl5pPr>
      <a:lvl6pPr marL="457200" algn="l" rtl="0" fontAlgn="base">
        <a:spcBef>
          <a:spcPct val="0"/>
        </a:spcBef>
        <a:spcAft>
          <a:spcPct val="0"/>
        </a:spcAft>
        <a:defRPr sz="2400" b="1">
          <a:solidFill>
            <a:schemeClr val="bg1"/>
          </a:solidFill>
          <a:latin typeface="Calibri" pitchFamily="34" charset="0"/>
        </a:defRPr>
      </a:lvl6pPr>
      <a:lvl7pPr marL="914400" algn="l" rtl="0" fontAlgn="base">
        <a:spcBef>
          <a:spcPct val="0"/>
        </a:spcBef>
        <a:spcAft>
          <a:spcPct val="0"/>
        </a:spcAft>
        <a:defRPr sz="2400" b="1">
          <a:solidFill>
            <a:schemeClr val="bg1"/>
          </a:solidFill>
          <a:latin typeface="Calibri" pitchFamily="34" charset="0"/>
        </a:defRPr>
      </a:lvl7pPr>
      <a:lvl8pPr marL="1371600" algn="l" rtl="0" fontAlgn="base">
        <a:spcBef>
          <a:spcPct val="0"/>
        </a:spcBef>
        <a:spcAft>
          <a:spcPct val="0"/>
        </a:spcAft>
        <a:defRPr sz="2400" b="1">
          <a:solidFill>
            <a:schemeClr val="bg1"/>
          </a:solidFill>
          <a:latin typeface="Calibri" pitchFamily="34" charset="0"/>
        </a:defRPr>
      </a:lvl8pPr>
      <a:lvl9pPr marL="1828800" algn="l" rtl="0" fontAlgn="base">
        <a:spcBef>
          <a:spcPct val="0"/>
        </a:spcBef>
        <a:spcAft>
          <a:spcPct val="0"/>
        </a:spcAft>
        <a:defRPr sz="2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AutoNum type="arabicPeriod"/>
        <a:defRPr sz="2000" b="1">
          <a:solidFill>
            <a:schemeClr val="tx1"/>
          </a:solidFill>
          <a:latin typeface="+mn-lt"/>
          <a:ea typeface="+mn-ea"/>
          <a:cs typeface="+mn-cs"/>
        </a:defRPr>
      </a:lvl1pPr>
      <a:lvl2pPr marL="800100" indent="-279400" algn="l" rtl="0" eaLnBrk="0" fontAlgn="base" hangingPunct="0">
        <a:spcBef>
          <a:spcPct val="20000"/>
        </a:spcBef>
        <a:spcAft>
          <a:spcPct val="0"/>
        </a:spcAft>
        <a:buFont typeface="Wingdings" pitchFamily="2" charset="2"/>
        <a:buChar char="§"/>
        <a:defRPr>
          <a:solidFill>
            <a:schemeClr val="tx1"/>
          </a:solidFill>
          <a:latin typeface="+mn-lt"/>
        </a:defRPr>
      </a:lvl2pPr>
      <a:lvl3pPr marL="1206500" indent="-292100" algn="l" rtl="0" eaLnBrk="0" fontAlgn="base" hangingPunct="0">
        <a:spcBef>
          <a:spcPct val="20000"/>
        </a:spcBef>
        <a:spcAft>
          <a:spcPct val="0"/>
        </a:spcAft>
        <a:buChar char="o"/>
        <a:defRPr sz="1600">
          <a:solidFill>
            <a:schemeClr val="tx1"/>
          </a:solidFill>
          <a:latin typeface="+mn-lt"/>
        </a:defRPr>
      </a:lvl3pPr>
      <a:lvl4pPr marL="1600200" indent="-279400" algn="l" rtl="0" eaLnBrk="0" fontAlgn="base" hangingPunct="0">
        <a:spcBef>
          <a:spcPct val="20000"/>
        </a:spcBef>
        <a:spcAft>
          <a:spcPct val="0"/>
        </a:spcAft>
        <a:buFont typeface="Wingdings" pitchFamily="2" charset="2"/>
        <a:buChar char="v"/>
        <a:defRPr sz="1400">
          <a:solidFill>
            <a:schemeClr val="tx1"/>
          </a:solidFill>
          <a:latin typeface="+mn-lt"/>
        </a:defRPr>
      </a:lvl4pPr>
      <a:lvl5pPr marL="2006600" indent="-292100" algn="l" rtl="0" eaLnBrk="0" fontAlgn="base" hangingPunct="0">
        <a:spcBef>
          <a:spcPct val="20000"/>
        </a:spcBef>
        <a:spcAft>
          <a:spcPct val="0"/>
        </a:spcAft>
        <a:buFont typeface="Wingdings" pitchFamily="2" charset="2"/>
        <a:buChar char="Ø"/>
        <a:defRPr sz="1200">
          <a:solidFill>
            <a:schemeClr val="tx1"/>
          </a:solidFill>
          <a:latin typeface="+mn-lt"/>
        </a:defRPr>
      </a:lvl5pPr>
      <a:lvl6pPr marL="2463800" indent="-292100" algn="l" rtl="0" fontAlgn="base">
        <a:spcBef>
          <a:spcPct val="20000"/>
        </a:spcBef>
        <a:spcAft>
          <a:spcPct val="0"/>
        </a:spcAft>
        <a:buFont typeface="Wingdings" pitchFamily="2" charset="2"/>
        <a:buChar char="Ø"/>
        <a:defRPr sz="1200">
          <a:solidFill>
            <a:schemeClr val="tx1"/>
          </a:solidFill>
          <a:latin typeface="+mn-lt"/>
        </a:defRPr>
      </a:lvl6pPr>
      <a:lvl7pPr marL="2921000" indent="-292100" algn="l" rtl="0" fontAlgn="base">
        <a:spcBef>
          <a:spcPct val="20000"/>
        </a:spcBef>
        <a:spcAft>
          <a:spcPct val="0"/>
        </a:spcAft>
        <a:buFont typeface="Wingdings" pitchFamily="2" charset="2"/>
        <a:buChar char="Ø"/>
        <a:defRPr sz="1200">
          <a:solidFill>
            <a:schemeClr val="tx1"/>
          </a:solidFill>
          <a:latin typeface="+mn-lt"/>
        </a:defRPr>
      </a:lvl7pPr>
      <a:lvl8pPr marL="3378200" indent="-292100" algn="l" rtl="0" fontAlgn="base">
        <a:spcBef>
          <a:spcPct val="20000"/>
        </a:spcBef>
        <a:spcAft>
          <a:spcPct val="0"/>
        </a:spcAft>
        <a:buFont typeface="Wingdings" pitchFamily="2" charset="2"/>
        <a:buChar char="Ø"/>
        <a:defRPr sz="1200">
          <a:solidFill>
            <a:schemeClr val="tx1"/>
          </a:solidFill>
          <a:latin typeface="+mn-lt"/>
        </a:defRPr>
      </a:lvl8pPr>
      <a:lvl9pPr marL="3835400" indent="-292100" algn="l" rtl="0" fontAlgn="base">
        <a:spcBef>
          <a:spcPct val="20000"/>
        </a:spcBef>
        <a:spcAft>
          <a:spcPct val="0"/>
        </a:spcAft>
        <a:buFont typeface="Wingdings" pitchFamily="2" charset="2"/>
        <a:buChar char="Ø"/>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3900" y="190500"/>
            <a:ext cx="76962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733425" y="1155700"/>
            <a:ext cx="7670800" cy="47879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a:lvl1pPr>
          </a:lstStyle>
          <a:p>
            <a:fld id="{F42C6705-A35E-413A-B393-7A8B34DD5C9B}" type="slidenum">
              <a:rPr lang="en-US" altLang="en-US"/>
              <a:pPr/>
              <a:t>‹#›</a:t>
            </a:fld>
            <a:endParaRPr lang="en-US" altLang="en-US" dirty="0"/>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71" name="Picture 4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45375" y="6280150"/>
            <a:ext cx="1089025" cy="317500"/>
          </a:xfrm>
          <a:prstGeom prst="rect">
            <a:avLst/>
          </a:prstGeom>
          <a:noFill/>
          <a:extLst>
            <a:ext uri="{909E8E84-426E-40DD-AFC4-6F175D3DCCD1}">
              <a14:hiddenFill xmlns:a14="http://schemas.microsoft.com/office/drawing/2010/main">
                <a:solidFill>
                  <a:srgbClr val="FFFFFF"/>
                </a:solidFill>
              </a14:hiddenFill>
            </a:ext>
          </a:extLst>
        </p:spPr>
      </p:pic>
      <p:sp>
        <p:nvSpPr>
          <p:cNvPr id="1073" name="Rectangle 49"/>
          <p:cNvSpPr>
            <a:spLocks noGrp="1" noChangeArrowheads="1"/>
          </p:cNvSpPr>
          <p:nvPr>
            <p:ph type="ftr" sz="quarter" idx="3"/>
          </p:nvPr>
        </p:nvSpPr>
        <p:spPr bwMode="auto">
          <a:xfrm>
            <a:off x="685800" y="6229350"/>
            <a:ext cx="624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a:lvl1pPr>
          </a:lstStyle>
          <a:p>
            <a:endParaRPr lang="en-US" altLang="en-US" dirty="0"/>
          </a:p>
        </p:txBody>
      </p:sp>
    </p:spTree>
    <p:extLst>
      <p:ext uri="{BB962C8B-B14F-4D97-AF65-F5344CB8AC3E}">
        <p14:creationId xmlns:p14="http://schemas.microsoft.com/office/powerpoint/2010/main" val="33025950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0" fontAlgn="base" hangingPunct="0">
        <a:spcBef>
          <a:spcPct val="0"/>
        </a:spcBef>
        <a:spcAft>
          <a:spcPct val="0"/>
        </a:spcAft>
        <a:defRPr sz="2800" b="1">
          <a:solidFill>
            <a:schemeClr val="tx1"/>
          </a:solidFill>
          <a:latin typeface="Arial" charset="0"/>
        </a:defRPr>
      </a:lvl6pPr>
      <a:lvl7pPr marL="914400" algn="l" rtl="0" eaLnBrk="0" fontAlgn="base" hangingPunct="0">
        <a:spcBef>
          <a:spcPct val="0"/>
        </a:spcBef>
        <a:spcAft>
          <a:spcPct val="0"/>
        </a:spcAft>
        <a:defRPr sz="2800" b="1">
          <a:solidFill>
            <a:schemeClr val="tx1"/>
          </a:solidFill>
          <a:latin typeface="Arial" charset="0"/>
        </a:defRPr>
      </a:lvl7pPr>
      <a:lvl8pPr marL="1371600" algn="l" rtl="0" eaLnBrk="0" fontAlgn="base" hangingPunct="0">
        <a:spcBef>
          <a:spcPct val="0"/>
        </a:spcBef>
        <a:spcAft>
          <a:spcPct val="0"/>
        </a:spcAft>
        <a:defRPr sz="2800" b="1">
          <a:solidFill>
            <a:schemeClr val="tx1"/>
          </a:solidFill>
          <a:latin typeface="Arial" charset="0"/>
        </a:defRPr>
      </a:lvl8pPr>
      <a:lvl9pPr marL="1828800" algn="l" rtl="0" eaLnBrk="0" fontAlgn="base" hangingPunct="0">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215900"/>
            <a:ext cx="8293100" cy="596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
        <p:nvSpPr>
          <p:cNvPr id="1027" name="Rectangle 3"/>
          <p:cNvSpPr>
            <a:spLocks noGrp="1" noChangeArrowheads="1"/>
          </p:cNvSpPr>
          <p:nvPr>
            <p:ph type="body" idx="1"/>
          </p:nvPr>
        </p:nvSpPr>
        <p:spPr bwMode="auto">
          <a:xfrm>
            <a:off x="734219" y="990600"/>
            <a:ext cx="7670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800" b="0">
                <a:latin typeface="Arial" charset="0"/>
                <a:cs typeface="+mn-cs"/>
              </a:defRPr>
            </a:lvl1pPr>
          </a:lstStyle>
          <a:p>
            <a:pPr>
              <a:defRPr/>
            </a:pPr>
            <a:r>
              <a:rPr lang="en-US" altLang="en-US" dirty="0">
                <a:solidFill>
                  <a:srgbClr val="000000"/>
                </a:solidFill>
              </a:rPr>
              <a:t>B</a:t>
            </a:r>
            <a:fld id="{2FBCACB6-7750-4C16-8B3F-023459CEA582}" type="slidenum">
              <a:rPr lang="en-US" altLang="en-US" smtClean="0">
                <a:solidFill>
                  <a:srgbClr val="000000"/>
                </a:solidFill>
              </a:rPr>
              <a:pPr>
                <a:defRPr/>
              </a:pPr>
              <a:t>‹#›</a:t>
            </a:fld>
            <a:endParaRPr lang="en-US" altLang="en-US" dirty="0">
              <a:solidFill>
                <a:srgbClr val="000000"/>
              </a:solidFill>
            </a:endParaRPr>
          </a:p>
        </p:txBody>
      </p:sp>
      <p:sp>
        <p:nvSpPr>
          <p:cNvPr id="1070" name="Line 46"/>
          <p:cNvSpPr>
            <a:spLocks noChangeShapeType="1"/>
          </p:cNvSpPr>
          <p:nvPr/>
        </p:nvSpPr>
        <p:spPr bwMode="auto">
          <a:xfrm>
            <a:off x="647700" y="6172200"/>
            <a:ext cx="7843838" cy="0"/>
          </a:xfrm>
          <a:prstGeom prst="line">
            <a:avLst/>
          </a:prstGeom>
          <a:noFill/>
          <a:ln w="19050">
            <a:solidFill>
              <a:schemeClr val="accent1"/>
            </a:solidFill>
            <a:round/>
            <a:headEnd/>
            <a:tailEnd/>
          </a:ln>
          <a:effectLst/>
        </p:spPr>
        <p:txBody>
          <a:bodyPr wrap="none" anchor="ctr"/>
          <a:lstStyle/>
          <a:p>
            <a:pPr eaLnBrk="0" hangingPunct="0">
              <a:defRPr/>
            </a:pPr>
            <a:endParaRPr lang="en-SG" dirty="0">
              <a:solidFill>
                <a:srgbClr val="000000"/>
              </a:solidFill>
              <a:latin typeface="Arial" charset="0"/>
              <a:cs typeface="+mn-cs"/>
            </a:endParaRPr>
          </a:p>
        </p:txBody>
      </p:sp>
      <p:pic>
        <p:nvPicPr>
          <p:cNvPr id="1030" name="Picture 47"/>
          <p:cNvPicPr>
            <a:picLocks noChangeAspect="1" noChangeArrowheads="1"/>
          </p:cNvPicPr>
          <p:nvPr/>
        </p:nvPicPr>
        <p:blipFill>
          <a:blip r:embed="rId15" cstate="print"/>
          <a:srcRect/>
          <a:stretch>
            <a:fillRect/>
          </a:stretch>
        </p:blipFill>
        <p:spPr bwMode="auto">
          <a:xfrm>
            <a:off x="7445423"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b="0">
                <a:latin typeface="Arial" charset="0"/>
                <a:cs typeface="+mn-cs"/>
              </a:defRPr>
            </a:lvl1pPr>
          </a:lstStyle>
          <a:p>
            <a:pPr>
              <a:defRPr/>
            </a:pPr>
            <a:endParaRPr lang="en-US" dirty="0">
              <a:solidFill>
                <a:srgbClr val="000000"/>
              </a:solidFill>
            </a:endParaRPr>
          </a:p>
        </p:txBody>
      </p:sp>
    </p:spTree>
    <p:extLst>
      <p:ext uri="{BB962C8B-B14F-4D97-AF65-F5344CB8AC3E}">
        <p14:creationId xmlns:p14="http://schemas.microsoft.com/office/powerpoint/2010/main" val="143030403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5"/>
            </p:custDataLst>
            <p:extLst>
              <p:ext uri="{D42A27DB-BD31-4B8C-83A1-F6EECF244321}">
                <p14:modId xmlns:p14="http://schemas.microsoft.com/office/powerpoint/2010/main" val="2924387747"/>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1637" name="think-cell Slide" r:id="rId16" imgW="360" imgH="360" progId="TCLayout.ActiveDocument.1">
                  <p:embed/>
                </p:oleObj>
              </mc:Choice>
              <mc:Fallback>
                <p:oleObj name="think-cell Slide" r:id="rId16" imgW="360" imgH="36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 name="Rectangle 2"/>
          <p:cNvSpPr>
            <a:spLocks noGrp="1" noChangeArrowheads="1"/>
          </p:cNvSpPr>
          <p:nvPr>
            <p:ph type="title"/>
          </p:nvPr>
        </p:nvSpPr>
        <p:spPr bwMode="auto">
          <a:xfrm>
            <a:off x="414338" y="404663"/>
            <a:ext cx="8315325" cy="7589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dirty="0"/>
              <a:t>Click to edit Master title / style</a:t>
            </a:r>
          </a:p>
        </p:txBody>
      </p:sp>
      <p:sp>
        <p:nvSpPr>
          <p:cNvPr id="2051" name="Rectangle 3"/>
          <p:cNvSpPr>
            <a:spLocks noGrp="1" noChangeArrowheads="1"/>
          </p:cNvSpPr>
          <p:nvPr>
            <p:ph type="body" idx="1"/>
          </p:nvPr>
        </p:nvSpPr>
        <p:spPr bwMode="auto">
          <a:xfrm>
            <a:off x="414339" y="1409700"/>
            <a:ext cx="8315324" cy="4533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7" name="Picture 47"/>
          <p:cNvPicPr>
            <a:picLocks noChangeAspect="1" noChangeArrowheads="1"/>
          </p:cNvPicPr>
          <p:nvPr/>
        </p:nvPicPr>
        <p:blipFill>
          <a:blip r:embed="rId18" cstate="print"/>
          <a:srcRect/>
          <a:stretch>
            <a:fillRect/>
          </a:stretch>
        </p:blipFill>
        <p:spPr bwMode="auto">
          <a:xfrm>
            <a:off x="7308307" y="6351860"/>
            <a:ext cx="1089025" cy="317500"/>
          </a:xfrm>
          <a:prstGeom prst="rect">
            <a:avLst/>
          </a:prstGeom>
          <a:noFill/>
          <a:ln w="9525">
            <a:noFill/>
            <a:miter lim="800000"/>
            <a:headEnd/>
            <a:tailEnd/>
          </a:ln>
        </p:spPr>
      </p:pic>
    </p:spTree>
    <p:extLst>
      <p:ext uri="{BB962C8B-B14F-4D97-AF65-F5344CB8AC3E}">
        <p14:creationId xmlns:p14="http://schemas.microsoft.com/office/powerpoint/2010/main" val="116795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rtl="0" eaLnBrk="1" fontAlgn="base" hangingPunct="1">
        <a:spcBef>
          <a:spcPct val="0"/>
        </a:spcBef>
        <a:spcAft>
          <a:spcPct val="0"/>
        </a:spcAft>
        <a:defRPr sz="2000" b="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173736" indent="-173736" algn="l" rtl="0" eaLnBrk="1" fontAlgn="base" hangingPunct="1">
        <a:spcBef>
          <a:spcPts val="1152"/>
        </a:spcBef>
        <a:spcAft>
          <a:spcPct val="0"/>
        </a:spcAft>
        <a:buClr>
          <a:schemeClr val="accent1"/>
        </a:buClr>
        <a:buFont typeface="Wingdings" pitchFamily="2" charset="2"/>
        <a:buChar char="§"/>
        <a:defRPr sz="1600">
          <a:solidFill>
            <a:schemeClr val="tx1"/>
          </a:solidFill>
          <a:latin typeface="+mn-lt"/>
          <a:ea typeface="+mn-ea"/>
          <a:cs typeface="+mn-cs"/>
        </a:defRPr>
      </a:lvl1pPr>
      <a:lvl2pPr marL="347472" indent="-164592"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2pPr>
      <a:lvl3pPr marL="512064" indent="-173736"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3pPr>
      <a:lvl4pPr marL="685800" indent="-164592"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4pPr>
      <a:lvl5pPr marL="859536" indent="-173736" algn="l" rtl="0" eaLnBrk="1" fontAlgn="base" hangingPunct="1">
        <a:spcBef>
          <a:spcPts val="384"/>
        </a:spcBef>
        <a:spcAft>
          <a:spcPct val="0"/>
        </a:spcAft>
        <a:buFont typeface="Arial" panose="020B0604020202020204" pitchFamily="34" charset="0"/>
        <a:buChar char="-"/>
        <a:defRPr sz="14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9.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08365" y="2079541"/>
            <a:ext cx="7502235" cy="2117009"/>
          </a:xfrm>
        </p:spPr>
        <p:txBody>
          <a:bodyPr/>
          <a:lstStyle/>
          <a:p>
            <a:r>
              <a:rPr lang="en-GB" sz="2800" dirty="0">
                <a:solidFill>
                  <a:schemeClr val="tx1"/>
                </a:solidFill>
              </a:rPr>
              <a:t>Credit Architecture Project </a:t>
            </a:r>
            <a:br>
              <a:rPr lang="en-GB" sz="2800" dirty="0">
                <a:solidFill>
                  <a:schemeClr val="tx1"/>
                </a:solidFill>
              </a:rPr>
            </a:br>
            <a:r>
              <a:rPr lang="en-GB" sz="2400" dirty="0">
                <a:solidFill>
                  <a:schemeClr val="tx1"/>
                </a:solidFill>
              </a:rPr>
              <a:t>Phase 2 Discussion on End-to-End Process</a:t>
            </a:r>
            <a:br>
              <a:rPr lang="en-GB" sz="2400" dirty="0">
                <a:solidFill>
                  <a:schemeClr val="tx1"/>
                </a:solidFill>
              </a:rPr>
            </a:br>
            <a:br>
              <a:rPr lang="en-GB" sz="2400" dirty="0">
                <a:solidFill>
                  <a:schemeClr val="tx1"/>
                </a:solidFill>
              </a:rPr>
            </a:br>
            <a:r>
              <a:rPr lang="en-GB" sz="2000" dirty="0">
                <a:solidFill>
                  <a:schemeClr val="tx1"/>
                </a:solidFill>
              </a:rPr>
              <a:t>Section B – Supplementary Deck</a:t>
            </a:r>
            <a:endParaRPr lang="en-SG" sz="2000" dirty="0">
              <a:solidFill>
                <a:schemeClr val="tx1"/>
              </a:solidFill>
            </a:endParaRPr>
          </a:p>
        </p:txBody>
      </p:sp>
    </p:spTree>
    <p:extLst>
      <p:ext uri="{BB962C8B-B14F-4D97-AF65-F5344CB8AC3E}">
        <p14:creationId xmlns:p14="http://schemas.microsoft.com/office/powerpoint/2010/main" val="199806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1 Process Maps – “As-Is” (5/ 7)</a:t>
            </a:r>
            <a:endParaRPr lang="en-US" dirty="0"/>
          </a:p>
        </p:txBody>
      </p:sp>
      <p:sp>
        <p:nvSpPr>
          <p:cNvPr id="20" name="TextBox 19"/>
          <p:cNvSpPr txBox="1"/>
          <p:nvPr/>
        </p:nvSpPr>
        <p:spPr>
          <a:xfrm>
            <a:off x="564287" y="6150114"/>
            <a:ext cx="6827113" cy="461665"/>
          </a:xfrm>
          <a:prstGeom prst="rect">
            <a:avLst/>
          </a:prstGeom>
          <a:noFill/>
        </p:spPr>
        <p:txBody>
          <a:bodyPr wrap="square" rtlCol="0">
            <a:spAutoFit/>
          </a:bodyPr>
          <a:lstStyle/>
          <a:p>
            <a:r>
              <a:rPr lang="en-GB" sz="800" b="0" dirty="0">
                <a:latin typeface="Arial (Headings)"/>
              </a:rPr>
              <a:t>Note: </a:t>
            </a:r>
          </a:p>
          <a:p>
            <a:pPr marL="228600" indent="-228600">
              <a:buAutoNum type="arabicPeriod"/>
            </a:pPr>
            <a:r>
              <a:rPr lang="en-GB" sz="800" b="0" dirty="0">
                <a:latin typeface="Arial (Headings)"/>
              </a:rPr>
              <a:t>Activities above need not occur in sequence as numbered. As indicated by the RM / CRMs, most activities within the stage can happen concurrently</a:t>
            </a:r>
          </a:p>
        </p:txBody>
      </p:sp>
      <p:grpSp>
        <p:nvGrpSpPr>
          <p:cNvPr id="3" name="Group 2"/>
          <p:cNvGrpSpPr/>
          <p:nvPr/>
        </p:nvGrpSpPr>
        <p:grpSpPr>
          <a:xfrm>
            <a:off x="404447" y="800100"/>
            <a:ext cx="8335107" cy="5257801"/>
            <a:chOff x="351693" y="838200"/>
            <a:chExt cx="8335107" cy="5257801"/>
          </a:xfrm>
        </p:grpSpPr>
        <p:graphicFrame>
          <p:nvGraphicFramePr>
            <p:cNvPr id="16" name="Diagram 15"/>
            <p:cNvGraphicFramePr/>
            <p:nvPr>
              <p:extLst>
                <p:ext uri="{D42A27DB-BD31-4B8C-83A1-F6EECF244321}">
                  <p14:modId xmlns:p14="http://schemas.microsoft.com/office/powerpoint/2010/main" val="3885336417"/>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17"/>
            <p:cNvSpPr/>
            <p:nvPr/>
          </p:nvSpPr>
          <p:spPr bwMode="auto">
            <a:xfrm>
              <a:off x="1752600" y="1371600"/>
              <a:ext cx="1143000" cy="9906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6.01 </a:t>
              </a:r>
            </a:p>
            <a:p>
              <a:pPr eaLnBrk="0" hangingPunct="0"/>
              <a:r>
                <a:rPr lang="en-US" sz="700" b="0" dirty="0">
                  <a:latin typeface="Arial (Headings)"/>
                </a:rPr>
                <a:t>Signoff final doc by client</a:t>
              </a:r>
              <a:endParaRPr kumimoji="0" lang="en-US" sz="700" b="0" i="0" u="none" strike="noStrike" cap="none" normalizeH="0" baseline="0" dirty="0">
                <a:ln>
                  <a:noFill/>
                </a:ln>
                <a:solidFill>
                  <a:schemeClr val="tx1"/>
                </a:solidFill>
                <a:effectLst/>
                <a:latin typeface="Arial (Headings)"/>
              </a:endParaRPr>
            </a:p>
          </p:txBody>
        </p:sp>
        <p:sp>
          <p:nvSpPr>
            <p:cNvPr id="21" name="Rectangle 20"/>
            <p:cNvSpPr/>
            <p:nvPr/>
          </p:nvSpPr>
          <p:spPr bwMode="auto">
            <a:xfrm>
              <a:off x="1752600" y="381000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6.02 </a:t>
              </a:r>
            </a:p>
            <a:p>
              <a:pPr eaLnBrk="0" hangingPunct="0"/>
              <a:r>
                <a:rPr lang="en-US" sz="700" b="0" dirty="0">
                  <a:latin typeface="Arial (Headings)"/>
                </a:rPr>
                <a:t>Approve waivers, deferrals for conditions precedent with credit impact according to DOA</a:t>
              </a:r>
              <a:endParaRPr kumimoji="0" lang="en-US" sz="700" b="0" i="0" u="none" strike="noStrike" cap="none" normalizeH="0" baseline="0" dirty="0">
                <a:ln>
                  <a:noFill/>
                </a:ln>
                <a:solidFill>
                  <a:schemeClr val="tx1"/>
                </a:solidFill>
                <a:effectLst/>
                <a:latin typeface="Arial (Headings)"/>
              </a:endParaRPr>
            </a:p>
          </p:txBody>
        </p:sp>
        <p:sp>
          <p:nvSpPr>
            <p:cNvPr id="23" name="Rectangle 22"/>
            <p:cNvSpPr/>
            <p:nvPr/>
          </p:nvSpPr>
          <p:spPr bwMode="auto">
            <a:xfrm>
              <a:off x="4495800" y="1371600"/>
              <a:ext cx="1143000" cy="9906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6.04 </a:t>
              </a:r>
            </a:p>
            <a:p>
              <a:pPr eaLnBrk="0" hangingPunct="0"/>
              <a:r>
                <a:rPr lang="en-US" sz="700" b="0" dirty="0">
                  <a:latin typeface="Arial (Headings)"/>
                </a:rPr>
                <a:t>Prepare activation form</a:t>
              </a:r>
              <a:endParaRPr kumimoji="0" lang="en-US" sz="700" b="0" i="0" u="none" strike="noStrike" cap="none" normalizeH="0" baseline="0" dirty="0">
                <a:ln>
                  <a:noFill/>
                </a:ln>
                <a:solidFill>
                  <a:schemeClr val="tx1"/>
                </a:solidFill>
                <a:effectLst/>
                <a:latin typeface="Arial (Headings)"/>
              </a:endParaRPr>
            </a:p>
          </p:txBody>
        </p:sp>
        <p:sp>
          <p:nvSpPr>
            <p:cNvPr id="24" name="Rectangle 23"/>
            <p:cNvSpPr/>
            <p:nvPr/>
          </p:nvSpPr>
          <p:spPr bwMode="auto">
            <a:xfrm>
              <a:off x="3124200" y="1371600"/>
              <a:ext cx="1143000" cy="9906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6.03 </a:t>
              </a:r>
            </a:p>
            <a:p>
              <a:pPr eaLnBrk="0" hangingPunct="0"/>
              <a:r>
                <a:rPr lang="en-US" sz="700" b="0" dirty="0">
                  <a:latin typeface="Arial (Headings)"/>
                </a:rPr>
                <a:t>Submit all docs + confirm CP to CCU for activation</a:t>
              </a:r>
              <a:endParaRPr kumimoji="0" lang="en-US" sz="700" b="0" i="0" u="none" strike="noStrike" cap="none" normalizeH="0" baseline="0" dirty="0">
                <a:ln>
                  <a:noFill/>
                </a:ln>
                <a:solidFill>
                  <a:schemeClr val="tx1"/>
                </a:solidFill>
                <a:effectLst/>
                <a:latin typeface="Arial (Headings)"/>
              </a:endParaRPr>
            </a:p>
          </p:txBody>
        </p:sp>
        <p:sp>
          <p:nvSpPr>
            <p:cNvPr id="28" name="Rectangle 27"/>
            <p:cNvSpPr/>
            <p:nvPr/>
          </p:nvSpPr>
          <p:spPr bwMode="auto">
            <a:xfrm>
              <a:off x="1752600" y="4876800"/>
              <a:ext cx="1143000" cy="716478"/>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6.05</a:t>
              </a:r>
            </a:p>
            <a:p>
              <a:pPr eaLnBrk="0" hangingPunct="0"/>
              <a:r>
                <a:rPr lang="en-US" sz="700" b="0" dirty="0">
                  <a:latin typeface="Arial (Headings)"/>
                </a:rPr>
                <a:t>Check documents and compliance of CPs</a:t>
              </a:r>
              <a:endParaRPr kumimoji="0" lang="en-US" sz="700" b="0" i="0" u="none" strike="noStrike" cap="none" normalizeH="0" baseline="0" dirty="0">
                <a:ln>
                  <a:noFill/>
                </a:ln>
                <a:solidFill>
                  <a:schemeClr val="tx1"/>
                </a:solidFill>
                <a:effectLst/>
                <a:latin typeface="Arial (Headings)"/>
              </a:endParaRPr>
            </a:p>
          </p:txBody>
        </p:sp>
        <p:sp>
          <p:nvSpPr>
            <p:cNvPr id="29" name="Rectangle 28"/>
            <p:cNvSpPr/>
            <p:nvPr/>
          </p:nvSpPr>
          <p:spPr bwMode="auto">
            <a:xfrm>
              <a:off x="3124200" y="4876800"/>
              <a:ext cx="1143000" cy="716478"/>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6.06</a:t>
              </a:r>
            </a:p>
            <a:p>
              <a:pPr eaLnBrk="0" hangingPunct="0"/>
              <a:r>
                <a:rPr lang="en-US" sz="700" b="0" dirty="0">
                  <a:latin typeface="Arial (Headings)"/>
                </a:rPr>
                <a:t>Perform limit activation</a:t>
              </a:r>
              <a:endParaRPr kumimoji="0" lang="en-US" sz="700" b="0" i="0" u="none" strike="noStrike" cap="none" normalizeH="0" baseline="0" dirty="0">
                <a:ln>
                  <a:noFill/>
                </a:ln>
                <a:solidFill>
                  <a:schemeClr val="tx1"/>
                </a:solidFill>
                <a:effectLst/>
                <a:latin typeface="Arial (Headings)"/>
              </a:endParaRPr>
            </a:p>
          </p:txBody>
        </p:sp>
        <p:sp>
          <p:nvSpPr>
            <p:cNvPr id="30" name="Rectangle 29"/>
            <p:cNvSpPr/>
            <p:nvPr/>
          </p:nvSpPr>
          <p:spPr bwMode="auto">
            <a:xfrm>
              <a:off x="4472050" y="4876800"/>
              <a:ext cx="1143000" cy="716478"/>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Arial (Headings)"/>
                </a:rPr>
                <a:t>6.07</a:t>
              </a:r>
            </a:p>
            <a:p>
              <a:pPr eaLnBrk="0" hangingPunct="0"/>
              <a:r>
                <a:rPr lang="en-US" sz="700" b="0" dirty="0">
                  <a:latin typeface="Arial (Headings)"/>
                </a:rPr>
                <a:t>Upload covenants, terms for tracking</a:t>
              </a:r>
              <a:endParaRPr kumimoji="0" lang="en-US" sz="700" b="0" i="0" u="none" strike="noStrike" cap="none" normalizeH="0" baseline="0" dirty="0">
                <a:ln>
                  <a:noFill/>
                </a:ln>
                <a:solidFill>
                  <a:schemeClr val="tx1"/>
                </a:solidFill>
                <a:effectLst/>
                <a:latin typeface="Arial (Headings)"/>
              </a:endParaRPr>
            </a:p>
          </p:txBody>
        </p:sp>
        <p:sp>
          <p:nvSpPr>
            <p:cNvPr id="19" name="Rectangle 18"/>
            <p:cNvSpPr/>
            <p:nvPr/>
          </p:nvSpPr>
          <p:spPr bwMode="auto">
            <a:xfrm>
              <a:off x="1723900" y="5779826"/>
              <a:ext cx="39149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Arial (Headings)"/>
                </a:rPr>
                <a:t>Finacle (Loans), MLC/ Murex (Derivatives), TZ (FX), IMEX/ FactorPro (Trade)</a:t>
              </a:r>
              <a:endParaRPr kumimoji="0" lang="en-US" sz="700" b="0" i="0" u="none" strike="noStrike" cap="none" normalizeH="0" baseline="0" dirty="0">
                <a:ln>
                  <a:noFill/>
                </a:ln>
                <a:solidFill>
                  <a:schemeClr val="tx1"/>
                </a:solidFill>
                <a:effectLst/>
                <a:latin typeface="Arial (Headings)"/>
              </a:endParaRPr>
            </a:p>
          </p:txBody>
        </p:sp>
        <p:sp>
          <p:nvSpPr>
            <p:cNvPr id="22" name="Rectangle 21"/>
            <p:cNvSpPr/>
            <p:nvPr/>
          </p:nvSpPr>
          <p:spPr bwMode="auto">
            <a:xfrm>
              <a:off x="351693" y="1371601"/>
              <a:ext cx="1202390" cy="2286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endParaRPr>
            </a:p>
          </p:txBody>
        </p:sp>
        <p:sp>
          <p:nvSpPr>
            <p:cNvPr id="31" name="Rectangle 30"/>
            <p:cNvSpPr/>
            <p:nvPr/>
          </p:nvSpPr>
          <p:spPr bwMode="auto">
            <a:xfrm>
              <a:off x="351693" y="4876800"/>
              <a:ext cx="1202390" cy="76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endParaRPr>
            </a:p>
          </p:txBody>
        </p:sp>
        <p:sp>
          <p:nvSpPr>
            <p:cNvPr id="32" name="Rectangle 31"/>
            <p:cNvSpPr/>
            <p:nvPr/>
          </p:nvSpPr>
          <p:spPr bwMode="auto">
            <a:xfrm>
              <a:off x="351693" y="3810000"/>
              <a:ext cx="1202390"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Arial (Headings)"/>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endParaRPr>
            </a:p>
          </p:txBody>
        </p:sp>
        <p:sp>
          <p:nvSpPr>
            <p:cNvPr id="33" name="Rectangle 32"/>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Headings)"/>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10</a:t>
            </a:fld>
            <a:endParaRPr lang="en-US" altLang="en-US" dirty="0">
              <a:solidFill>
                <a:srgbClr val="000000"/>
              </a:solidFill>
            </a:endParaRPr>
          </a:p>
        </p:txBody>
      </p:sp>
    </p:spTree>
    <p:extLst>
      <p:ext uri="{BB962C8B-B14F-4D97-AF65-F5344CB8AC3E}">
        <p14:creationId xmlns:p14="http://schemas.microsoft.com/office/powerpoint/2010/main" val="383836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1 Process Maps – “As-Is” (6/ 7)</a:t>
            </a:r>
            <a:endParaRPr lang="en-US" dirty="0"/>
          </a:p>
        </p:txBody>
      </p:sp>
      <p:sp>
        <p:nvSpPr>
          <p:cNvPr id="18" name="TextBox 17"/>
          <p:cNvSpPr txBox="1"/>
          <p:nvPr/>
        </p:nvSpPr>
        <p:spPr>
          <a:xfrm>
            <a:off x="564287" y="6150114"/>
            <a:ext cx="6827113" cy="461665"/>
          </a:xfrm>
          <a:prstGeom prst="rect">
            <a:avLst/>
          </a:prstGeom>
          <a:noFill/>
        </p:spPr>
        <p:txBody>
          <a:bodyPr wrap="square" rtlCol="0">
            <a:spAutoFit/>
          </a:bodyPr>
          <a:lstStyle/>
          <a:p>
            <a:r>
              <a:rPr lang="en-GB" sz="800" b="0" dirty="0">
                <a:latin typeface="+mj-lt"/>
              </a:rPr>
              <a:t>Note: </a:t>
            </a:r>
          </a:p>
          <a:p>
            <a:pPr marL="228600" indent="-228600">
              <a:buAutoNum type="arabicPeriod"/>
            </a:pPr>
            <a:r>
              <a:rPr lang="en-GB" sz="800" b="0" dirty="0">
                <a:latin typeface="+mj-lt"/>
              </a:rPr>
              <a:t>Activities above need not occur in sequence as numbered. As indicated by the RM / CRMs, most activities within the stage can happen concurrently</a:t>
            </a:r>
          </a:p>
        </p:txBody>
      </p:sp>
      <p:grpSp>
        <p:nvGrpSpPr>
          <p:cNvPr id="3" name="Group 2"/>
          <p:cNvGrpSpPr/>
          <p:nvPr/>
        </p:nvGrpSpPr>
        <p:grpSpPr>
          <a:xfrm>
            <a:off x="404447" y="808007"/>
            <a:ext cx="8335107" cy="5241986"/>
            <a:chOff x="351693" y="838200"/>
            <a:chExt cx="8335107" cy="5241986"/>
          </a:xfrm>
        </p:grpSpPr>
        <p:graphicFrame>
          <p:nvGraphicFramePr>
            <p:cNvPr id="8" name="Diagram 7"/>
            <p:cNvGraphicFramePr/>
            <p:nvPr>
              <p:extLst>
                <p:ext uri="{D42A27DB-BD31-4B8C-83A1-F6EECF244321}">
                  <p14:modId xmlns:p14="http://schemas.microsoft.com/office/powerpoint/2010/main" val="368660579"/>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bwMode="auto">
            <a:xfrm>
              <a:off x="17526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7.01 </a:t>
              </a:r>
            </a:p>
            <a:p>
              <a:pPr eaLnBrk="0" hangingPunct="0"/>
              <a:r>
                <a:rPr lang="en-US" sz="700" b="0" dirty="0">
                  <a:latin typeface="+mj-lt"/>
                </a:rPr>
                <a:t>Submit requests for transaction deviations, excesses</a:t>
              </a:r>
              <a:endParaRPr kumimoji="0" lang="en-US" sz="700" b="0" i="0" u="none" strike="noStrike" cap="none" normalizeH="0" baseline="0" dirty="0">
                <a:ln>
                  <a:noFill/>
                </a:ln>
                <a:solidFill>
                  <a:schemeClr val="tx1"/>
                </a:solidFill>
                <a:effectLst/>
                <a:latin typeface="+mj-lt"/>
              </a:endParaRPr>
            </a:p>
          </p:txBody>
        </p:sp>
        <p:sp>
          <p:nvSpPr>
            <p:cNvPr id="11" name="Rectangle 10"/>
            <p:cNvSpPr/>
            <p:nvPr/>
          </p:nvSpPr>
          <p:spPr bwMode="auto">
            <a:xfrm>
              <a:off x="1752600" y="4800600"/>
              <a:ext cx="1143000" cy="8382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7.04 </a:t>
              </a:r>
            </a:p>
            <a:p>
              <a:pPr eaLnBrk="0" hangingPunct="0"/>
              <a:r>
                <a:rPr lang="en-US" sz="700" b="0" dirty="0">
                  <a:latin typeface="+mj-lt"/>
                </a:rPr>
                <a:t>Ensure Compliance with conditions precedent, including formal valuation reports</a:t>
              </a:r>
              <a:endParaRPr kumimoji="0" lang="en-US" sz="700" b="0" i="0" u="none" strike="noStrike" cap="none" normalizeH="0" baseline="0" dirty="0">
                <a:ln>
                  <a:noFill/>
                </a:ln>
                <a:solidFill>
                  <a:schemeClr val="tx1"/>
                </a:solidFill>
                <a:effectLst/>
                <a:latin typeface="+mj-lt"/>
              </a:endParaRPr>
            </a:p>
          </p:txBody>
        </p:sp>
        <p:sp>
          <p:nvSpPr>
            <p:cNvPr id="23" name="Rectangle 22"/>
            <p:cNvSpPr/>
            <p:nvPr/>
          </p:nvSpPr>
          <p:spPr bwMode="auto">
            <a:xfrm>
              <a:off x="30480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7.02 </a:t>
              </a:r>
            </a:p>
            <a:p>
              <a:pPr eaLnBrk="0" hangingPunct="0"/>
              <a:r>
                <a:rPr lang="en-US" sz="700" b="0" dirty="0">
                  <a:latin typeface="+mj-lt"/>
                </a:rPr>
                <a:t>Ad hoc trade highlights – Obtain blanket approval</a:t>
              </a:r>
              <a:endParaRPr kumimoji="0" lang="en-US" sz="700" b="0" i="0" u="none" strike="noStrike" cap="none" normalizeH="0" baseline="0" dirty="0">
                <a:ln>
                  <a:noFill/>
                </a:ln>
                <a:solidFill>
                  <a:schemeClr val="tx1"/>
                </a:solidFill>
                <a:effectLst/>
                <a:latin typeface="+mj-lt"/>
              </a:endParaRPr>
            </a:p>
          </p:txBody>
        </p:sp>
        <p:sp>
          <p:nvSpPr>
            <p:cNvPr id="15" name="Rectangle 14"/>
            <p:cNvSpPr/>
            <p:nvPr/>
          </p:nvSpPr>
          <p:spPr bwMode="auto">
            <a:xfrm>
              <a:off x="2971800" y="4800600"/>
              <a:ext cx="1143000" cy="8382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7.05</a:t>
              </a:r>
            </a:p>
            <a:p>
              <a:pPr eaLnBrk="0" hangingPunct="0"/>
              <a:r>
                <a:rPr lang="en-US" sz="700" b="0" dirty="0">
                  <a:latin typeface="+mj-lt"/>
                </a:rPr>
                <a:t>Disbursement: Activation of additional limits</a:t>
              </a:r>
              <a:endParaRPr kumimoji="0" lang="en-US" sz="700" b="0" i="0" u="none" strike="noStrike" cap="none" normalizeH="0" baseline="0" dirty="0">
                <a:ln>
                  <a:noFill/>
                </a:ln>
                <a:solidFill>
                  <a:schemeClr val="tx1"/>
                </a:solidFill>
                <a:effectLst/>
                <a:latin typeface="+mj-lt"/>
              </a:endParaRPr>
            </a:p>
          </p:txBody>
        </p:sp>
        <p:sp>
          <p:nvSpPr>
            <p:cNvPr id="17" name="Rectangle 16"/>
            <p:cNvSpPr/>
            <p:nvPr/>
          </p:nvSpPr>
          <p:spPr bwMode="auto">
            <a:xfrm>
              <a:off x="1752600" y="3810000"/>
              <a:ext cx="1143000" cy="8382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7.03 </a:t>
              </a:r>
            </a:p>
            <a:p>
              <a:pPr eaLnBrk="0" hangingPunct="0"/>
              <a:r>
                <a:rPr lang="en-US" sz="700" b="0" dirty="0">
                  <a:latin typeface="+mj-lt"/>
                </a:rPr>
                <a:t>To review request and either approve / reject request</a:t>
              </a:r>
              <a:endParaRPr kumimoji="0" lang="en-US" sz="700" b="0" i="0" u="none" strike="noStrike" cap="none" normalizeH="0" baseline="0" dirty="0">
                <a:ln>
                  <a:noFill/>
                </a:ln>
                <a:solidFill>
                  <a:schemeClr val="tx1"/>
                </a:solidFill>
                <a:effectLst/>
                <a:latin typeface="+mj-lt"/>
              </a:endParaRPr>
            </a:p>
          </p:txBody>
        </p:sp>
        <p:sp>
          <p:nvSpPr>
            <p:cNvPr id="19" name="Rectangle 18"/>
            <p:cNvSpPr/>
            <p:nvPr/>
          </p:nvSpPr>
          <p:spPr bwMode="auto">
            <a:xfrm>
              <a:off x="351693" y="1371602"/>
              <a:ext cx="1202390" cy="2285999"/>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21" name="Rectangle 20"/>
            <p:cNvSpPr/>
            <p:nvPr/>
          </p:nvSpPr>
          <p:spPr bwMode="auto">
            <a:xfrm>
              <a:off x="351693" y="4800600"/>
              <a:ext cx="1202390" cy="838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24" name="Rectangle 23"/>
            <p:cNvSpPr/>
            <p:nvPr/>
          </p:nvSpPr>
          <p:spPr bwMode="auto">
            <a:xfrm>
              <a:off x="351693" y="3810000"/>
              <a:ext cx="1202390"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mj-lt"/>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25" name="Rectangle 24"/>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11</a:t>
            </a:fld>
            <a:endParaRPr lang="en-US" altLang="en-US" dirty="0">
              <a:solidFill>
                <a:srgbClr val="000000"/>
              </a:solidFill>
            </a:endParaRPr>
          </a:p>
        </p:txBody>
      </p:sp>
    </p:spTree>
    <p:extLst>
      <p:ext uri="{BB962C8B-B14F-4D97-AF65-F5344CB8AC3E}">
        <p14:creationId xmlns:p14="http://schemas.microsoft.com/office/powerpoint/2010/main" val="231763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1 Process Maps – “As-Is” (7/ 7)</a:t>
            </a:r>
            <a:endParaRPr lang="en-US" dirty="0"/>
          </a:p>
        </p:txBody>
      </p:sp>
      <p:sp>
        <p:nvSpPr>
          <p:cNvPr id="28" name="TextBox 27"/>
          <p:cNvSpPr txBox="1"/>
          <p:nvPr/>
        </p:nvSpPr>
        <p:spPr>
          <a:xfrm>
            <a:off x="564287" y="6150114"/>
            <a:ext cx="6827113" cy="461665"/>
          </a:xfrm>
          <a:prstGeom prst="rect">
            <a:avLst/>
          </a:prstGeom>
          <a:noFill/>
        </p:spPr>
        <p:txBody>
          <a:bodyPr wrap="square" rtlCol="0">
            <a:spAutoFit/>
          </a:bodyPr>
          <a:lstStyle/>
          <a:p>
            <a:r>
              <a:rPr lang="en-GB" sz="800" b="0" dirty="0">
                <a:latin typeface="+mj-lt"/>
              </a:rPr>
              <a:t>Note: </a:t>
            </a:r>
          </a:p>
          <a:p>
            <a:pPr marL="228600" indent="-228600">
              <a:buAutoNum type="arabicPeriod"/>
            </a:pPr>
            <a:r>
              <a:rPr lang="en-GB" sz="800" b="0" dirty="0">
                <a:latin typeface="+mj-lt"/>
              </a:rPr>
              <a:t>Activities above need not occur in sequence as numbered. As indicated by the RM / CRMs, most activities within the stage can happen concurrently</a:t>
            </a:r>
          </a:p>
        </p:txBody>
      </p:sp>
      <p:grpSp>
        <p:nvGrpSpPr>
          <p:cNvPr id="3" name="Group 2"/>
          <p:cNvGrpSpPr/>
          <p:nvPr/>
        </p:nvGrpSpPr>
        <p:grpSpPr>
          <a:xfrm>
            <a:off x="404447" y="800100"/>
            <a:ext cx="8335107" cy="5257801"/>
            <a:chOff x="351693" y="838200"/>
            <a:chExt cx="8335107" cy="5257801"/>
          </a:xfrm>
        </p:grpSpPr>
        <p:graphicFrame>
          <p:nvGraphicFramePr>
            <p:cNvPr id="8" name="Diagram 7"/>
            <p:cNvGraphicFramePr/>
            <p:nvPr>
              <p:extLst>
                <p:ext uri="{D42A27DB-BD31-4B8C-83A1-F6EECF244321}">
                  <p14:modId xmlns:p14="http://schemas.microsoft.com/office/powerpoint/2010/main" val="2427374027"/>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bwMode="auto">
            <a:xfrm>
              <a:off x="17526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8.01 </a:t>
              </a:r>
            </a:p>
            <a:p>
              <a:pPr eaLnBrk="0" hangingPunct="0"/>
              <a:r>
                <a:rPr lang="en-US" sz="700" b="0" dirty="0">
                  <a:latin typeface="+mj-lt"/>
                </a:rPr>
                <a:t>Prepare Group Review; interim + annual review (timely submission, satisfactory quality)</a:t>
              </a:r>
              <a:endParaRPr kumimoji="0" lang="en-US" sz="700" b="0" i="0" u="none" strike="noStrike" cap="none" normalizeH="0" baseline="0" dirty="0">
                <a:ln>
                  <a:noFill/>
                </a:ln>
                <a:solidFill>
                  <a:schemeClr val="tx1"/>
                </a:solidFill>
                <a:effectLst/>
                <a:latin typeface="+mj-lt"/>
              </a:endParaRPr>
            </a:p>
          </p:txBody>
        </p:sp>
        <p:sp>
          <p:nvSpPr>
            <p:cNvPr id="11" name="Rectangle 10"/>
            <p:cNvSpPr/>
            <p:nvPr/>
          </p:nvSpPr>
          <p:spPr bwMode="auto">
            <a:xfrm>
              <a:off x="31242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8.02 </a:t>
              </a:r>
            </a:p>
            <a:p>
              <a:pPr eaLnBrk="0" hangingPunct="0"/>
              <a:r>
                <a:rPr lang="en-US" sz="700" b="0" dirty="0">
                  <a:latin typeface="+mj-lt"/>
                </a:rPr>
                <a:t>Initiate periodic valuation of collateral (in accordance to guidelines)</a:t>
              </a:r>
              <a:endParaRPr kumimoji="0" lang="en-US" sz="700" b="0" i="0" u="none" strike="noStrike" cap="none" normalizeH="0" baseline="0" dirty="0">
                <a:ln>
                  <a:noFill/>
                </a:ln>
                <a:solidFill>
                  <a:schemeClr val="tx1"/>
                </a:solidFill>
                <a:effectLst/>
                <a:latin typeface="+mj-lt"/>
              </a:endParaRPr>
            </a:p>
          </p:txBody>
        </p:sp>
        <p:sp>
          <p:nvSpPr>
            <p:cNvPr id="12" name="Rectangle 11"/>
            <p:cNvSpPr/>
            <p:nvPr/>
          </p:nvSpPr>
          <p:spPr bwMode="auto">
            <a:xfrm>
              <a:off x="4495800" y="1371600"/>
              <a:ext cx="1143000" cy="22860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8.04 </a:t>
              </a:r>
            </a:p>
            <a:p>
              <a:pPr eaLnBrk="0" hangingPunct="0"/>
              <a:r>
                <a:rPr lang="en-US" sz="700" b="0" dirty="0">
                  <a:latin typeface="+mj-lt"/>
                </a:rPr>
                <a:t>Put up PRO-AM forms , assess impact and categorize (Red, Amber, Green or Weak) where applicable. Provide regular updates on such cases at different forums</a:t>
              </a:r>
            </a:p>
          </p:txBody>
        </p:sp>
        <p:sp>
          <p:nvSpPr>
            <p:cNvPr id="13" name="Rectangle 12"/>
            <p:cNvSpPr/>
            <p:nvPr/>
          </p:nvSpPr>
          <p:spPr bwMode="auto">
            <a:xfrm>
              <a:off x="1752600" y="3850577"/>
              <a:ext cx="1143000" cy="79762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8.03 </a:t>
              </a:r>
            </a:p>
            <a:p>
              <a:pPr eaLnBrk="0" hangingPunct="0"/>
              <a:r>
                <a:rPr lang="en-US" sz="700" b="0" dirty="0">
                  <a:latin typeface="+mj-lt"/>
                </a:rPr>
                <a:t>CCG to Approve Group Reviews + Risk Ratings</a:t>
              </a:r>
              <a:endParaRPr kumimoji="0" lang="en-US" sz="700" b="0" i="0" u="none" strike="noStrike" cap="none" normalizeH="0" baseline="0" dirty="0">
                <a:ln>
                  <a:noFill/>
                </a:ln>
                <a:solidFill>
                  <a:schemeClr val="tx1"/>
                </a:solidFill>
                <a:effectLst/>
                <a:latin typeface="+mj-lt"/>
              </a:endParaRPr>
            </a:p>
          </p:txBody>
        </p:sp>
        <p:sp>
          <p:nvSpPr>
            <p:cNvPr id="16" name="Rectangle 15"/>
            <p:cNvSpPr/>
            <p:nvPr/>
          </p:nvSpPr>
          <p:spPr bwMode="auto">
            <a:xfrm>
              <a:off x="58674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8.05 </a:t>
              </a:r>
            </a:p>
            <a:p>
              <a:pPr eaLnBrk="0" hangingPunct="0"/>
              <a:r>
                <a:rPr lang="en-US" sz="700" b="0" dirty="0">
                  <a:latin typeface="+mj-lt"/>
                </a:rPr>
                <a:t>Monitor covenants</a:t>
              </a:r>
              <a:endParaRPr kumimoji="0" lang="en-US" sz="700" b="0" i="0" u="none" strike="noStrike" cap="none" normalizeH="0" baseline="0" dirty="0">
                <a:ln>
                  <a:noFill/>
                </a:ln>
                <a:solidFill>
                  <a:schemeClr val="tx1"/>
                </a:solidFill>
                <a:effectLst/>
                <a:latin typeface="+mj-lt"/>
              </a:endParaRPr>
            </a:p>
          </p:txBody>
        </p:sp>
        <p:sp>
          <p:nvSpPr>
            <p:cNvPr id="17" name="Rectangle 16"/>
            <p:cNvSpPr/>
            <p:nvPr/>
          </p:nvSpPr>
          <p:spPr bwMode="auto">
            <a:xfrm>
              <a:off x="72390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8.06 </a:t>
              </a:r>
            </a:p>
            <a:p>
              <a:pPr eaLnBrk="0" hangingPunct="0"/>
              <a:r>
                <a:rPr lang="en-US" sz="700" b="0" dirty="0">
                  <a:latin typeface="+mj-lt"/>
                </a:rPr>
                <a:t>Tag debit referrals only if required for monitoring or control of utilization</a:t>
              </a:r>
              <a:endParaRPr kumimoji="0" lang="en-US" sz="700" b="0" i="0" u="none" strike="noStrike" cap="none" normalizeH="0" baseline="0" dirty="0">
                <a:ln>
                  <a:noFill/>
                </a:ln>
                <a:effectLst/>
                <a:latin typeface="+mj-lt"/>
              </a:endParaRPr>
            </a:p>
          </p:txBody>
        </p:sp>
        <p:sp>
          <p:nvSpPr>
            <p:cNvPr id="18" name="Rectangle 17"/>
            <p:cNvSpPr/>
            <p:nvPr/>
          </p:nvSpPr>
          <p:spPr bwMode="auto">
            <a:xfrm>
              <a:off x="1752600" y="2590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8.07 </a:t>
              </a:r>
            </a:p>
            <a:p>
              <a:pPr eaLnBrk="0" hangingPunct="0"/>
              <a:r>
                <a:rPr lang="en-US" sz="700" b="0" dirty="0">
                  <a:latin typeface="+mj-lt"/>
                </a:rPr>
                <a:t>Attend and present weak + Watchlist cases at various forms (e.g.. Location Watchlist, NPA Meeting, Board Exco and Risk Exco)</a:t>
              </a:r>
              <a:endParaRPr lang="en-US" sz="700" b="0" strike="sngStrike" dirty="0">
                <a:latin typeface="+mj-lt"/>
              </a:endParaRPr>
            </a:p>
          </p:txBody>
        </p:sp>
        <p:sp>
          <p:nvSpPr>
            <p:cNvPr id="21" name="Rectangle 20"/>
            <p:cNvSpPr/>
            <p:nvPr/>
          </p:nvSpPr>
          <p:spPr bwMode="auto">
            <a:xfrm>
              <a:off x="3124200" y="2590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8.08 </a:t>
              </a:r>
            </a:p>
            <a:p>
              <a:pPr eaLnBrk="0" hangingPunct="0"/>
              <a:r>
                <a:rPr lang="en-US" sz="700" b="0" dirty="0">
                  <a:latin typeface="+mj-lt"/>
                </a:rPr>
                <a:t>ICAAP + MAS stress test (conducted manually upon request)</a:t>
              </a:r>
              <a:endParaRPr kumimoji="0" lang="en-US" sz="700" b="0" i="0" u="none" strike="noStrike" cap="none" normalizeH="0" baseline="0" dirty="0">
                <a:ln>
                  <a:noFill/>
                </a:ln>
                <a:solidFill>
                  <a:schemeClr val="tx1"/>
                </a:solidFill>
                <a:effectLst/>
                <a:latin typeface="+mj-lt"/>
              </a:endParaRPr>
            </a:p>
          </p:txBody>
        </p:sp>
        <p:sp>
          <p:nvSpPr>
            <p:cNvPr id="23" name="Rectangle 22"/>
            <p:cNvSpPr/>
            <p:nvPr/>
          </p:nvSpPr>
          <p:spPr bwMode="auto">
            <a:xfrm>
              <a:off x="3124200" y="3850577"/>
              <a:ext cx="1143000" cy="79762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8.09 </a:t>
              </a:r>
            </a:p>
            <a:p>
              <a:pPr eaLnBrk="0" hangingPunct="0"/>
              <a:r>
                <a:rPr lang="en-US" sz="700" b="0" dirty="0">
                  <a:latin typeface="+mj-lt"/>
                </a:rPr>
                <a:t>Confirm results of stress testing</a:t>
              </a:r>
              <a:endParaRPr kumimoji="0" lang="en-US" sz="700" b="0" i="0" u="none" strike="noStrike" cap="none" normalizeH="0" baseline="0" dirty="0">
                <a:ln>
                  <a:noFill/>
                </a:ln>
                <a:solidFill>
                  <a:schemeClr val="tx1"/>
                </a:solidFill>
                <a:effectLst/>
                <a:latin typeface="+mj-lt"/>
              </a:endParaRPr>
            </a:p>
          </p:txBody>
        </p:sp>
        <p:sp>
          <p:nvSpPr>
            <p:cNvPr id="24" name="Rectangle 23"/>
            <p:cNvSpPr/>
            <p:nvPr/>
          </p:nvSpPr>
          <p:spPr bwMode="auto">
            <a:xfrm>
              <a:off x="5867400" y="2590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8.10 </a:t>
              </a:r>
            </a:p>
            <a:p>
              <a:pPr eaLnBrk="0" hangingPunct="0"/>
              <a:r>
                <a:rPr lang="en-US" sz="700" b="0" dirty="0">
                  <a:latin typeface="+mj-lt"/>
                </a:rPr>
                <a:t>Conduct Portfolio Review of own accounts</a:t>
              </a:r>
              <a:endParaRPr kumimoji="0" lang="en-US" sz="700" b="0" i="0" u="none" strike="noStrike" cap="none" normalizeH="0" baseline="0" dirty="0">
                <a:ln>
                  <a:noFill/>
                </a:ln>
                <a:solidFill>
                  <a:schemeClr val="tx1"/>
                </a:solidFill>
                <a:effectLst/>
                <a:latin typeface="+mj-lt"/>
              </a:endParaRPr>
            </a:p>
          </p:txBody>
        </p:sp>
        <p:sp>
          <p:nvSpPr>
            <p:cNvPr id="26" name="Rectangle 25"/>
            <p:cNvSpPr/>
            <p:nvPr/>
          </p:nvSpPr>
          <p:spPr bwMode="auto">
            <a:xfrm>
              <a:off x="1723900" y="5779826"/>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STAR</a:t>
              </a:r>
              <a:endParaRPr kumimoji="0" lang="en-US" sz="700" b="0" i="0" u="none" strike="noStrike" cap="none" normalizeH="0" baseline="0" dirty="0">
                <a:ln>
                  <a:noFill/>
                </a:ln>
                <a:solidFill>
                  <a:schemeClr val="tx1"/>
                </a:solidFill>
                <a:effectLst/>
                <a:latin typeface="+mj-lt"/>
              </a:endParaRPr>
            </a:p>
          </p:txBody>
        </p:sp>
        <p:sp>
          <p:nvSpPr>
            <p:cNvPr id="27" name="Rectangle 26"/>
            <p:cNvSpPr/>
            <p:nvPr/>
          </p:nvSpPr>
          <p:spPr bwMode="auto">
            <a:xfrm>
              <a:off x="1752600" y="4841177"/>
              <a:ext cx="1143000" cy="79762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8.11</a:t>
              </a:r>
            </a:p>
            <a:p>
              <a:pPr eaLnBrk="0" hangingPunct="0"/>
              <a:r>
                <a:rPr lang="en-US" sz="700" b="0" dirty="0">
                  <a:latin typeface="+mj-lt"/>
                </a:rPr>
                <a:t>Perform periodic valuation of collateral (in accordance to guidelines)</a:t>
              </a:r>
            </a:p>
          </p:txBody>
        </p:sp>
        <p:sp>
          <p:nvSpPr>
            <p:cNvPr id="29" name="Rectangle 28"/>
            <p:cNvSpPr/>
            <p:nvPr/>
          </p:nvSpPr>
          <p:spPr bwMode="auto">
            <a:xfrm>
              <a:off x="351693" y="1371601"/>
              <a:ext cx="1202390" cy="2286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0" name="Rectangle 29"/>
            <p:cNvSpPr/>
            <p:nvPr/>
          </p:nvSpPr>
          <p:spPr bwMode="auto">
            <a:xfrm>
              <a:off x="351693" y="4876800"/>
              <a:ext cx="1202390" cy="76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1" name="Rectangle 30"/>
            <p:cNvSpPr/>
            <p:nvPr/>
          </p:nvSpPr>
          <p:spPr bwMode="auto">
            <a:xfrm>
              <a:off x="351693" y="3886200"/>
              <a:ext cx="1202390" cy="76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mj-lt"/>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2" name="Rectangle 31"/>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12</a:t>
            </a:fld>
            <a:endParaRPr lang="en-US" altLang="en-US" dirty="0">
              <a:solidFill>
                <a:srgbClr val="000000"/>
              </a:solidFill>
            </a:endParaRPr>
          </a:p>
        </p:txBody>
      </p:sp>
    </p:spTree>
    <p:extLst>
      <p:ext uri="{BB962C8B-B14F-4D97-AF65-F5344CB8AC3E}">
        <p14:creationId xmlns:p14="http://schemas.microsoft.com/office/powerpoint/2010/main" val="102859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2b. Level 1 Process Maps – “To-Be” </a:t>
            </a:r>
            <a:endParaRPr lang="en-US" dirty="0"/>
          </a:p>
        </p:txBody>
      </p:sp>
      <p:sp>
        <p:nvSpPr>
          <p:cNvPr id="3" name="Text Placeholder 2"/>
          <p:cNvSpPr>
            <a:spLocks noGrp="1"/>
          </p:cNvSpPr>
          <p:nvPr>
            <p:ph type="body" idx="1"/>
          </p:nvPr>
        </p:nvSpPr>
        <p:spPr/>
        <p:txBody>
          <a:bodyPr/>
          <a:lstStyle/>
          <a:p>
            <a:r>
              <a:rPr lang="en-GB" dirty="0"/>
              <a:t>Presented at 28 Aug’15 CEO Review</a:t>
            </a:r>
            <a:endParaRPr lang="en-US" dirty="0"/>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FEC6AB50-FA7A-408D-ADF0-80CC1F394A03}" type="slidenum">
              <a:rPr lang="en-US" altLang="en-US" smtClean="0">
                <a:solidFill>
                  <a:srgbClr val="000000"/>
                </a:solidFill>
              </a:rPr>
              <a:pPr>
                <a:defRPr/>
              </a:pPr>
              <a:t>13</a:t>
            </a:fld>
            <a:endParaRPr lang="en-US" altLang="en-US" dirty="0">
              <a:solidFill>
                <a:srgbClr val="000000"/>
              </a:solidFill>
            </a:endParaRPr>
          </a:p>
        </p:txBody>
      </p:sp>
    </p:spTree>
    <p:extLst>
      <p:ext uri="{BB962C8B-B14F-4D97-AF65-F5344CB8AC3E}">
        <p14:creationId xmlns:p14="http://schemas.microsoft.com/office/powerpoint/2010/main" val="341212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51691" y="6150127"/>
            <a:ext cx="5316923" cy="33855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a:p>
            <a:pPr marL="228600" indent="-228600"/>
            <a:r>
              <a:rPr lang="en-GB" sz="800" b="0" baseline="30000" dirty="0">
                <a:latin typeface="Calibri" pitchFamily="34" charset="0"/>
              </a:rPr>
              <a:t>2</a:t>
            </a:r>
            <a:r>
              <a:rPr lang="en-GB" sz="800" b="0" dirty="0">
                <a:latin typeface="Calibri" pitchFamily="34" charset="0"/>
              </a:rPr>
              <a:t> e.g. ACRA, S&amp;P, Bloomberg, company websites and where feasible even hard copies (e.g. OCR for Financials)</a:t>
            </a:r>
          </a:p>
        </p:txBody>
      </p:sp>
      <p:sp>
        <p:nvSpPr>
          <p:cNvPr id="55" name="TextBox 54"/>
          <p:cNvSpPr txBox="1"/>
          <p:nvPr/>
        </p:nvSpPr>
        <p:spPr>
          <a:xfrm>
            <a:off x="5627083" y="6150128"/>
            <a:ext cx="1948739" cy="584775"/>
          </a:xfrm>
          <a:prstGeom prst="rect">
            <a:avLst/>
          </a:prstGeom>
          <a:noFill/>
        </p:spPr>
        <p:txBody>
          <a:bodyPr wrap="square" rtlCol="0">
            <a:spAutoFit/>
          </a:bodyPr>
          <a:lstStyle/>
          <a:p>
            <a:pPr marL="228600" indent="-228600"/>
            <a:r>
              <a:rPr lang="en-GB" sz="800" b="0" baseline="30000" dirty="0">
                <a:latin typeface="Calibri" pitchFamily="34" charset="0"/>
              </a:rPr>
              <a:t>3</a:t>
            </a:r>
            <a:r>
              <a:rPr lang="en-GB" sz="800" b="0" dirty="0">
                <a:latin typeface="Calibri" pitchFamily="34" charset="0"/>
              </a:rPr>
              <a:t> Available on mobile devices</a:t>
            </a:r>
          </a:p>
          <a:p>
            <a:pPr marL="228600" indent="-228600"/>
            <a:r>
              <a:rPr lang="en-GB" sz="800" b="0" baseline="30000" dirty="0">
                <a:latin typeface="Calibri" pitchFamily="34" charset="0"/>
              </a:rPr>
              <a:t>4</a:t>
            </a:r>
            <a:r>
              <a:rPr lang="en-GB" sz="800" b="0" dirty="0">
                <a:latin typeface="Calibri" pitchFamily="34" charset="0"/>
              </a:rPr>
              <a:t> In some locations e.g. China, fraud verification may be conducted at a later stage: prior to credit approval</a:t>
            </a:r>
          </a:p>
        </p:txBody>
      </p:sp>
      <p:sp>
        <p:nvSpPr>
          <p:cNvPr id="51" name="Rectangle 50"/>
          <p:cNvSpPr/>
          <p:nvPr/>
        </p:nvSpPr>
        <p:spPr bwMode="auto">
          <a:xfrm>
            <a:off x="422032" y="6550968"/>
            <a:ext cx="199385" cy="216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6" name="TextBox 55"/>
          <p:cNvSpPr txBox="1"/>
          <p:nvPr/>
        </p:nvSpPr>
        <p:spPr>
          <a:xfrm>
            <a:off x="671817" y="6550980"/>
            <a:ext cx="664615"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57" name="Rectangle 56"/>
          <p:cNvSpPr/>
          <p:nvPr/>
        </p:nvSpPr>
        <p:spPr bwMode="auto">
          <a:xfrm>
            <a:off x="1406776" y="6550968"/>
            <a:ext cx="199385"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9" name="Rectangle 58"/>
          <p:cNvSpPr/>
          <p:nvPr/>
        </p:nvSpPr>
        <p:spPr bwMode="auto">
          <a:xfrm>
            <a:off x="2954215" y="6553200"/>
            <a:ext cx="199385"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0" name="TextBox 59"/>
          <p:cNvSpPr txBox="1"/>
          <p:nvPr/>
        </p:nvSpPr>
        <p:spPr>
          <a:xfrm>
            <a:off x="3225185" y="6553200"/>
            <a:ext cx="1329231" cy="215444"/>
          </a:xfrm>
          <a:prstGeom prst="rect">
            <a:avLst/>
          </a:prstGeom>
          <a:noFill/>
        </p:spPr>
        <p:txBody>
          <a:bodyPr wrap="square" lIns="0" rIns="0" rtlCol="0">
            <a:spAutoFit/>
          </a:bodyPr>
          <a:lstStyle/>
          <a:p>
            <a:pPr marL="228600" indent="-228600"/>
            <a:r>
              <a:rPr lang="en-GB" sz="800" b="0" dirty="0">
                <a:latin typeface="Calibri" pitchFamily="34" charset="0"/>
              </a:rPr>
              <a:t>Involves personal interaction</a:t>
            </a:r>
          </a:p>
        </p:txBody>
      </p:sp>
      <p:sp>
        <p:nvSpPr>
          <p:cNvPr id="66" name="TextBox 65"/>
          <p:cNvSpPr txBox="1"/>
          <p:nvPr/>
        </p:nvSpPr>
        <p:spPr>
          <a:xfrm>
            <a:off x="1654339" y="65514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grpSp>
        <p:nvGrpSpPr>
          <p:cNvPr id="4" name="Group 3"/>
          <p:cNvGrpSpPr/>
          <p:nvPr/>
        </p:nvGrpSpPr>
        <p:grpSpPr>
          <a:xfrm>
            <a:off x="404448" y="846604"/>
            <a:ext cx="8335105" cy="5164792"/>
            <a:chOff x="351695" y="950408"/>
            <a:chExt cx="8335105" cy="5164792"/>
          </a:xfrm>
        </p:grpSpPr>
        <p:graphicFrame>
          <p:nvGraphicFramePr>
            <p:cNvPr id="26" name="Diagram 25"/>
            <p:cNvGraphicFramePr/>
            <p:nvPr>
              <p:extLst>
                <p:ext uri="{D42A27DB-BD31-4B8C-83A1-F6EECF244321}">
                  <p14:modId xmlns:p14="http://schemas.microsoft.com/office/powerpoint/2010/main" val="3606234540"/>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Rectangle 28"/>
            <p:cNvSpPr/>
            <p:nvPr/>
          </p:nvSpPr>
          <p:spPr bwMode="auto">
            <a:xfrm>
              <a:off x="3042138" y="1393373"/>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1.02</a:t>
              </a:r>
            </a:p>
            <a:p>
              <a:pPr eaLnBrk="0" hangingPunct="0"/>
              <a:r>
                <a:rPr lang="en-US" sz="700" b="0" dirty="0">
                  <a:latin typeface="Calibri" pitchFamily="34" charset="0"/>
                </a:rPr>
                <a:t>Check if it is part of the Leads Management database (3rd party). If so, source available data elements.</a:t>
              </a:r>
            </a:p>
          </p:txBody>
        </p:sp>
        <p:sp>
          <p:nvSpPr>
            <p:cNvPr id="30" name="Rectangle 29"/>
            <p:cNvSpPr/>
            <p:nvPr/>
          </p:nvSpPr>
          <p:spPr bwMode="auto">
            <a:xfrm>
              <a:off x="1617784" y="1393373"/>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1.01</a:t>
              </a:r>
            </a:p>
            <a:p>
              <a:pPr eaLnBrk="0" hangingPunct="0"/>
              <a:r>
                <a:rPr lang="en-US" sz="700" b="0" dirty="0">
                  <a:latin typeface="Calibri" pitchFamily="34" charset="0"/>
                </a:rPr>
                <a:t>Check if it is an existing client and/ or EG/ DOA through AOS</a:t>
              </a:r>
            </a:p>
          </p:txBody>
        </p:sp>
        <p:sp>
          <p:nvSpPr>
            <p:cNvPr id="31" name="Rectangle 30">
              <a:hlinkClick r:id="rId8" action="ppaction://hlinksldjump" tooltip="Data Elements for 1.03"/>
            </p:cNvPr>
            <p:cNvSpPr/>
            <p:nvPr/>
          </p:nvSpPr>
          <p:spPr bwMode="auto">
            <a:xfrm>
              <a:off x="4466492" y="1393373"/>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1.03</a:t>
              </a:r>
            </a:p>
            <a:p>
              <a:pPr eaLnBrk="0" hangingPunct="0"/>
              <a:r>
                <a:rPr lang="en-US" sz="700" b="0" dirty="0">
                  <a:latin typeface="Calibri" pitchFamily="34" charset="0"/>
                </a:rPr>
                <a:t>For new client, create a GCIN lead</a:t>
              </a:r>
            </a:p>
          </p:txBody>
        </p:sp>
        <p:sp>
          <p:nvSpPr>
            <p:cNvPr id="38" name="Rectangle 37">
              <a:hlinkClick r:id="rId8" action="ppaction://hlinksldjump" tooltip="Data Elements for 1.05"/>
            </p:cNvPr>
            <p:cNvSpPr/>
            <p:nvPr/>
          </p:nvSpPr>
          <p:spPr bwMode="auto">
            <a:xfrm>
              <a:off x="1617785" y="2667000"/>
              <a:ext cx="2625231"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1.05</a:t>
              </a:r>
            </a:p>
            <a:p>
              <a:pPr eaLnBrk="0" hangingPunct="0"/>
              <a:r>
                <a:rPr lang="en-US" sz="700" b="0" dirty="0">
                  <a:latin typeface="Calibri" pitchFamily="34" charset="0"/>
                </a:rPr>
                <a:t>Initiate tagging (Owner, Segment etc.) and input key fields such as (DBSIC, Constitution Code, Country of Incorporation etc.)</a:t>
              </a:r>
              <a:r>
                <a:rPr lang="en-US" sz="700" b="0" baseline="30000" dirty="0">
                  <a:latin typeface="Calibri" pitchFamily="34" charset="0"/>
                </a:rPr>
                <a:t>2</a:t>
              </a:r>
            </a:p>
            <a:p>
              <a:pPr eaLnBrk="0" hangingPunct="0"/>
              <a:endParaRPr lang="en-US" sz="700" b="0" dirty="0">
                <a:latin typeface="Calibri" pitchFamily="34" charset="0"/>
              </a:endParaRPr>
            </a:p>
            <a:p>
              <a:pPr eaLnBrk="0" hangingPunct="0"/>
              <a:r>
                <a:rPr lang="en-US" sz="700" b="0" dirty="0">
                  <a:latin typeface="Calibri" pitchFamily="34" charset="0"/>
                </a:rPr>
                <a:t>Create new DOA group, if necessary. Replicate into EG, TPG.</a:t>
              </a:r>
            </a:p>
            <a:p>
              <a:pPr eaLnBrk="0" hangingPunct="0"/>
              <a:endParaRPr lang="en-US" sz="700" b="0" dirty="0">
                <a:latin typeface="Calibri" pitchFamily="34" charset="0"/>
              </a:endParaRPr>
            </a:p>
            <a:p>
              <a:pPr eaLnBrk="0" hangingPunct="0"/>
              <a:r>
                <a:rPr lang="en-US" sz="700" b="0" dirty="0">
                  <a:latin typeface="Calibri" pitchFamily="34" charset="0"/>
                </a:rPr>
                <a:t>Determine ultimate parent along with data from external/public sources</a:t>
              </a:r>
              <a:r>
                <a:rPr lang="en-US" sz="700" b="0" baseline="30000" dirty="0">
                  <a:latin typeface="Calibri" pitchFamily="34" charset="0"/>
                </a:rPr>
                <a:t>2</a:t>
              </a:r>
            </a:p>
          </p:txBody>
        </p:sp>
        <p:sp>
          <p:nvSpPr>
            <p:cNvPr id="40" name="Rectangle 39">
              <a:hlinkClick r:id="rId8" action="ppaction://hlinksldjump" tooltip="Data Elements for 1.08"/>
            </p:cNvPr>
            <p:cNvSpPr/>
            <p:nvPr/>
          </p:nvSpPr>
          <p:spPr bwMode="auto">
            <a:xfrm>
              <a:off x="7384984" y="2633187"/>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1.08</a:t>
              </a:r>
            </a:p>
            <a:p>
              <a:pPr eaLnBrk="0" hangingPunct="0"/>
              <a:r>
                <a:rPr lang="en-US" sz="700" b="0" dirty="0">
                  <a:latin typeface="Calibri" pitchFamily="34" charset="0"/>
                </a:rPr>
                <a:t>Collect Client info (preliminary KYC, Org Charts, Financials, external ratings etc...) and commence KYC, sourcing as much data from external/ public sources</a:t>
              </a:r>
              <a:r>
                <a:rPr lang="en-US" sz="700" b="0" baseline="30000" dirty="0">
                  <a:latin typeface="Calibri" pitchFamily="34" charset="0"/>
                </a:rPr>
                <a:t>2</a:t>
              </a:r>
            </a:p>
          </p:txBody>
        </p:sp>
        <p:sp>
          <p:nvSpPr>
            <p:cNvPr id="41" name="Rectangle 40"/>
            <p:cNvSpPr/>
            <p:nvPr/>
          </p:nvSpPr>
          <p:spPr bwMode="auto">
            <a:xfrm>
              <a:off x="5908431" y="2633187"/>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1.07</a:t>
              </a:r>
            </a:p>
            <a:p>
              <a:pPr eaLnBrk="0" hangingPunct="0"/>
              <a:r>
                <a:rPr lang="en-US" sz="700" b="0" dirty="0">
                  <a:latin typeface="Calibri" pitchFamily="34" charset="0"/>
                </a:rPr>
                <a:t>Engage Client to understand financial needs. Use analytical tools</a:t>
              </a:r>
              <a:r>
                <a:rPr lang="en-US" sz="700" b="0" baseline="30000" dirty="0">
                  <a:latin typeface="Calibri" pitchFamily="34" charset="0"/>
                </a:rPr>
                <a:t>3</a:t>
              </a:r>
              <a:r>
                <a:rPr lang="en-US" sz="700" b="0" dirty="0">
                  <a:latin typeface="Calibri" pitchFamily="34" charset="0"/>
                </a:rPr>
                <a:t> e.g.. Working Capital App, retrieve products for similar customer(s), simulate indicative pricing</a:t>
              </a:r>
            </a:p>
          </p:txBody>
        </p:sp>
        <p:sp>
          <p:nvSpPr>
            <p:cNvPr id="42" name="Rectangle 41">
              <a:hlinkClick r:id="rId8" action="ppaction://hlinksldjump" tooltip="Data Elements for 1.09"/>
            </p:cNvPr>
            <p:cNvSpPr/>
            <p:nvPr/>
          </p:nvSpPr>
          <p:spPr bwMode="auto">
            <a:xfrm>
              <a:off x="1617784" y="3886200"/>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1.09</a:t>
              </a:r>
              <a:br>
                <a:rPr lang="en-US" sz="700" b="0" dirty="0">
                  <a:latin typeface="Calibri" pitchFamily="34" charset="0"/>
                </a:rPr>
              </a:br>
              <a:r>
                <a:rPr lang="en-US" sz="700" b="0" dirty="0">
                  <a:latin typeface="Calibri" pitchFamily="34" charset="0"/>
                </a:rPr>
                <a:t>Input or Update Call Notes (Call Report), including photographs e.g.. factory, equipment</a:t>
              </a:r>
            </a:p>
          </p:txBody>
        </p:sp>
        <p:sp>
          <p:nvSpPr>
            <p:cNvPr id="43" name="Rectangle 42"/>
            <p:cNvSpPr/>
            <p:nvPr/>
          </p:nvSpPr>
          <p:spPr bwMode="auto">
            <a:xfrm>
              <a:off x="3042138" y="3873000"/>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1.10</a:t>
              </a:r>
            </a:p>
            <a:p>
              <a:pPr eaLnBrk="0" hangingPunct="0"/>
              <a:r>
                <a:rPr lang="en-US" sz="700" b="0" dirty="0">
                  <a:latin typeface="Calibri" pitchFamily="34" charset="0"/>
                </a:rPr>
                <a:t>Engage Product groups (where applicable), Industry group, Credit</a:t>
              </a:r>
            </a:p>
          </p:txBody>
        </p:sp>
        <p:sp>
          <p:nvSpPr>
            <p:cNvPr id="44" name="Rectangle 43"/>
            <p:cNvSpPr/>
            <p:nvPr/>
          </p:nvSpPr>
          <p:spPr bwMode="auto">
            <a:xfrm>
              <a:off x="4466492" y="3873000"/>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1.11</a:t>
              </a:r>
            </a:p>
            <a:p>
              <a:pPr eaLnBrk="0" hangingPunct="0"/>
              <a:r>
                <a:rPr lang="en-US" sz="700" b="0" dirty="0">
                  <a:latin typeface="Calibri" pitchFamily="34" charset="0"/>
                </a:rPr>
                <a:t>Commence discussion with GRM/ LRM/ IRM, GCRM/ LCRM on global limits, support framework and routing</a:t>
              </a:r>
            </a:p>
          </p:txBody>
        </p:sp>
        <p:sp>
          <p:nvSpPr>
            <p:cNvPr id="46" name="Rectangle 45"/>
            <p:cNvSpPr/>
            <p:nvPr/>
          </p:nvSpPr>
          <p:spPr bwMode="auto">
            <a:xfrm>
              <a:off x="1617785" y="5098483"/>
              <a:ext cx="2625231" cy="590495"/>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1.12</a:t>
              </a:r>
            </a:p>
            <a:p>
              <a:pPr eaLnBrk="0" hangingPunct="0"/>
              <a:r>
                <a:rPr lang="en-US" sz="700" b="0" dirty="0">
                  <a:latin typeface="Calibri" pitchFamily="34" charset="0"/>
                </a:rPr>
                <a:t>Conduct in-principle discussion with RM on pre-approval matters on key credit parameters and structure</a:t>
              </a:r>
            </a:p>
          </p:txBody>
        </p:sp>
        <p:sp>
          <p:nvSpPr>
            <p:cNvPr id="32" name="Rectangle 31"/>
            <p:cNvSpPr/>
            <p:nvPr/>
          </p:nvSpPr>
          <p:spPr bwMode="auto">
            <a:xfrm>
              <a:off x="351695" y="1371600"/>
              <a:ext cx="1202390" cy="3581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RM/ CSO/ CAT/ ARM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4" name="Rectangle 33"/>
            <p:cNvSpPr/>
            <p:nvPr/>
          </p:nvSpPr>
          <p:spPr bwMode="auto">
            <a:xfrm>
              <a:off x="351695" y="5071732"/>
              <a:ext cx="1202390" cy="609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791200"/>
              <a:ext cx="1202390" cy="324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8" y="5791200"/>
              <a:ext cx="6893169" cy="324000"/>
            </a:xfrm>
            <a:prstGeom prst="rect">
              <a:avLst/>
            </a:prstGeom>
            <a:noFill/>
            <a:ln w="25400" cap="flat" cmpd="sng" algn="ctr">
              <a:no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100" dirty="0">
                  <a:latin typeface="Calibri" pitchFamily="34" charset="0"/>
                </a:rPr>
                <a:t>Proposed e2e Credit Workbench</a:t>
              </a:r>
            </a:p>
          </p:txBody>
        </p:sp>
        <p:sp>
          <p:nvSpPr>
            <p:cNvPr id="33" name="Rectangle 32"/>
            <p:cNvSpPr/>
            <p:nvPr/>
          </p:nvSpPr>
          <p:spPr bwMode="auto">
            <a:xfrm>
              <a:off x="4466492" y="2633187"/>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1.06</a:t>
              </a:r>
            </a:p>
            <a:p>
              <a:pPr eaLnBrk="0" hangingPunct="0"/>
              <a:r>
                <a:rPr lang="en-US" sz="700" b="0" dirty="0">
                  <a:latin typeface="Calibri" pitchFamily="34" charset="0"/>
                </a:rPr>
                <a:t>Screen the prospect for compliance with TMRAC (Industry and Country), core policies and negative history (e.g.. previous rejects), adverse news, known/potential fraud</a:t>
              </a:r>
              <a:r>
                <a:rPr lang="en-US" sz="700" b="0" baseline="30000" dirty="0">
                  <a:latin typeface="Calibri" pitchFamily="34" charset="0"/>
                </a:rPr>
                <a:t>4</a:t>
              </a:r>
            </a:p>
          </p:txBody>
        </p:sp>
        <p:sp>
          <p:nvSpPr>
            <p:cNvPr id="54" name="Rectangle 53"/>
            <p:cNvSpPr/>
            <p:nvPr/>
          </p:nvSpPr>
          <p:spPr bwMode="auto">
            <a:xfrm>
              <a:off x="5908431" y="1393373"/>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1.04</a:t>
              </a:r>
            </a:p>
            <a:p>
              <a:pPr eaLnBrk="0" hangingPunct="0"/>
              <a:r>
                <a:rPr lang="en-US" sz="700" b="0" dirty="0">
                  <a:latin typeface="Calibri" pitchFamily="34" charset="0"/>
                </a:rPr>
                <a:t>For Existing Clients, discuss with GRM / LRM if account is active or dormant. If dormant, then Initiate tagging/retagging. Else, engage the GRM (+IBG country head)</a:t>
              </a:r>
            </a:p>
          </p:txBody>
        </p:sp>
      </p:grpSp>
      <p:sp>
        <p:nvSpPr>
          <p:cNvPr id="3" name="Title 2"/>
          <p:cNvSpPr>
            <a:spLocks noGrp="1"/>
          </p:cNvSpPr>
          <p:nvPr>
            <p:ph type="title"/>
          </p:nvPr>
        </p:nvSpPr>
        <p:spPr/>
        <p:txBody>
          <a:bodyPr/>
          <a:lstStyle/>
          <a:p>
            <a:r>
              <a:rPr lang="en-GB" dirty="0"/>
              <a:t>Level 1 Process Maps – “To-Be” (1/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14</a:t>
            </a:fld>
            <a:endParaRPr lang="en-US" altLang="en-US" dirty="0">
              <a:solidFill>
                <a:srgbClr val="000000"/>
              </a:solidFill>
            </a:endParaRPr>
          </a:p>
        </p:txBody>
      </p:sp>
    </p:spTree>
    <p:extLst>
      <p:ext uri="{BB962C8B-B14F-4D97-AF65-F5344CB8AC3E}">
        <p14:creationId xmlns:p14="http://schemas.microsoft.com/office/powerpoint/2010/main" val="214048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51692" y="6150127"/>
            <a:ext cx="5316923" cy="33855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a:p>
            <a:pPr marL="228600" indent="-228600"/>
            <a:r>
              <a:rPr lang="en-GB" sz="800" b="0" baseline="30000" dirty="0">
                <a:latin typeface="Calibri" pitchFamily="34" charset="0"/>
              </a:rPr>
              <a:t>2</a:t>
            </a:r>
            <a:r>
              <a:rPr lang="en-GB" sz="800" b="0" dirty="0">
                <a:latin typeface="Calibri" pitchFamily="34" charset="0"/>
              </a:rPr>
              <a:t> Capability to prepare the Term sheet offline and import it into the workbench at a later stage</a:t>
            </a:r>
          </a:p>
        </p:txBody>
      </p:sp>
      <p:sp>
        <p:nvSpPr>
          <p:cNvPr id="40" name="TextBox 39"/>
          <p:cNvSpPr txBox="1"/>
          <p:nvPr/>
        </p:nvSpPr>
        <p:spPr>
          <a:xfrm>
            <a:off x="5677785" y="6150140"/>
            <a:ext cx="1827692" cy="461665"/>
          </a:xfrm>
          <a:prstGeom prst="rect">
            <a:avLst/>
          </a:prstGeom>
          <a:noFill/>
        </p:spPr>
        <p:txBody>
          <a:bodyPr wrap="square" rtlCol="0">
            <a:spAutoFit/>
          </a:bodyPr>
          <a:lstStyle/>
          <a:p>
            <a:pPr marL="228600" indent="-228600"/>
            <a:r>
              <a:rPr lang="en-GB" sz="800" b="0" baseline="30000" dirty="0">
                <a:latin typeface="Calibri" pitchFamily="34" charset="0"/>
              </a:rPr>
              <a:t>3</a:t>
            </a:r>
            <a:r>
              <a:rPr lang="en-GB" sz="800" b="0" dirty="0">
                <a:latin typeface="Calibri" pitchFamily="34" charset="0"/>
              </a:rPr>
              <a:t> Potentially source the information directly from 3</a:t>
            </a:r>
            <a:r>
              <a:rPr lang="en-GB" sz="800" b="0" baseline="30000" dirty="0">
                <a:latin typeface="Calibri" pitchFamily="34" charset="0"/>
              </a:rPr>
              <a:t>rd</a:t>
            </a:r>
            <a:r>
              <a:rPr lang="en-GB" sz="800" b="0" dirty="0">
                <a:latin typeface="Calibri" pitchFamily="34" charset="0"/>
              </a:rPr>
              <a:t> parties e.g. </a:t>
            </a:r>
            <a:r>
              <a:rPr lang="en-GB" sz="800" b="0" dirty="0" err="1">
                <a:latin typeface="Calibri" pitchFamily="34" charset="0"/>
              </a:rPr>
              <a:t>Fintechs</a:t>
            </a:r>
            <a:r>
              <a:rPr lang="en-GB" sz="800" b="0" dirty="0">
                <a:latin typeface="Calibri" pitchFamily="34" charset="0"/>
              </a:rPr>
              <a:t> such as AMP</a:t>
            </a:r>
          </a:p>
        </p:txBody>
      </p:sp>
      <p:grpSp>
        <p:nvGrpSpPr>
          <p:cNvPr id="4" name="Group 3"/>
          <p:cNvGrpSpPr/>
          <p:nvPr/>
        </p:nvGrpSpPr>
        <p:grpSpPr>
          <a:xfrm>
            <a:off x="404448" y="842041"/>
            <a:ext cx="8335105" cy="5173918"/>
            <a:chOff x="351695" y="950408"/>
            <a:chExt cx="8335105" cy="5173918"/>
          </a:xfrm>
        </p:grpSpPr>
        <p:graphicFrame>
          <p:nvGraphicFramePr>
            <p:cNvPr id="26" name="Diagram 25"/>
            <p:cNvGraphicFramePr/>
            <p:nvPr>
              <p:extLst>
                <p:ext uri="{D42A27DB-BD31-4B8C-83A1-F6EECF244321}">
                  <p14:modId xmlns:p14="http://schemas.microsoft.com/office/powerpoint/2010/main" val="3281494987"/>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695" y="1371600"/>
              <a:ext cx="1202390" cy="3581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RM/ CSO/ CAT/ ARM</a:t>
              </a:r>
              <a:endParaRPr lang="en-US" sz="1300" dirty="0">
                <a:solidFill>
                  <a:schemeClr val="bg1"/>
                </a:solidFill>
                <a:effectLst>
                  <a:outerShdw blurRad="50800" dist="38100" dir="2700000" algn="tl" rotWithShape="0">
                    <a:prstClr val="black">
                      <a:alpha val="40000"/>
                    </a:prstClr>
                  </a:outerShdw>
                </a:effectLst>
              </a:endParaRPr>
            </a:p>
          </p:txBody>
        </p:sp>
        <p:sp>
          <p:nvSpPr>
            <p:cNvPr id="34" name="Rectangle 33"/>
            <p:cNvSpPr/>
            <p:nvPr/>
          </p:nvSpPr>
          <p:spPr bwMode="auto">
            <a:xfrm>
              <a:off x="351695" y="5080188"/>
              <a:ext cx="1202390" cy="61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800326"/>
              <a:ext cx="1202390" cy="324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800326"/>
              <a:ext cx="6892062" cy="324000"/>
            </a:xfrm>
            <a:prstGeom prst="rect">
              <a:avLst/>
            </a:prstGeom>
            <a:noFill/>
            <a:ln w="25400" cap="flat" cmpd="sng" algn="ctr">
              <a:no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100" dirty="0">
                  <a:latin typeface="Calibri" pitchFamily="34" charset="0"/>
                </a:rPr>
                <a:t>Proposed e2e Credit Workbench</a:t>
              </a:r>
            </a:p>
          </p:txBody>
        </p:sp>
        <p:sp>
          <p:nvSpPr>
            <p:cNvPr id="61" name="Rectangle 60"/>
            <p:cNvSpPr/>
            <p:nvPr/>
          </p:nvSpPr>
          <p:spPr bwMode="auto">
            <a:xfrm>
              <a:off x="5908431" y="1392866"/>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2.04</a:t>
              </a:r>
            </a:p>
            <a:p>
              <a:pPr eaLnBrk="0" hangingPunct="0"/>
              <a:r>
                <a:rPr lang="en-US" sz="800" b="0" dirty="0">
                  <a:latin typeface="Calibri" pitchFamily="34" charset="0"/>
                </a:rPr>
                <a:t>When needed, generate the preliminary Term sheet2 for client discussion</a:t>
              </a:r>
            </a:p>
          </p:txBody>
        </p:sp>
        <p:sp>
          <p:nvSpPr>
            <p:cNvPr id="62" name="Rectangle 61"/>
            <p:cNvSpPr/>
            <p:nvPr/>
          </p:nvSpPr>
          <p:spPr bwMode="auto">
            <a:xfrm>
              <a:off x="1617784" y="1392866"/>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2.01</a:t>
              </a:r>
            </a:p>
            <a:p>
              <a:pPr eaLnBrk="0" hangingPunct="0"/>
              <a:r>
                <a:rPr lang="en-US" sz="800" b="0" dirty="0">
                  <a:latin typeface="Calibri" pitchFamily="34" charset="0"/>
                </a:rPr>
                <a:t>Complete the financial spreading</a:t>
              </a:r>
            </a:p>
          </p:txBody>
        </p:sp>
        <p:sp>
          <p:nvSpPr>
            <p:cNvPr id="63" name="Rectangle 62">
              <a:hlinkClick r:id="rId8" action="ppaction://hlinksldjump" tooltip="Data Elements for 2.02"/>
            </p:cNvPr>
            <p:cNvSpPr/>
            <p:nvPr/>
          </p:nvSpPr>
          <p:spPr bwMode="auto">
            <a:xfrm>
              <a:off x="3049769" y="1392866"/>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2.02</a:t>
              </a:r>
            </a:p>
            <a:p>
              <a:pPr eaLnBrk="0" hangingPunct="0"/>
              <a:r>
                <a:rPr lang="en-US" sz="800" b="0" dirty="0">
                  <a:latin typeface="Calibri" pitchFamily="34" charset="0"/>
                </a:rPr>
                <a:t>Enrich inputs required for the internal Credit Rating</a:t>
              </a:r>
            </a:p>
          </p:txBody>
        </p:sp>
        <p:sp>
          <p:nvSpPr>
            <p:cNvPr id="64" name="Rectangle 63"/>
            <p:cNvSpPr/>
            <p:nvPr/>
          </p:nvSpPr>
          <p:spPr bwMode="auto">
            <a:xfrm>
              <a:off x="7345724" y="1392866"/>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2.05</a:t>
              </a:r>
            </a:p>
            <a:p>
              <a:pPr eaLnBrk="0" hangingPunct="0"/>
              <a:r>
                <a:rPr lang="en-US" sz="800" b="0" dirty="0">
                  <a:latin typeface="Calibri" pitchFamily="34" charset="0"/>
                </a:rPr>
                <a:t>Source COF and LP for pricing</a:t>
              </a:r>
            </a:p>
          </p:txBody>
        </p:sp>
        <p:sp>
          <p:nvSpPr>
            <p:cNvPr id="65" name="Rectangle 64"/>
            <p:cNvSpPr/>
            <p:nvPr/>
          </p:nvSpPr>
          <p:spPr bwMode="auto">
            <a:xfrm>
              <a:off x="3048000" y="2632933"/>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2.07</a:t>
              </a:r>
            </a:p>
            <a:p>
              <a:pPr eaLnBrk="0" hangingPunct="0"/>
              <a:r>
                <a:rPr lang="en-US" sz="800" b="0" dirty="0">
                  <a:latin typeface="Calibri" pitchFamily="34" charset="0"/>
                </a:rPr>
                <a:t>Generate the facility country risk and earmark necessary limits</a:t>
              </a:r>
            </a:p>
          </p:txBody>
        </p:sp>
        <p:sp>
          <p:nvSpPr>
            <p:cNvPr id="66" name="Rectangle 65">
              <a:hlinkClick r:id="rId8" action="ppaction://hlinksldjump" tooltip="Data Elements for 2.03"/>
            </p:cNvPr>
            <p:cNvSpPr/>
            <p:nvPr/>
          </p:nvSpPr>
          <p:spPr bwMode="auto">
            <a:xfrm>
              <a:off x="4436077" y="1392866"/>
              <a:ext cx="1322172"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2.03</a:t>
              </a:r>
            </a:p>
            <a:p>
              <a:pPr eaLnBrk="0" hangingPunct="0"/>
              <a:r>
                <a:rPr lang="en-US" sz="800" b="0" dirty="0">
                  <a:latin typeface="Calibri" pitchFamily="34" charset="0"/>
                </a:rPr>
                <a:t>Set-up</a:t>
              </a:r>
              <a:r>
                <a:rPr lang="en-US" sz="800" b="0" baseline="30000" dirty="0">
                  <a:latin typeface="Calibri" pitchFamily="34" charset="0"/>
                </a:rPr>
                <a:t>3</a:t>
              </a:r>
              <a:r>
                <a:rPr lang="en-US" sz="800" b="0" dirty="0">
                  <a:latin typeface="Calibri" pitchFamily="34" charset="0"/>
                </a:rPr>
                <a:t> the facility (limits), collateral, covenant, structuring) &amp; input the pricing; including Relationship Cap (R-CAP), Global Group Limits (“Top-Down” approach)</a:t>
              </a:r>
            </a:p>
          </p:txBody>
        </p:sp>
        <p:sp>
          <p:nvSpPr>
            <p:cNvPr id="67" name="Rectangle 66"/>
            <p:cNvSpPr/>
            <p:nvPr/>
          </p:nvSpPr>
          <p:spPr bwMode="auto">
            <a:xfrm>
              <a:off x="1617784" y="2632933"/>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2.06</a:t>
              </a:r>
            </a:p>
            <a:p>
              <a:pPr eaLnBrk="0" hangingPunct="0"/>
              <a:r>
                <a:rPr lang="en-US" sz="800" b="0" dirty="0">
                  <a:latin typeface="Calibri" pitchFamily="34" charset="0"/>
                </a:rPr>
                <a:t>Generate the ACRR, FRR, ROE results</a:t>
              </a:r>
            </a:p>
          </p:txBody>
        </p:sp>
        <p:sp>
          <p:nvSpPr>
            <p:cNvPr id="68" name="Rectangle 67"/>
            <p:cNvSpPr/>
            <p:nvPr/>
          </p:nvSpPr>
          <p:spPr bwMode="auto">
            <a:xfrm>
              <a:off x="5908431" y="2632933"/>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2.09</a:t>
              </a:r>
            </a:p>
            <a:p>
              <a:pPr eaLnBrk="0" hangingPunct="0"/>
              <a:r>
                <a:rPr lang="en-US" sz="800" b="0" dirty="0">
                  <a:latin typeface="Calibri" pitchFamily="34" charset="0"/>
                </a:rPr>
                <a:t>Generate Total Group Exposure, R-Cap, Global Borrower Limits, Economic Capital</a:t>
              </a:r>
            </a:p>
          </p:txBody>
        </p:sp>
        <p:sp>
          <p:nvSpPr>
            <p:cNvPr id="70" name="Rectangle 69"/>
            <p:cNvSpPr/>
            <p:nvPr/>
          </p:nvSpPr>
          <p:spPr bwMode="auto">
            <a:xfrm>
              <a:off x="4478215" y="3873000"/>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2.12</a:t>
              </a:r>
            </a:p>
            <a:p>
              <a:pPr eaLnBrk="0" hangingPunct="0"/>
              <a:r>
                <a:rPr lang="en-US" sz="800" b="0" dirty="0">
                  <a:latin typeface="Calibri" pitchFamily="34" charset="0"/>
                </a:rPr>
                <a:t>Generate DOA to determine the approving authority and the required routing which will be fully rule based</a:t>
              </a:r>
            </a:p>
          </p:txBody>
        </p:sp>
        <p:sp>
          <p:nvSpPr>
            <p:cNvPr id="71" name="Rectangle 70"/>
            <p:cNvSpPr/>
            <p:nvPr/>
          </p:nvSpPr>
          <p:spPr bwMode="auto">
            <a:xfrm>
              <a:off x="1617785" y="3873000"/>
              <a:ext cx="2625231"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2.11</a:t>
              </a:r>
            </a:p>
            <a:p>
              <a:pPr eaLnBrk="0" hangingPunct="0"/>
              <a:r>
                <a:rPr lang="en-US" sz="800" b="0" dirty="0">
                  <a:latin typeface="Calibri" pitchFamily="34" charset="0"/>
                </a:rPr>
                <a:t>Check against policies for exception handling procedures required (e.g.. if structure is lending to Hold Co. –&gt; ECRM approval required)</a:t>
              </a:r>
            </a:p>
            <a:p>
              <a:pPr eaLnBrk="0" hangingPunct="0"/>
              <a:endParaRPr lang="en-US" sz="800" b="0" dirty="0">
                <a:latin typeface="Calibri" pitchFamily="34" charset="0"/>
              </a:endParaRPr>
            </a:p>
            <a:p>
              <a:pPr eaLnBrk="0" hangingPunct="0"/>
              <a:r>
                <a:rPr lang="en-US" sz="800" b="0" dirty="0">
                  <a:latin typeface="Calibri" pitchFamily="34" charset="0"/>
                </a:rPr>
                <a:t>Escalate (if required) in any of policy requirements (e.g.. special attention credits)</a:t>
              </a:r>
            </a:p>
          </p:txBody>
        </p:sp>
        <p:sp>
          <p:nvSpPr>
            <p:cNvPr id="72" name="Rectangle 71"/>
            <p:cNvSpPr/>
            <p:nvPr/>
          </p:nvSpPr>
          <p:spPr bwMode="auto">
            <a:xfrm>
              <a:off x="7345724" y="2632933"/>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2.10</a:t>
              </a:r>
            </a:p>
            <a:p>
              <a:pPr eaLnBrk="0" hangingPunct="0"/>
              <a:r>
                <a:rPr lang="en-US" sz="800" b="0" dirty="0">
                  <a:latin typeface="Calibri" pitchFamily="34" charset="0"/>
                </a:rPr>
                <a:t>Verify compliance of TM (e.g.. determination if parental support is available for structure) and perform assessment on RAC</a:t>
              </a:r>
            </a:p>
          </p:txBody>
        </p:sp>
        <p:sp>
          <p:nvSpPr>
            <p:cNvPr id="74" name="Rectangle 73"/>
            <p:cNvSpPr/>
            <p:nvPr/>
          </p:nvSpPr>
          <p:spPr bwMode="auto">
            <a:xfrm>
              <a:off x="7345724" y="3873000"/>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2.14</a:t>
              </a:r>
            </a:p>
            <a:p>
              <a:pPr eaLnBrk="0" hangingPunct="0"/>
              <a:r>
                <a:rPr lang="en-US" sz="800" b="0" dirty="0">
                  <a:latin typeface="Calibri" pitchFamily="34" charset="0"/>
                </a:rPr>
                <a:t>Enrich information for client due diligence (KYC)</a:t>
              </a:r>
            </a:p>
            <a:p>
              <a:pPr eaLnBrk="0" hangingPunct="0"/>
              <a:endParaRPr lang="en-US" sz="800" b="0" dirty="0">
                <a:latin typeface="Calibri" pitchFamily="34" charset="0"/>
              </a:endParaRPr>
            </a:p>
            <a:p>
              <a:pPr eaLnBrk="0" hangingPunct="0"/>
              <a:r>
                <a:rPr lang="en-US" sz="800" b="0" dirty="0">
                  <a:latin typeface="Calibri" pitchFamily="34" charset="0"/>
                </a:rPr>
                <a:t>Perform CSFA</a:t>
              </a:r>
            </a:p>
          </p:txBody>
        </p:sp>
        <p:sp>
          <p:nvSpPr>
            <p:cNvPr id="75" name="Rectangle 74"/>
            <p:cNvSpPr/>
            <p:nvPr/>
          </p:nvSpPr>
          <p:spPr bwMode="auto">
            <a:xfrm>
              <a:off x="1617785" y="5080188"/>
              <a:ext cx="2625231" cy="612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2.15</a:t>
              </a:r>
            </a:p>
            <a:p>
              <a:pPr eaLnBrk="0" hangingPunct="0"/>
              <a:r>
                <a:rPr lang="en-US" sz="800" b="0" dirty="0">
                  <a:latin typeface="Calibri" pitchFamily="34" charset="0"/>
                </a:rPr>
                <a:t>Conduct discussion on term sheet (where needed)</a:t>
              </a:r>
            </a:p>
          </p:txBody>
        </p:sp>
        <p:sp>
          <p:nvSpPr>
            <p:cNvPr id="82" name="Rectangle 81">
              <a:hlinkClick r:id="rId8" action="ppaction://hlinksldjump" tooltip="Data Elements for 2.08"/>
            </p:cNvPr>
            <p:cNvSpPr/>
            <p:nvPr/>
          </p:nvSpPr>
          <p:spPr bwMode="auto">
            <a:xfrm>
              <a:off x="4481754" y="2632933"/>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2.08</a:t>
              </a:r>
            </a:p>
            <a:p>
              <a:pPr eaLnBrk="0" hangingPunct="0"/>
              <a:r>
                <a:rPr lang="en-US" sz="800" b="0" dirty="0">
                  <a:latin typeface="Calibri" pitchFamily="34" charset="0"/>
                </a:rPr>
                <a:t>Complete all sections of credit memo (e.g.. CF projection, relevant attachments)</a:t>
              </a:r>
            </a:p>
          </p:txBody>
        </p:sp>
        <p:sp>
          <p:nvSpPr>
            <p:cNvPr id="83" name="Rectangle 82"/>
            <p:cNvSpPr/>
            <p:nvPr/>
          </p:nvSpPr>
          <p:spPr bwMode="auto">
            <a:xfrm>
              <a:off x="5908431" y="3873000"/>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2.13</a:t>
              </a:r>
            </a:p>
            <a:p>
              <a:pPr eaLnBrk="0" hangingPunct="0"/>
              <a:r>
                <a:rPr lang="en-US" sz="800" b="0" dirty="0">
                  <a:latin typeface="Calibri" pitchFamily="34" charset="0"/>
                </a:rPr>
                <a:t>Review of Memo by IBG Segment Head, GRM and/ or IRM (where applicable) and obtain support</a:t>
              </a:r>
            </a:p>
          </p:txBody>
        </p:sp>
      </p:grpSp>
      <p:sp>
        <p:nvSpPr>
          <p:cNvPr id="59" name="Rectangle 58"/>
          <p:cNvSpPr/>
          <p:nvPr/>
        </p:nvSpPr>
        <p:spPr bwMode="auto">
          <a:xfrm>
            <a:off x="422032" y="6550968"/>
            <a:ext cx="199385" cy="216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0" name="TextBox 59"/>
          <p:cNvSpPr txBox="1"/>
          <p:nvPr/>
        </p:nvSpPr>
        <p:spPr>
          <a:xfrm>
            <a:off x="671817" y="6550980"/>
            <a:ext cx="664615"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69" name="Rectangle 68"/>
          <p:cNvSpPr/>
          <p:nvPr/>
        </p:nvSpPr>
        <p:spPr bwMode="auto">
          <a:xfrm>
            <a:off x="1406776" y="6550968"/>
            <a:ext cx="199385"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73" name="Rectangle 72"/>
          <p:cNvSpPr/>
          <p:nvPr/>
        </p:nvSpPr>
        <p:spPr bwMode="auto">
          <a:xfrm>
            <a:off x="2954215" y="6553200"/>
            <a:ext cx="199385"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76" name="TextBox 75"/>
          <p:cNvSpPr txBox="1"/>
          <p:nvPr/>
        </p:nvSpPr>
        <p:spPr>
          <a:xfrm>
            <a:off x="3225185" y="6553200"/>
            <a:ext cx="1329231" cy="215444"/>
          </a:xfrm>
          <a:prstGeom prst="rect">
            <a:avLst/>
          </a:prstGeom>
          <a:noFill/>
        </p:spPr>
        <p:txBody>
          <a:bodyPr wrap="square" lIns="0" rIns="0" rtlCol="0">
            <a:spAutoFit/>
          </a:bodyPr>
          <a:lstStyle/>
          <a:p>
            <a:pPr marL="228600" indent="-228600"/>
            <a:r>
              <a:rPr lang="en-GB" sz="800" b="0" dirty="0">
                <a:latin typeface="Calibri" pitchFamily="34" charset="0"/>
              </a:rPr>
              <a:t>Involves personal interaction</a:t>
            </a:r>
          </a:p>
        </p:txBody>
      </p:sp>
      <p:sp>
        <p:nvSpPr>
          <p:cNvPr id="77" name="TextBox 76"/>
          <p:cNvSpPr txBox="1"/>
          <p:nvPr/>
        </p:nvSpPr>
        <p:spPr>
          <a:xfrm>
            <a:off x="1654339" y="65514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sp>
        <p:nvSpPr>
          <p:cNvPr id="3" name="Title 2"/>
          <p:cNvSpPr>
            <a:spLocks noGrp="1"/>
          </p:cNvSpPr>
          <p:nvPr>
            <p:ph type="title"/>
          </p:nvPr>
        </p:nvSpPr>
        <p:spPr/>
        <p:txBody>
          <a:bodyPr/>
          <a:lstStyle/>
          <a:p>
            <a:r>
              <a:rPr lang="en-GB" dirty="0"/>
              <a:t>Level 1 Process Maps – “To-Be” (2/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15</a:t>
            </a:fld>
            <a:endParaRPr lang="en-US" altLang="en-US" dirty="0">
              <a:solidFill>
                <a:srgbClr val="000000"/>
              </a:solidFill>
            </a:endParaRPr>
          </a:p>
        </p:txBody>
      </p:sp>
    </p:spTree>
    <p:extLst>
      <p:ext uri="{BB962C8B-B14F-4D97-AF65-F5344CB8AC3E}">
        <p14:creationId xmlns:p14="http://schemas.microsoft.com/office/powerpoint/2010/main" val="222763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51695" y="6150127"/>
            <a:ext cx="5908430" cy="33855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a:p>
            <a:pPr marL="228600" indent="-228600"/>
            <a:r>
              <a:rPr lang="en-GB" sz="800" b="0" baseline="30000" dirty="0">
                <a:latin typeface="Calibri" pitchFamily="34" charset="0"/>
              </a:rPr>
              <a:t>2</a:t>
            </a:r>
            <a:r>
              <a:rPr lang="en-GB" sz="800" b="0" dirty="0">
                <a:latin typeface="Calibri" pitchFamily="34" charset="0"/>
              </a:rPr>
              <a:t> Actual approval/ rejection should be performed on the system, along with minimal inputs e.g. approval comments, rework reasons</a:t>
            </a:r>
          </a:p>
        </p:txBody>
      </p:sp>
      <p:grpSp>
        <p:nvGrpSpPr>
          <p:cNvPr id="4" name="Group 3"/>
          <p:cNvGrpSpPr/>
          <p:nvPr/>
        </p:nvGrpSpPr>
        <p:grpSpPr>
          <a:xfrm>
            <a:off x="404448" y="850504"/>
            <a:ext cx="8335105" cy="5156993"/>
            <a:chOff x="351695" y="950408"/>
            <a:chExt cx="8335105" cy="5156993"/>
          </a:xfrm>
        </p:grpSpPr>
        <p:graphicFrame>
          <p:nvGraphicFramePr>
            <p:cNvPr id="26" name="Diagram 25"/>
            <p:cNvGraphicFramePr/>
            <p:nvPr>
              <p:extLst>
                <p:ext uri="{D42A27DB-BD31-4B8C-83A1-F6EECF244321}">
                  <p14:modId xmlns:p14="http://schemas.microsoft.com/office/powerpoint/2010/main" val="2572488385"/>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695" y="1371600"/>
              <a:ext cx="1202390" cy="33528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RM/ CSO/ CAT/ ARM</a:t>
              </a:r>
              <a:endParaRPr lang="en-US" sz="1300" dirty="0">
                <a:solidFill>
                  <a:schemeClr val="bg1"/>
                </a:solidFill>
                <a:effectLst>
                  <a:outerShdw blurRad="50800" dist="38100" dir="2700000" algn="tl" rotWithShape="0">
                    <a:prstClr val="black">
                      <a:alpha val="40000"/>
                    </a:prstClr>
                  </a:outerShdw>
                </a:effectLst>
              </a:endParaRPr>
            </a:p>
          </p:txBody>
        </p:sp>
        <p:sp>
          <p:nvSpPr>
            <p:cNvPr id="34" name="Rectangle 33"/>
            <p:cNvSpPr/>
            <p:nvPr/>
          </p:nvSpPr>
          <p:spPr bwMode="auto">
            <a:xfrm>
              <a:off x="351695" y="4814688"/>
              <a:ext cx="1202390"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819376"/>
              <a:ext cx="1202390" cy="288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r>
                <a:rPr kumimoji="0" lang="en-GB"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rPr>
                <a:t>2</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791226"/>
              <a:ext cx="6892062" cy="316175"/>
            </a:xfrm>
            <a:prstGeom prst="rect">
              <a:avLst/>
            </a:prstGeom>
            <a:noFill/>
            <a:ln w="25400" cap="flat" cmpd="sng" algn="ctr">
              <a:no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100" dirty="0">
                  <a:latin typeface="Calibri" pitchFamily="34" charset="0"/>
                </a:rPr>
                <a:t>Proposed e2e Credit Workbench</a:t>
              </a:r>
            </a:p>
          </p:txBody>
        </p:sp>
        <p:sp>
          <p:nvSpPr>
            <p:cNvPr id="52" name="Rectangle 51"/>
            <p:cNvSpPr/>
            <p:nvPr/>
          </p:nvSpPr>
          <p:spPr bwMode="auto">
            <a:xfrm>
              <a:off x="1617784" y="4814688"/>
              <a:ext cx="1261340" cy="9144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3.02</a:t>
              </a:r>
            </a:p>
            <a:p>
              <a:pPr eaLnBrk="0" hangingPunct="0"/>
              <a:r>
                <a:rPr lang="en-US" sz="800" b="0" dirty="0">
                  <a:latin typeface="Calibri" pitchFamily="34" charset="0"/>
                </a:rPr>
                <a:t>Review the credit proposal and rework/ approve/ reject it, including all credit approved data e.g.. ACRR, DOA Grouping2, 3</a:t>
              </a:r>
            </a:p>
          </p:txBody>
        </p:sp>
        <p:sp>
          <p:nvSpPr>
            <p:cNvPr id="57" name="Rectangle 56"/>
            <p:cNvSpPr/>
            <p:nvPr/>
          </p:nvSpPr>
          <p:spPr bwMode="auto">
            <a:xfrm>
              <a:off x="1617783" y="1415901"/>
              <a:ext cx="1273697"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3.01</a:t>
              </a:r>
            </a:p>
            <a:p>
              <a:pPr eaLnBrk="0" hangingPunct="0"/>
              <a:r>
                <a:rPr lang="en-US" sz="800" b="0" dirty="0">
                  <a:latin typeface="Calibri" pitchFamily="34" charset="0"/>
                </a:rPr>
                <a:t>Submit credit memo to Credit Approving Authority2 3</a:t>
              </a:r>
            </a:p>
            <a:p>
              <a:pPr eaLnBrk="0" hangingPunct="0"/>
              <a:endParaRPr lang="en-US" sz="800" b="0" dirty="0">
                <a:latin typeface="Calibri" pitchFamily="34" charset="0"/>
              </a:endParaRPr>
            </a:p>
            <a:p>
              <a:pPr eaLnBrk="0" hangingPunct="0"/>
              <a:r>
                <a:rPr lang="en-US" sz="800" b="0" dirty="0">
                  <a:latin typeface="Calibri" pitchFamily="34" charset="0"/>
                </a:rPr>
                <a:t>Follow a streamlined routing process for GrCC &amp; Board Ex-Co approvals</a:t>
              </a:r>
            </a:p>
          </p:txBody>
        </p:sp>
      </p:grpSp>
      <p:sp>
        <p:nvSpPr>
          <p:cNvPr id="47" name="Rectangle 46"/>
          <p:cNvSpPr/>
          <p:nvPr/>
        </p:nvSpPr>
        <p:spPr bwMode="auto">
          <a:xfrm>
            <a:off x="422032" y="6550968"/>
            <a:ext cx="199385" cy="216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3" name="TextBox 52"/>
          <p:cNvSpPr txBox="1"/>
          <p:nvPr/>
        </p:nvSpPr>
        <p:spPr>
          <a:xfrm>
            <a:off x="671817" y="6550980"/>
            <a:ext cx="773525"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54" name="Rectangle 53"/>
          <p:cNvSpPr/>
          <p:nvPr/>
        </p:nvSpPr>
        <p:spPr bwMode="auto">
          <a:xfrm>
            <a:off x="1406776" y="6550968"/>
            <a:ext cx="199385"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5" name="Rectangle 54"/>
          <p:cNvSpPr/>
          <p:nvPr/>
        </p:nvSpPr>
        <p:spPr bwMode="auto">
          <a:xfrm>
            <a:off x="2954215" y="6553200"/>
            <a:ext cx="199385"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6" name="TextBox 55"/>
          <p:cNvSpPr txBox="1"/>
          <p:nvPr/>
        </p:nvSpPr>
        <p:spPr>
          <a:xfrm>
            <a:off x="3225185" y="6553200"/>
            <a:ext cx="1329231" cy="215444"/>
          </a:xfrm>
          <a:prstGeom prst="rect">
            <a:avLst/>
          </a:prstGeom>
          <a:noFill/>
        </p:spPr>
        <p:txBody>
          <a:bodyPr wrap="square" lIns="0" rIns="0" rtlCol="0">
            <a:spAutoFit/>
          </a:bodyPr>
          <a:lstStyle/>
          <a:p>
            <a:pPr marL="228600" indent="-228600"/>
            <a:r>
              <a:rPr lang="en-GB" sz="800" b="0" dirty="0">
                <a:latin typeface="Calibri" pitchFamily="34" charset="0"/>
              </a:rPr>
              <a:t>Involves personal interaction</a:t>
            </a:r>
          </a:p>
        </p:txBody>
      </p:sp>
      <p:sp>
        <p:nvSpPr>
          <p:cNvPr id="58" name="TextBox 57"/>
          <p:cNvSpPr txBox="1"/>
          <p:nvPr/>
        </p:nvSpPr>
        <p:spPr>
          <a:xfrm>
            <a:off x="1654339" y="65514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sp>
        <p:nvSpPr>
          <p:cNvPr id="3" name="Title 2"/>
          <p:cNvSpPr>
            <a:spLocks noGrp="1"/>
          </p:cNvSpPr>
          <p:nvPr>
            <p:ph type="title"/>
          </p:nvPr>
        </p:nvSpPr>
        <p:spPr/>
        <p:txBody>
          <a:bodyPr/>
          <a:lstStyle/>
          <a:p>
            <a:r>
              <a:rPr lang="en-GB" dirty="0"/>
              <a:t>Level 1 Process Maps – “To-Be” (3/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16</a:t>
            </a:fld>
            <a:endParaRPr lang="en-US" altLang="en-US" dirty="0">
              <a:solidFill>
                <a:srgbClr val="000000"/>
              </a:solidFill>
            </a:endParaRPr>
          </a:p>
        </p:txBody>
      </p:sp>
    </p:spTree>
    <p:extLst>
      <p:ext uri="{BB962C8B-B14F-4D97-AF65-F5344CB8AC3E}">
        <p14:creationId xmlns:p14="http://schemas.microsoft.com/office/powerpoint/2010/main" val="3493845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51693" y="6150127"/>
            <a:ext cx="5556738" cy="33855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a:p>
            <a:pPr marL="228600" indent="-228600"/>
            <a:r>
              <a:rPr lang="en-GB" sz="800" b="0" baseline="30000" dirty="0">
                <a:latin typeface="Calibri" pitchFamily="34" charset="0"/>
              </a:rPr>
              <a:t>2</a:t>
            </a:r>
            <a:r>
              <a:rPr lang="en-GB" sz="800" b="0" dirty="0">
                <a:latin typeface="Calibri" pitchFamily="34" charset="0"/>
              </a:rPr>
              <a:t> Currently, several segment/ country level variants exist e.g. BSU does LO only for SME, CCU checks LO only for SG IBG1/2</a:t>
            </a:r>
          </a:p>
        </p:txBody>
      </p:sp>
      <p:sp>
        <p:nvSpPr>
          <p:cNvPr id="36" name="TextBox 35"/>
          <p:cNvSpPr txBox="1"/>
          <p:nvPr/>
        </p:nvSpPr>
        <p:spPr>
          <a:xfrm>
            <a:off x="5662252" y="6150140"/>
            <a:ext cx="1878401" cy="461665"/>
          </a:xfrm>
          <a:prstGeom prst="rect">
            <a:avLst/>
          </a:prstGeom>
          <a:noFill/>
        </p:spPr>
        <p:txBody>
          <a:bodyPr wrap="square" rtlCol="0">
            <a:spAutoFit/>
          </a:bodyPr>
          <a:lstStyle/>
          <a:p>
            <a:pPr marL="111125" indent="-111125"/>
            <a:r>
              <a:rPr lang="en-GB" sz="800" b="0" baseline="30000" dirty="0">
                <a:latin typeface="Calibri" pitchFamily="34" charset="0"/>
              </a:rPr>
              <a:t>3</a:t>
            </a:r>
            <a:r>
              <a:rPr lang="en-GB" sz="800" b="0" dirty="0">
                <a:latin typeface="Calibri" pitchFamily="34" charset="0"/>
              </a:rPr>
              <a:t> Country/Segment level differences could exist on account of staffing differences e.g. lack of BSU in India</a:t>
            </a:r>
          </a:p>
        </p:txBody>
      </p:sp>
      <p:grpSp>
        <p:nvGrpSpPr>
          <p:cNvPr id="4" name="Group 3"/>
          <p:cNvGrpSpPr/>
          <p:nvPr/>
        </p:nvGrpSpPr>
        <p:grpSpPr>
          <a:xfrm>
            <a:off x="404448" y="850504"/>
            <a:ext cx="8335105" cy="5156993"/>
            <a:chOff x="351695" y="950408"/>
            <a:chExt cx="8335105" cy="5156993"/>
          </a:xfrm>
        </p:grpSpPr>
        <p:graphicFrame>
          <p:nvGraphicFramePr>
            <p:cNvPr id="26" name="Diagram 25"/>
            <p:cNvGraphicFramePr/>
            <p:nvPr>
              <p:extLst>
                <p:ext uri="{D42A27DB-BD31-4B8C-83A1-F6EECF244321}">
                  <p14:modId xmlns:p14="http://schemas.microsoft.com/office/powerpoint/2010/main" val="2213744391"/>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695" y="1371600"/>
              <a:ext cx="1202390" cy="1080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RM/ CSO/ CAT/ ARM/ BSU</a:t>
              </a:r>
              <a:endParaRPr lang="en-US" sz="1300" dirty="0">
                <a:solidFill>
                  <a:schemeClr val="bg1"/>
                </a:solidFill>
                <a:effectLst>
                  <a:outerShdw blurRad="50800" dist="38100" dir="2700000" algn="tl" rotWithShape="0">
                    <a:prstClr val="black">
                      <a:alpha val="40000"/>
                    </a:prstClr>
                  </a:outerShdw>
                </a:effectLst>
              </a:endParaRPr>
            </a:p>
          </p:txBody>
        </p:sp>
        <p:sp>
          <p:nvSpPr>
            <p:cNvPr id="34" name="Rectangle 33"/>
            <p:cNvSpPr/>
            <p:nvPr/>
          </p:nvSpPr>
          <p:spPr bwMode="auto">
            <a:xfrm>
              <a:off x="351695" y="2600700"/>
              <a:ext cx="1202390"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791200"/>
              <a:ext cx="1202390" cy="288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r>
                <a:rPr kumimoji="0" lang="en-GB"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rPr>
                <a:t>2</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791226"/>
              <a:ext cx="6892062" cy="316175"/>
            </a:xfrm>
            <a:prstGeom prst="rect">
              <a:avLst/>
            </a:prstGeom>
            <a:noFill/>
            <a:ln w="25400" cap="flat" cmpd="sng" algn="ctr">
              <a:no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100" dirty="0">
                  <a:latin typeface="Calibri" pitchFamily="34" charset="0"/>
                </a:rPr>
                <a:t>Proposed e2e Credit Workbench</a:t>
              </a:r>
            </a:p>
          </p:txBody>
        </p:sp>
        <p:sp>
          <p:nvSpPr>
            <p:cNvPr id="52" name="Rectangle 51"/>
            <p:cNvSpPr/>
            <p:nvPr/>
          </p:nvSpPr>
          <p:spPr bwMode="auto">
            <a:xfrm>
              <a:off x="1617784" y="1414132"/>
              <a:ext cx="1196308" cy="1080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4.01</a:t>
              </a:r>
            </a:p>
            <a:p>
              <a:pPr eaLnBrk="0" hangingPunct="0"/>
              <a:r>
                <a:rPr lang="en-US" sz="800" b="0" dirty="0">
                  <a:latin typeface="Calibri" pitchFamily="34" charset="0"/>
                </a:rPr>
                <a:t>Generate digitally signed Letter of Offer/Facility Agreement2</a:t>
              </a:r>
            </a:p>
          </p:txBody>
        </p:sp>
        <p:sp>
          <p:nvSpPr>
            <p:cNvPr id="53" name="Rectangle 52"/>
            <p:cNvSpPr/>
            <p:nvPr/>
          </p:nvSpPr>
          <p:spPr bwMode="auto">
            <a:xfrm>
              <a:off x="3059584" y="1414132"/>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4.02</a:t>
              </a:r>
            </a:p>
            <a:p>
              <a:pPr eaLnBrk="0" hangingPunct="0"/>
              <a:r>
                <a:rPr lang="en-US" sz="800" b="0" dirty="0">
                  <a:latin typeface="Calibri" pitchFamily="34" charset="0"/>
                </a:rPr>
                <a:t>Negotiate with customers, including legal documentation (engage relevant product partners)</a:t>
              </a:r>
            </a:p>
          </p:txBody>
        </p:sp>
        <p:sp>
          <p:nvSpPr>
            <p:cNvPr id="54" name="Rectangle 53"/>
            <p:cNvSpPr/>
            <p:nvPr/>
          </p:nvSpPr>
          <p:spPr bwMode="auto">
            <a:xfrm>
              <a:off x="4501384" y="1414132"/>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4.03</a:t>
              </a:r>
            </a:p>
            <a:p>
              <a:pPr eaLnBrk="0" hangingPunct="0"/>
              <a:r>
                <a:rPr lang="en-US" sz="800" b="0" dirty="0">
                  <a:latin typeface="Calibri" pitchFamily="34" charset="0"/>
                </a:rPr>
                <a:t>Obtain Credit approval for deviations and seek Legal clearance (Docs / ISDA)</a:t>
              </a:r>
              <a:endParaRPr lang="en-US" sz="800" b="0" baseline="30000" dirty="0">
                <a:latin typeface="Calibri" pitchFamily="34" charset="0"/>
              </a:endParaRPr>
            </a:p>
          </p:txBody>
        </p:sp>
        <p:sp>
          <p:nvSpPr>
            <p:cNvPr id="55" name="Rectangle 54"/>
            <p:cNvSpPr/>
            <p:nvPr/>
          </p:nvSpPr>
          <p:spPr bwMode="auto">
            <a:xfrm>
              <a:off x="1617784" y="2600700"/>
              <a:ext cx="1196308" cy="9144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4.06</a:t>
              </a:r>
            </a:p>
            <a:p>
              <a:pPr eaLnBrk="0" hangingPunct="0"/>
              <a:r>
                <a:rPr lang="en-US" sz="800" b="0" dirty="0">
                  <a:latin typeface="Calibri" pitchFamily="34" charset="0"/>
                </a:rPr>
                <a:t>Approve/ Reject variations/ revisions / deviations of terms and conditions</a:t>
              </a:r>
              <a:endParaRPr lang="en-US" sz="800" b="0" baseline="30000" dirty="0">
                <a:latin typeface="Calibri" pitchFamily="34" charset="0"/>
              </a:endParaRPr>
            </a:p>
          </p:txBody>
        </p:sp>
        <p:sp>
          <p:nvSpPr>
            <p:cNvPr id="58" name="Rectangle 57"/>
            <p:cNvSpPr/>
            <p:nvPr/>
          </p:nvSpPr>
          <p:spPr bwMode="auto">
            <a:xfrm>
              <a:off x="5943184" y="1414132"/>
              <a:ext cx="1196308" cy="1080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4.04</a:t>
              </a:r>
            </a:p>
            <a:p>
              <a:pPr eaLnBrk="0" hangingPunct="0"/>
              <a:r>
                <a:rPr lang="en-US" sz="800" b="0" dirty="0">
                  <a:latin typeface="Calibri" pitchFamily="34" charset="0"/>
                </a:rPr>
                <a:t>Additional KYC - if related party requires exceptional Approval (e.g.. PEP)</a:t>
              </a:r>
            </a:p>
          </p:txBody>
        </p:sp>
        <p:sp>
          <p:nvSpPr>
            <p:cNvPr id="59" name="Rectangle 58"/>
            <p:cNvSpPr/>
            <p:nvPr/>
          </p:nvSpPr>
          <p:spPr bwMode="auto">
            <a:xfrm>
              <a:off x="3059584" y="3664200"/>
              <a:ext cx="1196308" cy="9144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4.08</a:t>
              </a:r>
            </a:p>
            <a:p>
              <a:pPr eaLnBrk="0" hangingPunct="0"/>
              <a:r>
                <a:rPr lang="en-US" sz="800" b="0" dirty="0">
                  <a:latin typeface="Calibri" pitchFamily="34" charset="0"/>
                </a:rPr>
                <a:t>Appointment of lawyers</a:t>
              </a:r>
              <a:r>
                <a:rPr lang="en-US" sz="800" b="0" baseline="30000" dirty="0">
                  <a:latin typeface="Calibri" pitchFamily="34" charset="0"/>
                </a:rPr>
                <a:t>2, 3</a:t>
              </a:r>
            </a:p>
          </p:txBody>
        </p:sp>
        <p:sp>
          <p:nvSpPr>
            <p:cNvPr id="63" name="Rectangle 62"/>
            <p:cNvSpPr/>
            <p:nvPr/>
          </p:nvSpPr>
          <p:spPr bwMode="auto">
            <a:xfrm>
              <a:off x="1617784" y="3664200"/>
              <a:ext cx="1196308" cy="9144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4.07</a:t>
              </a:r>
            </a:p>
            <a:p>
              <a:pPr eaLnBrk="0" hangingPunct="0"/>
              <a:r>
                <a:rPr lang="en-US" sz="800" b="0" dirty="0">
                  <a:latin typeface="Calibri" pitchFamily="34" charset="0"/>
                </a:rPr>
                <a:t>Ensure that the LOs &amp; other internal documents are aligned with the approved terms and conditions</a:t>
              </a:r>
              <a:r>
                <a:rPr lang="en-US" sz="800" b="0" baseline="30000" dirty="0">
                  <a:latin typeface="Calibri" pitchFamily="34" charset="0"/>
                </a:rPr>
                <a:t>2, 3</a:t>
              </a:r>
            </a:p>
          </p:txBody>
        </p:sp>
        <p:sp>
          <p:nvSpPr>
            <p:cNvPr id="45" name="Rectangle 44"/>
            <p:cNvSpPr/>
            <p:nvPr/>
          </p:nvSpPr>
          <p:spPr bwMode="auto">
            <a:xfrm>
              <a:off x="351695" y="3664200"/>
              <a:ext cx="1202390" cy="1974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Credit Admin</a:t>
              </a:r>
              <a:endParaRPr lang="en-US" sz="1300" dirty="0">
                <a:solidFill>
                  <a:schemeClr val="bg1"/>
                </a:solidFill>
                <a:effectLst>
                  <a:outerShdw blurRad="50800" dist="38100" dir="2700000" algn="tl" rotWithShape="0">
                    <a:prstClr val="black">
                      <a:alpha val="40000"/>
                    </a:prstClr>
                  </a:outerShdw>
                </a:effectLst>
              </a:endParaRPr>
            </a:p>
          </p:txBody>
        </p:sp>
        <p:sp>
          <p:nvSpPr>
            <p:cNvPr id="57" name="Rectangle 56"/>
            <p:cNvSpPr/>
            <p:nvPr/>
          </p:nvSpPr>
          <p:spPr bwMode="auto">
            <a:xfrm>
              <a:off x="7384984" y="1392866"/>
              <a:ext cx="1196308" cy="4322134"/>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4.05</a:t>
              </a:r>
            </a:p>
            <a:p>
              <a:pPr eaLnBrk="0" hangingPunct="0"/>
              <a:r>
                <a:rPr lang="en-US" sz="800" b="0" dirty="0">
                  <a:latin typeface="Calibri" pitchFamily="34" charset="0"/>
                </a:rPr>
                <a:t>Enrich any data (with appropriate controls e.g.. Audit Trail) that may not have been available at time of credit approval, w/o having to restart the process all over. Major changes will still require a fresh initiation e.g.. addition of new facilities.</a:t>
              </a:r>
            </a:p>
          </p:txBody>
        </p:sp>
      </p:grpSp>
      <p:sp>
        <p:nvSpPr>
          <p:cNvPr id="60" name="Rectangle 59"/>
          <p:cNvSpPr/>
          <p:nvPr/>
        </p:nvSpPr>
        <p:spPr bwMode="auto">
          <a:xfrm>
            <a:off x="422032" y="6550968"/>
            <a:ext cx="199385" cy="216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1" name="TextBox 60"/>
          <p:cNvSpPr txBox="1"/>
          <p:nvPr/>
        </p:nvSpPr>
        <p:spPr>
          <a:xfrm>
            <a:off x="671817" y="6550980"/>
            <a:ext cx="664615"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62" name="Rectangle 61"/>
          <p:cNvSpPr/>
          <p:nvPr/>
        </p:nvSpPr>
        <p:spPr bwMode="auto">
          <a:xfrm>
            <a:off x="1406776" y="6550968"/>
            <a:ext cx="199385"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4" name="Rectangle 63"/>
          <p:cNvSpPr/>
          <p:nvPr/>
        </p:nvSpPr>
        <p:spPr bwMode="auto">
          <a:xfrm>
            <a:off x="2954215" y="6553200"/>
            <a:ext cx="199385"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5" name="TextBox 64"/>
          <p:cNvSpPr txBox="1"/>
          <p:nvPr/>
        </p:nvSpPr>
        <p:spPr>
          <a:xfrm>
            <a:off x="3225185" y="6553200"/>
            <a:ext cx="1329231" cy="215444"/>
          </a:xfrm>
          <a:prstGeom prst="rect">
            <a:avLst/>
          </a:prstGeom>
          <a:noFill/>
        </p:spPr>
        <p:txBody>
          <a:bodyPr wrap="square" lIns="0" rIns="0" rtlCol="0">
            <a:spAutoFit/>
          </a:bodyPr>
          <a:lstStyle/>
          <a:p>
            <a:pPr marL="228600" indent="-228600"/>
            <a:r>
              <a:rPr lang="en-GB" sz="800" b="0" dirty="0">
                <a:latin typeface="Calibri" pitchFamily="34" charset="0"/>
              </a:rPr>
              <a:t>Involves personal interaction</a:t>
            </a:r>
          </a:p>
        </p:txBody>
      </p:sp>
      <p:sp>
        <p:nvSpPr>
          <p:cNvPr id="66" name="TextBox 65"/>
          <p:cNvSpPr txBox="1"/>
          <p:nvPr/>
        </p:nvSpPr>
        <p:spPr>
          <a:xfrm>
            <a:off x="1654339" y="65514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sp>
        <p:nvSpPr>
          <p:cNvPr id="3" name="Title 2"/>
          <p:cNvSpPr>
            <a:spLocks noGrp="1"/>
          </p:cNvSpPr>
          <p:nvPr>
            <p:ph type="title"/>
          </p:nvPr>
        </p:nvSpPr>
        <p:spPr/>
        <p:txBody>
          <a:bodyPr/>
          <a:lstStyle/>
          <a:p>
            <a:r>
              <a:rPr lang="en-GB" dirty="0"/>
              <a:t>Level 1 Process Maps – “To-Be” (4/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17</a:t>
            </a:fld>
            <a:endParaRPr lang="en-US" altLang="en-US" dirty="0">
              <a:solidFill>
                <a:srgbClr val="000000"/>
              </a:solidFill>
            </a:endParaRPr>
          </a:p>
        </p:txBody>
      </p:sp>
    </p:spTree>
    <p:extLst>
      <p:ext uri="{BB962C8B-B14F-4D97-AF65-F5344CB8AC3E}">
        <p14:creationId xmlns:p14="http://schemas.microsoft.com/office/powerpoint/2010/main" val="853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51692" y="6150115"/>
            <a:ext cx="5316923" cy="21544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p:txBody>
      </p:sp>
      <p:sp>
        <p:nvSpPr>
          <p:cNvPr id="49" name="TextBox 48"/>
          <p:cNvSpPr txBox="1"/>
          <p:nvPr/>
        </p:nvSpPr>
        <p:spPr>
          <a:xfrm>
            <a:off x="844062" y="6400800"/>
            <a:ext cx="697846"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46" name="Rectangle 45"/>
          <p:cNvSpPr/>
          <p:nvPr/>
        </p:nvSpPr>
        <p:spPr bwMode="auto">
          <a:xfrm>
            <a:off x="519337" y="6400800"/>
            <a:ext cx="184048" cy="2160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54" name="Rectangle 53"/>
          <p:cNvSpPr/>
          <p:nvPr/>
        </p:nvSpPr>
        <p:spPr bwMode="auto">
          <a:xfrm>
            <a:off x="1547446" y="6400800"/>
            <a:ext cx="184048"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56" name="TextBox 55"/>
          <p:cNvSpPr txBox="1"/>
          <p:nvPr/>
        </p:nvSpPr>
        <p:spPr>
          <a:xfrm>
            <a:off x="1969477" y="64008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sp>
        <p:nvSpPr>
          <p:cNvPr id="58" name="Rectangle 57"/>
          <p:cNvSpPr/>
          <p:nvPr/>
        </p:nvSpPr>
        <p:spPr bwMode="auto">
          <a:xfrm>
            <a:off x="3376246" y="6400800"/>
            <a:ext cx="184048" cy="216000"/>
          </a:xfrm>
          <a:prstGeom prst="rect">
            <a:avLst/>
          </a:prstGeom>
          <a:solidFill>
            <a:schemeClr val="bg1">
              <a:lumMod val="8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61" name="TextBox 60"/>
          <p:cNvSpPr txBox="1"/>
          <p:nvPr/>
        </p:nvSpPr>
        <p:spPr>
          <a:xfrm>
            <a:off x="3798279" y="6400800"/>
            <a:ext cx="1226982" cy="215444"/>
          </a:xfrm>
          <a:prstGeom prst="rect">
            <a:avLst/>
          </a:prstGeom>
          <a:noFill/>
        </p:spPr>
        <p:txBody>
          <a:bodyPr wrap="square" lIns="0" rIns="0" rtlCol="0">
            <a:spAutoFit/>
          </a:bodyPr>
          <a:lstStyle/>
          <a:p>
            <a:pPr marL="228600" indent="-228600"/>
            <a:r>
              <a:rPr lang="en-GB" sz="800" b="0" dirty="0">
                <a:solidFill>
                  <a:srgbClr val="000000"/>
                </a:solidFill>
                <a:latin typeface="Calibri" pitchFamily="34" charset="0"/>
                <a:cs typeface="+mn-cs"/>
              </a:rPr>
              <a:t>Involves personal interaction</a:t>
            </a:r>
          </a:p>
        </p:txBody>
      </p:sp>
      <p:grpSp>
        <p:nvGrpSpPr>
          <p:cNvPr id="4" name="Group 3"/>
          <p:cNvGrpSpPr/>
          <p:nvPr/>
        </p:nvGrpSpPr>
        <p:grpSpPr>
          <a:xfrm>
            <a:off x="404448" y="850500"/>
            <a:ext cx="8335105" cy="5157001"/>
            <a:chOff x="351695" y="950408"/>
            <a:chExt cx="8335105" cy="5157001"/>
          </a:xfrm>
        </p:grpSpPr>
        <p:graphicFrame>
          <p:nvGraphicFramePr>
            <p:cNvPr id="26" name="Diagram 25"/>
            <p:cNvGraphicFramePr/>
            <p:nvPr>
              <p:extLst>
                <p:ext uri="{D42A27DB-BD31-4B8C-83A1-F6EECF244321}">
                  <p14:modId xmlns:p14="http://schemas.microsoft.com/office/powerpoint/2010/main" val="1165365121"/>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695" y="1371600"/>
              <a:ext cx="1202390" cy="1080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4" name="Rectangle 33"/>
            <p:cNvSpPr/>
            <p:nvPr/>
          </p:nvSpPr>
          <p:spPr bwMode="auto">
            <a:xfrm>
              <a:off x="351695" y="2600700"/>
              <a:ext cx="1202390" cy="9045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791200"/>
              <a:ext cx="1202390" cy="288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791234"/>
              <a:ext cx="6892062" cy="316175"/>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Calibri" pitchFamily="34" charset="0"/>
                </a:rPr>
                <a:t>Finacle (Loans), MLC/ Murex (Derivatives), TZ (FX), IMEX/ FactorPro (Trade), AOS, GCIN, CIS</a:t>
              </a:r>
              <a:endParaRPr lang="en-US" sz="700" b="0" dirty="0">
                <a:latin typeface="Calibri" pitchFamily="34" charset="0"/>
              </a:endParaRPr>
            </a:p>
          </p:txBody>
        </p:sp>
        <p:sp>
          <p:nvSpPr>
            <p:cNvPr id="52" name="Rectangle 51"/>
            <p:cNvSpPr/>
            <p:nvPr/>
          </p:nvSpPr>
          <p:spPr bwMode="auto">
            <a:xfrm>
              <a:off x="1617784" y="1371600"/>
              <a:ext cx="1196308" cy="1080000"/>
            </a:xfrm>
            <a:prstGeom prst="rect">
              <a:avLst/>
            </a:prstGeom>
            <a:solidFill>
              <a:schemeClr val="bg2">
                <a:lumMod val="20000"/>
                <a:lumOff val="80000"/>
                <a:alpha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000" b="0" dirty="0">
                  <a:latin typeface="Calibri" pitchFamily="34" charset="0"/>
                </a:rPr>
                <a:t>6.03</a:t>
              </a:r>
            </a:p>
            <a:p>
              <a:pPr eaLnBrk="0" hangingPunct="0"/>
              <a:r>
                <a:rPr lang="en-US" sz="900" b="0" dirty="0">
                  <a:latin typeface="Calibri" pitchFamily="34" charset="0"/>
                </a:rPr>
                <a:t>Execute legal doc as per the PTS</a:t>
              </a:r>
            </a:p>
          </p:txBody>
        </p:sp>
        <p:sp>
          <p:nvSpPr>
            <p:cNvPr id="53" name="Rectangle 52"/>
            <p:cNvSpPr/>
            <p:nvPr/>
          </p:nvSpPr>
          <p:spPr bwMode="auto">
            <a:xfrm>
              <a:off x="3094892" y="1447800"/>
              <a:ext cx="1196308" cy="1080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000" b="0" dirty="0">
                  <a:latin typeface="Calibri" pitchFamily="34" charset="0"/>
                </a:rPr>
                <a:t>6.04</a:t>
              </a:r>
            </a:p>
            <a:p>
              <a:pPr eaLnBrk="0" hangingPunct="0"/>
              <a:r>
                <a:rPr lang="en-US" sz="900" b="0" dirty="0">
                  <a:latin typeface="Calibri" pitchFamily="34" charset="0"/>
                </a:rPr>
                <a:t>Trigger CCU for activation and provide all supporting docs </a:t>
              </a:r>
            </a:p>
          </p:txBody>
        </p:sp>
        <p:sp>
          <p:nvSpPr>
            <p:cNvPr id="55" name="Rectangle 54"/>
            <p:cNvSpPr/>
            <p:nvPr/>
          </p:nvSpPr>
          <p:spPr bwMode="auto">
            <a:xfrm>
              <a:off x="1617784" y="2600700"/>
              <a:ext cx="1196308" cy="9045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000" b="0" dirty="0">
                  <a:latin typeface="Calibri" pitchFamily="34" charset="0"/>
                </a:rPr>
                <a:t>6.02 </a:t>
              </a:r>
            </a:p>
            <a:p>
              <a:pPr eaLnBrk="0" hangingPunct="0"/>
              <a:r>
                <a:rPr lang="en-US" sz="900" b="0" dirty="0">
                  <a:latin typeface="Calibri" pitchFamily="34" charset="0"/>
                </a:rPr>
                <a:t>Approve waivers, deferrals for conditions precedent with credit impact according to DOA</a:t>
              </a:r>
            </a:p>
          </p:txBody>
        </p:sp>
        <p:sp>
          <p:nvSpPr>
            <p:cNvPr id="62" name="Rectangle 61"/>
            <p:cNvSpPr/>
            <p:nvPr/>
          </p:nvSpPr>
          <p:spPr bwMode="auto">
            <a:xfrm>
              <a:off x="1617784" y="3619500"/>
              <a:ext cx="1196308" cy="1181100"/>
            </a:xfrm>
            <a:prstGeom prst="rect">
              <a:avLst/>
            </a:prstGeom>
            <a:solidFill>
              <a:schemeClr val="bg2">
                <a:lumMod val="20000"/>
                <a:lumOff val="80000"/>
                <a:alpha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6.01</a:t>
              </a:r>
            </a:p>
            <a:p>
              <a:pPr eaLnBrk="0" hangingPunct="0"/>
              <a:r>
                <a:rPr lang="en-US" sz="800" b="0" dirty="0">
                  <a:latin typeface="Calibri" pitchFamily="34" charset="0"/>
                </a:rPr>
                <a:t>Check FA as per the approved credit terms conditions. Provide confirmation to RM </a:t>
              </a:r>
            </a:p>
          </p:txBody>
        </p:sp>
        <p:sp>
          <p:nvSpPr>
            <p:cNvPr id="59" name="Rectangle 58"/>
            <p:cNvSpPr/>
            <p:nvPr/>
          </p:nvSpPr>
          <p:spPr bwMode="auto">
            <a:xfrm>
              <a:off x="2954215" y="3657600"/>
              <a:ext cx="1196308" cy="11430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6.05</a:t>
              </a:r>
            </a:p>
            <a:p>
              <a:pPr eaLnBrk="0" hangingPunct="0"/>
              <a:r>
                <a:rPr lang="en-US" sz="800" b="0" dirty="0">
                  <a:latin typeface="Calibri" pitchFamily="34" charset="0"/>
                </a:rPr>
                <a:t>Auto CIF Creation for new borrower. </a:t>
              </a:r>
            </a:p>
          </p:txBody>
        </p:sp>
        <p:sp>
          <p:nvSpPr>
            <p:cNvPr id="42" name="Rectangle 41"/>
            <p:cNvSpPr/>
            <p:nvPr/>
          </p:nvSpPr>
          <p:spPr bwMode="auto">
            <a:xfrm>
              <a:off x="351695" y="3619500"/>
              <a:ext cx="1202390" cy="12573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CCU/IBG Ops</a:t>
              </a:r>
              <a:endParaRPr lang="en-US" sz="1300" dirty="0">
                <a:solidFill>
                  <a:schemeClr val="bg1"/>
                </a:solidFill>
                <a:effectLst>
                  <a:outerShdw blurRad="50800" dist="38100" dir="2700000" algn="tl" rotWithShape="0">
                    <a:prstClr val="black">
                      <a:alpha val="40000"/>
                    </a:prstClr>
                  </a:outerShdw>
                </a:effectLst>
              </a:endParaRPr>
            </a:p>
          </p:txBody>
        </p:sp>
        <p:sp>
          <p:nvSpPr>
            <p:cNvPr id="60" name="Rectangle 59"/>
            <p:cNvSpPr/>
            <p:nvPr/>
          </p:nvSpPr>
          <p:spPr bwMode="auto">
            <a:xfrm>
              <a:off x="4300151" y="3657600"/>
              <a:ext cx="1327480" cy="1156200"/>
            </a:xfrm>
            <a:prstGeom prst="rect">
              <a:avLst/>
            </a:prstGeom>
            <a:solidFill>
              <a:schemeClr val="bg1">
                <a:lumMod val="95000"/>
                <a:alpha val="50196"/>
              </a:schemeClr>
            </a:solidFill>
            <a:ln w="25400"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6.06</a:t>
              </a:r>
            </a:p>
            <a:p>
              <a:pPr eaLnBrk="0" hangingPunct="0"/>
              <a:r>
                <a:rPr lang="en-US" sz="800" b="0" dirty="0">
                  <a:latin typeface="Calibri" pitchFamily="34" charset="0"/>
                </a:rPr>
                <a:t>Check compliance of CPs. Check limit structure and key credit data for STP to Finacle/C ASA/FCOD/TZ/</a:t>
              </a:r>
            </a:p>
            <a:p>
              <a:pPr eaLnBrk="0" hangingPunct="0"/>
              <a:r>
                <a:rPr lang="en-US" sz="800" b="0" dirty="0">
                  <a:latin typeface="Calibri" pitchFamily="34" charset="0"/>
                </a:rPr>
                <a:t>MLC for activation limit and enrich collateral data to STP to Finacle</a:t>
              </a:r>
            </a:p>
            <a:p>
              <a:pPr eaLnBrk="0" hangingPunct="0"/>
              <a:endParaRPr lang="en-US" sz="800" b="0" dirty="0">
                <a:latin typeface="Calibri" pitchFamily="34" charset="0"/>
              </a:endParaRPr>
            </a:p>
            <a:p>
              <a:pPr eaLnBrk="0" hangingPunct="0"/>
              <a:endParaRPr lang="en-US" sz="800" b="0" dirty="0">
                <a:latin typeface="Calibri" pitchFamily="34" charset="0"/>
              </a:endParaRPr>
            </a:p>
          </p:txBody>
        </p:sp>
        <p:sp>
          <p:nvSpPr>
            <p:cNvPr id="68" name="Rectangle 67"/>
            <p:cNvSpPr/>
            <p:nvPr/>
          </p:nvSpPr>
          <p:spPr bwMode="auto">
            <a:xfrm>
              <a:off x="5767754" y="3657600"/>
              <a:ext cx="1196308" cy="10668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6.08</a:t>
              </a:r>
            </a:p>
            <a:p>
              <a:pPr eaLnBrk="0" hangingPunct="0"/>
              <a:r>
                <a:rPr lang="en-US" sz="800" b="0" dirty="0">
                  <a:latin typeface="Calibri" pitchFamily="34" charset="0"/>
                </a:rPr>
                <a:t>STP covenants, upload insurance to </a:t>
              </a:r>
              <a:r>
                <a:rPr lang="en-US" sz="800" b="0" dirty="0" err="1">
                  <a:latin typeface="Calibri" pitchFamily="34" charset="0"/>
                </a:rPr>
                <a:t>Finacle</a:t>
              </a:r>
              <a:endParaRPr lang="en-US" sz="800" b="0" dirty="0">
                <a:latin typeface="Calibri" pitchFamily="34" charset="0"/>
              </a:endParaRPr>
            </a:p>
          </p:txBody>
        </p:sp>
        <p:sp>
          <p:nvSpPr>
            <p:cNvPr id="64" name="Rectangle 63"/>
            <p:cNvSpPr/>
            <p:nvPr/>
          </p:nvSpPr>
          <p:spPr bwMode="auto">
            <a:xfrm>
              <a:off x="7174523" y="3657600"/>
              <a:ext cx="1195754" cy="10668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6.09</a:t>
              </a:r>
            </a:p>
            <a:p>
              <a:pPr eaLnBrk="0" hangingPunct="0"/>
              <a:r>
                <a:rPr lang="en-US" sz="800" b="0" dirty="0">
                  <a:latin typeface="Calibri" pitchFamily="34" charset="0"/>
                </a:rPr>
                <a:t>Digitized documents and update documents in imaging tool . Arrange for safe keeping.</a:t>
              </a:r>
            </a:p>
            <a:p>
              <a:pPr eaLnBrk="0" hangingPunct="0"/>
              <a:endParaRPr lang="en-US" sz="800" b="0" dirty="0">
                <a:latin typeface="Calibri" pitchFamily="34" charset="0"/>
              </a:endParaRPr>
            </a:p>
          </p:txBody>
        </p:sp>
      </p:grpSp>
      <p:sp>
        <p:nvSpPr>
          <p:cNvPr id="3" name="Title 2"/>
          <p:cNvSpPr>
            <a:spLocks noGrp="1"/>
          </p:cNvSpPr>
          <p:nvPr>
            <p:ph type="title"/>
          </p:nvPr>
        </p:nvSpPr>
        <p:spPr/>
        <p:txBody>
          <a:bodyPr/>
          <a:lstStyle/>
          <a:p>
            <a:r>
              <a:rPr lang="en-GB" dirty="0"/>
              <a:t>Level 1 Process Maps – “To-Be” (5/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18</a:t>
            </a:fld>
            <a:endParaRPr lang="en-US" altLang="en-US" dirty="0">
              <a:solidFill>
                <a:srgbClr val="000000"/>
              </a:solidFill>
            </a:endParaRPr>
          </a:p>
        </p:txBody>
      </p:sp>
    </p:spTree>
    <p:extLst>
      <p:ext uri="{BB962C8B-B14F-4D97-AF65-F5344CB8AC3E}">
        <p14:creationId xmlns:p14="http://schemas.microsoft.com/office/powerpoint/2010/main" val="11001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51692" y="6150115"/>
            <a:ext cx="5316923" cy="21544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p:txBody>
      </p:sp>
      <p:sp>
        <p:nvSpPr>
          <p:cNvPr id="48" name="Rectangle 47"/>
          <p:cNvSpPr/>
          <p:nvPr/>
        </p:nvSpPr>
        <p:spPr bwMode="auto">
          <a:xfrm>
            <a:off x="2703496" y="6553200"/>
            <a:ext cx="199385"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1" name="TextBox 50"/>
          <p:cNvSpPr txBox="1"/>
          <p:nvPr/>
        </p:nvSpPr>
        <p:spPr>
          <a:xfrm>
            <a:off x="914400" y="6553200"/>
            <a:ext cx="697846"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64" name="Rectangle 63"/>
          <p:cNvSpPr/>
          <p:nvPr/>
        </p:nvSpPr>
        <p:spPr bwMode="auto">
          <a:xfrm>
            <a:off x="492370" y="6553200"/>
            <a:ext cx="184048" cy="2160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65" name="TextBox 64"/>
          <p:cNvSpPr txBox="1"/>
          <p:nvPr/>
        </p:nvSpPr>
        <p:spPr>
          <a:xfrm>
            <a:off x="2039816" y="65532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sp>
        <p:nvSpPr>
          <p:cNvPr id="66" name="Rectangle 65"/>
          <p:cNvSpPr/>
          <p:nvPr/>
        </p:nvSpPr>
        <p:spPr bwMode="auto">
          <a:xfrm>
            <a:off x="1688123" y="6553200"/>
            <a:ext cx="184048"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67" name="Rectangle 66"/>
          <p:cNvSpPr/>
          <p:nvPr/>
        </p:nvSpPr>
        <p:spPr bwMode="auto">
          <a:xfrm>
            <a:off x="3376246" y="6553200"/>
            <a:ext cx="184048" cy="216000"/>
          </a:xfrm>
          <a:prstGeom prst="rect">
            <a:avLst/>
          </a:prstGeom>
          <a:solidFill>
            <a:schemeClr val="bg1">
              <a:lumMod val="8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68" name="TextBox 67"/>
          <p:cNvSpPr txBox="1"/>
          <p:nvPr/>
        </p:nvSpPr>
        <p:spPr>
          <a:xfrm>
            <a:off x="3727939" y="6553200"/>
            <a:ext cx="1226982" cy="215444"/>
          </a:xfrm>
          <a:prstGeom prst="rect">
            <a:avLst/>
          </a:prstGeom>
          <a:noFill/>
        </p:spPr>
        <p:txBody>
          <a:bodyPr wrap="square" lIns="0" rIns="0" rtlCol="0">
            <a:spAutoFit/>
          </a:bodyPr>
          <a:lstStyle/>
          <a:p>
            <a:pPr marL="228600" indent="-228600"/>
            <a:r>
              <a:rPr lang="en-GB" sz="800" b="0" dirty="0">
                <a:solidFill>
                  <a:srgbClr val="000000"/>
                </a:solidFill>
                <a:latin typeface="Calibri" pitchFamily="34" charset="0"/>
                <a:cs typeface="+mn-cs"/>
              </a:rPr>
              <a:t>Involves personal interaction</a:t>
            </a:r>
          </a:p>
        </p:txBody>
      </p:sp>
      <p:grpSp>
        <p:nvGrpSpPr>
          <p:cNvPr id="4" name="Group 3"/>
          <p:cNvGrpSpPr/>
          <p:nvPr/>
        </p:nvGrpSpPr>
        <p:grpSpPr>
          <a:xfrm>
            <a:off x="404448" y="850500"/>
            <a:ext cx="8335105" cy="5157001"/>
            <a:chOff x="351695" y="950408"/>
            <a:chExt cx="8335105" cy="5157001"/>
          </a:xfrm>
        </p:grpSpPr>
        <p:graphicFrame>
          <p:nvGraphicFramePr>
            <p:cNvPr id="26" name="Diagram 25"/>
            <p:cNvGraphicFramePr/>
            <p:nvPr>
              <p:extLst>
                <p:ext uri="{D42A27DB-BD31-4B8C-83A1-F6EECF244321}">
                  <p14:modId xmlns:p14="http://schemas.microsoft.com/office/powerpoint/2010/main" val="1548905540"/>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695" y="1371600"/>
              <a:ext cx="1202390" cy="533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3" name="Rectangle 32"/>
            <p:cNvSpPr/>
            <p:nvPr/>
          </p:nvSpPr>
          <p:spPr bwMode="auto">
            <a:xfrm>
              <a:off x="351695" y="3505200"/>
              <a:ext cx="1202390"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Corp Loan Ops</a:t>
              </a:r>
              <a:endParaRPr lang="en-US" sz="1300" dirty="0">
                <a:solidFill>
                  <a:schemeClr val="bg1"/>
                </a:solidFill>
                <a:effectLst>
                  <a:outerShdw blurRad="50800" dist="38100" dir="2700000" algn="tl" rotWithShape="0">
                    <a:prstClr val="black">
                      <a:alpha val="40000"/>
                    </a:prstClr>
                  </a:outerShdw>
                </a:effectLst>
              </a:endParaRPr>
            </a:p>
          </p:txBody>
        </p:sp>
        <p:sp>
          <p:nvSpPr>
            <p:cNvPr id="34" name="Rectangle 33"/>
            <p:cNvSpPr/>
            <p:nvPr/>
          </p:nvSpPr>
          <p:spPr bwMode="auto">
            <a:xfrm>
              <a:off x="351695" y="1981200"/>
              <a:ext cx="1202390" cy="5997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791200"/>
              <a:ext cx="1202390" cy="288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791234"/>
              <a:ext cx="6892062" cy="316175"/>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Calibri" pitchFamily="34" charset="0"/>
                </a:rPr>
                <a:t>Internal: OSCA, BBS, CIS, FRSP, Finacle (SG Loans), IPE, IDEAL, IWCC, ASIS, </a:t>
              </a:r>
              <a:r>
                <a:rPr lang="en-US" sz="800" b="0" dirty="0" err="1">
                  <a:latin typeface="Calibri" pitchFamily="34" charset="0"/>
                </a:rPr>
                <a:t>OnDemand</a:t>
              </a:r>
              <a:r>
                <a:rPr lang="en-US" sz="800" b="0" dirty="0">
                  <a:latin typeface="Calibri" pitchFamily="34" charset="0"/>
                </a:rPr>
                <a:t>, Oracle, GLAO system, Silverlight, QMS, TZ, CA, EOSA, SDEN</a:t>
              </a:r>
            </a:p>
            <a:p>
              <a:pPr algn="ctr" eaLnBrk="0" hangingPunct="0"/>
              <a:r>
                <a:rPr lang="en-US" sz="800" b="0" dirty="0">
                  <a:latin typeface="Calibri" pitchFamily="34" charset="0"/>
                </a:rPr>
                <a:t>External: HPFLAS, MSIG </a:t>
              </a:r>
              <a:r>
                <a:rPr lang="en-US" sz="800" b="0" dirty="0" err="1">
                  <a:latin typeface="Calibri" pitchFamily="34" charset="0"/>
                </a:rPr>
                <a:t>GenLink</a:t>
              </a:r>
              <a:r>
                <a:rPr lang="en-US" sz="800" b="0" dirty="0">
                  <a:latin typeface="Calibri" pitchFamily="34" charset="0"/>
                </a:rPr>
                <a:t>, Spring Portal, Crown System</a:t>
              </a:r>
            </a:p>
          </p:txBody>
        </p:sp>
        <p:sp>
          <p:nvSpPr>
            <p:cNvPr id="52" name="Rectangle 51"/>
            <p:cNvSpPr/>
            <p:nvPr/>
          </p:nvSpPr>
          <p:spPr bwMode="auto">
            <a:xfrm>
              <a:off x="1617784" y="1414132"/>
              <a:ext cx="1196308" cy="533400"/>
            </a:xfrm>
            <a:prstGeom prst="rect">
              <a:avLst/>
            </a:prstGeom>
            <a:solidFill>
              <a:schemeClr val="bg2">
                <a:lumMod val="20000"/>
                <a:lumOff val="80000"/>
                <a:alpha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7.01 </a:t>
              </a:r>
            </a:p>
            <a:p>
              <a:pPr eaLnBrk="0" hangingPunct="0"/>
              <a:r>
                <a:rPr lang="en-US" sz="700" b="0" dirty="0">
                  <a:latin typeface="Calibri" pitchFamily="34" charset="0"/>
                </a:rPr>
                <a:t>Submit requests for transaction deviations, excesses</a:t>
              </a:r>
            </a:p>
          </p:txBody>
        </p:sp>
        <p:sp>
          <p:nvSpPr>
            <p:cNvPr id="53" name="Rectangle 52"/>
            <p:cNvSpPr/>
            <p:nvPr/>
          </p:nvSpPr>
          <p:spPr bwMode="auto">
            <a:xfrm>
              <a:off x="2954215" y="1371600"/>
              <a:ext cx="1477108" cy="5334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7.02 </a:t>
              </a:r>
            </a:p>
            <a:p>
              <a:pPr eaLnBrk="0" hangingPunct="0"/>
              <a:r>
                <a:rPr lang="en-US" sz="700" b="0" dirty="0">
                  <a:latin typeface="Calibri" pitchFamily="34" charset="0"/>
                </a:rPr>
                <a:t>Ad hoc trade highlights – Obtain blanket approval</a:t>
              </a:r>
            </a:p>
          </p:txBody>
        </p:sp>
        <p:sp>
          <p:nvSpPr>
            <p:cNvPr id="55" name="Rectangle 54"/>
            <p:cNvSpPr/>
            <p:nvPr/>
          </p:nvSpPr>
          <p:spPr bwMode="auto">
            <a:xfrm>
              <a:off x="1617784" y="1981200"/>
              <a:ext cx="1196308" cy="5997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7.03 </a:t>
              </a:r>
            </a:p>
            <a:p>
              <a:pPr eaLnBrk="0" hangingPunct="0"/>
              <a:r>
                <a:rPr lang="en-US" sz="700" b="0" dirty="0">
                  <a:latin typeface="Calibri" pitchFamily="34" charset="0"/>
                </a:rPr>
                <a:t>To review request and either approve / reject request</a:t>
              </a:r>
            </a:p>
          </p:txBody>
        </p:sp>
        <p:sp>
          <p:nvSpPr>
            <p:cNvPr id="62" name="Rectangle 61"/>
            <p:cNvSpPr/>
            <p:nvPr/>
          </p:nvSpPr>
          <p:spPr bwMode="auto">
            <a:xfrm>
              <a:off x="1617784" y="2667000"/>
              <a:ext cx="1196308" cy="755400"/>
            </a:xfrm>
            <a:prstGeom prst="rect">
              <a:avLst/>
            </a:prstGeom>
            <a:solidFill>
              <a:schemeClr val="bg2">
                <a:lumMod val="20000"/>
                <a:lumOff val="80000"/>
                <a:alpha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7.04</a:t>
              </a:r>
            </a:p>
            <a:p>
              <a:pPr eaLnBrk="0" hangingPunct="0"/>
              <a:r>
                <a:rPr lang="en-US" sz="700" b="0" dirty="0">
                  <a:latin typeface="Calibri" pitchFamily="34" charset="0"/>
                </a:rPr>
                <a:t>Ensure Compliance with conditions pre-disbursement conditions for loans</a:t>
              </a:r>
            </a:p>
          </p:txBody>
        </p:sp>
        <p:sp>
          <p:nvSpPr>
            <p:cNvPr id="59" name="Rectangle 58"/>
            <p:cNvSpPr/>
            <p:nvPr/>
          </p:nvSpPr>
          <p:spPr bwMode="auto">
            <a:xfrm>
              <a:off x="1617784" y="3505200"/>
              <a:ext cx="1196308" cy="9144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7.06</a:t>
              </a:r>
            </a:p>
            <a:p>
              <a:pPr eaLnBrk="0" hangingPunct="0"/>
              <a:r>
                <a:rPr lang="en-US" sz="700" b="0" dirty="0">
                  <a:latin typeface="Calibri" pitchFamily="34" charset="0"/>
                </a:rPr>
                <a:t>Parallel processing with CCU - Auto Loan Creation by using upstream data </a:t>
              </a:r>
            </a:p>
          </p:txBody>
        </p:sp>
        <p:sp>
          <p:nvSpPr>
            <p:cNvPr id="63" name="Rectangle 62"/>
            <p:cNvSpPr/>
            <p:nvPr/>
          </p:nvSpPr>
          <p:spPr bwMode="auto">
            <a:xfrm>
              <a:off x="2954215" y="3505200"/>
              <a:ext cx="1529862" cy="9144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7.07</a:t>
              </a:r>
            </a:p>
            <a:p>
              <a:pPr eaLnBrk="0" hangingPunct="0"/>
              <a:r>
                <a:rPr lang="en-US" sz="700" b="0" dirty="0">
                  <a:latin typeface="Calibri" pitchFamily="34" charset="0"/>
                </a:rPr>
                <a:t>Parallel with CCU limit activation for Loan Disbursement, with upstream data. System perform check for limit activation prior to STP from Finacle to IPE./SAA (or other payment gateway)</a:t>
              </a:r>
            </a:p>
          </p:txBody>
        </p:sp>
        <p:sp>
          <p:nvSpPr>
            <p:cNvPr id="45" name="Rectangle 44"/>
            <p:cNvSpPr/>
            <p:nvPr/>
          </p:nvSpPr>
          <p:spPr bwMode="auto">
            <a:xfrm>
              <a:off x="351695" y="2667000"/>
              <a:ext cx="1202390" cy="755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CCU</a:t>
              </a:r>
              <a:endParaRPr lang="en-US" sz="1300" dirty="0">
                <a:solidFill>
                  <a:schemeClr val="bg1"/>
                </a:solidFill>
                <a:effectLst>
                  <a:outerShdw blurRad="50800" dist="38100" dir="2700000" algn="tl" rotWithShape="0">
                    <a:prstClr val="black">
                      <a:alpha val="40000"/>
                    </a:prstClr>
                  </a:outerShdw>
                </a:effectLst>
              </a:endParaRPr>
            </a:p>
          </p:txBody>
        </p:sp>
        <p:sp>
          <p:nvSpPr>
            <p:cNvPr id="47" name="Rectangle 46"/>
            <p:cNvSpPr/>
            <p:nvPr/>
          </p:nvSpPr>
          <p:spPr bwMode="auto">
            <a:xfrm>
              <a:off x="4642338" y="3505200"/>
              <a:ext cx="1196308" cy="9144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7.08</a:t>
              </a:r>
            </a:p>
            <a:p>
              <a:pPr eaLnBrk="0" hangingPunct="0"/>
              <a:r>
                <a:rPr lang="en-US" sz="700" b="0" dirty="0">
                  <a:latin typeface="Calibri" pitchFamily="34" charset="0"/>
                </a:rPr>
                <a:t>Loan Servicing based on instructions received from workbench</a:t>
              </a:r>
            </a:p>
          </p:txBody>
        </p:sp>
        <p:sp>
          <p:nvSpPr>
            <p:cNvPr id="40" name="Rectangle 39"/>
            <p:cNvSpPr/>
            <p:nvPr/>
          </p:nvSpPr>
          <p:spPr bwMode="auto">
            <a:xfrm>
              <a:off x="5908431" y="3505200"/>
              <a:ext cx="1196308" cy="9144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7.09</a:t>
              </a:r>
            </a:p>
            <a:p>
              <a:pPr eaLnBrk="0" hangingPunct="0"/>
              <a:r>
                <a:rPr lang="en-US" sz="700" b="0" dirty="0">
                  <a:latin typeface="Calibri" pitchFamily="34" charset="0"/>
                </a:rPr>
                <a:t>Automated Reporting to internal/external parties and regulators.</a:t>
              </a:r>
            </a:p>
          </p:txBody>
        </p:sp>
        <p:sp>
          <p:nvSpPr>
            <p:cNvPr id="57" name="Rectangle 56"/>
            <p:cNvSpPr/>
            <p:nvPr/>
          </p:nvSpPr>
          <p:spPr bwMode="auto">
            <a:xfrm>
              <a:off x="2954215" y="2660400"/>
              <a:ext cx="1547446" cy="755400"/>
            </a:xfrm>
            <a:prstGeom prst="rect">
              <a:avLst/>
            </a:prstGeom>
            <a:solidFill>
              <a:schemeClr val="accent2"/>
            </a:solidFill>
            <a:ln w="25400"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7.05</a:t>
              </a:r>
            </a:p>
            <a:p>
              <a:pPr eaLnBrk="0" hangingPunct="0"/>
              <a:r>
                <a:rPr lang="en-US" sz="700" b="0" dirty="0">
                  <a:latin typeface="Calibri" pitchFamily="34" charset="0"/>
                </a:rPr>
                <a:t>Manual Uplift for ad-hoc transactions that failed auto uplift</a:t>
              </a:r>
            </a:p>
          </p:txBody>
        </p:sp>
        <p:sp>
          <p:nvSpPr>
            <p:cNvPr id="38" name="Rectangle 37"/>
            <p:cNvSpPr/>
            <p:nvPr/>
          </p:nvSpPr>
          <p:spPr bwMode="auto">
            <a:xfrm>
              <a:off x="351695" y="4499100"/>
              <a:ext cx="1202390" cy="1219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Trade Ops</a:t>
              </a:r>
              <a:endParaRPr lang="en-US" sz="1300" dirty="0">
                <a:solidFill>
                  <a:schemeClr val="bg1"/>
                </a:solidFill>
                <a:effectLst>
                  <a:outerShdw blurRad="50800" dist="38100" dir="2700000" algn="tl" rotWithShape="0">
                    <a:prstClr val="black">
                      <a:alpha val="40000"/>
                    </a:prstClr>
                  </a:outerShdw>
                </a:effectLst>
              </a:endParaRPr>
            </a:p>
          </p:txBody>
        </p:sp>
        <p:sp>
          <p:nvSpPr>
            <p:cNvPr id="58" name="Rectangle 57"/>
            <p:cNvSpPr/>
            <p:nvPr/>
          </p:nvSpPr>
          <p:spPr bwMode="auto">
            <a:xfrm>
              <a:off x="1617784" y="4495800"/>
              <a:ext cx="1196308" cy="12192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7.11</a:t>
              </a:r>
            </a:p>
            <a:p>
              <a:pPr eaLnBrk="0" hangingPunct="0"/>
              <a:r>
                <a:rPr lang="en-US" sz="700" b="0" dirty="0">
                  <a:latin typeface="Calibri" pitchFamily="34" charset="0"/>
                </a:rPr>
                <a:t>Automated population of customer specific credit conditions, pricing from upstream data systems to Trade Operating systems </a:t>
              </a:r>
            </a:p>
          </p:txBody>
        </p:sp>
        <p:sp>
          <p:nvSpPr>
            <p:cNvPr id="60" name="Rectangle 59"/>
            <p:cNvSpPr/>
            <p:nvPr/>
          </p:nvSpPr>
          <p:spPr bwMode="auto">
            <a:xfrm>
              <a:off x="2954215" y="4495800"/>
              <a:ext cx="1547446" cy="12225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7.12</a:t>
              </a:r>
            </a:p>
            <a:p>
              <a:pPr eaLnBrk="0" hangingPunct="0"/>
              <a:r>
                <a:rPr lang="en-US" sz="700" b="0" dirty="0">
                  <a:latin typeface="Calibri" pitchFamily="34" charset="0"/>
                </a:rPr>
                <a:t>Automated uplift notification to CCU, CRM and RM upon OT generation in Trade operating systems </a:t>
              </a:r>
            </a:p>
          </p:txBody>
        </p:sp>
        <p:sp>
          <p:nvSpPr>
            <p:cNvPr id="61" name="Rectangle 60"/>
            <p:cNvSpPr/>
            <p:nvPr/>
          </p:nvSpPr>
          <p:spPr bwMode="auto">
            <a:xfrm>
              <a:off x="4642338" y="4495800"/>
              <a:ext cx="1196308" cy="12192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700" b="0" dirty="0">
                  <a:latin typeface="Calibri" pitchFamily="34" charset="0"/>
                </a:rPr>
                <a:t>7.13</a:t>
              </a:r>
            </a:p>
            <a:p>
              <a:pPr eaLnBrk="0" hangingPunct="0"/>
              <a:r>
                <a:rPr lang="en-SG" sz="700" b="0" dirty="0">
                  <a:latin typeface="Calibri" pitchFamily="34" charset="0"/>
                </a:rPr>
                <a:t>Trade operating systems’ capability to trigger exception approvals at transaction level to IBG / CRM / BU for approval.</a:t>
              </a:r>
            </a:p>
          </p:txBody>
        </p:sp>
      </p:grpSp>
      <p:sp>
        <p:nvSpPr>
          <p:cNvPr id="3" name="Title 2"/>
          <p:cNvSpPr>
            <a:spLocks noGrp="1"/>
          </p:cNvSpPr>
          <p:nvPr>
            <p:ph type="title"/>
          </p:nvPr>
        </p:nvSpPr>
        <p:spPr/>
        <p:txBody>
          <a:bodyPr/>
          <a:lstStyle/>
          <a:p>
            <a:r>
              <a:rPr lang="en-GB" dirty="0"/>
              <a:t>Level 1 Process Maps – “To-Be” (6/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19</a:t>
            </a:fld>
            <a:endParaRPr lang="en-US" altLang="en-US" dirty="0">
              <a:solidFill>
                <a:srgbClr val="000000"/>
              </a:solidFill>
            </a:endParaRPr>
          </a:p>
        </p:txBody>
      </p:sp>
    </p:spTree>
    <p:extLst>
      <p:ext uri="{BB962C8B-B14F-4D97-AF65-F5344CB8AC3E}">
        <p14:creationId xmlns:p14="http://schemas.microsoft.com/office/powerpoint/2010/main" val="32548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2" name="Title 1"/>
          <p:cNvSpPr>
            <a:spLocks noGrp="1"/>
          </p:cNvSpPr>
          <p:nvPr>
            <p:ph type="title" idx="4294967295"/>
          </p:nvPr>
        </p:nvSpPr>
        <p:spPr>
          <a:xfrm>
            <a:off x="623461" y="215900"/>
            <a:ext cx="7966362" cy="596900"/>
          </a:xfrm>
        </p:spPr>
        <p:txBody>
          <a:bodyPr/>
          <a:lstStyle/>
          <a:p>
            <a:r>
              <a:rPr lang="en-GB" dirty="0"/>
              <a:t>Contents</a:t>
            </a:r>
            <a:endParaRPr lang="en-US" dirty="0"/>
          </a:p>
        </p:txBody>
      </p:sp>
      <p:sp>
        <p:nvSpPr>
          <p:cNvPr id="3" name="Content Placeholder 2"/>
          <p:cNvSpPr>
            <a:spLocks noGrp="1"/>
          </p:cNvSpPr>
          <p:nvPr>
            <p:ph idx="4294967295"/>
          </p:nvPr>
        </p:nvSpPr>
        <p:spPr>
          <a:xfrm>
            <a:off x="623460" y="952500"/>
            <a:ext cx="8132041" cy="4953000"/>
          </a:xfrm>
        </p:spPr>
        <p:txBody>
          <a:bodyPr/>
          <a:lstStyle/>
          <a:p>
            <a:pPr lvl="0">
              <a:buClr>
                <a:srgbClr val="BE050A"/>
              </a:buClr>
              <a:buFont typeface="+mj-lt"/>
              <a:buAutoNum type="arabicPeriod"/>
            </a:pPr>
            <a:r>
              <a:rPr lang="en-GB" sz="1600" b="1" dirty="0">
                <a:solidFill>
                  <a:srgbClr val="000000"/>
                </a:solidFill>
              </a:rPr>
              <a:t>Reference Taxonomy for Credit Process</a:t>
            </a:r>
          </a:p>
          <a:p>
            <a:pPr lvl="0">
              <a:buClr>
                <a:srgbClr val="BE050A"/>
              </a:buClr>
              <a:buFont typeface="+mj-lt"/>
              <a:buAutoNum type="arabicPeriod"/>
            </a:pPr>
            <a:endParaRPr lang="en-GB" sz="1600" b="1" dirty="0">
              <a:solidFill>
                <a:srgbClr val="000000"/>
              </a:solidFill>
            </a:endParaRPr>
          </a:p>
          <a:p>
            <a:pPr lvl="0">
              <a:buClr>
                <a:srgbClr val="BE050A"/>
              </a:buClr>
              <a:buFont typeface="+mj-lt"/>
              <a:buAutoNum type="arabicPeriod"/>
            </a:pPr>
            <a:r>
              <a:rPr lang="en-GB" sz="1600" b="1" dirty="0">
                <a:solidFill>
                  <a:srgbClr val="000000"/>
                </a:solidFill>
              </a:rPr>
              <a:t>Level 1 Process Maps</a:t>
            </a:r>
          </a:p>
          <a:p>
            <a:pPr marL="800100" lvl="1" indent="-342900">
              <a:buFont typeface="+mj-lt"/>
              <a:buAutoNum type="alphaLcPeriod"/>
            </a:pPr>
            <a:r>
              <a:rPr lang="en-GB" sz="1400" dirty="0">
                <a:solidFill>
                  <a:srgbClr val="000000"/>
                </a:solidFill>
              </a:rPr>
              <a:t>“As-Is” (Presented at OBEYA Jun’14)</a:t>
            </a:r>
          </a:p>
          <a:p>
            <a:pPr marL="800100" lvl="1" indent="-342900">
              <a:buFont typeface="+mj-lt"/>
              <a:buAutoNum type="alphaLcPeriod"/>
            </a:pPr>
            <a:r>
              <a:rPr lang="en-GB" sz="1400" dirty="0">
                <a:solidFill>
                  <a:srgbClr val="000000"/>
                </a:solidFill>
              </a:rPr>
              <a:t>“To-Be” (Presented at 28 Aug’15 CEO Review)</a:t>
            </a:r>
            <a:endParaRPr lang="en-US" sz="1400" dirty="0">
              <a:solidFill>
                <a:srgbClr val="000000"/>
              </a:solidFill>
            </a:endParaRPr>
          </a:p>
          <a:p>
            <a:pPr lvl="0">
              <a:buClr>
                <a:srgbClr val="BE050A"/>
              </a:buClr>
              <a:buFont typeface="+mj-lt"/>
              <a:buAutoNum type="arabicPeriod"/>
            </a:pPr>
            <a:endParaRPr lang="en-GB" sz="1600" b="1" dirty="0">
              <a:solidFill>
                <a:srgbClr val="000000"/>
              </a:solidFill>
            </a:endParaRPr>
          </a:p>
          <a:p>
            <a:pPr lvl="0">
              <a:buClr>
                <a:srgbClr val="BE050A"/>
              </a:buClr>
              <a:buFont typeface="+mj-lt"/>
              <a:buAutoNum type="arabicPeriod"/>
            </a:pPr>
            <a:r>
              <a:rPr lang="en-GB" sz="1600" b="1" dirty="0">
                <a:solidFill>
                  <a:srgbClr val="000000"/>
                </a:solidFill>
              </a:rPr>
              <a:t>Level 2 Activities (Singapore)</a:t>
            </a:r>
          </a:p>
          <a:p>
            <a:pPr lvl="0">
              <a:buClr>
                <a:srgbClr val="BE050A"/>
              </a:buClr>
              <a:buFont typeface="+mj-lt"/>
              <a:buAutoNum type="arabicPeriod"/>
            </a:pPr>
            <a:endParaRPr lang="en-GB" sz="1600" b="1" dirty="0">
              <a:solidFill>
                <a:srgbClr val="000000"/>
              </a:solidFill>
            </a:endParaRPr>
          </a:p>
          <a:p>
            <a:pPr lvl="0">
              <a:buClr>
                <a:srgbClr val="BE050A"/>
              </a:buClr>
              <a:buFont typeface="+mj-lt"/>
              <a:buAutoNum type="arabicPeriod"/>
            </a:pPr>
            <a:r>
              <a:rPr lang="en-GB" sz="1600" b="1" dirty="0">
                <a:solidFill>
                  <a:srgbClr val="000000"/>
                </a:solidFill>
              </a:rPr>
              <a:t>Use Cases</a:t>
            </a:r>
          </a:p>
          <a:p>
            <a:pPr lvl="0">
              <a:buClr>
                <a:srgbClr val="BE050A"/>
              </a:buClr>
              <a:buFont typeface="+mj-lt"/>
              <a:buAutoNum type="arabicPeriod"/>
            </a:pPr>
            <a:endParaRPr lang="en-GB" sz="1600" b="1" dirty="0">
              <a:solidFill>
                <a:srgbClr val="000000"/>
              </a:solidFill>
            </a:endParaRPr>
          </a:p>
          <a:p>
            <a:pPr lvl="0">
              <a:buClr>
                <a:srgbClr val="BE050A"/>
              </a:buClr>
              <a:buFont typeface="+mj-lt"/>
              <a:buAutoNum type="arabicPeriod"/>
            </a:pPr>
            <a:r>
              <a:rPr lang="en-GB" sz="1600" b="1" dirty="0">
                <a:solidFill>
                  <a:srgbClr val="000000"/>
                </a:solidFill>
              </a:rPr>
              <a:t>FTE and Benefit Estimates</a:t>
            </a:r>
          </a:p>
          <a:p>
            <a:pPr lvl="0">
              <a:buClr>
                <a:srgbClr val="BE050A"/>
              </a:buClr>
              <a:buFont typeface="+mj-lt"/>
              <a:buAutoNum type="arabicPeriod"/>
            </a:pPr>
            <a:endParaRPr lang="en-GB" sz="1600" b="1" i="1" dirty="0">
              <a:solidFill>
                <a:srgbClr val="000000"/>
              </a:solidFill>
            </a:endParaRPr>
          </a:p>
          <a:p>
            <a:pPr lvl="0">
              <a:buClr>
                <a:srgbClr val="BE050A"/>
              </a:buClr>
              <a:buFont typeface="+mj-lt"/>
              <a:buAutoNum type="arabicPeriod"/>
            </a:pPr>
            <a:r>
              <a:rPr lang="en-US" sz="1600" b="1" dirty="0">
                <a:solidFill>
                  <a:srgbClr val="000000"/>
                </a:solidFill>
              </a:rPr>
              <a:t>Phase 2 Governance, Project Plan &amp; Resourcing </a:t>
            </a:r>
          </a:p>
          <a:p>
            <a:pPr lvl="0">
              <a:buClr>
                <a:srgbClr val="BE050A"/>
              </a:buClr>
              <a:buFont typeface="+mj-lt"/>
              <a:buAutoNum type="arabicPeriod"/>
            </a:pPr>
            <a:endParaRPr lang="en-GB" sz="1600" b="1" dirty="0">
              <a:solidFill>
                <a:srgbClr val="000000"/>
              </a:solidFill>
            </a:endParaRPr>
          </a:p>
          <a:p>
            <a:pPr lvl="0">
              <a:buClr>
                <a:srgbClr val="BE050A"/>
              </a:buClr>
              <a:buFont typeface="+mj-lt"/>
              <a:buAutoNum type="arabicPeriod"/>
            </a:pPr>
            <a:r>
              <a:rPr lang="en-GB" sz="1600" b="1" dirty="0">
                <a:solidFill>
                  <a:srgbClr val="000000"/>
                </a:solidFill>
              </a:rPr>
              <a:t>Technology Options</a:t>
            </a:r>
          </a:p>
          <a:p>
            <a:pPr marL="0" indent="0">
              <a:buNone/>
            </a:pPr>
            <a:endParaRPr lang="en-US" sz="1400" b="1" dirty="0"/>
          </a:p>
        </p:txBody>
      </p:sp>
      <p:sp>
        <p:nvSpPr>
          <p:cNvPr id="4" name="Slide Number Placeholder 3"/>
          <p:cNvSpPr>
            <a:spLocks noGrp="1"/>
          </p:cNvSpPr>
          <p:nvPr>
            <p:ph type="sldNum" sz="quarter" idx="10"/>
          </p:nvPr>
        </p:nvSpPr>
        <p:spPr/>
        <p:txBody>
          <a:bodyPr/>
          <a:lstStyle/>
          <a:p>
            <a:pPr>
              <a:defRPr/>
            </a:pPr>
            <a:r>
              <a:rPr lang="en-US" altLang="en-US">
                <a:solidFill>
                  <a:srgbClr val="000000"/>
                </a:solidFill>
              </a:rPr>
              <a:t>B</a:t>
            </a:r>
            <a:fld id="{0225FC90-F0B9-4CA0-AAB1-62BF521B48C0}" type="slidenum">
              <a:rPr lang="en-US" altLang="en-US" smtClean="0">
                <a:solidFill>
                  <a:srgbClr val="000000"/>
                </a:solidFill>
              </a:rPr>
              <a:pPr>
                <a:defRPr/>
              </a:pPr>
              <a:t>2</a:t>
            </a:fld>
            <a:endParaRPr lang="en-US" altLang="en-US" dirty="0">
              <a:solidFill>
                <a:srgbClr val="000000"/>
              </a:solidFill>
            </a:endParaRPr>
          </a:p>
        </p:txBody>
      </p:sp>
    </p:spTree>
    <p:extLst>
      <p:ext uri="{BB962C8B-B14F-4D97-AF65-F5344CB8AC3E}">
        <p14:creationId xmlns:p14="http://schemas.microsoft.com/office/powerpoint/2010/main" val="3154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7"/>
          <p:cNvSpPr>
            <a:spLocks noChangeArrowheads="1"/>
          </p:cNvSpPr>
          <p:nvPr/>
        </p:nvSpPr>
        <p:spPr bwMode="auto">
          <a:xfrm>
            <a:off x="609600" y="76200"/>
            <a:ext cx="7971692" cy="457200"/>
          </a:xfrm>
          <a:prstGeom prst="rect">
            <a:avLst/>
          </a:prstGeom>
          <a:noFill/>
          <a:ln w="9525">
            <a:noFill/>
            <a:miter lim="800000"/>
            <a:headEnd/>
            <a:tailEnd/>
          </a:ln>
        </p:spPr>
        <p:txBody>
          <a:bodyPr lIns="95782" tIns="47891" rIns="95782" bIns="47891" anchor="ctr"/>
          <a:lstStyle/>
          <a:p>
            <a:pPr algn="ctr" eaLnBrk="0" hangingPunct="0"/>
            <a:r>
              <a:rPr lang="en-GB" sz="2400" dirty="0">
                <a:latin typeface="+mj-lt"/>
              </a:rPr>
              <a:t> </a:t>
            </a:r>
          </a:p>
          <a:p>
            <a:pPr algn="ctr" eaLnBrk="0" hangingPunct="0"/>
            <a:endParaRPr lang="en-GB" sz="2400" dirty="0">
              <a:latin typeface="+mj-lt"/>
            </a:endParaRPr>
          </a:p>
          <a:p>
            <a:pPr algn="ctr" eaLnBrk="0" hangingPunct="0"/>
            <a:endParaRPr lang="en-GB" sz="2400" dirty="0">
              <a:latin typeface="+mj-lt"/>
            </a:endParaRPr>
          </a:p>
        </p:txBody>
      </p:sp>
      <p:sp>
        <p:nvSpPr>
          <p:cNvPr id="28" name="TextBox 27"/>
          <p:cNvSpPr txBox="1"/>
          <p:nvPr/>
        </p:nvSpPr>
        <p:spPr>
          <a:xfrm>
            <a:off x="351692" y="6150115"/>
            <a:ext cx="5316923" cy="215444"/>
          </a:xfrm>
          <a:prstGeom prst="rect">
            <a:avLst/>
          </a:prstGeom>
          <a:noFill/>
        </p:spPr>
        <p:txBody>
          <a:bodyPr wrap="square" rtlCol="0">
            <a:spAutoFit/>
          </a:bodyPr>
          <a:lstStyle/>
          <a:p>
            <a:pPr marL="228600" indent="-228600"/>
            <a:r>
              <a:rPr lang="en-GB" sz="800" b="0" baseline="30000" dirty="0">
                <a:latin typeface="Calibri" pitchFamily="34" charset="0"/>
              </a:rPr>
              <a:t>1</a:t>
            </a:r>
            <a:r>
              <a:rPr lang="en-GB" sz="800" b="0" dirty="0">
                <a:latin typeface="Calibri" pitchFamily="34" charset="0"/>
              </a:rPr>
              <a:t> Activities may not occur in the numbered sequence. Activities can be performed in parallel and by different persons.</a:t>
            </a:r>
          </a:p>
        </p:txBody>
      </p:sp>
      <p:sp>
        <p:nvSpPr>
          <p:cNvPr id="49" name="TextBox 48"/>
          <p:cNvSpPr txBox="1"/>
          <p:nvPr/>
        </p:nvSpPr>
        <p:spPr>
          <a:xfrm>
            <a:off x="914400" y="6553200"/>
            <a:ext cx="697846" cy="215444"/>
          </a:xfrm>
          <a:prstGeom prst="rect">
            <a:avLst/>
          </a:prstGeom>
          <a:noFill/>
        </p:spPr>
        <p:txBody>
          <a:bodyPr wrap="square" lIns="0" rIns="0" rtlCol="0">
            <a:spAutoFit/>
          </a:bodyPr>
          <a:lstStyle/>
          <a:p>
            <a:pPr marL="228600" indent="-228600"/>
            <a:r>
              <a:rPr lang="en-GB" sz="800" b="0" dirty="0">
                <a:latin typeface="Calibri" pitchFamily="34" charset="0"/>
              </a:rPr>
              <a:t>New capability</a:t>
            </a:r>
          </a:p>
        </p:txBody>
      </p:sp>
      <p:sp>
        <p:nvSpPr>
          <p:cNvPr id="51" name="TextBox 50"/>
          <p:cNvSpPr txBox="1"/>
          <p:nvPr/>
        </p:nvSpPr>
        <p:spPr>
          <a:xfrm>
            <a:off x="2110154" y="6553200"/>
            <a:ext cx="1229538" cy="215444"/>
          </a:xfrm>
          <a:prstGeom prst="rect">
            <a:avLst/>
          </a:prstGeom>
          <a:noFill/>
        </p:spPr>
        <p:txBody>
          <a:bodyPr wrap="square" lIns="0" rIns="0" rtlCol="0">
            <a:spAutoFit/>
          </a:bodyPr>
          <a:lstStyle/>
          <a:p>
            <a:pPr marL="228600" indent="-228600"/>
            <a:r>
              <a:rPr lang="en-GB" sz="800" b="0" dirty="0">
                <a:latin typeface="Calibri" pitchFamily="34" charset="0"/>
              </a:rPr>
              <a:t>Existing capability enhanced</a:t>
            </a:r>
          </a:p>
        </p:txBody>
      </p:sp>
      <p:sp>
        <p:nvSpPr>
          <p:cNvPr id="46" name="Rectangle 45"/>
          <p:cNvSpPr/>
          <p:nvPr/>
        </p:nvSpPr>
        <p:spPr bwMode="auto">
          <a:xfrm>
            <a:off x="492370" y="6553200"/>
            <a:ext cx="184048" cy="216000"/>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52" name="Rectangle 51"/>
          <p:cNvSpPr/>
          <p:nvPr/>
        </p:nvSpPr>
        <p:spPr bwMode="auto">
          <a:xfrm>
            <a:off x="1688123" y="6553200"/>
            <a:ext cx="184048"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53" name="Rectangle 52"/>
          <p:cNvSpPr/>
          <p:nvPr/>
        </p:nvSpPr>
        <p:spPr bwMode="auto">
          <a:xfrm>
            <a:off x="3376246" y="6553200"/>
            <a:ext cx="184048" cy="216000"/>
          </a:xfrm>
          <a:prstGeom prst="rect">
            <a:avLst/>
          </a:prstGeom>
          <a:solidFill>
            <a:schemeClr val="bg1">
              <a:lumMod val="8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solidFill>
                <a:srgbClr val="000000"/>
              </a:solidFill>
              <a:latin typeface="Calibri" pitchFamily="34" charset="0"/>
              <a:cs typeface="+mn-cs"/>
            </a:endParaRPr>
          </a:p>
        </p:txBody>
      </p:sp>
      <p:sp>
        <p:nvSpPr>
          <p:cNvPr id="55" name="TextBox 54"/>
          <p:cNvSpPr txBox="1"/>
          <p:nvPr/>
        </p:nvSpPr>
        <p:spPr>
          <a:xfrm>
            <a:off x="3727939" y="6553200"/>
            <a:ext cx="1226982" cy="215444"/>
          </a:xfrm>
          <a:prstGeom prst="rect">
            <a:avLst/>
          </a:prstGeom>
          <a:noFill/>
        </p:spPr>
        <p:txBody>
          <a:bodyPr wrap="square" lIns="0" rIns="0" rtlCol="0">
            <a:spAutoFit/>
          </a:bodyPr>
          <a:lstStyle/>
          <a:p>
            <a:pPr marL="228600" indent="-228600"/>
            <a:r>
              <a:rPr lang="en-GB" sz="800" b="0" dirty="0">
                <a:solidFill>
                  <a:srgbClr val="000000"/>
                </a:solidFill>
                <a:latin typeface="Calibri" pitchFamily="34" charset="0"/>
                <a:cs typeface="+mn-cs"/>
              </a:rPr>
              <a:t>Involves personal interaction</a:t>
            </a:r>
          </a:p>
        </p:txBody>
      </p:sp>
      <p:sp>
        <p:nvSpPr>
          <p:cNvPr id="4" name="Title 3"/>
          <p:cNvSpPr>
            <a:spLocks noGrp="1"/>
          </p:cNvSpPr>
          <p:nvPr>
            <p:ph type="title"/>
          </p:nvPr>
        </p:nvSpPr>
        <p:spPr/>
        <p:txBody>
          <a:bodyPr/>
          <a:lstStyle/>
          <a:p>
            <a:r>
              <a:rPr lang="en-GB" dirty="0"/>
              <a:t>Level 1 Process Maps – “To-Be” (7/ 11)</a:t>
            </a:r>
            <a:endParaRPr lang="en-US" dirty="0"/>
          </a:p>
        </p:txBody>
      </p:sp>
      <p:grpSp>
        <p:nvGrpSpPr>
          <p:cNvPr id="5" name="Group 4"/>
          <p:cNvGrpSpPr/>
          <p:nvPr/>
        </p:nvGrpSpPr>
        <p:grpSpPr>
          <a:xfrm>
            <a:off x="352255" y="865379"/>
            <a:ext cx="8439490" cy="5016402"/>
            <a:chOff x="281354" y="1090975"/>
            <a:chExt cx="8439490" cy="5016402"/>
          </a:xfrm>
        </p:grpSpPr>
        <p:sp>
          <p:nvSpPr>
            <p:cNvPr id="32" name="Rectangle 31"/>
            <p:cNvSpPr/>
            <p:nvPr/>
          </p:nvSpPr>
          <p:spPr bwMode="auto">
            <a:xfrm>
              <a:off x="351695" y="1676400"/>
              <a:ext cx="1202390" cy="1080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4" name="Rectangle 33"/>
            <p:cNvSpPr/>
            <p:nvPr/>
          </p:nvSpPr>
          <p:spPr bwMode="auto">
            <a:xfrm>
              <a:off x="351695" y="2971800"/>
              <a:ext cx="1202390" cy="9045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562600"/>
              <a:ext cx="1202390" cy="516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638801"/>
              <a:ext cx="6892062" cy="468576"/>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Calibri" pitchFamily="34" charset="0"/>
                </a:rPr>
                <a:t>Finacle/E2E Credit Workbench</a:t>
              </a:r>
              <a:endParaRPr lang="en-US" sz="700" b="0" dirty="0">
                <a:latin typeface="Calibri" pitchFamily="34" charset="0"/>
              </a:endParaRPr>
            </a:p>
          </p:txBody>
        </p:sp>
        <p:sp>
          <p:nvSpPr>
            <p:cNvPr id="62" name="Rectangle 61"/>
            <p:cNvSpPr/>
            <p:nvPr/>
          </p:nvSpPr>
          <p:spPr bwMode="auto">
            <a:xfrm>
              <a:off x="1899138" y="4114800"/>
              <a:ext cx="1196308" cy="1181100"/>
            </a:xfrm>
            <a:prstGeom prst="rect">
              <a:avLst/>
            </a:prstGeom>
            <a:solidFill>
              <a:schemeClr val="bg2">
                <a:lumMod val="20000"/>
                <a:lumOff val="80000"/>
                <a:alpha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8.04</a:t>
              </a:r>
            </a:p>
            <a:p>
              <a:pPr eaLnBrk="0" hangingPunct="0"/>
              <a:r>
                <a:rPr lang="en-US" sz="800" b="0" dirty="0">
                  <a:latin typeface="Calibri" pitchFamily="34" charset="0"/>
                </a:rPr>
                <a:t>Perform periodic valuation of collateral (in accordance to guidelines), update system, escalate breaches</a:t>
              </a:r>
            </a:p>
          </p:txBody>
        </p:sp>
        <p:sp>
          <p:nvSpPr>
            <p:cNvPr id="42" name="Rectangle 41"/>
            <p:cNvSpPr/>
            <p:nvPr/>
          </p:nvSpPr>
          <p:spPr bwMode="auto">
            <a:xfrm>
              <a:off x="281354" y="4114800"/>
              <a:ext cx="1202390" cy="11811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dirty="0">
                  <a:solidFill>
                    <a:schemeClr val="bg1"/>
                  </a:solidFill>
                  <a:effectLst>
                    <a:outerShdw blurRad="50800" dist="38100" dir="2700000" algn="tl" rotWithShape="0">
                      <a:prstClr val="black">
                        <a:alpha val="40000"/>
                      </a:prstClr>
                    </a:outerShdw>
                  </a:effectLst>
                </a:rPr>
                <a:t>CCU</a:t>
              </a:r>
              <a:endParaRPr lang="en-US" sz="1300" dirty="0">
                <a:solidFill>
                  <a:schemeClr val="bg1"/>
                </a:solidFill>
                <a:effectLst>
                  <a:outerShdw blurRad="50800" dist="38100" dir="2700000" algn="tl" rotWithShape="0">
                    <a:prstClr val="black">
                      <a:alpha val="40000"/>
                    </a:prstClr>
                  </a:outerShdw>
                </a:effectLst>
              </a:endParaRPr>
            </a:p>
          </p:txBody>
        </p:sp>
        <p:sp>
          <p:nvSpPr>
            <p:cNvPr id="43" name="Rectangle 42"/>
            <p:cNvSpPr/>
            <p:nvPr/>
          </p:nvSpPr>
          <p:spPr bwMode="auto">
            <a:xfrm>
              <a:off x="1828800" y="1676400"/>
              <a:ext cx="1143000" cy="1066800"/>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8.01 </a:t>
              </a:r>
            </a:p>
            <a:p>
              <a:pPr eaLnBrk="0" hangingPunct="0"/>
              <a:r>
                <a:rPr lang="en-US" sz="800" b="0" dirty="0">
                  <a:latin typeface="Calibri" pitchFamily="34" charset="0"/>
                </a:rPr>
                <a:t>Prepare Group Review; interim + annual review (timely submission, satisfactory quality)</a:t>
              </a:r>
              <a:endParaRPr kumimoji="0" lang="en-US" sz="800" b="0" i="0" u="none" strike="noStrike" cap="none" normalizeH="0" baseline="0" dirty="0">
                <a:ln>
                  <a:noFill/>
                </a:ln>
                <a:solidFill>
                  <a:schemeClr val="tx1"/>
                </a:solidFill>
                <a:effectLst/>
                <a:latin typeface="Calibri" pitchFamily="34" charset="0"/>
              </a:endParaRPr>
            </a:p>
          </p:txBody>
        </p:sp>
        <p:sp>
          <p:nvSpPr>
            <p:cNvPr id="54" name="Rectangle 53"/>
            <p:cNvSpPr/>
            <p:nvPr/>
          </p:nvSpPr>
          <p:spPr bwMode="auto">
            <a:xfrm>
              <a:off x="3305908" y="1676400"/>
              <a:ext cx="1143000" cy="1066800"/>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8.02</a:t>
              </a:r>
            </a:p>
            <a:p>
              <a:pPr eaLnBrk="0" hangingPunct="0"/>
              <a:r>
                <a:rPr lang="en-US" sz="800" b="0" dirty="0">
                  <a:latin typeface="Calibri" pitchFamily="34" charset="0"/>
                </a:rPr>
                <a:t>Monitor covenants</a:t>
              </a:r>
              <a:endParaRPr kumimoji="0" lang="en-US" sz="800" b="0" i="0" u="none" strike="noStrike" cap="none" normalizeH="0" baseline="0" dirty="0">
                <a:ln>
                  <a:noFill/>
                </a:ln>
                <a:solidFill>
                  <a:schemeClr val="tx1"/>
                </a:solidFill>
                <a:effectLst/>
                <a:latin typeface="Calibri" pitchFamily="34" charset="0"/>
              </a:endParaRPr>
            </a:p>
          </p:txBody>
        </p:sp>
        <p:sp>
          <p:nvSpPr>
            <p:cNvPr id="56" name="Rectangle 55"/>
            <p:cNvSpPr/>
            <p:nvPr/>
          </p:nvSpPr>
          <p:spPr bwMode="auto">
            <a:xfrm>
              <a:off x="1828800" y="2971800"/>
              <a:ext cx="1143000" cy="914400"/>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8.03 </a:t>
              </a:r>
            </a:p>
            <a:p>
              <a:pPr eaLnBrk="0" hangingPunct="0"/>
              <a:r>
                <a:rPr lang="en-US" sz="800" b="0" dirty="0">
                  <a:latin typeface="Calibri" pitchFamily="34" charset="0"/>
                </a:rPr>
                <a:t>CCG to Approve Group Reviews + Risk Ratings</a:t>
              </a:r>
              <a:endParaRPr kumimoji="0" lang="en-US" sz="800" b="0" i="0" u="none" strike="noStrike" cap="none" normalizeH="0" baseline="0" dirty="0">
                <a:ln>
                  <a:noFill/>
                </a:ln>
                <a:solidFill>
                  <a:schemeClr val="tx1"/>
                </a:solidFill>
                <a:effectLst/>
                <a:latin typeface="Calibri" pitchFamily="34" charset="0"/>
              </a:endParaRPr>
            </a:p>
          </p:txBody>
        </p:sp>
        <p:sp>
          <p:nvSpPr>
            <p:cNvPr id="61" name="Rectangle 60"/>
            <p:cNvSpPr/>
            <p:nvPr/>
          </p:nvSpPr>
          <p:spPr bwMode="auto">
            <a:xfrm>
              <a:off x="3376246" y="4114800"/>
              <a:ext cx="1143000" cy="1143000"/>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8.05</a:t>
              </a:r>
            </a:p>
            <a:p>
              <a:pPr eaLnBrk="0" hangingPunct="0"/>
              <a:r>
                <a:rPr lang="en-US" sz="800" b="0" dirty="0">
                  <a:latin typeface="Calibri" pitchFamily="34" charset="0"/>
                </a:rPr>
                <a:t>Check insurance renewal policy, highlight exceptions, update system.</a:t>
              </a:r>
            </a:p>
          </p:txBody>
        </p:sp>
        <p:sp>
          <p:nvSpPr>
            <p:cNvPr id="63" name="Rectangle 62"/>
            <p:cNvSpPr/>
            <p:nvPr/>
          </p:nvSpPr>
          <p:spPr bwMode="auto">
            <a:xfrm>
              <a:off x="4994031" y="4114800"/>
              <a:ext cx="1143000" cy="1143000"/>
            </a:xfrm>
            <a:prstGeom prst="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8.06</a:t>
              </a:r>
            </a:p>
            <a:p>
              <a:pPr eaLnBrk="0" hangingPunct="0"/>
              <a:r>
                <a:rPr lang="en-US" sz="900" b="0" dirty="0">
                  <a:latin typeface="Calibri" pitchFamily="34" charset="0"/>
                </a:rPr>
                <a:t>Generate overdue covenants &amp; Insurance, Sup Review, for escalation</a:t>
              </a:r>
            </a:p>
          </p:txBody>
        </p:sp>
        <p:sp>
          <p:nvSpPr>
            <p:cNvPr id="57" name="Rectangle 56"/>
            <p:cNvSpPr/>
            <p:nvPr/>
          </p:nvSpPr>
          <p:spPr bwMode="auto">
            <a:xfrm>
              <a:off x="6541477" y="4114800"/>
              <a:ext cx="1196308" cy="1143000"/>
            </a:xfrm>
            <a:prstGeom prst="rect">
              <a:avLst/>
            </a:prstGeom>
            <a:solidFill>
              <a:schemeClr val="accent2">
                <a:alpha val="50196"/>
              </a:schemeClr>
            </a:solidFill>
            <a:ln w="25400"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8.07</a:t>
              </a:r>
            </a:p>
            <a:p>
              <a:pPr eaLnBrk="0" hangingPunct="0"/>
              <a:r>
                <a:rPr lang="en-US" sz="800" b="0" dirty="0">
                  <a:latin typeface="Calibri" pitchFamily="34" charset="0"/>
                </a:rPr>
                <a:t>R Cap – System capability to check that the limits allocated is within the approved R Cap limit </a:t>
              </a:r>
            </a:p>
          </p:txBody>
        </p:sp>
        <p:grpSp>
          <p:nvGrpSpPr>
            <p:cNvPr id="48" name="Group 47"/>
            <p:cNvGrpSpPr/>
            <p:nvPr/>
          </p:nvGrpSpPr>
          <p:grpSpPr>
            <a:xfrm>
              <a:off x="351692" y="1090975"/>
              <a:ext cx="8369152" cy="381000"/>
              <a:chOff x="4055" y="0"/>
              <a:chExt cx="8297688" cy="381000"/>
            </a:xfrm>
          </p:grpSpPr>
          <p:sp>
            <p:nvSpPr>
              <p:cNvPr id="50" name="Chevron 49"/>
              <p:cNvSpPr/>
              <p:nvPr/>
            </p:nvSpPr>
            <p:spPr>
              <a:xfrm>
                <a:off x="4055" y="0"/>
                <a:ext cx="8297688" cy="381000"/>
              </a:xfrm>
              <a:prstGeom prst="chevron">
                <a:avLst/>
              </a:prstGeom>
              <a:solidFill>
                <a:schemeClr val="tx1">
                  <a:lumMod val="50000"/>
                  <a:lumOff val="50000"/>
                </a:schemeClr>
              </a:solidFill>
              <a:ln w="127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sp>
          <p:sp>
            <p:nvSpPr>
              <p:cNvPr id="58" name="Chevron 4"/>
              <p:cNvSpPr/>
              <p:nvPr/>
            </p:nvSpPr>
            <p:spPr>
              <a:xfrm>
                <a:off x="194555" y="0"/>
                <a:ext cx="7916688" cy="381000"/>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GB" sz="1400" b="1" kern="1200" dirty="0">
                    <a:solidFill>
                      <a:schemeClr val="bg1"/>
                    </a:solidFill>
                    <a:latin typeface="Calibri" pitchFamily="34" charset="0"/>
                  </a:rPr>
                  <a:t>VIII. Risk Monitoring</a:t>
                </a:r>
                <a:endParaRPr lang="en-US" sz="1400" b="1" kern="1200" baseline="30000" dirty="0">
                  <a:solidFill>
                    <a:schemeClr val="bg1"/>
                  </a:solidFill>
                  <a:latin typeface="Calibri" pitchFamily="34" charset="0"/>
                </a:endParaRPr>
              </a:p>
            </p:txBody>
          </p:sp>
        </p:grpSp>
      </p:gr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20</a:t>
            </a:fld>
            <a:endParaRPr lang="en-US" altLang="en-US" dirty="0">
              <a:solidFill>
                <a:srgbClr val="000000"/>
              </a:solidFill>
            </a:endParaRPr>
          </a:p>
        </p:txBody>
      </p:sp>
    </p:spTree>
    <p:extLst>
      <p:ext uri="{BB962C8B-B14F-4D97-AF65-F5344CB8AC3E}">
        <p14:creationId xmlns:p14="http://schemas.microsoft.com/office/powerpoint/2010/main" val="267651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81004" y="6222504"/>
            <a:ext cx="6927305" cy="230832"/>
          </a:xfrm>
          <a:prstGeom prst="rect">
            <a:avLst/>
          </a:prstGeom>
          <a:noFill/>
        </p:spPr>
        <p:txBody>
          <a:bodyPr wrap="square" rtlCol="0">
            <a:spAutoFit/>
          </a:bodyPr>
          <a:lstStyle/>
          <a:p>
            <a:pPr marL="228600" indent="-228600"/>
            <a:r>
              <a:rPr lang="en-GB" sz="900" b="0" baseline="30000" dirty="0">
                <a:latin typeface="Calibri" pitchFamily="34" charset="0"/>
              </a:rPr>
              <a:t>1</a:t>
            </a:r>
            <a:r>
              <a:rPr lang="en-GB" sz="900" b="0" dirty="0">
                <a:latin typeface="Calibri" pitchFamily="34" charset="0"/>
              </a:rPr>
              <a:t> Activities may not occur in the numbered sequence. Activities can be performed in parallel and by different persons.</a:t>
            </a:r>
          </a:p>
        </p:txBody>
      </p:sp>
      <p:sp>
        <p:nvSpPr>
          <p:cNvPr id="46" name="Rectangle 45"/>
          <p:cNvSpPr/>
          <p:nvPr/>
        </p:nvSpPr>
        <p:spPr bwMode="auto">
          <a:xfrm>
            <a:off x="457200" y="6550968"/>
            <a:ext cx="216000" cy="216000"/>
          </a:xfrm>
          <a:prstGeom prst="rect">
            <a:avLst/>
          </a:prstGeom>
          <a:solidFill>
            <a:srgbClr val="FFCC9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47" name="TextBox 46"/>
          <p:cNvSpPr txBox="1"/>
          <p:nvPr/>
        </p:nvSpPr>
        <p:spPr>
          <a:xfrm>
            <a:off x="727800" y="6550968"/>
            <a:ext cx="720000" cy="230832"/>
          </a:xfrm>
          <a:prstGeom prst="rect">
            <a:avLst/>
          </a:prstGeom>
          <a:noFill/>
        </p:spPr>
        <p:txBody>
          <a:bodyPr wrap="square" lIns="0" rIns="0" rtlCol="0">
            <a:spAutoFit/>
          </a:bodyPr>
          <a:lstStyle/>
          <a:p>
            <a:pPr marL="228600" indent="-228600"/>
            <a:r>
              <a:rPr lang="en-GB" sz="900" b="0" dirty="0">
                <a:latin typeface="Calibri" pitchFamily="34" charset="0"/>
              </a:rPr>
              <a:t>New capability</a:t>
            </a:r>
          </a:p>
        </p:txBody>
      </p:sp>
      <p:sp>
        <p:nvSpPr>
          <p:cNvPr id="48" name="Rectangle 47"/>
          <p:cNvSpPr/>
          <p:nvPr/>
        </p:nvSpPr>
        <p:spPr bwMode="auto">
          <a:xfrm>
            <a:off x="1524000" y="6550968"/>
            <a:ext cx="216000" cy="216000"/>
          </a:xfrm>
          <a:prstGeom prst="rect">
            <a:avLst/>
          </a:prstGeom>
          <a:solidFill>
            <a:srgbClr val="FF999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49" name="Rectangle 48"/>
          <p:cNvSpPr/>
          <p:nvPr/>
        </p:nvSpPr>
        <p:spPr bwMode="auto">
          <a:xfrm>
            <a:off x="3200400" y="6553200"/>
            <a:ext cx="216000"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0" name="TextBox 49"/>
          <p:cNvSpPr txBox="1"/>
          <p:nvPr/>
        </p:nvSpPr>
        <p:spPr>
          <a:xfrm>
            <a:off x="3493950" y="6553200"/>
            <a:ext cx="1440000" cy="230832"/>
          </a:xfrm>
          <a:prstGeom prst="rect">
            <a:avLst/>
          </a:prstGeom>
          <a:noFill/>
        </p:spPr>
        <p:txBody>
          <a:bodyPr wrap="square" lIns="0" rIns="0" rtlCol="0">
            <a:spAutoFit/>
          </a:bodyPr>
          <a:lstStyle/>
          <a:p>
            <a:pPr marL="228600" indent="-228600"/>
            <a:r>
              <a:rPr lang="en-GB" sz="900" b="0" dirty="0">
                <a:latin typeface="Calibri" pitchFamily="34" charset="0"/>
              </a:rPr>
              <a:t>Involves personal interaction</a:t>
            </a:r>
          </a:p>
        </p:txBody>
      </p:sp>
      <p:sp>
        <p:nvSpPr>
          <p:cNvPr id="51" name="TextBox 50"/>
          <p:cNvSpPr txBox="1"/>
          <p:nvPr/>
        </p:nvSpPr>
        <p:spPr>
          <a:xfrm>
            <a:off x="1792200" y="6551400"/>
            <a:ext cx="1332000" cy="230400"/>
          </a:xfrm>
          <a:prstGeom prst="rect">
            <a:avLst/>
          </a:prstGeom>
          <a:noFill/>
        </p:spPr>
        <p:txBody>
          <a:bodyPr wrap="square" lIns="0" rIns="0" rtlCol="0">
            <a:spAutoFit/>
          </a:bodyPr>
          <a:lstStyle/>
          <a:p>
            <a:pPr marL="228600" indent="-228600"/>
            <a:r>
              <a:rPr lang="en-GB" sz="900" b="0" dirty="0">
                <a:latin typeface="Calibri" pitchFamily="34" charset="0"/>
              </a:rPr>
              <a:t>Existing capability enhanced</a:t>
            </a:r>
          </a:p>
        </p:txBody>
      </p:sp>
      <p:grpSp>
        <p:nvGrpSpPr>
          <p:cNvPr id="4" name="Group 3"/>
          <p:cNvGrpSpPr/>
          <p:nvPr/>
        </p:nvGrpSpPr>
        <p:grpSpPr>
          <a:xfrm>
            <a:off x="404448" y="800689"/>
            <a:ext cx="8335105" cy="5256622"/>
            <a:chOff x="351695" y="908720"/>
            <a:chExt cx="8335105" cy="5256622"/>
          </a:xfrm>
        </p:grpSpPr>
        <p:graphicFrame>
          <p:nvGraphicFramePr>
            <p:cNvPr id="26" name="Diagram 25"/>
            <p:cNvGraphicFramePr/>
            <p:nvPr>
              <p:extLst>
                <p:ext uri="{D42A27DB-BD31-4B8C-83A1-F6EECF244321}">
                  <p14:modId xmlns:p14="http://schemas.microsoft.com/office/powerpoint/2010/main" val="4057252433"/>
                </p:ext>
              </p:extLst>
            </p:nvPr>
          </p:nvGraphicFramePr>
          <p:xfrm>
            <a:off x="381000" y="908720"/>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695" y="1371649"/>
              <a:ext cx="1202390" cy="2057389"/>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RM / CSO / CAT / ARM / BSU</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3" name="Rectangle 32"/>
            <p:cNvSpPr/>
            <p:nvPr/>
          </p:nvSpPr>
          <p:spPr bwMode="auto">
            <a:xfrm>
              <a:off x="351695" y="4725182"/>
              <a:ext cx="1202390" cy="9845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r>
                <a:rPr lang="en-GB" sz="1300" b="1" dirty="0">
                  <a:solidFill>
                    <a:schemeClr val="bg1"/>
                  </a:solidFill>
                  <a:effectLst>
                    <a:outerShdw blurRad="50800" dist="38100" dir="2700000" algn="tl" rotWithShape="0">
                      <a:prstClr val="black">
                        <a:alpha val="40000"/>
                      </a:prstClr>
                    </a:outerShdw>
                  </a:effectLst>
                </a:rPr>
                <a:t>Group SAM</a:t>
              </a:r>
              <a:endParaRPr lang="en-US" sz="1300" b="1" dirty="0">
                <a:solidFill>
                  <a:schemeClr val="bg1"/>
                </a:solidFill>
                <a:effectLst>
                  <a:outerShdw blurRad="50800" dist="38100" dir="2700000" algn="tl" rotWithShape="0">
                    <a:prstClr val="black">
                      <a:alpha val="40000"/>
                    </a:prstClr>
                  </a:outerShdw>
                </a:effectLst>
              </a:endParaRPr>
            </a:p>
          </p:txBody>
        </p:sp>
        <p:sp>
          <p:nvSpPr>
            <p:cNvPr id="34" name="Rectangle 33"/>
            <p:cNvSpPr/>
            <p:nvPr/>
          </p:nvSpPr>
          <p:spPr bwMode="auto">
            <a:xfrm>
              <a:off x="351695" y="3501008"/>
              <a:ext cx="1202390" cy="1152128"/>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 / Credit</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791200"/>
              <a:ext cx="1202390" cy="288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91680" y="5849167"/>
              <a:ext cx="6804620" cy="316175"/>
            </a:xfrm>
            <a:prstGeom prst="rect">
              <a:avLst/>
            </a:prstGeom>
            <a:noFill/>
            <a:ln w="25400" cap="flat" cmpd="sng" algn="ctr">
              <a:no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050" b="1" dirty="0">
                  <a:latin typeface="Calibri" pitchFamily="34" charset="0"/>
                </a:rPr>
                <a:t>Proposed e2e Credit Workbench / Reporting Platform</a:t>
              </a:r>
              <a:endParaRPr kumimoji="0" lang="en-US" sz="1050" b="1" i="0" u="none" strike="noStrike" cap="none" normalizeH="0" baseline="0" dirty="0">
                <a:ln>
                  <a:noFill/>
                </a:ln>
                <a:solidFill>
                  <a:schemeClr val="tx1"/>
                </a:solidFill>
                <a:effectLst/>
                <a:latin typeface="Calibri" pitchFamily="34" charset="0"/>
              </a:endParaRPr>
            </a:p>
          </p:txBody>
        </p:sp>
        <p:sp>
          <p:nvSpPr>
            <p:cNvPr id="58" name="Rectangle 57"/>
            <p:cNvSpPr/>
            <p:nvPr/>
          </p:nvSpPr>
          <p:spPr bwMode="auto">
            <a:xfrm>
              <a:off x="3059849" y="1412776"/>
              <a:ext cx="1296143" cy="2016224"/>
            </a:xfrm>
            <a:prstGeom prst="rect">
              <a:avLst/>
            </a:prstGeom>
            <a:solidFill>
              <a:srgbClr val="FF9999"/>
            </a:solidFill>
            <a:ln w="28575"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a:t>
              </a:r>
              <a:r>
                <a:rPr lang="en-US" sz="800" b="0" dirty="0">
                  <a:latin typeface="Calibri" pitchFamily="34" charset="0"/>
                </a:rPr>
                <a:t>.02</a:t>
              </a:r>
            </a:p>
            <a:p>
              <a:pPr eaLnBrk="0" hangingPunct="0"/>
              <a:r>
                <a:rPr lang="en-US" sz="800" dirty="0">
                  <a:latin typeface="Calibri" pitchFamily="34" charset="0"/>
                </a:rPr>
                <a:t>System to trigger borrowers based on predefined macroeconomic, quantitative and qualitative indicators, using data from both internal and external sources.</a:t>
              </a:r>
            </a:p>
          </p:txBody>
        </p:sp>
        <p:sp>
          <p:nvSpPr>
            <p:cNvPr id="62" name="Rectangle 61"/>
            <p:cNvSpPr/>
            <p:nvPr/>
          </p:nvSpPr>
          <p:spPr bwMode="auto">
            <a:xfrm>
              <a:off x="1691680" y="4725144"/>
              <a:ext cx="2016224" cy="1008112"/>
            </a:xfrm>
            <a:prstGeom prst="rect">
              <a:avLst/>
            </a:prstGeom>
            <a:solidFill>
              <a:srgbClr val="FFCC9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8.07</a:t>
              </a:r>
            </a:p>
            <a:p>
              <a:pPr eaLnBrk="0" hangingPunct="0"/>
              <a:r>
                <a:rPr lang="en-US" sz="800" dirty="0">
                  <a:latin typeface="Calibri" pitchFamily="34" charset="0"/>
                </a:rPr>
                <a:t>Generate reports e.g.. Watch List by Region, Migration etc for Management.</a:t>
              </a:r>
              <a:endParaRPr lang="en-US" sz="800" b="0" dirty="0">
                <a:latin typeface="Calibri" pitchFamily="34" charset="0"/>
              </a:endParaRPr>
            </a:p>
          </p:txBody>
        </p:sp>
        <p:sp>
          <p:nvSpPr>
            <p:cNvPr id="45" name="Rectangle 44"/>
            <p:cNvSpPr/>
            <p:nvPr/>
          </p:nvSpPr>
          <p:spPr bwMode="auto">
            <a:xfrm>
              <a:off x="5796155" y="1412776"/>
              <a:ext cx="1296141" cy="2016224"/>
            </a:xfrm>
            <a:prstGeom prst="rect">
              <a:avLst/>
            </a:prstGeom>
            <a:solidFill>
              <a:srgbClr val="FF9999"/>
            </a:solidFill>
            <a:ln w="28575"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8.04</a:t>
              </a:r>
            </a:p>
            <a:p>
              <a:pPr eaLnBrk="0" hangingPunct="0"/>
              <a:r>
                <a:rPr lang="en-US" sz="800" dirty="0">
                  <a:latin typeface="Calibri" pitchFamily="34" charset="0"/>
                </a:rPr>
                <a:t>Based on severity of impact on borrowers., perform ACRR update, Credit Review and/or Watch List tagging (Amber, Red or Weak) where required.</a:t>
              </a:r>
            </a:p>
          </p:txBody>
        </p:sp>
        <p:sp>
          <p:nvSpPr>
            <p:cNvPr id="60" name="Rectangle 59"/>
            <p:cNvSpPr/>
            <p:nvPr/>
          </p:nvSpPr>
          <p:spPr bwMode="auto">
            <a:xfrm>
              <a:off x="7164288" y="1412776"/>
              <a:ext cx="1296144" cy="2016224"/>
            </a:xfrm>
            <a:prstGeom prst="rect">
              <a:avLst/>
            </a:prstGeom>
            <a:solidFill>
              <a:srgbClr val="FFCC9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8.05</a:t>
              </a:r>
            </a:p>
            <a:p>
              <a:pPr eaLnBrk="0" hangingPunct="0"/>
              <a:r>
                <a:rPr lang="en-US" sz="800" dirty="0">
                  <a:latin typeface="Calibri" pitchFamily="34" charset="0"/>
                </a:rPr>
                <a:t>Automated m</a:t>
              </a:r>
              <a:r>
                <a:rPr lang="en-US" sz="800" b="0" dirty="0">
                  <a:latin typeface="Calibri" pitchFamily="34" charset="0"/>
                </a:rPr>
                <a:t>onitoring and tracking borrowers tagged as Watch List. </a:t>
              </a:r>
            </a:p>
            <a:p>
              <a:pPr eaLnBrk="0" hangingPunct="0"/>
              <a:br>
                <a:rPr lang="en-GB" sz="800" dirty="0">
                  <a:latin typeface="Calibri" pitchFamily="34" charset="0"/>
                </a:rPr>
              </a:br>
              <a:r>
                <a:rPr lang="en-GB" sz="800" dirty="0">
                  <a:latin typeface="Calibri" pitchFamily="34" charset="0"/>
                </a:rPr>
                <a:t>System to prompt and send email reminders of review deadlines.</a:t>
              </a:r>
            </a:p>
            <a:p>
              <a:pPr eaLnBrk="0" hangingPunct="0"/>
              <a:r>
                <a:rPr lang="en-US" sz="800" dirty="0">
                  <a:latin typeface="Calibri" pitchFamily="34" charset="0"/>
                </a:rPr>
                <a:t> </a:t>
              </a:r>
              <a:endParaRPr lang="en-US" sz="800" b="0" dirty="0">
                <a:latin typeface="Calibri" pitchFamily="34" charset="0"/>
              </a:endParaRPr>
            </a:p>
          </p:txBody>
        </p:sp>
        <p:sp>
          <p:nvSpPr>
            <p:cNvPr id="65" name="Rectangle 64"/>
            <p:cNvSpPr/>
            <p:nvPr/>
          </p:nvSpPr>
          <p:spPr bwMode="auto">
            <a:xfrm>
              <a:off x="1691680" y="3501008"/>
              <a:ext cx="2016224" cy="1152128"/>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8.06</a:t>
              </a:r>
            </a:p>
            <a:p>
              <a:pPr eaLnBrk="0" hangingPunct="0"/>
              <a:r>
                <a:rPr lang="en-US" sz="800" dirty="0">
                  <a:latin typeface="Calibri" pitchFamily="34" charset="0"/>
                </a:rPr>
                <a:t>Discuss with RM, review &amp; approve :</a:t>
              </a:r>
            </a:p>
            <a:p>
              <a:pPr eaLnBrk="0" hangingPunct="0">
                <a:buFont typeface="Arial" pitchFamily="34" charset="0"/>
                <a:buChar char="•"/>
              </a:pPr>
              <a:r>
                <a:rPr lang="en-US" sz="800" dirty="0">
                  <a:latin typeface="Calibri" pitchFamily="34" charset="0"/>
                </a:rPr>
                <a:t>ACRR update.</a:t>
              </a:r>
            </a:p>
            <a:p>
              <a:pPr eaLnBrk="0" hangingPunct="0">
                <a:buFont typeface="Arial" pitchFamily="34" charset="0"/>
                <a:buChar char="•"/>
              </a:pPr>
              <a:r>
                <a:rPr lang="en-US" sz="800" dirty="0">
                  <a:latin typeface="Calibri" pitchFamily="34" charset="0"/>
                </a:rPr>
                <a:t>Credit Review.</a:t>
              </a:r>
            </a:p>
            <a:p>
              <a:pPr eaLnBrk="0" hangingPunct="0">
                <a:buFont typeface="Arial" pitchFamily="34" charset="0"/>
                <a:buChar char="•"/>
              </a:pPr>
              <a:r>
                <a:rPr lang="en-US" sz="800" dirty="0">
                  <a:latin typeface="Calibri" pitchFamily="34" charset="0"/>
                </a:rPr>
                <a:t>Watch List Tagging.</a:t>
              </a:r>
            </a:p>
            <a:p>
              <a:pPr eaLnBrk="0" hangingPunct="0">
                <a:buFont typeface="Arial" pitchFamily="34" charset="0"/>
                <a:buChar char="•"/>
              </a:pPr>
              <a:r>
                <a:rPr lang="en-US" sz="800" dirty="0">
                  <a:latin typeface="Calibri" pitchFamily="34" charset="0"/>
                </a:rPr>
                <a:t>Migration of Watch List borrowers.</a:t>
              </a:r>
            </a:p>
            <a:p>
              <a:pPr eaLnBrk="0" hangingPunct="0">
                <a:buFont typeface="Arial" pitchFamily="34" charset="0"/>
                <a:buChar char="•"/>
              </a:pPr>
              <a:r>
                <a:rPr lang="en-US" sz="800" dirty="0">
                  <a:latin typeface="Calibri" pitchFamily="34" charset="0"/>
                </a:rPr>
                <a:t>Exemptions / deviations from Watch List.</a:t>
              </a:r>
            </a:p>
          </p:txBody>
        </p:sp>
        <p:sp>
          <p:nvSpPr>
            <p:cNvPr id="68" name="Rectangle 67"/>
            <p:cNvSpPr/>
            <p:nvPr/>
          </p:nvSpPr>
          <p:spPr bwMode="auto">
            <a:xfrm>
              <a:off x="5076058" y="4725144"/>
              <a:ext cx="1224136" cy="1008112"/>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8.09</a:t>
              </a:r>
            </a:p>
            <a:p>
              <a:pPr eaLnBrk="0" hangingPunct="0"/>
              <a:r>
                <a:rPr lang="en-US" sz="800" dirty="0">
                  <a:latin typeface="Calibri" pitchFamily="34" charset="0"/>
                </a:rPr>
                <a:t>Participate in review of borrowers tagged as Watch List - Weak at Review Meetings / Risk Exco / Board Exco.</a:t>
              </a:r>
            </a:p>
          </p:txBody>
        </p:sp>
        <p:sp>
          <p:nvSpPr>
            <p:cNvPr id="72" name="Rectangle 71"/>
            <p:cNvSpPr/>
            <p:nvPr/>
          </p:nvSpPr>
          <p:spPr bwMode="auto">
            <a:xfrm>
              <a:off x="3779914" y="4725144"/>
              <a:ext cx="1224136" cy="1008112"/>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8.08</a:t>
              </a:r>
            </a:p>
            <a:p>
              <a:pPr eaLnBrk="0" hangingPunct="0"/>
              <a:r>
                <a:rPr lang="en-US" sz="800" dirty="0">
                  <a:latin typeface="Calibri" pitchFamily="34" charset="0"/>
                </a:rPr>
                <a:t>Engage RM / CRM for clarification where required.</a:t>
              </a:r>
            </a:p>
          </p:txBody>
        </p:sp>
        <p:sp>
          <p:nvSpPr>
            <p:cNvPr id="41" name="Rectangle 40"/>
            <p:cNvSpPr/>
            <p:nvPr/>
          </p:nvSpPr>
          <p:spPr bwMode="auto">
            <a:xfrm>
              <a:off x="1691699" y="1412776"/>
              <a:ext cx="1296141" cy="2016224"/>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a:t>
              </a:r>
              <a:r>
                <a:rPr lang="en-US" sz="800" b="0" dirty="0">
                  <a:latin typeface="Calibri" pitchFamily="34" charset="0"/>
                </a:rPr>
                <a:t>.01</a:t>
              </a:r>
            </a:p>
            <a:p>
              <a:pPr eaLnBrk="0" hangingPunct="0"/>
              <a:r>
                <a:rPr lang="en-US" sz="800" dirty="0">
                  <a:latin typeface="Calibri" pitchFamily="34" charset="0"/>
                </a:rPr>
                <a:t>Discuss with CRM / SAM / RPU to establish Early Warning Triggers.</a:t>
              </a:r>
            </a:p>
          </p:txBody>
        </p:sp>
        <p:sp>
          <p:nvSpPr>
            <p:cNvPr id="42" name="Rectangle 41"/>
            <p:cNvSpPr/>
            <p:nvPr/>
          </p:nvSpPr>
          <p:spPr bwMode="auto">
            <a:xfrm>
              <a:off x="4427984" y="1412776"/>
              <a:ext cx="1296144" cy="2016224"/>
            </a:xfrm>
            <a:prstGeom prst="rect">
              <a:avLst/>
            </a:prstGeom>
            <a:solidFill>
              <a:srgbClr val="FF9999"/>
            </a:solidFill>
            <a:ln w="28575"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dirty="0">
                  <a:latin typeface="Calibri" pitchFamily="34" charset="0"/>
                </a:rPr>
                <a:t>8.03</a:t>
              </a:r>
            </a:p>
            <a:p>
              <a:pPr eaLnBrk="0" hangingPunct="0"/>
              <a:r>
                <a:rPr lang="en-US" sz="800" dirty="0">
                  <a:latin typeface="Calibri" pitchFamily="34" charset="0"/>
                </a:rPr>
                <a:t>Review and apply judgmental overlay where required.</a:t>
              </a:r>
              <a:endParaRPr lang="en-US" sz="800" b="0" dirty="0">
                <a:latin typeface="Calibri" pitchFamily="34" charset="0"/>
              </a:endParaRPr>
            </a:p>
          </p:txBody>
        </p:sp>
      </p:grpSp>
      <p:sp>
        <p:nvSpPr>
          <p:cNvPr id="3" name="Title 2"/>
          <p:cNvSpPr>
            <a:spLocks noGrp="1"/>
          </p:cNvSpPr>
          <p:nvPr>
            <p:ph type="title"/>
          </p:nvPr>
        </p:nvSpPr>
        <p:spPr/>
        <p:txBody>
          <a:bodyPr/>
          <a:lstStyle/>
          <a:p>
            <a:r>
              <a:rPr lang="en-GB" dirty="0"/>
              <a:t>Level 1 Process Maps – “To-Be” (8/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21</a:t>
            </a:fld>
            <a:endParaRPr lang="en-US" altLang="en-US" dirty="0">
              <a:solidFill>
                <a:srgbClr val="000000"/>
              </a:solidFill>
            </a:endParaRPr>
          </a:p>
        </p:txBody>
      </p:sp>
    </p:spTree>
    <p:extLst>
      <p:ext uri="{BB962C8B-B14F-4D97-AF65-F5344CB8AC3E}">
        <p14:creationId xmlns:p14="http://schemas.microsoft.com/office/powerpoint/2010/main" val="273049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457200" y="6550968"/>
            <a:ext cx="216000" cy="216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51" name="TextBox 50"/>
          <p:cNvSpPr txBox="1"/>
          <p:nvPr/>
        </p:nvSpPr>
        <p:spPr>
          <a:xfrm>
            <a:off x="727800" y="6550968"/>
            <a:ext cx="720000" cy="230832"/>
          </a:xfrm>
          <a:prstGeom prst="rect">
            <a:avLst/>
          </a:prstGeom>
          <a:noFill/>
        </p:spPr>
        <p:txBody>
          <a:bodyPr wrap="square" lIns="0" rIns="0" rtlCol="0">
            <a:spAutoFit/>
          </a:bodyPr>
          <a:lstStyle/>
          <a:p>
            <a:pPr marL="228600" indent="-228600"/>
            <a:r>
              <a:rPr lang="en-GB" sz="900" b="0" dirty="0">
                <a:latin typeface="Calibri" pitchFamily="34" charset="0"/>
              </a:rPr>
              <a:t>New capability</a:t>
            </a:r>
          </a:p>
        </p:txBody>
      </p:sp>
      <p:sp>
        <p:nvSpPr>
          <p:cNvPr id="58" name="Rectangle 57"/>
          <p:cNvSpPr/>
          <p:nvPr/>
        </p:nvSpPr>
        <p:spPr bwMode="auto">
          <a:xfrm>
            <a:off x="1524000" y="6550968"/>
            <a:ext cx="216000"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0" name="Rectangle 59"/>
          <p:cNvSpPr/>
          <p:nvPr/>
        </p:nvSpPr>
        <p:spPr bwMode="auto">
          <a:xfrm>
            <a:off x="3200400" y="6553200"/>
            <a:ext cx="216000"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1" name="TextBox 60"/>
          <p:cNvSpPr txBox="1"/>
          <p:nvPr/>
        </p:nvSpPr>
        <p:spPr>
          <a:xfrm>
            <a:off x="3493950" y="6553200"/>
            <a:ext cx="1440000" cy="230832"/>
          </a:xfrm>
          <a:prstGeom prst="rect">
            <a:avLst/>
          </a:prstGeom>
          <a:noFill/>
        </p:spPr>
        <p:txBody>
          <a:bodyPr wrap="square" lIns="0" rIns="0" rtlCol="0">
            <a:spAutoFit/>
          </a:bodyPr>
          <a:lstStyle/>
          <a:p>
            <a:pPr marL="228600" indent="-228600"/>
            <a:r>
              <a:rPr lang="en-GB" sz="900" b="0" dirty="0">
                <a:latin typeface="Calibri" pitchFamily="34" charset="0"/>
              </a:rPr>
              <a:t>Involves personal interaction</a:t>
            </a:r>
          </a:p>
        </p:txBody>
      </p:sp>
      <p:sp>
        <p:nvSpPr>
          <p:cNvPr id="76" name="TextBox 75"/>
          <p:cNvSpPr txBox="1"/>
          <p:nvPr/>
        </p:nvSpPr>
        <p:spPr>
          <a:xfrm>
            <a:off x="1792200" y="6551400"/>
            <a:ext cx="1332000" cy="230400"/>
          </a:xfrm>
          <a:prstGeom prst="rect">
            <a:avLst/>
          </a:prstGeom>
          <a:noFill/>
        </p:spPr>
        <p:txBody>
          <a:bodyPr wrap="square" lIns="0" rIns="0" rtlCol="0">
            <a:spAutoFit/>
          </a:bodyPr>
          <a:lstStyle/>
          <a:p>
            <a:pPr marL="228600" indent="-228600"/>
            <a:r>
              <a:rPr lang="en-GB" sz="900" b="0" dirty="0">
                <a:latin typeface="Calibri" pitchFamily="34" charset="0"/>
              </a:rPr>
              <a:t>Existing capability enhanced</a:t>
            </a:r>
          </a:p>
        </p:txBody>
      </p:sp>
      <p:grpSp>
        <p:nvGrpSpPr>
          <p:cNvPr id="4" name="Group 3"/>
          <p:cNvGrpSpPr/>
          <p:nvPr/>
        </p:nvGrpSpPr>
        <p:grpSpPr>
          <a:xfrm>
            <a:off x="404447" y="783460"/>
            <a:ext cx="8335107" cy="5242024"/>
            <a:chOff x="351693" y="838200"/>
            <a:chExt cx="8335107" cy="5242024"/>
          </a:xfrm>
        </p:grpSpPr>
        <p:graphicFrame>
          <p:nvGraphicFramePr>
            <p:cNvPr id="8" name="Diagram 7"/>
            <p:cNvGraphicFramePr/>
            <p:nvPr>
              <p:extLst>
                <p:ext uri="{D42A27DB-BD31-4B8C-83A1-F6EECF244321}">
                  <p14:modId xmlns:p14="http://schemas.microsoft.com/office/powerpoint/2010/main" val="2343332482"/>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p:cNvSpPr/>
            <p:nvPr/>
          </p:nvSpPr>
          <p:spPr bwMode="auto">
            <a:xfrm>
              <a:off x="351695" y="3657607"/>
              <a:ext cx="1202390" cy="685799"/>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Relationship Manager</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0" name="Rectangle 29"/>
            <p:cNvSpPr/>
            <p:nvPr/>
          </p:nvSpPr>
          <p:spPr bwMode="auto">
            <a:xfrm>
              <a:off x="351693" y="2971800"/>
              <a:ext cx="1201833" cy="609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GPA</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1" name="Rectangle 30"/>
            <p:cNvSpPr/>
            <p:nvPr/>
          </p:nvSpPr>
          <p:spPr bwMode="auto">
            <a:xfrm>
              <a:off x="351695" y="4419600"/>
              <a:ext cx="1202390" cy="6858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Credit</a:t>
              </a:r>
              <a:r>
                <a:rPr kumimoji="0" lang="en-GB" sz="1300" b="1" i="0" u="none" strike="noStrike" cap="none" normalizeH="0" dirty="0">
                  <a:ln>
                    <a:noFill/>
                  </a:ln>
                  <a:solidFill>
                    <a:schemeClr val="bg1"/>
                  </a:solidFill>
                  <a:effectLst>
                    <a:outerShdw blurRad="50800" dist="38100" dir="2700000" algn="tl" rotWithShape="0">
                      <a:prstClr val="black">
                        <a:alpha val="40000"/>
                      </a:prstClr>
                    </a:outerShdw>
                  </a:effectLst>
                  <a:latin typeface="Arial" charset="0"/>
                </a:rPr>
                <a:t> Risk Manager</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2" name="Rectangle 31"/>
            <p:cNvSpPr/>
            <p:nvPr/>
          </p:nvSpPr>
          <p:spPr bwMode="auto">
            <a:xfrm>
              <a:off x="351695" y="5791239"/>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2" name="Rectangle 21"/>
            <p:cNvSpPr/>
            <p:nvPr/>
          </p:nvSpPr>
          <p:spPr bwMode="auto">
            <a:xfrm>
              <a:off x="1758461" y="3657600"/>
              <a:ext cx="1196308" cy="6858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8.14</a:t>
              </a:r>
            </a:p>
            <a:p>
              <a:pPr eaLnBrk="0" hangingPunct="0"/>
              <a:r>
                <a:rPr lang="en-GB" sz="800" b="0" dirty="0">
                  <a:latin typeface="Calibri" pitchFamily="34" charset="0"/>
                </a:rPr>
                <a:t>Review list of borrower –at-risk</a:t>
              </a:r>
              <a:endParaRPr lang="en-US" sz="800" b="0" dirty="0">
                <a:latin typeface="Calibri" pitchFamily="34" charset="0"/>
              </a:endParaRPr>
            </a:p>
          </p:txBody>
        </p:sp>
        <p:sp>
          <p:nvSpPr>
            <p:cNvPr id="48" name="Rectangle 47"/>
            <p:cNvSpPr/>
            <p:nvPr/>
          </p:nvSpPr>
          <p:spPr bwMode="auto">
            <a:xfrm>
              <a:off x="3094892" y="4419600"/>
              <a:ext cx="1336431" cy="6858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8.15</a:t>
              </a:r>
            </a:p>
            <a:p>
              <a:pPr eaLnBrk="0" hangingPunct="0"/>
              <a:r>
                <a:rPr lang="en-GB" sz="800" b="0" dirty="0">
                  <a:latin typeface="Calibri" pitchFamily="34" charset="0"/>
                </a:rPr>
                <a:t>Prepare portfolio-level NPL and SP projections</a:t>
              </a:r>
              <a:endParaRPr lang="en-US" sz="800" b="0" dirty="0">
                <a:latin typeface="Calibri" pitchFamily="34" charset="0"/>
              </a:endParaRPr>
            </a:p>
          </p:txBody>
        </p:sp>
        <p:sp>
          <p:nvSpPr>
            <p:cNvPr id="52" name="Rectangle 51"/>
            <p:cNvSpPr/>
            <p:nvPr/>
          </p:nvSpPr>
          <p:spPr bwMode="auto">
            <a:xfrm>
              <a:off x="1758461" y="2971800"/>
              <a:ext cx="1195754" cy="6096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8.12</a:t>
              </a:r>
            </a:p>
            <a:p>
              <a:pPr eaLnBrk="0" hangingPunct="0"/>
              <a:r>
                <a:rPr lang="en-GB" sz="800" b="0" dirty="0">
                  <a:latin typeface="Calibri" pitchFamily="34" charset="0"/>
                </a:rPr>
                <a:t>Create stress test models</a:t>
              </a:r>
            </a:p>
            <a:p>
              <a:pPr eaLnBrk="0" hangingPunct="0"/>
              <a:endParaRPr lang="en-GB" sz="800" b="0" dirty="0">
                <a:latin typeface="Calibri" pitchFamily="34" charset="0"/>
              </a:endParaRPr>
            </a:p>
          </p:txBody>
        </p:sp>
        <p:sp>
          <p:nvSpPr>
            <p:cNvPr id="53" name="Rectangle 52"/>
            <p:cNvSpPr/>
            <p:nvPr/>
          </p:nvSpPr>
          <p:spPr bwMode="auto">
            <a:xfrm>
              <a:off x="351695" y="1295400"/>
              <a:ext cx="1202390" cy="76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Group Research / Country</a:t>
              </a:r>
              <a:r>
                <a:rPr kumimoji="0" lang="en-GB" sz="1300" b="1" i="0" u="none" strike="noStrike" cap="none" normalizeH="0" dirty="0">
                  <a:ln>
                    <a:noFill/>
                  </a:ln>
                  <a:solidFill>
                    <a:schemeClr val="bg1"/>
                  </a:solidFill>
                  <a:effectLst>
                    <a:outerShdw blurRad="50800" dist="38100" dir="2700000" algn="tl" rotWithShape="0">
                      <a:prstClr val="black">
                        <a:alpha val="40000"/>
                      </a:prstClr>
                    </a:outerShdw>
                  </a:effectLst>
                  <a:latin typeface="Arial" charset="0"/>
                </a:rPr>
                <a:t> Risk</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54" name="Rectangle 53"/>
            <p:cNvSpPr/>
            <p:nvPr/>
          </p:nvSpPr>
          <p:spPr bwMode="auto">
            <a:xfrm>
              <a:off x="1758461" y="1295400"/>
              <a:ext cx="1196308" cy="762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8.10 </a:t>
              </a:r>
            </a:p>
            <a:p>
              <a:pPr eaLnBrk="0" hangingPunct="0"/>
              <a:r>
                <a:rPr lang="en-GB" sz="800" b="0" dirty="0">
                  <a:latin typeface="Calibri" pitchFamily="34" charset="0"/>
                </a:rPr>
                <a:t>Prepare scenarios &amp; macro-economic variables (MEV)</a:t>
              </a:r>
              <a:endParaRPr lang="en-US" sz="800" b="0" dirty="0">
                <a:latin typeface="Calibri" pitchFamily="34" charset="0"/>
              </a:endParaRPr>
            </a:p>
          </p:txBody>
        </p:sp>
        <p:sp>
          <p:nvSpPr>
            <p:cNvPr id="55" name="Rectangle 54"/>
            <p:cNvSpPr/>
            <p:nvPr/>
          </p:nvSpPr>
          <p:spPr bwMode="auto">
            <a:xfrm>
              <a:off x="351695" y="2133600"/>
              <a:ext cx="1202390" cy="76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Finance</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56" name="Rectangle 55"/>
            <p:cNvSpPr/>
            <p:nvPr/>
          </p:nvSpPr>
          <p:spPr bwMode="auto">
            <a:xfrm>
              <a:off x="1758461" y="2133600"/>
              <a:ext cx="1196308" cy="6858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8.11</a:t>
              </a:r>
            </a:p>
            <a:p>
              <a:pPr eaLnBrk="0" hangingPunct="0"/>
              <a:r>
                <a:rPr lang="en-GB" sz="800" b="0" dirty="0">
                  <a:latin typeface="Calibri" pitchFamily="34" charset="0"/>
                </a:rPr>
                <a:t>Provide Loan Growth Projections (ICAAP)</a:t>
              </a:r>
              <a:endParaRPr lang="en-US" sz="800" b="0" dirty="0">
                <a:latin typeface="Calibri" pitchFamily="34" charset="0"/>
              </a:endParaRPr>
            </a:p>
          </p:txBody>
        </p:sp>
        <p:sp>
          <p:nvSpPr>
            <p:cNvPr id="57" name="Rectangle 56"/>
            <p:cNvSpPr/>
            <p:nvPr/>
          </p:nvSpPr>
          <p:spPr bwMode="auto">
            <a:xfrm>
              <a:off x="3094892" y="2971800"/>
              <a:ext cx="1336431" cy="673224"/>
            </a:xfrm>
            <a:prstGeom prst="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8.13</a:t>
              </a:r>
            </a:p>
            <a:p>
              <a:pPr eaLnBrk="0" hangingPunct="0"/>
              <a:r>
                <a:rPr lang="en-GB" sz="800" b="0" dirty="0">
                  <a:latin typeface="Calibri" pitchFamily="34" charset="0"/>
                </a:rPr>
                <a:t>Apply models on MRA data to generate borrowers-at-risk with respective exposure</a:t>
              </a:r>
            </a:p>
            <a:p>
              <a:pPr eaLnBrk="0" hangingPunct="0"/>
              <a:endParaRPr lang="en-GB" sz="800" b="0" dirty="0">
                <a:latin typeface="Calibri" pitchFamily="34" charset="0"/>
              </a:endParaRPr>
            </a:p>
          </p:txBody>
        </p:sp>
        <p:sp>
          <p:nvSpPr>
            <p:cNvPr id="59" name="Rectangle 58"/>
            <p:cNvSpPr/>
            <p:nvPr/>
          </p:nvSpPr>
          <p:spPr bwMode="auto">
            <a:xfrm>
              <a:off x="4564256" y="2971800"/>
              <a:ext cx="1195754" cy="609600"/>
            </a:xfrm>
            <a:prstGeom prst="rect">
              <a:avLst/>
            </a:prstGeom>
            <a:solidFill>
              <a:schemeClr val="accent5"/>
            </a:solidFill>
            <a:ln w="28575"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8.18</a:t>
              </a:r>
            </a:p>
            <a:p>
              <a:pPr eaLnBrk="0" hangingPunct="0"/>
              <a:r>
                <a:rPr lang="en-GB" sz="800" b="0" dirty="0">
                  <a:latin typeface="Calibri" pitchFamily="34" charset="0"/>
                </a:rPr>
                <a:t>Generate EC &amp; RWA Impacts (ICAAP)</a:t>
              </a:r>
            </a:p>
            <a:p>
              <a:pPr eaLnBrk="0" hangingPunct="0"/>
              <a:endParaRPr lang="en-GB" sz="800" b="0" dirty="0">
                <a:latin typeface="Calibri" pitchFamily="34" charset="0"/>
              </a:endParaRPr>
            </a:p>
          </p:txBody>
        </p:sp>
        <p:sp>
          <p:nvSpPr>
            <p:cNvPr id="62" name="Rectangle 61"/>
            <p:cNvSpPr/>
            <p:nvPr/>
          </p:nvSpPr>
          <p:spPr bwMode="auto">
            <a:xfrm>
              <a:off x="4564256" y="4419600"/>
              <a:ext cx="1195754" cy="8096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GB" sz="800" b="0" dirty="0">
                  <a:latin typeface="Calibri" pitchFamily="34" charset="0"/>
                </a:rPr>
                <a:t>8.16</a:t>
              </a:r>
              <a:endParaRPr lang="en-US" sz="800" b="0" dirty="0">
                <a:latin typeface="Calibri" pitchFamily="34" charset="0"/>
              </a:endParaRPr>
            </a:p>
            <a:p>
              <a:pPr eaLnBrk="0" hangingPunct="0"/>
              <a:r>
                <a:rPr lang="en-US" sz="800" b="0" dirty="0">
                  <a:latin typeface="Calibri" pitchFamily="34" charset="0"/>
                </a:rPr>
                <a:t>Review borrower-specific remedial actions and prepare portfolio-level remedial actions</a:t>
              </a:r>
            </a:p>
          </p:txBody>
        </p:sp>
        <p:sp>
          <p:nvSpPr>
            <p:cNvPr id="64" name="TextBox 63"/>
            <p:cNvSpPr txBox="1"/>
            <p:nvPr/>
          </p:nvSpPr>
          <p:spPr>
            <a:xfrm>
              <a:off x="1691696" y="5805264"/>
              <a:ext cx="6701971" cy="261610"/>
            </a:xfrm>
            <a:prstGeom prst="rect">
              <a:avLst/>
            </a:prstGeom>
            <a:noFill/>
          </p:spPr>
          <p:txBody>
            <a:bodyPr wrap="square" rtlCol="0">
              <a:spAutoFit/>
            </a:bodyPr>
            <a:lstStyle/>
            <a:p>
              <a:pPr algn="ctr"/>
              <a:r>
                <a:rPr lang="en-GB" sz="1100" b="1" dirty="0">
                  <a:latin typeface="Calibri" pitchFamily="34" charset="0"/>
                  <a:cs typeface="Calibri" pitchFamily="34" charset="0"/>
                </a:rPr>
                <a:t>Stress Test Engine &amp; Reporting Platform</a:t>
              </a:r>
              <a:endParaRPr lang="en-US" sz="1100" b="1" dirty="0">
                <a:latin typeface="Calibri" pitchFamily="34" charset="0"/>
                <a:cs typeface="Calibri" pitchFamily="34" charset="0"/>
              </a:endParaRPr>
            </a:p>
          </p:txBody>
        </p:sp>
        <p:sp>
          <p:nvSpPr>
            <p:cNvPr id="73" name="Rectangle 72"/>
            <p:cNvSpPr/>
            <p:nvPr/>
          </p:nvSpPr>
          <p:spPr bwMode="auto">
            <a:xfrm>
              <a:off x="1758461" y="4419600"/>
              <a:ext cx="1196308" cy="6858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8.14</a:t>
              </a:r>
            </a:p>
            <a:p>
              <a:pPr eaLnBrk="0" hangingPunct="0"/>
              <a:r>
                <a:rPr lang="en-GB" sz="800" b="0" dirty="0">
                  <a:latin typeface="Calibri" pitchFamily="34" charset="0"/>
                </a:rPr>
                <a:t>Review list of borrower –at-risk &amp; exposure reports</a:t>
              </a:r>
              <a:endParaRPr lang="en-US" sz="800" b="0" dirty="0">
                <a:latin typeface="Calibri" pitchFamily="34" charset="0"/>
              </a:endParaRPr>
            </a:p>
          </p:txBody>
        </p:sp>
        <p:sp>
          <p:nvSpPr>
            <p:cNvPr id="74" name="Rectangle 73"/>
            <p:cNvSpPr/>
            <p:nvPr/>
          </p:nvSpPr>
          <p:spPr bwMode="auto">
            <a:xfrm>
              <a:off x="351695" y="5181600"/>
              <a:ext cx="1202390" cy="533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MLR</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75" name="Rectangle 74"/>
            <p:cNvSpPr/>
            <p:nvPr/>
          </p:nvSpPr>
          <p:spPr bwMode="auto">
            <a:xfrm>
              <a:off x="1758461" y="5181600"/>
              <a:ext cx="1196308" cy="5334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8.17</a:t>
              </a:r>
            </a:p>
            <a:p>
              <a:pPr eaLnBrk="0" hangingPunct="0"/>
              <a:r>
                <a:rPr lang="en-GB" sz="800" b="0" dirty="0">
                  <a:latin typeface="Calibri" pitchFamily="34" charset="0"/>
                </a:rPr>
                <a:t>Simulate Stress Market Value</a:t>
              </a:r>
              <a:endParaRPr lang="en-US" sz="800" b="0" dirty="0">
                <a:latin typeface="Calibri" pitchFamily="34" charset="0"/>
              </a:endParaRPr>
            </a:p>
          </p:txBody>
        </p:sp>
        <p:sp>
          <p:nvSpPr>
            <p:cNvPr id="34" name="Rectangle 33"/>
            <p:cNvSpPr/>
            <p:nvPr/>
          </p:nvSpPr>
          <p:spPr bwMode="auto">
            <a:xfrm>
              <a:off x="4564256" y="3657600"/>
              <a:ext cx="1195754" cy="685800"/>
            </a:xfrm>
            <a:prstGeom prst="rect">
              <a:avLst/>
            </a:prstGeom>
            <a:solidFill>
              <a:schemeClr val="accent5"/>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GB" sz="800" b="0" dirty="0">
                  <a:latin typeface="Calibri" pitchFamily="34" charset="0"/>
                </a:rPr>
                <a:t>8.16</a:t>
              </a:r>
              <a:endParaRPr lang="en-US" sz="800" b="0" dirty="0">
                <a:latin typeface="Calibri" pitchFamily="34" charset="0"/>
              </a:endParaRPr>
            </a:p>
            <a:p>
              <a:pPr eaLnBrk="0" hangingPunct="0"/>
              <a:r>
                <a:rPr lang="en-US" sz="800" b="0" dirty="0">
                  <a:latin typeface="Calibri" pitchFamily="34" charset="0"/>
                </a:rPr>
                <a:t>Prepare borrower-specific remedial actions</a:t>
              </a:r>
            </a:p>
          </p:txBody>
        </p:sp>
      </p:grpSp>
      <p:sp>
        <p:nvSpPr>
          <p:cNvPr id="3" name="Title 2"/>
          <p:cNvSpPr>
            <a:spLocks noGrp="1"/>
          </p:cNvSpPr>
          <p:nvPr>
            <p:ph type="title"/>
          </p:nvPr>
        </p:nvSpPr>
        <p:spPr/>
        <p:txBody>
          <a:bodyPr/>
          <a:lstStyle/>
          <a:p>
            <a:r>
              <a:rPr lang="en-GB" dirty="0"/>
              <a:t>Level 1 Process Maps – “To-Be” (9/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22</a:t>
            </a:fld>
            <a:endParaRPr lang="en-US" altLang="en-US" dirty="0">
              <a:solidFill>
                <a:srgbClr val="000000"/>
              </a:solidFill>
            </a:endParaRPr>
          </a:p>
        </p:txBody>
      </p:sp>
    </p:spTree>
    <p:extLst>
      <p:ext uri="{BB962C8B-B14F-4D97-AF65-F5344CB8AC3E}">
        <p14:creationId xmlns:p14="http://schemas.microsoft.com/office/powerpoint/2010/main" val="279241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457200" y="6550968"/>
            <a:ext cx="216000" cy="216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36" name="TextBox 35"/>
          <p:cNvSpPr txBox="1"/>
          <p:nvPr/>
        </p:nvSpPr>
        <p:spPr>
          <a:xfrm>
            <a:off x="727800" y="6550968"/>
            <a:ext cx="720000" cy="230832"/>
          </a:xfrm>
          <a:prstGeom prst="rect">
            <a:avLst/>
          </a:prstGeom>
          <a:noFill/>
        </p:spPr>
        <p:txBody>
          <a:bodyPr wrap="square" lIns="0" rIns="0" rtlCol="0">
            <a:spAutoFit/>
          </a:bodyPr>
          <a:lstStyle/>
          <a:p>
            <a:pPr marL="228600" indent="-228600"/>
            <a:r>
              <a:rPr lang="en-GB" sz="900" b="0" dirty="0">
                <a:latin typeface="Calibri" pitchFamily="34" charset="0"/>
              </a:rPr>
              <a:t>New capability</a:t>
            </a:r>
          </a:p>
        </p:txBody>
      </p:sp>
      <p:sp>
        <p:nvSpPr>
          <p:cNvPr id="38" name="Rectangle 37"/>
          <p:cNvSpPr/>
          <p:nvPr/>
        </p:nvSpPr>
        <p:spPr bwMode="auto">
          <a:xfrm>
            <a:off x="1524000" y="6550968"/>
            <a:ext cx="216000" cy="2160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40" name="Rectangle 39"/>
          <p:cNvSpPr/>
          <p:nvPr/>
        </p:nvSpPr>
        <p:spPr bwMode="auto">
          <a:xfrm>
            <a:off x="3200400" y="6553200"/>
            <a:ext cx="216000" cy="2160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45" name="TextBox 44"/>
          <p:cNvSpPr txBox="1"/>
          <p:nvPr/>
        </p:nvSpPr>
        <p:spPr>
          <a:xfrm>
            <a:off x="3493950" y="6553200"/>
            <a:ext cx="1440000" cy="230832"/>
          </a:xfrm>
          <a:prstGeom prst="rect">
            <a:avLst/>
          </a:prstGeom>
          <a:noFill/>
        </p:spPr>
        <p:txBody>
          <a:bodyPr wrap="square" lIns="0" rIns="0" rtlCol="0">
            <a:spAutoFit/>
          </a:bodyPr>
          <a:lstStyle/>
          <a:p>
            <a:pPr marL="228600" indent="-228600"/>
            <a:r>
              <a:rPr lang="en-GB" sz="900" b="0" dirty="0">
                <a:latin typeface="Calibri" pitchFamily="34" charset="0"/>
              </a:rPr>
              <a:t>Involves personal interaction</a:t>
            </a:r>
          </a:p>
        </p:txBody>
      </p:sp>
      <p:sp>
        <p:nvSpPr>
          <p:cNvPr id="46" name="TextBox 45"/>
          <p:cNvSpPr txBox="1"/>
          <p:nvPr/>
        </p:nvSpPr>
        <p:spPr>
          <a:xfrm>
            <a:off x="1792200" y="6551400"/>
            <a:ext cx="1332000" cy="230400"/>
          </a:xfrm>
          <a:prstGeom prst="rect">
            <a:avLst/>
          </a:prstGeom>
          <a:noFill/>
        </p:spPr>
        <p:txBody>
          <a:bodyPr wrap="square" lIns="0" rIns="0" rtlCol="0">
            <a:spAutoFit/>
          </a:bodyPr>
          <a:lstStyle/>
          <a:p>
            <a:pPr marL="228600" indent="-228600"/>
            <a:r>
              <a:rPr lang="en-GB" sz="900" b="0" dirty="0">
                <a:latin typeface="Calibri" pitchFamily="34" charset="0"/>
              </a:rPr>
              <a:t>Existing capability enhanced</a:t>
            </a:r>
          </a:p>
        </p:txBody>
      </p:sp>
      <p:grpSp>
        <p:nvGrpSpPr>
          <p:cNvPr id="4" name="Group 3"/>
          <p:cNvGrpSpPr/>
          <p:nvPr/>
        </p:nvGrpSpPr>
        <p:grpSpPr>
          <a:xfrm>
            <a:off x="404448" y="842041"/>
            <a:ext cx="8335105" cy="5173918"/>
            <a:chOff x="351695" y="950408"/>
            <a:chExt cx="8335105" cy="5173918"/>
          </a:xfrm>
        </p:grpSpPr>
        <p:graphicFrame>
          <p:nvGraphicFramePr>
            <p:cNvPr id="26" name="Diagram 25"/>
            <p:cNvGraphicFramePr/>
            <p:nvPr>
              <p:extLst>
                <p:ext uri="{D42A27DB-BD31-4B8C-83A1-F6EECF244321}">
                  <p14:modId xmlns:p14="http://schemas.microsoft.com/office/powerpoint/2010/main" val="147704155"/>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p:cNvSpPr/>
            <p:nvPr/>
          </p:nvSpPr>
          <p:spPr bwMode="auto">
            <a:xfrm>
              <a:off x="351712" y="1371600"/>
              <a:ext cx="1195753"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IBG Portfolio Owners</a:t>
              </a:r>
            </a:p>
          </p:txBody>
        </p:sp>
        <p:sp>
          <p:nvSpPr>
            <p:cNvPr id="34" name="Rectangle 33"/>
            <p:cNvSpPr/>
            <p:nvPr/>
          </p:nvSpPr>
          <p:spPr bwMode="auto">
            <a:xfrm>
              <a:off x="351695" y="4326000"/>
              <a:ext cx="1202390" cy="5508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5" y="5800326"/>
              <a:ext cx="1202390" cy="324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617784" y="5800326"/>
              <a:ext cx="6892062" cy="324000"/>
            </a:xfrm>
            <a:prstGeom prst="rect">
              <a:avLst/>
            </a:prstGeom>
            <a:noFill/>
            <a:ln w="25400" cap="flat" cmpd="sng" algn="ctr">
              <a:no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200" b="1" dirty="0">
                  <a:latin typeface="Calibri" pitchFamily="34" charset="0"/>
                </a:rPr>
                <a:t>FRDM and Reporting Dashboard with Interactive, slice/dice functions</a:t>
              </a:r>
              <a:endParaRPr kumimoji="0" lang="en-US" sz="1200" b="1" i="0" u="none" strike="noStrike" cap="none" normalizeH="0" baseline="0" dirty="0">
                <a:ln>
                  <a:noFill/>
                </a:ln>
                <a:solidFill>
                  <a:schemeClr val="tx1"/>
                </a:solidFill>
                <a:effectLst/>
                <a:latin typeface="Calibri" pitchFamily="34" charset="0"/>
              </a:endParaRPr>
            </a:p>
          </p:txBody>
        </p:sp>
        <p:sp>
          <p:nvSpPr>
            <p:cNvPr id="62" name="Rectangle 61"/>
            <p:cNvSpPr/>
            <p:nvPr/>
          </p:nvSpPr>
          <p:spPr bwMode="auto">
            <a:xfrm>
              <a:off x="1688129" y="1371600"/>
              <a:ext cx="1336431" cy="1981200"/>
            </a:xfrm>
            <a:prstGeom prst="rect">
              <a:avLst/>
            </a:prstGeom>
            <a:solidFill>
              <a:srgbClr val="E59B9D"/>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8.19</a:t>
              </a:r>
            </a:p>
            <a:p>
              <a:pPr eaLnBrk="0" hangingPunct="0"/>
              <a:r>
                <a:rPr lang="en-US" sz="800" b="0" dirty="0">
                  <a:latin typeface="Calibri" pitchFamily="34" charset="0"/>
                </a:rPr>
                <a:t>Group, Country and Industry Portfolio Reports generated monthly for IBG and Credit Portfolio Owners to manage and analyze their portfolio performance.</a:t>
              </a:r>
            </a:p>
          </p:txBody>
        </p:sp>
        <p:sp>
          <p:nvSpPr>
            <p:cNvPr id="63" name="Rectangle 62"/>
            <p:cNvSpPr/>
            <p:nvPr/>
          </p:nvSpPr>
          <p:spPr bwMode="auto">
            <a:xfrm>
              <a:off x="3094893" y="1371600"/>
              <a:ext cx="1309074" cy="1981200"/>
            </a:xfrm>
            <a:prstGeom prst="rect">
              <a:avLst/>
            </a:prstGeom>
            <a:solidFill>
              <a:srgbClr val="E59B9D"/>
            </a:solidFill>
            <a:ln w="28575" cap="flat" cmpd="dbl"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8.20</a:t>
              </a:r>
            </a:p>
            <a:p>
              <a:pPr eaLnBrk="0" hangingPunct="0"/>
              <a:r>
                <a:rPr lang="en-US" sz="800" b="0" dirty="0">
                  <a:latin typeface="Calibri" pitchFamily="34" charset="0"/>
                </a:rPr>
                <a:t>Group, Country and Industry Portfolio Reports generated monthly for IBG and Credit Portfolio Owners with drill down capability for Portfolio owners to manage and analyze their portfolio. </a:t>
              </a:r>
            </a:p>
          </p:txBody>
        </p:sp>
        <p:sp>
          <p:nvSpPr>
            <p:cNvPr id="66" name="Rectangle 65"/>
            <p:cNvSpPr/>
            <p:nvPr/>
          </p:nvSpPr>
          <p:spPr bwMode="auto">
            <a:xfrm>
              <a:off x="4501662" y="3429000"/>
              <a:ext cx="1314622" cy="14478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8.21</a:t>
              </a:r>
            </a:p>
            <a:p>
              <a:pPr eaLnBrk="0" hangingPunct="0"/>
              <a:r>
                <a:rPr lang="en-US" sz="800" b="0" dirty="0">
                  <a:latin typeface="Calibri" pitchFamily="34" charset="0"/>
                </a:rPr>
                <a:t>Daily Client Dashboard for RM and CRMs to manage and analyze their clients portfolio.</a:t>
              </a:r>
            </a:p>
          </p:txBody>
        </p:sp>
        <p:sp>
          <p:nvSpPr>
            <p:cNvPr id="39" name="Rectangle 38"/>
            <p:cNvSpPr/>
            <p:nvPr/>
          </p:nvSpPr>
          <p:spPr bwMode="auto">
            <a:xfrm>
              <a:off x="351695" y="3505200"/>
              <a:ext cx="1202390" cy="609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RM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41" name="Rectangle 40"/>
            <p:cNvSpPr/>
            <p:nvPr/>
          </p:nvSpPr>
          <p:spPr bwMode="auto">
            <a:xfrm>
              <a:off x="351712" y="2438400"/>
              <a:ext cx="1195753"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Credit Portfolio Owners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42" name="Rectangle 41"/>
            <p:cNvSpPr/>
            <p:nvPr/>
          </p:nvSpPr>
          <p:spPr bwMode="auto">
            <a:xfrm>
              <a:off x="5914246" y="3429000"/>
              <a:ext cx="1260277" cy="14478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8.22</a:t>
              </a:r>
            </a:p>
            <a:p>
              <a:pPr eaLnBrk="0" hangingPunct="0"/>
              <a:r>
                <a:rPr lang="en-US" sz="800" b="0" dirty="0">
                  <a:latin typeface="Calibri" pitchFamily="34" charset="0"/>
                </a:rPr>
                <a:t>Customizable Portfolio and Client Dashboard for Portfolio owners, RM and CRMs to manage and analyze their portfolio. Portfolio owners, RM and CRMs have the ability to set threshold, alerts and limits.</a:t>
              </a:r>
            </a:p>
          </p:txBody>
        </p:sp>
        <p:sp>
          <p:nvSpPr>
            <p:cNvPr id="43" name="Rectangle 42"/>
            <p:cNvSpPr/>
            <p:nvPr/>
          </p:nvSpPr>
          <p:spPr bwMode="auto">
            <a:xfrm>
              <a:off x="351695" y="5029200"/>
              <a:ext cx="1202390" cy="612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Internal Reporting Team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44" name="Rectangle 43"/>
            <p:cNvSpPr/>
            <p:nvPr/>
          </p:nvSpPr>
          <p:spPr bwMode="auto">
            <a:xfrm>
              <a:off x="4501661" y="4953000"/>
              <a:ext cx="1336431" cy="762000"/>
            </a:xfrm>
            <a:prstGeom prst="rect">
              <a:avLst/>
            </a:prstGeom>
            <a:solidFill>
              <a:srgbClr val="FAD0A9"/>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Calibri" pitchFamily="34" charset="0"/>
                </a:rPr>
                <a:t>8.23</a:t>
              </a:r>
            </a:p>
            <a:p>
              <a:pPr eaLnBrk="0" hangingPunct="0"/>
              <a:r>
                <a:rPr lang="en-US" sz="800" b="0" dirty="0">
                  <a:latin typeface="Calibri" pitchFamily="34" charset="0"/>
                </a:rPr>
                <a:t>Dashboard that allows Reporting team to slice and dice or self create ad hoc reports.</a:t>
              </a:r>
            </a:p>
          </p:txBody>
        </p:sp>
      </p:grpSp>
      <p:sp>
        <p:nvSpPr>
          <p:cNvPr id="3" name="Title 2"/>
          <p:cNvSpPr>
            <a:spLocks noGrp="1"/>
          </p:cNvSpPr>
          <p:nvPr>
            <p:ph type="title"/>
          </p:nvPr>
        </p:nvSpPr>
        <p:spPr/>
        <p:txBody>
          <a:bodyPr/>
          <a:lstStyle/>
          <a:p>
            <a:r>
              <a:rPr lang="en-GB" dirty="0"/>
              <a:t>Level 1 Process Maps – “To-Be” (10/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23</a:t>
            </a:fld>
            <a:endParaRPr lang="en-US" altLang="en-US" dirty="0">
              <a:solidFill>
                <a:srgbClr val="000000"/>
              </a:solidFill>
            </a:endParaRPr>
          </a:p>
        </p:txBody>
      </p:sp>
    </p:spTree>
    <p:extLst>
      <p:ext uri="{BB962C8B-B14F-4D97-AF65-F5344CB8AC3E}">
        <p14:creationId xmlns:p14="http://schemas.microsoft.com/office/powerpoint/2010/main" val="201751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2110154" y="6324600"/>
            <a:ext cx="340370" cy="228600"/>
          </a:xfrm>
          <a:prstGeom prst="rect">
            <a:avLst/>
          </a:prstGeom>
          <a:solidFill>
            <a:srgbClr val="FF0000">
              <a:alpha val="60000"/>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45" name="TextBox 44"/>
          <p:cNvSpPr txBox="1"/>
          <p:nvPr/>
        </p:nvSpPr>
        <p:spPr>
          <a:xfrm>
            <a:off x="2532185" y="6324600"/>
            <a:ext cx="1336431" cy="230832"/>
          </a:xfrm>
          <a:prstGeom prst="rect">
            <a:avLst/>
          </a:prstGeom>
          <a:noFill/>
        </p:spPr>
        <p:txBody>
          <a:bodyPr wrap="square" lIns="0" rIns="0" rtlCol="0">
            <a:spAutoFit/>
          </a:bodyPr>
          <a:lstStyle/>
          <a:p>
            <a:pPr marL="228600" indent="-228600"/>
            <a:r>
              <a:rPr lang="en-GB" sz="900" b="0" dirty="0">
                <a:latin typeface="Calibri" pitchFamily="34" charset="0"/>
              </a:rPr>
              <a:t>Existing capability enhanced</a:t>
            </a:r>
          </a:p>
        </p:txBody>
      </p:sp>
      <p:sp>
        <p:nvSpPr>
          <p:cNvPr id="47" name="Rectangle 46"/>
          <p:cNvSpPr/>
          <p:nvPr/>
        </p:nvSpPr>
        <p:spPr bwMode="auto">
          <a:xfrm>
            <a:off x="492369" y="6324600"/>
            <a:ext cx="332308" cy="228600"/>
          </a:xfrm>
          <a:prstGeom prst="rect">
            <a:avLst/>
          </a:prstGeom>
          <a:solidFill>
            <a:srgbClr val="FF6600">
              <a:alpha val="69804"/>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48" name="TextBox 47"/>
          <p:cNvSpPr txBox="1"/>
          <p:nvPr/>
        </p:nvSpPr>
        <p:spPr>
          <a:xfrm>
            <a:off x="914403" y="6324600"/>
            <a:ext cx="703385" cy="230832"/>
          </a:xfrm>
          <a:prstGeom prst="rect">
            <a:avLst/>
          </a:prstGeom>
          <a:noFill/>
        </p:spPr>
        <p:txBody>
          <a:bodyPr wrap="square" lIns="0" rIns="0" rtlCol="0">
            <a:spAutoFit/>
          </a:bodyPr>
          <a:lstStyle/>
          <a:p>
            <a:pPr marL="228600" indent="-228600"/>
            <a:r>
              <a:rPr lang="en-GB" sz="900" b="0" dirty="0">
                <a:latin typeface="Calibri" pitchFamily="34" charset="0"/>
              </a:rPr>
              <a:t>New capability</a:t>
            </a:r>
          </a:p>
        </p:txBody>
      </p:sp>
      <p:sp>
        <p:nvSpPr>
          <p:cNvPr id="62" name="Rectangle 61"/>
          <p:cNvSpPr/>
          <p:nvPr/>
        </p:nvSpPr>
        <p:spPr bwMode="auto">
          <a:xfrm>
            <a:off x="4220308" y="6324600"/>
            <a:ext cx="332308" cy="216000"/>
          </a:xfrm>
          <a:prstGeom prst="rect">
            <a:avLst/>
          </a:prstGeom>
          <a:solidFill>
            <a:srgbClr val="DDDDDD">
              <a:alpha val="80000"/>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800" b="0" dirty="0">
              <a:latin typeface="Calibri" pitchFamily="34" charset="0"/>
            </a:endParaRPr>
          </a:p>
        </p:txBody>
      </p:sp>
      <p:sp>
        <p:nvSpPr>
          <p:cNvPr id="63" name="TextBox 62"/>
          <p:cNvSpPr txBox="1"/>
          <p:nvPr/>
        </p:nvSpPr>
        <p:spPr>
          <a:xfrm>
            <a:off x="4572000" y="6324600"/>
            <a:ext cx="1477108" cy="369332"/>
          </a:xfrm>
          <a:prstGeom prst="rect">
            <a:avLst/>
          </a:prstGeom>
          <a:noFill/>
        </p:spPr>
        <p:txBody>
          <a:bodyPr wrap="square" lIns="0" rIns="0" rtlCol="0">
            <a:spAutoFit/>
          </a:bodyPr>
          <a:lstStyle/>
          <a:p>
            <a:pPr marL="228600" indent="-228600"/>
            <a:r>
              <a:rPr lang="en-GB" sz="900" b="0" dirty="0">
                <a:latin typeface="Calibri" pitchFamily="34" charset="0"/>
              </a:rPr>
              <a:t>  Involves personal interaction</a:t>
            </a:r>
          </a:p>
          <a:p>
            <a:pPr marL="228600" indent="-228600"/>
            <a:r>
              <a:rPr lang="en-GB" sz="900" b="0" dirty="0">
                <a:latin typeface="Calibri" pitchFamily="34" charset="0"/>
              </a:rPr>
              <a:t> </a:t>
            </a:r>
          </a:p>
        </p:txBody>
      </p:sp>
      <p:grpSp>
        <p:nvGrpSpPr>
          <p:cNvPr id="4" name="Group 3"/>
          <p:cNvGrpSpPr/>
          <p:nvPr/>
        </p:nvGrpSpPr>
        <p:grpSpPr>
          <a:xfrm>
            <a:off x="404447" y="849259"/>
            <a:ext cx="8335107" cy="4078792"/>
            <a:chOff x="351693" y="950408"/>
            <a:chExt cx="8335107" cy="4078792"/>
          </a:xfrm>
        </p:grpSpPr>
        <p:graphicFrame>
          <p:nvGraphicFramePr>
            <p:cNvPr id="26" name="Diagram 25"/>
            <p:cNvGraphicFramePr/>
            <p:nvPr>
              <p:extLst>
                <p:ext uri="{D42A27DB-BD31-4B8C-83A1-F6EECF244321}">
                  <p14:modId xmlns:p14="http://schemas.microsoft.com/office/powerpoint/2010/main" val="594732867"/>
                </p:ext>
              </p:extLst>
            </p:nvPr>
          </p:nvGraphicFramePr>
          <p:xfrm>
            <a:off x="381000" y="950408"/>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p:cNvSpPr/>
            <p:nvPr/>
          </p:nvSpPr>
          <p:spPr bwMode="auto">
            <a:xfrm>
              <a:off x="3165233" y="1447800"/>
              <a:ext cx="1055077" cy="1447800"/>
            </a:xfrm>
            <a:prstGeom prst="rect">
              <a:avLst/>
            </a:prstGeom>
            <a:solidFill>
              <a:srgbClr val="DDDDDD">
                <a:alpha val="50196"/>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9.02</a:t>
              </a:r>
            </a:p>
            <a:p>
              <a:pPr eaLnBrk="0" hangingPunct="0"/>
              <a:r>
                <a:rPr lang="en-US" sz="900" b="0" dirty="0">
                  <a:latin typeface="Calibri" pitchFamily="34" charset="0"/>
                </a:rPr>
                <a:t>Definition of Default </a:t>
              </a:r>
            </a:p>
            <a:p>
              <a:pPr eaLnBrk="0" hangingPunct="0"/>
              <a:endParaRPr lang="en-US" sz="800" dirty="0">
                <a:latin typeface="Calibri" pitchFamily="34" charset="0"/>
              </a:endParaRPr>
            </a:p>
            <a:p>
              <a:pPr eaLnBrk="0" hangingPunct="0"/>
              <a:endParaRPr lang="en-US" sz="800" dirty="0">
                <a:latin typeface="Calibri" pitchFamily="34" charset="0"/>
              </a:endParaRPr>
            </a:p>
            <a:p>
              <a:pPr eaLnBrk="0" hangingPunct="0">
                <a:buFontTx/>
                <a:buChar char="-"/>
              </a:pPr>
              <a:r>
                <a:rPr lang="en-US" sz="800" b="0" dirty="0">
                  <a:latin typeface="Calibri" pitchFamily="34" charset="0"/>
                </a:rPr>
                <a:t>Technical or Subjective default</a:t>
              </a:r>
            </a:p>
            <a:p>
              <a:pPr eaLnBrk="0" hangingPunct="0"/>
              <a:endParaRPr lang="en-US" sz="800" b="0" dirty="0">
                <a:latin typeface="Calibri" pitchFamily="34" charset="0"/>
              </a:endParaRPr>
            </a:p>
          </p:txBody>
        </p:sp>
        <p:sp>
          <p:nvSpPr>
            <p:cNvPr id="31" name="Rectangle 30"/>
            <p:cNvSpPr/>
            <p:nvPr/>
          </p:nvSpPr>
          <p:spPr bwMode="auto">
            <a:xfrm>
              <a:off x="1688123" y="1447800"/>
              <a:ext cx="1266092" cy="1447800"/>
            </a:xfrm>
            <a:prstGeom prst="rect">
              <a:avLst/>
            </a:prstGeom>
            <a:solidFill>
              <a:srgbClr val="FF6600">
                <a:alpha val="30196"/>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9.01</a:t>
              </a:r>
            </a:p>
            <a:p>
              <a:pPr eaLnBrk="0" hangingPunct="0"/>
              <a:r>
                <a:rPr lang="en-US" sz="900" b="0" dirty="0" err="1">
                  <a:latin typeface="Calibri" pitchFamily="34" charset="0"/>
                </a:rPr>
                <a:t>Watchlist</a:t>
              </a:r>
              <a:r>
                <a:rPr lang="en-US" sz="900" b="0" dirty="0">
                  <a:latin typeface="Calibri" pitchFamily="34" charset="0"/>
                </a:rPr>
                <a:t> and Weak Credit Process </a:t>
              </a:r>
            </a:p>
            <a:p>
              <a:pPr eaLnBrk="0" hangingPunct="0"/>
              <a:endParaRPr lang="en-US" sz="800" b="0" dirty="0">
                <a:latin typeface="Calibri" pitchFamily="34" charset="0"/>
              </a:endParaRPr>
            </a:p>
            <a:p>
              <a:pPr eaLnBrk="0" hangingPunct="0"/>
              <a:r>
                <a:rPr lang="en-US" sz="800" b="0" dirty="0">
                  <a:latin typeface="Calibri" pitchFamily="34" charset="0"/>
                </a:rPr>
                <a:t>- Auto tagging and auto notification upon quantitative triggers</a:t>
              </a:r>
            </a:p>
          </p:txBody>
        </p:sp>
        <p:sp>
          <p:nvSpPr>
            <p:cNvPr id="40" name="Rectangle 39"/>
            <p:cNvSpPr/>
            <p:nvPr/>
          </p:nvSpPr>
          <p:spPr bwMode="auto">
            <a:xfrm>
              <a:off x="5275388" y="3124200"/>
              <a:ext cx="1406769" cy="1219200"/>
            </a:xfrm>
            <a:prstGeom prst="rect">
              <a:avLst/>
            </a:prstGeom>
            <a:solidFill>
              <a:srgbClr val="FF6600">
                <a:alpha val="30196"/>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9.08</a:t>
              </a:r>
            </a:p>
            <a:p>
              <a:pPr eaLnBrk="0" hangingPunct="0"/>
              <a:r>
                <a:rPr lang="en-US" sz="900" b="0" dirty="0">
                  <a:latin typeface="Calibri" pitchFamily="34" charset="0"/>
                </a:rPr>
                <a:t>System Update</a:t>
              </a:r>
            </a:p>
            <a:p>
              <a:pPr eaLnBrk="0" hangingPunct="0"/>
              <a:endParaRPr lang="en-US" sz="800" b="0" dirty="0">
                <a:latin typeface="Calibri" pitchFamily="34" charset="0"/>
              </a:endParaRPr>
            </a:p>
            <a:p>
              <a:pPr eaLnBrk="0" hangingPunct="0"/>
              <a:r>
                <a:rPr lang="en-US" sz="800" b="0" dirty="0">
                  <a:latin typeface="Calibri" pitchFamily="34" charset="0"/>
                </a:rPr>
                <a:t>- Automate system to reflect both GL account and actual liabilities owing by NPL borrowers</a:t>
              </a:r>
            </a:p>
            <a:p>
              <a:pPr eaLnBrk="0" hangingPunct="0"/>
              <a:r>
                <a:rPr lang="en-US" sz="800" b="0" dirty="0">
                  <a:latin typeface="Calibri" pitchFamily="34" charset="0"/>
                </a:rPr>
                <a:t>  </a:t>
              </a:r>
            </a:p>
          </p:txBody>
        </p:sp>
        <p:sp>
          <p:nvSpPr>
            <p:cNvPr id="41" name="Rectangle 40"/>
            <p:cNvSpPr/>
            <p:nvPr/>
          </p:nvSpPr>
          <p:spPr bwMode="auto">
            <a:xfrm>
              <a:off x="7033846" y="1447800"/>
              <a:ext cx="1266092" cy="14478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9.05</a:t>
              </a:r>
            </a:p>
            <a:p>
              <a:pPr eaLnBrk="0" hangingPunct="0"/>
              <a:r>
                <a:rPr lang="en-US" sz="900" b="0" dirty="0">
                  <a:latin typeface="Calibri" pitchFamily="34" charset="0"/>
                </a:rPr>
                <a:t>Monthly Specific Provision Forecasting Process</a:t>
              </a:r>
            </a:p>
            <a:p>
              <a:pPr eaLnBrk="0" hangingPunct="0"/>
              <a:endParaRPr lang="en-US" sz="800" b="0" dirty="0">
                <a:latin typeface="Calibri" pitchFamily="34" charset="0"/>
              </a:endParaRPr>
            </a:p>
          </p:txBody>
        </p:sp>
        <p:sp>
          <p:nvSpPr>
            <p:cNvPr id="42" name="Rectangle 41"/>
            <p:cNvSpPr/>
            <p:nvPr/>
          </p:nvSpPr>
          <p:spPr bwMode="auto">
            <a:xfrm>
              <a:off x="6963509" y="3124200"/>
              <a:ext cx="1336431" cy="1219200"/>
            </a:xfrm>
            <a:prstGeom prst="rect">
              <a:avLst/>
            </a:prstGeom>
            <a:solidFill>
              <a:schemeClr val="accent3">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9.09</a:t>
              </a:r>
            </a:p>
            <a:p>
              <a:pPr eaLnBrk="0" hangingPunct="0"/>
              <a:r>
                <a:rPr lang="en-US" sz="900" b="0" dirty="0">
                  <a:latin typeface="Calibri" pitchFamily="34" charset="0"/>
                </a:rPr>
                <a:t>Post Mortem Review </a:t>
              </a:r>
            </a:p>
            <a:p>
              <a:pPr eaLnBrk="0" hangingPunct="0"/>
              <a:endParaRPr lang="en-US" sz="900" b="0" dirty="0">
                <a:latin typeface="Calibri" pitchFamily="34" charset="0"/>
              </a:endParaRPr>
            </a:p>
            <a:p>
              <a:pPr eaLnBrk="0" hangingPunct="0"/>
              <a:endParaRPr lang="en-US" sz="800" b="0" dirty="0">
                <a:latin typeface="Calibri" pitchFamily="34" charset="0"/>
              </a:endParaRPr>
            </a:p>
            <a:p>
              <a:pPr eaLnBrk="0" hangingPunct="0"/>
              <a:endParaRPr lang="en-US" sz="800" b="0" dirty="0">
                <a:latin typeface="Calibri" pitchFamily="34" charset="0"/>
              </a:endParaRPr>
            </a:p>
          </p:txBody>
        </p:sp>
        <p:sp>
          <p:nvSpPr>
            <p:cNvPr id="32" name="Rectangle 31"/>
            <p:cNvSpPr/>
            <p:nvPr/>
          </p:nvSpPr>
          <p:spPr bwMode="auto">
            <a:xfrm>
              <a:off x="351695" y="1447800"/>
              <a:ext cx="1202390" cy="2895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GROUP</a:t>
              </a:r>
              <a:r>
                <a:rPr kumimoji="0" lang="en-GB" sz="1300" b="1" i="0" u="none" strike="noStrike" cap="none" normalizeH="0" dirty="0">
                  <a:ln>
                    <a:noFill/>
                  </a:ln>
                  <a:solidFill>
                    <a:schemeClr val="bg1"/>
                  </a:solidFill>
                  <a:effectLst>
                    <a:outerShdw blurRad="50800" dist="38100" dir="2700000" algn="tl" rotWithShape="0">
                      <a:prstClr val="black">
                        <a:alpha val="40000"/>
                      </a:prstClr>
                    </a:outerShdw>
                  </a:effectLst>
                  <a:latin typeface="Arial" charset="0"/>
                </a:rPr>
                <a:t> SA</a:t>
              </a: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M</a:t>
              </a:r>
              <a:endParaRPr kumimoji="0" lang="en-US"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35" name="Rectangle 34"/>
            <p:cNvSpPr/>
            <p:nvPr/>
          </p:nvSpPr>
          <p:spPr bwMode="auto">
            <a:xfrm>
              <a:off x="351693" y="4572000"/>
              <a:ext cx="1195754" cy="457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Arial" charset="0"/>
                </a:rPr>
                <a:t>Systems</a:t>
              </a:r>
              <a:endParaRPr kumimoji="0" lang="en-US" sz="1300" b="1" i="0" u="none" strike="noStrike" cap="none" normalizeH="0" baseline="30000" dirty="0">
                <a:ln>
                  <a:noFill/>
                </a:ln>
                <a:solidFill>
                  <a:schemeClr val="bg1"/>
                </a:solidFill>
                <a:effectLst>
                  <a:outerShdw blurRad="50800" dist="38100" dir="2700000" algn="tl" rotWithShape="0">
                    <a:prstClr val="black">
                      <a:alpha val="40000"/>
                    </a:prstClr>
                  </a:outerShdw>
                </a:effectLst>
                <a:latin typeface="Arial" charset="0"/>
              </a:endParaRPr>
            </a:p>
          </p:txBody>
        </p:sp>
        <p:sp>
          <p:nvSpPr>
            <p:cNvPr id="27" name="Rectangle 26"/>
            <p:cNvSpPr/>
            <p:nvPr/>
          </p:nvSpPr>
          <p:spPr bwMode="auto">
            <a:xfrm>
              <a:off x="1758461" y="4572000"/>
              <a:ext cx="6822831" cy="457200"/>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27432" rIns="91440" bIns="45720" numCol="1" rtlCol="0" anchor="ctr" anchorCtr="0" compatLnSpc="1">
              <a:prstTxWarp prst="textNoShape">
                <a:avLst/>
              </a:prstTxWarp>
            </a:bodyPr>
            <a:lstStyle/>
            <a:p>
              <a:pPr algn="ctr" eaLnBrk="0" hangingPunct="0"/>
              <a:r>
                <a:rPr lang="en-US" sz="1000" b="0" dirty="0">
                  <a:latin typeface="Calibri" pitchFamily="34" charset="0"/>
                </a:rPr>
                <a:t>Proposed e2e Credit Workbench</a:t>
              </a:r>
              <a:endParaRPr kumimoji="0" lang="en-US" sz="1000" b="0" i="0" u="none" strike="noStrike" cap="none" normalizeH="0" baseline="0" dirty="0">
                <a:ln>
                  <a:noFill/>
                </a:ln>
                <a:solidFill>
                  <a:schemeClr val="tx1"/>
                </a:solidFill>
                <a:effectLst/>
                <a:latin typeface="Calibri" pitchFamily="34" charset="0"/>
              </a:endParaRPr>
            </a:p>
          </p:txBody>
        </p:sp>
        <p:sp>
          <p:nvSpPr>
            <p:cNvPr id="33" name="Rectangle 32"/>
            <p:cNvSpPr/>
            <p:nvPr/>
          </p:nvSpPr>
          <p:spPr bwMode="auto">
            <a:xfrm flipH="1">
              <a:off x="3587261" y="3124200"/>
              <a:ext cx="1336431" cy="1219200"/>
            </a:xfrm>
            <a:prstGeom prst="rect">
              <a:avLst/>
            </a:prstGeom>
            <a:solidFill>
              <a:srgbClr val="DDDDDD">
                <a:alpha val="50196"/>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9.07</a:t>
              </a:r>
            </a:p>
            <a:p>
              <a:pPr eaLnBrk="0" hangingPunct="0"/>
              <a:r>
                <a:rPr lang="en-US" sz="900" b="0" dirty="0">
                  <a:latin typeface="Calibri" pitchFamily="34" charset="0"/>
                </a:rPr>
                <a:t>Write-off and Write-back process  </a:t>
              </a:r>
            </a:p>
            <a:p>
              <a:pPr eaLnBrk="0" hangingPunct="0"/>
              <a:endParaRPr lang="en-US" sz="900" b="0" dirty="0">
                <a:latin typeface="Calibri" pitchFamily="34" charset="0"/>
              </a:endParaRPr>
            </a:p>
            <a:p>
              <a:pPr eaLnBrk="0" hangingPunct="0"/>
              <a:r>
                <a:rPr lang="en-US" sz="900" b="0" dirty="0">
                  <a:latin typeface="Calibri" pitchFamily="34" charset="0"/>
                  <a:cs typeface="Calibri" pitchFamily="34" charset="0"/>
                </a:rPr>
                <a:t>Include STP to PSGL (auto post of GLs) and loan booking system</a:t>
              </a:r>
            </a:p>
            <a:p>
              <a:pPr eaLnBrk="0" hangingPunct="0"/>
              <a:endParaRPr lang="en-US" sz="800" b="0" dirty="0">
                <a:latin typeface="Calibri" pitchFamily="34" charset="0"/>
              </a:endParaRPr>
            </a:p>
            <a:p>
              <a:pPr eaLnBrk="0" hangingPunct="0"/>
              <a:r>
                <a:rPr lang="en-US" sz="800" b="0" dirty="0">
                  <a:latin typeface="Calibri" pitchFamily="34" charset="0"/>
                </a:rPr>
                <a:t> </a:t>
              </a:r>
            </a:p>
            <a:p>
              <a:pPr eaLnBrk="0" hangingPunct="0"/>
              <a:endParaRPr lang="en-US" sz="800" b="0" dirty="0">
                <a:latin typeface="Calibri" pitchFamily="34" charset="0"/>
              </a:endParaRPr>
            </a:p>
            <a:p>
              <a:pPr eaLnBrk="0" hangingPunct="0"/>
              <a:endParaRPr lang="en-US" sz="800" b="0" dirty="0">
                <a:latin typeface="Calibri" pitchFamily="34" charset="0"/>
              </a:endParaRPr>
            </a:p>
          </p:txBody>
        </p:sp>
        <p:sp>
          <p:nvSpPr>
            <p:cNvPr id="56" name="Rectangle 55"/>
            <p:cNvSpPr/>
            <p:nvPr/>
          </p:nvSpPr>
          <p:spPr bwMode="auto">
            <a:xfrm>
              <a:off x="1688127" y="3124200"/>
              <a:ext cx="1758462" cy="121920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9.06</a:t>
              </a:r>
            </a:p>
            <a:p>
              <a:pPr eaLnBrk="0" hangingPunct="0"/>
              <a:r>
                <a:rPr lang="en-US" sz="900" b="0" dirty="0">
                  <a:latin typeface="Calibri" pitchFamily="34" charset="0"/>
                </a:rPr>
                <a:t>Restructuring / Recovery Process</a:t>
              </a:r>
            </a:p>
            <a:p>
              <a:pPr eaLnBrk="0" hangingPunct="0"/>
              <a:endParaRPr lang="en-US" sz="800" b="0" dirty="0">
                <a:latin typeface="Calibri" pitchFamily="34" charset="0"/>
              </a:endParaRPr>
            </a:p>
          </p:txBody>
        </p:sp>
        <p:sp>
          <p:nvSpPr>
            <p:cNvPr id="59" name="Rectangle 58"/>
            <p:cNvSpPr/>
            <p:nvPr/>
          </p:nvSpPr>
          <p:spPr bwMode="auto">
            <a:xfrm>
              <a:off x="4360985" y="1447800"/>
              <a:ext cx="1266092" cy="1447800"/>
            </a:xfrm>
            <a:prstGeom prst="rect">
              <a:avLst/>
            </a:prstGeom>
            <a:solidFill>
              <a:srgbClr val="FF6600">
                <a:alpha val="29804"/>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9.03 </a:t>
              </a:r>
            </a:p>
            <a:p>
              <a:pPr eaLnBrk="0" hangingPunct="0"/>
              <a:r>
                <a:rPr lang="en-US" sz="900" b="0" dirty="0">
                  <a:latin typeface="Calibri" pitchFamily="34" charset="0"/>
                </a:rPr>
                <a:t>Determination of NPA and transfer of account from IBG to Group SAM </a:t>
              </a:r>
            </a:p>
            <a:p>
              <a:pPr eaLnBrk="0" hangingPunct="0"/>
              <a:endParaRPr lang="en-US" sz="900" b="0" dirty="0">
                <a:latin typeface="Calibri" pitchFamily="34" charset="0"/>
              </a:endParaRPr>
            </a:p>
            <a:p>
              <a:pPr eaLnBrk="0" hangingPunct="0"/>
              <a:r>
                <a:rPr lang="en-US" sz="900" b="0" dirty="0">
                  <a:latin typeface="Calibri" pitchFamily="34" charset="0"/>
                </a:rPr>
                <a:t>- Auto downgrade to NPL upon </a:t>
              </a:r>
              <a:r>
                <a:rPr lang="en-US" sz="900" b="0" dirty="0" err="1">
                  <a:latin typeface="Calibri" pitchFamily="34" charset="0"/>
                </a:rPr>
                <a:t>dpd</a:t>
              </a:r>
              <a:r>
                <a:rPr lang="en-US" sz="900" b="0" dirty="0">
                  <a:latin typeface="Calibri" pitchFamily="34" charset="0"/>
                </a:rPr>
                <a:t> exceeding 90 days trigger</a:t>
              </a:r>
            </a:p>
            <a:p>
              <a:pPr eaLnBrk="0" hangingPunct="0"/>
              <a:endParaRPr lang="en-US" sz="800" b="0" dirty="0">
                <a:latin typeface="Calibri" pitchFamily="34" charset="0"/>
              </a:endParaRPr>
            </a:p>
          </p:txBody>
        </p:sp>
        <p:sp>
          <p:nvSpPr>
            <p:cNvPr id="65" name="Rectangle 64"/>
            <p:cNvSpPr/>
            <p:nvPr/>
          </p:nvSpPr>
          <p:spPr bwMode="auto">
            <a:xfrm flipH="1">
              <a:off x="5838092" y="1447800"/>
              <a:ext cx="1055077" cy="1447800"/>
            </a:xfrm>
            <a:prstGeom prst="rect">
              <a:avLst/>
            </a:prstGeom>
            <a:solidFill>
              <a:srgbClr val="DDDDDD">
                <a:alpha val="50196"/>
              </a:srgb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900" b="0" dirty="0">
                  <a:latin typeface="Calibri" pitchFamily="34" charset="0"/>
                </a:rPr>
                <a:t>9.04</a:t>
              </a:r>
            </a:p>
            <a:p>
              <a:pPr eaLnBrk="0" hangingPunct="0"/>
              <a:r>
                <a:rPr lang="en-US" sz="900" b="0" dirty="0">
                  <a:latin typeface="Calibri" pitchFamily="34" charset="0"/>
                </a:rPr>
                <a:t>Monthly NPA and Specific Provision Review</a:t>
              </a:r>
            </a:p>
            <a:p>
              <a:pPr eaLnBrk="0" hangingPunct="0"/>
              <a:endParaRPr lang="en-US" sz="900" b="0" dirty="0">
                <a:latin typeface="Calibri" pitchFamily="34" charset="0"/>
              </a:endParaRPr>
            </a:p>
            <a:p>
              <a:pPr eaLnBrk="0" hangingPunct="0"/>
              <a:r>
                <a:rPr lang="en-US" sz="900" b="0" dirty="0">
                  <a:latin typeface="Calibri" pitchFamily="34" charset="0"/>
                  <a:cs typeface="Calibri" pitchFamily="34" charset="0"/>
                </a:rPr>
                <a:t>Include STP to PSGL (auto posting of GLs) </a:t>
              </a:r>
            </a:p>
          </p:txBody>
        </p:sp>
      </p:grpSp>
      <p:sp>
        <p:nvSpPr>
          <p:cNvPr id="3" name="Title 2"/>
          <p:cNvSpPr>
            <a:spLocks noGrp="1"/>
          </p:cNvSpPr>
          <p:nvPr>
            <p:ph type="title"/>
          </p:nvPr>
        </p:nvSpPr>
        <p:spPr/>
        <p:txBody>
          <a:bodyPr/>
          <a:lstStyle/>
          <a:p>
            <a:r>
              <a:rPr lang="en-GB" dirty="0"/>
              <a:t>Level 1 Process Maps – “To-Be” (11/ 11)</a:t>
            </a:r>
            <a:endParaRPr lang="en-US" dirty="0"/>
          </a:p>
        </p:txBody>
      </p:sp>
      <p:sp>
        <p:nvSpPr>
          <p:cNvPr id="2" name="Footer Placeholder 1"/>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24</a:t>
            </a:fld>
            <a:endParaRPr lang="en-US" altLang="en-US" dirty="0">
              <a:solidFill>
                <a:srgbClr val="000000"/>
              </a:solidFill>
            </a:endParaRPr>
          </a:p>
        </p:txBody>
      </p:sp>
    </p:spTree>
    <p:extLst>
      <p:ext uri="{BB962C8B-B14F-4D97-AF65-F5344CB8AC3E}">
        <p14:creationId xmlns:p14="http://schemas.microsoft.com/office/powerpoint/2010/main" val="377071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1. Reference Taxonomy for Credit Process</a:t>
            </a:r>
            <a:endParaRPr lang="en-US" dirty="0"/>
          </a:p>
        </p:txBody>
      </p:sp>
      <p:sp>
        <p:nvSpPr>
          <p:cNvPr id="7" name="Text Placeholder 6"/>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3" name="Slide Number Placeholder 2"/>
          <p:cNvSpPr>
            <a:spLocks noGrp="1"/>
          </p:cNvSpPr>
          <p:nvPr>
            <p:ph type="sldNum" sz="quarter" idx="10"/>
          </p:nvPr>
        </p:nvSpPr>
        <p:spPr/>
        <p:txBody>
          <a:bodyPr/>
          <a:lstStyle/>
          <a:p>
            <a:pPr>
              <a:defRPr/>
            </a:pPr>
            <a:r>
              <a:rPr lang="en-US" altLang="en-US">
                <a:solidFill>
                  <a:srgbClr val="000000"/>
                </a:solidFill>
              </a:rPr>
              <a:t>B</a:t>
            </a:r>
            <a:fld id="{FEC6AB50-FA7A-408D-ADF0-80CC1F394A03}" type="slidenum">
              <a:rPr lang="en-US" altLang="en-US" smtClean="0">
                <a:solidFill>
                  <a:srgbClr val="000000"/>
                </a:solidFill>
              </a:rPr>
              <a:pPr>
                <a:defRPr/>
              </a:pPr>
              <a:t>3</a:t>
            </a:fld>
            <a:endParaRPr lang="en-US" altLang="en-US" dirty="0">
              <a:solidFill>
                <a:srgbClr val="000000"/>
              </a:solidFill>
            </a:endParaRPr>
          </a:p>
        </p:txBody>
      </p:sp>
    </p:spTree>
    <p:extLst>
      <p:ext uri="{BB962C8B-B14F-4D97-AF65-F5344CB8AC3E}">
        <p14:creationId xmlns:p14="http://schemas.microsoft.com/office/powerpoint/2010/main" val="402581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11803" b="73132"/>
          <a:stretch/>
        </p:blipFill>
        <p:spPr bwMode="auto">
          <a:xfrm>
            <a:off x="895171" y="3780738"/>
            <a:ext cx="4792907" cy="707181"/>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GB" dirty="0"/>
              <a:t>Reference taxonomy for Credit Process</a:t>
            </a:r>
            <a:endParaRPr lang="en-US" dirty="0"/>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Rectangle 6"/>
          <p:cNvSpPr/>
          <p:nvPr/>
        </p:nvSpPr>
        <p:spPr>
          <a:xfrm>
            <a:off x="895172" y="1316323"/>
            <a:ext cx="4893982" cy="230832"/>
          </a:xfrm>
          <a:prstGeom prst="rect">
            <a:avLst/>
          </a:prstGeom>
        </p:spPr>
        <p:txBody>
          <a:bodyPr wrap="square">
            <a:spAutoFit/>
          </a:bodyPr>
          <a:lstStyle/>
          <a:p>
            <a:pPr defTabSz="881063"/>
            <a:r>
              <a:rPr lang="en-GB" sz="900" dirty="0">
                <a:latin typeface="Arial" charset="0"/>
                <a:ea typeface="Arial Unicode MS" pitchFamily="34" charset="-128"/>
                <a:cs typeface="Arial" charset="0"/>
              </a:rPr>
              <a:t>Level 0 – 10-Step Credit Process</a:t>
            </a:r>
            <a:endParaRPr lang="en-US" sz="900" dirty="0">
              <a:latin typeface="Arial" charset="0"/>
              <a:ea typeface="Arial Unicode MS" pitchFamily="34" charset="-128"/>
              <a:cs typeface="Arial" charset="0"/>
            </a:endParaRPr>
          </a:p>
        </p:txBody>
      </p:sp>
      <p:sp>
        <p:nvSpPr>
          <p:cNvPr id="19" name="Rectangle 18"/>
          <p:cNvSpPr/>
          <p:nvPr/>
        </p:nvSpPr>
        <p:spPr>
          <a:xfrm>
            <a:off x="895171" y="2186192"/>
            <a:ext cx="5328243" cy="369332"/>
          </a:xfrm>
          <a:prstGeom prst="rect">
            <a:avLst/>
          </a:prstGeom>
        </p:spPr>
        <p:txBody>
          <a:bodyPr wrap="square">
            <a:spAutoFit/>
          </a:bodyPr>
          <a:lstStyle/>
          <a:p>
            <a:pPr defTabSz="881063"/>
            <a:r>
              <a:rPr lang="en-US" sz="900" dirty="0">
                <a:latin typeface="Arial" charset="0"/>
                <a:ea typeface="Arial Unicode MS" pitchFamily="34" charset="-128"/>
                <a:cs typeface="Arial" charset="0"/>
              </a:rPr>
              <a:t>Level 1 – The next level of detailed processes mapped out in OBEYA and subsequent workshops</a:t>
            </a:r>
          </a:p>
        </p:txBody>
      </p:sp>
      <p:sp>
        <p:nvSpPr>
          <p:cNvPr id="57" name="Rectangle 56"/>
          <p:cNvSpPr/>
          <p:nvPr/>
        </p:nvSpPr>
        <p:spPr>
          <a:xfrm>
            <a:off x="1122480" y="5218676"/>
            <a:ext cx="2412585" cy="138499"/>
          </a:xfrm>
          <a:prstGeom prst="rect">
            <a:avLst/>
          </a:prstGeom>
          <a:noFill/>
        </p:spPr>
        <p:txBody>
          <a:bodyPr wrap="square" lIns="0" tIns="0" rIns="0" bIns="0">
            <a:spAutoFit/>
          </a:bodyPr>
          <a:lstStyle/>
          <a:p>
            <a:pPr>
              <a:defRPr/>
            </a:pPr>
            <a:r>
              <a:rPr lang="en-US" sz="900" kern="0" dirty="0">
                <a:solidFill>
                  <a:srgbClr val="000000"/>
                </a:solidFill>
                <a:latin typeface="Arial"/>
              </a:rPr>
              <a:t>Onboard a new group of borrowers</a:t>
            </a:r>
          </a:p>
        </p:txBody>
      </p:sp>
      <p:sp>
        <p:nvSpPr>
          <p:cNvPr id="60" name="Rectangle 33"/>
          <p:cNvSpPr>
            <a:spLocks noChangeArrowheads="1"/>
          </p:cNvSpPr>
          <p:nvPr/>
        </p:nvSpPr>
        <p:spPr bwMode="gray">
          <a:xfrm>
            <a:off x="895172" y="5193249"/>
            <a:ext cx="182880" cy="182880"/>
          </a:xfrm>
          <a:prstGeom prst="rect">
            <a:avLst/>
          </a:prstGeom>
          <a:solidFill>
            <a:srgbClr val="BE050A"/>
          </a:solidFill>
          <a:ln>
            <a:solidFill>
              <a:srgbClr val="BE050A"/>
            </a:solidFill>
          </a:ln>
          <a:extLst/>
        </p:spPr>
        <p:txBody>
          <a:bodyPr wrap="none" lIns="0" tIns="0" rIns="0" bIns="0" anchor="ctr"/>
          <a:lstStyle/>
          <a:p>
            <a:pPr algn="ctr">
              <a:defRPr/>
            </a:pPr>
            <a:r>
              <a:rPr lang="en-GB" altLang="zh-CN" sz="1000" kern="0" dirty="0">
                <a:solidFill>
                  <a:srgbClr val="FFFFFF"/>
                </a:solidFill>
                <a:latin typeface="Arial"/>
                <a:ea typeface="SimSun" pitchFamily="2" charset="-122"/>
              </a:rPr>
              <a:t>A</a:t>
            </a:r>
          </a:p>
        </p:txBody>
      </p:sp>
      <p:sp>
        <p:nvSpPr>
          <p:cNvPr id="64" name="TextBox 63"/>
          <p:cNvSpPr txBox="1"/>
          <p:nvPr/>
        </p:nvSpPr>
        <p:spPr>
          <a:xfrm>
            <a:off x="769905" y="5349250"/>
            <a:ext cx="4343400" cy="707886"/>
          </a:xfrm>
          <a:prstGeom prst="rect">
            <a:avLst/>
          </a:prstGeom>
          <a:noFill/>
        </p:spPr>
        <p:txBody>
          <a:bodyPr wrap="square" rtlCol="0">
            <a:spAutoFit/>
          </a:bodyPr>
          <a:lstStyle/>
          <a:p>
            <a:pPr marL="228600" indent="-182880"/>
            <a:r>
              <a:rPr lang="en-SG" sz="800" b="0" dirty="0">
                <a:solidFill>
                  <a:srgbClr val="000000"/>
                </a:solidFill>
                <a:latin typeface="Arial"/>
              </a:rPr>
              <a:t>A1. Identify the borrowers [I]</a:t>
            </a:r>
            <a:endParaRPr lang="en-US" sz="800" b="0" dirty="0">
              <a:solidFill>
                <a:srgbClr val="000000"/>
              </a:solidFill>
              <a:latin typeface="Arial"/>
            </a:endParaRPr>
          </a:p>
          <a:p>
            <a:pPr marL="228600" indent="-182880"/>
            <a:r>
              <a:rPr lang="en-SG" sz="800" b="0" dirty="0">
                <a:solidFill>
                  <a:srgbClr val="000000"/>
                </a:solidFill>
                <a:latin typeface="Arial"/>
              </a:rPr>
              <a:t>A2. Create a new group record [I]</a:t>
            </a:r>
            <a:endParaRPr lang="en-US" sz="800" b="0" dirty="0">
              <a:solidFill>
                <a:srgbClr val="000000"/>
              </a:solidFill>
              <a:latin typeface="Arial"/>
            </a:endParaRPr>
          </a:p>
          <a:p>
            <a:pPr marL="228600" indent="-182880"/>
            <a:r>
              <a:rPr lang="en-SG" sz="800" b="0" dirty="0">
                <a:solidFill>
                  <a:srgbClr val="000000"/>
                </a:solidFill>
                <a:latin typeface="Arial"/>
              </a:rPr>
              <a:t>A3. Create new borrower records [I]</a:t>
            </a:r>
            <a:endParaRPr lang="en-US" sz="800" b="0" dirty="0">
              <a:solidFill>
                <a:srgbClr val="000000"/>
              </a:solidFill>
              <a:latin typeface="Arial"/>
            </a:endParaRPr>
          </a:p>
          <a:p>
            <a:pPr marL="228600" indent="-182880"/>
            <a:r>
              <a:rPr lang="en-SG" sz="800" b="0" dirty="0">
                <a:solidFill>
                  <a:srgbClr val="000000"/>
                </a:solidFill>
                <a:latin typeface="Arial"/>
              </a:rPr>
              <a:t>A4. Undertake respective KYC process [I]</a:t>
            </a:r>
            <a:endParaRPr lang="en-US" sz="800" b="0" dirty="0">
              <a:solidFill>
                <a:srgbClr val="000000"/>
              </a:solidFill>
              <a:latin typeface="Arial"/>
            </a:endParaRPr>
          </a:p>
          <a:p>
            <a:pPr marL="228600" indent="-182880"/>
            <a:r>
              <a:rPr lang="en-GB" sz="800" b="0" dirty="0">
                <a:solidFill>
                  <a:srgbClr val="000000"/>
                </a:solidFill>
                <a:latin typeface="Arial"/>
              </a:rPr>
              <a:t>…</a:t>
            </a:r>
            <a:endParaRPr lang="en-US" sz="800" b="0" dirty="0">
              <a:solidFill>
                <a:srgbClr val="000000"/>
              </a:solidFill>
              <a:latin typeface="Arial"/>
            </a:endParaRPr>
          </a:p>
        </p:txBody>
      </p:sp>
      <p:sp>
        <p:nvSpPr>
          <p:cNvPr id="74" name="Rectangle 73"/>
          <p:cNvSpPr/>
          <p:nvPr/>
        </p:nvSpPr>
        <p:spPr>
          <a:xfrm>
            <a:off x="895172" y="3512685"/>
            <a:ext cx="4848924" cy="230832"/>
          </a:xfrm>
          <a:prstGeom prst="rect">
            <a:avLst/>
          </a:prstGeom>
        </p:spPr>
        <p:txBody>
          <a:bodyPr wrap="square">
            <a:spAutoFit/>
          </a:bodyPr>
          <a:lstStyle/>
          <a:p>
            <a:pPr defTabSz="881063"/>
            <a:r>
              <a:rPr lang="en-GB" sz="900" dirty="0">
                <a:latin typeface="Arial" charset="0"/>
                <a:ea typeface="Arial Unicode MS" pitchFamily="34" charset="-128"/>
                <a:cs typeface="Arial" charset="0"/>
              </a:rPr>
              <a:t>Level 2 – Activity Analysis</a:t>
            </a:r>
            <a:endParaRPr lang="en-US" sz="900" dirty="0">
              <a:latin typeface="Arial" charset="0"/>
              <a:ea typeface="Arial Unicode MS" pitchFamily="34" charset="-128"/>
              <a:cs typeface="Arial" charset="0"/>
            </a:endParaRPr>
          </a:p>
        </p:txBody>
      </p:sp>
      <p:sp>
        <p:nvSpPr>
          <p:cNvPr id="75" name="Title 5"/>
          <p:cNvSpPr txBox="1">
            <a:spLocks/>
          </p:cNvSpPr>
          <p:nvPr/>
        </p:nvSpPr>
        <p:spPr bwMode="auto">
          <a:xfrm>
            <a:off x="6292451" y="1431940"/>
            <a:ext cx="2359152" cy="596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pPr algn="ctr"/>
            <a:r>
              <a:rPr lang="en-GB" sz="1200" kern="0" dirty="0"/>
              <a:t>I, II, III …</a:t>
            </a:r>
            <a:endParaRPr lang="en-US" sz="1200" kern="0" dirty="0"/>
          </a:p>
        </p:txBody>
      </p:sp>
      <p:sp>
        <p:nvSpPr>
          <p:cNvPr id="76" name="Title 5"/>
          <p:cNvSpPr txBox="1">
            <a:spLocks/>
          </p:cNvSpPr>
          <p:nvPr/>
        </p:nvSpPr>
        <p:spPr bwMode="auto">
          <a:xfrm>
            <a:off x="6287754" y="2515528"/>
            <a:ext cx="2359152" cy="596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pPr algn="ctr"/>
            <a:r>
              <a:rPr lang="en-GB" sz="1200" kern="0" dirty="0"/>
              <a:t>1.01, 1.02, 1.03 …</a:t>
            </a:r>
            <a:endParaRPr lang="en-US" sz="1200" kern="0" dirty="0"/>
          </a:p>
        </p:txBody>
      </p:sp>
      <p:sp>
        <p:nvSpPr>
          <p:cNvPr id="79" name="Title 5"/>
          <p:cNvSpPr txBox="1">
            <a:spLocks/>
          </p:cNvSpPr>
          <p:nvPr/>
        </p:nvSpPr>
        <p:spPr bwMode="auto">
          <a:xfrm>
            <a:off x="6292451" y="3812595"/>
            <a:ext cx="2359152" cy="596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pPr algn="ctr"/>
            <a:r>
              <a:rPr lang="en-GB" sz="1200" kern="0" dirty="0"/>
              <a:t>#1, #2, #3 …</a:t>
            </a:r>
            <a:endParaRPr lang="en-US" sz="1200" kern="0" dirty="0"/>
          </a:p>
        </p:txBody>
      </p:sp>
      <p:sp>
        <p:nvSpPr>
          <p:cNvPr id="80" name="Title 5"/>
          <p:cNvSpPr txBox="1">
            <a:spLocks/>
          </p:cNvSpPr>
          <p:nvPr/>
        </p:nvSpPr>
        <p:spPr bwMode="auto">
          <a:xfrm>
            <a:off x="6287754" y="5225290"/>
            <a:ext cx="2359152" cy="596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pPr algn="ctr"/>
            <a:r>
              <a:rPr lang="en-GB" sz="1200" kern="0" dirty="0"/>
              <a:t>A1, B2, J3…</a:t>
            </a:r>
            <a:endParaRPr lang="en-US" sz="1200" kern="0" dirty="0"/>
          </a:p>
        </p:txBody>
      </p:sp>
      <p:sp>
        <p:nvSpPr>
          <p:cNvPr id="82" name="Rectangle 81"/>
          <p:cNvSpPr/>
          <p:nvPr/>
        </p:nvSpPr>
        <p:spPr>
          <a:xfrm>
            <a:off x="533858" y="4864463"/>
            <a:ext cx="5462701" cy="276999"/>
          </a:xfrm>
          <a:prstGeom prst="rect">
            <a:avLst/>
          </a:prstGeom>
        </p:spPr>
        <p:txBody>
          <a:bodyPr wrap="square">
            <a:spAutoFit/>
          </a:bodyPr>
          <a:lstStyle/>
          <a:p>
            <a:pPr defTabSz="881063"/>
            <a:r>
              <a:rPr lang="en-GB" sz="1200" dirty="0">
                <a:latin typeface="Arial" charset="0"/>
                <a:ea typeface="Arial Unicode MS" pitchFamily="34" charset="-128"/>
                <a:cs typeface="Arial" charset="0"/>
              </a:rPr>
              <a:t>Use Cases</a:t>
            </a:r>
            <a:endParaRPr lang="en-US" sz="1200" dirty="0">
              <a:latin typeface="Arial" charset="0"/>
              <a:ea typeface="Arial Unicode MS" pitchFamily="34" charset="-128"/>
              <a:cs typeface="Arial" charset="0"/>
            </a:endParaRPr>
          </a:p>
        </p:txBody>
      </p:sp>
      <p:sp>
        <p:nvSpPr>
          <p:cNvPr id="30" name="Rectangle 29"/>
          <p:cNvSpPr/>
          <p:nvPr/>
        </p:nvSpPr>
        <p:spPr>
          <a:xfrm>
            <a:off x="6292450" y="1007691"/>
            <a:ext cx="2357081" cy="276999"/>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a:spAutoFit/>
          </a:bodyPr>
          <a:lstStyle/>
          <a:p>
            <a:pPr algn="ctr" defTabSz="881063"/>
            <a:r>
              <a:rPr lang="en-GB" sz="1200" dirty="0">
                <a:latin typeface="Arial" charset="0"/>
                <a:ea typeface="Arial Unicode MS" pitchFamily="34" charset="-128"/>
                <a:cs typeface="Arial" charset="0"/>
              </a:rPr>
              <a:t>Taxonomy</a:t>
            </a:r>
            <a:endParaRPr lang="en-US" sz="1200" dirty="0">
              <a:latin typeface="Arial" charset="0"/>
              <a:ea typeface="Arial Unicode MS" pitchFamily="34" charset="-128"/>
              <a:cs typeface="Arial" charset="0"/>
            </a:endParaRPr>
          </a:p>
        </p:txBody>
      </p:sp>
      <p:cxnSp>
        <p:nvCxnSpPr>
          <p:cNvPr id="8" name="Straight Connector 7"/>
          <p:cNvCxnSpPr/>
          <p:nvPr/>
        </p:nvCxnSpPr>
        <p:spPr bwMode="auto">
          <a:xfrm>
            <a:off x="5992985" y="909484"/>
            <a:ext cx="0" cy="5169461"/>
          </a:xfrm>
          <a:prstGeom prst="line">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flipV="1">
            <a:off x="494468" y="2143513"/>
            <a:ext cx="8155064" cy="18122"/>
          </a:xfrm>
          <a:prstGeom prst="line">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flipV="1">
            <a:off x="494468" y="3410878"/>
            <a:ext cx="8155064" cy="18122"/>
          </a:xfrm>
          <a:prstGeom prst="line">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flipV="1">
            <a:off x="494468" y="4639838"/>
            <a:ext cx="8155064" cy="18122"/>
          </a:xfrm>
          <a:prstGeom prst="line">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172" y="2584812"/>
            <a:ext cx="3147555" cy="73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533858" y="1001321"/>
            <a:ext cx="4944534" cy="276999"/>
          </a:xfrm>
          <a:prstGeom prst="rect">
            <a:avLst/>
          </a:prstGeom>
        </p:spPr>
        <p:txBody>
          <a:bodyPr wrap="square">
            <a:spAutoFit/>
          </a:bodyPr>
          <a:lstStyle/>
          <a:p>
            <a:pPr defTabSz="881063"/>
            <a:r>
              <a:rPr lang="en-GB" sz="1200" dirty="0">
                <a:latin typeface="Arial" charset="0"/>
                <a:ea typeface="Arial Unicode MS" pitchFamily="34" charset="-128"/>
                <a:cs typeface="Arial" charset="0"/>
              </a:rPr>
              <a:t>E2E Credit Processes</a:t>
            </a:r>
            <a:endParaRPr lang="en-US" sz="1200" dirty="0">
              <a:latin typeface="Arial" charset="0"/>
              <a:ea typeface="Arial Unicode MS" pitchFamily="34" charset="-128"/>
              <a:cs typeface="Arial" charset="0"/>
            </a:endParaRPr>
          </a:p>
        </p:txBody>
      </p:sp>
      <p:sp>
        <p:nvSpPr>
          <p:cNvPr id="3" name="Slide Number Placeholder 2"/>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4</a:t>
            </a:fld>
            <a:endParaRPr lang="en-US" altLang="en-US" dirty="0">
              <a:solidFill>
                <a:srgbClr val="000000"/>
              </a:solidFill>
            </a:endParaRPr>
          </a:p>
        </p:txBody>
      </p:sp>
      <p:pic>
        <p:nvPicPr>
          <p:cNvPr id="348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242" y="1679095"/>
            <a:ext cx="5008583" cy="254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8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2a. Level 1 Process Maps – “As-Is” </a:t>
            </a:r>
            <a:endParaRPr lang="en-US" dirty="0"/>
          </a:p>
        </p:txBody>
      </p:sp>
      <p:sp>
        <p:nvSpPr>
          <p:cNvPr id="3" name="Text Placeholder 2"/>
          <p:cNvSpPr>
            <a:spLocks noGrp="1"/>
          </p:cNvSpPr>
          <p:nvPr>
            <p:ph type="body" idx="1"/>
          </p:nvPr>
        </p:nvSpPr>
        <p:spPr/>
        <p:txBody>
          <a:bodyPr/>
          <a:lstStyle/>
          <a:p>
            <a:r>
              <a:rPr lang="en-GB" dirty="0"/>
              <a:t>Presented at OBEYA Jun’14</a:t>
            </a:r>
            <a:endParaRPr lang="en-US" dirty="0"/>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FEC6AB50-FA7A-408D-ADF0-80CC1F394A03}" type="slidenum">
              <a:rPr lang="en-US" altLang="en-US" smtClean="0">
                <a:solidFill>
                  <a:srgbClr val="000000"/>
                </a:solidFill>
              </a:rPr>
              <a:pPr>
                <a:defRPr/>
              </a:pPr>
              <a:t>5</a:t>
            </a:fld>
            <a:endParaRPr lang="en-US" altLang="en-US" dirty="0">
              <a:solidFill>
                <a:srgbClr val="000000"/>
              </a:solidFill>
            </a:endParaRPr>
          </a:p>
        </p:txBody>
      </p:sp>
    </p:spTree>
    <p:extLst>
      <p:ext uri="{BB962C8B-B14F-4D97-AF65-F5344CB8AC3E}">
        <p14:creationId xmlns:p14="http://schemas.microsoft.com/office/powerpoint/2010/main" val="52755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1 Process Maps – “As-Is” (1/ 7)</a:t>
            </a:r>
            <a:endParaRPr lang="en-US" dirty="0"/>
          </a:p>
        </p:txBody>
      </p:sp>
      <p:sp>
        <p:nvSpPr>
          <p:cNvPr id="50" name="TextBox 49"/>
          <p:cNvSpPr txBox="1"/>
          <p:nvPr/>
        </p:nvSpPr>
        <p:spPr>
          <a:xfrm>
            <a:off x="564287" y="6150116"/>
            <a:ext cx="6827113" cy="584775"/>
          </a:xfrm>
          <a:prstGeom prst="rect">
            <a:avLst/>
          </a:prstGeom>
          <a:noFill/>
        </p:spPr>
        <p:txBody>
          <a:bodyPr wrap="square" rtlCol="0">
            <a:spAutoFit/>
          </a:bodyPr>
          <a:lstStyle/>
          <a:p>
            <a:r>
              <a:rPr lang="en-GB" sz="800" b="0" dirty="0">
                <a:latin typeface="+mj-lt"/>
              </a:rPr>
              <a:t>Note: </a:t>
            </a:r>
          </a:p>
          <a:p>
            <a:pPr marL="228600" indent="-228600">
              <a:buAutoNum type="arabicPeriod"/>
            </a:pPr>
            <a:r>
              <a:rPr lang="en-GB" sz="800" b="0" dirty="0">
                <a:latin typeface="+mj-lt"/>
              </a:rPr>
              <a:t>Activities above need not occur in sequence as numbered. As indicated by the RM / CRMs, most activities within the stage can happen concurrently</a:t>
            </a:r>
          </a:p>
          <a:p>
            <a:pPr marL="228600" indent="-228600">
              <a:buAutoNum type="arabicPeriod"/>
            </a:pPr>
            <a:r>
              <a:rPr lang="en-GB" sz="800" b="0" dirty="0">
                <a:latin typeface="+mj-lt"/>
              </a:rPr>
              <a:t>Journey 1.05: Impact on portfolio management</a:t>
            </a:r>
          </a:p>
        </p:txBody>
      </p:sp>
      <p:grpSp>
        <p:nvGrpSpPr>
          <p:cNvPr id="3" name="Group 2"/>
          <p:cNvGrpSpPr/>
          <p:nvPr/>
        </p:nvGrpSpPr>
        <p:grpSpPr>
          <a:xfrm>
            <a:off x="404447" y="825572"/>
            <a:ext cx="8335107" cy="4430977"/>
            <a:chOff x="351693" y="1676400"/>
            <a:chExt cx="8335107" cy="4430977"/>
          </a:xfrm>
        </p:grpSpPr>
        <p:graphicFrame>
          <p:nvGraphicFramePr>
            <p:cNvPr id="26" name="Diagram 25"/>
            <p:cNvGraphicFramePr/>
            <p:nvPr>
              <p:extLst>
                <p:ext uri="{D42A27DB-BD31-4B8C-83A1-F6EECF244321}">
                  <p14:modId xmlns:p14="http://schemas.microsoft.com/office/powerpoint/2010/main" val="3924080014"/>
                </p:ext>
              </p:extLst>
            </p:nvPr>
          </p:nvGraphicFramePr>
          <p:xfrm>
            <a:off x="381000" y="1676400"/>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Rectangle 28"/>
            <p:cNvSpPr/>
            <p:nvPr/>
          </p:nvSpPr>
          <p:spPr bwMode="auto">
            <a:xfrm>
              <a:off x="1676400" y="2155375"/>
              <a:ext cx="1219200" cy="1295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1.01 </a:t>
              </a:r>
            </a:p>
            <a:p>
              <a:pPr eaLnBrk="0" hangingPunct="0"/>
              <a:r>
                <a:rPr lang="en-US" sz="700" b="0" dirty="0">
                  <a:latin typeface="+mj-lt"/>
                </a:rPr>
                <a:t>Check if prospect is within Target Market (Industry and Country) and any non-compliance with core policies</a:t>
              </a:r>
            </a:p>
            <a:p>
              <a:pPr eaLnBrk="0" hangingPunct="0"/>
              <a:endParaRPr kumimoji="0" lang="en-US" sz="700" b="0" i="0" u="none" strike="noStrike" cap="none" normalizeH="0" baseline="0" dirty="0">
                <a:ln>
                  <a:noFill/>
                </a:ln>
                <a:effectLst/>
                <a:latin typeface="+mj-lt"/>
              </a:endParaRPr>
            </a:p>
            <a:p>
              <a:pPr eaLnBrk="0" hangingPunct="0"/>
              <a:r>
                <a:rPr kumimoji="0" lang="en-US" sz="700" b="0" i="0" u="none" strike="noStrike" cap="none" normalizeH="0" baseline="0" dirty="0">
                  <a:ln>
                    <a:noFill/>
                  </a:ln>
                  <a:effectLst/>
                  <a:latin typeface="+mj-lt"/>
                </a:rPr>
                <a:t>Engage</a:t>
              </a:r>
              <a:r>
                <a:rPr kumimoji="0" lang="en-US" sz="700" b="0" i="0" u="none" strike="noStrike" cap="none" normalizeH="0" dirty="0">
                  <a:ln>
                    <a:noFill/>
                  </a:ln>
                  <a:effectLst/>
                  <a:latin typeface="+mj-lt"/>
                </a:rPr>
                <a:t> Industry group where applicable</a:t>
              </a:r>
              <a:endParaRPr kumimoji="0" lang="en-US" sz="700" b="0" i="0" u="none" strike="noStrike" cap="none" normalizeH="0" baseline="0" dirty="0">
                <a:ln>
                  <a:noFill/>
                </a:ln>
                <a:effectLst/>
                <a:latin typeface="+mj-lt"/>
              </a:endParaRPr>
            </a:p>
          </p:txBody>
        </p:sp>
        <p:sp>
          <p:nvSpPr>
            <p:cNvPr id="30" name="Rectangle 29"/>
            <p:cNvSpPr/>
            <p:nvPr/>
          </p:nvSpPr>
          <p:spPr bwMode="auto">
            <a:xfrm>
              <a:off x="3048000" y="2155375"/>
              <a:ext cx="1190500" cy="1295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ctr" anchorCtr="0" compatLnSpc="1">
              <a:prstTxWarp prst="textNoShape">
                <a:avLst/>
              </a:prstTxWarp>
            </a:bodyPr>
            <a:lstStyle/>
            <a:p>
              <a:pPr eaLnBrk="0" hangingPunct="0"/>
              <a:r>
                <a:rPr lang="en-US" sz="800" b="0" dirty="0">
                  <a:latin typeface="+mj-lt"/>
                </a:rPr>
                <a:t>1.02 </a:t>
              </a:r>
            </a:p>
            <a:p>
              <a:pPr eaLnBrk="0" hangingPunct="0"/>
              <a:r>
                <a:rPr lang="en-US" sz="700" b="0" dirty="0">
                  <a:latin typeface="+mj-lt"/>
                </a:rPr>
                <a:t>Check if it’s existing client or EG through AOS.</a:t>
              </a:r>
            </a:p>
            <a:p>
              <a:pPr eaLnBrk="0" hangingPunct="0"/>
              <a:r>
                <a:rPr lang="en-US" sz="700" b="0" dirty="0">
                  <a:latin typeface="+mj-lt"/>
                </a:rPr>
                <a:t>For Existing Clients, discuss with GRM / LRM if account is active or dormant. Confirmed Dormant, then Initiate tagging/retagging</a:t>
              </a:r>
              <a:endParaRPr kumimoji="0" lang="en-US" sz="700" b="0" i="0" u="none" strike="noStrike" cap="none" normalizeH="0" baseline="0" dirty="0">
                <a:ln>
                  <a:noFill/>
                </a:ln>
                <a:solidFill>
                  <a:schemeClr val="tx1"/>
                </a:solidFill>
                <a:effectLst/>
                <a:latin typeface="+mj-lt"/>
              </a:endParaRPr>
            </a:p>
          </p:txBody>
        </p:sp>
        <p:sp>
          <p:nvSpPr>
            <p:cNvPr id="31" name="Rectangle 30"/>
            <p:cNvSpPr/>
            <p:nvPr/>
          </p:nvSpPr>
          <p:spPr bwMode="auto">
            <a:xfrm>
              <a:off x="4419601" y="2155375"/>
              <a:ext cx="1202375" cy="1295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1.03 </a:t>
              </a:r>
            </a:p>
            <a:p>
              <a:pPr eaLnBrk="0" hangingPunct="0"/>
              <a:r>
                <a:rPr lang="en-US" sz="700" b="0" dirty="0">
                  <a:latin typeface="+mj-lt"/>
                </a:rPr>
                <a:t>For new client- create prospect in AOS</a:t>
              </a:r>
              <a:endParaRPr kumimoji="0" lang="en-US" sz="700" b="0" i="0" u="none" strike="noStrike" cap="none" normalizeH="0" baseline="0" dirty="0">
                <a:ln>
                  <a:noFill/>
                </a:ln>
                <a:solidFill>
                  <a:schemeClr val="tx1"/>
                </a:solidFill>
                <a:effectLst/>
                <a:latin typeface="+mj-lt"/>
              </a:endParaRPr>
            </a:p>
          </p:txBody>
        </p:sp>
        <p:sp>
          <p:nvSpPr>
            <p:cNvPr id="38" name="Rectangle 37"/>
            <p:cNvSpPr/>
            <p:nvPr/>
          </p:nvSpPr>
          <p:spPr bwMode="auto">
            <a:xfrm>
              <a:off x="5798126" y="2155375"/>
              <a:ext cx="1202375" cy="1295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1.04 </a:t>
              </a:r>
            </a:p>
            <a:p>
              <a:pPr eaLnBrk="0" hangingPunct="0"/>
              <a:r>
                <a:rPr lang="en-US" sz="700" b="0" dirty="0">
                  <a:latin typeface="+mj-lt"/>
                </a:rPr>
                <a:t>Determine ultimate parent + engage GRM (+IBG country head)</a:t>
              </a:r>
              <a:endParaRPr kumimoji="0" lang="en-US" sz="700" b="0" i="0" u="none" strike="noStrike" cap="none" normalizeH="0" baseline="0" dirty="0">
                <a:ln>
                  <a:noFill/>
                </a:ln>
                <a:solidFill>
                  <a:schemeClr val="tx1"/>
                </a:solidFill>
                <a:effectLst/>
                <a:latin typeface="+mj-lt"/>
              </a:endParaRPr>
            </a:p>
          </p:txBody>
        </p:sp>
        <p:sp>
          <p:nvSpPr>
            <p:cNvPr id="39" name="Rectangle 38"/>
            <p:cNvSpPr/>
            <p:nvPr/>
          </p:nvSpPr>
          <p:spPr bwMode="auto">
            <a:xfrm>
              <a:off x="7169725" y="2155375"/>
              <a:ext cx="1200400" cy="1295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1.05 </a:t>
              </a:r>
            </a:p>
            <a:p>
              <a:pPr eaLnBrk="0" hangingPunct="0"/>
              <a:r>
                <a:rPr lang="en-US" sz="700" b="0" dirty="0">
                  <a:latin typeface="+mj-lt"/>
                </a:rPr>
                <a:t>Initiate tagging indicators and input key fields</a:t>
              </a:r>
            </a:p>
            <a:p>
              <a:pPr eaLnBrk="0" hangingPunct="0"/>
              <a:r>
                <a:rPr lang="en-US" sz="700" b="0" dirty="0">
                  <a:latin typeface="+mj-lt"/>
                </a:rPr>
                <a:t>-DBS code</a:t>
              </a:r>
            </a:p>
            <a:p>
              <a:pPr eaLnBrk="0" hangingPunct="0"/>
              <a:r>
                <a:rPr lang="en-US" sz="700" b="0" dirty="0">
                  <a:latin typeface="+mj-lt"/>
                </a:rPr>
                <a:t>-industry code</a:t>
              </a:r>
            </a:p>
            <a:p>
              <a:pPr eaLnBrk="0" hangingPunct="0"/>
              <a:r>
                <a:rPr lang="en-US" sz="700" b="0" dirty="0">
                  <a:latin typeface="+mj-lt"/>
                </a:rPr>
                <a:t>-GPIN,GCIN, DOA, EG, TPG etc</a:t>
              </a:r>
              <a:endParaRPr kumimoji="0" lang="en-US" sz="700" b="0" i="0" u="none" strike="noStrike" cap="none" normalizeH="0" baseline="0" dirty="0">
                <a:ln>
                  <a:noFill/>
                </a:ln>
                <a:solidFill>
                  <a:schemeClr val="tx1"/>
                </a:solidFill>
                <a:effectLst/>
                <a:latin typeface="+mj-lt"/>
              </a:endParaRPr>
            </a:p>
          </p:txBody>
        </p:sp>
        <p:sp>
          <p:nvSpPr>
            <p:cNvPr id="40" name="Rectangle 39"/>
            <p:cNvSpPr/>
            <p:nvPr/>
          </p:nvSpPr>
          <p:spPr bwMode="auto">
            <a:xfrm>
              <a:off x="1676400" y="3567551"/>
              <a:ext cx="1219200" cy="9282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1.06 </a:t>
              </a:r>
            </a:p>
            <a:p>
              <a:pPr eaLnBrk="0" hangingPunct="0"/>
              <a:r>
                <a:rPr lang="en-US" sz="700" b="0" dirty="0">
                  <a:latin typeface="+mj-lt"/>
                </a:rPr>
                <a:t>Collect client info (preliminary KYC, Org Charts, Financials etc...) and commence KYC</a:t>
              </a:r>
              <a:endParaRPr kumimoji="0" lang="en-US" sz="700" b="0" i="0" u="none" strike="noStrike" cap="none" normalizeH="0" baseline="0" dirty="0">
                <a:ln>
                  <a:noFill/>
                </a:ln>
                <a:solidFill>
                  <a:schemeClr val="tx1"/>
                </a:solidFill>
                <a:effectLst/>
                <a:latin typeface="+mj-lt"/>
              </a:endParaRPr>
            </a:p>
          </p:txBody>
        </p:sp>
        <p:sp>
          <p:nvSpPr>
            <p:cNvPr id="41" name="Rectangle 40"/>
            <p:cNvSpPr/>
            <p:nvPr/>
          </p:nvSpPr>
          <p:spPr bwMode="auto">
            <a:xfrm>
              <a:off x="3048000" y="3567551"/>
              <a:ext cx="1219200" cy="9282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1.07 </a:t>
              </a:r>
            </a:p>
            <a:p>
              <a:pPr eaLnBrk="0" hangingPunct="0"/>
              <a:r>
                <a:rPr lang="en-US" sz="700" b="0" dirty="0">
                  <a:latin typeface="+mj-lt"/>
                </a:rPr>
                <a:t>Engage Client to understand financial needs</a:t>
              </a:r>
              <a:endParaRPr kumimoji="0" lang="en-US" sz="700" b="0" i="0" u="none" strike="noStrike" cap="none" normalizeH="0" baseline="0" dirty="0">
                <a:ln>
                  <a:noFill/>
                </a:ln>
                <a:solidFill>
                  <a:schemeClr val="tx1"/>
                </a:solidFill>
                <a:effectLst/>
                <a:latin typeface="+mj-lt"/>
              </a:endParaRPr>
            </a:p>
          </p:txBody>
        </p:sp>
        <p:sp>
          <p:nvSpPr>
            <p:cNvPr id="42" name="Rectangle 41"/>
            <p:cNvSpPr/>
            <p:nvPr/>
          </p:nvSpPr>
          <p:spPr bwMode="auto">
            <a:xfrm>
              <a:off x="4419600" y="3567551"/>
              <a:ext cx="1219200" cy="9282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1.08</a:t>
              </a:r>
              <a:r>
                <a:rPr lang="en-US" sz="700" b="0" dirty="0">
                  <a:latin typeface="+mj-lt"/>
                </a:rPr>
                <a:t> </a:t>
              </a:r>
              <a:br>
                <a:rPr lang="en-US" sz="700" b="0" dirty="0">
                  <a:latin typeface="+mj-lt"/>
                </a:rPr>
              </a:br>
              <a:r>
                <a:rPr lang="en-US" sz="700" b="0" dirty="0">
                  <a:latin typeface="+mj-lt"/>
                </a:rPr>
                <a:t>Input or Update Call Notes (Call Report)</a:t>
              </a:r>
              <a:endParaRPr kumimoji="0" lang="en-US" sz="700" b="0" i="0" u="none" strike="noStrike" cap="none" normalizeH="0" baseline="0" dirty="0">
                <a:ln>
                  <a:noFill/>
                </a:ln>
                <a:solidFill>
                  <a:schemeClr val="tx1"/>
                </a:solidFill>
                <a:effectLst/>
                <a:latin typeface="+mj-lt"/>
              </a:endParaRPr>
            </a:p>
          </p:txBody>
        </p:sp>
        <p:sp>
          <p:nvSpPr>
            <p:cNvPr id="43" name="Rectangle 42"/>
            <p:cNvSpPr/>
            <p:nvPr/>
          </p:nvSpPr>
          <p:spPr bwMode="auto">
            <a:xfrm>
              <a:off x="5798125" y="3567551"/>
              <a:ext cx="1219200" cy="9282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1.09 </a:t>
              </a:r>
            </a:p>
            <a:p>
              <a:pPr eaLnBrk="0" hangingPunct="0"/>
              <a:r>
                <a:rPr lang="en-US" sz="700" b="0" dirty="0">
                  <a:latin typeface="+mj-lt"/>
                </a:rPr>
                <a:t>Engage Product groups (where applicable) and Credit</a:t>
              </a:r>
              <a:endParaRPr kumimoji="0" lang="en-US" sz="700" b="0" i="0" u="none" strike="noStrike" cap="none" normalizeH="0" baseline="0" dirty="0">
                <a:ln>
                  <a:noFill/>
                </a:ln>
                <a:solidFill>
                  <a:schemeClr val="tx1"/>
                </a:solidFill>
                <a:effectLst/>
                <a:latin typeface="+mj-lt"/>
              </a:endParaRPr>
            </a:p>
          </p:txBody>
        </p:sp>
        <p:sp>
          <p:nvSpPr>
            <p:cNvPr id="44" name="Rectangle 43"/>
            <p:cNvSpPr/>
            <p:nvPr/>
          </p:nvSpPr>
          <p:spPr bwMode="auto">
            <a:xfrm>
              <a:off x="7169725" y="3567551"/>
              <a:ext cx="1219200" cy="9282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1.10 </a:t>
              </a:r>
            </a:p>
            <a:p>
              <a:pPr eaLnBrk="0" hangingPunct="0"/>
              <a:r>
                <a:rPr lang="en-US" sz="700" b="0" dirty="0">
                  <a:latin typeface="+mj-lt"/>
                </a:rPr>
                <a:t>Commence discussion with GRM / LRM, GCRM, LCRM on global limits, support framework and workflow (routing)</a:t>
              </a:r>
              <a:endParaRPr kumimoji="0" lang="en-US" sz="700" b="0" i="0" u="none" strike="noStrike" cap="none" normalizeH="0" baseline="0" dirty="0">
                <a:ln>
                  <a:noFill/>
                </a:ln>
                <a:solidFill>
                  <a:schemeClr val="tx1"/>
                </a:solidFill>
                <a:effectLst/>
                <a:latin typeface="+mj-lt"/>
              </a:endParaRPr>
            </a:p>
          </p:txBody>
        </p:sp>
        <p:sp>
          <p:nvSpPr>
            <p:cNvPr id="46" name="Rectangle 45"/>
            <p:cNvSpPr/>
            <p:nvPr/>
          </p:nvSpPr>
          <p:spPr bwMode="auto">
            <a:xfrm>
              <a:off x="1676400" y="4598727"/>
              <a:ext cx="2590800" cy="59049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1.11 </a:t>
              </a:r>
            </a:p>
            <a:p>
              <a:pPr eaLnBrk="0" hangingPunct="0"/>
              <a:r>
                <a:rPr lang="en-US" sz="700" b="0" dirty="0">
                  <a:latin typeface="+mj-lt"/>
                </a:rPr>
                <a:t>Conduct in-principle discussion with RM on pre-approval matters on key credit parameters and structure</a:t>
              </a:r>
              <a:endParaRPr kumimoji="0" lang="en-US" sz="700" b="0" i="0" u="none" strike="noStrike" cap="none" normalizeH="0" baseline="0" dirty="0">
                <a:ln>
                  <a:noFill/>
                </a:ln>
                <a:solidFill>
                  <a:schemeClr val="tx1"/>
                </a:solidFill>
                <a:effectLst/>
                <a:latin typeface="+mj-lt"/>
              </a:endParaRPr>
            </a:p>
          </p:txBody>
        </p:sp>
        <p:sp>
          <p:nvSpPr>
            <p:cNvPr id="49" name="Rectangle 48"/>
            <p:cNvSpPr/>
            <p:nvPr/>
          </p:nvSpPr>
          <p:spPr bwMode="auto">
            <a:xfrm>
              <a:off x="1676400" y="5791202"/>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AOS</a:t>
              </a:r>
            </a:p>
            <a:p>
              <a:pPr algn="ctr" eaLnBrk="0" hangingPunct="0"/>
              <a:r>
                <a:rPr lang="en-US" sz="800" b="0" dirty="0">
                  <a:latin typeface="+mj-lt"/>
                </a:rPr>
                <a:t>(3G in INDO)</a:t>
              </a:r>
              <a:endParaRPr kumimoji="0" lang="en-US" sz="700" b="0" i="0" u="none" strike="noStrike" cap="none" normalizeH="0" baseline="0" dirty="0">
                <a:ln>
                  <a:noFill/>
                </a:ln>
                <a:solidFill>
                  <a:schemeClr val="tx1"/>
                </a:solidFill>
                <a:effectLst/>
                <a:latin typeface="+mj-lt"/>
              </a:endParaRPr>
            </a:p>
          </p:txBody>
        </p:sp>
        <p:sp>
          <p:nvSpPr>
            <p:cNvPr id="32" name="Rectangle 31"/>
            <p:cNvSpPr/>
            <p:nvPr/>
          </p:nvSpPr>
          <p:spPr bwMode="auto">
            <a:xfrm>
              <a:off x="351693" y="2133601"/>
              <a:ext cx="1202390" cy="23463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3" name="Rectangle 32"/>
            <p:cNvSpPr/>
            <p:nvPr/>
          </p:nvSpPr>
          <p:spPr bwMode="auto">
            <a:xfrm>
              <a:off x="351693" y="5257801"/>
              <a:ext cx="1202390" cy="457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4" name="Rectangle 33"/>
            <p:cNvSpPr/>
            <p:nvPr/>
          </p:nvSpPr>
          <p:spPr bwMode="auto">
            <a:xfrm>
              <a:off x="351693" y="4572000"/>
              <a:ext cx="1202390" cy="609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mj-lt"/>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5" name="Rectangle 34"/>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6</a:t>
            </a:fld>
            <a:endParaRPr lang="en-US" altLang="en-US" dirty="0">
              <a:solidFill>
                <a:srgbClr val="000000"/>
              </a:solidFill>
            </a:endParaRPr>
          </a:p>
        </p:txBody>
      </p:sp>
    </p:spTree>
    <p:extLst>
      <p:ext uri="{BB962C8B-B14F-4D97-AF65-F5344CB8AC3E}">
        <p14:creationId xmlns:p14="http://schemas.microsoft.com/office/powerpoint/2010/main" val="178918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Level 1 Process Maps – “As-Is” (2/ 7)</a:t>
            </a:r>
            <a:endParaRPr lang="en-US" dirty="0"/>
          </a:p>
        </p:txBody>
      </p:sp>
      <p:sp>
        <p:nvSpPr>
          <p:cNvPr id="37" name="TextBox 36"/>
          <p:cNvSpPr txBox="1"/>
          <p:nvPr/>
        </p:nvSpPr>
        <p:spPr>
          <a:xfrm>
            <a:off x="564287" y="6150116"/>
            <a:ext cx="6827113" cy="584775"/>
          </a:xfrm>
          <a:prstGeom prst="rect">
            <a:avLst/>
          </a:prstGeom>
          <a:noFill/>
        </p:spPr>
        <p:txBody>
          <a:bodyPr wrap="square" rtlCol="0">
            <a:spAutoFit/>
          </a:bodyPr>
          <a:lstStyle/>
          <a:p>
            <a:r>
              <a:rPr lang="en-GB" sz="800" b="0" dirty="0">
                <a:latin typeface="+mj-lt"/>
              </a:rPr>
              <a:t>Note: </a:t>
            </a:r>
          </a:p>
          <a:p>
            <a:pPr marL="228600" indent="-228600">
              <a:buAutoNum type="arabicPeriod"/>
            </a:pPr>
            <a:r>
              <a:rPr lang="en-GB" sz="800" b="0" dirty="0">
                <a:latin typeface="+mj-lt"/>
              </a:rPr>
              <a:t>Activities above need not occur in sequence as numbered. As indicated by the RM / CRMs, most activities within the stage can happen concurrently</a:t>
            </a:r>
          </a:p>
          <a:p>
            <a:pPr marL="228600" indent="-228600">
              <a:buAutoNum type="arabicPeriod"/>
            </a:pPr>
            <a:r>
              <a:rPr lang="en-US" sz="800" b="0" dirty="0">
                <a:latin typeface="+mj-lt"/>
              </a:rPr>
              <a:t>RM activities may vary depending on whether it is an credit on-boarding of new or existing client</a:t>
            </a:r>
            <a:endParaRPr lang="en-GB" sz="800" b="0" dirty="0">
              <a:latin typeface="+mj-lt"/>
            </a:endParaRPr>
          </a:p>
        </p:txBody>
      </p:sp>
      <p:grpSp>
        <p:nvGrpSpPr>
          <p:cNvPr id="2" name="Group 1"/>
          <p:cNvGrpSpPr/>
          <p:nvPr/>
        </p:nvGrpSpPr>
        <p:grpSpPr>
          <a:xfrm>
            <a:off x="404447" y="800100"/>
            <a:ext cx="8335107" cy="5257801"/>
            <a:chOff x="351693" y="838200"/>
            <a:chExt cx="8335107" cy="5257801"/>
          </a:xfrm>
        </p:grpSpPr>
        <p:graphicFrame>
          <p:nvGraphicFramePr>
            <p:cNvPr id="9" name="Diagram 8"/>
            <p:cNvGraphicFramePr/>
            <p:nvPr>
              <p:extLst>
                <p:ext uri="{D42A27DB-BD31-4B8C-83A1-F6EECF244321}">
                  <p14:modId xmlns:p14="http://schemas.microsoft.com/office/powerpoint/2010/main" val="4105743140"/>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p:cNvSpPr/>
            <p:nvPr/>
          </p:nvSpPr>
          <p:spPr bwMode="auto">
            <a:xfrm>
              <a:off x="1752600" y="1329050"/>
              <a:ext cx="1143000" cy="8807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2.01 </a:t>
              </a:r>
            </a:p>
            <a:p>
              <a:pPr eaLnBrk="0" hangingPunct="0"/>
              <a:r>
                <a:rPr lang="en-US" sz="700" b="0" dirty="0">
                  <a:latin typeface="+mj-lt"/>
                </a:rPr>
                <a:t>Prepare Term sheet</a:t>
              </a:r>
              <a:endParaRPr kumimoji="0" lang="en-US" sz="700" b="0" i="0" u="none" strike="noStrike" cap="none" normalizeH="0" baseline="0" dirty="0">
                <a:ln>
                  <a:noFill/>
                </a:ln>
                <a:solidFill>
                  <a:schemeClr val="tx1"/>
                </a:solidFill>
                <a:effectLst/>
                <a:latin typeface="+mj-lt"/>
              </a:endParaRPr>
            </a:p>
          </p:txBody>
        </p:sp>
        <p:sp>
          <p:nvSpPr>
            <p:cNvPr id="13" name="Rectangle 12"/>
            <p:cNvSpPr/>
            <p:nvPr/>
          </p:nvSpPr>
          <p:spPr bwMode="auto">
            <a:xfrm>
              <a:off x="3124200" y="1329050"/>
              <a:ext cx="1143000" cy="8807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2.02 </a:t>
              </a:r>
            </a:p>
            <a:p>
              <a:pPr eaLnBrk="0" hangingPunct="0"/>
              <a:r>
                <a:rPr lang="en-US" sz="700" b="0" dirty="0">
                  <a:latin typeface="+mj-lt"/>
                </a:rPr>
                <a:t>Prepare MRA and perform financial spreads</a:t>
              </a:r>
              <a:endParaRPr kumimoji="0" lang="en-US" sz="700" b="0" i="0" u="none" strike="noStrike" cap="none" normalizeH="0" baseline="0" dirty="0">
                <a:ln>
                  <a:noFill/>
                </a:ln>
                <a:solidFill>
                  <a:schemeClr val="tx1"/>
                </a:solidFill>
                <a:effectLst/>
                <a:latin typeface="+mj-lt"/>
              </a:endParaRPr>
            </a:p>
          </p:txBody>
        </p:sp>
        <p:sp>
          <p:nvSpPr>
            <p:cNvPr id="14" name="Rectangle 13"/>
            <p:cNvSpPr/>
            <p:nvPr/>
          </p:nvSpPr>
          <p:spPr bwMode="auto">
            <a:xfrm>
              <a:off x="4495800" y="1329050"/>
              <a:ext cx="1143000" cy="8807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2.03 </a:t>
              </a:r>
            </a:p>
            <a:p>
              <a:pPr eaLnBrk="0" hangingPunct="0"/>
              <a:r>
                <a:rPr lang="en-US" sz="700" b="0" dirty="0">
                  <a:latin typeface="+mj-lt"/>
                </a:rPr>
                <a:t>Perform internal Credit Rating process (generation of ACRR)</a:t>
              </a:r>
              <a:endParaRPr kumimoji="0" lang="en-US" sz="700" b="0" i="0" u="none" strike="noStrike" cap="none" normalizeH="0" baseline="0" dirty="0">
                <a:ln>
                  <a:noFill/>
                </a:ln>
                <a:solidFill>
                  <a:schemeClr val="tx1"/>
                </a:solidFill>
                <a:effectLst/>
                <a:latin typeface="+mj-lt"/>
              </a:endParaRPr>
            </a:p>
          </p:txBody>
        </p:sp>
        <p:sp>
          <p:nvSpPr>
            <p:cNvPr id="15" name="Rectangle 14"/>
            <p:cNvSpPr/>
            <p:nvPr/>
          </p:nvSpPr>
          <p:spPr bwMode="auto">
            <a:xfrm>
              <a:off x="5867400" y="1329050"/>
              <a:ext cx="1143000" cy="88075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2.04 </a:t>
              </a:r>
            </a:p>
            <a:p>
              <a:pPr eaLnBrk="0" hangingPunct="0"/>
              <a:r>
                <a:rPr lang="en-US" sz="700" b="0" dirty="0">
                  <a:latin typeface="+mj-lt"/>
                </a:rPr>
                <a:t>Obtain &amp; Update funding and LP allocation for pricing</a:t>
              </a:r>
              <a:endParaRPr kumimoji="0" lang="en-US" sz="700" b="0" i="0" u="none" strike="noStrike" cap="none" normalizeH="0" baseline="0" dirty="0">
                <a:ln>
                  <a:noFill/>
                </a:ln>
                <a:solidFill>
                  <a:schemeClr val="tx1"/>
                </a:solidFill>
                <a:effectLst/>
                <a:latin typeface="+mj-lt"/>
              </a:endParaRPr>
            </a:p>
          </p:txBody>
        </p:sp>
        <p:sp>
          <p:nvSpPr>
            <p:cNvPr id="18" name="Rectangle 17"/>
            <p:cNvSpPr/>
            <p:nvPr/>
          </p:nvSpPr>
          <p:spPr bwMode="auto">
            <a:xfrm>
              <a:off x="7239000" y="1295400"/>
              <a:ext cx="1143000" cy="9045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2.05 </a:t>
              </a:r>
            </a:p>
            <a:p>
              <a:pPr eaLnBrk="0" hangingPunct="0"/>
              <a:r>
                <a:rPr lang="en-US" sz="700" b="0" dirty="0">
                  <a:latin typeface="+mj-lt"/>
                </a:rPr>
                <a:t>Perform country risk assessment and earmarking of necessary limits</a:t>
              </a:r>
              <a:endParaRPr kumimoji="0" lang="en-US" sz="700" b="0" i="0" u="none" strike="noStrike" cap="none" normalizeH="0" baseline="0" dirty="0">
                <a:ln>
                  <a:noFill/>
                </a:ln>
                <a:solidFill>
                  <a:schemeClr val="tx1"/>
                </a:solidFill>
                <a:effectLst/>
                <a:latin typeface="+mj-lt"/>
              </a:endParaRPr>
            </a:p>
          </p:txBody>
        </p:sp>
        <p:sp>
          <p:nvSpPr>
            <p:cNvPr id="19" name="Rectangle 18"/>
            <p:cNvSpPr/>
            <p:nvPr/>
          </p:nvSpPr>
          <p:spPr bwMode="auto">
            <a:xfrm>
              <a:off x="1752600" y="2308600"/>
              <a:ext cx="1143000" cy="9045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2.06 </a:t>
              </a:r>
            </a:p>
            <a:p>
              <a:pPr eaLnBrk="0" hangingPunct="0"/>
              <a:r>
                <a:rPr lang="en-US" sz="700" b="0" dirty="0">
                  <a:latin typeface="+mj-lt"/>
                </a:rPr>
                <a:t>Create facility structure in OSCA</a:t>
              </a:r>
              <a:endParaRPr kumimoji="0" lang="en-US" sz="600" b="0" i="0" u="none" strike="noStrike" cap="none" normalizeH="0" baseline="0" dirty="0">
                <a:ln>
                  <a:noFill/>
                </a:ln>
                <a:solidFill>
                  <a:schemeClr val="tx1"/>
                </a:solidFill>
                <a:effectLst/>
                <a:latin typeface="+mj-lt"/>
              </a:endParaRPr>
            </a:p>
          </p:txBody>
        </p:sp>
        <p:sp>
          <p:nvSpPr>
            <p:cNvPr id="20" name="Rectangle 19"/>
            <p:cNvSpPr/>
            <p:nvPr/>
          </p:nvSpPr>
          <p:spPr bwMode="auto">
            <a:xfrm>
              <a:off x="3124200" y="2308600"/>
              <a:ext cx="1143000" cy="9045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2.07 </a:t>
              </a:r>
            </a:p>
            <a:p>
              <a:pPr eaLnBrk="0" hangingPunct="0"/>
              <a:r>
                <a:rPr lang="en-US" sz="700" b="0" dirty="0">
                  <a:latin typeface="+mj-lt"/>
                </a:rPr>
                <a:t>Input pricing and perform ROE computation</a:t>
              </a:r>
              <a:endParaRPr kumimoji="0" lang="en-US" sz="700" b="0" i="0" u="none" strike="noStrike" cap="none" normalizeH="0" baseline="0" dirty="0">
                <a:ln>
                  <a:noFill/>
                </a:ln>
                <a:solidFill>
                  <a:schemeClr val="tx1"/>
                </a:solidFill>
                <a:effectLst/>
                <a:latin typeface="+mj-lt"/>
              </a:endParaRPr>
            </a:p>
          </p:txBody>
        </p:sp>
        <p:sp>
          <p:nvSpPr>
            <p:cNvPr id="21" name="Rectangle 20"/>
            <p:cNvSpPr/>
            <p:nvPr/>
          </p:nvSpPr>
          <p:spPr bwMode="auto">
            <a:xfrm>
              <a:off x="4495800" y="2308600"/>
              <a:ext cx="1143000" cy="9045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2.08 </a:t>
              </a:r>
            </a:p>
            <a:p>
              <a:pPr eaLnBrk="0" hangingPunct="0"/>
              <a:r>
                <a:rPr lang="en-US" sz="700" b="0" dirty="0">
                  <a:latin typeface="+mj-lt"/>
                </a:rPr>
                <a:t>Aggregate and obtain total group exposure</a:t>
              </a:r>
              <a:endParaRPr kumimoji="0" lang="en-US" sz="700" b="0" i="0" u="none" strike="noStrike" cap="none" normalizeH="0" baseline="0" dirty="0">
                <a:ln>
                  <a:noFill/>
                </a:ln>
                <a:solidFill>
                  <a:schemeClr val="tx1"/>
                </a:solidFill>
                <a:effectLst/>
                <a:latin typeface="+mj-lt"/>
              </a:endParaRPr>
            </a:p>
          </p:txBody>
        </p:sp>
        <p:sp>
          <p:nvSpPr>
            <p:cNvPr id="22" name="Rectangle 21"/>
            <p:cNvSpPr/>
            <p:nvPr/>
          </p:nvSpPr>
          <p:spPr bwMode="auto">
            <a:xfrm>
              <a:off x="5867400" y="2308600"/>
              <a:ext cx="1143000" cy="9045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2.09 </a:t>
              </a:r>
            </a:p>
            <a:p>
              <a:pPr eaLnBrk="0" hangingPunct="0"/>
              <a:r>
                <a:rPr lang="en-US" sz="700" b="0" dirty="0">
                  <a:latin typeface="+mj-lt"/>
                </a:rPr>
                <a:t>Economic capital, relationship cap (R-Cap)</a:t>
              </a:r>
              <a:endParaRPr kumimoji="0" lang="en-US" sz="700" b="0" i="0" u="none" strike="noStrike" cap="none" normalizeH="0" baseline="0" dirty="0">
                <a:ln>
                  <a:noFill/>
                </a:ln>
                <a:solidFill>
                  <a:schemeClr val="tx1"/>
                </a:solidFill>
                <a:effectLst/>
                <a:latin typeface="+mj-lt"/>
              </a:endParaRPr>
            </a:p>
          </p:txBody>
        </p:sp>
        <p:sp>
          <p:nvSpPr>
            <p:cNvPr id="23" name="Rectangle 22"/>
            <p:cNvSpPr/>
            <p:nvPr/>
          </p:nvSpPr>
          <p:spPr bwMode="auto">
            <a:xfrm>
              <a:off x="7239000" y="228600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2.10 </a:t>
              </a:r>
            </a:p>
            <a:p>
              <a:pPr eaLnBrk="0" hangingPunct="0"/>
              <a:r>
                <a:rPr lang="en-US" sz="700" b="0" dirty="0">
                  <a:latin typeface="+mj-lt"/>
                </a:rPr>
                <a:t>Establish DOA and determine approving authority (sign off required)</a:t>
              </a:r>
              <a:endParaRPr kumimoji="0" lang="en-US" sz="700" b="0" i="0" u="none" strike="noStrike" cap="none" normalizeH="0" baseline="0" dirty="0">
                <a:ln>
                  <a:noFill/>
                </a:ln>
                <a:solidFill>
                  <a:schemeClr val="tx1"/>
                </a:solidFill>
                <a:effectLst/>
                <a:latin typeface="+mj-lt"/>
              </a:endParaRPr>
            </a:p>
          </p:txBody>
        </p:sp>
        <p:sp>
          <p:nvSpPr>
            <p:cNvPr id="24" name="Rectangle 23"/>
            <p:cNvSpPr/>
            <p:nvPr/>
          </p:nvSpPr>
          <p:spPr bwMode="auto">
            <a:xfrm>
              <a:off x="1752600" y="3343075"/>
              <a:ext cx="25146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2.11 </a:t>
              </a:r>
            </a:p>
            <a:p>
              <a:pPr eaLnBrk="0" hangingPunct="0"/>
              <a:r>
                <a:rPr lang="en-US" sz="700" b="0" dirty="0">
                  <a:latin typeface="+mj-lt"/>
                </a:rPr>
                <a:t>Check against credit policies for any exception handling procedures required (e.g.. if structure is lending to Hold Co. –&gt; ECRM approval required)</a:t>
              </a:r>
              <a:endParaRPr kumimoji="0" lang="en-US" sz="700" b="0" i="0" u="none" strike="noStrike" cap="none" normalizeH="0" baseline="0" dirty="0">
                <a:ln>
                  <a:noFill/>
                </a:ln>
                <a:solidFill>
                  <a:schemeClr val="tx1"/>
                </a:solidFill>
                <a:effectLst/>
                <a:latin typeface="+mj-lt"/>
              </a:endParaRPr>
            </a:p>
          </p:txBody>
        </p:sp>
        <p:sp>
          <p:nvSpPr>
            <p:cNvPr id="26" name="Rectangle 25"/>
            <p:cNvSpPr/>
            <p:nvPr/>
          </p:nvSpPr>
          <p:spPr bwMode="auto">
            <a:xfrm>
              <a:off x="4495800" y="3343075"/>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2.12 </a:t>
              </a:r>
            </a:p>
            <a:p>
              <a:pPr eaLnBrk="0" hangingPunct="0"/>
              <a:r>
                <a:rPr lang="en-US" sz="700" b="0" dirty="0">
                  <a:latin typeface="+mj-lt"/>
                </a:rPr>
                <a:t>Ensure compliance of TM (e.g.. determination if parental support is available for structure) and perform assessment on RAC</a:t>
              </a:r>
              <a:endParaRPr kumimoji="0" lang="en-US" sz="700" b="0" i="0" u="none" strike="noStrike" cap="none" normalizeH="0" baseline="0" dirty="0">
                <a:ln>
                  <a:noFill/>
                </a:ln>
                <a:solidFill>
                  <a:schemeClr val="tx1"/>
                </a:solidFill>
                <a:effectLst/>
                <a:latin typeface="+mj-lt"/>
              </a:endParaRPr>
            </a:p>
          </p:txBody>
        </p:sp>
        <p:sp>
          <p:nvSpPr>
            <p:cNvPr id="27" name="Rectangle 26"/>
            <p:cNvSpPr/>
            <p:nvPr/>
          </p:nvSpPr>
          <p:spPr bwMode="auto">
            <a:xfrm>
              <a:off x="5867400" y="3343075"/>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2.13 </a:t>
              </a:r>
            </a:p>
            <a:p>
              <a:pPr eaLnBrk="0" hangingPunct="0"/>
              <a:r>
                <a:rPr lang="en-US" sz="700" b="0" dirty="0">
                  <a:latin typeface="+mj-lt"/>
                </a:rPr>
                <a:t>Escalations (if required) in any of Policy requirements (e.g.. special attention credits)</a:t>
              </a:r>
              <a:endParaRPr kumimoji="0" lang="en-US" sz="700" b="0" i="0" u="none" strike="noStrike" cap="none" normalizeH="0" baseline="0" dirty="0">
                <a:ln>
                  <a:noFill/>
                </a:ln>
                <a:solidFill>
                  <a:schemeClr val="tx1"/>
                </a:solidFill>
                <a:effectLst/>
                <a:latin typeface="+mj-lt"/>
              </a:endParaRPr>
            </a:p>
          </p:txBody>
        </p:sp>
        <p:sp>
          <p:nvSpPr>
            <p:cNvPr id="32" name="Rectangle 31"/>
            <p:cNvSpPr/>
            <p:nvPr/>
          </p:nvSpPr>
          <p:spPr bwMode="auto">
            <a:xfrm>
              <a:off x="3124200" y="5775149"/>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OSCA</a:t>
              </a:r>
              <a:endParaRPr kumimoji="0" lang="en-US" sz="700" b="0" i="0" u="none" strike="noStrike" cap="none" normalizeH="0" baseline="0" dirty="0">
                <a:ln>
                  <a:noFill/>
                </a:ln>
                <a:solidFill>
                  <a:schemeClr val="tx1"/>
                </a:solidFill>
                <a:effectLst/>
                <a:latin typeface="+mj-lt"/>
              </a:endParaRPr>
            </a:p>
          </p:txBody>
        </p:sp>
        <p:sp>
          <p:nvSpPr>
            <p:cNvPr id="33" name="Rectangle 32"/>
            <p:cNvSpPr/>
            <p:nvPr/>
          </p:nvSpPr>
          <p:spPr bwMode="auto">
            <a:xfrm>
              <a:off x="1752600" y="5766334"/>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MRA</a:t>
              </a:r>
              <a:endParaRPr kumimoji="0" lang="en-US" sz="700" b="0" i="0" u="none" strike="noStrike" cap="none" normalizeH="0" baseline="0" dirty="0">
                <a:ln>
                  <a:noFill/>
                </a:ln>
                <a:solidFill>
                  <a:schemeClr val="tx1"/>
                </a:solidFill>
                <a:effectLst/>
                <a:latin typeface="+mj-lt"/>
              </a:endParaRPr>
            </a:p>
          </p:txBody>
        </p:sp>
        <p:sp>
          <p:nvSpPr>
            <p:cNvPr id="34" name="Rectangle 33"/>
            <p:cNvSpPr/>
            <p:nvPr/>
          </p:nvSpPr>
          <p:spPr bwMode="auto">
            <a:xfrm>
              <a:off x="1752600" y="4632960"/>
              <a:ext cx="5257800" cy="47244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2.15</a:t>
              </a:r>
            </a:p>
            <a:p>
              <a:pPr eaLnBrk="0" hangingPunct="0"/>
              <a:r>
                <a:rPr lang="en-US" sz="700" b="0" dirty="0">
                  <a:latin typeface="+mj-lt"/>
                </a:rPr>
                <a:t>Conduct discussion on term sheet</a:t>
              </a:r>
            </a:p>
            <a:p>
              <a:pPr eaLnBrk="0" hangingPunct="0"/>
              <a:r>
                <a:rPr kumimoji="0" lang="en-US" sz="700" b="0" i="0" u="none" strike="noStrike" cap="none" normalizeH="0" baseline="0" dirty="0">
                  <a:ln>
                    <a:noFill/>
                  </a:ln>
                  <a:solidFill>
                    <a:schemeClr val="tx1"/>
                  </a:solidFill>
                  <a:effectLst/>
                  <a:latin typeface="+mj-lt"/>
                </a:rPr>
                <a:t>Note:</a:t>
              </a:r>
              <a:r>
                <a:rPr kumimoji="0" lang="en-US" sz="700" b="0" i="0" u="none" strike="noStrike" cap="none" normalizeH="0" dirty="0">
                  <a:ln>
                    <a:noFill/>
                  </a:ln>
                  <a:solidFill>
                    <a:schemeClr val="tx1"/>
                  </a:solidFill>
                  <a:effectLst/>
                  <a:latin typeface="+mj-lt"/>
                </a:rPr>
                <a:t> Depth of discussion may vary depending if client is new or there is existing relationship with the group</a:t>
              </a:r>
              <a:endParaRPr kumimoji="0" lang="en-US" sz="700" b="0" i="0" u="none" strike="noStrike" cap="none" normalizeH="0" baseline="0" dirty="0">
                <a:ln>
                  <a:noFill/>
                </a:ln>
                <a:solidFill>
                  <a:schemeClr val="tx1"/>
                </a:solidFill>
                <a:effectLst/>
                <a:latin typeface="+mj-lt"/>
              </a:endParaRPr>
            </a:p>
          </p:txBody>
        </p:sp>
        <p:sp>
          <p:nvSpPr>
            <p:cNvPr id="30" name="Rectangle 29"/>
            <p:cNvSpPr/>
            <p:nvPr/>
          </p:nvSpPr>
          <p:spPr bwMode="auto">
            <a:xfrm>
              <a:off x="7239000" y="3352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2.14 </a:t>
              </a:r>
            </a:p>
            <a:p>
              <a:pPr eaLnBrk="0" hangingPunct="0"/>
              <a:r>
                <a:rPr kumimoji="0" lang="en-US" sz="700" b="0" i="0" u="none" strike="noStrike" cap="none" normalizeH="0" baseline="0" dirty="0">
                  <a:ln>
                    <a:noFill/>
                  </a:ln>
                  <a:solidFill>
                    <a:schemeClr val="tx1"/>
                  </a:solidFill>
                  <a:effectLst/>
                  <a:latin typeface="+mj-lt"/>
                </a:rPr>
                <a:t>Perform</a:t>
              </a:r>
              <a:r>
                <a:rPr kumimoji="0" lang="en-US" sz="700" b="0" i="0" u="none" strike="noStrike" cap="none" normalizeH="0" dirty="0">
                  <a:ln>
                    <a:noFill/>
                  </a:ln>
                  <a:solidFill>
                    <a:schemeClr val="tx1"/>
                  </a:solidFill>
                  <a:effectLst/>
                  <a:latin typeface="+mj-lt"/>
                </a:rPr>
                <a:t> client due diligence (KYC) </a:t>
              </a:r>
              <a:endParaRPr kumimoji="0" lang="en-US" sz="700" b="0" i="0" u="none" strike="noStrike" cap="none" normalizeH="0" baseline="0" dirty="0">
                <a:ln>
                  <a:noFill/>
                </a:ln>
                <a:solidFill>
                  <a:schemeClr val="tx1"/>
                </a:solidFill>
                <a:effectLst/>
                <a:latin typeface="+mj-lt"/>
              </a:endParaRPr>
            </a:p>
          </p:txBody>
        </p:sp>
        <p:sp>
          <p:nvSpPr>
            <p:cNvPr id="35" name="Rectangle 34"/>
            <p:cNvSpPr/>
            <p:nvPr/>
          </p:nvSpPr>
          <p:spPr bwMode="auto">
            <a:xfrm>
              <a:off x="4463527" y="5779826"/>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2700000" algn="tl"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KYC</a:t>
              </a:r>
              <a:endParaRPr kumimoji="0" lang="en-US" sz="700" b="0" i="0" u="none" strike="noStrike" cap="none" normalizeH="0" baseline="0" dirty="0">
                <a:ln>
                  <a:noFill/>
                </a:ln>
                <a:solidFill>
                  <a:schemeClr val="tx1"/>
                </a:solidFill>
                <a:effectLst/>
                <a:latin typeface="+mj-lt"/>
              </a:endParaRPr>
            </a:p>
          </p:txBody>
        </p:sp>
        <p:sp>
          <p:nvSpPr>
            <p:cNvPr id="36" name="Rectangle 35"/>
            <p:cNvSpPr/>
            <p:nvPr/>
          </p:nvSpPr>
          <p:spPr bwMode="auto">
            <a:xfrm>
              <a:off x="351693" y="1295401"/>
              <a:ext cx="1202390" cy="3124199"/>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8" name="Rectangle 37"/>
            <p:cNvSpPr/>
            <p:nvPr/>
          </p:nvSpPr>
          <p:spPr bwMode="auto">
            <a:xfrm>
              <a:off x="351693" y="5257801"/>
              <a:ext cx="1202390" cy="457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9" name="Rectangle 38"/>
            <p:cNvSpPr/>
            <p:nvPr/>
          </p:nvSpPr>
          <p:spPr bwMode="auto">
            <a:xfrm>
              <a:off x="351693" y="4572000"/>
              <a:ext cx="1202390" cy="6096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mj-lt"/>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40" name="Rectangle 39"/>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7</a:t>
            </a:fld>
            <a:endParaRPr lang="en-US" altLang="en-US" dirty="0">
              <a:solidFill>
                <a:srgbClr val="000000"/>
              </a:solidFill>
            </a:endParaRPr>
          </a:p>
        </p:txBody>
      </p:sp>
    </p:spTree>
    <p:extLst>
      <p:ext uri="{BB962C8B-B14F-4D97-AF65-F5344CB8AC3E}">
        <p14:creationId xmlns:p14="http://schemas.microsoft.com/office/powerpoint/2010/main" val="133005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1 Process Maps – “As-Is” (3/ 7)</a:t>
            </a:r>
            <a:endParaRPr lang="en-US" dirty="0"/>
          </a:p>
        </p:txBody>
      </p:sp>
      <p:sp>
        <p:nvSpPr>
          <p:cNvPr id="22" name="TextBox 21"/>
          <p:cNvSpPr txBox="1"/>
          <p:nvPr/>
        </p:nvSpPr>
        <p:spPr>
          <a:xfrm>
            <a:off x="564287" y="6150116"/>
            <a:ext cx="6827113" cy="461665"/>
          </a:xfrm>
          <a:prstGeom prst="rect">
            <a:avLst/>
          </a:prstGeom>
          <a:noFill/>
        </p:spPr>
        <p:txBody>
          <a:bodyPr wrap="square" rtlCol="0">
            <a:spAutoFit/>
          </a:bodyPr>
          <a:lstStyle/>
          <a:p>
            <a:r>
              <a:rPr lang="en-GB" sz="800" b="0" dirty="0">
                <a:latin typeface="Calibri" pitchFamily="34" charset="0"/>
              </a:rPr>
              <a:t>Note: </a:t>
            </a:r>
          </a:p>
          <a:p>
            <a:pPr marL="228600" indent="-228600">
              <a:buAutoNum type="arabicPeriod"/>
            </a:pPr>
            <a:r>
              <a:rPr lang="en-GB" sz="800" b="0" dirty="0">
                <a:latin typeface="Calibri" pitchFamily="34" charset="0"/>
              </a:rPr>
              <a:t>Activities above need not occur in sequence as numbered. As indicated by the RM / CRMs, most activities within the stage can happen concurrently</a:t>
            </a:r>
          </a:p>
          <a:p>
            <a:pPr marL="228600" indent="-228600">
              <a:buAutoNum type="arabicPeriod"/>
            </a:pPr>
            <a:r>
              <a:rPr lang="en-US" sz="800" b="0" dirty="0">
                <a:latin typeface="Calibri" pitchFamily="34" charset="0"/>
              </a:rPr>
              <a:t>OSCA workflow is implemented in India, China, Hong Kong and Taiwan</a:t>
            </a:r>
            <a:endParaRPr lang="en-GB" sz="800" b="0" dirty="0">
              <a:latin typeface="Calibri" pitchFamily="34" charset="0"/>
            </a:endParaRPr>
          </a:p>
        </p:txBody>
      </p:sp>
      <p:grpSp>
        <p:nvGrpSpPr>
          <p:cNvPr id="3" name="Group 2"/>
          <p:cNvGrpSpPr/>
          <p:nvPr/>
        </p:nvGrpSpPr>
        <p:grpSpPr>
          <a:xfrm>
            <a:off x="404447" y="800100"/>
            <a:ext cx="8335107" cy="5257801"/>
            <a:chOff x="351693" y="838200"/>
            <a:chExt cx="8335107" cy="5257801"/>
          </a:xfrm>
        </p:grpSpPr>
        <p:graphicFrame>
          <p:nvGraphicFramePr>
            <p:cNvPr id="8" name="Diagram 7"/>
            <p:cNvGraphicFramePr/>
            <p:nvPr>
              <p:extLst>
                <p:ext uri="{D42A27DB-BD31-4B8C-83A1-F6EECF244321}">
                  <p14:modId xmlns:p14="http://schemas.microsoft.com/office/powerpoint/2010/main" val="2846655091"/>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bwMode="auto">
            <a:xfrm>
              <a:off x="1752600" y="1447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3.01 </a:t>
              </a:r>
            </a:p>
            <a:p>
              <a:pPr eaLnBrk="0" hangingPunct="0"/>
              <a:r>
                <a:rPr lang="en-US" sz="700" b="0" dirty="0">
                  <a:latin typeface="+mj-lt"/>
                </a:rPr>
                <a:t>Complete all sections of credit memo (e.g. CF projection, relevant attachments)</a:t>
              </a:r>
              <a:endParaRPr kumimoji="0" lang="en-US" sz="700" b="0" i="0" u="none" strike="noStrike" cap="none" normalizeH="0" baseline="0" dirty="0">
                <a:ln>
                  <a:noFill/>
                </a:ln>
                <a:solidFill>
                  <a:schemeClr val="tx1"/>
                </a:solidFill>
                <a:effectLst/>
                <a:latin typeface="+mj-lt"/>
              </a:endParaRPr>
            </a:p>
          </p:txBody>
        </p:sp>
        <p:sp>
          <p:nvSpPr>
            <p:cNvPr id="11" name="Rectangle 10"/>
            <p:cNvSpPr/>
            <p:nvPr/>
          </p:nvSpPr>
          <p:spPr bwMode="auto">
            <a:xfrm>
              <a:off x="3124200" y="1447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3.02 </a:t>
              </a:r>
            </a:p>
            <a:p>
              <a:pPr eaLnBrk="0" hangingPunct="0"/>
              <a:r>
                <a:rPr lang="en-US" sz="700" b="0" dirty="0">
                  <a:latin typeface="+mj-lt"/>
                </a:rPr>
                <a:t>Review of Memo by IBG Segment Head, GRM and / or IRM (where applicable) and obtain support</a:t>
              </a:r>
              <a:endParaRPr kumimoji="0" lang="en-US" sz="700" b="0" i="0" u="none" strike="noStrike" cap="none" normalizeH="0" baseline="0" dirty="0">
                <a:ln>
                  <a:noFill/>
                </a:ln>
                <a:solidFill>
                  <a:schemeClr val="tx1"/>
                </a:solidFill>
                <a:effectLst/>
                <a:latin typeface="+mj-lt"/>
              </a:endParaRPr>
            </a:p>
          </p:txBody>
        </p:sp>
        <p:sp>
          <p:nvSpPr>
            <p:cNvPr id="12" name="Rectangle 11"/>
            <p:cNvSpPr/>
            <p:nvPr/>
          </p:nvSpPr>
          <p:spPr bwMode="auto">
            <a:xfrm>
              <a:off x="4495800" y="14478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3.03 </a:t>
              </a:r>
            </a:p>
            <a:p>
              <a:pPr eaLnBrk="0" hangingPunct="0"/>
              <a:r>
                <a:rPr lang="en-US" sz="700" b="0" dirty="0">
                  <a:latin typeface="+mj-lt"/>
                </a:rPr>
                <a:t>Submit credit memo to Credit Approving Authority (LCRM /GCRM /GrCC)</a:t>
              </a:r>
              <a:endParaRPr kumimoji="0" lang="en-US" sz="700" b="0" i="0" u="none" strike="noStrike" cap="none" normalizeH="0" baseline="0" dirty="0">
                <a:ln>
                  <a:noFill/>
                </a:ln>
                <a:solidFill>
                  <a:schemeClr val="tx1"/>
                </a:solidFill>
                <a:effectLst/>
                <a:latin typeface="+mj-lt"/>
              </a:endParaRPr>
            </a:p>
          </p:txBody>
        </p:sp>
        <p:sp>
          <p:nvSpPr>
            <p:cNvPr id="13" name="Rectangle 12"/>
            <p:cNvSpPr/>
            <p:nvPr/>
          </p:nvSpPr>
          <p:spPr bwMode="auto">
            <a:xfrm>
              <a:off x="1752600" y="389115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3.04 </a:t>
              </a:r>
            </a:p>
            <a:p>
              <a:pPr eaLnBrk="0" hangingPunct="0"/>
              <a:r>
                <a:rPr lang="en-US" sz="700" b="0" dirty="0">
                  <a:latin typeface="+mj-lt"/>
                </a:rPr>
                <a:t>Review and approve CRR/ACRR and review prospects in credit memo</a:t>
              </a:r>
              <a:endParaRPr kumimoji="0" lang="en-US" sz="700" b="0" i="0" u="none" strike="noStrike" cap="none" normalizeH="0" baseline="0" dirty="0">
                <a:ln>
                  <a:noFill/>
                </a:ln>
                <a:solidFill>
                  <a:schemeClr val="tx1"/>
                </a:solidFill>
                <a:effectLst/>
                <a:latin typeface="+mj-lt"/>
              </a:endParaRPr>
            </a:p>
          </p:txBody>
        </p:sp>
        <p:sp>
          <p:nvSpPr>
            <p:cNvPr id="14" name="Rectangle 13"/>
            <p:cNvSpPr/>
            <p:nvPr/>
          </p:nvSpPr>
          <p:spPr bwMode="auto">
            <a:xfrm>
              <a:off x="3124200" y="389115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3.05 </a:t>
              </a:r>
            </a:p>
            <a:p>
              <a:pPr eaLnBrk="0" hangingPunct="0"/>
              <a:r>
                <a:rPr lang="en-US" sz="700" b="0" dirty="0">
                  <a:latin typeface="+mj-lt"/>
                </a:rPr>
                <a:t>Approve ACRR</a:t>
              </a:r>
              <a:endParaRPr kumimoji="0" lang="en-US" sz="700" b="0" i="0" u="none" strike="noStrike" cap="none" normalizeH="0" baseline="0" dirty="0">
                <a:ln>
                  <a:noFill/>
                </a:ln>
                <a:solidFill>
                  <a:schemeClr val="tx1"/>
                </a:solidFill>
                <a:effectLst/>
                <a:latin typeface="+mj-lt"/>
              </a:endParaRPr>
            </a:p>
          </p:txBody>
        </p:sp>
        <p:sp>
          <p:nvSpPr>
            <p:cNvPr id="15" name="Rectangle 14"/>
            <p:cNvSpPr/>
            <p:nvPr/>
          </p:nvSpPr>
          <p:spPr bwMode="auto">
            <a:xfrm>
              <a:off x="4495800" y="389115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3.06 </a:t>
              </a:r>
            </a:p>
            <a:p>
              <a:pPr eaLnBrk="0" hangingPunct="0"/>
              <a:r>
                <a:rPr lang="en-US" sz="700" b="0" dirty="0">
                  <a:latin typeface="+mj-lt"/>
                </a:rPr>
                <a:t>Provide Credit Decision</a:t>
              </a:r>
              <a:endParaRPr kumimoji="0" lang="en-US" sz="700" b="0" i="0" u="none" strike="noStrike" cap="none" normalizeH="0" baseline="0" dirty="0">
                <a:ln>
                  <a:noFill/>
                </a:ln>
                <a:solidFill>
                  <a:schemeClr val="tx1"/>
                </a:solidFill>
                <a:effectLst/>
                <a:latin typeface="+mj-lt"/>
              </a:endParaRPr>
            </a:p>
          </p:txBody>
        </p:sp>
        <p:sp>
          <p:nvSpPr>
            <p:cNvPr id="16" name="Rectangle 15"/>
            <p:cNvSpPr/>
            <p:nvPr/>
          </p:nvSpPr>
          <p:spPr bwMode="auto">
            <a:xfrm>
              <a:off x="4495800" y="26670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3.07 </a:t>
              </a:r>
            </a:p>
            <a:p>
              <a:pPr eaLnBrk="0" hangingPunct="0"/>
              <a:r>
                <a:rPr lang="en-US" sz="700" b="0" dirty="0">
                  <a:latin typeface="+mj-lt"/>
                </a:rPr>
                <a:t>Where applicable, cases to be routed to Board</a:t>
              </a:r>
              <a:endParaRPr kumimoji="0" lang="en-US" sz="700" b="0" i="0" u="none" strike="noStrike" cap="none" normalizeH="0" baseline="0" dirty="0">
                <a:ln>
                  <a:noFill/>
                </a:ln>
                <a:solidFill>
                  <a:schemeClr val="tx1"/>
                </a:solidFill>
                <a:effectLst/>
                <a:latin typeface="+mj-lt"/>
              </a:endParaRPr>
            </a:p>
          </p:txBody>
        </p:sp>
        <p:sp>
          <p:nvSpPr>
            <p:cNvPr id="17" name="Rectangle 16"/>
            <p:cNvSpPr/>
            <p:nvPr/>
          </p:nvSpPr>
          <p:spPr bwMode="auto">
            <a:xfrm>
              <a:off x="5867400" y="26670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3.08 </a:t>
              </a:r>
            </a:p>
            <a:p>
              <a:pPr eaLnBrk="0" hangingPunct="0"/>
              <a:r>
                <a:rPr lang="en-US" sz="700" b="0" dirty="0">
                  <a:latin typeface="+mj-lt"/>
                </a:rPr>
                <a:t>Answer queries by Board</a:t>
              </a:r>
              <a:endParaRPr kumimoji="0" lang="en-US" sz="700" b="0" i="0" u="none" strike="noStrike" cap="none" normalizeH="0" baseline="0" dirty="0">
                <a:ln>
                  <a:noFill/>
                </a:ln>
                <a:solidFill>
                  <a:schemeClr val="tx1"/>
                </a:solidFill>
                <a:effectLst/>
                <a:latin typeface="+mj-lt"/>
              </a:endParaRPr>
            </a:p>
          </p:txBody>
        </p:sp>
        <p:sp>
          <p:nvSpPr>
            <p:cNvPr id="18" name="Rectangle 17"/>
            <p:cNvSpPr/>
            <p:nvPr/>
          </p:nvSpPr>
          <p:spPr bwMode="auto">
            <a:xfrm>
              <a:off x="7239000" y="26670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3.09 </a:t>
              </a:r>
              <a:br>
                <a:rPr lang="en-US" sz="800" b="0" dirty="0">
                  <a:latin typeface="+mj-lt"/>
                </a:rPr>
              </a:br>
              <a:r>
                <a:rPr lang="en-US" sz="700" b="0" dirty="0">
                  <a:latin typeface="+mj-lt"/>
                </a:rPr>
                <a:t>Obtain Credit Decision</a:t>
              </a:r>
              <a:endParaRPr kumimoji="0" lang="en-US" sz="700" b="0" i="0" u="none" strike="noStrike" cap="none" normalizeH="0" baseline="0" dirty="0">
                <a:ln>
                  <a:noFill/>
                </a:ln>
                <a:solidFill>
                  <a:schemeClr val="tx1"/>
                </a:solidFill>
                <a:effectLst/>
                <a:latin typeface="+mj-lt"/>
              </a:endParaRPr>
            </a:p>
          </p:txBody>
        </p:sp>
        <p:sp>
          <p:nvSpPr>
            <p:cNvPr id="21" name="Rectangle 20"/>
            <p:cNvSpPr/>
            <p:nvPr/>
          </p:nvSpPr>
          <p:spPr bwMode="auto">
            <a:xfrm>
              <a:off x="1723900" y="5779826"/>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OSCA</a:t>
              </a:r>
              <a:endParaRPr kumimoji="0" lang="en-US" sz="700" b="0" i="0" u="none" strike="noStrike" cap="none" normalizeH="0" baseline="0" dirty="0">
                <a:ln>
                  <a:noFill/>
                </a:ln>
                <a:solidFill>
                  <a:schemeClr val="tx1"/>
                </a:solidFill>
                <a:effectLst/>
                <a:latin typeface="+mj-lt"/>
              </a:endParaRPr>
            </a:p>
          </p:txBody>
        </p:sp>
        <p:sp>
          <p:nvSpPr>
            <p:cNvPr id="23" name="Rectangle 22"/>
            <p:cNvSpPr/>
            <p:nvPr/>
          </p:nvSpPr>
          <p:spPr bwMode="auto">
            <a:xfrm>
              <a:off x="351693" y="1447801"/>
              <a:ext cx="1202390" cy="22860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24" name="Rectangle 23"/>
            <p:cNvSpPr/>
            <p:nvPr/>
          </p:nvSpPr>
          <p:spPr bwMode="auto">
            <a:xfrm>
              <a:off x="351693" y="5257801"/>
              <a:ext cx="1202390" cy="457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25" name="Rectangle 24"/>
            <p:cNvSpPr/>
            <p:nvPr/>
          </p:nvSpPr>
          <p:spPr bwMode="auto">
            <a:xfrm>
              <a:off x="351693" y="3886200"/>
              <a:ext cx="1202390" cy="1295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mj-lt"/>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28" name="Rectangle 27"/>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8</a:t>
            </a:fld>
            <a:endParaRPr lang="en-US" altLang="en-US" dirty="0">
              <a:solidFill>
                <a:srgbClr val="000000"/>
              </a:solidFill>
            </a:endParaRPr>
          </a:p>
        </p:txBody>
      </p:sp>
    </p:spTree>
    <p:extLst>
      <p:ext uri="{BB962C8B-B14F-4D97-AF65-F5344CB8AC3E}">
        <p14:creationId xmlns:p14="http://schemas.microsoft.com/office/powerpoint/2010/main" val="407029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Level 1 Process Maps – “As-Is” (4/ 7)</a:t>
            </a:r>
            <a:endParaRPr lang="en-US" dirty="0"/>
          </a:p>
        </p:txBody>
      </p:sp>
      <p:sp>
        <p:nvSpPr>
          <p:cNvPr id="24" name="TextBox 23"/>
          <p:cNvSpPr txBox="1"/>
          <p:nvPr/>
        </p:nvSpPr>
        <p:spPr>
          <a:xfrm>
            <a:off x="564287" y="6150114"/>
            <a:ext cx="6827113" cy="461665"/>
          </a:xfrm>
          <a:prstGeom prst="rect">
            <a:avLst/>
          </a:prstGeom>
          <a:noFill/>
        </p:spPr>
        <p:txBody>
          <a:bodyPr wrap="square" rtlCol="0">
            <a:spAutoFit/>
          </a:bodyPr>
          <a:lstStyle/>
          <a:p>
            <a:r>
              <a:rPr lang="en-GB" sz="800" b="0" dirty="0">
                <a:latin typeface="+mj-lt"/>
              </a:rPr>
              <a:t>Note: </a:t>
            </a:r>
          </a:p>
          <a:p>
            <a:pPr marL="228600" indent="-228600">
              <a:buAutoNum type="arabicPeriod"/>
            </a:pPr>
            <a:r>
              <a:rPr lang="en-GB" sz="800" b="0" dirty="0">
                <a:latin typeface="+mj-lt"/>
              </a:rPr>
              <a:t>Activities above need not occur in sequence as numbered. As indicated by the RM / CRMs, most activities within the stage can happen concurrently</a:t>
            </a:r>
          </a:p>
        </p:txBody>
      </p:sp>
      <p:grpSp>
        <p:nvGrpSpPr>
          <p:cNvPr id="3" name="Group 2"/>
          <p:cNvGrpSpPr/>
          <p:nvPr/>
        </p:nvGrpSpPr>
        <p:grpSpPr>
          <a:xfrm>
            <a:off x="404447" y="800100"/>
            <a:ext cx="8335107" cy="5257801"/>
            <a:chOff x="351693" y="838200"/>
            <a:chExt cx="8335107" cy="5257801"/>
          </a:xfrm>
        </p:grpSpPr>
        <p:graphicFrame>
          <p:nvGraphicFramePr>
            <p:cNvPr id="8" name="Diagram 7"/>
            <p:cNvGraphicFramePr/>
            <p:nvPr>
              <p:extLst>
                <p:ext uri="{D42A27DB-BD31-4B8C-83A1-F6EECF244321}">
                  <p14:modId xmlns:p14="http://schemas.microsoft.com/office/powerpoint/2010/main" val="358555683"/>
                </p:ext>
              </p:extLst>
            </p:nvPr>
          </p:nvGraphicFramePr>
          <p:xfrm>
            <a:off x="381000" y="838200"/>
            <a:ext cx="8305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bwMode="auto">
            <a:xfrm>
              <a:off x="17526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4.01 </a:t>
              </a:r>
            </a:p>
            <a:p>
              <a:pPr eaLnBrk="0" hangingPunct="0"/>
              <a:r>
                <a:rPr lang="en-US" sz="700" b="0" dirty="0">
                  <a:latin typeface="+mj-lt"/>
                </a:rPr>
                <a:t>Prepare letter of offer</a:t>
              </a:r>
              <a:endParaRPr kumimoji="0" lang="en-US" sz="700" b="0" i="0" u="none" strike="noStrike" cap="none" normalizeH="0" baseline="0" dirty="0">
                <a:ln>
                  <a:noFill/>
                </a:ln>
                <a:solidFill>
                  <a:schemeClr val="tx1"/>
                </a:solidFill>
                <a:effectLst/>
                <a:latin typeface="+mj-lt"/>
              </a:endParaRPr>
            </a:p>
          </p:txBody>
        </p:sp>
        <p:sp>
          <p:nvSpPr>
            <p:cNvPr id="11" name="Rectangle 10"/>
            <p:cNvSpPr/>
            <p:nvPr/>
          </p:nvSpPr>
          <p:spPr bwMode="auto">
            <a:xfrm>
              <a:off x="31242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4.03 </a:t>
              </a:r>
            </a:p>
            <a:p>
              <a:pPr eaLnBrk="0" hangingPunct="0"/>
              <a:r>
                <a:rPr lang="en-US" sz="700" b="0" dirty="0">
                  <a:latin typeface="+mj-lt"/>
                </a:rPr>
                <a:t>Initiate legal documentation. Appointment of lawyers (where collateral are required)</a:t>
              </a:r>
              <a:endParaRPr kumimoji="0" lang="en-US" sz="700" b="0" i="0" u="none" strike="noStrike" cap="none" normalizeH="0" baseline="0" dirty="0">
                <a:ln>
                  <a:noFill/>
                </a:ln>
                <a:solidFill>
                  <a:schemeClr val="tx1"/>
                </a:solidFill>
                <a:effectLst/>
                <a:latin typeface="+mj-lt"/>
              </a:endParaRPr>
            </a:p>
          </p:txBody>
        </p:sp>
        <p:sp>
          <p:nvSpPr>
            <p:cNvPr id="12" name="Rectangle 11"/>
            <p:cNvSpPr/>
            <p:nvPr/>
          </p:nvSpPr>
          <p:spPr bwMode="auto">
            <a:xfrm>
              <a:off x="44958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4.04</a:t>
              </a:r>
            </a:p>
            <a:p>
              <a:pPr eaLnBrk="0" hangingPunct="0"/>
              <a:r>
                <a:rPr lang="en-US" sz="700" b="0" dirty="0">
                  <a:latin typeface="+mj-lt"/>
                </a:rPr>
                <a:t>Negotiate, credit approval for deviations (Docs / ISDA)</a:t>
              </a:r>
              <a:endParaRPr kumimoji="0" lang="en-US" sz="700" b="0" i="0" u="none" strike="noStrike" cap="none" normalizeH="0" baseline="0" dirty="0">
                <a:ln>
                  <a:noFill/>
                </a:ln>
                <a:solidFill>
                  <a:schemeClr val="tx1"/>
                </a:solidFill>
                <a:effectLst/>
                <a:latin typeface="+mj-lt"/>
              </a:endParaRPr>
            </a:p>
          </p:txBody>
        </p:sp>
        <p:sp>
          <p:nvSpPr>
            <p:cNvPr id="13" name="Rectangle 12"/>
            <p:cNvSpPr/>
            <p:nvPr/>
          </p:nvSpPr>
          <p:spPr bwMode="auto">
            <a:xfrm>
              <a:off x="1752600" y="3628901"/>
              <a:ext cx="1143000" cy="914399"/>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4.08 </a:t>
              </a:r>
            </a:p>
            <a:p>
              <a:pPr eaLnBrk="0" hangingPunct="0"/>
              <a:r>
                <a:rPr lang="en-US" sz="700" b="0" dirty="0">
                  <a:latin typeface="+mj-lt"/>
                </a:rPr>
                <a:t>Approve variations / revisions / deviations of standard terms and conditions</a:t>
              </a:r>
              <a:endParaRPr kumimoji="0" lang="en-US" sz="700" b="0" i="0" u="none" strike="noStrike" cap="none" normalizeH="0" baseline="0" dirty="0">
                <a:ln>
                  <a:noFill/>
                </a:ln>
                <a:solidFill>
                  <a:schemeClr val="tx1"/>
                </a:solidFill>
                <a:effectLst/>
                <a:latin typeface="+mj-lt"/>
              </a:endParaRPr>
            </a:p>
          </p:txBody>
        </p:sp>
        <p:sp>
          <p:nvSpPr>
            <p:cNvPr id="16" name="Rectangle 15"/>
            <p:cNvSpPr/>
            <p:nvPr/>
          </p:nvSpPr>
          <p:spPr bwMode="auto">
            <a:xfrm>
              <a:off x="58674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4.05 </a:t>
              </a:r>
            </a:p>
            <a:p>
              <a:pPr eaLnBrk="0" hangingPunct="0"/>
              <a:r>
                <a:rPr lang="en-US" sz="700" b="0" dirty="0">
                  <a:latin typeface="+mj-lt"/>
                </a:rPr>
                <a:t>Seek clearance from legal (internal legal counsel or external legal counsel requires additional approval by internal legal after again)</a:t>
              </a:r>
              <a:endParaRPr kumimoji="0" lang="en-US" sz="700" b="0" i="0" u="none" strike="noStrike" cap="none" normalizeH="0" baseline="0" dirty="0">
                <a:ln>
                  <a:noFill/>
                </a:ln>
                <a:solidFill>
                  <a:schemeClr val="tx1"/>
                </a:solidFill>
                <a:effectLst/>
                <a:latin typeface="+mj-lt"/>
              </a:endParaRPr>
            </a:p>
          </p:txBody>
        </p:sp>
        <p:sp>
          <p:nvSpPr>
            <p:cNvPr id="17" name="Rectangle 16"/>
            <p:cNvSpPr/>
            <p:nvPr/>
          </p:nvSpPr>
          <p:spPr bwMode="auto">
            <a:xfrm>
              <a:off x="7239000" y="1371600"/>
              <a:ext cx="1143000" cy="10668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4.06 </a:t>
              </a:r>
            </a:p>
            <a:p>
              <a:pPr eaLnBrk="0" hangingPunct="0"/>
              <a:r>
                <a:rPr lang="en-US" sz="700" b="0" dirty="0">
                  <a:latin typeface="+mj-lt"/>
                </a:rPr>
                <a:t>Seek approval from CCG</a:t>
              </a:r>
              <a:endParaRPr kumimoji="0" lang="en-US" sz="600" b="0" i="0" u="none" strike="noStrike" cap="none" normalizeH="0" baseline="0" dirty="0">
                <a:ln>
                  <a:noFill/>
                </a:ln>
                <a:solidFill>
                  <a:schemeClr val="tx1"/>
                </a:solidFill>
                <a:effectLst/>
                <a:latin typeface="+mj-lt"/>
              </a:endParaRPr>
            </a:p>
          </p:txBody>
        </p:sp>
        <p:sp>
          <p:nvSpPr>
            <p:cNvPr id="18" name="Rectangle 17"/>
            <p:cNvSpPr/>
            <p:nvPr/>
          </p:nvSpPr>
          <p:spPr bwMode="auto">
            <a:xfrm>
              <a:off x="1752600" y="259080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4.07</a:t>
              </a:r>
            </a:p>
            <a:p>
              <a:pPr eaLnBrk="0" hangingPunct="0"/>
              <a:r>
                <a:rPr lang="en-US" sz="700" b="0" dirty="0">
                  <a:latin typeface="+mj-lt"/>
                </a:rPr>
                <a:t>Additional KYC - if related party requires exceptional Approval (i.e. PEP)</a:t>
              </a:r>
              <a:endParaRPr kumimoji="0" lang="en-US" sz="700" b="0" i="0" u="none" strike="noStrike" cap="none" normalizeH="0" baseline="0" dirty="0">
                <a:ln>
                  <a:noFill/>
                </a:ln>
                <a:solidFill>
                  <a:schemeClr val="tx1"/>
                </a:solidFill>
                <a:effectLst/>
                <a:latin typeface="+mj-lt"/>
              </a:endParaRPr>
            </a:p>
          </p:txBody>
        </p:sp>
        <p:sp>
          <p:nvSpPr>
            <p:cNvPr id="21" name="Rectangle 20"/>
            <p:cNvSpPr/>
            <p:nvPr/>
          </p:nvSpPr>
          <p:spPr bwMode="auto">
            <a:xfrm>
              <a:off x="3124200" y="2590800"/>
              <a:ext cx="1143000" cy="914400"/>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4.10 </a:t>
              </a:r>
            </a:p>
            <a:p>
              <a:pPr eaLnBrk="0" hangingPunct="0"/>
              <a:r>
                <a:rPr lang="en-US" sz="700" b="0" dirty="0">
                  <a:latin typeface="+mj-lt"/>
                </a:rPr>
                <a:t>CSFA assessment-T&amp;M</a:t>
              </a:r>
              <a:endParaRPr kumimoji="0" lang="en-US" sz="700" b="0" i="0" u="none" strike="noStrike" cap="none" normalizeH="0" baseline="0" dirty="0">
                <a:ln>
                  <a:noFill/>
                </a:ln>
                <a:solidFill>
                  <a:schemeClr val="tx1"/>
                </a:solidFill>
                <a:effectLst/>
                <a:latin typeface="+mj-lt"/>
              </a:endParaRPr>
            </a:p>
          </p:txBody>
        </p:sp>
        <p:sp>
          <p:nvSpPr>
            <p:cNvPr id="23" name="Rectangle 22"/>
            <p:cNvSpPr/>
            <p:nvPr/>
          </p:nvSpPr>
          <p:spPr bwMode="auto">
            <a:xfrm>
              <a:off x="1752600" y="4676903"/>
              <a:ext cx="1143000" cy="880749"/>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4.02</a:t>
              </a:r>
            </a:p>
            <a:p>
              <a:pPr eaLnBrk="0" hangingPunct="0"/>
              <a:r>
                <a:rPr lang="en-US" sz="700" b="0" dirty="0">
                  <a:latin typeface="+mj-lt"/>
                </a:rPr>
                <a:t>Check letter of offer against approved terms</a:t>
              </a:r>
              <a:endParaRPr kumimoji="0" lang="en-US" sz="700" b="0" i="0" u="none" strike="noStrike" cap="none" normalizeH="0" baseline="0" dirty="0">
                <a:ln>
                  <a:noFill/>
                </a:ln>
                <a:solidFill>
                  <a:schemeClr val="tx1"/>
                </a:solidFill>
                <a:effectLst/>
                <a:latin typeface="+mj-lt"/>
              </a:endParaRPr>
            </a:p>
          </p:txBody>
        </p:sp>
        <p:sp>
          <p:nvSpPr>
            <p:cNvPr id="27" name="Rectangle 26"/>
            <p:cNvSpPr/>
            <p:nvPr/>
          </p:nvSpPr>
          <p:spPr bwMode="auto">
            <a:xfrm>
              <a:off x="1723900" y="5779826"/>
              <a:ext cx="12192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KYC</a:t>
              </a:r>
              <a:endParaRPr kumimoji="0" lang="en-US" sz="700" b="0" i="0" u="none" strike="noStrike" cap="none" normalizeH="0" baseline="0" dirty="0">
                <a:ln>
                  <a:noFill/>
                </a:ln>
                <a:solidFill>
                  <a:schemeClr val="tx1"/>
                </a:solidFill>
                <a:effectLst/>
                <a:latin typeface="+mj-lt"/>
              </a:endParaRPr>
            </a:p>
          </p:txBody>
        </p:sp>
        <p:sp>
          <p:nvSpPr>
            <p:cNvPr id="28" name="Rectangle 27"/>
            <p:cNvSpPr/>
            <p:nvPr/>
          </p:nvSpPr>
          <p:spPr bwMode="auto">
            <a:xfrm>
              <a:off x="3124200" y="5779826"/>
              <a:ext cx="1143000" cy="316175"/>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27432" rIns="91440" bIns="45720" numCol="1" rtlCol="0" anchor="ctr" anchorCtr="0" compatLnSpc="1">
              <a:prstTxWarp prst="textNoShape">
                <a:avLst/>
              </a:prstTxWarp>
            </a:bodyPr>
            <a:lstStyle/>
            <a:p>
              <a:pPr algn="ctr" eaLnBrk="0" hangingPunct="0"/>
              <a:r>
                <a:rPr lang="en-US" sz="800" b="0" dirty="0">
                  <a:latin typeface="+mj-lt"/>
                </a:rPr>
                <a:t>CFSA</a:t>
              </a:r>
              <a:endParaRPr kumimoji="0" lang="en-US" sz="700" b="0" i="0" u="none" strike="noStrike" cap="none" normalizeH="0" baseline="0" dirty="0">
                <a:ln>
                  <a:noFill/>
                </a:ln>
                <a:solidFill>
                  <a:schemeClr val="tx1"/>
                </a:solidFill>
                <a:effectLst/>
                <a:latin typeface="+mj-lt"/>
              </a:endParaRPr>
            </a:p>
          </p:txBody>
        </p:sp>
        <p:sp>
          <p:nvSpPr>
            <p:cNvPr id="29" name="Rectangle 28"/>
            <p:cNvSpPr/>
            <p:nvPr/>
          </p:nvSpPr>
          <p:spPr bwMode="auto">
            <a:xfrm>
              <a:off x="3124200" y="4676903"/>
              <a:ext cx="1143000" cy="880749"/>
            </a:xfrm>
            <a:prstGeom prst="rect">
              <a:avLst/>
            </a:prstGeom>
            <a:noFill/>
            <a:ln w="9525" cap="flat" cmpd="sng" algn="ctr">
              <a:solidFill>
                <a:schemeClr val="bg1">
                  <a:lumMod val="65000"/>
                </a:schemeClr>
              </a:solidFill>
              <a:prstDash val="solid"/>
              <a:round/>
              <a:headEnd type="none" w="med" len="med"/>
              <a:tailEnd type="none" w="med" len="med"/>
            </a:ln>
            <a:effectLst>
              <a:outerShdw blurRad="50800" dist="38100" dir="5400000" algn="t" rotWithShape="0">
                <a:schemeClr val="bg1">
                  <a:lumMod val="65000"/>
                  <a:alpha val="40000"/>
                </a:schemeClr>
              </a:outerShdw>
            </a:effectLst>
          </p:spPr>
          <p:txBody>
            <a:bodyPr vert="horz" wrap="square" lIns="91440" tIns="45720" rIns="91440" bIns="45720" numCol="1" rtlCol="0" anchor="t" anchorCtr="0" compatLnSpc="1">
              <a:prstTxWarp prst="textNoShape">
                <a:avLst/>
              </a:prstTxWarp>
            </a:bodyPr>
            <a:lstStyle/>
            <a:p>
              <a:pPr eaLnBrk="0" hangingPunct="0"/>
              <a:r>
                <a:rPr lang="en-US" sz="800" b="0" dirty="0">
                  <a:latin typeface="+mj-lt"/>
                </a:rPr>
                <a:t>4.09 </a:t>
              </a:r>
            </a:p>
            <a:p>
              <a:pPr eaLnBrk="0" hangingPunct="0"/>
              <a:r>
                <a:rPr lang="en-US" sz="700" b="0" dirty="0">
                  <a:latin typeface="+mj-lt"/>
                </a:rPr>
                <a:t>Send appointment letter to external lawyer and ensure documents are aligned with approve terms</a:t>
              </a:r>
              <a:endParaRPr kumimoji="0" lang="en-US" sz="700" b="0" i="0" u="none" strike="noStrike" cap="none" normalizeH="0" baseline="0" dirty="0">
                <a:ln>
                  <a:noFill/>
                </a:ln>
                <a:solidFill>
                  <a:schemeClr val="tx1"/>
                </a:solidFill>
                <a:effectLst/>
                <a:latin typeface="+mj-lt"/>
              </a:endParaRPr>
            </a:p>
          </p:txBody>
        </p:sp>
        <p:sp>
          <p:nvSpPr>
            <p:cNvPr id="25" name="Rectangle 24"/>
            <p:cNvSpPr/>
            <p:nvPr/>
          </p:nvSpPr>
          <p:spPr bwMode="auto">
            <a:xfrm>
              <a:off x="351693" y="1371601"/>
              <a:ext cx="1202390" cy="2133599"/>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Relationship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0" name="Rectangle 29"/>
            <p:cNvSpPr/>
            <p:nvPr/>
          </p:nvSpPr>
          <p:spPr bwMode="auto">
            <a:xfrm>
              <a:off x="351693" y="4648200"/>
              <a:ext cx="1202390" cy="9144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 Control Unit</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1" name="Rectangle 30"/>
            <p:cNvSpPr/>
            <p:nvPr/>
          </p:nvSpPr>
          <p:spPr bwMode="auto">
            <a:xfrm>
              <a:off x="351693" y="3657600"/>
              <a:ext cx="1202390" cy="838200"/>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Credit</a:t>
              </a:r>
              <a:r>
                <a:rPr kumimoji="0" lang="en-GB" sz="1200" b="1" i="0" u="none" strike="noStrike" cap="none" normalizeH="0" dirty="0">
                  <a:ln>
                    <a:noFill/>
                  </a:ln>
                  <a:solidFill>
                    <a:schemeClr val="bg1"/>
                  </a:solidFill>
                  <a:effectLst>
                    <a:outerShdw blurRad="50800" dist="38100" dir="2700000" algn="tl" rotWithShape="0">
                      <a:prstClr val="black">
                        <a:alpha val="40000"/>
                      </a:prstClr>
                    </a:outerShdw>
                  </a:effectLst>
                  <a:latin typeface="+mj-lt"/>
                </a:rPr>
                <a:t> Risk Manager</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sp>
          <p:nvSpPr>
            <p:cNvPr id="32" name="Rectangle 31"/>
            <p:cNvSpPr/>
            <p:nvPr/>
          </p:nvSpPr>
          <p:spPr bwMode="auto">
            <a:xfrm>
              <a:off x="351693" y="5791201"/>
              <a:ext cx="1202390" cy="288985"/>
            </a:xfrm>
            <a:prstGeom prst="rect">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rPr>
                <a:t>Systems</a:t>
              </a:r>
              <a:endParaRPr kumimoji="0" lang="en-US" sz="1200" b="1" i="0" u="none" strike="noStrike" cap="none" normalizeH="0" baseline="0" dirty="0">
                <a:ln>
                  <a:noFill/>
                </a:ln>
                <a:solidFill>
                  <a:schemeClr val="bg1"/>
                </a:solidFill>
                <a:effectLst>
                  <a:outerShdw blurRad="50800" dist="38100" dir="2700000" algn="tl" rotWithShape="0">
                    <a:prstClr val="black">
                      <a:alpha val="40000"/>
                    </a:prstClr>
                  </a:outerShdw>
                </a:effectLst>
                <a:latin typeface="+mj-lt"/>
              </a:endParaRPr>
            </a:p>
          </p:txBody>
        </p:sp>
      </p:gr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0"/>
          </p:nvPr>
        </p:nvSpPr>
        <p:spPr/>
        <p:txBody>
          <a:bodyPr/>
          <a:lstStyle/>
          <a:p>
            <a:pPr>
              <a:defRPr/>
            </a:pPr>
            <a:r>
              <a:rPr lang="en-US" altLang="en-US">
                <a:solidFill>
                  <a:srgbClr val="000000"/>
                </a:solidFill>
              </a:rPr>
              <a:t>B</a:t>
            </a:r>
            <a:fld id="{37813402-D7D1-443B-A539-0771281B423E}" type="slidenum">
              <a:rPr lang="en-US" altLang="en-US" smtClean="0">
                <a:solidFill>
                  <a:srgbClr val="000000"/>
                </a:solidFill>
              </a:rPr>
              <a:pPr>
                <a:defRPr/>
              </a:pPr>
              <a:t>9</a:t>
            </a:fld>
            <a:endParaRPr lang="en-US" altLang="en-US" dirty="0">
              <a:solidFill>
                <a:srgbClr val="000000"/>
              </a:solidFill>
            </a:endParaRPr>
          </a:p>
        </p:txBody>
      </p:sp>
    </p:spTree>
    <p:extLst>
      <p:ext uri="{BB962C8B-B14F-4D97-AF65-F5344CB8AC3E}">
        <p14:creationId xmlns:p14="http://schemas.microsoft.com/office/powerpoint/2010/main" val="1301230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 Template - for internal use only(1)">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Custom 1">
      <a:dk1>
        <a:srgbClr val="000000"/>
      </a:dk1>
      <a:lt1>
        <a:srgbClr val="FFFFFF"/>
      </a:lt1>
      <a:dk2>
        <a:srgbClr val="9DB1CF"/>
      </a:dk2>
      <a:lt2>
        <a:srgbClr val="DFE5EF"/>
      </a:lt2>
      <a:accent1>
        <a:srgbClr val="BE050A"/>
      </a:accent1>
      <a:accent2>
        <a:srgbClr val="FAD0A9"/>
      </a:accent2>
      <a:accent3>
        <a:srgbClr val="606060"/>
      </a:accent3>
      <a:accent4>
        <a:srgbClr val="BFBFBF"/>
      </a:accent4>
      <a:accent5>
        <a:srgbClr val="008AB3"/>
      </a:accent5>
      <a:accent6>
        <a:srgbClr val="9DE0ED"/>
      </a:accent6>
      <a:hlink>
        <a:srgbClr val="606060"/>
      </a:hlink>
      <a:folHlink>
        <a:srgbClr val="BFBFBF"/>
      </a:folHlink>
    </a:clrScheme>
    <a:fontScheme name="DBS Powerpoint Template_Final Feb 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err="1" smtClean="0"/>
        </a:defPPr>
      </a:lstStyle>
    </a:txDef>
  </a:objectDefaults>
  <a:extraClrSchemeLst>
    <a:extraClrScheme>
      <a:clrScheme name="DBS Powerpoint Template_Final Feb 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owerpoint Template_Final Feb 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owerpoint Template_Final Feb 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owerpoint Template_Final Feb 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owerpoint Template_Final Feb 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owerpoint Template_Final Feb 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owerpoint Template_Final Feb 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 - for internal use only(1)</Template>
  <TotalTime>86769</TotalTime>
  <Words>3969</Words>
  <Application>Microsoft Office PowerPoint</Application>
  <PresentationFormat>On-screen Show (4:3)</PresentationFormat>
  <Paragraphs>650</Paragraphs>
  <Slides>24</Slides>
  <Notes>13</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38" baseType="lpstr">
      <vt:lpstr>Arial Unicode MS</vt:lpstr>
      <vt:lpstr>MS PGothic</vt:lpstr>
      <vt:lpstr>SimSun</vt:lpstr>
      <vt:lpstr>Arial</vt:lpstr>
      <vt:lpstr>Arial (Headings)</vt:lpstr>
      <vt:lpstr>Calibri</vt:lpstr>
      <vt:lpstr>Times</vt:lpstr>
      <vt:lpstr>Times New Roman</vt:lpstr>
      <vt:lpstr>Wingdings</vt:lpstr>
      <vt:lpstr>Custom Design</vt:lpstr>
      <vt:lpstr>DBS PPT template 0207</vt:lpstr>
      <vt:lpstr>PPT Template - for internal use only(1)</vt:lpstr>
      <vt:lpstr>blank</vt:lpstr>
      <vt:lpstr>think-cell Slide</vt:lpstr>
      <vt:lpstr>Credit Architecture Project  Phase 2 Discussion on End-to-End Process  Section B – Supplementary Deck</vt:lpstr>
      <vt:lpstr>Contents</vt:lpstr>
      <vt:lpstr>1. Reference Taxonomy for Credit Process</vt:lpstr>
      <vt:lpstr>Reference taxonomy for Credit Process</vt:lpstr>
      <vt:lpstr>2a. Level 1 Process Maps – “As-Is” </vt:lpstr>
      <vt:lpstr>Level 1 Process Maps – “As-Is” (1/ 7)</vt:lpstr>
      <vt:lpstr>Level 1 Process Maps – “As-Is” (2/ 7)</vt:lpstr>
      <vt:lpstr>Level 1 Process Maps – “As-Is” (3/ 7)</vt:lpstr>
      <vt:lpstr>Level 1 Process Maps – “As-Is” (4/ 7)</vt:lpstr>
      <vt:lpstr>Level 1 Process Maps – “As-Is” (5/ 7)</vt:lpstr>
      <vt:lpstr>Level 1 Process Maps – “As-Is” (6/ 7)</vt:lpstr>
      <vt:lpstr>Level 1 Process Maps – “As-Is” (7/ 7)</vt:lpstr>
      <vt:lpstr>2b. Level 1 Process Maps – “To-Be” </vt:lpstr>
      <vt:lpstr>Level 1 Process Maps – “To-Be” (1/ 11)</vt:lpstr>
      <vt:lpstr>Level 1 Process Maps – “To-Be” (2/ 11)</vt:lpstr>
      <vt:lpstr>Level 1 Process Maps – “To-Be” (3/ 11)</vt:lpstr>
      <vt:lpstr>Level 1 Process Maps – “To-Be” (4/ 11)</vt:lpstr>
      <vt:lpstr>Level 1 Process Maps – “To-Be” (5/ 11)</vt:lpstr>
      <vt:lpstr>Level 1 Process Maps – “To-Be” (6/ 11)</vt:lpstr>
      <vt:lpstr>Level 1 Process Maps – “To-Be” (7/ 11)</vt:lpstr>
      <vt:lpstr>Level 1 Process Maps – “To-Be” (8/ 11)</vt:lpstr>
      <vt:lpstr>Level 1 Process Maps – “To-Be” (9/ 11)</vt:lpstr>
      <vt:lpstr>Level 1 Process Maps – “To-Be” (10/ 11)</vt:lpstr>
      <vt:lpstr>Level 1 Process Maps – “To-Be” (11/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Chloe Yinghui FAN</dc:creator>
  <cp:lastModifiedBy>Prasad KAMATH</cp:lastModifiedBy>
  <cp:revision>3975</cp:revision>
  <cp:lastPrinted>2005-10-12T07:46:42Z</cp:lastPrinted>
  <dcterms:created xsi:type="dcterms:W3CDTF">2013-07-31T15:05:52Z</dcterms:created>
  <dcterms:modified xsi:type="dcterms:W3CDTF">2018-03-22T06:13:55Z</dcterms:modified>
</cp:coreProperties>
</file>