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8" r:id="rId5"/>
  </p:sldMasterIdLst>
  <p:notesMasterIdLst>
    <p:notesMasterId r:id="rId36"/>
  </p:notesMasterIdLst>
  <p:handoutMasterIdLst>
    <p:handoutMasterId r:id="rId37"/>
  </p:handoutMasterIdLst>
  <p:sldIdLst>
    <p:sldId id="1940" r:id="rId6"/>
    <p:sldId id="2077" r:id="rId7"/>
    <p:sldId id="2046" r:id="rId8"/>
    <p:sldId id="2055" r:id="rId9"/>
    <p:sldId id="2039" r:id="rId10"/>
    <p:sldId id="2041" r:id="rId11"/>
    <p:sldId id="2042" r:id="rId12"/>
    <p:sldId id="2083" r:id="rId13"/>
    <p:sldId id="2044" r:id="rId14"/>
    <p:sldId id="2045" r:id="rId15"/>
    <p:sldId id="2084" r:id="rId16"/>
    <p:sldId id="2101" r:id="rId17"/>
    <p:sldId id="2102" r:id="rId18"/>
    <p:sldId id="2103" r:id="rId19"/>
    <p:sldId id="2100" r:id="rId20"/>
    <p:sldId id="2093" r:id="rId21"/>
    <p:sldId id="2094" r:id="rId22"/>
    <p:sldId id="2095" r:id="rId23"/>
    <p:sldId id="2098" r:id="rId24"/>
    <p:sldId id="2099" r:id="rId25"/>
    <p:sldId id="2056" r:id="rId26"/>
    <p:sldId id="2085" r:id="rId27"/>
    <p:sldId id="2086" r:id="rId28"/>
    <p:sldId id="2087" r:id="rId29"/>
    <p:sldId id="2057" r:id="rId30"/>
    <p:sldId id="2070" r:id="rId31"/>
    <p:sldId id="2089" r:id="rId32"/>
    <p:sldId id="2090" r:id="rId33"/>
    <p:sldId id="2091" r:id="rId34"/>
    <p:sldId id="2092" r:id="rId35"/>
  </p:sldIdLst>
  <p:sldSz cx="9144000" cy="6858000" type="screen4x3"/>
  <p:notesSz cx="6819900" cy="9931400"/>
  <p:defaultTextStyle>
    <a:defPPr>
      <a:defRPr lang="en-US"/>
    </a:defPPr>
    <a:lvl1pPr algn="l" rtl="0" fontAlgn="base">
      <a:spcBef>
        <a:spcPct val="0"/>
      </a:spcBef>
      <a:spcAft>
        <a:spcPct val="0"/>
      </a:spcAft>
      <a:defRPr sz="1000" kern="1200">
        <a:solidFill>
          <a:schemeClr val="tx1"/>
        </a:solidFill>
        <a:latin typeface="Arial" charset="0"/>
        <a:ea typeface="+mn-ea"/>
        <a:cs typeface="Arial" charset="0"/>
      </a:defRPr>
    </a:lvl1pPr>
    <a:lvl2pPr marL="457200" algn="l" rtl="0" fontAlgn="base">
      <a:spcBef>
        <a:spcPct val="0"/>
      </a:spcBef>
      <a:spcAft>
        <a:spcPct val="0"/>
      </a:spcAft>
      <a:defRPr sz="1000" kern="1200">
        <a:solidFill>
          <a:schemeClr val="tx1"/>
        </a:solidFill>
        <a:latin typeface="Arial" charset="0"/>
        <a:ea typeface="+mn-ea"/>
        <a:cs typeface="Arial" charset="0"/>
      </a:defRPr>
    </a:lvl2pPr>
    <a:lvl3pPr marL="914400" algn="l" rtl="0" fontAlgn="base">
      <a:spcBef>
        <a:spcPct val="0"/>
      </a:spcBef>
      <a:spcAft>
        <a:spcPct val="0"/>
      </a:spcAft>
      <a:defRPr sz="1000" kern="1200">
        <a:solidFill>
          <a:schemeClr val="tx1"/>
        </a:solidFill>
        <a:latin typeface="Arial" charset="0"/>
        <a:ea typeface="+mn-ea"/>
        <a:cs typeface="Arial" charset="0"/>
      </a:defRPr>
    </a:lvl3pPr>
    <a:lvl4pPr marL="1371600" algn="l" rtl="0" fontAlgn="base">
      <a:spcBef>
        <a:spcPct val="0"/>
      </a:spcBef>
      <a:spcAft>
        <a:spcPct val="0"/>
      </a:spcAft>
      <a:defRPr sz="1000" kern="1200">
        <a:solidFill>
          <a:schemeClr val="tx1"/>
        </a:solidFill>
        <a:latin typeface="Arial" charset="0"/>
        <a:ea typeface="+mn-ea"/>
        <a:cs typeface="Arial" charset="0"/>
      </a:defRPr>
    </a:lvl4pPr>
    <a:lvl5pPr marL="1828800" algn="l" rtl="0" fontAlgn="base">
      <a:spcBef>
        <a:spcPct val="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000" kern="1200">
        <a:solidFill>
          <a:schemeClr val="tx1"/>
        </a:solidFill>
        <a:latin typeface="Arial" charset="0"/>
        <a:ea typeface="+mn-ea"/>
        <a:cs typeface="Arial" charset="0"/>
      </a:defRPr>
    </a:lvl6pPr>
    <a:lvl7pPr marL="2743200" algn="l" defTabSz="914400" rtl="0" eaLnBrk="1" latinLnBrk="0" hangingPunct="1">
      <a:defRPr sz="1000" kern="1200">
        <a:solidFill>
          <a:schemeClr val="tx1"/>
        </a:solidFill>
        <a:latin typeface="Arial" charset="0"/>
        <a:ea typeface="+mn-ea"/>
        <a:cs typeface="Arial" charset="0"/>
      </a:defRPr>
    </a:lvl7pPr>
    <a:lvl8pPr marL="3200400" algn="l" defTabSz="914400" rtl="0" eaLnBrk="1" latinLnBrk="0" hangingPunct="1">
      <a:defRPr sz="1000" kern="1200">
        <a:solidFill>
          <a:schemeClr val="tx1"/>
        </a:solidFill>
        <a:latin typeface="Arial" charset="0"/>
        <a:ea typeface="+mn-ea"/>
        <a:cs typeface="Arial" charset="0"/>
      </a:defRPr>
    </a:lvl8pPr>
    <a:lvl9pPr marL="3657600" algn="l" defTabSz="914400" rtl="0" eaLnBrk="1" latinLnBrk="0" hangingPunct="1">
      <a:defRPr sz="1000"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7529EF64-1739-48D5-BFCA-EA68A2A69074}">
          <p14:sldIdLst>
            <p14:sldId id="1940"/>
            <p14:sldId id="2077"/>
            <p14:sldId id="2046"/>
            <p14:sldId id="2055"/>
            <p14:sldId id="2039"/>
            <p14:sldId id="2041"/>
            <p14:sldId id="2042"/>
            <p14:sldId id="2083"/>
            <p14:sldId id="2044"/>
            <p14:sldId id="2045"/>
            <p14:sldId id="2084"/>
            <p14:sldId id="2101"/>
            <p14:sldId id="2102"/>
            <p14:sldId id="2103"/>
            <p14:sldId id="2100"/>
            <p14:sldId id="2093"/>
            <p14:sldId id="2094"/>
            <p14:sldId id="2095"/>
            <p14:sldId id="2098"/>
            <p14:sldId id="2099"/>
            <p14:sldId id="2056"/>
            <p14:sldId id="2085"/>
            <p14:sldId id="2086"/>
            <p14:sldId id="2087"/>
            <p14:sldId id="2057"/>
            <p14:sldId id="2070"/>
            <p14:sldId id="2089"/>
            <p14:sldId id="2090"/>
            <p14:sldId id="2091"/>
            <p14:sldId id="2092"/>
          </p14:sldIdLst>
        </p14:section>
        <p14:section name="Use Case" id="{9B26D903-EE1D-47EF-AAD0-6958C2B66ABC}">
          <p14:sldIdLst/>
        </p14:section>
      </p14:sectionLst>
    </p:ext>
    <p:ext uri="{EFAFB233-063F-42B5-8137-9DF3F51BA10A}">
      <p15:sldGuideLst xmlns:p15="http://schemas.microsoft.com/office/powerpoint/2012/main">
        <p15:guide id="1" orient="horz" pos="3744">
          <p15:clr>
            <a:srgbClr val="A4A3A4"/>
          </p15:clr>
        </p15:guide>
        <p15:guide id="2" orient="horz" pos="384">
          <p15:clr>
            <a:srgbClr val="A4A3A4"/>
          </p15:clr>
        </p15:guide>
        <p15:guide id="3" orient="horz" pos="1104">
          <p15:clr>
            <a:srgbClr val="A4A3A4"/>
          </p15:clr>
        </p15:guide>
        <p15:guide id="4" pos="240">
          <p15:clr>
            <a:srgbClr val="A4A3A4"/>
          </p15:clr>
        </p15:guide>
        <p15:guide id="5" pos="5472">
          <p15:clr>
            <a:srgbClr val="A4A3A4"/>
          </p15:clr>
        </p15:guide>
        <p15:guide id="6" pos="3168">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A9D3"/>
    <a:srgbClr val="33CC33"/>
    <a:srgbClr val="CCFFCC"/>
    <a:srgbClr val="00682F"/>
    <a:srgbClr val="60CAFA"/>
    <a:srgbClr val="FFFF99"/>
    <a:srgbClr val="C792C8"/>
    <a:srgbClr val="CCFF33"/>
    <a:srgbClr val="00FFCC"/>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autoAdjust="0"/>
    <p:restoredTop sz="95320" autoAdjust="0"/>
  </p:normalViewPr>
  <p:slideViewPr>
    <p:cSldViewPr snapToGrid="0">
      <p:cViewPr varScale="1">
        <p:scale>
          <a:sx n="62" d="100"/>
          <a:sy n="62" d="100"/>
        </p:scale>
        <p:origin x="1812" y="72"/>
      </p:cViewPr>
      <p:guideLst>
        <p:guide orient="horz" pos="3744"/>
        <p:guide orient="horz" pos="384"/>
        <p:guide orient="horz" pos="1104"/>
        <p:guide pos="240"/>
        <p:guide pos="5472"/>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016"/>
    </p:cViewPr>
  </p:sorterViewPr>
  <p:notesViewPr>
    <p:cSldViewPr snapToGrid="0">
      <p:cViewPr varScale="1">
        <p:scale>
          <a:sx n="55" d="100"/>
          <a:sy n="55" d="100"/>
        </p:scale>
        <p:origin x="-2742" y="-90"/>
      </p:cViewPr>
      <p:guideLst>
        <p:guide orient="horz" pos="3128"/>
        <p:guide pos="2149"/>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1" y="0"/>
            <a:ext cx="2955767" cy="498077"/>
          </a:xfrm>
          <a:prstGeom prst="rect">
            <a:avLst/>
          </a:prstGeom>
          <a:noFill/>
          <a:ln w="9525">
            <a:noFill/>
            <a:miter lim="800000"/>
            <a:headEnd/>
            <a:tailEnd/>
          </a:ln>
        </p:spPr>
        <p:txBody>
          <a:bodyPr vert="horz" wrap="square" lIns="89774" tIns="44886" rIns="89774" bIns="44886" numCol="1" anchor="t" anchorCtr="0" compatLnSpc="1">
            <a:prstTxWarp prst="textNoShape">
              <a:avLst/>
            </a:prstTxWarp>
          </a:bodyPr>
          <a:lstStyle>
            <a:lvl1pPr defTabSz="898525">
              <a:defRPr sz="1200">
                <a:latin typeface="Arial" charset="0"/>
                <a:cs typeface="Arial" charset="0"/>
              </a:defRPr>
            </a:lvl1pPr>
          </a:lstStyle>
          <a:p>
            <a:pPr>
              <a:defRPr/>
            </a:pPr>
            <a:endParaRPr lang="zh-TW" altLang="en-US"/>
          </a:p>
        </p:txBody>
      </p:sp>
      <p:sp>
        <p:nvSpPr>
          <p:cNvPr id="32771" name="Rectangle 3"/>
          <p:cNvSpPr>
            <a:spLocks noGrp="1" noChangeArrowheads="1"/>
          </p:cNvSpPr>
          <p:nvPr>
            <p:ph type="dt" sz="quarter" idx="1"/>
          </p:nvPr>
        </p:nvSpPr>
        <p:spPr bwMode="auto">
          <a:xfrm>
            <a:off x="3862542" y="0"/>
            <a:ext cx="2955767" cy="498077"/>
          </a:xfrm>
          <a:prstGeom prst="rect">
            <a:avLst/>
          </a:prstGeom>
          <a:noFill/>
          <a:ln w="9525">
            <a:noFill/>
            <a:miter lim="800000"/>
            <a:headEnd/>
            <a:tailEnd/>
          </a:ln>
        </p:spPr>
        <p:txBody>
          <a:bodyPr vert="horz" wrap="square" lIns="89774" tIns="44886" rIns="89774" bIns="44886" numCol="1" anchor="t" anchorCtr="0" compatLnSpc="1">
            <a:prstTxWarp prst="textNoShape">
              <a:avLst/>
            </a:prstTxWarp>
          </a:bodyPr>
          <a:lstStyle>
            <a:lvl1pPr algn="r" defTabSz="898525">
              <a:defRPr sz="1200">
                <a:latin typeface="Arial" charset="0"/>
                <a:cs typeface="Arial" charset="0"/>
              </a:defRPr>
            </a:lvl1pPr>
          </a:lstStyle>
          <a:p>
            <a:pPr>
              <a:defRPr/>
            </a:pPr>
            <a:endParaRPr lang="zh-TW" altLang="en-US"/>
          </a:p>
        </p:txBody>
      </p:sp>
      <p:sp>
        <p:nvSpPr>
          <p:cNvPr id="32772" name="Rectangle 4"/>
          <p:cNvSpPr>
            <a:spLocks noGrp="1" noChangeArrowheads="1"/>
          </p:cNvSpPr>
          <p:nvPr>
            <p:ph type="ftr" sz="quarter" idx="2"/>
          </p:nvPr>
        </p:nvSpPr>
        <p:spPr bwMode="auto">
          <a:xfrm>
            <a:off x="1" y="9431737"/>
            <a:ext cx="2955767" cy="498077"/>
          </a:xfrm>
          <a:prstGeom prst="rect">
            <a:avLst/>
          </a:prstGeom>
          <a:noFill/>
          <a:ln w="9525">
            <a:noFill/>
            <a:miter lim="800000"/>
            <a:headEnd/>
            <a:tailEnd/>
          </a:ln>
        </p:spPr>
        <p:txBody>
          <a:bodyPr vert="horz" wrap="square" lIns="89774" tIns="44886" rIns="89774" bIns="44886" numCol="1" anchor="b" anchorCtr="0" compatLnSpc="1">
            <a:prstTxWarp prst="textNoShape">
              <a:avLst/>
            </a:prstTxWarp>
          </a:bodyPr>
          <a:lstStyle>
            <a:lvl1pPr defTabSz="898525">
              <a:defRPr sz="1200">
                <a:latin typeface="Arial" charset="0"/>
                <a:cs typeface="Arial" charset="0"/>
              </a:defRPr>
            </a:lvl1pPr>
          </a:lstStyle>
          <a:p>
            <a:pPr>
              <a:defRPr/>
            </a:pPr>
            <a:endParaRPr lang="zh-TW" altLang="en-US"/>
          </a:p>
        </p:txBody>
      </p:sp>
      <p:sp>
        <p:nvSpPr>
          <p:cNvPr id="32773" name="Rectangle 5"/>
          <p:cNvSpPr>
            <a:spLocks noGrp="1" noChangeArrowheads="1"/>
          </p:cNvSpPr>
          <p:nvPr>
            <p:ph type="sldNum" sz="quarter" idx="3"/>
          </p:nvPr>
        </p:nvSpPr>
        <p:spPr bwMode="auto">
          <a:xfrm>
            <a:off x="3862542" y="9431737"/>
            <a:ext cx="2955767" cy="498077"/>
          </a:xfrm>
          <a:prstGeom prst="rect">
            <a:avLst/>
          </a:prstGeom>
          <a:noFill/>
          <a:ln w="9525">
            <a:noFill/>
            <a:miter lim="800000"/>
            <a:headEnd/>
            <a:tailEnd/>
          </a:ln>
        </p:spPr>
        <p:txBody>
          <a:bodyPr vert="horz" wrap="square" lIns="89774" tIns="44886" rIns="89774" bIns="44886" numCol="1" anchor="b" anchorCtr="0" compatLnSpc="1">
            <a:prstTxWarp prst="textNoShape">
              <a:avLst/>
            </a:prstTxWarp>
          </a:bodyPr>
          <a:lstStyle>
            <a:lvl1pPr algn="r" defTabSz="898525">
              <a:defRPr sz="1200">
                <a:latin typeface="Arial" charset="0"/>
                <a:cs typeface="Arial" charset="0"/>
              </a:defRPr>
            </a:lvl1pPr>
          </a:lstStyle>
          <a:p>
            <a:pPr>
              <a:defRPr/>
            </a:pPr>
            <a:fld id="{CA32E688-4982-4773-A282-6A179915A8F7}" type="slidenum">
              <a:rPr lang="zh-TW" altLang="en-US"/>
              <a:pPr>
                <a:defRPr/>
              </a:pPr>
              <a:t>‹#›</a:t>
            </a:fld>
            <a:endParaRPr lang="en-US" altLang="zh-TW" dirty="0"/>
          </a:p>
        </p:txBody>
      </p:sp>
    </p:spTree>
    <p:extLst>
      <p:ext uri="{BB962C8B-B14F-4D97-AF65-F5344CB8AC3E}">
        <p14:creationId xmlns:p14="http://schemas.microsoft.com/office/powerpoint/2010/main" val="20942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1" y="0"/>
            <a:ext cx="2955767" cy="498077"/>
          </a:xfrm>
          <a:prstGeom prst="rect">
            <a:avLst/>
          </a:prstGeom>
          <a:noFill/>
          <a:ln w="9525">
            <a:noFill/>
            <a:miter lim="800000"/>
            <a:headEnd/>
            <a:tailEnd/>
          </a:ln>
        </p:spPr>
        <p:txBody>
          <a:bodyPr vert="horz" wrap="square" lIns="89774" tIns="44886" rIns="89774" bIns="44886" numCol="1" anchor="t" anchorCtr="0" compatLnSpc="1">
            <a:prstTxWarp prst="textNoShape">
              <a:avLst/>
            </a:prstTxWarp>
          </a:bodyPr>
          <a:lstStyle>
            <a:lvl1pPr defTabSz="898525">
              <a:defRPr sz="1200">
                <a:latin typeface="Arial" charset="0"/>
                <a:cs typeface="Arial" charset="0"/>
              </a:defRPr>
            </a:lvl1pPr>
          </a:lstStyle>
          <a:p>
            <a:pPr>
              <a:defRPr/>
            </a:pPr>
            <a:endParaRPr lang="zh-TW" altLang="en-US"/>
          </a:p>
        </p:txBody>
      </p:sp>
      <p:sp>
        <p:nvSpPr>
          <p:cNvPr id="20483" name="Rectangle 3"/>
          <p:cNvSpPr>
            <a:spLocks noGrp="1" noChangeArrowheads="1"/>
          </p:cNvSpPr>
          <p:nvPr>
            <p:ph type="dt" idx="1"/>
          </p:nvPr>
        </p:nvSpPr>
        <p:spPr bwMode="auto">
          <a:xfrm>
            <a:off x="3862542" y="0"/>
            <a:ext cx="2955767" cy="498077"/>
          </a:xfrm>
          <a:prstGeom prst="rect">
            <a:avLst/>
          </a:prstGeom>
          <a:noFill/>
          <a:ln w="9525">
            <a:noFill/>
            <a:miter lim="800000"/>
            <a:headEnd/>
            <a:tailEnd/>
          </a:ln>
        </p:spPr>
        <p:txBody>
          <a:bodyPr vert="horz" wrap="square" lIns="89774" tIns="44886" rIns="89774" bIns="44886" numCol="1" anchor="t" anchorCtr="0" compatLnSpc="1">
            <a:prstTxWarp prst="textNoShape">
              <a:avLst/>
            </a:prstTxWarp>
          </a:bodyPr>
          <a:lstStyle>
            <a:lvl1pPr algn="r" defTabSz="898525">
              <a:defRPr sz="1200">
                <a:latin typeface="Arial" charset="0"/>
                <a:cs typeface="Arial" charset="0"/>
              </a:defRPr>
            </a:lvl1pPr>
          </a:lstStyle>
          <a:p>
            <a:pPr>
              <a:defRPr/>
            </a:pPr>
            <a:endParaRPr lang="zh-TW" altLang="en-US"/>
          </a:p>
        </p:txBody>
      </p:sp>
      <p:sp>
        <p:nvSpPr>
          <p:cNvPr id="31748" name="Rectangle 4"/>
          <p:cNvSpPr>
            <a:spLocks noGrp="1" noRot="1" noChangeAspect="1" noChangeArrowheads="1" noTextEdit="1"/>
          </p:cNvSpPr>
          <p:nvPr>
            <p:ph type="sldImg" idx="2"/>
          </p:nvPr>
        </p:nvSpPr>
        <p:spPr bwMode="auto">
          <a:xfrm>
            <a:off x="933450" y="747713"/>
            <a:ext cx="4962525" cy="3722687"/>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680877" y="4719041"/>
            <a:ext cx="5458147" cy="4466830"/>
          </a:xfrm>
          <a:prstGeom prst="rect">
            <a:avLst/>
          </a:prstGeom>
          <a:noFill/>
          <a:ln w="9525">
            <a:noFill/>
            <a:miter lim="800000"/>
            <a:headEnd/>
            <a:tailEnd/>
          </a:ln>
        </p:spPr>
        <p:txBody>
          <a:bodyPr vert="horz" wrap="square" lIns="89774" tIns="44886" rIns="89774" bIns="448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1" y="9431737"/>
            <a:ext cx="2955767" cy="498077"/>
          </a:xfrm>
          <a:prstGeom prst="rect">
            <a:avLst/>
          </a:prstGeom>
          <a:noFill/>
          <a:ln w="9525">
            <a:noFill/>
            <a:miter lim="800000"/>
            <a:headEnd/>
            <a:tailEnd/>
          </a:ln>
        </p:spPr>
        <p:txBody>
          <a:bodyPr vert="horz" wrap="square" lIns="89774" tIns="44886" rIns="89774" bIns="44886" numCol="1" anchor="b" anchorCtr="0" compatLnSpc="1">
            <a:prstTxWarp prst="textNoShape">
              <a:avLst/>
            </a:prstTxWarp>
          </a:bodyPr>
          <a:lstStyle>
            <a:lvl1pPr defTabSz="898525">
              <a:defRPr sz="1200">
                <a:latin typeface="Arial" charset="0"/>
                <a:cs typeface="Arial" charset="0"/>
              </a:defRPr>
            </a:lvl1pPr>
          </a:lstStyle>
          <a:p>
            <a:pPr>
              <a:defRPr/>
            </a:pPr>
            <a:endParaRPr lang="zh-TW" altLang="en-US"/>
          </a:p>
        </p:txBody>
      </p:sp>
      <p:sp>
        <p:nvSpPr>
          <p:cNvPr id="20487" name="Rectangle 7"/>
          <p:cNvSpPr>
            <a:spLocks noGrp="1" noChangeArrowheads="1"/>
          </p:cNvSpPr>
          <p:nvPr>
            <p:ph type="sldNum" sz="quarter" idx="5"/>
          </p:nvPr>
        </p:nvSpPr>
        <p:spPr bwMode="auto">
          <a:xfrm>
            <a:off x="3862542" y="9431737"/>
            <a:ext cx="2955767" cy="498077"/>
          </a:xfrm>
          <a:prstGeom prst="rect">
            <a:avLst/>
          </a:prstGeom>
          <a:noFill/>
          <a:ln w="9525">
            <a:noFill/>
            <a:miter lim="800000"/>
            <a:headEnd/>
            <a:tailEnd/>
          </a:ln>
        </p:spPr>
        <p:txBody>
          <a:bodyPr vert="horz" wrap="square" lIns="89774" tIns="44886" rIns="89774" bIns="44886" numCol="1" anchor="b" anchorCtr="0" compatLnSpc="1">
            <a:prstTxWarp prst="textNoShape">
              <a:avLst/>
            </a:prstTxWarp>
          </a:bodyPr>
          <a:lstStyle>
            <a:lvl1pPr algn="r" defTabSz="898525">
              <a:defRPr sz="1200">
                <a:latin typeface="Arial" charset="0"/>
                <a:cs typeface="Arial" charset="0"/>
              </a:defRPr>
            </a:lvl1pPr>
          </a:lstStyle>
          <a:p>
            <a:pPr>
              <a:defRPr/>
            </a:pPr>
            <a:fld id="{1B7FA8B0-22B4-4F9B-B001-59E20A297DA4}" type="slidenum">
              <a:rPr lang="zh-TW" altLang="en-US"/>
              <a:pPr>
                <a:defRPr/>
              </a:pPr>
              <a:t>‹#›</a:t>
            </a:fld>
            <a:endParaRPr lang="en-US" altLang="zh-TW" dirty="0"/>
          </a:p>
        </p:txBody>
      </p:sp>
    </p:spTree>
    <p:extLst>
      <p:ext uri="{BB962C8B-B14F-4D97-AF65-F5344CB8AC3E}">
        <p14:creationId xmlns:p14="http://schemas.microsoft.com/office/powerpoint/2010/main" val="681910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dirty="0">
              <a:latin typeface="Arial" charset="0"/>
              <a:cs typeface="Arial" charset="0"/>
            </a:endParaRPr>
          </a:p>
        </p:txBody>
      </p:sp>
      <p:sp>
        <p:nvSpPr>
          <p:cNvPr id="32772" name="Slide Number Placeholder 3"/>
          <p:cNvSpPr>
            <a:spLocks noGrp="1"/>
          </p:cNvSpPr>
          <p:nvPr>
            <p:ph type="sldNum" sz="quarter" idx="5"/>
          </p:nvPr>
        </p:nvSpPr>
        <p:spPr>
          <a:noFill/>
        </p:spPr>
        <p:txBody>
          <a:bodyPr/>
          <a:lstStyle/>
          <a:p>
            <a:pPr defTabSz="901700"/>
            <a:fld id="{99A118BA-8769-47B2-B2B6-B57929333BE6}" type="slidenum">
              <a:rPr lang="en-GB" altLang="en-US" smtClean="0"/>
              <a:pPr defTabSz="901700"/>
              <a:t>1</a:t>
            </a:fld>
            <a:endParaRPr lang="en-GB" altLang="en-US" dirty="0"/>
          </a:p>
        </p:txBody>
      </p:sp>
    </p:spTree>
    <p:extLst>
      <p:ext uri="{BB962C8B-B14F-4D97-AF65-F5344CB8AC3E}">
        <p14:creationId xmlns:p14="http://schemas.microsoft.com/office/powerpoint/2010/main" val="493916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6625" y="744538"/>
            <a:ext cx="4962525" cy="3721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69E54F2-46FB-4049-948A-082B43F56FC3}" type="slidenum">
              <a:rPr lang="en-US" smtClean="0">
                <a:solidFill>
                  <a:prstClr val="black"/>
                </a:solidFill>
              </a:rPr>
              <a:pPr>
                <a:defRPr/>
              </a:pPr>
              <a:t>3</a:t>
            </a:fld>
            <a:endParaRPr lang="en-US" dirty="0">
              <a:solidFill>
                <a:prstClr val="black"/>
              </a:solidFill>
            </a:endParaRPr>
          </a:p>
        </p:txBody>
      </p:sp>
    </p:spTree>
    <p:extLst>
      <p:ext uri="{BB962C8B-B14F-4D97-AF65-F5344CB8AC3E}">
        <p14:creationId xmlns:p14="http://schemas.microsoft.com/office/powerpoint/2010/main" val="1847447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
        <p:nvSpPr>
          <p:cNvPr id="4" name="Slide Number Placeholder 3"/>
          <p:cNvSpPr>
            <a:spLocks noGrp="1"/>
          </p:cNvSpPr>
          <p:nvPr>
            <p:ph type="sldNum" sz="quarter" idx="10"/>
          </p:nvPr>
        </p:nvSpPr>
        <p:spPr/>
        <p:txBody>
          <a:bodyPr/>
          <a:lstStyle/>
          <a:p>
            <a:pPr>
              <a:defRPr/>
            </a:pPr>
            <a:fld id="{1B7FA8B0-22B4-4F9B-B001-59E20A297DA4}" type="slidenum">
              <a:rPr lang="zh-TW" altLang="en-US" smtClean="0"/>
              <a:pPr>
                <a:defRPr/>
              </a:pPr>
              <a:t>6</a:t>
            </a:fld>
            <a:endParaRPr lang="en-US" altLang="zh-TW" dirty="0"/>
          </a:p>
        </p:txBody>
      </p:sp>
    </p:spTree>
    <p:extLst>
      <p:ext uri="{BB962C8B-B14F-4D97-AF65-F5344CB8AC3E}">
        <p14:creationId xmlns:p14="http://schemas.microsoft.com/office/powerpoint/2010/main" val="221127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CLS is the master for all limit structure</a:t>
            </a:r>
            <a:r>
              <a:rPr lang="en-GB" baseline="0" dirty="0"/>
              <a:t> and data (See table 1)</a:t>
            </a:r>
          </a:p>
          <a:p>
            <a:pPr marL="171450" indent="-171450">
              <a:buFontTx/>
              <a:buChar char="-"/>
            </a:pPr>
            <a:r>
              <a:rPr lang="en-GB" baseline="0" dirty="0"/>
              <a:t>Limit data in standalone limit controller is a read-only copy from CLS.</a:t>
            </a:r>
          </a:p>
          <a:p>
            <a:pPr marL="171450" indent="-171450">
              <a:buFontTx/>
              <a:buChar char="-"/>
            </a:pPr>
            <a:r>
              <a:rPr lang="en-GB" dirty="0"/>
              <a:t>Even for product processors with stand alone Limit</a:t>
            </a:r>
            <a:r>
              <a:rPr lang="en-GB" baseline="0" dirty="0"/>
              <a:t> capabilities and</a:t>
            </a:r>
            <a:r>
              <a:rPr lang="en-GB" dirty="0"/>
              <a:t> self contained limit structure like</a:t>
            </a:r>
            <a:r>
              <a:rPr lang="en-GB" baseline="0" dirty="0"/>
              <a:t> Vplus, Avaloq, if we choose to have the limit structure and data to be updated in the standalone limit systems (&amp; not from CLS), then CLS cannot be the Central limit controller for that product / country as CLS will not contain the most up-to-date information at all times. The CLS can be refreshed at T+1 and resynced but on a real-time basis, CLS’s effectiveness as a central limit controller will be limited to those products/countries that are updating it on a real-time basis</a:t>
            </a:r>
          </a:p>
          <a:p>
            <a:pPr marL="171450" indent="-171450">
              <a:buFontTx/>
              <a:buChar char="-"/>
            </a:pPr>
            <a:endParaRPr lang="en-GB" baseline="0" dirty="0"/>
          </a:p>
          <a:p>
            <a:r>
              <a:rPr lang="en-GB" dirty="0"/>
              <a:t>What limit information should exist in the product processor</a:t>
            </a:r>
          </a:p>
          <a:p>
            <a:r>
              <a:rPr lang="en-GB" dirty="0"/>
              <a:t>- See</a:t>
            </a:r>
            <a:r>
              <a:rPr lang="en-GB" baseline="0" dirty="0"/>
              <a:t> table 2 (Data)</a:t>
            </a:r>
            <a:endParaRPr lang="en-GB" dirty="0"/>
          </a:p>
        </p:txBody>
      </p:sp>
      <p:sp>
        <p:nvSpPr>
          <p:cNvPr id="4" name="Slide Number Placeholder 3"/>
          <p:cNvSpPr>
            <a:spLocks noGrp="1"/>
          </p:cNvSpPr>
          <p:nvPr>
            <p:ph type="sldNum" sz="quarter" idx="10"/>
          </p:nvPr>
        </p:nvSpPr>
        <p:spPr/>
        <p:txBody>
          <a:bodyPr/>
          <a:lstStyle/>
          <a:p>
            <a:pPr>
              <a:defRPr/>
            </a:pPr>
            <a:fld id="{1B7FA8B0-22B4-4F9B-B001-59E20A297DA4}" type="slidenum">
              <a:rPr lang="zh-TW" altLang="en-US" smtClean="0"/>
              <a:pPr>
                <a:defRPr/>
              </a:pPr>
              <a:t>7</a:t>
            </a:fld>
            <a:endParaRPr lang="en-US" altLang="zh-TW" dirty="0"/>
          </a:p>
        </p:txBody>
      </p:sp>
    </p:spTree>
    <p:extLst>
      <p:ext uri="{BB962C8B-B14F-4D97-AF65-F5344CB8AC3E}">
        <p14:creationId xmlns:p14="http://schemas.microsoft.com/office/powerpoint/2010/main" val="691157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
        <p:nvSpPr>
          <p:cNvPr id="4" name="Slide Number Placeholder 3"/>
          <p:cNvSpPr>
            <a:spLocks noGrp="1"/>
          </p:cNvSpPr>
          <p:nvPr>
            <p:ph type="sldNum" sz="quarter" idx="10"/>
          </p:nvPr>
        </p:nvSpPr>
        <p:spPr/>
        <p:txBody>
          <a:bodyPr/>
          <a:lstStyle/>
          <a:p>
            <a:pPr>
              <a:defRPr/>
            </a:pPr>
            <a:fld id="{1B7FA8B0-22B4-4F9B-B001-59E20A297DA4}" type="slidenum">
              <a:rPr lang="zh-TW" altLang="en-US" smtClean="0"/>
              <a:pPr>
                <a:defRPr/>
              </a:pPr>
              <a:t>10</a:t>
            </a:fld>
            <a:endParaRPr lang="en-US" altLang="zh-TW" dirty="0"/>
          </a:p>
        </p:txBody>
      </p:sp>
    </p:spTree>
    <p:extLst>
      <p:ext uri="{BB962C8B-B14F-4D97-AF65-F5344CB8AC3E}">
        <p14:creationId xmlns:p14="http://schemas.microsoft.com/office/powerpoint/2010/main" val="3467578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Under</a:t>
            </a:r>
            <a:r>
              <a:rPr lang="en-GB" baseline="0" dirty="0"/>
              <a:t> what condition we should check at CLS level vs standalone limit information</a:t>
            </a:r>
          </a:p>
          <a:p>
            <a:pPr marL="171450" indent="-171450">
              <a:buFontTx/>
              <a:buChar char="-"/>
            </a:pPr>
            <a:r>
              <a:rPr lang="en-GB" baseline="0" dirty="0"/>
              <a:t>Utilization is more than activated and headroom </a:t>
            </a:r>
          </a:p>
          <a:p>
            <a:pPr marL="628650" lvl="1" indent="-171450">
              <a:buFontTx/>
              <a:buChar char="-"/>
            </a:pPr>
            <a:r>
              <a:rPr lang="en-GB" baseline="0" dirty="0"/>
              <a:t>Case 1 – Business needs Fungibility across limits (Check in CLS)</a:t>
            </a:r>
          </a:p>
          <a:p>
            <a:pPr marL="628650" lvl="1" indent="-171450">
              <a:buFontTx/>
              <a:buChar char="-"/>
            </a:pPr>
            <a:r>
              <a:rPr lang="en-GB" baseline="0" dirty="0"/>
              <a:t>Case 2 – No Fungibility (Check can be in standalone limit controller or CLS)</a:t>
            </a:r>
          </a:p>
          <a:p>
            <a:pPr marL="171450" lvl="0" indent="-171450">
              <a:buFontTx/>
              <a:buChar char="-"/>
            </a:pPr>
            <a:r>
              <a:rPr lang="en-GB" baseline="0" dirty="0"/>
              <a:t>Reallocation of limits</a:t>
            </a:r>
          </a:p>
          <a:p>
            <a:pPr marL="628650" lvl="1" indent="-171450">
              <a:buFontTx/>
              <a:buChar char="-"/>
            </a:pPr>
            <a:r>
              <a:rPr lang="en-GB" baseline="0" dirty="0"/>
              <a:t>Case 1 – Business needs Fungibility across limits (Check in CLS)</a:t>
            </a:r>
          </a:p>
          <a:p>
            <a:pPr marL="628650" lvl="1" indent="-171450">
              <a:buFontTx/>
              <a:buChar char="-"/>
            </a:pPr>
            <a:r>
              <a:rPr lang="en-GB" baseline="0" dirty="0"/>
              <a:t>Case 2 – No Fungibility (Check can be in standalone limit controller or CLS)</a:t>
            </a:r>
          </a:p>
        </p:txBody>
      </p:sp>
      <p:sp>
        <p:nvSpPr>
          <p:cNvPr id="4" name="Slide Number Placeholder 3"/>
          <p:cNvSpPr>
            <a:spLocks noGrp="1"/>
          </p:cNvSpPr>
          <p:nvPr>
            <p:ph type="sldNum" sz="quarter" idx="10"/>
          </p:nvPr>
        </p:nvSpPr>
        <p:spPr/>
        <p:txBody>
          <a:bodyPr/>
          <a:lstStyle/>
          <a:p>
            <a:pPr>
              <a:defRPr/>
            </a:pPr>
            <a:fld id="{1B7FA8B0-22B4-4F9B-B001-59E20A297DA4}" type="slidenum">
              <a:rPr lang="zh-TW" altLang="en-US" smtClean="0"/>
              <a:pPr>
                <a:defRPr/>
              </a:pPr>
              <a:t>28</a:t>
            </a:fld>
            <a:endParaRPr lang="en-US" altLang="zh-TW" dirty="0"/>
          </a:p>
        </p:txBody>
      </p:sp>
    </p:spTree>
    <p:extLst>
      <p:ext uri="{BB962C8B-B14F-4D97-AF65-F5344CB8AC3E}">
        <p14:creationId xmlns:p14="http://schemas.microsoft.com/office/powerpoint/2010/main" val="400738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5"/>
          <p:cNvSpPr>
            <a:spLocks noGrp="1" noChangeArrowheads="1"/>
          </p:cNvSpPr>
          <p:nvPr>
            <p:ph type="sldNum" sz="quarter" idx="10"/>
          </p:nvPr>
        </p:nvSpPr>
        <p:spPr>
          <a:ln/>
        </p:spPr>
        <p:txBody>
          <a:bodyPr/>
          <a:lstStyle>
            <a:lvl1pPr>
              <a:defRPr/>
            </a:lvl1pPr>
          </a:lstStyle>
          <a:p>
            <a:pPr>
              <a:defRPr/>
            </a:pPr>
            <a:fld id="{A939FDBA-8355-42DD-80D0-180BAF37EDF0}" type="slidenum">
              <a:rPr lang="en-US" altLang="en-US"/>
              <a:pPr>
                <a:defRPr/>
              </a:pPr>
              <a:t>‹#›</a:t>
            </a:fld>
            <a:endParaRPr lang="en-US" alt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a:defRPr/>
            </a:pPr>
            <a:fld id="{AC0DA5CE-48B1-476C-92AD-E33D98A0CBCE}" type="slidenum">
              <a:rPr lang="en-US" altLang="en-US"/>
              <a:pPr>
                <a:defRPr/>
              </a:pPr>
              <a:t>‹#›</a:t>
            </a:fld>
            <a:endParaRPr lang="en-US" alt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a:defRPr/>
            </a:pPr>
            <a:fld id="{E68F8132-F244-4D77-8B20-7C5644864500}" type="slidenum">
              <a:rPr lang="en-US" altLang="en-US"/>
              <a:pPr>
                <a:defRPr/>
              </a:pPr>
              <a:t>‹#›</a:t>
            </a:fld>
            <a:endParaRPr lang="en-US" alt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61" descr="PPT cover"/>
          <p:cNvPicPr>
            <a:picLocks noChangeAspect="1" noChangeArrowheads="1"/>
          </p:cNvPicPr>
          <p:nvPr/>
        </p:nvPicPr>
        <p:blipFill>
          <a:blip r:embed="rId2" cstate="print"/>
          <a:srcRect/>
          <a:stretch>
            <a:fillRect/>
          </a:stretch>
        </p:blipFill>
        <p:spPr bwMode="auto">
          <a:xfrm>
            <a:off x="0" y="1828800"/>
            <a:ext cx="9144000" cy="3200400"/>
          </a:xfrm>
          <a:prstGeom prst="rect">
            <a:avLst/>
          </a:prstGeom>
          <a:noFill/>
          <a:ln w="9525">
            <a:noFill/>
            <a:miter lim="800000"/>
            <a:headEnd/>
            <a:tailEnd/>
          </a:ln>
        </p:spPr>
      </p:pic>
      <p:sp>
        <p:nvSpPr>
          <p:cNvPr id="5" name="Text Box 67"/>
          <p:cNvSpPr txBox="1">
            <a:spLocks noChangeArrowheads="1"/>
          </p:cNvSpPr>
          <p:nvPr userDrawn="1"/>
        </p:nvSpPr>
        <p:spPr bwMode="auto">
          <a:xfrm>
            <a:off x="501650" y="6270625"/>
            <a:ext cx="6705600" cy="336550"/>
          </a:xfrm>
          <a:prstGeom prst="rect">
            <a:avLst/>
          </a:prstGeom>
          <a:noFill/>
          <a:ln w="9525">
            <a:noFill/>
            <a:miter lim="800000"/>
            <a:headEnd/>
            <a:tailEnd/>
          </a:ln>
          <a:effectLst/>
        </p:spPr>
        <p:txBody>
          <a:bodyPr>
            <a:spAutoFit/>
          </a:bodyPr>
          <a:lstStyle/>
          <a:p>
            <a:pPr eaLnBrk="0" hangingPunct="0">
              <a:defRPr/>
            </a:pPr>
            <a:r>
              <a:rPr lang="en-US" altLang="en-US" sz="800" dirty="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dirty="0"/>
          </a:p>
        </p:txBody>
      </p:sp>
      <p:pic>
        <p:nvPicPr>
          <p:cNvPr id="6" name="Picture 68"/>
          <p:cNvPicPr>
            <a:picLocks noChangeAspect="1" noChangeArrowheads="1"/>
          </p:cNvPicPr>
          <p:nvPr userDrawn="1"/>
        </p:nvPicPr>
        <p:blipFill>
          <a:blip r:embed="rId3" cstate="print"/>
          <a:srcRect/>
          <a:stretch>
            <a:fillRect/>
          </a:stretch>
        </p:blipFill>
        <p:spPr bwMode="auto">
          <a:xfrm>
            <a:off x="7445375" y="6280150"/>
            <a:ext cx="1089025" cy="317500"/>
          </a:xfrm>
          <a:prstGeom prst="rect">
            <a:avLst/>
          </a:prstGeom>
          <a:noFill/>
          <a:ln w="9525">
            <a:noFill/>
            <a:miter lim="800000"/>
            <a:headEnd/>
            <a:tailEnd/>
          </a:ln>
        </p:spPr>
      </p:pic>
      <p:sp>
        <p:nvSpPr>
          <p:cNvPr id="35842" name="Rectangle 2"/>
          <p:cNvSpPr>
            <a:spLocks noGrp="1" noChangeArrowheads="1"/>
          </p:cNvSpPr>
          <p:nvPr>
            <p:ph type="ctrTitle"/>
          </p:nvPr>
        </p:nvSpPr>
        <p:spPr>
          <a:xfrm>
            <a:off x="1447800" y="2667000"/>
            <a:ext cx="7010400" cy="838200"/>
          </a:xfrm>
        </p:spPr>
        <p:txBody>
          <a:bodyPr/>
          <a:lstStyle>
            <a:lvl1pPr algn="r">
              <a:defRPr sz="3600" b="0">
                <a:solidFill>
                  <a:schemeClr val="bg1"/>
                </a:solidFill>
              </a:defRPr>
            </a:lvl1pPr>
          </a:lstStyle>
          <a:p>
            <a:r>
              <a:rPr lang="en-GB" altLang="en-US"/>
              <a:t>Click to edit Master title style</a:t>
            </a:r>
          </a:p>
        </p:txBody>
      </p:sp>
      <p:sp>
        <p:nvSpPr>
          <p:cNvPr id="35856" name="Rectangle 16"/>
          <p:cNvSpPr>
            <a:spLocks noGrp="1" noChangeArrowheads="1"/>
          </p:cNvSpPr>
          <p:nvPr>
            <p:ph type="subTitle" idx="1"/>
          </p:nvPr>
        </p:nvSpPr>
        <p:spPr>
          <a:xfrm>
            <a:off x="3124200" y="3657600"/>
            <a:ext cx="5334000" cy="609600"/>
          </a:xfrm>
        </p:spPr>
        <p:txBody>
          <a:bodyPr/>
          <a:lstStyle>
            <a:lvl1pPr marL="0" indent="0" algn="r">
              <a:buFont typeface="Wingdings" pitchFamily="2" charset="2"/>
              <a:buNone/>
              <a:defRPr sz="2800">
                <a:solidFill>
                  <a:schemeClr val="bg1"/>
                </a:solidFill>
              </a:defRPr>
            </a:lvl1pPr>
          </a:lstStyle>
          <a:p>
            <a:r>
              <a:rPr lang="en-GB" altLang="en-US"/>
              <a:t>Click to edit</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696200" cy="577850"/>
          </a:xfrm>
        </p:spPr>
        <p:txBody>
          <a:bodyPr/>
          <a:lstStyle/>
          <a:p>
            <a:r>
              <a:rPr lang="en-US"/>
              <a:t>Click to edit Master title style</a:t>
            </a:r>
            <a:endParaRPr lang="en-SG"/>
          </a:p>
        </p:txBody>
      </p:sp>
      <p:sp>
        <p:nvSpPr>
          <p:cNvPr id="3" name="Chart Placeholder 2"/>
          <p:cNvSpPr>
            <a:spLocks noGrp="1"/>
          </p:cNvSpPr>
          <p:nvPr>
            <p:ph type="chart" idx="1"/>
          </p:nvPr>
        </p:nvSpPr>
        <p:spPr>
          <a:xfrm>
            <a:off x="733426" y="1676400"/>
            <a:ext cx="7670800" cy="4267200"/>
          </a:xfrm>
        </p:spPr>
        <p:txBody>
          <a:bodyPr/>
          <a:lstStyle/>
          <a:p>
            <a:pPr lvl="0"/>
            <a:endParaRPr lang="en-SG" noProof="0" dirty="0"/>
          </a:p>
        </p:txBody>
      </p:sp>
      <p:sp>
        <p:nvSpPr>
          <p:cNvPr id="4" name="Rectangle 45"/>
          <p:cNvSpPr>
            <a:spLocks noGrp="1" noChangeArrowheads="1"/>
          </p:cNvSpPr>
          <p:nvPr>
            <p:ph type="sldNum" sz="quarter" idx="10"/>
          </p:nvPr>
        </p:nvSpPr>
        <p:spPr>
          <a:ln/>
        </p:spPr>
        <p:txBody>
          <a:bodyPr/>
          <a:lstStyle>
            <a:lvl1pPr>
              <a:defRPr/>
            </a:lvl1pPr>
          </a:lstStyle>
          <a:p>
            <a:pPr>
              <a:defRPr/>
            </a:pPr>
            <a:fld id="{3D9D71DF-225C-43A4-AE1F-BAE4BDB11FC0}" type="slidenum">
              <a:rPr lang="en-US" altLang="en-US">
                <a:solidFill>
                  <a:srgbClr val="000000"/>
                </a:solidFill>
              </a:rPr>
              <a:pPr>
                <a:defRPr/>
              </a:pPr>
              <a:t>‹#›</a:t>
            </a:fld>
            <a:endParaRPr lang="en-US" altLang="en-US" dirty="0">
              <a:solidFill>
                <a:srgbClr val="000000"/>
              </a:solidFill>
            </a:endParaRPr>
          </a:p>
        </p:txBody>
      </p:sp>
      <p:sp>
        <p:nvSpPr>
          <p:cNvPr id="5" name="Rectangle 49"/>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Tree>
    <p:extLst>
      <p:ext uri="{BB962C8B-B14F-4D97-AF65-F5344CB8AC3E}">
        <p14:creationId xmlns:p14="http://schemas.microsoft.com/office/powerpoint/2010/main" val="3195852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a:defRPr/>
            </a:pPr>
            <a:fld id="{9852D9AB-AB35-4FF6-8E25-5258891A136D}" type="slidenum">
              <a:rPr lang="en-US" altLang="en-US"/>
              <a:pPr>
                <a:defRPr/>
              </a:pPr>
              <a:t>‹#›</a:t>
            </a:fld>
            <a:endParaRPr lang="en-US" alt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5"/>
          <p:cNvSpPr>
            <a:spLocks noGrp="1" noChangeArrowheads="1"/>
          </p:cNvSpPr>
          <p:nvPr>
            <p:ph type="sldNum" sz="quarter" idx="10"/>
          </p:nvPr>
        </p:nvSpPr>
        <p:spPr>
          <a:ln/>
        </p:spPr>
        <p:txBody>
          <a:bodyPr/>
          <a:lstStyle>
            <a:lvl1pPr>
              <a:defRPr/>
            </a:lvl1pPr>
          </a:lstStyle>
          <a:p>
            <a:pPr>
              <a:defRPr/>
            </a:pPr>
            <a:fld id="{43A6D397-8809-4DDC-8651-12D48D2C3108}" type="slidenum">
              <a:rPr lang="en-US" altLang="en-US"/>
              <a:pPr>
                <a:defRPr/>
              </a:pPr>
              <a:t>‹#›</a:t>
            </a:fld>
            <a:endParaRPr lang="en-US" alt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0668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5"/>
          <p:cNvSpPr>
            <a:spLocks noGrp="1" noChangeArrowheads="1"/>
          </p:cNvSpPr>
          <p:nvPr>
            <p:ph type="sldNum" sz="quarter" idx="10"/>
          </p:nvPr>
        </p:nvSpPr>
        <p:spPr>
          <a:ln/>
        </p:spPr>
        <p:txBody>
          <a:bodyPr/>
          <a:lstStyle>
            <a:lvl1pPr>
              <a:defRPr/>
            </a:lvl1pPr>
          </a:lstStyle>
          <a:p>
            <a:pPr>
              <a:defRPr/>
            </a:pPr>
            <a:fld id="{86D24518-EB18-4186-96AF-76607D89E436}" type="slidenum">
              <a:rPr lang="en-US" altLang="en-US"/>
              <a:pPr>
                <a:defRPr/>
              </a:pPr>
              <a:t>‹#›</a:t>
            </a:fld>
            <a:endParaRPr lang="en-US" alt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5"/>
          <p:cNvSpPr>
            <a:spLocks noGrp="1" noChangeArrowheads="1"/>
          </p:cNvSpPr>
          <p:nvPr>
            <p:ph type="sldNum" sz="quarter" idx="10"/>
          </p:nvPr>
        </p:nvSpPr>
        <p:spPr>
          <a:ln/>
        </p:spPr>
        <p:txBody>
          <a:bodyPr/>
          <a:lstStyle>
            <a:lvl1pPr>
              <a:defRPr/>
            </a:lvl1pPr>
          </a:lstStyle>
          <a:p>
            <a:pPr>
              <a:defRPr/>
            </a:pPr>
            <a:fld id="{9A2DB194-2D83-457D-990C-BA7E58879893}" type="slidenum">
              <a:rPr lang="en-US" altLang="en-US"/>
              <a:pPr>
                <a:defRPr/>
              </a:pPr>
              <a:t>‹#›</a:t>
            </a:fld>
            <a:endParaRPr lang="en-US" altLang="en-US" dirty="0"/>
          </a:p>
        </p:txBody>
      </p:sp>
      <p:sp>
        <p:nvSpPr>
          <p:cNvPr id="8" name="Rectangle 49"/>
          <p:cNvSpPr>
            <a:spLocks noGrp="1" noChangeArrowheads="1"/>
          </p:cNvSpPr>
          <p:nvPr>
            <p:ph type="ftr" sz="quarter" idx="11"/>
          </p:nvPr>
        </p:nvSpPr>
        <p:spPr>
          <a:ln/>
        </p:spPr>
        <p:txBody>
          <a:bodyPr/>
          <a:lstStyle>
            <a:lvl1pPr>
              <a:defRPr/>
            </a:lvl1pPr>
          </a:lstStyle>
          <a:p>
            <a:pPr>
              <a:defRPr/>
            </a:pP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5"/>
          <p:cNvSpPr>
            <a:spLocks noGrp="1" noChangeArrowheads="1"/>
          </p:cNvSpPr>
          <p:nvPr>
            <p:ph type="sldNum" sz="quarter" idx="10"/>
          </p:nvPr>
        </p:nvSpPr>
        <p:spPr>
          <a:ln/>
        </p:spPr>
        <p:txBody>
          <a:bodyPr/>
          <a:lstStyle>
            <a:lvl1pPr>
              <a:defRPr/>
            </a:lvl1pPr>
          </a:lstStyle>
          <a:p>
            <a:pPr>
              <a:defRPr/>
            </a:pPr>
            <a:fld id="{E9B6F099-CEAF-4787-87B9-C9544A1B6278}" type="slidenum">
              <a:rPr lang="en-US" altLang="en-US"/>
              <a:pPr>
                <a:defRPr/>
              </a:pPr>
              <a:t>‹#›</a:t>
            </a:fld>
            <a:endParaRPr lang="en-US" altLang="en-US" dirty="0"/>
          </a:p>
        </p:txBody>
      </p:sp>
      <p:sp>
        <p:nvSpPr>
          <p:cNvPr id="4" name="Rectangle 49"/>
          <p:cNvSpPr>
            <a:spLocks noGrp="1" noChangeArrowheads="1"/>
          </p:cNvSpPr>
          <p:nvPr>
            <p:ph type="ftr" sz="quarter" idx="11"/>
          </p:nvPr>
        </p:nvSpPr>
        <p:spPr>
          <a:ln/>
        </p:spPr>
        <p:txBody>
          <a:bodyPr/>
          <a:lstStyle>
            <a:lvl1pPr>
              <a:defRPr/>
            </a:lvl1pPr>
          </a:lstStyle>
          <a:p>
            <a:pPr>
              <a:defRPr/>
            </a:pPr>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5"/>
          <p:cNvSpPr>
            <a:spLocks noGrp="1" noChangeArrowheads="1"/>
          </p:cNvSpPr>
          <p:nvPr>
            <p:ph type="sldNum" sz="quarter" idx="10"/>
          </p:nvPr>
        </p:nvSpPr>
        <p:spPr>
          <a:ln/>
        </p:spPr>
        <p:txBody>
          <a:bodyPr/>
          <a:lstStyle>
            <a:lvl1pPr>
              <a:defRPr/>
            </a:lvl1pPr>
          </a:lstStyle>
          <a:p>
            <a:pPr>
              <a:defRPr/>
            </a:pPr>
            <a:fld id="{C5EC2901-9F12-43F1-9382-8957B5AC9972}" type="slidenum">
              <a:rPr lang="en-US" altLang="en-US"/>
              <a:pPr>
                <a:defRPr/>
              </a:pPr>
              <a:t>‹#›</a:t>
            </a:fld>
            <a:endParaRPr lang="en-US" altLang="en-US" dirty="0"/>
          </a:p>
        </p:txBody>
      </p:sp>
      <p:sp>
        <p:nvSpPr>
          <p:cNvPr id="3" name="Rectangle 49"/>
          <p:cNvSpPr>
            <a:spLocks noGrp="1" noChangeArrowheads="1"/>
          </p:cNvSpPr>
          <p:nvPr>
            <p:ph type="ftr" sz="quarter" idx="11"/>
          </p:nvPr>
        </p:nvSpPr>
        <p:spPr>
          <a:ln/>
        </p:spPr>
        <p:txBody>
          <a:bodyPr/>
          <a:lstStyle>
            <a:lvl1pPr>
              <a:defRPr/>
            </a:lvl1pPr>
          </a:lstStyle>
          <a:p>
            <a:pPr>
              <a:defRPr/>
            </a:pPr>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C50E42FE-0D4D-4049-BE44-015556794CB0}" type="slidenum">
              <a:rPr lang="en-US" altLang="en-US"/>
              <a:pPr>
                <a:defRPr/>
              </a:pPr>
              <a:t>‹#›</a:t>
            </a:fld>
            <a:endParaRPr lang="en-US" alt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CE869F20-FFB1-4199-A549-A7E0D116A4B4}" type="slidenum">
              <a:rPr lang="en-US" altLang="en-US"/>
              <a:pPr>
                <a:defRPr/>
              </a:pPr>
              <a:t>‹#›</a:t>
            </a:fld>
            <a:endParaRPr lang="en-US" alt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228600"/>
            <a:ext cx="8077200" cy="5778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 style</a:t>
            </a:r>
          </a:p>
        </p:txBody>
      </p:sp>
      <p:sp>
        <p:nvSpPr>
          <p:cNvPr id="3075" name="Rectangle 3"/>
          <p:cNvSpPr>
            <a:spLocks noGrp="1" noChangeArrowheads="1"/>
          </p:cNvSpPr>
          <p:nvPr>
            <p:ph type="body" idx="1"/>
          </p:nvPr>
        </p:nvSpPr>
        <p:spPr bwMode="auto">
          <a:xfrm>
            <a:off x="533400" y="1066800"/>
            <a:ext cx="80772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  </a:t>
            </a:r>
          </a:p>
        </p:txBody>
      </p:sp>
      <p:sp>
        <p:nvSpPr>
          <p:cNvPr id="1069" name="Rectangle 45"/>
          <p:cNvSpPr>
            <a:spLocks noGrp="1" noChangeArrowheads="1"/>
          </p:cNvSpPr>
          <p:nvPr>
            <p:ph type="sldNum" sz="quarter" idx="4"/>
          </p:nvPr>
        </p:nvSpPr>
        <p:spPr bwMode="auto">
          <a:xfrm>
            <a:off x="7897813" y="6370638"/>
            <a:ext cx="1066800" cy="3810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eaLnBrk="0" hangingPunct="0">
              <a:defRPr>
                <a:latin typeface="Arial" charset="0"/>
                <a:cs typeface="Arial" charset="0"/>
              </a:defRPr>
            </a:lvl1pPr>
          </a:lstStyle>
          <a:p>
            <a:pPr>
              <a:defRPr/>
            </a:pPr>
            <a:fld id="{C90F05CE-EF88-4D6B-AEF0-F5041691C42A}" type="slidenum">
              <a:rPr lang="en-US" altLang="en-US"/>
              <a:pPr>
                <a:defRPr/>
              </a:pPr>
              <a:t>‹#›</a:t>
            </a:fld>
            <a:endParaRPr lang="en-US" altLang="en-US" dirty="0"/>
          </a:p>
        </p:txBody>
      </p:sp>
      <p:sp>
        <p:nvSpPr>
          <p:cNvPr id="1070" name="Line 46"/>
          <p:cNvSpPr>
            <a:spLocks noChangeShapeType="1"/>
          </p:cNvSpPr>
          <p:nvPr userDrawn="1"/>
        </p:nvSpPr>
        <p:spPr bwMode="auto">
          <a:xfrm>
            <a:off x="647700" y="6172200"/>
            <a:ext cx="7843838" cy="0"/>
          </a:xfrm>
          <a:prstGeom prst="line">
            <a:avLst/>
          </a:prstGeom>
          <a:noFill/>
          <a:ln w="19050">
            <a:solidFill>
              <a:schemeClr val="accent1"/>
            </a:solidFill>
            <a:round/>
            <a:headEnd/>
            <a:tailEnd/>
          </a:ln>
          <a:effectLst/>
        </p:spPr>
        <p:txBody>
          <a:bodyPr wrap="none" anchor="ctr"/>
          <a:lstStyle/>
          <a:p>
            <a:pPr eaLnBrk="0" hangingPunct="0">
              <a:defRPr/>
            </a:pPr>
            <a:endParaRPr lang="en-SG" sz="2800" b="1" dirty="0">
              <a:cs typeface="+mn-cs"/>
            </a:endParaRPr>
          </a:p>
        </p:txBody>
      </p:sp>
      <p:pic>
        <p:nvPicPr>
          <p:cNvPr id="3078" name="Picture 47"/>
          <p:cNvPicPr>
            <a:picLocks noChangeAspect="1" noChangeArrowheads="1"/>
          </p:cNvPicPr>
          <p:nvPr userDrawn="1"/>
        </p:nvPicPr>
        <p:blipFill>
          <a:blip r:embed="rId15" cstate="print"/>
          <a:srcRect/>
          <a:stretch>
            <a:fillRect/>
          </a:stretch>
        </p:blipFill>
        <p:spPr bwMode="auto">
          <a:xfrm>
            <a:off x="7445375" y="6280150"/>
            <a:ext cx="1089025" cy="317500"/>
          </a:xfrm>
          <a:prstGeom prst="rect">
            <a:avLst/>
          </a:prstGeom>
          <a:noFill/>
          <a:ln w="9525">
            <a:noFill/>
            <a:miter lim="800000"/>
            <a:headEnd/>
            <a:tailEnd/>
          </a:ln>
        </p:spPr>
      </p:pic>
      <p:sp>
        <p:nvSpPr>
          <p:cNvPr id="1073" name="Rectangle 49"/>
          <p:cNvSpPr>
            <a:spLocks noGrp="1" noChangeArrowheads="1"/>
          </p:cNvSpPr>
          <p:nvPr>
            <p:ph type="ftr" sz="quarter" idx="3"/>
          </p:nvPr>
        </p:nvSpPr>
        <p:spPr bwMode="auto">
          <a:xfrm>
            <a:off x="685800" y="6229350"/>
            <a:ext cx="6248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a:latin typeface="Arial" charset="0"/>
                <a:ea typeface="宋体" pitchFamily="2" charset="-122"/>
                <a:cs typeface="Arial" charset="0"/>
              </a:defRPr>
            </a:lvl1pPr>
          </a:lstStyle>
          <a:p>
            <a:pPr>
              <a:defRPr/>
            </a:pPr>
            <a:endParaRPr lang="en-US" altLang="zh-CN" dirty="0"/>
          </a:p>
        </p:txBody>
      </p:sp>
    </p:spTree>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 id="2147484313" r:id="rId12"/>
    <p:sldLayoutId id="2147484314" r:id="rId13"/>
  </p:sldLayoutIdLst>
  <p:hf hdr="0" ftr="0" dt="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pitchFamily="34" charset="0"/>
        </a:defRPr>
      </a:lvl2pPr>
      <a:lvl3pPr algn="l" rtl="0" eaLnBrk="0" fontAlgn="base" hangingPunct="0">
        <a:spcBef>
          <a:spcPct val="0"/>
        </a:spcBef>
        <a:spcAft>
          <a:spcPct val="0"/>
        </a:spcAft>
        <a:defRPr sz="2400" b="1">
          <a:solidFill>
            <a:schemeClr val="tx1"/>
          </a:solidFill>
          <a:latin typeface="Arial" pitchFamily="34" charset="0"/>
        </a:defRPr>
      </a:lvl3pPr>
      <a:lvl4pPr algn="l" rtl="0" eaLnBrk="0" fontAlgn="base" hangingPunct="0">
        <a:spcBef>
          <a:spcPct val="0"/>
        </a:spcBef>
        <a:spcAft>
          <a:spcPct val="0"/>
        </a:spcAft>
        <a:defRPr sz="2400" b="1">
          <a:solidFill>
            <a:schemeClr val="tx1"/>
          </a:solidFill>
          <a:latin typeface="Arial" pitchFamily="34" charset="0"/>
        </a:defRPr>
      </a:lvl4pPr>
      <a:lvl5pPr algn="l" rtl="0" eaLnBrk="0" fontAlgn="base" hangingPunct="0">
        <a:spcBef>
          <a:spcPct val="0"/>
        </a:spcBef>
        <a:spcAft>
          <a:spcPct val="0"/>
        </a:spcAft>
        <a:defRPr sz="2400" b="1">
          <a:solidFill>
            <a:schemeClr val="tx1"/>
          </a:solidFill>
          <a:latin typeface="Arial" pitchFamily="34" charset="0"/>
        </a:defRPr>
      </a:lvl5pPr>
      <a:lvl6pPr marL="457200" algn="l" rtl="0" fontAlgn="base">
        <a:spcBef>
          <a:spcPct val="0"/>
        </a:spcBef>
        <a:spcAft>
          <a:spcPct val="0"/>
        </a:spcAft>
        <a:defRPr sz="2400" b="1">
          <a:solidFill>
            <a:schemeClr val="tx1"/>
          </a:solidFill>
          <a:latin typeface="Arial" pitchFamily="34" charset="0"/>
        </a:defRPr>
      </a:lvl6pPr>
      <a:lvl7pPr marL="914400" algn="l" rtl="0" fontAlgn="base">
        <a:spcBef>
          <a:spcPct val="0"/>
        </a:spcBef>
        <a:spcAft>
          <a:spcPct val="0"/>
        </a:spcAft>
        <a:defRPr sz="2400" b="1">
          <a:solidFill>
            <a:schemeClr val="tx1"/>
          </a:solidFill>
          <a:latin typeface="Arial" pitchFamily="34" charset="0"/>
        </a:defRPr>
      </a:lvl7pPr>
      <a:lvl8pPr marL="1371600" algn="l" rtl="0" fontAlgn="base">
        <a:spcBef>
          <a:spcPct val="0"/>
        </a:spcBef>
        <a:spcAft>
          <a:spcPct val="0"/>
        </a:spcAft>
        <a:defRPr sz="2400" b="1">
          <a:solidFill>
            <a:schemeClr val="tx1"/>
          </a:solidFill>
          <a:latin typeface="Arial" pitchFamily="34" charset="0"/>
        </a:defRPr>
      </a:lvl8pPr>
      <a:lvl9pPr marL="1828800" algn="l" rtl="0" fontAlgn="base">
        <a:spcBef>
          <a:spcPct val="0"/>
        </a:spcBef>
        <a:spcAft>
          <a:spcPct val="0"/>
        </a:spcAft>
        <a:defRPr sz="2400" b="1">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 Id="rId9"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8"/>
          <p:cNvSpPr>
            <a:spLocks noChangeShapeType="1"/>
          </p:cNvSpPr>
          <p:nvPr/>
        </p:nvSpPr>
        <p:spPr bwMode="auto">
          <a:xfrm>
            <a:off x="0" y="4972050"/>
            <a:ext cx="9144000" cy="0"/>
          </a:xfrm>
          <a:prstGeom prst="line">
            <a:avLst/>
          </a:prstGeom>
          <a:noFill/>
          <a:ln w="9525">
            <a:solidFill>
              <a:srgbClr val="FF3300"/>
            </a:solidFill>
            <a:round/>
            <a:headEnd/>
            <a:tailEnd/>
          </a:ln>
        </p:spPr>
        <p:txBody>
          <a:bodyPr wrap="none" anchor="ctr"/>
          <a:lstStyle/>
          <a:p>
            <a:endParaRPr lang="en-US" dirty="0"/>
          </a:p>
        </p:txBody>
      </p:sp>
      <p:sp>
        <p:nvSpPr>
          <p:cNvPr id="5123" name="Line 9"/>
          <p:cNvSpPr>
            <a:spLocks noChangeShapeType="1"/>
          </p:cNvSpPr>
          <p:nvPr/>
        </p:nvSpPr>
        <p:spPr bwMode="auto">
          <a:xfrm>
            <a:off x="0" y="1889125"/>
            <a:ext cx="9144000" cy="0"/>
          </a:xfrm>
          <a:prstGeom prst="line">
            <a:avLst/>
          </a:prstGeom>
          <a:noFill/>
          <a:ln w="9525">
            <a:solidFill>
              <a:srgbClr val="FF3300"/>
            </a:solidFill>
            <a:round/>
            <a:headEnd/>
            <a:tailEnd/>
          </a:ln>
        </p:spPr>
        <p:txBody>
          <a:bodyPr wrap="none" anchor="ctr"/>
          <a:lstStyle/>
          <a:p>
            <a:endParaRPr lang="en-US" dirty="0"/>
          </a:p>
        </p:txBody>
      </p:sp>
      <p:sp>
        <p:nvSpPr>
          <p:cNvPr id="5124" name="Text Box 17"/>
          <p:cNvSpPr txBox="1">
            <a:spLocks noChangeArrowheads="1"/>
          </p:cNvSpPr>
          <p:nvPr/>
        </p:nvSpPr>
        <p:spPr bwMode="auto">
          <a:xfrm>
            <a:off x="647700" y="6248400"/>
            <a:ext cx="5829300" cy="411163"/>
          </a:xfrm>
          <a:prstGeom prst="rect">
            <a:avLst/>
          </a:prstGeom>
          <a:noFill/>
          <a:ln w="9525" algn="ctr">
            <a:noFill/>
            <a:miter lim="800000"/>
            <a:headEnd/>
            <a:tailEnd/>
          </a:ln>
        </p:spPr>
        <p:txBody>
          <a:bodyPr>
            <a:spAutoFit/>
          </a:bodyPr>
          <a:lstStyle/>
          <a:p>
            <a:pPr>
              <a:spcBef>
                <a:spcPct val="50000"/>
              </a:spcBef>
            </a:pPr>
            <a:r>
              <a:rPr lang="en-US" sz="700" dirty="0">
                <a:solidFill>
                  <a:srgbClr val="000000"/>
                </a:solidFill>
                <a:ea typeface="宋体" pitchFamily="2" charset="-122"/>
              </a:rPr>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a:t>
            </a:r>
          </a:p>
        </p:txBody>
      </p:sp>
      <p:sp>
        <p:nvSpPr>
          <p:cNvPr id="5125" name="Rectangle 5"/>
          <p:cNvSpPr>
            <a:spLocks noChangeArrowheads="1"/>
          </p:cNvSpPr>
          <p:nvPr/>
        </p:nvSpPr>
        <p:spPr bwMode="gray">
          <a:xfrm>
            <a:off x="533400" y="2133600"/>
            <a:ext cx="8382000" cy="1335750"/>
          </a:xfrm>
          <a:prstGeom prst="rect">
            <a:avLst/>
          </a:prstGeom>
          <a:noFill/>
          <a:ln w="9525">
            <a:noFill/>
            <a:miter lim="800000"/>
            <a:headEnd/>
            <a:tailEnd/>
          </a:ln>
        </p:spPr>
        <p:txBody>
          <a:bodyPr>
            <a:spAutoFit/>
          </a:bodyPr>
          <a:lstStyle/>
          <a:p>
            <a:pPr algn="r" defTabSz="449263">
              <a:spcBef>
                <a:spcPct val="20000"/>
              </a:spcBef>
            </a:pPr>
            <a:r>
              <a:rPr lang="en-US" altLang="zh-SG" sz="2800" dirty="0">
                <a:solidFill>
                  <a:srgbClr val="000000"/>
                </a:solidFill>
                <a:ea typeface="宋体" pitchFamily="2" charset="-122"/>
              </a:rPr>
              <a:t>Credit Architecture Workshop</a:t>
            </a:r>
          </a:p>
          <a:p>
            <a:pPr algn="r" defTabSz="449263">
              <a:spcBef>
                <a:spcPct val="20000"/>
              </a:spcBef>
            </a:pPr>
            <a:r>
              <a:rPr lang="en-GB" altLang="zh-SG" sz="2400" dirty="0">
                <a:solidFill>
                  <a:srgbClr val="000000"/>
                </a:solidFill>
                <a:ea typeface="宋体" pitchFamily="2" charset="-122"/>
              </a:rPr>
              <a:t>Central Limit System</a:t>
            </a:r>
            <a:endParaRPr lang="en-GB" altLang="zh-SG" sz="2800" dirty="0">
              <a:solidFill>
                <a:srgbClr val="000000"/>
              </a:solidFill>
              <a:ea typeface="宋体" pitchFamily="2" charset="-122"/>
            </a:endParaRPr>
          </a:p>
          <a:p>
            <a:pPr algn="r" defTabSz="449263">
              <a:spcBef>
                <a:spcPct val="20000"/>
              </a:spcBef>
            </a:pPr>
            <a:r>
              <a:rPr lang="en-GB" altLang="zh-SG" sz="2000" dirty="0">
                <a:solidFill>
                  <a:srgbClr val="000000"/>
                </a:solidFill>
                <a:ea typeface="宋体" pitchFamily="2" charset="-122"/>
              </a:rPr>
              <a:t>Business Vision &amp; Limit Management Design</a:t>
            </a:r>
            <a:endParaRPr lang="en-US" altLang="zh-SG" sz="2000" dirty="0">
              <a:solidFill>
                <a:srgbClr val="000000"/>
              </a:solidFill>
              <a:ea typeface="宋体" pitchFamily="2" charset="-122"/>
            </a:endParaRPr>
          </a:p>
        </p:txBody>
      </p:sp>
    </p:spTree>
    <p:extLst>
      <p:ext uri="{BB962C8B-B14F-4D97-AF65-F5344CB8AC3E}">
        <p14:creationId xmlns:p14="http://schemas.microsoft.com/office/powerpoint/2010/main" val="1095007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238955" y="1309816"/>
            <a:ext cx="6867973" cy="2386288"/>
          </a:xfrm>
          <a:prstGeom prst="rect">
            <a:avLst/>
          </a:prstGeom>
          <a:solidFill>
            <a:schemeClr val="accent1">
              <a:lumMod val="20000"/>
              <a:lumOff val="80000"/>
              <a:alpha val="5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p:nvSpPr>
        <p:spPr>
          <a:xfrm>
            <a:off x="6709895" y="2323658"/>
            <a:ext cx="2358324" cy="734427"/>
          </a:xfrm>
          <a:prstGeom prst="roundRect">
            <a:avLst/>
          </a:prstGeom>
          <a:no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06" y="4976"/>
            <a:ext cx="9142594" cy="577850"/>
          </a:xfrm>
        </p:spPr>
        <p:txBody>
          <a:bodyPr/>
          <a:lstStyle/>
          <a:p>
            <a:r>
              <a:rPr lang="en-GB" sz="2000" dirty="0">
                <a:latin typeface="+mn-lt"/>
                <a:cs typeface="Arial" pitchFamily="34" charset="0"/>
              </a:rPr>
              <a:t>Architecture map – Target State (Risk Monitoring and Reporting). Risk reporting driven by FRDM P4/FRDM Target Vision project </a:t>
            </a:r>
            <a:endParaRPr lang="en-US" sz="2000" dirty="0">
              <a:latin typeface="+mn-lt"/>
            </a:endParaRPr>
          </a:p>
        </p:txBody>
      </p:sp>
      <p:sp>
        <p:nvSpPr>
          <p:cNvPr id="123" name="Rounded Rectangle 122"/>
          <p:cNvSpPr/>
          <p:nvPr/>
        </p:nvSpPr>
        <p:spPr bwMode="auto">
          <a:xfrm>
            <a:off x="2531461" y="628823"/>
            <a:ext cx="6407823" cy="34248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hangingPunct="0"/>
            <a:r>
              <a:rPr lang="en-GB" sz="1600" b="1" dirty="0">
                <a:solidFill>
                  <a:srgbClr val="000000"/>
                </a:solidFill>
                <a:latin typeface="+mn-lt"/>
                <a:cs typeface="Arial" pitchFamily="34" charset="0"/>
              </a:rPr>
              <a:t>CWB</a:t>
            </a:r>
            <a:endParaRPr lang="en-US" sz="1600" b="1" dirty="0">
              <a:solidFill>
                <a:srgbClr val="000000"/>
              </a:solidFill>
              <a:latin typeface="+mn-lt"/>
              <a:cs typeface="Arial" pitchFamily="34" charset="0"/>
            </a:endParaRPr>
          </a:p>
        </p:txBody>
      </p:sp>
      <p:sp>
        <p:nvSpPr>
          <p:cNvPr id="80" name="Rounded Rectangle 79"/>
          <p:cNvSpPr/>
          <p:nvPr/>
        </p:nvSpPr>
        <p:spPr bwMode="auto">
          <a:xfrm>
            <a:off x="2558126" y="1403920"/>
            <a:ext cx="6392208" cy="83756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100" b="1" dirty="0">
              <a:solidFill>
                <a:srgbClr val="000000"/>
              </a:solidFill>
              <a:latin typeface="+mn-lt"/>
              <a:cs typeface="Arial" pitchFamily="34" charset="0"/>
            </a:endParaRPr>
          </a:p>
        </p:txBody>
      </p:sp>
      <p:cxnSp>
        <p:nvCxnSpPr>
          <p:cNvPr id="5" name="Straight Arrow Connector 4"/>
          <p:cNvCxnSpPr/>
          <p:nvPr/>
        </p:nvCxnSpPr>
        <p:spPr>
          <a:xfrm>
            <a:off x="3653617" y="971304"/>
            <a:ext cx="0" cy="432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bwMode="auto">
          <a:xfrm>
            <a:off x="2276027" y="3134581"/>
            <a:ext cx="738230"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Finacle SG</a:t>
            </a:r>
          </a:p>
        </p:txBody>
      </p:sp>
      <p:cxnSp>
        <p:nvCxnSpPr>
          <p:cNvPr id="116" name="Straight Arrow Connector 115"/>
          <p:cNvCxnSpPr/>
          <p:nvPr/>
        </p:nvCxnSpPr>
        <p:spPr>
          <a:xfrm>
            <a:off x="2760981" y="2243245"/>
            <a:ext cx="0" cy="88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flipV="1">
            <a:off x="2865071" y="2243245"/>
            <a:ext cx="1" cy="887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V="1">
            <a:off x="7151281" y="971304"/>
            <a:ext cx="16448" cy="432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Rounded Rectangle 161"/>
          <p:cNvSpPr/>
          <p:nvPr/>
        </p:nvSpPr>
        <p:spPr bwMode="auto">
          <a:xfrm>
            <a:off x="3422929" y="3143883"/>
            <a:ext cx="640488"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Finacle CN</a:t>
            </a:r>
          </a:p>
        </p:txBody>
      </p:sp>
      <p:cxnSp>
        <p:nvCxnSpPr>
          <p:cNvPr id="163" name="Straight Arrow Connector 162"/>
          <p:cNvCxnSpPr/>
          <p:nvPr/>
        </p:nvCxnSpPr>
        <p:spPr>
          <a:xfrm>
            <a:off x="3761998" y="2232104"/>
            <a:ext cx="0" cy="88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V="1">
            <a:off x="3916705" y="2232104"/>
            <a:ext cx="1" cy="887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8" name="Rounded Rectangle 167"/>
          <p:cNvSpPr/>
          <p:nvPr/>
        </p:nvSpPr>
        <p:spPr bwMode="auto">
          <a:xfrm>
            <a:off x="3090458" y="3142710"/>
            <a:ext cx="271890"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a:t>
            </a:r>
          </a:p>
        </p:txBody>
      </p:sp>
      <p:sp>
        <p:nvSpPr>
          <p:cNvPr id="172" name="Rounded Rectangle 171"/>
          <p:cNvSpPr/>
          <p:nvPr/>
        </p:nvSpPr>
        <p:spPr bwMode="auto">
          <a:xfrm>
            <a:off x="4140184" y="3143883"/>
            <a:ext cx="551629" cy="425821"/>
          </a:xfrm>
          <a:prstGeom prst="roundRect">
            <a:avLst/>
          </a:prstGeom>
          <a:solidFill>
            <a:schemeClr val="bg1">
              <a:lumMod val="95000"/>
            </a:schemeClr>
          </a:solidFill>
          <a:ln w="9525" cap="flat" cmpd="sng" algn="ctr">
            <a:solidFill>
              <a:schemeClr val="tx1"/>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SG CASA</a:t>
            </a:r>
          </a:p>
        </p:txBody>
      </p:sp>
      <p:sp>
        <p:nvSpPr>
          <p:cNvPr id="176" name="Rounded Rectangle 175"/>
          <p:cNvSpPr/>
          <p:nvPr/>
        </p:nvSpPr>
        <p:spPr bwMode="auto">
          <a:xfrm>
            <a:off x="4746821" y="3134581"/>
            <a:ext cx="614139" cy="425821"/>
          </a:xfrm>
          <a:prstGeom prst="roundRect">
            <a:avLst/>
          </a:prstGeom>
          <a:solidFill>
            <a:schemeClr val="bg1">
              <a:lumMod val="95000"/>
            </a:schemeClr>
          </a:solidFill>
          <a:ln w="9525" cap="flat" cmpd="sng" algn="ctr">
            <a:solidFill>
              <a:schemeClr val="tx1"/>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FPRO</a:t>
            </a:r>
            <a:endParaRPr lang="en-GB" sz="1100" b="1" baseline="30000" dirty="0">
              <a:solidFill>
                <a:srgbClr val="000000"/>
              </a:solidFill>
              <a:latin typeface="+mn-lt"/>
              <a:cs typeface="Arial" pitchFamily="34" charset="0"/>
            </a:endParaRPr>
          </a:p>
        </p:txBody>
      </p:sp>
      <p:cxnSp>
        <p:nvCxnSpPr>
          <p:cNvPr id="178" name="Straight Arrow Connector 177"/>
          <p:cNvCxnSpPr/>
          <p:nvPr/>
        </p:nvCxnSpPr>
        <p:spPr>
          <a:xfrm flipV="1">
            <a:off x="5147577" y="2246919"/>
            <a:ext cx="1" cy="887662"/>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80" name="Rounded Rectangle 179"/>
          <p:cNvSpPr/>
          <p:nvPr/>
        </p:nvSpPr>
        <p:spPr bwMode="auto">
          <a:xfrm>
            <a:off x="5418443" y="3128529"/>
            <a:ext cx="564289"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IMEX</a:t>
            </a:r>
          </a:p>
        </p:txBody>
      </p:sp>
      <p:sp>
        <p:nvSpPr>
          <p:cNvPr id="185" name="Rounded Rectangle 184"/>
          <p:cNvSpPr/>
          <p:nvPr/>
        </p:nvSpPr>
        <p:spPr bwMode="auto">
          <a:xfrm>
            <a:off x="6709895" y="3131183"/>
            <a:ext cx="558800"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Vplus</a:t>
            </a:r>
          </a:p>
        </p:txBody>
      </p:sp>
      <p:sp>
        <p:nvSpPr>
          <p:cNvPr id="193" name="Rounded Rectangle 192"/>
          <p:cNvSpPr/>
          <p:nvPr/>
        </p:nvSpPr>
        <p:spPr bwMode="auto">
          <a:xfrm>
            <a:off x="7312197" y="3135336"/>
            <a:ext cx="536858"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UBIX</a:t>
            </a:r>
            <a:endParaRPr lang="en-GB" sz="1100" b="1" baseline="30000" dirty="0">
              <a:solidFill>
                <a:srgbClr val="000000"/>
              </a:solidFill>
              <a:latin typeface="+mn-lt"/>
              <a:cs typeface="Arial" pitchFamily="34" charset="0"/>
            </a:endParaRPr>
          </a:p>
        </p:txBody>
      </p:sp>
      <p:sp>
        <p:nvSpPr>
          <p:cNvPr id="198" name="Rounded Rectangle 197"/>
          <p:cNvSpPr/>
          <p:nvPr/>
        </p:nvSpPr>
        <p:spPr bwMode="auto">
          <a:xfrm>
            <a:off x="7892748" y="3135336"/>
            <a:ext cx="559039"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TZSP</a:t>
            </a:r>
            <a:endParaRPr lang="en-GB" sz="1100" b="1" baseline="30000" dirty="0">
              <a:solidFill>
                <a:srgbClr val="000000"/>
              </a:solidFill>
              <a:latin typeface="+mn-lt"/>
              <a:cs typeface="Arial" pitchFamily="34" charset="0"/>
            </a:endParaRPr>
          </a:p>
        </p:txBody>
      </p:sp>
      <p:sp>
        <p:nvSpPr>
          <p:cNvPr id="209" name="Rounded Rectangle 208"/>
          <p:cNvSpPr/>
          <p:nvPr/>
        </p:nvSpPr>
        <p:spPr bwMode="auto">
          <a:xfrm>
            <a:off x="139506" y="1408900"/>
            <a:ext cx="2070338" cy="350587"/>
          </a:xfrm>
          <a:prstGeom prst="round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Central Limit System (Services &amp; Credit Master Data) </a:t>
            </a:r>
          </a:p>
        </p:txBody>
      </p:sp>
      <p:sp>
        <p:nvSpPr>
          <p:cNvPr id="210" name="Rounded Rectangle 209"/>
          <p:cNvSpPr/>
          <p:nvPr/>
        </p:nvSpPr>
        <p:spPr bwMode="auto">
          <a:xfrm>
            <a:off x="128537" y="628823"/>
            <a:ext cx="2070338" cy="350587"/>
          </a:xfrm>
          <a:prstGeom prst="round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Credit Workbench</a:t>
            </a:r>
          </a:p>
        </p:txBody>
      </p:sp>
      <p:sp>
        <p:nvSpPr>
          <p:cNvPr id="211" name="Rounded Rectangle 210"/>
          <p:cNvSpPr/>
          <p:nvPr/>
        </p:nvSpPr>
        <p:spPr bwMode="auto">
          <a:xfrm>
            <a:off x="123035" y="3128529"/>
            <a:ext cx="2070338" cy="440002"/>
          </a:xfrm>
          <a:prstGeom prst="round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Product Processers &amp; Standalone Limit Systems</a:t>
            </a:r>
          </a:p>
        </p:txBody>
      </p:sp>
      <p:sp>
        <p:nvSpPr>
          <p:cNvPr id="47" name="TextBox 46"/>
          <p:cNvSpPr txBox="1"/>
          <p:nvPr/>
        </p:nvSpPr>
        <p:spPr>
          <a:xfrm>
            <a:off x="6442555" y="1555869"/>
            <a:ext cx="1880988" cy="553998"/>
          </a:xfrm>
          <a:prstGeom prst="rect">
            <a:avLst/>
          </a:prstGeom>
          <a:noFill/>
        </p:spPr>
        <p:txBody>
          <a:bodyPr wrap="square" rtlCol="0">
            <a:spAutoFit/>
          </a:bodyPr>
          <a:lstStyle/>
          <a:p>
            <a:pPr marL="171450" indent="-171450">
              <a:buFontTx/>
              <a:buChar char="-"/>
            </a:pPr>
            <a:r>
              <a:rPr lang="en-GB" dirty="0">
                <a:latin typeface="+mn-lt"/>
              </a:rPr>
              <a:t>Allocated</a:t>
            </a:r>
          </a:p>
          <a:p>
            <a:pPr marL="171450" indent="-171450">
              <a:buFontTx/>
              <a:buChar char="-"/>
            </a:pPr>
            <a:r>
              <a:rPr lang="en-GB" dirty="0">
                <a:latin typeface="+mn-lt"/>
              </a:rPr>
              <a:t>Activated</a:t>
            </a:r>
          </a:p>
          <a:p>
            <a:pPr marL="171450" indent="-171450">
              <a:buFontTx/>
              <a:buChar char="-"/>
            </a:pPr>
            <a:r>
              <a:rPr lang="en-GB" dirty="0">
                <a:latin typeface="+mn-lt"/>
              </a:rPr>
              <a:t>Expired </a:t>
            </a:r>
            <a:endParaRPr lang="en-US" dirty="0">
              <a:latin typeface="+mn-lt"/>
            </a:endParaRPr>
          </a:p>
        </p:txBody>
      </p:sp>
      <p:cxnSp>
        <p:nvCxnSpPr>
          <p:cNvPr id="87" name="Straight Arrow Connector 86"/>
          <p:cNvCxnSpPr/>
          <p:nvPr/>
        </p:nvCxnSpPr>
        <p:spPr>
          <a:xfrm>
            <a:off x="5599301" y="2243248"/>
            <a:ext cx="0" cy="88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5751701" y="2243248"/>
            <a:ext cx="1" cy="887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6932102" y="2240004"/>
            <a:ext cx="0" cy="887662"/>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7084502" y="2240004"/>
            <a:ext cx="1" cy="8876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4984576" y="2243245"/>
            <a:ext cx="0" cy="887662"/>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7658148" y="2243673"/>
            <a:ext cx="1" cy="8876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7495147" y="2239999"/>
            <a:ext cx="0" cy="887662"/>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8324041" y="2240426"/>
            <a:ext cx="1" cy="8876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8161040" y="2236752"/>
            <a:ext cx="0" cy="887662"/>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258018" y="2388867"/>
            <a:ext cx="69731" cy="6163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2654935" y="6254226"/>
            <a:ext cx="5402881" cy="553998"/>
          </a:xfrm>
          <a:prstGeom prst="rect">
            <a:avLst/>
          </a:prstGeom>
          <a:noFill/>
        </p:spPr>
        <p:txBody>
          <a:bodyPr wrap="square" rtlCol="0">
            <a:spAutoFit/>
          </a:bodyPr>
          <a:lstStyle/>
          <a:p>
            <a:r>
              <a:rPr lang="en-GB" dirty="0"/>
              <a:t>   Existing interfaces for SG that can be leveraged and extended to other locations</a:t>
            </a:r>
          </a:p>
          <a:p>
            <a:r>
              <a:rPr lang="en-GB" dirty="0"/>
              <a:t>#  Low credit exposure / volume for IBG customers and CLS is T+1 limit controller</a:t>
            </a:r>
          </a:p>
          <a:p>
            <a:endParaRPr lang="en-GB" dirty="0"/>
          </a:p>
        </p:txBody>
      </p:sp>
      <p:cxnSp>
        <p:nvCxnSpPr>
          <p:cNvPr id="101" name="Straight Arrow Connector 100"/>
          <p:cNvCxnSpPr/>
          <p:nvPr/>
        </p:nvCxnSpPr>
        <p:spPr>
          <a:xfrm>
            <a:off x="4355463" y="2244845"/>
            <a:ext cx="0" cy="88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4507863" y="2244845"/>
            <a:ext cx="1" cy="887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bwMode="auto">
          <a:xfrm>
            <a:off x="8509180" y="3137608"/>
            <a:ext cx="559039"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a:t>
            </a:r>
            <a:endParaRPr lang="en-GB" sz="1100" b="1" baseline="30000" dirty="0">
              <a:solidFill>
                <a:srgbClr val="000000"/>
              </a:solidFill>
              <a:latin typeface="+mn-lt"/>
              <a:cs typeface="Arial" pitchFamily="34" charset="0"/>
            </a:endParaRPr>
          </a:p>
        </p:txBody>
      </p:sp>
      <p:cxnSp>
        <p:nvCxnSpPr>
          <p:cNvPr id="104" name="Straight Arrow Connector 103"/>
          <p:cNvCxnSpPr/>
          <p:nvPr/>
        </p:nvCxnSpPr>
        <p:spPr>
          <a:xfrm flipV="1">
            <a:off x="8850533" y="2242698"/>
            <a:ext cx="1" cy="8876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8717512" y="2239024"/>
            <a:ext cx="0" cy="887662"/>
          </a:xfrm>
          <a:prstGeom prst="straightConnector1">
            <a:avLst/>
          </a:prstGeom>
          <a:ln>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42388" y="6114234"/>
            <a:ext cx="761021" cy="276999"/>
          </a:xfrm>
          <a:prstGeom prst="rect">
            <a:avLst/>
          </a:prstGeom>
          <a:noFill/>
        </p:spPr>
        <p:txBody>
          <a:bodyPr wrap="square" rtlCol="0">
            <a:spAutoFit/>
          </a:bodyPr>
          <a:lstStyle/>
          <a:p>
            <a:r>
              <a:rPr lang="en-GB" sz="1200" b="1" dirty="0">
                <a:solidFill>
                  <a:srgbClr val="000000"/>
                </a:solidFill>
              </a:rPr>
              <a:t>Legend</a:t>
            </a:r>
          </a:p>
        </p:txBody>
      </p:sp>
      <p:cxnSp>
        <p:nvCxnSpPr>
          <p:cNvPr id="82" name="Straight Arrow Connector 81"/>
          <p:cNvCxnSpPr/>
          <p:nvPr/>
        </p:nvCxnSpPr>
        <p:spPr>
          <a:xfrm>
            <a:off x="3478562" y="971304"/>
            <a:ext cx="0" cy="43261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3013484" y="1518530"/>
            <a:ext cx="1880988" cy="707886"/>
          </a:xfrm>
          <a:prstGeom prst="rect">
            <a:avLst/>
          </a:prstGeom>
          <a:noFill/>
        </p:spPr>
        <p:txBody>
          <a:bodyPr wrap="square" rtlCol="0">
            <a:spAutoFit/>
          </a:bodyPr>
          <a:lstStyle/>
          <a:p>
            <a:pPr marL="171450" indent="-171450">
              <a:buFontTx/>
              <a:buChar char="-"/>
            </a:pPr>
            <a:r>
              <a:rPr lang="en-GB" dirty="0">
                <a:latin typeface="+mn-lt"/>
              </a:rPr>
              <a:t>Proposed</a:t>
            </a:r>
          </a:p>
          <a:p>
            <a:pPr marL="171450" indent="-171450">
              <a:buFontTx/>
              <a:buChar char="-"/>
            </a:pPr>
            <a:r>
              <a:rPr lang="en-GB" dirty="0">
                <a:latin typeface="+mn-lt"/>
              </a:rPr>
              <a:t>Offered (for advised cases)</a:t>
            </a:r>
          </a:p>
          <a:p>
            <a:pPr marL="171450" indent="-171450">
              <a:buFontTx/>
              <a:buChar char="-"/>
            </a:pPr>
            <a:r>
              <a:rPr lang="en-GB" dirty="0">
                <a:latin typeface="+mn-lt"/>
              </a:rPr>
              <a:t>Accepted (for advised cases)</a:t>
            </a:r>
          </a:p>
          <a:p>
            <a:pPr marL="171450" indent="-171450">
              <a:buFontTx/>
              <a:buChar char="-"/>
            </a:pPr>
            <a:r>
              <a:rPr lang="en-GB" dirty="0">
                <a:latin typeface="+mn-lt"/>
              </a:rPr>
              <a:t>Approved</a:t>
            </a:r>
          </a:p>
        </p:txBody>
      </p:sp>
      <p:sp>
        <p:nvSpPr>
          <p:cNvPr id="112" name="Oval 111"/>
          <p:cNvSpPr/>
          <p:nvPr/>
        </p:nvSpPr>
        <p:spPr>
          <a:xfrm>
            <a:off x="5841336" y="2388867"/>
            <a:ext cx="69731" cy="6163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7162279" y="2388867"/>
            <a:ext cx="69731" cy="6163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7780487" y="2388867"/>
            <a:ext cx="69731" cy="6163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8935844" y="2388867"/>
            <a:ext cx="69731" cy="6163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2743641" y="6335895"/>
            <a:ext cx="60363" cy="6163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7105086" y="2480907"/>
            <a:ext cx="157091" cy="246221"/>
          </a:xfrm>
          <a:prstGeom prst="rect">
            <a:avLst/>
          </a:prstGeom>
          <a:noFill/>
        </p:spPr>
        <p:txBody>
          <a:bodyPr wrap="square" rtlCol="0">
            <a:spAutoFit/>
          </a:bodyPr>
          <a:lstStyle/>
          <a:p>
            <a:r>
              <a:rPr lang="en-GB" dirty="0"/>
              <a:t>#</a:t>
            </a:r>
            <a:endParaRPr lang="en-US" dirty="0"/>
          </a:p>
        </p:txBody>
      </p:sp>
      <p:sp>
        <p:nvSpPr>
          <p:cNvPr id="83" name="TextBox 82"/>
          <p:cNvSpPr txBox="1"/>
          <p:nvPr/>
        </p:nvSpPr>
        <p:spPr>
          <a:xfrm>
            <a:off x="7701434" y="2434362"/>
            <a:ext cx="157091" cy="246221"/>
          </a:xfrm>
          <a:prstGeom prst="rect">
            <a:avLst/>
          </a:prstGeom>
          <a:noFill/>
        </p:spPr>
        <p:txBody>
          <a:bodyPr wrap="square" rtlCol="0">
            <a:spAutoFit/>
          </a:bodyPr>
          <a:lstStyle/>
          <a:p>
            <a:r>
              <a:rPr lang="en-GB" dirty="0"/>
              <a:t>#</a:t>
            </a:r>
            <a:endParaRPr lang="en-US" dirty="0"/>
          </a:p>
        </p:txBody>
      </p:sp>
      <p:sp>
        <p:nvSpPr>
          <p:cNvPr id="84" name="TextBox 83"/>
          <p:cNvSpPr txBox="1"/>
          <p:nvPr/>
        </p:nvSpPr>
        <p:spPr>
          <a:xfrm>
            <a:off x="8843657" y="2434362"/>
            <a:ext cx="157091" cy="246221"/>
          </a:xfrm>
          <a:prstGeom prst="rect">
            <a:avLst/>
          </a:prstGeom>
          <a:noFill/>
        </p:spPr>
        <p:txBody>
          <a:bodyPr wrap="square" rtlCol="0">
            <a:spAutoFit/>
          </a:bodyPr>
          <a:lstStyle/>
          <a:p>
            <a:r>
              <a:rPr lang="en-GB" dirty="0"/>
              <a:t>#</a:t>
            </a:r>
            <a:endParaRPr lang="en-US" dirty="0"/>
          </a:p>
        </p:txBody>
      </p:sp>
      <p:sp>
        <p:nvSpPr>
          <p:cNvPr id="85" name="TextBox 84"/>
          <p:cNvSpPr txBox="1"/>
          <p:nvPr/>
        </p:nvSpPr>
        <p:spPr>
          <a:xfrm>
            <a:off x="8312165" y="2439766"/>
            <a:ext cx="157091" cy="246221"/>
          </a:xfrm>
          <a:prstGeom prst="rect">
            <a:avLst/>
          </a:prstGeom>
          <a:noFill/>
        </p:spPr>
        <p:txBody>
          <a:bodyPr wrap="square" rtlCol="0">
            <a:spAutoFit/>
          </a:bodyPr>
          <a:lstStyle/>
          <a:p>
            <a:r>
              <a:rPr lang="en-GB" dirty="0"/>
              <a:t>#</a:t>
            </a:r>
            <a:endParaRPr lang="en-US" dirty="0"/>
          </a:p>
        </p:txBody>
      </p:sp>
      <p:sp>
        <p:nvSpPr>
          <p:cNvPr id="4" name="TextBox 3"/>
          <p:cNvSpPr txBox="1"/>
          <p:nvPr/>
        </p:nvSpPr>
        <p:spPr>
          <a:xfrm>
            <a:off x="5455390" y="1409815"/>
            <a:ext cx="490394" cy="338554"/>
          </a:xfrm>
          <a:prstGeom prst="rect">
            <a:avLst/>
          </a:prstGeom>
          <a:noFill/>
        </p:spPr>
        <p:txBody>
          <a:bodyPr wrap="square" rtlCol="0">
            <a:spAutoFit/>
          </a:bodyPr>
          <a:lstStyle/>
          <a:p>
            <a:r>
              <a:rPr lang="en-GB" sz="1600" b="1" dirty="0">
                <a:latin typeface="+mn-lt"/>
              </a:rPr>
              <a:t>CLS</a:t>
            </a:r>
            <a:endParaRPr lang="en-US" sz="1600" b="1" dirty="0">
              <a:latin typeface="+mn-lt"/>
            </a:endParaRPr>
          </a:p>
        </p:txBody>
      </p:sp>
      <p:sp>
        <p:nvSpPr>
          <p:cNvPr id="121" name="Rounded Rectangle 120"/>
          <p:cNvSpPr/>
          <p:nvPr/>
        </p:nvSpPr>
        <p:spPr bwMode="auto">
          <a:xfrm>
            <a:off x="6023234" y="3131183"/>
            <a:ext cx="628322"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MLC/ Murex</a:t>
            </a:r>
          </a:p>
        </p:txBody>
      </p:sp>
      <p:cxnSp>
        <p:nvCxnSpPr>
          <p:cNvPr id="122" name="Straight Arrow Connector 121"/>
          <p:cNvCxnSpPr/>
          <p:nvPr/>
        </p:nvCxnSpPr>
        <p:spPr>
          <a:xfrm>
            <a:off x="6235633" y="2243521"/>
            <a:ext cx="0" cy="88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6356445" y="2243521"/>
            <a:ext cx="1" cy="8876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Rounded Rectangle 78"/>
          <p:cNvSpPr/>
          <p:nvPr/>
        </p:nvSpPr>
        <p:spPr bwMode="auto">
          <a:xfrm>
            <a:off x="2285312" y="4293227"/>
            <a:ext cx="6650531" cy="478167"/>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b="1" dirty="0">
                <a:solidFill>
                  <a:srgbClr val="000000"/>
                </a:solidFill>
                <a:latin typeface="+mn-lt"/>
                <a:cs typeface="Arial" pitchFamily="34" charset="0"/>
              </a:rPr>
              <a:t>FRDM (Data Ledger)</a:t>
            </a:r>
          </a:p>
        </p:txBody>
      </p:sp>
      <p:sp>
        <p:nvSpPr>
          <p:cNvPr id="107" name="Rounded Rectangle 106"/>
          <p:cNvSpPr/>
          <p:nvPr/>
        </p:nvSpPr>
        <p:spPr bwMode="auto">
          <a:xfrm>
            <a:off x="123035" y="4300357"/>
            <a:ext cx="2070338" cy="456951"/>
          </a:xfrm>
          <a:prstGeom prst="round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Data Warehouse / Mart</a:t>
            </a:r>
          </a:p>
        </p:txBody>
      </p:sp>
      <p:sp>
        <p:nvSpPr>
          <p:cNvPr id="129" name="Oval 128"/>
          <p:cNvSpPr/>
          <p:nvPr/>
        </p:nvSpPr>
        <p:spPr>
          <a:xfrm>
            <a:off x="1185780" y="6076676"/>
            <a:ext cx="60363" cy="61639"/>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75000"/>
                </a:schemeClr>
              </a:solidFill>
            </a:endParaRPr>
          </a:p>
        </p:txBody>
      </p:sp>
      <p:sp>
        <p:nvSpPr>
          <p:cNvPr id="130" name="Oval 129"/>
          <p:cNvSpPr/>
          <p:nvPr/>
        </p:nvSpPr>
        <p:spPr>
          <a:xfrm>
            <a:off x="1192320" y="5921963"/>
            <a:ext cx="60363" cy="6163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131" name="TextBox 130"/>
          <p:cNvSpPr txBox="1"/>
          <p:nvPr/>
        </p:nvSpPr>
        <p:spPr>
          <a:xfrm>
            <a:off x="1318713" y="5818556"/>
            <a:ext cx="1564276" cy="400110"/>
          </a:xfrm>
          <a:prstGeom prst="rect">
            <a:avLst/>
          </a:prstGeom>
          <a:noFill/>
        </p:spPr>
        <p:txBody>
          <a:bodyPr wrap="square" rtlCol="0">
            <a:spAutoFit/>
          </a:bodyPr>
          <a:lstStyle/>
          <a:p>
            <a:r>
              <a:rPr lang="en-GB" dirty="0"/>
              <a:t>Risk Monitoring</a:t>
            </a:r>
          </a:p>
          <a:p>
            <a:r>
              <a:rPr lang="en-GB" dirty="0"/>
              <a:t>Risk Reporting</a:t>
            </a:r>
            <a:endParaRPr lang="en-US" dirty="0"/>
          </a:p>
        </p:txBody>
      </p:sp>
      <p:sp>
        <p:nvSpPr>
          <p:cNvPr id="132" name="Oval 131"/>
          <p:cNvSpPr/>
          <p:nvPr/>
        </p:nvSpPr>
        <p:spPr>
          <a:xfrm>
            <a:off x="6316580" y="4509914"/>
            <a:ext cx="60363" cy="61639"/>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75000"/>
                </a:schemeClr>
              </a:solidFill>
            </a:endParaRPr>
          </a:p>
        </p:txBody>
      </p:sp>
      <p:sp>
        <p:nvSpPr>
          <p:cNvPr id="134" name="Oval 133"/>
          <p:cNvSpPr/>
          <p:nvPr/>
        </p:nvSpPr>
        <p:spPr>
          <a:xfrm>
            <a:off x="6294092" y="784692"/>
            <a:ext cx="60363" cy="6163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8" name="Down Arrow 7"/>
          <p:cNvSpPr/>
          <p:nvPr/>
        </p:nvSpPr>
        <p:spPr>
          <a:xfrm>
            <a:off x="5455390" y="3723459"/>
            <a:ext cx="296311" cy="5637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5804461" y="3848745"/>
            <a:ext cx="3131382" cy="246221"/>
          </a:xfrm>
          <a:prstGeom prst="rect">
            <a:avLst/>
          </a:prstGeom>
          <a:noFill/>
        </p:spPr>
        <p:txBody>
          <a:bodyPr wrap="square" rtlCol="0">
            <a:spAutoFit/>
          </a:bodyPr>
          <a:lstStyle/>
          <a:p>
            <a:r>
              <a:rPr lang="en-GB" b="1" dirty="0"/>
              <a:t>Relevant data sourced from respective Master</a:t>
            </a:r>
            <a:endParaRPr lang="en-US" b="1" dirty="0"/>
          </a:p>
        </p:txBody>
      </p:sp>
      <p:sp>
        <p:nvSpPr>
          <p:cNvPr id="139" name="Rounded Rectangle 138"/>
          <p:cNvSpPr/>
          <p:nvPr/>
        </p:nvSpPr>
        <p:spPr bwMode="auto">
          <a:xfrm>
            <a:off x="2278746" y="4894199"/>
            <a:ext cx="6789474" cy="924357"/>
          </a:xfrm>
          <a:prstGeom prst="roundRect">
            <a:avLst/>
          </a:prstGeom>
          <a:solidFill>
            <a:schemeClr val="bg1"/>
          </a:solidFill>
          <a:ln w="9525" cap="flat" cmpd="sng" algn="ctr">
            <a:solidFill>
              <a:schemeClr val="tx1"/>
            </a:solidFill>
            <a:prstDash val="dashDot"/>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2800" b="1" dirty="0">
              <a:solidFill>
                <a:srgbClr val="000000"/>
              </a:solidFill>
              <a:cs typeface="Arial" pitchFamily="34" charset="0"/>
            </a:endParaRPr>
          </a:p>
        </p:txBody>
      </p:sp>
      <p:sp>
        <p:nvSpPr>
          <p:cNvPr id="140" name="Rounded Rectangle 139"/>
          <p:cNvSpPr/>
          <p:nvPr/>
        </p:nvSpPr>
        <p:spPr bwMode="auto">
          <a:xfrm>
            <a:off x="2618990" y="4953001"/>
            <a:ext cx="2819400" cy="838200"/>
          </a:xfrm>
          <a:prstGeom prst="roundRect">
            <a:avLst/>
          </a:prstGeom>
          <a:solidFill>
            <a:schemeClr val="bg1">
              <a:lumMod val="95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2800" b="1" dirty="0">
              <a:solidFill>
                <a:srgbClr val="000000"/>
              </a:solidFill>
            </a:endParaRPr>
          </a:p>
        </p:txBody>
      </p:sp>
      <p:sp>
        <p:nvSpPr>
          <p:cNvPr id="141" name="Rounded Rectangle 140"/>
          <p:cNvSpPr/>
          <p:nvPr/>
        </p:nvSpPr>
        <p:spPr bwMode="auto">
          <a:xfrm>
            <a:off x="5783957" y="4953001"/>
            <a:ext cx="2819400" cy="838200"/>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2800" b="1" dirty="0">
              <a:solidFill>
                <a:srgbClr val="000000"/>
              </a:solidFill>
              <a:cs typeface="Arial" pitchFamily="34" charset="0"/>
            </a:endParaRPr>
          </a:p>
        </p:txBody>
      </p:sp>
      <p:sp>
        <p:nvSpPr>
          <p:cNvPr id="142" name="TextBox 141"/>
          <p:cNvSpPr txBox="1"/>
          <p:nvPr/>
        </p:nvSpPr>
        <p:spPr>
          <a:xfrm>
            <a:off x="3523410" y="4995447"/>
            <a:ext cx="851515" cy="261610"/>
          </a:xfrm>
          <a:prstGeom prst="rect">
            <a:avLst/>
          </a:prstGeom>
          <a:noFill/>
        </p:spPr>
        <p:txBody>
          <a:bodyPr wrap="none" rtlCol="0">
            <a:spAutoFit/>
          </a:bodyPr>
          <a:lstStyle/>
          <a:p>
            <a:pPr fontAlgn="base">
              <a:spcBef>
                <a:spcPct val="0"/>
              </a:spcBef>
              <a:spcAft>
                <a:spcPct val="0"/>
              </a:spcAft>
            </a:pPr>
            <a:r>
              <a:rPr lang="en-GB" sz="1100" b="1" i="1" dirty="0">
                <a:solidFill>
                  <a:srgbClr val="000000"/>
                </a:solidFill>
                <a:cs typeface="Arial" pitchFamily="34" charset="0"/>
              </a:rPr>
              <a:t>Reporting</a:t>
            </a:r>
          </a:p>
        </p:txBody>
      </p:sp>
      <p:sp>
        <p:nvSpPr>
          <p:cNvPr id="143" name="TextBox 142"/>
          <p:cNvSpPr txBox="1"/>
          <p:nvPr/>
        </p:nvSpPr>
        <p:spPr>
          <a:xfrm>
            <a:off x="6792726" y="4953001"/>
            <a:ext cx="1265090" cy="261610"/>
          </a:xfrm>
          <a:prstGeom prst="rect">
            <a:avLst/>
          </a:prstGeom>
          <a:noFill/>
        </p:spPr>
        <p:txBody>
          <a:bodyPr wrap="none" rtlCol="0">
            <a:spAutoFit/>
          </a:bodyPr>
          <a:lstStyle/>
          <a:p>
            <a:pPr fontAlgn="base">
              <a:spcBef>
                <a:spcPct val="0"/>
              </a:spcBef>
              <a:spcAft>
                <a:spcPct val="0"/>
              </a:spcAft>
            </a:pPr>
            <a:r>
              <a:rPr lang="en-GB" sz="1100" b="1" i="1" dirty="0">
                <a:solidFill>
                  <a:srgbClr val="000000"/>
                </a:solidFill>
                <a:cs typeface="Arial" pitchFamily="34" charset="0"/>
              </a:rPr>
              <a:t>Analytical Tools</a:t>
            </a:r>
          </a:p>
        </p:txBody>
      </p:sp>
      <p:sp>
        <p:nvSpPr>
          <p:cNvPr id="144" name="TextBox 143"/>
          <p:cNvSpPr txBox="1"/>
          <p:nvPr/>
        </p:nvSpPr>
        <p:spPr>
          <a:xfrm>
            <a:off x="3239498" y="5224127"/>
            <a:ext cx="1601721" cy="584775"/>
          </a:xfrm>
          <a:prstGeom prst="rect">
            <a:avLst/>
          </a:prstGeom>
          <a:noFill/>
        </p:spPr>
        <p:txBody>
          <a:bodyPr wrap="none" rtlCol="0">
            <a:spAutoFit/>
          </a:bodyPr>
          <a:lstStyle/>
          <a:p>
            <a:pPr fontAlgn="base">
              <a:spcBef>
                <a:spcPct val="0"/>
              </a:spcBef>
              <a:spcAft>
                <a:spcPct val="0"/>
              </a:spcAft>
            </a:pPr>
            <a:r>
              <a:rPr lang="en-GB" sz="800" dirty="0">
                <a:solidFill>
                  <a:srgbClr val="000000"/>
                </a:solidFill>
                <a:cs typeface="Arial" pitchFamily="34" charset="0"/>
              </a:rPr>
              <a:t>End of Day/ Monthly/ Annual</a:t>
            </a:r>
          </a:p>
          <a:p>
            <a:pPr fontAlgn="base">
              <a:spcBef>
                <a:spcPct val="0"/>
              </a:spcBef>
              <a:spcAft>
                <a:spcPct val="0"/>
              </a:spcAft>
            </a:pPr>
            <a:r>
              <a:rPr lang="en-GB" sz="800" dirty="0">
                <a:solidFill>
                  <a:srgbClr val="000000"/>
                </a:solidFill>
                <a:cs typeface="Arial" pitchFamily="34" charset="0"/>
              </a:rPr>
              <a:t>Ad HOC, Canned, On Demand</a:t>
            </a:r>
          </a:p>
          <a:p>
            <a:pPr fontAlgn="base">
              <a:spcBef>
                <a:spcPct val="0"/>
              </a:spcBef>
              <a:spcAft>
                <a:spcPct val="0"/>
              </a:spcAft>
            </a:pPr>
            <a:r>
              <a:rPr lang="en-GB" sz="800" dirty="0">
                <a:solidFill>
                  <a:srgbClr val="000000"/>
                </a:solidFill>
                <a:cs typeface="Arial" pitchFamily="34" charset="0"/>
              </a:rPr>
              <a:t>Regulatory, Internal</a:t>
            </a:r>
          </a:p>
          <a:p>
            <a:pPr fontAlgn="base">
              <a:spcBef>
                <a:spcPct val="0"/>
              </a:spcBef>
              <a:spcAft>
                <a:spcPct val="0"/>
              </a:spcAft>
            </a:pPr>
            <a:r>
              <a:rPr lang="en-GB" sz="800" dirty="0">
                <a:solidFill>
                  <a:srgbClr val="000000"/>
                </a:solidFill>
                <a:cs typeface="Arial" pitchFamily="34" charset="0"/>
              </a:rPr>
              <a:t>Portfolio Reporting</a:t>
            </a:r>
          </a:p>
        </p:txBody>
      </p:sp>
      <p:sp>
        <p:nvSpPr>
          <p:cNvPr id="145" name="TextBox 144"/>
          <p:cNvSpPr txBox="1"/>
          <p:nvPr/>
        </p:nvSpPr>
        <p:spPr>
          <a:xfrm>
            <a:off x="6901581" y="5181681"/>
            <a:ext cx="1019628" cy="584775"/>
          </a:xfrm>
          <a:prstGeom prst="rect">
            <a:avLst/>
          </a:prstGeom>
          <a:noFill/>
        </p:spPr>
        <p:txBody>
          <a:bodyPr wrap="square" rtlCol="0">
            <a:spAutoFit/>
          </a:bodyPr>
          <a:lstStyle/>
          <a:p>
            <a:pPr fontAlgn="base">
              <a:spcBef>
                <a:spcPct val="0"/>
              </a:spcBef>
              <a:spcAft>
                <a:spcPct val="0"/>
              </a:spcAft>
            </a:pPr>
            <a:r>
              <a:rPr lang="en-GB" sz="800" dirty="0">
                <a:solidFill>
                  <a:srgbClr val="000000"/>
                </a:solidFill>
                <a:cs typeface="Arial" pitchFamily="34" charset="0"/>
              </a:rPr>
              <a:t>SAS</a:t>
            </a:r>
          </a:p>
          <a:p>
            <a:pPr fontAlgn="base">
              <a:spcBef>
                <a:spcPct val="0"/>
              </a:spcBef>
              <a:spcAft>
                <a:spcPct val="0"/>
              </a:spcAft>
            </a:pPr>
            <a:r>
              <a:rPr lang="en-GB" sz="800" dirty="0">
                <a:solidFill>
                  <a:srgbClr val="000000"/>
                </a:solidFill>
                <a:cs typeface="Arial" pitchFamily="34" charset="0"/>
              </a:rPr>
              <a:t>QlikView, R</a:t>
            </a:r>
          </a:p>
          <a:p>
            <a:pPr fontAlgn="base">
              <a:spcBef>
                <a:spcPct val="0"/>
              </a:spcBef>
              <a:spcAft>
                <a:spcPct val="0"/>
              </a:spcAft>
            </a:pPr>
            <a:r>
              <a:rPr lang="en-GB" sz="800" dirty="0">
                <a:solidFill>
                  <a:srgbClr val="000000"/>
                </a:solidFill>
                <a:cs typeface="Arial" pitchFamily="34" charset="0"/>
              </a:rPr>
              <a:t>OBIEE</a:t>
            </a:r>
          </a:p>
          <a:p>
            <a:pPr fontAlgn="base">
              <a:spcBef>
                <a:spcPct val="0"/>
              </a:spcBef>
              <a:spcAft>
                <a:spcPct val="0"/>
              </a:spcAft>
            </a:pPr>
            <a:r>
              <a:rPr lang="en-GB" sz="800" dirty="0">
                <a:solidFill>
                  <a:srgbClr val="000000"/>
                </a:solidFill>
                <a:cs typeface="Arial" pitchFamily="34" charset="0"/>
              </a:rPr>
              <a:t>SAP BO</a:t>
            </a:r>
            <a:endParaRPr lang="en-US" sz="800" dirty="0">
              <a:solidFill>
                <a:srgbClr val="000000"/>
              </a:solidFill>
              <a:cs typeface="Arial" pitchFamily="34" charset="0"/>
            </a:endParaRPr>
          </a:p>
        </p:txBody>
      </p:sp>
      <p:sp>
        <p:nvSpPr>
          <p:cNvPr id="147" name="Rounded Rectangle 146"/>
          <p:cNvSpPr/>
          <p:nvPr/>
        </p:nvSpPr>
        <p:spPr bwMode="auto">
          <a:xfrm>
            <a:off x="115781" y="4888184"/>
            <a:ext cx="2070338" cy="920718"/>
          </a:xfrm>
          <a:prstGeom prst="round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Reporting </a:t>
            </a:r>
          </a:p>
          <a:p>
            <a:pPr algn="ctr"/>
            <a:r>
              <a:rPr lang="en-GB" sz="1100" b="1" dirty="0">
                <a:solidFill>
                  <a:srgbClr val="000000"/>
                </a:solidFill>
                <a:latin typeface="+mn-lt"/>
                <a:cs typeface="Arial" pitchFamily="34" charset="0"/>
              </a:rPr>
              <a:t>&amp; Analytics</a:t>
            </a:r>
          </a:p>
          <a:p>
            <a:pPr algn="ctr"/>
            <a:r>
              <a:rPr lang="en-GB" sz="1100" b="1" dirty="0">
                <a:solidFill>
                  <a:srgbClr val="000000"/>
                </a:solidFill>
                <a:latin typeface="+mn-lt"/>
                <a:cs typeface="Arial" pitchFamily="34" charset="0"/>
              </a:rPr>
              <a:t>Services</a:t>
            </a:r>
          </a:p>
        </p:txBody>
      </p:sp>
      <p:sp>
        <p:nvSpPr>
          <p:cNvPr id="148" name="TextBox 147"/>
          <p:cNvSpPr txBox="1"/>
          <p:nvPr/>
        </p:nvSpPr>
        <p:spPr>
          <a:xfrm>
            <a:off x="4234312" y="3832179"/>
            <a:ext cx="1221078" cy="246723"/>
          </a:xfrm>
          <a:prstGeom prst="rect">
            <a:avLst/>
          </a:prstGeom>
          <a:noFill/>
        </p:spPr>
        <p:txBody>
          <a:bodyPr wrap="square" rtlCol="0">
            <a:spAutoFit/>
          </a:bodyPr>
          <a:lstStyle/>
          <a:p>
            <a:r>
              <a:rPr lang="en-GB" b="1" dirty="0"/>
              <a:t>T+1 batch feeds</a:t>
            </a:r>
            <a:endParaRPr lang="en-US" b="1" dirty="0"/>
          </a:p>
        </p:txBody>
      </p:sp>
      <p:sp>
        <p:nvSpPr>
          <p:cNvPr id="149" name="TextBox 148"/>
          <p:cNvSpPr txBox="1"/>
          <p:nvPr/>
        </p:nvSpPr>
        <p:spPr>
          <a:xfrm>
            <a:off x="387486" y="6415828"/>
            <a:ext cx="622597" cy="338554"/>
          </a:xfrm>
          <a:prstGeom prst="rect">
            <a:avLst/>
          </a:prstGeom>
          <a:noFill/>
        </p:spPr>
        <p:txBody>
          <a:bodyPr wrap="square" rtlCol="0">
            <a:spAutoFit/>
          </a:bodyPr>
          <a:lstStyle/>
          <a:p>
            <a:r>
              <a:rPr lang="en-GB" sz="800" dirty="0">
                <a:solidFill>
                  <a:srgbClr val="000000"/>
                </a:solidFill>
              </a:rPr>
              <a:t>Batch / Intra-day</a:t>
            </a:r>
            <a:endParaRPr lang="en-US" sz="800" dirty="0">
              <a:solidFill>
                <a:srgbClr val="000000"/>
              </a:solidFill>
            </a:endParaRPr>
          </a:p>
        </p:txBody>
      </p:sp>
      <p:cxnSp>
        <p:nvCxnSpPr>
          <p:cNvPr id="150" name="Straight Arrow Connector 149"/>
          <p:cNvCxnSpPr/>
          <p:nvPr/>
        </p:nvCxnSpPr>
        <p:spPr>
          <a:xfrm flipV="1">
            <a:off x="387486" y="6359036"/>
            <a:ext cx="0" cy="35189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1203255" y="6412583"/>
            <a:ext cx="622597" cy="215444"/>
          </a:xfrm>
          <a:prstGeom prst="rect">
            <a:avLst/>
          </a:prstGeom>
          <a:noFill/>
        </p:spPr>
        <p:txBody>
          <a:bodyPr wrap="square" rtlCol="0">
            <a:spAutoFit/>
          </a:bodyPr>
          <a:lstStyle/>
          <a:p>
            <a:r>
              <a:rPr lang="en-GB" sz="800" dirty="0">
                <a:solidFill>
                  <a:srgbClr val="000000"/>
                </a:solidFill>
              </a:rPr>
              <a:t>Real-time</a:t>
            </a:r>
            <a:endParaRPr lang="en-US" sz="800" dirty="0">
              <a:solidFill>
                <a:srgbClr val="000000"/>
              </a:solidFill>
            </a:endParaRPr>
          </a:p>
        </p:txBody>
      </p:sp>
      <p:cxnSp>
        <p:nvCxnSpPr>
          <p:cNvPr id="152" name="Straight Arrow Connector 151"/>
          <p:cNvCxnSpPr/>
          <p:nvPr/>
        </p:nvCxnSpPr>
        <p:spPr>
          <a:xfrm flipV="1">
            <a:off x="1203255" y="6359036"/>
            <a:ext cx="0" cy="363268"/>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flipV="1">
            <a:off x="1969805" y="6372683"/>
            <a:ext cx="0" cy="338246"/>
          </a:xfrm>
          <a:prstGeom prst="straightConnector1">
            <a:avLst/>
          </a:prstGeom>
          <a:ln>
            <a:solidFill>
              <a:schemeClr val="tx1"/>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1969805" y="6413263"/>
            <a:ext cx="622597" cy="215444"/>
          </a:xfrm>
          <a:prstGeom prst="rect">
            <a:avLst/>
          </a:prstGeom>
          <a:noFill/>
        </p:spPr>
        <p:txBody>
          <a:bodyPr wrap="square" rtlCol="0">
            <a:spAutoFit/>
          </a:bodyPr>
          <a:lstStyle/>
          <a:p>
            <a:r>
              <a:rPr lang="en-GB" sz="800" dirty="0">
                <a:solidFill>
                  <a:srgbClr val="000000"/>
                </a:solidFill>
              </a:rPr>
              <a:t>Manual</a:t>
            </a:r>
            <a:endParaRPr lang="en-US" sz="800" dirty="0">
              <a:solidFill>
                <a:srgbClr val="000000"/>
              </a:solidFill>
            </a:endParaRPr>
          </a:p>
        </p:txBody>
      </p:sp>
      <p:sp>
        <p:nvSpPr>
          <p:cNvPr id="97" name="Rectangle 96"/>
          <p:cNvSpPr/>
          <p:nvPr/>
        </p:nvSpPr>
        <p:spPr>
          <a:xfrm>
            <a:off x="7688995" y="289223"/>
            <a:ext cx="1275617" cy="291682"/>
          </a:xfrm>
          <a:prstGeom prst="rect">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Target State</a:t>
            </a:r>
            <a:endParaRPr lang="en-US" sz="1400" b="1" dirty="0"/>
          </a:p>
        </p:txBody>
      </p:sp>
      <p:sp>
        <p:nvSpPr>
          <p:cNvPr id="99" name="Rounded Rectangle 98"/>
          <p:cNvSpPr/>
          <p:nvPr/>
        </p:nvSpPr>
        <p:spPr>
          <a:xfrm>
            <a:off x="2638389" y="6456294"/>
            <a:ext cx="4673807" cy="198042"/>
          </a:xfrm>
          <a:prstGeom prst="roundRect">
            <a:avLst/>
          </a:prstGeom>
          <a:no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0"/>
          </p:nvPr>
        </p:nvSpPr>
        <p:spPr/>
        <p:txBody>
          <a:bodyPr/>
          <a:lstStyle/>
          <a:p>
            <a:pPr>
              <a:defRPr/>
            </a:pPr>
            <a:fld id="{9852D9AB-AB35-4FF6-8E25-5258891A136D}" type="slidenum">
              <a:rPr lang="en-US" altLang="en-US" smtClean="0"/>
              <a:pPr>
                <a:defRPr/>
              </a:pPr>
              <a:t>10</a:t>
            </a:fld>
            <a:endParaRPr lang="en-US" altLang="en-US" dirty="0"/>
          </a:p>
        </p:txBody>
      </p:sp>
      <p:sp>
        <p:nvSpPr>
          <p:cNvPr id="7" name="Rectangle 6"/>
          <p:cNvSpPr/>
          <p:nvPr/>
        </p:nvSpPr>
        <p:spPr>
          <a:xfrm>
            <a:off x="2798152" y="6469254"/>
            <a:ext cx="4572000" cy="400110"/>
          </a:xfrm>
          <a:prstGeom prst="rect">
            <a:avLst/>
          </a:prstGeom>
        </p:spPr>
        <p:txBody>
          <a:bodyPr>
            <a:spAutoFit/>
          </a:bodyPr>
          <a:lstStyle/>
          <a:p>
            <a:endParaRPr lang="en-GB" dirty="0"/>
          </a:p>
          <a:p>
            <a:r>
              <a:rPr lang="en-GB" dirty="0"/>
              <a:t>TZSP evaluation in progress on whether it is high or low volume for IBG</a:t>
            </a:r>
            <a:endParaRPr lang="en-US" dirty="0"/>
          </a:p>
        </p:txBody>
      </p:sp>
    </p:spTree>
    <p:extLst>
      <p:ext uri="{BB962C8B-B14F-4D97-AF65-F5344CB8AC3E}">
        <p14:creationId xmlns:p14="http://schemas.microsoft.com/office/powerpoint/2010/main" val="3760591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917" y="-1214"/>
            <a:ext cx="8091972" cy="509213"/>
          </a:xfrm>
        </p:spPr>
        <p:txBody>
          <a:bodyPr>
            <a:noAutofit/>
          </a:bodyPr>
          <a:lstStyle/>
          <a:p>
            <a:r>
              <a:rPr lang="en-US" sz="1800" dirty="0">
                <a:latin typeface="+mn-lt"/>
                <a:ea typeface="+mn-ea"/>
                <a:cs typeface="Arial" panose="020B0604020202020204" pitchFamily="34" charset="0"/>
              </a:rPr>
              <a:t>CLS Interface architecture with upstream and downstream (Target Vision)</a:t>
            </a:r>
            <a:endParaRPr lang="en-US" sz="1800" dirty="0">
              <a:solidFill>
                <a:srgbClr val="FF0000"/>
              </a:solidFill>
              <a:latin typeface="+mn-lt"/>
              <a:ea typeface="+mn-ea"/>
              <a:cs typeface="Arial" panose="020B0604020202020204" pitchFamily="34" charset="0"/>
            </a:endParaRPr>
          </a:p>
        </p:txBody>
      </p:sp>
      <p:pic>
        <p:nvPicPr>
          <p:cNvPr id="9" name="Picture 8"/>
          <p:cNvPicPr>
            <a:picLocks noChangeAspect="1"/>
          </p:cNvPicPr>
          <p:nvPr/>
        </p:nvPicPr>
        <p:blipFill>
          <a:blip r:embed="rId3"/>
          <a:stretch>
            <a:fillRect/>
          </a:stretch>
        </p:blipFill>
        <p:spPr>
          <a:xfrm>
            <a:off x="975805" y="6424461"/>
            <a:ext cx="461293" cy="247079"/>
          </a:xfrm>
          <a:prstGeom prst="rect">
            <a:avLst/>
          </a:prstGeom>
        </p:spPr>
      </p:pic>
      <p:pic>
        <p:nvPicPr>
          <p:cNvPr id="12" name="Picture 11"/>
          <p:cNvPicPr>
            <a:picLocks noChangeAspect="1"/>
          </p:cNvPicPr>
          <p:nvPr/>
        </p:nvPicPr>
        <p:blipFill>
          <a:blip r:embed="rId4"/>
          <a:stretch>
            <a:fillRect/>
          </a:stretch>
        </p:blipFill>
        <p:spPr>
          <a:xfrm>
            <a:off x="2115438" y="6426601"/>
            <a:ext cx="454335" cy="247079"/>
          </a:xfrm>
          <a:prstGeom prst="rect">
            <a:avLst/>
          </a:prstGeom>
        </p:spPr>
      </p:pic>
      <p:pic>
        <p:nvPicPr>
          <p:cNvPr id="14" name="Picture 13"/>
          <p:cNvPicPr>
            <a:picLocks noChangeAspect="1"/>
          </p:cNvPicPr>
          <p:nvPr/>
        </p:nvPicPr>
        <p:blipFill>
          <a:blip r:embed="rId5"/>
          <a:stretch>
            <a:fillRect/>
          </a:stretch>
        </p:blipFill>
        <p:spPr>
          <a:xfrm>
            <a:off x="4254578" y="6418793"/>
            <a:ext cx="439680" cy="247079"/>
          </a:xfrm>
          <a:prstGeom prst="rect">
            <a:avLst/>
          </a:prstGeom>
        </p:spPr>
      </p:pic>
      <p:pic>
        <p:nvPicPr>
          <p:cNvPr id="15" name="Picture 14"/>
          <p:cNvPicPr>
            <a:picLocks noChangeAspect="1"/>
          </p:cNvPicPr>
          <p:nvPr/>
        </p:nvPicPr>
        <p:blipFill>
          <a:blip r:embed="rId6"/>
          <a:stretch>
            <a:fillRect/>
          </a:stretch>
        </p:blipFill>
        <p:spPr>
          <a:xfrm>
            <a:off x="2841906" y="6421665"/>
            <a:ext cx="439680" cy="247079"/>
          </a:xfrm>
          <a:prstGeom prst="rect">
            <a:avLst/>
          </a:prstGeom>
        </p:spPr>
      </p:pic>
      <p:sp>
        <p:nvSpPr>
          <p:cNvPr id="16" name="TextBox 15"/>
          <p:cNvSpPr txBox="1"/>
          <p:nvPr/>
        </p:nvSpPr>
        <p:spPr>
          <a:xfrm>
            <a:off x="3226347" y="6443072"/>
            <a:ext cx="1148246" cy="196208"/>
          </a:xfrm>
          <a:prstGeom prst="rect">
            <a:avLst/>
          </a:prstGeom>
          <a:noFill/>
        </p:spPr>
        <p:txBody>
          <a:bodyPr wrap="square" rtlCol="0">
            <a:spAutoFit/>
          </a:bodyPr>
          <a:lstStyle/>
          <a:p>
            <a:r>
              <a:rPr lang="en-US" sz="675" dirty="0"/>
              <a:t>Batch - Limits systems</a:t>
            </a:r>
          </a:p>
        </p:txBody>
      </p:sp>
      <p:sp>
        <p:nvSpPr>
          <p:cNvPr id="17" name="TextBox 16"/>
          <p:cNvSpPr txBox="1"/>
          <p:nvPr/>
        </p:nvSpPr>
        <p:spPr>
          <a:xfrm>
            <a:off x="1379805" y="6442508"/>
            <a:ext cx="833173" cy="196208"/>
          </a:xfrm>
          <a:prstGeom prst="rect">
            <a:avLst/>
          </a:prstGeom>
          <a:noFill/>
        </p:spPr>
        <p:txBody>
          <a:bodyPr wrap="square" rtlCol="0">
            <a:spAutoFit/>
          </a:bodyPr>
          <a:lstStyle/>
          <a:p>
            <a:r>
              <a:rPr lang="en-US" sz="675" dirty="0"/>
              <a:t>Online systems</a:t>
            </a:r>
          </a:p>
        </p:txBody>
      </p:sp>
      <p:sp>
        <p:nvSpPr>
          <p:cNvPr id="18" name="TextBox 17"/>
          <p:cNvSpPr txBox="1"/>
          <p:nvPr/>
        </p:nvSpPr>
        <p:spPr>
          <a:xfrm>
            <a:off x="2506261" y="6445864"/>
            <a:ext cx="586540" cy="196208"/>
          </a:xfrm>
          <a:prstGeom prst="rect">
            <a:avLst/>
          </a:prstGeom>
          <a:noFill/>
        </p:spPr>
        <p:txBody>
          <a:bodyPr wrap="square" rtlCol="0">
            <a:spAutoFit/>
          </a:bodyPr>
          <a:lstStyle/>
          <a:p>
            <a:r>
              <a:rPr lang="en-US" sz="675" dirty="0"/>
              <a:t>Batch</a:t>
            </a:r>
          </a:p>
        </p:txBody>
      </p:sp>
      <p:sp>
        <p:nvSpPr>
          <p:cNvPr id="19" name="TextBox 18"/>
          <p:cNvSpPr txBox="1"/>
          <p:nvPr/>
        </p:nvSpPr>
        <p:spPr>
          <a:xfrm>
            <a:off x="4627181" y="6446642"/>
            <a:ext cx="1272593" cy="196208"/>
          </a:xfrm>
          <a:prstGeom prst="rect">
            <a:avLst/>
          </a:prstGeom>
          <a:noFill/>
        </p:spPr>
        <p:txBody>
          <a:bodyPr wrap="square" rtlCol="0">
            <a:spAutoFit/>
          </a:bodyPr>
          <a:lstStyle/>
          <a:p>
            <a:r>
              <a:rPr lang="en-US" sz="675" dirty="0"/>
              <a:t>Batch - Collateral systems</a:t>
            </a:r>
          </a:p>
        </p:txBody>
      </p:sp>
      <p:sp>
        <p:nvSpPr>
          <p:cNvPr id="21" name="TextBox 20"/>
          <p:cNvSpPr txBox="1"/>
          <p:nvPr/>
        </p:nvSpPr>
        <p:spPr>
          <a:xfrm>
            <a:off x="101027" y="6138415"/>
            <a:ext cx="828675" cy="213585"/>
          </a:xfrm>
          <a:prstGeom prst="rect">
            <a:avLst/>
          </a:prstGeom>
          <a:noFill/>
        </p:spPr>
        <p:txBody>
          <a:bodyPr wrap="square" rtlCol="0">
            <a:spAutoFit/>
          </a:bodyPr>
          <a:lstStyle/>
          <a:p>
            <a:r>
              <a:rPr lang="en-GB" sz="788" b="1" u="sng" dirty="0"/>
              <a:t>Detailed List</a:t>
            </a:r>
            <a:endParaRPr lang="en-US" sz="788" b="1" u="sng" dirty="0"/>
          </a:p>
        </p:txBody>
      </p:sp>
      <p:pic>
        <p:nvPicPr>
          <p:cNvPr id="22" name="Picture 21"/>
          <p:cNvPicPr>
            <a:picLocks noChangeAspect="1"/>
          </p:cNvPicPr>
          <p:nvPr/>
        </p:nvPicPr>
        <p:blipFill>
          <a:blip r:embed="rId7"/>
          <a:stretch>
            <a:fillRect/>
          </a:stretch>
        </p:blipFill>
        <p:spPr>
          <a:xfrm>
            <a:off x="461262" y="669222"/>
            <a:ext cx="7999245" cy="491877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583643579"/>
              </p:ext>
            </p:extLst>
          </p:nvPr>
        </p:nvGraphicFramePr>
        <p:xfrm>
          <a:off x="243902" y="6418793"/>
          <a:ext cx="685800" cy="399600"/>
        </p:xfrm>
        <a:graphic>
          <a:graphicData uri="http://schemas.openxmlformats.org/presentationml/2006/ole">
            <mc:AlternateContent xmlns:mc="http://schemas.openxmlformats.org/markup-compatibility/2006">
              <mc:Choice xmlns:v="urn:schemas-microsoft-com:vml" Requires="v">
                <p:oleObj spid="_x0000_s1031" name="Worksheet" showAsIcon="1" r:id="rId8" imgW="914400" imgH="771480" progId="Excel.Sheet.12">
                  <p:embed/>
                </p:oleObj>
              </mc:Choice>
              <mc:Fallback>
                <p:oleObj name="Worksheet" showAsIcon="1" r:id="rId8" imgW="914400" imgH="771480" progId="Excel.Sheet.12">
                  <p:embed/>
                  <p:pic>
                    <p:nvPicPr>
                      <p:cNvPr id="5" name="Object 4"/>
                      <p:cNvPicPr/>
                      <p:nvPr/>
                    </p:nvPicPr>
                    <p:blipFill>
                      <a:blip r:embed="rId9"/>
                      <a:stretch>
                        <a:fillRect/>
                      </a:stretch>
                    </p:blipFill>
                    <p:spPr>
                      <a:xfrm>
                        <a:off x="243902" y="6418793"/>
                        <a:ext cx="685800" cy="399600"/>
                      </a:xfrm>
                      <a:prstGeom prst="rect">
                        <a:avLst/>
                      </a:prstGeom>
                    </p:spPr>
                  </p:pic>
                </p:oleObj>
              </mc:Fallback>
            </mc:AlternateContent>
          </a:graphicData>
        </a:graphic>
      </p:graphicFrame>
    </p:spTree>
    <p:extLst>
      <p:ext uri="{BB962C8B-B14F-4D97-AF65-F5344CB8AC3E}">
        <p14:creationId xmlns:p14="http://schemas.microsoft.com/office/powerpoint/2010/main" val="429704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2802467"/>
            <a:ext cx="8077200" cy="577850"/>
          </a:xfrm>
        </p:spPr>
        <p:txBody>
          <a:bodyPr/>
          <a:lstStyle/>
          <a:p>
            <a:pPr algn="ctr"/>
            <a:r>
              <a:rPr lang="en-GB" sz="2800" dirty="0">
                <a:latin typeface="+mn-lt"/>
              </a:rPr>
              <a:t>Foundation Stream</a:t>
            </a:r>
            <a:endParaRPr lang="en-US" sz="2800" dirty="0">
              <a:latin typeface="+mn-lt"/>
            </a:endParaRPr>
          </a:p>
        </p:txBody>
      </p:sp>
      <p:sp>
        <p:nvSpPr>
          <p:cNvPr id="3" name="Slide Number Placeholder 2"/>
          <p:cNvSpPr>
            <a:spLocks noGrp="1"/>
          </p:cNvSpPr>
          <p:nvPr>
            <p:ph type="sldNum" sz="quarter" idx="10"/>
          </p:nvPr>
        </p:nvSpPr>
        <p:spPr/>
        <p:txBody>
          <a:bodyPr/>
          <a:lstStyle/>
          <a:p>
            <a:pPr>
              <a:defRPr/>
            </a:pPr>
            <a:fld id="{9852D9AB-AB35-4FF6-8E25-5258891A136D}" type="slidenum">
              <a:rPr lang="en-US" altLang="en-US" smtClean="0"/>
              <a:pPr>
                <a:defRPr/>
              </a:pPr>
              <a:t>12</a:t>
            </a:fld>
            <a:endParaRPr lang="en-US" altLang="en-US" dirty="0"/>
          </a:p>
        </p:txBody>
      </p:sp>
    </p:spTree>
    <p:extLst>
      <p:ext uri="{BB962C8B-B14F-4D97-AF65-F5344CB8AC3E}">
        <p14:creationId xmlns:p14="http://schemas.microsoft.com/office/powerpoint/2010/main" val="2805881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96200" cy="577850"/>
          </a:xfrm>
        </p:spPr>
        <p:txBody>
          <a:bodyPr/>
          <a:lstStyle/>
          <a:p>
            <a:r>
              <a:rPr lang="en-US" sz="2000" dirty="0"/>
              <a:t>CLS Foundation Value Stream Update (1/2)	</a:t>
            </a:r>
          </a:p>
        </p:txBody>
      </p:sp>
      <p:sp>
        <p:nvSpPr>
          <p:cNvPr id="4" name="Slide Number Placeholder 3"/>
          <p:cNvSpPr>
            <a:spLocks noGrp="1"/>
          </p:cNvSpPr>
          <p:nvPr>
            <p:ph type="sldNum" sz="quarter" idx="10"/>
          </p:nvPr>
        </p:nvSpPr>
        <p:spPr/>
        <p:txBody>
          <a:bodyPr/>
          <a:lstStyle/>
          <a:p>
            <a:pPr>
              <a:defRPr/>
            </a:pPr>
            <a:fld id="{2404B8C9-FEA0-471E-BDE4-CD4EA3EF510C}" type="slidenum">
              <a:rPr lang="en-US" altLang="en-US" smtClean="0">
                <a:solidFill>
                  <a:srgbClr val="000000"/>
                </a:solidFill>
              </a:rPr>
              <a:pPr>
                <a:defRPr/>
              </a:pPr>
              <a:t>13</a:t>
            </a:fld>
            <a:endParaRPr lang="en-US" altLang="en-US" dirty="0">
              <a:solidFill>
                <a:srgbClr val="000000"/>
              </a:solidFill>
            </a:endParaRPr>
          </a:p>
        </p:txBody>
      </p:sp>
      <p:graphicFrame>
        <p:nvGraphicFramePr>
          <p:cNvPr id="7" name="Table 6"/>
          <p:cNvGraphicFramePr>
            <a:graphicFrameLocks noGrp="1"/>
          </p:cNvGraphicFramePr>
          <p:nvPr>
            <p:extLst/>
          </p:nvPr>
        </p:nvGraphicFramePr>
        <p:xfrm>
          <a:off x="152400" y="457200"/>
          <a:ext cx="8778240" cy="5486396"/>
        </p:xfrm>
        <a:graphic>
          <a:graphicData uri="http://schemas.openxmlformats.org/drawingml/2006/table">
            <a:tbl>
              <a:tblPr firstRow="1" bandRow="1">
                <a:tableStyleId>{5C22544A-7EE6-4342-B048-85BDC9FD1C3A}</a:tableStyleId>
              </a:tblPr>
              <a:tblGrid>
                <a:gridCol w="303625">
                  <a:extLst>
                    <a:ext uri="{9D8B030D-6E8A-4147-A177-3AD203B41FA5}">
                      <a16:colId xmlns:a16="http://schemas.microsoft.com/office/drawing/2014/main" val="3067843745"/>
                    </a:ext>
                  </a:extLst>
                </a:gridCol>
                <a:gridCol w="6097175">
                  <a:extLst>
                    <a:ext uri="{9D8B030D-6E8A-4147-A177-3AD203B41FA5}">
                      <a16:colId xmlns:a16="http://schemas.microsoft.com/office/drawing/2014/main" val="234029470"/>
                    </a:ext>
                  </a:extLst>
                </a:gridCol>
                <a:gridCol w="1371600">
                  <a:extLst>
                    <a:ext uri="{9D8B030D-6E8A-4147-A177-3AD203B41FA5}">
                      <a16:colId xmlns:a16="http://schemas.microsoft.com/office/drawing/2014/main" val="3765795894"/>
                    </a:ext>
                  </a:extLst>
                </a:gridCol>
                <a:gridCol w="1005840">
                  <a:extLst>
                    <a:ext uri="{9D8B030D-6E8A-4147-A177-3AD203B41FA5}">
                      <a16:colId xmlns:a16="http://schemas.microsoft.com/office/drawing/2014/main" val="2636893965"/>
                    </a:ext>
                  </a:extLst>
                </a:gridCol>
              </a:tblGrid>
              <a:tr h="319856">
                <a:tc>
                  <a:txBody>
                    <a:bodyPr/>
                    <a:lstStyle/>
                    <a:p>
                      <a:r>
                        <a:rPr lang="en-GB" sz="1400" dirty="0">
                          <a:latin typeface="Calibri" panose="020F0502020204030204" pitchFamily="34" charset="0"/>
                          <a:cs typeface="Calibri" panose="020F0502020204030204" pitchFamily="34" charset="0"/>
                        </a:rPr>
                        <a:t>#</a:t>
                      </a:r>
                      <a:endParaRPr lang="en-US" sz="1400" dirty="0">
                        <a:latin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dirty="0">
                          <a:effectLst/>
                          <a:latin typeface="Calibri" panose="020F0502020204030204" pitchFamily="34" charset="0"/>
                          <a:cs typeface="Calibri" panose="020F0502020204030204" pitchFamily="34" charset="0"/>
                        </a:rPr>
                        <a:t>Description</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GB" sz="1400" dirty="0">
                          <a:effectLst/>
                          <a:latin typeface="Calibri" panose="020F0502020204030204" pitchFamily="34" charset="0"/>
                          <a:ea typeface="Calibri" panose="020F0502020204030204" pitchFamily="34" charset="0"/>
                          <a:cs typeface="Calibri" panose="020F0502020204030204" pitchFamily="34" charset="0"/>
                        </a:rPr>
                        <a:t>Sprint </a:t>
                      </a:r>
                      <a:r>
                        <a:rPr lang="en-GB" sz="1100" dirty="0">
                          <a:effectLst/>
                          <a:latin typeface="Calibri" panose="020F0502020204030204" pitchFamily="34" charset="0"/>
                          <a:ea typeface="Calibri" panose="020F0502020204030204" pitchFamily="34" charset="0"/>
                          <a:cs typeface="Calibri" panose="020F0502020204030204" pitchFamily="34" charset="0"/>
                        </a:rPr>
                        <a:t>(from-to)</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GB" sz="1400" dirty="0">
                          <a:effectLst/>
                          <a:latin typeface="Calibri" panose="020F0502020204030204" pitchFamily="34" charset="0"/>
                          <a:ea typeface="Calibri" panose="020F0502020204030204" pitchFamily="34" charset="0"/>
                          <a:cs typeface="Calibri" panose="020F0502020204030204" pitchFamily="34" charset="0"/>
                        </a:rPr>
                        <a:t>Status</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97119287"/>
                  </a:ext>
                </a:extLst>
              </a:tr>
              <a:tr h="290778">
                <a:tc rowSpan="6">
                  <a:txBody>
                    <a:bodyPr/>
                    <a:lstStyle/>
                    <a:p>
                      <a:r>
                        <a:rPr lang="en-GB" sz="1200" dirty="0">
                          <a:latin typeface="Calibri" panose="020F0502020204030204" pitchFamily="34" charset="0"/>
                          <a:cs typeface="Calibri" panose="020F0502020204030204" pitchFamily="34" charset="0"/>
                        </a:rPr>
                        <a:t>1</a:t>
                      </a:r>
                      <a:endParaRPr lang="en-US" sz="1200" dirty="0">
                        <a:latin typeface="Calibri" panose="020F0502020204030204" pitchFamily="34" charset="0"/>
                        <a:cs typeface="Calibri" panose="020F0502020204030204" pitchFamily="34" charset="0"/>
                      </a:endParaRPr>
                    </a:p>
                  </a:txBody>
                  <a:tcPr/>
                </a:tc>
                <a:tc>
                  <a:txBody>
                    <a:bodyPr/>
                    <a:lstStyle/>
                    <a:p>
                      <a:pPr lvl="0" algn="just"/>
                      <a:r>
                        <a:rPr lang="en-US" sz="1200" dirty="0">
                          <a:latin typeface="Calibri" panose="020F0502020204030204" pitchFamily="34" charset="0"/>
                          <a:cs typeface="Calibri" panose="020F0502020204030204" pitchFamily="34" charset="0"/>
                        </a:rPr>
                        <a:t>FIG limits</a:t>
                      </a:r>
                    </a:p>
                  </a:txBody>
                  <a:tcPr/>
                </a:tc>
                <a:tc>
                  <a:txBody>
                    <a:bodyPr/>
                    <a:lstStyle/>
                    <a:p>
                      <a:pPr lvl="0" algn="just"/>
                      <a:r>
                        <a:rPr lang="en-GB" sz="1200" dirty="0">
                          <a:latin typeface="Calibri" panose="020F0502020204030204" pitchFamily="34" charset="0"/>
                          <a:cs typeface="Calibri" panose="020F0502020204030204" pitchFamily="34" charset="0"/>
                        </a:rPr>
                        <a:t>1-11</a:t>
                      </a:r>
                      <a:endParaRPr lang="en-US" sz="1200" dirty="0">
                        <a:latin typeface="Calibri" panose="020F0502020204030204" pitchFamily="34" charset="0"/>
                        <a:cs typeface="Calibri" panose="020F0502020204030204" pitchFamily="34" charset="0"/>
                      </a:endParaRPr>
                    </a:p>
                  </a:txBody>
                  <a:tcPr/>
                </a:tc>
                <a:tc>
                  <a:txBody>
                    <a:bodyPr/>
                    <a:lstStyle/>
                    <a:p>
                      <a:pPr lvl="0" algn="just"/>
                      <a:r>
                        <a:rPr lang="en-GB" sz="1200" baseline="0" dirty="0">
                          <a:latin typeface="Calibri" panose="020F0502020204030204" pitchFamily="34" charset="0"/>
                          <a:cs typeface="Calibri" panose="020F0502020204030204" pitchFamily="34" charset="0"/>
                        </a:rPr>
                        <a:t> Done</a:t>
                      </a:r>
                      <a:endParaRPr lang="en-US" sz="1200" dirty="0">
                        <a:latin typeface="Calibri" panose="020F0502020204030204" pitchFamily="34" charset="0"/>
                        <a:cs typeface="Calibri" panose="020F0502020204030204" pitchFamily="34" charset="0"/>
                      </a:endParaRPr>
                    </a:p>
                  </a:txBody>
                  <a:tcPr marL="54000" marR="54000" marT="36000" marB="36000">
                    <a:solidFill>
                      <a:srgbClr val="00B0F0"/>
                    </a:solidFill>
                  </a:tcPr>
                </a:tc>
                <a:extLst>
                  <a:ext uri="{0D108BD9-81ED-4DB2-BD59-A6C34878D82A}">
                    <a16:rowId xmlns:a16="http://schemas.microsoft.com/office/drawing/2014/main" val="2536970191"/>
                  </a:ext>
                </a:extLst>
              </a:tr>
              <a:tr h="290778">
                <a:tc vMerge="1">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457200" marR="0" lvl="1" indent="0" algn="just"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dk1"/>
                          </a:solidFill>
                          <a:latin typeface="Calibri" panose="020F0502020204030204" pitchFamily="34" charset="0"/>
                          <a:ea typeface="+mn-ea"/>
                          <a:cs typeface="Calibri" panose="020F0502020204030204" pitchFamily="34" charset="0"/>
                        </a:rPr>
                        <a:t>- Approved limits - </a:t>
                      </a:r>
                      <a:r>
                        <a:rPr lang="en-US" sz="1200" kern="1200" baseline="0" dirty="0">
                          <a:solidFill>
                            <a:schemeClr val="dk1"/>
                          </a:solidFill>
                          <a:latin typeface="Calibri" panose="020F0502020204030204" pitchFamily="34" charset="0"/>
                          <a:ea typeface="+mn-ea"/>
                          <a:cs typeface="Calibri" panose="020F0502020204030204" pitchFamily="34" charset="0"/>
                        </a:rPr>
                        <a:t>creation, update, delete </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200" dirty="0">
                          <a:latin typeface="Calibri" panose="020F0502020204030204" pitchFamily="34" charset="0"/>
                          <a:cs typeface="Calibri" panose="020F0502020204030204" pitchFamily="34" charset="0"/>
                        </a:rPr>
                        <a:t>4-10</a:t>
                      </a:r>
                      <a:endParaRPr lang="en-US" sz="12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200" dirty="0">
                          <a:latin typeface="Calibri" panose="020F0502020204030204" pitchFamily="34" charset="0"/>
                          <a:cs typeface="Calibri" panose="020F0502020204030204" pitchFamily="34" charset="0"/>
                        </a:rPr>
                        <a:t> Done</a:t>
                      </a:r>
                      <a:endParaRPr lang="en-US" sz="1200" dirty="0">
                        <a:latin typeface="Calibri" panose="020F0502020204030204" pitchFamily="34" charset="0"/>
                        <a:cs typeface="Calibri" panose="020F0502020204030204" pitchFamily="34" charset="0"/>
                      </a:endParaRPr>
                    </a:p>
                  </a:txBody>
                  <a:tcPr marL="54000" marR="54000" marT="36000" marB="36000">
                    <a:solidFill>
                      <a:srgbClr val="00B0F0"/>
                    </a:solidFill>
                  </a:tcPr>
                </a:tc>
                <a:extLst>
                  <a:ext uri="{0D108BD9-81ED-4DB2-BD59-A6C34878D82A}">
                    <a16:rowId xmlns:a16="http://schemas.microsoft.com/office/drawing/2014/main" val="158058760"/>
                  </a:ext>
                </a:extLst>
              </a:tr>
              <a:tr h="290778">
                <a:tc vMerge="1">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457200" lvl="1" indent="0" algn="just">
                        <a:buFontTx/>
                        <a:buNone/>
                      </a:pPr>
                      <a:r>
                        <a:rPr lang="en-GB" sz="1200" kern="1200" baseline="0" dirty="0">
                          <a:solidFill>
                            <a:schemeClr val="dk1"/>
                          </a:solidFill>
                          <a:latin typeface="Calibri" panose="020F0502020204030204" pitchFamily="34" charset="0"/>
                          <a:ea typeface="+mn-ea"/>
                          <a:cs typeface="Calibri" panose="020F0502020204030204" pitchFamily="34" charset="0"/>
                        </a:rPr>
                        <a:t>- Linkage with Activated limits</a:t>
                      </a:r>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kern="1200" baseline="0" dirty="0">
                          <a:solidFill>
                            <a:schemeClr val="dk1"/>
                          </a:solidFill>
                          <a:latin typeface="Calibri" panose="020F0502020204030204" pitchFamily="34" charset="0"/>
                          <a:ea typeface="+mn-ea"/>
                          <a:cs typeface="Calibri" panose="020F0502020204030204" pitchFamily="34" charset="0"/>
                        </a:rPr>
                        <a:t>4-8</a:t>
                      </a:r>
                      <a:endParaRPr lang="en-US" sz="1200" b="0" kern="1200" baseline="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200" dirty="0">
                          <a:latin typeface="Calibri" panose="020F0502020204030204" pitchFamily="34" charset="0"/>
                          <a:cs typeface="Calibri" panose="020F0502020204030204" pitchFamily="34" charset="0"/>
                        </a:rPr>
                        <a:t> Done</a:t>
                      </a:r>
                      <a:endParaRPr lang="en-US" sz="1200" dirty="0">
                        <a:latin typeface="Calibri" panose="020F0502020204030204" pitchFamily="34" charset="0"/>
                        <a:cs typeface="Calibri" panose="020F0502020204030204" pitchFamily="34" charset="0"/>
                      </a:endParaRPr>
                    </a:p>
                  </a:txBody>
                  <a:tcPr marL="54000" marR="54000" marT="36000" marB="36000">
                    <a:solidFill>
                      <a:srgbClr val="00B0F0"/>
                    </a:solidFill>
                  </a:tcPr>
                </a:tc>
                <a:extLst>
                  <a:ext uri="{0D108BD9-81ED-4DB2-BD59-A6C34878D82A}">
                    <a16:rowId xmlns:a16="http://schemas.microsoft.com/office/drawing/2014/main" val="4289290446"/>
                  </a:ext>
                </a:extLst>
              </a:tr>
              <a:tr h="290778">
                <a:tc vMerge="1">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dk1"/>
                          </a:solidFill>
                          <a:latin typeface="Calibri" panose="020F0502020204030204" pitchFamily="34" charset="0"/>
                          <a:ea typeface="+mn-ea"/>
                          <a:cs typeface="Calibri" panose="020F0502020204030204" pitchFamily="34" charset="0"/>
                        </a:rPr>
                        <a:t>- Real-time utilization update from Finacle, IMEX, FactorPro</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4-10</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 Done</a:t>
                      </a:r>
                      <a:endParaRPr lang="en-US" sz="1200" kern="1200" dirty="0">
                        <a:solidFill>
                          <a:schemeClr val="dk1"/>
                        </a:solidFill>
                        <a:latin typeface="Calibri" panose="020F0502020204030204" pitchFamily="34" charset="0"/>
                        <a:ea typeface="+mn-ea"/>
                        <a:cs typeface="Calibri" panose="020F0502020204030204" pitchFamily="34" charset="0"/>
                      </a:endParaRPr>
                    </a:p>
                  </a:txBody>
                  <a:tcPr marL="54000" marR="54000" marT="36000" marB="36000">
                    <a:solidFill>
                      <a:srgbClr val="00B0F0"/>
                    </a:solidFill>
                  </a:tcPr>
                </a:tc>
                <a:extLst>
                  <a:ext uri="{0D108BD9-81ED-4DB2-BD59-A6C34878D82A}">
                    <a16:rowId xmlns:a16="http://schemas.microsoft.com/office/drawing/2014/main" val="2956992545"/>
                  </a:ext>
                </a:extLst>
              </a:tr>
              <a:tr h="290778">
                <a:tc vMerge="1">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457200" marR="0" lvl="1" indent="0" algn="just"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dk1"/>
                          </a:solidFill>
                          <a:latin typeface="Calibri" panose="020F0502020204030204" pitchFamily="34" charset="0"/>
                          <a:ea typeface="+mn-ea"/>
                          <a:cs typeface="Calibri" panose="020F0502020204030204" pitchFamily="34" charset="0"/>
                        </a:rPr>
                        <a:t>- EOD utilization update from </a:t>
                      </a:r>
                      <a:r>
                        <a:rPr lang="en-US" sz="1200" kern="1200" baseline="0" dirty="0">
                          <a:solidFill>
                            <a:schemeClr val="dk1"/>
                          </a:solidFill>
                          <a:latin typeface="Calibri" panose="020F0502020204030204" pitchFamily="34" charset="0"/>
                          <a:ea typeface="+mn-ea"/>
                          <a:cs typeface="Calibri" panose="020F0502020204030204" pitchFamily="34" charset="0"/>
                        </a:rPr>
                        <a:t>IMEX-HKL, iWorks, UBIX, Manual files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4-11</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Done</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00B0F0"/>
                    </a:solidFill>
                  </a:tcPr>
                </a:tc>
                <a:extLst>
                  <a:ext uri="{0D108BD9-81ED-4DB2-BD59-A6C34878D82A}">
                    <a16:rowId xmlns:a16="http://schemas.microsoft.com/office/drawing/2014/main" val="3722841114"/>
                  </a:ext>
                </a:extLst>
              </a:tr>
              <a:tr h="290778">
                <a:tc vMerge="1">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latin typeface="Calibri" panose="020F0502020204030204" pitchFamily="34" charset="0"/>
                          <a:ea typeface="+mn-ea"/>
                          <a:cs typeface="Calibri" panose="020F0502020204030204" pitchFamily="34" charset="0"/>
                        </a:rPr>
                        <a:t>- Enquiry of FIG limits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9-11</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Done</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00B0F0"/>
                    </a:solidFill>
                  </a:tcPr>
                </a:tc>
                <a:extLst>
                  <a:ext uri="{0D108BD9-81ED-4DB2-BD59-A6C34878D82A}">
                    <a16:rowId xmlns:a16="http://schemas.microsoft.com/office/drawing/2014/main" val="2427415158"/>
                  </a:ext>
                </a:extLst>
              </a:tr>
              <a:tr h="292755">
                <a:tc rowSpan="4">
                  <a:txBody>
                    <a:bodyPr/>
                    <a:lstStyle/>
                    <a:p>
                      <a:r>
                        <a:rPr lang="en-GB" sz="1200" dirty="0">
                          <a:latin typeface="Calibri" panose="020F0502020204030204" pitchFamily="34" charset="0"/>
                          <a:cs typeface="Calibri" panose="020F0502020204030204" pitchFamily="34" charset="0"/>
                        </a:rPr>
                        <a:t>2</a:t>
                      </a:r>
                      <a:endParaRPr lang="en-US" sz="1200" dirty="0">
                        <a:latin typeface="Calibri" panose="020F0502020204030204" pitchFamily="34" charset="0"/>
                        <a:cs typeface="Calibri" panose="020F0502020204030204" pitchFamily="34" charset="0"/>
                      </a:endParaRPr>
                    </a:p>
                  </a:txBody>
                  <a:tcPr>
                    <a:solidFill>
                      <a:schemeClr val="accent5">
                        <a:lumMod val="40000"/>
                        <a:lumOff val="60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Collaterals</a:t>
                      </a:r>
                      <a:r>
                        <a:rPr lang="en-GB" sz="1200" kern="1200" baseline="0" dirty="0">
                          <a:solidFill>
                            <a:schemeClr val="dk1"/>
                          </a:solidFill>
                          <a:latin typeface="Calibri" panose="020F0502020204030204" pitchFamily="34" charset="0"/>
                          <a:ea typeface="+mn-ea"/>
                          <a:cs typeface="Calibri" panose="020F0502020204030204" pitchFamily="34" charset="0"/>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4-20</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WIP</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92D050"/>
                    </a:solidFill>
                  </a:tcPr>
                </a:tc>
                <a:extLst>
                  <a:ext uri="{0D108BD9-81ED-4DB2-BD59-A6C34878D82A}">
                    <a16:rowId xmlns:a16="http://schemas.microsoft.com/office/drawing/2014/main" val="1135848319"/>
                  </a:ext>
                </a:extLst>
              </a:tr>
              <a:tr h="292755">
                <a:tc vMerge="1">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457200" marR="0" lvl="1" indent="0" algn="l" defTabSz="914400" rtl="0" eaLnBrk="1" fontAlgn="t" latinLnBrk="0" hangingPunct="1">
                        <a:lnSpc>
                          <a:spcPct val="100000"/>
                        </a:lnSpc>
                        <a:spcBef>
                          <a:spcPts val="0"/>
                        </a:spcBef>
                        <a:spcAft>
                          <a:spcPts val="0"/>
                        </a:spcAft>
                        <a:buClrTx/>
                        <a:buSzTx/>
                        <a:buFontTx/>
                        <a:buNone/>
                        <a:tabLst/>
                        <a:defRPr/>
                      </a:pPr>
                      <a:r>
                        <a:rPr lang="en-US" sz="1200" kern="1200" dirty="0">
                          <a:solidFill>
                            <a:schemeClr val="dk1"/>
                          </a:solidFill>
                          <a:latin typeface="Calibri" panose="020F0502020204030204" pitchFamily="34" charset="0"/>
                          <a:ea typeface="+mn-ea"/>
                          <a:cs typeface="Calibri" panose="020F0502020204030204" pitchFamily="34" charset="0"/>
                        </a:rPr>
                        <a:t>- Collateral creation, update, delete for different collateral types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4-20</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WIP - 90% </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92D050"/>
                    </a:solidFill>
                  </a:tcPr>
                </a:tc>
                <a:extLst>
                  <a:ext uri="{0D108BD9-81ED-4DB2-BD59-A6C34878D82A}">
                    <a16:rowId xmlns:a16="http://schemas.microsoft.com/office/drawing/2014/main" val="4001781163"/>
                  </a:ext>
                </a:extLst>
              </a:tr>
              <a:tr h="292755">
                <a:tc vMerge="1">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457200" marR="0" lvl="1"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Calibri" panose="020F0502020204030204" pitchFamily="34" charset="0"/>
                          <a:ea typeface="+mn-ea"/>
                          <a:cs typeface="Calibri" panose="020F0502020204030204" pitchFamily="34" charset="0"/>
                        </a:rPr>
                        <a:t>- Limit to collateral linkage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4-20</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WIP - 90%</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92D050"/>
                    </a:solidFill>
                  </a:tcPr>
                </a:tc>
                <a:extLst>
                  <a:ext uri="{0D108BD9-81ED-4DB2-BD59-A6C34878D82A}">
                    <a16:rowId xmlns:a16="http://schemas.microsoft.com/office/drawing/2014/main" val="984408058"/>
                  </a:ext>
                </a:extLst>
              </a:tr>
              <a:tr h="292755">
                <a:tc vMerge="1">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Calibri" panose="020F0502020204030204" pitchFamily="34" charset="0"/>
                          <a:ea typeface="+mn-ea"/>
                          <a:cs typeface="Calibri" panose="020F0502020204030204" pitchFamily="34" charset="0"/>
                        </a:rPr>
                        <a:t>- Enquiry of collaterals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12-20</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WIP - 80%</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92D050"/>
                    </a:solidFill>
                  </a:tcPr>
                </a:tc>
                <a:extLst>
                  <a:ext uri="{0D108BD9-81ED-4DB2-BD59-A6C34878D82A}">
                    <a16:rowId xmlns:a16="http://schemas.microsoft.com/office/drawing/2014/main" val="2118133524"/>
                  </a:ext>
                </a:extLst>
              </a:tr>
              <a:tr h="292755">
                <a:tc rowSpan="3">
                  <a:txBody>
                    <a:bodyPr/>
                    <a:lstStyle/>
                    <a:p>
                      <a:r>
                        <a:rPr lang="en-GB" sz="1200" dirty="0">
                          <a:latin typeface="Calibri" panose="020F0502020204030204" pitchFamily="34" charset="0"/>
                          <a:cs typeface="Calibri" panose="020F0502020204030204" pitchFamily="34" charset="0"/>
                        </a:rPr>
                        <a:t>3</a:t>
                      </a:r>
                      <a:endParaRPr lang="en-US" sz="12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Calibri" panose="020F0502020204030204" pitchFamily="34" charset="0"/>
                          <a:ea typeface="+mn-ea"/>
                          <a:cs typeface="Calibri" panose="020F0502020204030204" pitchFamily="34" charset="0"/>
                        </a:rPr>
                        <a:t>Utilizatio</a:t>
                      </a:r>
                      <a:r>
                        <a:rPr lang="en-US" sz="1200" kern="1200" baseline="0" dirty="0">
                          <a:solidFill>
                            <a:schemeClr val="dk1"/>
                          </a:solidFill>
                          <a:latin typeface="Calibri" panose="020F0502020204030204" pitchFamily="34" charset="0"/>
                          <a:ea typeface="+mn-ea"/>
                          <a:cs typeface="Calibri" panose="020F0502020204030204" pitchFamily="34" charset="0"/>
                        </a:rPr>
                        <a:t>n Update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13-20</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WIP</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92D050"/>
                    </a:solidFill>
                  </a:tcPr>
                </a:tc>
                <a:extLst>
                  <a:ext uri="{0D108BD9-81ED-4DB2-BD59-A6C34878D82A}">
                    <a16:rowId xmlns:a16="http://schemas.microsoft.com/office/drawing/2014/main" val="3565188964"/>
                  </a:ext>
                </a:extLst>
              </a:tr>
              <a:tr h="292755">
                <a:tc vMerge="1">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Calibri" panose="020F0502020204030204" pitchFamily="34" charset="0"/>
                          <a:ea typeface="+mn-ea"/>
                          <a:cs typeface="Calibri" panose="020F0502020204030204" pitchFamily="34" charset="0"/>
                        </a:rPr>
                        <a:t>- Real-time, intra-day Utilization update of all limit -</a:t>
                      </a:r>
                      <a:r>
                        <a:rPr lang="en-US" sz="1200" kern="1200" baseline="0" dirty="0">
                          <a:solidFill>
                            <a:schemeClr val="dk1"/>
                          </a:solidFill>
                          <a:latin typeface="Calibri" panose="020F0502020204030204" pitchFamily="34" charset="0"/>
                          <a:ea typeface="+mn-ea"/>
                          <a:cs typeface="Calibri" panose="020F0502020204030204" pitchFamily="34" charset="0"/>
                        </a:rPr>
                        <a:t> </a:t>
                      </a:r>
                      <a:r>
                        <a:rPr lang="en-US" sz="1200" kern="1200" dirty="0">
                          <a:solidFill>
                            <a:schemeClr val="dk1"/>
                          </a:solidFill>
                          <a:latin typeface="Calibri" panose="020F0502020204030204" pitchFamily="34" charset="0"/>
                          <a:ea typeface="+mn-ea"/>
                          <a:cs typeface="Calibri" panose="020F0502020204030204" pitchFamily="34" charset="0"/>
                        </a:rPr>
                        <a:t>Finacle, IMEX, FactorPro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13-20</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WIP</a:t>
                      </a:r>
                      <a:r>
                        <a:rPr lang="en-GB" sz="1200" kern="1200" baseline="0" dirty="0">
                          <a:solidFill>
                            <a:schemeClr val="dk1"/>
                          </a:solidFill>
                          <a:latin typeface="Calibri" panose="020F0502020204030204" pitchFamily="34" charset="0"/>
                          <a:ea typeface="+mn-ea"/>
                          <a:cs typeface="Calibri" panose="020F0502020204030204" pitchFamily="34" charset="0"/>
                        </a:rPr>
                        <a:t> - 75</a:t>
                      </a:r>
                      <a:r>
                        <a:rPr lang="en-GB" sz="1200" kern="1200" dirty="0">
                          <a:solidFill>
                            <a:schemeClr val="dk1"/>
                          </a:solidFill>
                          <a:latin typeface="Calibri" panose="020F0502020204030204" pitchFamily="34" charset="0"/>
                          <a:ea typeface="+mn-ea"/>
                          <a:cs typeface="Calibri" panose="020F0502020204030204" pitchFamily="34" charset="0"/>
                        </a:rPr>
                        <a:t>%</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92D050"/>
                    </a:solidFill>
                  </a:tcPr>
                </a:tc>
                <a:extLst>
                  <a:ext uri="{0D108BD9-81ED-4DB2-BD59-A6C34878D82A}">
                    <a16:rowId xmlns:a16="http://schemas.microsoft.com/office/drawing/2014/main" val="2132276630"/>
                  </a:ext>
                </a:extLst>
              </a:tr>
              <a:tr h="494322">
                <a:tc vMerge="1">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Calibri" panose="020F0502020204030204" pitchFamily="34" charset="0"/>
                          <a:ea typeface="+mn-ea"/>
                          <a:cs typeface="Calibri" panose="020F0502020204030204" pitchFamily="34" charset="0"/>
                        </a:rPr>
                        <a:t>- EOD Utilization update of all limits</a:t>
                      </a:r>
                      <a:r>
                        <a:rPr lang="en-US" sz="1200" kern="1200" baseline="0" dirty="0">
                          <a:solidFill>
                            <a:schemeClr val="dk1"/>
                          </a:solidFill>
                          <a:latin typeface="Calibri" panose="020F0502020204030204" pitchFamily="34" charset="0"/>
                          <a:ea typeface="+mn-ea"/>
                          <a:cs typeface="Calibri" panose="020F0502020204030204" pitchFamily="34" charset="0"/>
                        </a:rPr>
                        <a:t> </a:t>
                      </a:r>
                      <a:r>
                        <a:rPr lang="en-US" sz="1200" kern="1200" dirty="0">
                          <a:solidFill>
                            <a:schemeClr val="dk1"/>
                          </a:solidFill>
                          <a:latin typeface="Calibri" panose="020F0502020204030204" pitchFamily="34" charset="0"/>
                          <a:ea typeface="+mn-ea"/>
                          <a:cs typeface="Calibri" panose="020F0502020204030204" pitchFamily="34" charset="0"/>
                        </a:rPr>
                        <a:t>(IMEX-HKL, iWorks, UBIX, VisionPlus, Avaloq, SG CASA, TZSP, FrontArena, Manual files)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13-20</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WIP - 75%</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92D050"/>
                    </a:solidFill>
                  </a:tcPr>
                </a:tc>
                <a:extLst>
                  <a:ext uri="{0D108BD9-81ED-4DB2-BD59-A6C34878D82A}">
                    <a16:rowId xmlns:a16="http://schemas.microsoft.com/office/drawing/2014/main" val="991371350"/>
                  </a:ext>
                </a:extLst>
              </a:tr>
              <a:tr h="292755">
                <a:tc rowSpan="4">
                  <a:txBody>
                    <a:bodyPr/>
                    <a:lstStyle/>
                    <a:p>
                      <a:r>
                        <a:rPr lang="en-GB" sz="1200" dirty="0">
                          <a:latin typeface="Calibri" panose="020F0502020204030204" pitchFamily="34" charset="0"/>
                          <a:cs typeface="Calibri" panose="020F0502020204030204" pitchFamily="34" charset="0"/>
                        </a:rPr>
                        <a:t>4</a:t>
                      </a:r>
                      <a:endParaRPr lang="en-US" sz="12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IBG</a:t>
                      </a:r>
                      <a:r>
                        <a:rPr lang="en-GB" sz="1200" kern="1200" baseline="0" dirty="0">
                          <a:solidFill>
                            <a:schemeClr val="dk1"/>
                          </a:solidFill>
                          <a:latin typeface="Calibri" panose="020F0502020204030204" pitchFamily="34" charset="0"/>
                          <a:ea typeface="+mn-ea"/>
                          <a:cs typeface="Calibri" panose="020F0502020204030204" pitchFamily="34" charset="0"/>
                        </a:rPr>
                        <a:t> limits</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12-23</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WIP </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92D050"/>
                    </a:solidFill>
                  </a:tcPr>
                </a:tc>
                <a:extLst>
                  <a:ext uri="{0D108BD9-81ED-4DB2-BD59-A6C34878D82A}">
                    <a16:rowId xmlns:a16="http://schemas.microsoft.com/office/drawing/2014/main" val="1927727367"/>
                  </a:ext>
                </a:extLst>
              </a:tr>
              <a:tr h="292755">
                <a:tc vMerge="1">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Calibri" panose="020F0502020204030204" pitchFamily="34" charset="0"/>
                          <a:ea typeface="+mn-ea"/>
                          <a:cs typeface="Calibri" panose="020F0502020204030204" pitchFamily="34" charset="0"/>
                        </a:rPr>
                        <a:t>- Approved &amp; Activated Limit - creation, update, delete for all customers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13-23</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WIP - 60%</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92D050"/>
                    </a:solidFill>
                  </a:tcPr>
                </a:tc>
                <a:extLst>
                  <a:ext uri="{0D108BD9-81ED-4DB2-BD59-A6C34878D82A}">
                    <a16:rowId xmlns:a16="http://schemas.microsoft.com/office/drawing/2014/main" val="4104892129"/>
                  </a:ext>
                </a:extLst>
              </a:tr>
              <a:tr h="292755">
                <a:tc vMerge="1">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Calibri" panose="020F0502020204030204" pitchFamily="34" charset="0"/>
                          <a:ea typeface="+mn-ea"/>
                          <a:cs typeface="Calibri" panose="020F0502020204030204" pitchFamily="34" charset="0"/>
                        </a:rPr>
                        <a:t>- Limit to account linkage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13-23</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WIP -</a:t>
                      </a:r>
                      <a:r>
                        <a:rPr lang="en-GB" sz="1200" kern="1200" baseline="0" dirty="0">
                          <a:solidFill>
                            <a:schemeClr val="dk1"/>
                          </a:solidFill>
                          <a:latin typeface="Calibri" panose="020F0502020204030204" pitchFamily="34" charset="0"/>
                          <a:ea typeface="+mn-ea"/>
                          <a:cs typeface="Calibri" panose="020F0502020204030204" pitchFamily="34" charset="0"/>
                        </a:rPr>
                        <a:t> </a:t>
                      </a:r>
                      <a:r>
                        <a:rPr lang="en-GB" sz="1200" kern="1200" dirty="0">
                          <a:solidFill>
                            <a:schemeClr val="dk1"/>
                          </a:solidFill>
                          <a:latin typeface="Calibri" panose="020F0502020204030204" pitchFamily="34" charset="0"/>
                          <a:ea typeface="+mn-ea"/>
                          <a:cs typeface="Calibri" panose="020F0502020204030204" pitchFamily="34" charset="0"/>
                        </a:rPr>
                        <a:t>80%</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92D050"/>
                    </a:solidFill>
                  </a:tcPr>
                </a:tc>
                <a:extLst>
                  <a:ext uri="{0D108BD9-81ED-4DB2-BD59-A6C34878D82A}">
                    <a16:rowId xmlns:a16="http://schemas.microsoft.com/office/drawing/2014/main" val="3016173731"/>
                  </a:ext>
                </a:extLst>
              </a:tr>
              <a:tr h="292755">
                <a:tc vMerge="1">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Calibri" panose="020F0502020204030204" pitchFamily="34" charset="0"/>
                          <a:ea typeface="+mn-ea"/>
                          <a:cs typeface="Calibri" panose="020F0502020204030204" pitchFamily="34" charset="0"/>
                        </a:rPr>
                        <a:t>- Enquiry of all limits, collaterals &amp; linkages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13-23</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WIP - 35%</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92D050"/>
                    </a:solidFill>
                  </a:tcPr>
                </a:tc>
                <a:extLst>
                  <a:ext uri="{0D108BD9-81ED-4DB2-BD59-A6C34878D82A}">
                    <a16:rowId xmlns:a16="http://schemas.microsoft.com/office/drawing/2014/main" val="186740977"/>
                  </a:ext>
                </a:extLst>
              </a:tr>
            </a:tbl>
          </a:graphicData>
        </a:graphic>
      </p:graphicFrame>
      <p:sp>
        <p:nvSpPr>
          <p:cNvPr id="3" name="TextBox 2"/>
          <p:cNvSpPr txBox="1"/>
          <p:nvPr/>
        </p:nvSpPr>
        <p:spPr>
          <a:xfrm>
            <a:off x="990600" y="6489263"/>
            <a:ext cx="6248400" cy="307777"/>
          </a:xfrm>
          <a:prstGeom prst="rect">
            <a:avLst/>
          </a:prstGeom>
          <a:noFill/>
        </p:spPr>
        <p:txBody>
          <a:bodyPr wrap="square" rtlCol="0">
            <a:spAutoFit/>
          </a:bodyPr>
          <a:lstStyle/>
          <a:p>
            <a:r>
              <a:rPr lang="en-GB" sz="1400" dirty="0"/>
              <a:t>* Current Sprint #20 </a:t>
            </a:r>
            <a:endParaRPr lang="en-US" sz="1400" dirty="0"/>
          </a:p>
        </p:txBody>
      </p:sp>
    </p:spTree>
    <p:extLst>
      <p:ext uri="{BB962C8B-B14F-4D97-AF65-F5344CB8AC3E}">
        <p14:creationId xmlns:p14="http://schemas.microsoft.com/office/powerpoint/2010/main" val="2614963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96200" cy="577850"/>
          </a:xfrm>
        </p:spPr>
        <p:txBody>
          <a:bodyPr/>
          <a:lstStyle/>
          <a:p>
            <a:r>
              <a:rPr lang="en-US" sz="2000" dirty="0"/>
              <a:t>CLS Foundation Value Stream Update (2/2)	</a:t>
            </a:r>
          </a:p>
        </p:txBody>
      </p:sp>
      <p:sp>
        <p:nvSpPr>
          <p:cNvPr id="4" name="Slide Number Placeholder 3"/>
          <p:cNvSpPr>
            <a:spLocks noGrp="1"/>
          </p:cNvSpPr>
          <p:nvPr>
            <p:ph type="sldNum" sz="quarter" idx="10"/>
          </p:nvPr>
        </p:nvSpPr>
        <p:spPr/>
        <p:txBody>
          <a:bodyPr/>
          <a:lstStyle/>
          <a:p>
            <a:pPr>
              <a:defRPr/>
            </a:pPr>
            <a:fld id="{2404B8C9-FEA0-471E-BDE4-CD4EA3EF510C}" type="slidenum">
              <a:rPr lang="en-US" altLang="en-US" smtClean="0">
                <a:solidFill>
                  <a:srgbClr val="000000"/>
                </a:solidFill>
              </a:rPr>
              <a:pPr>
                <a:defRPr/>
              </a:pPr>
              <a:t>14</a:t>
            </a:fld>
            <a:endParaRPr lang="en-US" altLang="en-US" dirty="0">
              <a:solidFill>
                <a:srgbClr val="000000"/>
              </a:solidFill>
            </a:endParaRPr>
          </a:p>
        </p:txBody>
      </p:sp>
      <p:graphicFrame>
        <p:nvGraphicFramePr>
          <p:cNvPr id="7" name="Table 6"/>
          <p:cNvGraphicFramePr>
            <a:graphicFrameLocks noGrp="1"/>
          </p:cNvGraphicFramePr>
          <p:nvPr>
            <p:extLst/>
          </p:nvPr>
        </p:nvGraphicFramePr>
        <p:xfrm>
          <a:off x="152399" y="652401"/>
          <a:ext cx="8812213" cy="3521093"/>
        </p:xfrm>
        <a:graphic>
          <a:graphicData uri="http://schemas.openxmlformats.org/drawingml/2006/table">
            <a:tbl>
              <a:tblPr firstRow="1" bandRow="1">
                <a:tableStyleId>{5C22544A-7EE6-4342-B048-85BDC9FD1C3A}</a:tableStyleId>
              </a:tblPr>
              <a:tblGrid>
                <a:gridCol w="298719">
                  <a:extLst>
                    <a:ext uri="{9D8B030D-6E8A-4147-A177-3AD203B41FA5}">
                      <a16:colId xmlns:a16="http://schemas.microsoft.com/office/drawing/2014/main" val="3067843745"/>
                    </a:ext>
                  </a:extLst>
                </a:gridCol>
                <a:gridCol w="5644882">
                  <a:extLst>
                    <a:ext uri="{9D8B030D-6E8A-4147-A177-3AD203B41FA5}">
                      <a16:colId xmlns:a16="http://schemas.microsoft.com/office/drawing/2014/main" val="234029470"/>
                    </a:ext>
                  </a:extLst>
                </a:gridCol>
                <a:gridCol w="1600200">
                  <a:extLst>
                    <a:ext uri="{9D8B030D-6E8A-4147-A177-3AD203B41FA5}">
                      <a16:colId xmlns:a16="http://schemas.microsoft.com/office/drawing/2014/main" val="3765795894"/>
                    </a:ext>
                  </a:extLst>
                </a:gridCol>
                <a:gridCol w="1268412">
                  <a:extLst>
                    <a:ext uri="{9D8B030D-6E8A-4147-A177-3AD203B41FA5}">
                      <a16:colId xmlns:a16="http://schemas.microsoft.com/office/drawing/2014/main" val="2260657253"/>
                    </a:ext>
                  </a:extLst>
                </a:gridCol>
              </a:tblGrid>
              <a:tr h="338199">
                <a:tc>
                  <a:txBody>
                    <a:bodyPr/>
                    <a:lstStyle/>
                    <a:p>
                      <a:r>
                        <a:rPr lang="en-GB" sz="1400" dirty="0">
                          <a:latin typeface="Calibri" panose="020F0502020204030204" pitchFamily="34" charset="0"/>
                          <a:cs typeface="Calibri" panose="020F0502020204030204" pitchFamily="34" charset="0"/>
                        </a:rPr>
                        <a:t>#</a:t>
                      </a:r>
                      <a:endParaRPr lang="en-US" sz="1400" dirty="0">
                        <a:latin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dirty="0">
                          <a:effectLst/>
                          <a:latin typeface="Calibri" panose="020F0502020204030204" pitchFamily="34" charset="0"/>
                          <a:cs typeface="Calibri" panose="020F0502020204030204" pitchFamily="34" charset="0"/>
                        </a:rPr>
                        <a:t>Description</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GB" sz="1400" dirty="0">
                          <a:effectLst/>
                          <a:latin typeface="Calibri" panose="020F0502020204030204" pitchFamily="34" charset="0"/>
                          <a:ea typeface="Calibri" panose="020F0502020204030204" pitchFamily="34" charset="0"/>
                          <a:cs typeface="Calibri" panose="020F0502020204030204" pitchFamily="34" charset="0"/>
                        </a:rPr>
                        <a:t>Sprint</a:t>
                      </a:r>
                      <a:r>
                        <a:rPr lang="en-GB" sz="1600" dirty="0">
                          <a:effectLst/>
                          <a:latin typeface="Calibri" panose="020F0502020204030204" pitchFamily="34" charset="0"/>
                          <a:ea typeface="Calibri" panose="020F0502020204030204" pitchFamily="34" charset="0"/>
                          <a:cs typeface="Calibri" panose="020F0502020204030204" pitchFamily="34" charset="0"/>
                        </a:rPr>
                        <a:t> </a:t>
                      </a:r>
                      <a:r>
                        <a:rPr lang="en-GB" sz="1200" dirty="0">
                          <a:effectLst/>
                          <a:latin typeface="Calibri" panose="020F0502020204030204" pitchFamily="34" charset="0"/>
                          <a:ea typeface="Calibri" panose="020F0502020204030204" pitchFamily="34" charset="0"/>
                          <a:cs typeface="Calibri" panose="020F0502020204030204" pitchFamily="34" charset="0"/>
                        </a:rPr>
                        <a:t>(from-to)</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GB" sz="1400" dirty="0">
                          <a:effectLst/>
                          <a:latin typeface="Calibri" panose="020F0502020204030204" pitchFamily="34" charset="0"/>
                          <a:ea typeface="Calibri" panose="020F0502020204030204" pitchFamily="34" charset="0"/>
                          <a:cs typeface="Calibri" panose="020F0502020204030204" pitchFamily="34" charset="0"/>
                        </a:rPr>
                        <a:t>Status</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97119287"/>
                  </a:ext>
                </a:extLst>
              </a:tr>
              <a:tr h="289354">
                <a:tc rowSpan="5">
                  <a:txBody>
                    <a:bodyPr/>
                    <a:lstStyle/>
                    <a:p>
                      <a:r>
                        <a:rPr lang="en-GB" sz="1200" dirty="0">
                          <a:latin typeface="Calibri" panose="020F0502020204030204" pitchFamily="34" charset="0"/>
                          <a:cs typeface="Calibri" panose="020F0502020204030204" pitchFamily="34" charset="0"/>
                        </a:rPr>
                        <a:t>5</a:t>
                      </a:r>
                      <a:endParaRPr lang="en-US" sz="1200" dirty="0">
                        <a:latin typeface="Calibri" panose="020F0502020204030204" pitchFamily="34" charset="0"/>
                        <a:cs typeface="Calibri" panose="020F0502020204030204" pitchFamily="34" charset="0"/>
                      </a:endParaRPr>
                    </a:p>
                  </a:txBody>
                  <a:tcPr/>
                </a:tc>
                <a:tc>
                  <a:txBody>
                    <a:bodyPr/>
                    <a:lstStyle/>
                    <a:p>
                      <a:pPr lvl="0" algn="just"/>
                      <a:r>
                        <a:rPr lang="en-US" sz="1200" dirty="0">
                          <a:latin typeface="Calibri" panose="020F0502020204030204" pitchFamily="34" charset="0"/>
                          <a:cs typeface="Calibri" panose="020F0502020204030204" pitchFamily="34" charset="0"/>
                        </a:rPr>
                        <a:t>Data Migration</a:t>
                      </a:r>
                    </a:p>
                  </a:txBody>
                  <a:tcPr/>
                </a:tc>
                <a:tc>
                  <a:txBody>
                    <a:bodyPr/>
                    <a:lstStyle/>
                    <a:p>
                      <a:pPr lvl="0" algn="just"/>
                      <a:r>
                        <a:rPr lang="en-GB" sz="1200" dirty="0">
                          <a:latin typeface="Calibri" panose="020F0502020204030204" pitchFamily="34" charset="0"/>
                          <a:cs typeface="Calibri" panose="020F0502020204030204" pitchFamily="34" charset="0"/>
                        </a:rPr>
                        <a:t>5-23</a:t>
                      </a:r>
                      <a:endParaRPr lang="en-US" sz="1200" dirty="0">
                        <a:latin typeface="Calibri" panose="020F0502020204030204" pitchFamily="34" charset="0"/>
                        <a:cs typeface="Calibri" panose="020F0502020204030204" pitchFamily="34" charset="0"/>
                      </a:endParaRPr>
                    </a:p>
                  </a:txBody>
                  <a:tcPr/>
                </a:tc>
                <a:tc>
                  <a:txBody>
                    <a:bodyPr/>
                    <a:lstStyle/>
                    <a:p>
                      <a:pPr lvl="0" algn="just"/>
                      <a:r>
                        <a:rPr lang="en-GB" sz="1200" dirty="0">
                          <a:latin typeface="Calibri" panose="020F0502020204030204" pitchFamily="34" charset="0"/>
                          <a:cs typeface="Calibri" panose="020F0502020204030204" pitchFamily="34" charset="0"/>
                        </a:rPr>
                        <a:t>WIP</a:t>
                      </a:r>
                      <a:endParaRPr lang="en-US" sz="1200" dirty="0">
                        <a:latin typeface="Calibri" panose="020F0502020204030204" pitchFamily="34" charset="0"/>
                        <a:cs typeface="Calibri" panose="020F0502020204030204" pitchFamily="34" charset="0"/>
                      </a:endParaRPr>
                    </a:p>
                  </a:txBody>
                  <a:tcPr>
                    <a:solidFill>
                      <a:srgbClr val="92D050"/>
                    </a:solidFill>
                  </a:tcPr>
                </a:tc>
                <a:extLst>
                  <a:ext uri="{0D108BD9-81ED-4DB2-BD59-A6C34878D82A}">
                    <a16:rowId xmlns:a16="http://schemas.microsoft.com/office/drawing/2014/main" val="2536970191"/>
                  </a:ext>
                </a:extLst>
              </a:tr>
              <a:tr h="289354">
                <a:tc vMerge="1">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457200" marR="0" lvl="1" indent="0" algn="just"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dk1"/>
                          </a:solidFill>
                          <a:latin typeface="Calibri" panose="020F0502020204030204" pitchFamily="34" charset="0"/>
                          <a:ea typeface="+mn-ea"/>
                          <a:cs typeface="Calibri" panose="020F0502020204030204" pitchFamily="34" charset="0"/>
                        </a:rPr>
                        <a:t>- FIG Approved Limits from GCS</a:t>
                      </a:r>
                      <a:endParaRPr lang="en-US" sz="1200" kern="1200" baseline="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200" dirty="0">
                          <a:latin typeface="Calibri" panose="020F0502020204030204" pitchFamily="34" charset="0"/>
                          <a:cs typeface="Calibri" panose="020F0502020204030204" pitchFamily="34" charset="0"/>
                        </a:rPr>
                        <a:t>5-15</a:t>
                      </a:r>
                      <a:endParaRPr lang="en-US" sz="12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200" dirty="0">
                          <a:latin typeface="Calibri" panose="020F0502020204030204" pitchFamily="34" charset="0"/>
                          <a:cs typeface="Calibri" panose="020F0502020204030204" pitchFamily="34" charset="0"/>
                        </a:rPr>
                        <a:t>Done</a:t>
                      </a:r>
                      <a:endParaRPr lang="en-US" sz="1200" dirty="0">
                        <a:latin typeface="Calibri" panose="020F0502020204030204" pitchFamily="34" charset="0"/>
                        <a:cs typeface="Calibri" panose="020F0502020204030204" pitchFamily="34" charset="0"/>
                      </a:endParaRPr>
                    </a:p>
                  </a:txBody>
                  <a:tcPr>
                    <a:solidFill>
                      <a:srgbClr val="00B0F0"/>
                    </a:solidFill>
                  </a:tcPr>
                </a:tc>
                <a:extLst>
                  <a:ext uri="{0D108BD9-81ED-4DB2-BD59-A6C34878D82A}">
                    <a16:rowId xmlns:a16="http://schemas.microsoft.com/office/drawing/2014/main" val="158058760"/>
                  </a:ext>
                </a:extLst>
              </a:tr>
              <a:tr h="289354">
                <a:tc vMerge="1">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457200" lvl="1" indent="0" algn="just">
                        <a:buFontTx/>
                        <a:buNone/>
                      </a:pPr>
                      <a:r>
                        <a:rPr lang="en-GB" sz="1200" kern="1200" baseline="0" dirty="0">
                          <a:solidFill>
                            <a:schemeClr val="dk1"/>
                          </a:solidFill>
                          <a:latin typeface="Calibri" panose="020F0502020204030204" pitchFamily="34" charset="0"/>
                          <a:ea typeface="+mn-ea"/>
                          <a:cs typeface="Calibri" panose="020F0502020204030204" pitchFamily="34" charset="0"/>
                        </a:rPr>
                        <a:t>- Finacle limit utilization </a:t>
                      </a:r>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kern="1200" baseline="0" dirty="0">
                          <a:solidFill>
                            <a:schemeClr val="dk1"/>
                          </a:solidFill>
                          <a:latin typeface="Calibri" panose="020F0502020204030204" pitchFamily="34" charset="0"/>
                          <a:ea typeface="+mn-ea"/>
                          <a:cs typeface="Calibri" panose="020F0502020204030204" pitchFamily="34" charset="0"/>
                        </a:rPr>
                        <a:t>17-23</a:t>
                      </a:r>
                      <a:endParaRPr lang="en-US" sz="1200" b="0" kern="1200" baseline="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kern="1200" baseline="0" dirty="0">
                          <a:solidFill>
                            <a:schemeClr val="dk1"/>
                          </a:solidFill>
                          <a:latin typeface="Calibri" panose="020F0502020204030204" pitchFamily="34" charset="0"/>
                          <a:ea typeface="+mn-ea"/>
                          <a:cs typeface="Calibri" panose="020F0502020204030204" pitchFamily="34" charset="0"/>
                        </a:rPr>
                        <a:t>WIP (25%)</a:t>
                      </a:r>
                      <a:endParaRPr lang="en-US" sz="1200" b="0" kern="1200" baseline="0" dirty="0">
                        <a:solidFill>
                          <a:schemeClr val="dk1"/>
                        </a:solidFill>
                        <a:latin typeface="Calibri" panose="020F0502020204030204" pitchFamily="34" charset="0"/>
                        <a:ea typeface="+mn-ea"/>
                        <a:cs typeface="Calibri" panose="020F0502020204030204" pitchFamily="34" charset="0"/>
                      </a:endParaRPr>
                    </a:p>
                  </a:txBody>
                  <a:tcPr>
                    <a:solidFill>
                      <a:srgbClr val="92D050"/>
                    </a:solidFill>
                  </a:tcPr>
                </a:tc>
                <a:extLst>
                  <a:ext uri="{0D108BD9-81ED-4DB2-BD59-A6C34878D82A}">
                    <a16:rowId xmlns:a16="http://schemas.microsoft.com/office/drawing/2014/main" val="4289290446"/>
                  </a:ext>
                </a:extLst>
              </a:tr>
              <a:tr h="289354">
                <a:tc vMerge="1">
                  <a:txBody>
                    <a:bodyPr/>
                    <a:lstStyle/>
                    <a:p>
                      <a:endParaRPr lang="en-US"/>
                    </a:p>
                  </a:txBody>
                  <a:tcPr/>
                </a:tc>
                <a:tc>
                  <a:txBody>
                    <a:bodyPr/>
                    <a:lstStyle/>
                    <a:p>
                      <a:pPr marL="457200" lvl="1" indent="0" algn="just">
                        <a:buFontTx/>
                        <a:buNone/>
                      </a:pPr>
                      <a:r>
                        <a:rPr lang="en-GB" sz="1200" kern="1200" baseline="0" dirty="0">
                          <a:solidFill>
                            <a:schemeClr val="dk1"/>
                          </a:solidFill>
                          <a:latin typeface="Calibri" panose="020F0502020204030204" pitchFamily="34" charset="0"/>
                          <a:ea typeface="+mn-ea"/>
                          <a:cs typeface="Calibri" panose="020F0502020204030204" pitchFamily="34" charset="0"/>
                        </a:rPr>
                        <a:t>- Finacle limits &amp; collaterals</a:t>
                      </a:r>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kern="1200" baseline="0" dirty="0">
                          <a:solidFill>
                            <a:schemeClr val="dk1"/>
                          </a:solidFill>
                          <a:latin typeface="Calibri" panose="020F0502020204030204" pitchFamily="34" charset="0"/>
                          <a:ea typeface="+mn-ea"/>
                          <a:cs typeface="Calibri" panose="020F0502020204030204" pitchFamily="34" charset="0"/>
                        </a:rPr>
                        <a:t>18-23</a:t>
                      </a:r>
                      <a:endParaRPr lang="en-US" sz="1200" b="0" kern="1200" baseline="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200" b="0" kern="1200" baseline="0" dirty="0">
                          <a:solidFill>
                            <a:schemeClr val="dk1"/>
                          </a:solidFill>
                          <a:latin typeface="Calibri" panose="020F0502020204030204" pitchFamily="34" charset="0"/>
                          <a:ea typeface="+mn-ea"/>
                          <a:cs typeface="Calibri" panose="020F0502020204030204" pitchFamily="34" charset="0"/>
                        </a:rPr>
                        <a:t>WIP (25%)</a:t>
                      </a:r>
                      <a:endParaRPr lang="en-US" sz="1200" b="0" kern="1200" baseline="0" dirty="0">
                        <a:solidFill>
                          <a:schemeClr val="dk1"/>
                        </a:solidFill>
                        <a:latin typeface="Calibri" panose="020F0502020204030204" pitchFamily="34" charset="0"/>
                        <a:ea typeface="+mn-ea"/>
                        <a:cs typeface="Calibri" panose="020F0502020204030204" pitchFamily="34" charset="0"/>
                      </a:endParaRPr>
                    </a:p>
                  </a:txBody>
                  <a:tcPr>
                    <a:solidFill>
                      <a:srgbClr val="92D050"/>
                    </a:solidFill>
                  </a:tcPr>
                </a:tc>
                <a:extLst>
                  <a:ext uri="{0D108BD9-81ED-4DB2-BD59-A6C34878D82A}">
                    <a16:rowId xmlns:a16="http://schemas.microsoft.com/office/drawing/2014/main" val="910393536"/>
                  </a:ext>
                </a:extLst>
              </a:tr>
              <a:tr h="289354">
                <a:tc vMerge="1">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dk1"/>
                          </a:solidFill>
                          <a:latin typeface="Calibri" panose="020F0502020204030204" pitchFamily="34" charset="0"/>
                          <a:ea typeface="+mn-ea"/>
                          <a:cs typeface="Calibri" panose="020F0502020204030204" pitchFamily="34" charset="0"/>
                        </a:rPr>
                        <a:t>- MLC limits </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TBC</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lang="en-US" sz="1200" kern="1200" dirty="0">
                        <a:solidFill>
                          <a:schemeClr val="dk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956992545"/>
                  </a:ext>
                </a:extLst>
              </a:tr>
              <a:tr h="289354">
                <a:tc rowSpan="3">
                  <a:txBody>
                    <a:bodyPr/>
                    <a:lstStyle/>
                    <a:p>
                      <a:r>
                        <a:rPr lang="en-GB" sz="1200" dirty="0">
                          <a:latin typeface="Calibri" panose="020F0502020204030204" pitchFamily="34" charset="0"/>
                          <a:cs typeface="Calibri" panose="020F0502020204030204" pitchFamily="34" charset="0"/>
                        </a:rPr>
                        <a:t>6</a:t>
                      </a:r>
                      <a:endParaRPr lang="en-US" sz="1200" dirty="0">
                        <a:latin typeface="Calibri" panose="020F0502020204030204" pitchFamily="34" charset="0"/>
                        <a:cs typeface="Calibri" panose="020F0502020204030204" pitchFamily="34" charset="0"/>
                      </a:endParaRPr>
                    </a:p>
                  </a:txBody>
                  <a:tcPr>
                    <a:solidFill>
                      <a:schemeClr val="accent5">
                        <a:lumMod val="40000"/>
                        <a:lumOff val="60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SME (Not part of Foundation value</a:t>
                      </a:r>
                      <a:r>
                        <a:rPr lang="en-GB" sz="1200" kern="1200" baseline="0" dirty="0">
                          <a:solidFill>
                            <a:schemeClr val="dk1"/>
                          </a:solidFill>
                          <a:latin typeface="Calibri" panose="020F0502020204030204" pitchFamily="34" charset="0"/>
                          <a:ea typeface="+mn-ea"/>
                          <a:cs typeface="Calibri" panose="020F0502020204030204" pitchFamily="34" charset="0"/>
                        </a:rPr>
                        <a:t> stream)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TBC</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tc>
                <a:extLst>
                  <a:ext uri="{0D108BD9-81ED-4DB2-BD59-A6C34878D82A}">
                    <a16:rowId xmlns:a16="http://schemas.microsoft.com/office/drawing/2014/main" val="1135848319"/>
                  </a:ext>
                </a:extLst>
              </a:tr>
              <a:tr h="289354">
                <a:tc vMerge="1">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457200" marR="0" lvl="1" indent="0" algn="l" defTabSz="914400" rtl="0" eaLnBrk="1" fontAlgn="t" latinLnBrk="0" hangingPunct="1">
                        <a:lnSpc>
                          <a:spcPct val="100000"/>
                        </a:lnSpc>
                        <a:spcBef>
                          <a:spcPts val="0"/>
                        </a:spcBef>
                        <a:spcAft>
                          <a:spcPts val="0"/>
                        </a:spcAft>
                        <a:buClrTx/>
                        <a:buSzTx/>
                        <a:buFontTx/>
                        <a:buNone/>
                        <a:tabLst/>
                        <a:defRPr/>
                      </a:pPr>
                      <a:r>
                        <a:rPr lang="en-US" sz="1200" kern="1200" dirty="0">
                          <a:solidFill>
                            <a:schemeClr val="dk1"/>
                          </a:solidFill>
                          <a:latin typeface="Calibri" panose="020F0502020204030204" pitchFamily="34" charset="0"/>
                          <a:ea typeface="+mn-ea"/>
                          <a:cs typeface="Calibri" panose="020F0502020204030204" pitchFamily="34" charset="0"/>
                        </a:rPr>
                        <a:t>- Auto account opening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TBC</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tc>
                <a:extLst>
                  <a:ext uri="{0D108BD9-81ED-4DB2-BD59-A6C34878D82A}">
                    <a16:rowId xmlns:a16="http://schemas.microsoft.com/office/drawing/2014/main" val="4001781163"/>
                  </a:ext>
                </a:extLst>
              </a:tr>
              <a:tr h="289354">
                <a:tc vMerge="1">
                  <a:txBody>
                    <a:bodyPr/>
                    <a:lstStyle/>
                    <a:p>
                      <a:endParaRPr lang="en-US" sz="1600" dirty="0">
                        <a:latin typeface="Calibri" panose="020F0502020204030204" pitchFamily="34" charset="0"/>
                        <a:cs typeface="Calibri" panose="020F0502020204030204" pitchFamily="34" charset="0"/>
                      </a:endParaRPr>
                    </a:p>
                  </a:txBody>
                  <a:tcPr/>
                </a:tc>
                <a:tc>
                  <a:txBody>
                    <a:bodyPr/>
                    <a:lstStyle/>
                    <a:p>
                      <a:pPr marL="457200" marR="0" lvl="1"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Calibri" panose="020F0502020204030204" pitchFamily="34" charset="0"/>
                          <a:ea typeface="+mn-ea"/>
                          <a:cs typeface="Calibri" panose="020F0502020204030204" pitchFamily="34" charset="0"/>
                        </a:rPr>
                        <a:t>- Auto disbursement</a:t>
                      </a:r>
                      <a:r>
                        <a:rPr lang="en-US" sz="1200" kern="1200" baseline="0" dirty="0">
                          <a:solidFill>
                            <a:schemeClr val="dk1"/>
                          </a:solidFill>
                          <a:latin typeface="Calibri" panose="020F0502020204030204" pitchFamily="34" charset="0"/>
                          <a:ea typeface="+mn-ea"/>
                          <a:cs typeface="Calibri" panose="020F0502020204030204" pitchFamily="34" charset="0"/>
                        </a:rPr>
                        <a:t> </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TBC</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tc>
                <a:extLst>
                  <a:ext uri="{0D108BD9-81ED-4DB2-BD59-A6C34878D82A}">
                    <a16:rowId xmlns:a16="http://schemas.microsoft.com/office/drawing/2014/main" val="984408058"/>
                  </a:ext>
                </a:extLst>
              </a:tr>
              <a:tr h="289354">
                <a:tc>
                  <a:txBody>
                    <a:bodyPr/>
                    <a:lstStyle/>
                    <a:p>
                      <a:r>
                        <a:rPr lang="en-GB" sz="1200" dirty="0">
                          <a:latin typeface="Calibri" panose="020F0502020204030204" pitchFamily="34" charset="0"/>
                          <a:cs typeface="Calibri" panose="020F0502020204030204" pitchFamily="34" charset="0"/>
                        </a:rPr>
                        <a:t>7</a:t>
                      </a:r>
                      <a:endParaRPr lang="en-US" sz="1200" dirty="0">
                        <a:latin typeface="Calibri" panose="020F0502020204030204" pitchFamily="34" charset="0"/>
                        <a:cs typeface="Calibri" panose="020F0502020204030204" pitchFamily="34" charset="0"/>
                      </a:endParaRPr>
                    </a:p>
                  </a:txBody>
                  <a:tcPr>
                    <a:solidFill>
                      <a:schemeClr val="accent5">
                        <a:lumMod val="40000"/>
                        <a:lumOff val="60000"/>
                      </a:schemeClr>
                    </a:solidFill>
                  </a:tcPr>
                </a:tc>
                <a:tc>
                  <a:txBody>
                    <a:bodyPr/>
                    <a:lstStyle/>
                    <a:p>
                      <a:pPr marL="114300" marR="0" lvl="0" indent="0" algn="just"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MAS 639 API’s</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18-21</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baseline="0" dirty="0">
                          <a:solidFill>
                            <a:schemeClr val="dk1"/>
                          </a:solidFill>
                          <a:latin typeface="Calibri" panose="020F0502020204030204" pitchFamily="34" charset="0"/>
                          <a:ea typeface="+mn-ea"/>
                          <a:cs typeface="Calibri" panose="020F0502020204030204" pitchFamily="34" charset="0"/>
                        </a:rPr>
                        <a:t>WIP (80%)</a:t>
                      </a:r>
                      <a:endParaRPr lang="en-US" sz="1200" b="0" kern="1200" baseline="0" dirty="0">
                        <a:solidFill>
                          <a:schemeClr val="dk1"/>
                        </a:solidFill>
                        <a:latin typeface="Calibri" panose="020F0502020204030204" pitchFamily="34" charset="0"/>
                        <a:ea typeface="+mn-ea"/>
                        <a:cs typeface="Calibri" panose="020F0502020204030204" pitchFamily="34" charset="0"/>
                      </a:endParaRPr>
                    </a:p>
                  </a:txBody>
                  <a:tcPr anchor="ctr">
                    <a:solidFill>
                      <a:srgbClr val="92D050"/>
                    </a:solidFill>
                  </a:tcPr>
                </a:tc>
                <a:extLst>
                  <a:ext uri="{0D108BD9-81ED-4DB2-BD59-A6C34878D82A}">
                    <a16:rowId xmlns:a16="http://schemas.microsoft.com/office/drawing/2014/main" val="3430606474"/>
                  </a:ext>
                </a:extLst>
              </a:tr>
              <a:tr h="289354">
                <a:tc>
                  <a:txBody>
                    <a:bodyPr/>
                    <a:lstStyle/>
                    <a:p>
                      <a:r>
                        <a:rPr lang="en-GB" sz="1200" dirty="0">
                          <a:latin typeface="Calibri" panose="020F0502020204030204" pitchFamily="34" charset="0"/>
                          <a:cs typeface="Calibri" panose="020F0502020204030204" pitchFamily="34" charset="0"/>
                        </a:rPr>
                        <a:t>8</a:t>
                      </a:r>
                      <a:endParaRPr lang="en-US" sz="1200" dirty="0">
                        <a:latin typeface="Calibri" panose="020F0502020204030204" pitchFamily="34" charset="0"/>
                        <a:cs typeface="Calibri" panose="020F0502020204030204" pitchFamily="34" charset="0"/>
                      </a:endParaRPr>
                    </a:p>
                  </a:txBody>
                  <a:tcPr>
                    <a:solidFill>
                      <a:schemeClr val="accent5">
                        <a:lumMod val="40000"/>
                        <a:lumOff val="60000"/>
                      </a:schemeClr>
                    </a:solidFill>
                  </a:tcPr>
                </a:tc>
                <a:tc>
                  <a:txBody>
                    <a:bodyPr/>
                    <a:lstStyle/>
                    <a:p>
                      <a:pPr marL="114300" marR="0" lvl="0" indent="0" algn="just"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Systematics EOD update to CLS</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20-23</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baseline="0" dirty="0">
                          <a:solidFill>
                            <a:schemeClr val="dk1"/>
                          </a:solidFill>
                          <a:latin typeface="Calibri" panose="020F0502020204030204" pitchFamily="34" charset="0"/>
                          <a:ea typeface="+mn-ea"/>
                          <a:cs typeface="Calibri" panose="020F0502020204030204" pitchFamily="34" charset="0"/>
                        </a:rPr>
                        <a:t>WIP (30%)</a:t>
                      </a:r>
                      <a:endParaRPr lang="en-US" sz="1200" b="0" kern="1200" baseline="0" dirty="0">
                        <a:solidFill>
                          <a:schemeClr val="dk1"/>
                        </a:solidFill>
                        <a:latin typeface="Calibri" panose="020F0502020204030204" pitchFamily="34" charset="0"/>
                        <a:ea typeface="+mn-ea"/>
                        <a:cs typeface="Calibri" panose="020F0502020204030204" pitchFamily="34" charset="0"/>
                      </a:endParaRPr>
                    </a:p>
                  </a:txBody>
                  <a:tcPr anchor="ctr">
                    <a:solidFill>
                      <a:srgbClr val="92D050"/>
                    </a:solidFill>
                  </a:tcPr>
                </a:tc>
                <a:extLst>
                  <a:ext uri="{0D108BD9-81ED-4DB2-BD59-A6C34878D82A}">
                    <a16:rowId xmlns:a16="http://schemas.microsoft.com/office/drawing/2014/main" val="2938870735"/>
                  </a:ext>
                </a:extLst>
              </a:tr>
              <a:tr h="289354">
                <a:tc>
                  <a:txBody>
                    <a:bodyPr/>
                    <a:lstStyle/>
                    <a:p>
                      <a:r>
                        <a:rPr lang="en-GB" sz="1200" dirty="0">
                          <a:latin typeface="Calibri" panose="020F0502020204030204" pitchFamily="34" charset="0"/>
                          <a:cs typeface="Calibri" panose="020F0502020204030204" pitchFamily="34" charset="0"/>
                        </a:rPr>
                        <a:t>9</a:t>
                      </a:r>
                      <a:endParaRPr lang="en-US" sz="1200" dirty="0">
                        <a:latin typeface="Calibri" panose="020F0502020204030204" pitchFamily="34" charset="0"/>
                        <a:cs typeface="Calibri" panose="020F0502020204030204" pitchFamily="34" charset="0"/>
                      </a:endParaRPr>
                    </a:p>
                  </a:txBody>
                  <a:tcPr>
                    <a:solidFill>
                      <a:schemeClr val="accent5">
                        <a:lumMod val="40000"/>
                        <a:lumOff val="60000"/>
                      </a:schemeClr>
                    </a:solidFill>
                  </a:tcPr>
                </a:tc>
                <a:tc>
                  <a:txBody>
                    <a:bodyPr/>
                    <a:lstStyle/>
                    <a:p>
                      <a:pPr marL="114300" marR="0" lvl="0" indent="0" algn="just"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Finacle update for ST/LT</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latin typeface="Calibri" panose="020F0502020204030204" pitchFamily="34" charset="0"/>
                          <a:ea typeface="+mn-ea"/>
                          <a:cs typeface="Calibri" panose="020F0502020204030204" pitchFamily="34" charset="0"/>
                        </a:rPr>
                        <a:t>18-21</a:t>
                      </a:r>
                      <a:endParaRPr lang="en-US"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baseline="0" dirty="0">
                          <a:solidFill>
                            <a:schemeClr val="dk1"/>
                          </a:solidFill>
                          <a:latin typeface="Calibri" panose="020F0502020204030204" pitchFamily="34" charset="0"/>
                          <a:ea typeface="+mn-ea"/>
                          <a:cs typeface="Calibri" panose="020F0502020204030204" pitchFamily="34" charset="0"/>
                        </a:rPr>
                        <a:t>WIP (80%)</a:t>
                      </a:r>
                      <a:endParaRPr lang="en-US" sz="1200" b="0" kern="1200" baseline="0" dirty="0">
                        <a:solidFill>
                          <a:schemeClr val="dk1"/>
                        </a:solidFill>
                        <a:latin typeface="Calibri" panose="020F0502020204030204" pitchFamily="34" charset="0"/>
                        <a:ea typeface="+mn-ea"/>
                        <a:cs typeface="Calibri" panose="020F0502020204030204" pitchFamily="34" charset="0"/>
                      </a:endParaRPr>
                    </a:p>
                  </a:txBody>
                  <a:tcPr anchor="ctr">
                    <a:solidFill>
                      <a:srgbClr val="92D050"/>
                    </a:solidFill>
                  </a:tcPr>
                </a:tc>
                <a:extLst>
                  <a:ext uri="{0D108BD9-81ED-4DB2-BD59-A6C34878D82A}">
                    <a16:rowId xmlns:a16="http://schemas.microsoft.com/office/drawing/2014/main" val="2823088032"/>
                  </a:ext>
                </a:extLst>
              </a:tr>
            </a:tbl>
          </a:graphicData>
        </a:graphic>
      </p:graphicFrame>
      <p:sp>
        <p:nvSpPr>
          <p:cNvPr id="6" name="TextBox 5">
            <a:extLst>
              <a:ext uri="{FF2B5EF4-FFF2-40B4-BE49-F238E27FC236}">
                <a16:creationId xmlns:a16="http://schemas.microsoft.com/office/drawing/2014/main" id="{ED6B85B5-108B-4CB6-8AED-393B35C8993F}"/>
              </a:ext>
            </a:extLst>
          </p:cNvPr>
          <p:cNvSpPr txBox="1"/>
          <p:nvPr/>
        </p:nvSpPr>
        <p:spPr>
          <a:xfrm>
            <a:off x="990600" y="6377291"/>
            <a:ext cx="6248400" cy="307777"/>
          </a:xfrm>
          <a:prstGeom prst="rect">
            <a:avLst/>
          </a:prstGeom>
          <a:noFill/>
        </p:spPr>
        <p:txBody>
          <a:bodyPr wrap="square" rtlCol="0">
            <a:spAutoFit/>
          </a:bodyPr>
          <a:lstStyle/>
          <a:p>
            <a:r>
              <a:rPr lang="en-GB" sz="1400" dirty="0"/>
              <a:t>* Current Sprint #20</a:t>
            </a:r>
            <a:endParaRPr lang="en-US" sz="1400" dirty="0"/>
          </a:p>
        </p:txBody>
      </p:sp>
    </p:spTree>
    <p:extLst>
      <p:ext uri="{BB962C8B-B14F-4D97-AF65-F5344CB8AC3E}">
        <p14:creationId xmlns:p14="http://schemas.microsoft.com/office/powerpoint/2010/main" val="2177382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2802467"/>
            <a:ext cx="8077200" cy="577850"/>
          </a:xfrm>
        </p:spPr>
        <p:txBody>
          <a:bodyPr/>
          <a:lstStyle/>
          <a:p>
            <a:pPr algn="ctr"/>
            <a:r>
              <a:rPr lang="en-GB" sz="2800" dirty="0">
                <a:latin typeface="+mn-lt"/>
              </a:rPr>
              <a:t>Implementation Approach</a:t>
            </a:r>
            <a:endParaRPr lang="en-US" sz="2800" dirty="0">
              <a:latin typeface="+mn-lt"/>
            </a:endParaRPr>
          </a:p>
        </p:txBody>
      </p:sp>
      <p:sp>
        <p:nvSpPr>
          <p:cNvPr id="3" name="Slide Number Placeholder 2"/>
          <p:cNvSpPr>
            <a:spLocks noGrp="1"/>
          </p:cNvSpPr>
          <p:nvPr>
            <p:ph type="sldNum" sz="quarter" idx="10"/>
          </p:nvPr>
        </p:nvSpPr>
        <p:spPr/>
        <p:txBody>
          <a:bodyPr/>
          <a:lstStyle/>
          <a:p>
            <a:pPr>
              <a:defRPr/>
            </a:pPr>
            <a:fld id="{9852D9AB-AB35-4FF6-8E25-5258891A136D}" type="slidenum">
              <a:rPr lang="en-US" altLang="en-US" smtClean="0"/>
              <a:pPr>
                <a:defRPr/>
              </a:pPr>
              <a:t>15</a:t>
            </a:fld>
            <a:endParaRPr lang="en-US" altLang="en-US" dirty="0"/>
          </a:p>
        </p:txBody>
      </p:sp>
    </p:spTree>
    <p:extLst>
      <p:ext uri="{BB962C8B-B14F-4D97-AF65-F5344CB8AC3E}">
        <p14:creationId xmlns:p14="http://schemas.microsoft.com/office/powerpoint/2010/main" val="4184178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34813" y="0"/>
            <a:ext cx="7696200" cy="433388"/>
          </a:xfrm>
        </p:spPr>
        <p:txBody>
          <a:bodyPr/>
          <a:lstStyle/>
          <a:p>
            <a:r>
              <a:rPr lang="en-US" altLang="en-US" sz="1500"/>
              <a:t>CLS Implementation Approach (</a:t>
            </a:r>
            <a:r>
              <a:rPr lang="en-US" altLang="en-US" sz="1500" i="1"/>
              <a:t>by Country</a:t>
            </a:r>
            <a:r>
              <a:rPr lang="en-US" altLang="en-US" sz="1500"/>
              <a:t> e.g. Australia) – Overview</a:t>
            </a:r>
          </a:p>
        </p:txBody>
      </p:sp>
      <p:graphicFrame>
        <p:nvGraphicFramePr>
          <p:cNvPr id="14" name="Table 13"/>
          <p:cNvGraphicFramePr>
            <a:graphicFrameLocks noGrp="1"/>
          </p:cNvGraphicFramePr>
          <p:nvPr>
            <p:extLst/>
          </p:nvPr>
        </p:nvGraphicFramePr>
        <p:xfrm>
          <a:off x="588485" y="433388"/>
          <a:ext cx="7865727" cy="5710634"/>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1302201830"/>
                    </a:ext>
                  </a:extLst>
                </a:gridCol>
                <a:gridCol w="7317087">
                  <a:extLst>
                    <a:ext uri="{9D8B030D-6E8A-4147-A177-3AD203B41FA5}">
                      <a16:colId xmlns:a16="http://schemas.microsoft.com/office/drawing/2014/main" val="2996528221"/>
                    </a:ext>
                  </a:extLst>
                </a:gridCol>
              </a:tblGrid>
              <a:tr h="1388113">
                <a:tc>
                  <a:txBody>
                    <a:bodyPr/>
                    <a:lstStyle/>
                    <a:p>
                      <a:pPr algn="ctr"/>
                      <a:r>
                        <a:rPr lang="en-US" sz="1400" b="1"/>
                        <a:t>User</a:t>
                      </a:r>
                      <a:endParaRPr lang="en-US" sz="1400" b="1" baseline="0"/>
                    </a:p>
                    <a:p>
                      <a:pPr algn="ctr"/>
                      <a:r>
                        <a:rPr lang="en-US" sz="1400" b="1" baseline="0"/>
                        <a:t>Interface</a:t>
                      </a:r>
                      <a:endParaRPr lang="en-US" sz="1400" b="1"/>
                    </a:p>
                  </a:txBody>
                  <a:tcPr marL="68580" marR="68580" marT="34290" marB="34290" vert="vert270" anchor="ctr" anchorCtr="1">
                    <a:noFill/>
                  </a:tcPr>
                </a:tc>
                <a:tc>
                  <a:txBody>
                    <a:bodyPr/>
                    <a:lstStyle/>
                    <a:p>
                      <a:endParaRPr lang="en-US" sz="1400"/>
                    </a:p>
                  </a:txBody>
                  <a:tcPr marL="68580" marR="68580" marT="34290" marB="34290"/>
                </a:tc>
                <a:extLst>
                  <a:ext uri="{0D108BD9-81ED-4DB2-BD59-A6C34878D82A}">
                    <a16:rowId xmlns:a16="http://schemas.microsoft.com/office/drawing/2014/main" val="3078256557"/>
                  </a:ext>
                </a:extLst>
              </a:tr>
              <a:tr h="1388114">
                <a:tc>
                  <a:txBody>
                    <a:bodyPr/>
                    <a:lstStyle/>
                    <a:p>
                      <a:pPr algn="ctr"/>
                      <a:r>
                        <a:rPr lang="en-US" sz="1400" b="1"/>
                        <a:t>Limit Controller </a:t>
                      </a:r>
                      <a:endParaRPr lang="en-US" sz="1400" b="1" baseline="30000"/>
                    </a:p>
                  </a:txBody>
                  <a:tcPr marL="68580" marR="68580" marT="34290" marB="34290" vert="vert270" anchor="ctr" anchorCtr="1">
                    <a:noFill/>
                  </a:tcPr>
                </a:tc>
                <a:tc>
                  <a:txBody>
                    <a:bodyPr/>
                    <a:lstStyle/>
                    <a:p>
                      <a:endParaRPr lang="en-US" sz="1400"/>
                    </a:p>
                  </a:txBody>
                  <a:tcPr marL="68580" marR="68580" marT="34290" marB="34290"/>
                </a:tc>
                <a:extLst>
                  <a:ext uri="{0D108BD9-81ED-4DB2-BD59-A6C34878D82A}">
                    <a16:rowId xmlns:a16="http://schemas.microsoft.com/office/drawing/2014/main" val="2155565078"/>
                  </a:ext>
                </a:extLst>
              </a:tr>
              <a:tr h="1546294">
                <a:tc>
                  <a:txBody>
                    <a:bodyPr/>
                    <a:lstStyle/>
                    <a:p>
                      <a:pPr algn="ctr"/>
                      <a:r>
                        <a:rPr lang="en-US" sz="1400" b="1"/>
                        <a:t>Transaction Processors (TP)</a:t>
                      </a:r>
                    </a:p>
                  </a:txBody>
                  <a:tcPr marL="68580" marR="68580" marT="34290" marB="34290" vert="vert270" anchor="ctr" anchorCtr="1">
                    <a:noFill/>
                  </a:tcPr>
                </a:tc>
                <a:tc>
                  <a:txBody>
                    <a:bodyPr/>
                    <a:lstStyle/>
                    <a:p>
                      <a:r>
                        <a:rPr lang="en-US" sz="1400" dirty="0"/>
                        <a:t>   </a:t>
                      </a:r>
                    </a:p>
                  </a:txBody>
                  <a:tcPr marL="68580" marR="68580" marT="34290" marB="34290"/>
                </a:tc>
                <a:extLst>
                  <a:ext uri="{0D108BD9-81ED-4DB2-BD59-A6C34878D82A}">
                    <a16:rowId xmlns:a16="http://schemas.microsoft.com/office/drawing/2014/main" val="1477254598"/>
                  </a:ext>
                </a:extLst>
              </a:tr>
              <a:tr h="1388113">
                <a:tc>
                  <a:txBody>
                    <a:bodyPr/>
                    <a:lstStyle/>
                    <a:p>
                      <a:pPr algn="ctr"/>
                      <a:r>
                        <a:rPr lang="en-US" sz="1400" b="1" baseline="0"/>
                        <a:t>Data Warehouse</a:t>
                      </a:r>
                    </a:p>
                  </a:txBody>
                  <a:tcPr marL="68580" marR="68580" marT="34290" marB="34290" vert="vert270" anchor="ctr" anchorCtr="1">
                    <a:noFill/>
                  </a:tcPr>
                </a:tc>
                <a:tc>
                  <a:txBody>
                    <a:bodyPr/>
                    <a:lstStyle/>
                    <a:p>
                      <a:endParaRPr lang="en-US" sz="1400" dirty="0"/>
                    </a:p>
                  </a:txBody>
                  <a:tcPr marL="68580" marR="68580" marT="34290" marB="34290"/>
                </a:tc>
                <a:extLst>
                  <a:ext uri="{0D108BD9-81ED-4DB2-BD59-A6C34878D82A}">
                    <a16:rowId xmlns:a16="http://schemas.microsoft.com/office/drawing/2014/main" val="1595754970"/>
                  </a:ext>
                </a:extLst>
              </a:tr>
            </a:tbl>
          </a:graphicData>
        </a:graphic>
      </p:graphicFrame>
      <p:sp>
        <p:nvSpPr>
          <p:cNvPr id="19" name="Rounded Rectangle 18"/>
          <p:cNvSpPr/>
          <p:nvPr/>
        </p:nvSpPr>
        <p:spPr bwMode="auto">
          <a:xfrm>
            <a:off x="3472516" y="3655067"/>
            <a:ext cx="1543842" cy="804966"/>
          </a:xfrm>
          <a:prstGeom prst="roundRect">
            <a:avLst/>
          </a:prstGeom>
          <a:noFill/>
          <a:ln w="25400" cap="flat" cmpd="sng" algn="ctr">
            <a:solidFill>
              <a:srgbClr val="00B0F0"/>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1050" b="1" dirty="0">
              <a:latin typeface="Arial" panose="020B0604020202020204" pitchFamily="34" charset="0"/>
            </a:endParaRPr>
          </a:p>
        </p:txBody>
      </p:sp>
      <p:sp>
        <p:nvSpPr>
          <p:cNvPr id="23" name="Rounded Rectangle 22"/>
          <p:cNvSpPr/>
          <p:nvPr/>
        </p:nvSpPr>
        <p:spPr bwMode="auto">
          <a:xfrm>
            <a:off x="1270871" y="5201141"/>
            <a:ext cx="1028700" cy="554624"/>
          </a:xfrm>
          <a:prstGeom prst="roundRect">
            <a:avLst/>
          </a:prstGeom>
          <a:noFill/>
          <a:ln w="2540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sz="1400" b="1">
                <a:latin typeface="Arial" panose="020B0604020202020204" pitchFamily="34" charset="0"/>
              </a:rPr>
              <a:t>FRDM</a:t>
            </a:r>
          </a:p>
        </p:txBody>
      </p:sp>
      <p:sp>
        <p:nvSpPr>
          <p:cNvPr id="24" name="Rounded Rectangle 23"/>
          <p:cNvSpPr/>
          <p:nvPr/>
        </p:nvSpPr>
        <p:spPr bwMode="auto">
          <a:xfrm>
            <a:off x="2708829" y="5207125"/>
            <a:ext cx="1028700" cy="548640"/>
          </a:xfrm>
          <a:prstGeom prst="roundRect">
            <a:avLst/>
          </a:prstGeom>
          <a:noFill/>
          <a:ln w="2540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sz="1400" b="1">
                <a:latin typeface="Arial" panose="020B0604020202020204" pitchFamily="34" charset="0"/>
              </a:rPr>
              <a:t>FC</a:t>
            </a:r>
          </a:p>
        </p:txBody>
      </p:sp>
      <p:sp>
        <p:nvSpPr>
          <p:cNvPr id="25" name="Rounded Rectangle 24"/>
          <p:cNvSpPr/>
          <p:nvPr/>
        </p:nvSpPr>
        <p:spPr bwMode="auto">
          <a:xfrm>
            <a:off x="7315049" y="5208973"/>
            <a:ext cx="1028700" cy="548640"/>
          </a:xfrm>
          <a:prstGeom prst="roundRect">
            <a:avLst/>
          </a:prstGeom>
          <a:noFill/>
          <a:ln w="25400" cap="flat" cmpd="sng" algn="ctr">
            <a:solidFill>
              <a:srgbClr val="00B0F0"/>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sz="1400" b="1">
                <a:latin typeface="Arial" panose="020B0604020202020204" pitchFamily="34" charset="0"/>
              </a:rPr>
              <a:t>DICF</a:t>
            </a:r>
          </a:p>
        </p:txBody>
      </p:sp>
      <p:sp>
        <p:nvSpPr>
          <p:cNvPr id="27" name="Rounded Rectangle 26"/>
          <p:cNvSpPr/>
          <p:nvPr/>
        </p:nvSpPr>
        <p:spPr bwMode="auto">
          <a:xfrm>
            <a:off x="4678327" y="5208973"/>
            <a:ext cx="1028700" cy="548640"/>
          </a:xfrm>
          <a:prstGeom prst="roundRect">
            <a:avLst/>
          </a:prstGeom>
          <a:noFill/>
          <a:ln w="25400" cap="flat" cmpd="sng" algn="ctr">
            <a:solidFill>
              <a:srgbClr val="00B0F0"/>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sz="1400" b="1" err="1">
                <a:latin typeface="Arial" panose="020B0604020202020204" pitchFamily="34" charset="0"/>
              </a:rPr>
              <a:t>DaaS</a:t>
            </a:r>
            <a:endParaRPr lang="en-US" sz="1400" b="1">
              <a:latin typeface="Arial" panose="020B0604020202020204" pitchFamily="34" charset="0"/>
            </a:endParaRPr>
          </a:p>
        </p:txBody>
      </p:sp>
      <p:cxnSp>
        <p:nvCxnSpPr>
          <p:cNvPr id="44" name="Elbow Connector 43"/>
          <p:cNvCxnSpPr>
            <a:cxnSpLocks/>
          </p:cNvCxnSpPr>
          <p:nvPr/>
        </p:nvCxnSpPr>
        <p:spPr bwMode="auto">
          <a:xfrm flipV="1">
            <a:off x="2967241" y="2677710"/>
            <a:ext cx="0" cy="2423160"/>
          </a:xfrm>
          <a:prstGeom prst="straightConnector1">
            <a:avLst/>
          </a:prstGeom>
          <a:noFill/>
          <a:ln w="19050" cap="flat" cmpd="sng" algn="ctr">
            <a:solidFill>
              <a:schemeClr val="accent2">
                <a:lumMod val="90000"/>
              </a:schemeClr>
            </a:solidFill>
            <a:prstDash val="dash"/>
            <a:round/>
            <a:headEnd type="triangle"/>
            <a:tailEnd type="none"/>
          </a:ln>
          <a:effectLst/>
        </p:spPr>
      </p:cxnSp>
      <p:sp>
        <p:nvSpPr>
          <p:cNvPr id="94" name="Rectangle 93"/>
          <p:cNvSpPr/>
          <p:nvPr/>
        </p:nvSpPr>
        <p:spPr bwMode="auto">
          <a:xfrm>
            <a:off x="3172673" y="2331698"/>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8" name="Rectangle 97"/>
          <p:cNvSpPr/>
          <p:nvPr/>
        </p:nvSpPr>
        <p:spPr bwMode="auto">
          <a:xfrm>
            <a:off x="3737529" y="2325919"/>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3" name="Rectangle 102"/>
          <p:cNvSpPr/>
          <p:nvPr/>
        </p:nvSpPr>
        <p:spPr bwMode="auto">
          <a:xfrm>
            <a:off x="4146788" y="2331698"/>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4" name="Rectangle 103"/>
          <p:cNvSpPr/>
          <p:nvPr/>
        </p:nvSpPr>
        <p:spPr bwMode="auto">
          <a:xfrm>
            <a:off x="5723745" y="2329837"/>
            <a:ext cx="430260"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5" name="Rectangle 104"/>
          <p:cNvSpPr/>
          <p:nvPr/>
        </p:nvSpPr>
        <p:spPr bwMode="auto">
          <a:xfrm>
            <a:off x="6431085" y="2329836"/>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8" name="Rectangle 107"/>
          <p:cNvSpPr/>
          <p:nvPr/>
        </p:nvSpPr>
        <p:spPr bwMode="auto">
          <a:xfrm>
            <a:off x="6901484" y="2329836"/>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9" name="Rectangle 108"/>
          <p:cNvSpPr/>
          <p:nvPr/>
        </p:nvSpPr>
        <p:spPr bwMode="auto">
          <a:xfrm>
            <a:off x="7458827" y="2329836"/>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1" name="Rectangle 110"/>
          <p:cNvSpPr/>
          <p:nvPr/>
        </p:nvSpPr>
        <p:spPr bwMode="auto">
          <a:xfrm>
            <a:off x="3354132" y="2331492"/>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cxnSp>
        <p:nvCxnSpPr>
          <p:cNvPr id="112" name="Elbow Connector 111"/>
          <p:cNvCxnSpPr>
            <a:cxnSpLocks/>
          </p:cNvCxnSpPr>
          <p:nvPr/>
        </p:nvCxnSpPr>
        <p:spPr bwMode="auto">
          <a:xfrm rot="5400000">
            <a:off x="5288413" y="1050373"/>
            <a:ext cx="1655" cy="3291840"/>
          </a:xfrm>
          <a:prstGeom prst="bentConnector3">
            <a:avLst>
              <a:gd name="adj1" fmla="val 15974139"/>
            </a:avLst>
          </a:prstGeom>
          <a:noFill/>
          <a:ln w="19050" cap="flat" cmpd="sng" algn="ctr">
            <a:solidFill>
              <a:schemeClr val="tx1"/>
            </a:solidFill>
            <a:prstDash val="lgDashDot"/>
            <a:round/>
            <a:headEnd type="triangle"/>
            <a:tailEnd type="none"/>
          </a:ln>
          <a:effectLst/>
        </p:spPr>
      </p:cxnSp>
      <p:cxnSp>
        <p:nvCxnSpPr>
          <p:cNvPr id="147" name="Elbow Connector 146"/>
          <p:cNvCxnSpPr>
            <a:stCxn id="23" idx="3"/>
            <a:endCxn id="24" idx="1"/>
          </p:cNvCxnSpPr>
          <p:nvPr/>
        </p:nvCxnSpPr>
        <p:spPr bwMode="auto">
          <a:xfrm>
            <a:off x="2299571" y="5478453"/>
            <a:ext cx="409258" cy="0"/>
          </a:xfrm>
          <a:prstGeom prst="bentConnector3">
            <a:avLst>
              <a:gd name="adj1" fmla="val 50000"/>
            </a:avLst>
          </a:prstGeom>
          <a:noFill/>
          <a:ln w="19050" cap="flat" cmpd="sng" algn="ctr">
            <a:solidFill>
              <a:schemeClr val="tx1"/>
            </a:solidFill>
            <a:prstDash val="dash"/>
            <a:round/>
            <a:headEnd type="triangle"/>
            <a:tailEnd type="none"/>
          </a:ln>
          <a:effectLst/>
        </p:spPr>
      </p:cxnSp>
      <p:cxnSp>
        <p:nvCxnSpPr>
          <p:cNvPr id="158" name="Elbow Connector 157"/>
          <p:cNvCxnSpPr>
            <a:cxnSpLocks/>
            <a:stCxn id="27" idx="3"/>
            <a:endCxn id="25" idx="1"/>
          </p:cNvCxnSpPr>
          <p:nvPr/>
        </p:nvCxnSpPr>
        <p:spPr bwMode="auto">
          <a:xfrm>
            <a:off x="5707027" y="5483293"/>
            <a:ext cx="1608022" cy="0"/>
          </a:xfrm>
          <a:prstGeom prst="bentConnector3">
            <a:avLst>
              <a:gd name="adj1" fmla="val 50000"/>
            </a:avLst>
          </a:prstGeom>
          <a:noFill/>
          <a:ln w="19050" cap="flat" cmpd="sng" algn="ctr">
            <a:solidFill>
              <a:schemeClr val="tx1"/>
            </a:solidFill>
            <a:prstDash val="solid"/>
            <a:round/>
            <a:headEnd type="triangle"/>
            <a:tailEnd type="none"/>
          </a:ln>
          <a:effectLst/>
        </p:spPr>
      </p:cxnSp>
      <p:sp>
        <p:nvSpPr>
          <p:cNvPr id="249" name="Oval 248"/>
          <p:cNvSpPr/>
          <p:nvPr/>
        </p:nvSpPr>
        <p:spPr bwMode="auto">
          <a:xfrm>
            <a:off x="6624270" y="2721494"/>
            <a:ext cx="182880" cy="18288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bg1"/>
                </a:solidFill>
                <a:effectLst/>
                <a:latin typeface="Arial" charset="0"/>
              </a:rPr>
              <a:t>2</a:t>
            </a:r>
          </a:p>
        </p:txBody>
      </p:sp>
      <p:sp>
        <p:nvSpPr>
          <p:cNvPr id="251" name="Oval 250"/>
          <p:cNvSpPr/>
          <p:nvPr/>
        </p:nvSpPr>
        <p:spPr bwMode="auto">
          <a:xfrm>
            <a:off x="6532830" y="2060817"/>
            <a:ext cx="182880" cy="18288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bg1"/>
                </a:solidFill>
                <a:effectLst/>
                <a:latin typeface="Arial" charset="0"/>
              </a:rPr>
              <a:t>1</a:t>
            </a:r>
          </a:p>
        </p:txBody>
      </p:sp>
      <p:sp>
        <p:nvSpPr>
          <p:cNvPr id="253" name="Oval 252"/>
          <p:cNvSpPr/>
          <p:nvPr/>
        </p:nvSpPr>
        <p:spPr bwMode="auto">
          <a:xfrm>
            <a:off x="7903694" y="4953706"/>
            <a:ext cx="182880" cy="18288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000" b="1">
                <a:solidFill>
                  <a:schemeClr val="bg1"/>
                </a:solidFill>
                <a:latin typeface="Arial" charset="0"/>
              </a:rPr>
              <a:t>4</a:t>
            </a:r>
            <a:endParaRPr kumimoji="0" lang="en-US" sz="1000" b="1" i="0" u="none" strike="noStrike" cap="none" normalizeH="0" baseline="0">
              <a:ln>
                <a:noFill/>
              </a:ln>
              <a:solidFill>
                <a:schemeClr val="bg1"/>
              </a:solidFill>
              <a:effectLst/>
              <a:latin typeface="Arial" charset="0"/>
            </a:endParaRPr>
          </a:p>
        </p:txBody>
      </p:sp>
      <p:sp>
        <p:nvSpPr>
          <p:cNvPr id="254" name="Oval 253"/>
          <p:cNvSpPr/>
          <p:nvPr/>
        </p:nvSpPr>
        <p:spPr bwMode="auto">
          <a:xfrm>
            <a:off x="3211640" y="2828600"/>
            <a:ext cx="182880" cy="182880"/>
          </a:xfrm>
          <a:prstGeom prst="ellipse">
            <a:avLst/>
          </a:prstGeom>
          <a:solidFill>
            <a:schemeClr val="accent2">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000" b="1">
                <a:latin typeface="Arial" charset="0"/>
              </a:rPr>
              <a:t>3</a:t>
            </a:r>
            <a:endParaRPr kumimoji="0" lang="en-US" sz="1000" b="1" i="0" u="none" cap="none" normalizeH="0" baseline="0">
              <a:ln>
                <a:noFill/>
              </a:ln>
              <a:effectLst/>
              <a:latin typeface="Arial" charset="0"/>
            </a:endParaRPr>
          </a:p>
        </p:txBody>
      </p:sp>
      <p:sp>
        <p:nvSpPr>
          <p:cNvPr id="255" name="Oval 254"/>
          <p:cNvSpPr/>
          <p:nvPr/>
        </p:nvSpPr>
        <p:spPr bwMode="auto">
          <a:xfrm>
            <a:off x="3030620" y="4834846"/>
            <a:ext cx="182880" cy="182880"/>
          </a:xfrm>
          <a:prstGeom prst="ellipse">
            <a:avLst/>
          </a:prstGeom>
          <a:solidFill>
            <a:schemeClr val="accent2">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a:r>
              <a:rPr lang="en-US" sz="1000" b="1" dirty="0">
                <a:latin typeface="Arial" charset="0"/>
              </a:rPr>
              <a:t>4</a:t>
            </a:r>
          </a:p>
        </p:txBody>
      </p:sp>
      <p:sp>
        <p:nvSpPr>
          <p:cNvPr id="257" name="Rectangle 256"/>
          <p:cNvSpPr/>
          <p:nvPr/>
        </p:nvSpPr>
        <p:spPr bwMode="auto">
          <a:xfrm>
            <a:off x="6248198" y="2323371"/>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280" name="Oval 279"/>
          <p:cNvSpPr/>
          <p:nvPr/>
        </p:nvSpPr>
        <p:spPr bwMode="auto">
          <a:xfrm>
            <a:off x="7343555" y="2762438"/>
            <a:ext cx="182880" cy="18288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000" b="1">
                <a:solidFill>
                  <a:schemeClr val="bg1"/>
                </a:solidFill>
                <a:latin typeface="Arial" charset="0"/>
              </a:rPr>
              <a:t>3</a:t>
            </a:r>
            <a:endParaRPr kumimoji="0" lang="en-US" sz="1000" b="1" i="0" u="none" strike="noStrike" cap="none" normalizeH="0" baseline="0">
              <a:ln>
                <a:noFill/>
              </a:ln>
              <a:solidFill>
                <a:schemeClr val="bg1"/>
              </a:solidFill>
              <a:effectLst/>
              <a:latin typeface="Arial" charset="0"/>
            </a:endParaRPr>
          </a:p>
        </p:txBody>
      </p:sp>
      <p:cxnSp>
        <p:nvCxnSpPr>
          <p:cNvPr id="57" name="Elbow Connector 123">
            <a:extLst>
              <a:ext uri="{FF2B5EF4-FFF2-40B4-BE49-F238E27FC236}">
                <a16:creationId xmlns:a16="http://schemas.microsoft.com/office/drawing/2014/main" id="{6ED4D7CE-D65E-42FB-9B73-C67E92B12E99}"/>
              </a:ext>
            </a:extLst>
          </p:cNvPr>
          <p:cNvCxnSpPr>
            <a:cxnSpLocks/>
            <a:stCxn id="3" idx="2"/>
            <a:endCxn id="27" idx="2"/>
          </p:cNvCxnSpPr>
          <p:nvPr/>
        </p:nvCxnSpPr>
        <p:spPr bwMode="auto">
          <a:xfrm rot="5400000" flipH="1" flipV="1">
            <a:off x="3811813" y="4469979"/>
            <a:ext cx="93230" cy="2668497"/>
          </a:xfrm>
          <a:prstGeom prst="bentConnector3">
            <a:avLst>
              <a:gd name="adj1" fmla="val -245200"/>
            </a:avLst>
          </a:prstGeom>
          <a:noFill/>
          <a:ln w="19050" cap="flat" cmpd="sng" algn="ctr">
            <a:solidFill>
              <a:schemeClr val="tx1"/>
            </a:solidFill>
            <a:prstDash val="dash"/>
            <a:round/>
            <a:headEnd type="triangle"/>
            <a:tailEnd type="none"/>
          </a:ln>
          <a:effectLst/>
        </p:spPr>
      </p:cxnSp>
      <p:cxnSp>
        <p:nvCxnSpPr>
          <p:cNvPr id="21" name="Connector: Elbow 20">
            <a:extLst>
              <a:ext uri="{FF2B5EF4-FFF2-40B4-BE49-F238E27FC236}">
                <a16:creationId xmlns:a16="http://schemas.microsoft.com/office/drawing/2014/main" id="{8A2F3D11-CAFC-482D-9C0F-034BA98CB830}"/>
              </a:ext>
            </a:extLst>
          </p:cNvPr>
          <p:cNvCxnSpPr>
            <a:cxnSpLocks/>
          </p:cNvCxnSpPr>
          <p:nvPr/>
        </p:nvCxnSpPr>
        <p:spPr bwMode="auto">
          <a:xfrm rot="16200000" flipH="1">
            <a:off x="5883083" y="1386616"/>
            <a:ext cx="822960" cy="1005840"/>
          </a:xfrm>
          <a:prstGeom prst="bentConnector2">
            <a:avLst/>
          </a:prstGeom>
          <a:noFill/>
          <a:ln w="19050" cap="flat" cmpd="sng" algn="ctr">
            <a:solidFill>
              <a:schemeClr val="tx1"/>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Elbow Connector 183"/>
          <p:cNvCxnSpPr>
            <a:cxnSpLocks/>
            <a:stCxn id="52" idx="2"/>
            <a:endCxn id="19" idx="1"/>
          </p:cNvCxnSpPr>
          <p:nvPr/>
        </p:nvCxnSpPr>
        <p:spPr bwMode="auto">
          <a:xfrm rot="16200000" flipH="1">
            <a:off x="2636477" y="3221511"/>
            <a:ext cx="1364266" cy="307812"/>
          </a:xfrm>
          <a:prstGeom prst="bentConnector2">
            <a:avLst/>
          </a:prstGeom>
          <a:noFill/>
          <a:ln w="19050" cap="flat" cmpd="sng" algn="ctr">
            <a:solidFill>
              <a:schemeClr val="accent2">
                <a:lumMod val="90000"/>
              </a:schemeClr>
            </a:solidFill>
            <a:prstDash val="solid"/>
            <a:round/>
            <a:headEnd type="triangle"/>
            <a:tailEnd type="none"/>
          </a:ln>
          <a:effectLst/>
        </p:spPr>
      </p:cxnSp>
      <p:sp>
        <p:nvSpPr>
          <p:cNvPr id="40" name="Rectangle 39"/>
          <p:cNvSpPr/>
          <p:nvPr/>
        </p:nvSpPr>
        <p:spPr bwMode="auto">
          <a:xfrm>
            <a:off x="2783941" y="2323954"/>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cxnSp>
        <p:nvCxnSpPr>
          <p:cNvPr id="197" name="Elbow Connector 196"/>
          <p:cNvCxnSpPr>
            <a:cxnSpLocks/>
            <a:stCxn id="19" idx="0"/>
            <a:endCxn id="53" idx="2"/>
          </p:cNvCxnSpPr>
          <p:nvPr/>
        </p:nvCxnSpPr>
        <p:spPr bwMode="auto">
          <a:xfrm rot="5400000" flipH="1" flipV="1">
            <a:off x="5434812" y="1508926"/>
            <a:ext cx="955767" cy="3336517"/>
          </a:xfrm>
          <a:prstGeom prst="bentConnector3">
            <a:avLst>
              <a:gd name="adj1" fmla="val 50000"/>
            </a:avLst>
          </a:prstGeom>
          <a:noFill/>
          <a:ln w="19050" cap="flat" cmpd="sng" algn="ctr">
            <a:solidFill>
              <a:schemeClr val="tx1"/>
            </a:solidFill>
            <a:prstDash val="solid"/>
            <a:round/>
            <a:headEnd type="triangle"/>
            <a:tailEnd type="triangle"/>
          </a:ln>
          <a:effectLst/>
        </p:spPr>
      </p:cxnSp>
      <p:sp>
        <p:nvSpPr>
          <p:cNvPr id="52" name="Rounded Rectangle 18">
            <a:extLst>
              <a:ext uri="{FF2B5EF4-FFF2-40B4-BE49-F238E27FC236}">
                <a16:creationId xmlns:a16="http://schemas.microsoft.com/office/drawing/2014/main" id="{6BE9D7B6-6730-49E6-8F6F-6389E2D5E448}"/>
              </a:ext>
            </a:extLst>
          </p:cNvPr>
          <p:cNvSpPr/>
          <p:nvPr/>
        </p:nvSpPr>
        <p:spPr bwMode="auto">
          <a:xfrm>
            <a:off x="2387464" y="1876339"/>
            <a:ext cx="1554480" cy="816945"/>
          </a:xfrm>
          <a:prstGeom prst="roundRect">
            <a:avLst/>
          </a:prstGeom>
          <a:noFill/>
          <a:ln w="25400" cap="flat" cmpd="sng" algn="ctr">
            <a:solidFill>
              <a:schemeClr val="accent2">
                <a:lumMod val="90000"/>
              </a:schemeClr>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a:r>
              <a:rPr lang="en-US" sz="1400" b="1">
                <a:latin typeface="Arial" panose="020B0604020202020204" pitchFamily="34" charset="0"/>
              </a:rPr>
              <a:t>Finacle</a:t>
            </a:r>
          </a:p>
          <a:p>
            <a:pPr algn="ctr" defTabSz="685800"/>
            <a:endParaRPr lang="en-US" sz="1400" b="1">
              <a:latin typeface="Arial" panose="020B0604020202020204" pitchFamily="34" charset="0"/>
            </a:endParaRPr>
          </a:p>
          <a:p>
            <a:pPr algn="ctr" defTabSz="685800"/>
            <a:r>
              <a:rPr lang="en-US" sz="1100" b="1" i="1">
                <a:latin typeface="Arial" panose="020B0604020202020204" pitchFamily="34" charset="0"/>
              </a:rPr>
              <a:t>Limits &amp; Collaterals</a:t>
            </a:r>
          </a:p>
        </p:txBody>
      </p:sp>
      <p:sp>
        <p:nvSpPr>
          <p:cNvPr id="53" name="Rounded Rectangle 25">
            <a:extLst>
              <a:ext uri="{FF2B5EF4-FFF2-40B4-BE49-F238E27FC236}">
                <a16:creationId xmlns:a16="http://schemas.microsoft.com/office/drawing/2014/main" id="{BA1D6080-02DC-4B93-B555-4B56FB9F40AE}"/>
              </a:ext>
            </a:extLst>
          </p:cNvPr>
          <p:cNvSpPr/>
          <p:nvPr/>
        </p:nvSpPr>
        <p:spPr bwMode="auto">
          <a:xfrm>
            <a:off x="6803714" y="1876340"/>
            <a:ext cx="1554480" cy="822960"/>
          </a:xfrm>
          <a:prstGeom prst="roundRect">
            <a:avLst/>
          </a:prstGeom>
          <a:noFill/>
          <a:ln w="2540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sz="1400" b="1">
                <a:latin typeface="Arial" panose="020B0604020202020204" pitchFamily="34" charset="0"/>
              </a:rPr>
              <a:t>CLS</a:t>
            </a:r>
          </a:p>
          <a:p>
            <a:pPr algn="ctr" defTabSz="685800" eaLnBrk="0" fontAlgn="base" hangingPunct="0">
              <a:spcBef>
                <a:spcPct val="0"/>
              </a:spcBef>
              <a:spcAft>
                <a:spcPct val="0"/>
              </a:spcAft>
            </a:pPr>
            <a:endParaRPr lang="en-US" sz="1400" b="1" baseline="30000">
              <a:latin typeface="Arial" panose="020B0604020202020204" pitchFamily="34" charset="0"/>
            </a:endParaRPr>
          </a:p>
          <a:p>
            <a:pPr algn="ctr" defTabSz="685800"/>
            <a:r>
              <a:rPr lang="en-US" sz="1100" b="1" i="1">
                <a:latin typeface="Arial" panose="020B0604020202020204" pitchFamily="34" charset="0"/>
              </a:rPr>
              <a:t>Limits &amp; Collaterals</a:t>
            </a:r>
          </a:p>
        </p:txBody>
      </p:sp>
      <p:cxnSp>
        <p:nvCxnSpPr>
          <p:cNvPr id="78" name="Straight Arrow Connector 77">
            <a:extLst>
              <a:ext uri="{FF2B5EF4-FFF2-40B4-BE49-F238E27FC236}">
                <a16:creationId xmlns:a16="http://schemas.microsoft.com/office/drawing/2014/main" id="{5D755BDC-60EE-4DDC-997E-25F72B287B3F}"/>
              </a:ext>
            </a:extLst>
          </p:cNvPr>
          <p:cNvCxnSpPr>
            <a:cxnSpLocks/>
          </p:cNvCxnSpPr>
          <p:nvPr/>
        </p:nvCxnSpPr>
        <p:spPr bwMode="auto">
          <a:xfrm>
            <a:off x="7866289" y="2720688"/>
            <a:ext cx="0" cy="2448000"/>
          </a:xfrm>
          <a:prstGeom prst="straightConnector1">
            <a:avLst/>
          </a:prstGeom>
          <a:ln w="19050" cap="flat" cmpd="sng" algn="ctr">
            <a:solidFill>
              <a:schemeClr val="tx1"/>
            </a:solidFill>
            <a:prstDash val="dash"/>
            <a:round/>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236" name="Rectangle 235">
            <a:extLst>
              <a:ext uri="{FF2B5EF4-FFF2-40B4-BE49-F238E27FC236}">
                <a16:creationId xmlns:a16="http://schemas.microsoft.com/office/drawing/2014/main" id="{7F115898-A3D5-4336-9B35-E31553F59B1A}"/>
              </a:ext>
            </a:extLst>
          </p:cNvPr>
          <p:cNvSpPr/>
          <p:nvPr/>
        </p:nvSpPr>
        <p:spPr bwMode="auto">
          <a:xfrm>
            <a:off x="634813" y="6232358"/>
            <a:ext cx="182880" cy="182880"/>
          </a:xfrm>
          <a:prstGeom prst="rect">
            <a:avLst/>
          </a:prstGeom>
          <a:noFill/>
          <a:ln w="25400">
            <a:solidFill>
              <a:schemeClr val="accent2">
                <a:lumMod val="90000"/>
              </a:schemeClr>
            </a:solidFill>
          </a:ln>
          <a:effectLst/>
          <a:extLst/>
        </p:spPr>
        <p:txBody>
          <a:bodyPr vert="horz" wrap="square" lIns="91440" tIns="45720" rIns="91440" bIns="45720" numCol="1" rtlCol="0" anchor="ctr" anchorCtr="0" compatLnSpc="1">
            <a:prstTxWarp prst="textNoShape">
              <a:avLst/>
            </a:prstTxWarp>
          </a:bodyPr>
          <a:lstStyle/>
          <a:p>
            <a:endParaRPr lang="en-US" sz="2800" b="1">
              <a:latin typeface="Arial" panose="020B0604020202020204" pitchFamily="34" charset="0"/>
            </a:endParaRPr>
          </a:p>
        </p:txBody>
      </p:sp>
      <p:sp>
        <p:nvSpPr>
          <p:cNvPr id="82" name="Title 1">
            <a:extLst>
              <a:ext uri="{FF2B5EF4-FFF2-40B4-BE49-F238E27FC236}">
                <a16:creationId xmlns:a16="http://schemas.microsoft.com/office/drawing/2014/main" id="{CC261B8D-C83F-4431-A25D-4CEC6D7C22B6}"/>
              </a:ext>
            </a:extLst>
          </p:cNvPr>
          <p:cNvSpPr txBox="1">
            <a:spLocks/>
          </p:cNvSpPr>
          <p:nvPr/>
        </p:nvSpPr>
        <p:spPr bwMode="auto">
          <a:xfrm>
            <a:off x="855453" y="6252963"/>
            <a:ext cx="246888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r>
              <a:rPr lang="en-US" altLang="en-US" sz="1000" b="0"/>
              <a:t>Will be decommissioned after CLS Go-Live</a:t>
            </a:r>
          </a:p>
        </p:txBody>
      </p:sp>
      <p:sp>
        <p:nvSpPr>
          <p:cNvPr id="86" name="Rectangle 85">
            <a:extLst>
              <a:ext uri="{FF2B5EF4-FFF2-40B4-BE49-F238E27FC236}">
                <a16:creationId xmlns:a16="http://schemas.microsoft.com/office/drawing/2014/main" id="{4728FC84-CD7A-4B24-B739-99F3938E4DE0}"/>
              </a:ext>
            </a:extLst>
          </p:cNvPr>
          <p:cNvSpPr/>
          <p:nvPr/>
        </p:nvSpPr>
        <p:spPr bwMode="auto">
          <a:xfrm>
            <a:off x="637085" y="6439350"/>
            <a:ext cx="182880" cy="182880"/>
          </a:xfrm>
          <a:prstGeom prst="rect">
            <a:avLst/>
          </a:prstGeom>
          <a:noFill/>
          <a:ln w="25400">
            <a:solidFill>
              <a:schemeClr val="accent1"/>
            </a:solidFill>
          </a:ln>
          <a:effectLst/>
          <a:extLst/>
        </p:spPr>
        <p:txBody>
          <a:bodyPr vert="horz" wrap="square" lIns="91440" tIns="45720" rIns="91440" bIns="45720" numCol="1" rtlCol="0" anchor="ctr" anchorCtr="0" compatLnSpc="1">
            <a:prstTxWarp prst="textNoShape">
              <a:avLst/>
            </a:prstTxWarp>
          </a:bodyPr>
          <a:lstStyle/>
          <a:p>
            <a:endParaRPr lang="en-US" sz="2800" b="1">
              <a:latin typeface="Arial" panose="020B0604020202020204" pitchFamily="34" charset="0"/>
            </a:endParaRPr>
          </a:p>
        </p:txBody>
      </p:sp>
      <p:sp>
        <p:nvSpPr>
          <p:cNvPr id="87" name="Title 1">
            <a:extLst>
              <a:ext uri="{FF2B5EF4-FFF2-40B4-BE49-F238E27FC236}">
                <a16:creationId xmlns:a16="http://schemas.microsoft.com/office/drawing/2014/main" id="{1BCA0192-75BD-4813-807F-622A5D59F039}"/>
              </a:ext>
            </a:extLst>
          </p:cNvPr>
          <p:cNvSpPr txBox="1">
            <a:spLocks/>
          </p:cNvSpPr>
          <p:nvPr/>
        </p:nvSpPr>
        <p:spPr bwMode="auto">
          <a:xfrm>
            <a:off x="857725" y="6459955"/>
            <a:ext cx="246888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r>
              <a:rPr lang="en-US" altLang="en-US" sz="1000" b="0"/>
              <a:t>Throw away work</a:t>
            </a:r>
          </a:p>
        </p:txBody>
      </p:sp>
      <p:cxnSp>
        <p:nvCxnSpPr>
          <p:cNvPr id="88" name="Elbow Connector 146">
            <a:extLst>
              <a:ext uri="{FF2B5EF4-FFF2-40B4-BE49-F238E27FC236}">
                <a16:creationId xmlns:a16="http://schemas.microsoft.com/office/drawing/2014/main" id="{06C433E4-AD9D-4A3E-AFBF-1D0F851E0205}"/>
              </a:ext>
            </a:extLst>
          </p:cNvPr>
          <p:cNvCxnSpPr/>
          <p:nvPr/>
        </p:nvCxnSpPr>
        <p:spPr bwMode="auto">
          <a:xfrm>
            <a:off x="3570451" y="6327678"/>
            <a:ext cx="409258" cy="0"/>
          </a:xfrm>
          <a:prstGeom prst="bentConnector3">
            <a:avLst>
              <a:gd name="adj1" fmla="val 50000"/>
            </a:avLst>
          </a:prstGeom>
          <a:noFill/>
          <a:ln w="19050" cap="flat" cmpd="sng" algn="ctr">
            <a:solidFill>
              <a:schemeClr val="tx1"/>
            </a:solidFill>
            <a:prstDash val="dash"/>
            <a:round/>
            <a:headEnd type="none"/>
            <a:tailEnd type="none"/>
          </a:ln>
          <a:effectLst/>
        </p:spPr>
      </p:cxnSp>
      <p:sp>
        <p:nvSpPr>
          <p:cNvPr id="89" name="Title 1">
            <a:extLst>
              <a:ext uri="{FF2B5EF4-FFF2-40B4-BE49-F238E27FC236}">
                <a16:creationId xmlns:a16="http://schemas.microsoft.com/office/drawing/2014/main" id="{365DA107-CA9C-44E0-A2B0-E2FC05085591}"/>
              </a:ext>
            </a:extLst>
          </p:cNvPr>
          <p:cNvSpPr txBox="1">
            <a:spLocks/>
          </p:cNvSpPr>
          <p:nvPr/>
        </p:nvSpPr>
        <p:spPr bwMode="auto">
          <a:xfrm>
            <a:off x="4138495" y="6245049"/>
            <a:ext cx="118872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r>
              <a:rPr lang="en-US" altLang="en-US" sz="1000" b="0"/>
              <a:t>Batch</a:t>
            </a:r>
          </a:p>
        </p:txBody>
      </p:sp>
      <p:cxnSp>
        <p:nvCxnSpPr>
          <p:cNvPr id="90" name="Elbow Connector 146">
            <a:extLst>
              <a:ext uri="{FF2B5EF4-FFF2-40B4-BE49-F238E27FC236}">
                <a16:creationId xmlns:a16="http://schemas.microsoft.com/office/drawing/2014/main" id="{90A26B37-2B30-40F1-BC13-9FC6444E09EA}"/>
              </a:ext>
            </a:extLst>
          </p:cNvPr>
          <p:cNvCxnSpPr/>
          <p:nvPr/>
        </p:nvCxnSpPr>
        <p:spPr bwMode="auto">
          <a:xfrm>
            <a:off x="3570451" y="6480078"/>
            <a:ext cx="409258" cy="0"/>
          </a:xfrm>
          <a:prstGeom prst="bentConnector3">
            <a:avLst>
              <a:gd name="adj1" fmla="val 50000"/>
            </a:avLst>
          </a:prstGeom>
          <a:noFill/>
          <a:ln w="19050" cap="flat" cmpd="sng" algn="ctr">
            <a:solidFill>
              <a:schemeClr val="tx1"/>
            </a:solidFill>
            <a:prstDash val="solid"/>
            <a:round/>
            <a:headEnd type="none"/>
            <a:tailEnd type="none"/>
          </a:ln>
          <a:effectLst/>
        </p:spPr>
      </p:cxnSp>
      <p:sp>
        <p:nvSpPr>
          <p:cNvPr id="91" name="Title 1">
            <a:extLst>
              <a:ext uri="{FF2B5EF4-FFF2-40B4-BE49-F238E27FC236}">
                <a16:creationId xmlns:a16="http://schemas.microsoft.com/office/drawing/2014/main" id="{66713B06-92B1-435E-A4C4-4F358F28C2C8}"/>
              </a:ext>
            </a:extLst>
          </p:cNvPr>
          <p:cNvSpPr txBox="1">
            <a:spLocks/>
          </p:cNvSpPr>
          <p:nvPr/>
        </p:nvSpPr>
        <p:spPr bwMode="auto">
          <a:xfrm>
            <a:off x="4138495" y="6397449"/>
            <a:ext cx="118872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r>
              <a:rPr lang="en-US" altLang="en-US" sz="1000" b="0"/>
              <a:t>Real Time</a:t>
            </a:r>
          </a:p>
        </p:txBody>
      </p:sp>
      <p:cxnSp>
        <p:nvCxnSpPr>
          <p:cNvPr id="49" name="Elbow Connector 146">
            <a:extLst>
              <a:ext uri="{FF2B5EF4-FFF2-40B4-BE49-F238E27FC236}">
                <a16:creationId xmlns:a16="http://schemas.microsoft.com/office/drawing/2014/main" id="{13737024-64A5-4698-857C-CF8E9148F165}"/>
              </a:ext>
            </a:extLst>
          </p:cNvPr>
          <p:cNvCxnSpPr/>
          <p:nvPr/>
        </p:nvCxnSpPr>
        <p:spPr bwMode="auto">
          <a:xfrm>
            <a:off x="3570451" y="6657502"/>
            <a:ext cx="409258" cy="0"/>
          </a:xfrm>
          <a:prstGeom prst="bentConnector3">
            <a:avLst>
              <a:gd name="adj1" fmla="val 50000"/>
            </a:avLst>
          </a:prstGeom>
          <a:noFill/>
          <a:ln w="19050" cap="flat" cmpd="sng" algn="ctr">
            <a:solidFill>
              <a:schemeClr val="tx1"/>
            </a:solidFill>
            <a:prstDash val="lgDashDot"/>
            <a:round/>
            <a:headEnd type="none"/>
            <a:tailEnd type="none"/>
          </a:ln>
          <a:effectLst/>
        </p:spPr>
      </p:cxnSp>
      <p:sp>
        <p:nvSpPr>
          <p:cNvPr id="50" name="Title 1">
            <a:extLst>
              <a:ext uri="{FF2B5EF4-FFF2-40B4-BE49-F238E27FC236}">
                <a16:creationId xmlns:a16="http://schemas.microsoft.com/office/drawing/2014/main" id="{4236699D-BF76-424E-A587-E2ED64A00C25}"/>
              </a:ext>
            </a:extLst>
          </p:cNvPr>
          <p:cNvSpPr txBox="1">
            <a:spLocks/>
          </p:cNvSpPr>
          <p:nvPr/>
        </p:nvSpPr>
        <p:spPr bwMode="auto">
          <a:xfrm>
            <a:off x="4138495" y="6574873"/>
            <a:ext cx="118872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r>
              <a:rPr lang="en-US" altLang="en-US" sz="1000" b="0"/>
              <a:t>One time migration</a:t>
            </a:r>
          </a:p>
        </p:txBody>
      </p:sp>
      <p:sp>
        <p:nvSpPr>
          <p:cNvPr id="54" name="Title 1">
            <a:extLst>
              <a:ext uri="{FF2B5EF4-FFF2-40B4-BE49-F238E27FC236}">
                <a16:creationId xmlns:a16="http://schemas.microsoft.com/office/drawing/2014/main" id="{AED596A6-E93D-4043-8719-ECFE1636BB6C}"/>
              </a:ext>
            </a:extLst>
          </p:cNvPr>
          <p:cNvSpPr txBox="1">
            <a:spLocks/>
          </p:cNvSpPr>
          <p:nvPr/>
        </p:nvSpPr>
        <p:spPr bwMode="auto">
          <a:xfrm>
            <a:off x="5451580" y="6245049"/>
            <a:ext cx="173736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r>
              <a:rPr lang="en-US" altLang="en-US" sz="1000" b="0"/>
              <a:t>DICF: Data Ingestion and Compute Framework</a:t>
            </a:r>
          </a:p>
          <a:p>
            <a:r>
              <a:rPr lang="en-US" altLang="en-US" sz="1000" b="0" err="1"/>
              <a:t>DaaS</a:t>
            </a:r>
            <a:r>
              <a:rPr lang="en-US" altLang="en-US" sz="1000" b="0"/>
              <a:t>: Data as a Service</a:t>
            </a:r>
          </a:p>
        </p:txBody>
      </p:sp>
      <p:sp>
        <p:nvSpPr>
          <p:cNvPr id="55" name="Rectangle 54">
            <a:extLst>
              <a:ext uri="{FF2B5EF4-FFF2-40B4-BE49-F238E27FC236}">
                <a16:creationId xmlns:a16="http://schemas.microsoft.com/office/drawing/2014/main" id="{DC226712-C5A1-4785-AA64-97418E49192B}"/>
              </a:ext>
            </a:extLst>
          </p:cNvPr>
          <p:cNvSpPr/>
          <p:nvPr/>
        </p:nvSpPr>
        <p:spPr bwMode="auto">
          <a:xfrm>
            <a:off x="637085" y="6659990"/>
            <a:ext cx="182880" cy="182880"/>
          </a:xfrm>
          <a:prstGeom prst="rect">
            <a:avLst/>
          </a:prstGeom>
          <a:noFill/>
          <a:ln w="25400">
            <a:solidFill>
              <a:srgbClr val="00B0F0"/>
            </a:solid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8" name="Title 1">
            <a:extLst>
              <a:ext uri="{FF2B5EF4-FFF2-40B4-BE49-F238E27FC236}">
                <a16:creationId xmlns:a16="http://schemas.microsoft.com/office/drawing/2014/main" id="{4F7D314D-5729-4219-B561-C9206988FF46}"/>
              </a:ext>
            </a:extLst>
          </p:cNvPr>
          <p:cNvSpPr txBox="1">
            <a:spLocks/>
          </p:cNvSpPr>
          <p:nvPr/>
        </p:nvSpPr>
        <p:spPr bwMode="auto">
          <a:xfrm>
            <a:off x="857725" y="6659990"/>
            <a:ext cx="246888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r>
              <a:rPr lang="en-US" altLang="en-US" sz="1000" b="0"/>
              <a:t>Key dependency on timeline</a:t>
            </a:r>
          </a:p>
        </p:txBody>
      </p:sp>
      <p:grpSp>
        <p:nvGrpSpPr>
          <p:cNvPr id="7" name="Group 6">
            <a:extLst>
              <a:ext uri="{FF2B5EF4-FFF2-40B4-BE49-F238E27FC236}">
                <a16:creationId xmlns:a16="http://schemas.microsoft.com/office/drawing/2014/main" id="{265C2CBD-3CB5-4D6B-B810-5D492FF192A0}"/>
              </a:ext>
            </a:extLst>
          </p:cNvPr>
          <p:cNvGrpSpPr/>
          <p:nvPr/>
        </p:nvGrpSpPr>
        <p:grpSpPr>
          <a:xfrm>
            <a:off x="3786194" y="647111"/>
            <a:ext cx="4572000" cy="822960"/>
            <a:chOff x="3786194" y="647111"/>
            <a:chExt cx="4572000" cy="822960"/>
          </a:xfrm>
        </p:grpSpPr>
        <p:sp>
          <p:nvSpPr>
            <p:cNvPr id="56" name="Rectangle 55"/>
            <p:cNvSpPr/>
            <p:nvPr/>
          </p:nvSpPr>
          <p:spPr bwMode="auto">
            <a:xfrm>
              <a:off x="4638901" y="1003235"/>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9" name="Rounded Rectangle 25">
              <a:extLst>
                <a:ext uri="{FF2B5EF4-FFF2-40B4-BE49-F238E27FC236}">
                  <a16:creationId xmlns:a16="http://schemas.microsoft.com/office/drawing/2014/main" id="{986000AF-964F-47E2-9DB9-DFE11E44ECA4}"/>
                </a:ext>
              </a:extLst>
            </p:cNvPr>
            <p:cNvSpPr/>
            <p:nvPr/>
          </p:nvSpPr>
          <p:spPr bwMode="auto">
            <a:xfrm>
              <a:off x="3786194" y="647111"/>
              <a:ext cx="4572000" cy="822960"/>
            </a:xfrm>
            <a:prstGeom prst="roundRect">
              <a:avLst/>
            </a:prstGeom>
            <a:noFill/>
            <a:ln w="25400"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algn="ctr" defTabSz="685800" eaLnBrk="0" fontAlgn="base" hangingPunct="0">
                <a:spcBef>
                  <a:spcPct val="0"/>
                </a:spcBef>
                <a:spcAft>
                  <a:spcPct val="0"/>
                </a:spcAft>
              </a:pPr>
              <a:r>
                <a:rPr lang="en-US" sz="1400" b="1">
                  <a:latin typeface="Arial" panose="020B0604020202020204" pitchFamily="34" charset="0"/>
                </a:rPr>
                <a:t>Credit Workbench (CLS)</a:t>
              </a:r>
            </a:p>
          </p:txBody>
        </p:sp>
        <p:cxnSp>
          <p:nvCxnSpPr>
            <p:cNvPr id="4" name="Straight Connector 3">
              <a:extLst>
                <a:ext uri="{FF2B5EF4-FFF2-40B4-BE49-F238E27FC236}">
                  <a16:creationId xmlns:a16="http://schemas.microsoft.com/office/drawing/2014/main" id="{9FD4FACA-93C7-4672-B0EB-7DEE2EDDEF02}"/>
                </a:ext>
              </a:extLst>
            </p:cNvPr>
            <p:cNvCxnSpPr/>
            <p:nvPr/>
          </p:nvCxnSpPr>
          <p:spPr bwMode="auto">
            <a:xfrm>
              <a:off x="3786194" y="1058591"/>
              <a:ext cx="4572000" cy="0"/>
            </a:xfrm>
            <a:prstGeom prst="line">
              <a:avLst/>
            </a:prstGeom>
            <a:noFill/>
            <a:ln w="254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Connector 5">
              <a:extLst>
                <a:ext uri="{FF2B5EF4-FFF2-40B4-BE49-F238E27FC236}">
                  <a16:creationId xmlns:a16="http://schemas.microsoft.com/office/drawing/2014/main" id="{CDE88624-E058-4953-8DE8-F1D12D64DB8A}"/>
                </a:ext>
              </a:extLst>
            </p:cNvPr>
            <p:cNvCxnSpPr/>
            <p:nvPr/>
          </p:nvCxnSpPr>
          <p:spPr bwMode="auto">
            <a:xfrm flipH="1">
              <a:off x="5308324" y="1057704"/>
              <a:ext cx="0" cy="411480"/>
            </a:xfrm>
            <a:prstGeom prst="line">
              <a:avLst/>
            </a:prstGeom>
            <a:noFill/>
            <a:ln w="254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a:extLst>
                <a:ext uri="{FF2B5EF4-FFF2-40B4-BE49-F238E27FC236}">
                  <a16:creationId xmlns:a16="http://schemas.microsoft.com/office/drawing/2014/main" id="{7B32C83B-4D29-4C36-A237-CCA1FC40D7C8}"/>
                </a:ext>
              </a:extLst>
            </p:cNvPr>
            <p:cNvCxnSpPr/>
            <p:nvPr/>
          </p:nvCxnSpPr>
          <p:spPr bwMode="auto">
            <a:xfrm flipH="1">
              <a:off x="6830454" y="1057704"/>
              <a:ext cx="0" cy="411480"/>
            </a:xfrm>
            <a:prstGeom prst="line">
              <a:avLst/>
            </a:prstGeom>
            <a:noFill/>
            <a:ln w="254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Title 1">
              <a:extLst>
                <a:ext uri="{FF2B5EF4-FFF2-40B4-BE49-F238E27FC236}">
                  <a16:creationId xmlns:a16="http://schemas.microsoft.com/office/drawing/2014/main" id="{7A1AEF68-D571-4748-A7E7-25FBB082F051}"/>
                </a:ext>
              </a:extLst>
            </p:cNvPr>
            <p:cNvSpPr txBox="1">
              <a:spLocks/>
            </p:cNvSpPr>
            <p:nvPr/>
          </p:nvSpPr>
          <p:spPr bwMode="auto">
            <a:xfrm>
              <a:off x="3998619" y="1130749"/>
              <a:ext cx="1097280"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pPr algn="ctr"/>
              <a:r>
                <a:rPr lang="en-US" altLang="en-US" sz="1100" i="1">
                  <a:latin typeface="Arial" panose="020B0604020202020204" pitchFamily="34" charset="0"/>
                  <a:ea typeface="+mn-ea"/>
                  <a:cs typeface="+mn-cs"/>
                </a:rPr>
                <a:t>Limits</a:t>
              </a:r>
            </a:p>
          </p:txBody>
        </p:sp>
        <p:sp>
          <p:nvSpPr>
            <p:cNvPr id="64" name="Title 1">
              <a:extLst>
                <a:ext uri="{FF2B5EF4-FFF2-40B4-BE49-F238E27FC236}">
                  <a16:creationId xmlns:a16="http://schemas.microsoft.com/office/drawing/2014/main" id="{CFC66483-20DD-41EA-9B1A-8FBAEBBD0787}"/>
                </a:ext>
              </a:extLst>
            </p:cNvPr>
            <p:cNvSpPr txBox="1">
              <a:spLocks/>
            </p:cNvSpPr>
            <p:nvPr/>
          </p:nvSpPr>
          <p:spPr bwMode="auto">
            <a:xfrm>
              <a:off x="7047662" y="1129844"/>
              <a:ext cx="1097280"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pPr algn="ctr"/>
              <a:r>
                <a:rPr lang="en-US" altLang="en-US" sz="1100" i="1">
                  <a:latin typeface="Arial" panose="020B0604020202020204" pitchFamily="34" charset="0"/>
                  <a:ea typeface="+mn-ea"/>
                  <a:cs typeface="+mn-cs"/>
                </a:rPr>
                <a:t>Enquiry &amp; Alerts</a:t>
              </a:r>
            </a:p>
          </p:txBody>
        </p:sp>
        <p:sp>
          <p:nvSpPr>
            <p:cNvPr id="65" name="Title 1">
              <a:extLst>
                <a:ext uri="{FF2B5EF4-FFF2-40B4-BE49-F238E27FC236}">
                  <a16:creationId xmlns:a16="http://schemas.microsoft.com/office/drawing/2014/main" id="{E758AD35-3A24-442C-9422-172A07C61CA5}"/>
                </a:ext>
              </a:extLst>
            </p:cNvPr>
            <p:cNvSpPr txBox="1">
              <a:spLocks/>
            </p:cNvSpPr>
            <p:nvPr/>
          </p:nvSpPr>
          <p:spPr bwMode="auto">
            <a:xfrm>
              <a:off x="5518027" y="1130749"/>
              <a:ext cx="1097280"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pPr algn="ctr"/>
              <a:r>
                <a:rPr lang="en-US" altLang="en-US" sz="1100" i="1">
                  <a:latin typeface="Arial" panose="020B0604020202020204" pitchFamily="34" charset="0"/>
                  <a:ea typeface="+mn-ea"/>
                  <a:cs typeface="+mn-cs"/>
                </a:rPr>
                <a:t>Collaterals</a:t>
              </a:r>
            </a:p>
          </p:txBody>
        </p:sp>
      </p:grpSp>
      <p:sp>
        <p:nvSpPr>
          <p:cNvPr id="3" name="Rectangle: Rounded Corners 2">
            <a:extLst>
              <a:ext uri="{FF2B5EF4-FFF2-40B4-BE49-F238E27FC236}">
                <a16:creationId xmlns:a16="http://schemas.microsoft.com/office/drawing/2014/main" id="{E703AC77-BD81-4C21-B25F-DD50931A2F5F}"/>
              </a:ext>
            </a:extLst>
          </p:cNvPr>
          <p:cNvSpPr/>
          <p:nvPr/>
        </p:nvSpPr>
        <p:spPr bwMode="auto">
          <a:xfrm>
            <a:off x="1198300" y="5119323"/>
            <a:ext cx="2651760" cy="731520"/>
          </a:xfrm>
          <a:prstGeom prst="roundRect">
            <a:avLst/>
          </a:prstGeom>
          <a:noFill/>
          <a:ln w="25400" cap="flat" cmpd="sng" algn="ctr">
            <a:solidFill>
              <a:srgbClr val="00B0F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2" name="Slide Number Placeholder 2">
            <a:extLst>
              <a:ext uri="{FF2B5EF4-FFF2-40B4-BE49-F238E27FC236}">
                <a16:creationId xmlns:a16="http://schemas.microsoft.com/office/drawing/2014/main" id="{C497CF9D-3477-4EFA-91E3-9F06DB591662}"/>
              </a:ext>
            </a:extLst>
          </p:cNvPr>
          <p:cNvSpPr>
            <a:spLocks noGrp="1"/>
          </p:cNvSpPr>
          <p:nvPr>
            <p:ph type="sldNum" sz="quarter" idx="10"/>
          </p:nvPr>
        </p:nvSpPr>
        <p:spPr>
          <a:xfrm>
            <a:off x="7897416" y="6370638"/>
            <a:ext cx="1066800" cy="381000"/>
          </a:xfrm>
        </p:spPr>
        <p:txBody>
          <a:bodyPr/>
          <a:lstStyle/>
          <a:p>
            <a:pPr>
              <a:defRPr/>
            </a:pPr>
            <a:fld id="{8FF3F851-4F98-488A-856B-5F7CBF2B31B3}" type="slidenum">
              <a:rPr lang="en-US" sz="1000" smtClean="0"/>
              <a:pPr>
                <a:defRPr/>
              </a:pPr>
              <a:t>16</a:t>
            </a:fld>
            <a:endParaRPr lang="en-US" sz="1000" dirty="0"/>
          </a:p>
        </p:txBody>
      </p:sp>
      <p:sp>
        <p:nvSpPr>
          <p:cNvPr id="61" name="Rounded Rectangle 23">
            <a:extLst>
              <a:ext uri="{FF2B5EF4-FFF2-40B4-BE49-F238E27FC236}">
                <a16:creationId xmlns:a16="http://schemas.microsoft.com/office/drawing/2014/main" id="{6BA627E6-F8C4-49D8-BFF7-FB6EB9259DDC}"/>
              </a:ext>
            </a:extLst>
          </p:cNvPr>
          <p:cNvSpPr/>
          <p:nvPr/>
        </p:nvSpPr>
        <p:spPr bwMode="auto">
          <a:xfrm>
            <a:off x="3786194" y="3698536"/>
            <a:ext cx="1028700" cy="206905"/>
          </a:xfrm>
          <a:prstGeom prst="roundRect">
            <a:avLst/>
          </a:prstGeom>
          <a:noFill/>
          <a:ln w="2540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GB" sz="1100" b="1" dirty="0">
                <a:latin typeface="Arial" panose="020B0604020202020204" pitchFamily="34" charset="0"/>
              </a:rPr>
              <a:t>Finacle Loan</a:t>
            </a:r>
            <a:endParaRPr lang="en-US" sz="1100" b="1" dirty="0">
              <a:latin typeface="Arial" panose="020B0604020202020204" pitchFamily="34" charset="0"/>
            </a:endParaRPr>
          </a:p>
        </p:txBody>
      </p:sp>
      <p:sp>
        <p:nvSpPr>
          <p:cNvPr id="66" name="Rounded Rectangle 23">
            <a:extLst>
              <a:ext uri="{FF2B5EF4-FFF2-40B4-BE49-F238E27FC236}">
                <a16:creationId xmlns:a16="http://schemas.microsoft.com/office/drawing/2014/main" id="{5071D9F9-8823-4FE0-84F0-1CE38F62443F}"/>
              </a:ext>
            </a:extLst>
          </p:cNvPr>
          <p:cNvSpPr/>
          <p:nvPr/>
        </p:nvSpPr>
        <p:spPr bwMode="auto">
          <a:xfrm>
            <a:off x="3789299" y="3953577"/>
            <a:ext cx="1028700" cy="206905"/>
          </a:xfrm>
          <a:prstGeom prst="roundRect">
            <a:avLst/>
          </a:prstGeom>
          <a:noFill/>
          <a:ln w="2540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GB" sz="1100" b="1" dirty="0">
                <a:latin typeface="Arial" panose="020B0604020202020204" pitchFamily="34" charset="0"/>
              </a:rPr>
              <a:t>IMEX</a:t>
            </a:r>
            <a:endParaRPr lang="en-US" sz="1100" b="1" dirty="0">
              <a:latin typeface="Arial" panose="020B0604020202020204" pitchFamily="34" charset="0"/>
            </a:endParaRPr>
          </a:p>
        </p:txBody>
      </p:sp>
      <p:sp>
        <p:nvSpPr>
          <p:cNvPr id="67" name="Rounded Rectangle 23">
            <a:extLst>
              <a:ext uri="{FF2B5EF4-FFF2-40B4-BE49-F238E27FC236}">
                <a16:creationId xmlns:a16="http://schemas.microsoft.com/office/drawing/2014/main" id="{6ADE981B-5C4A-45D4-ADD7-B089A8117042}"/>
              </a:ext>
            </a:extLst>
          </p:cNvPr>
          <p:cNvSpPr/>
          <p:nvPr/>
        </p:nvSpPr>
        <p:spPr bwMode="auto">
          <a:xfrm>
            <a:off x="3786194" y="4204924"/>
            <a:ext cx="1028700" cy="206905"/>
          </a:xfrm>
          <a:prstGeom prst="roundRect">
            <a:avLst/>
          </a:prstGeom>
          <a:noFill/>
          <a:ln w="2540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GB" sz="1100" b="1" dirty="0">
                <a:latin typeface="Arial" panose="020B0604020202020204" pitchFamily="34" charset="0"/>
              </a:rPr>
              <a:t>FactorPro</a:t>
            </a:r>
            <a:endParaRPr lang="en-US" sz="1100" b="1" dirty="0">
              <a:latin typeface="Arial" panose="020B0604020202020204" pitchFamily="34" charset="0"/>
            </a:endParaRPr>
          </a:p>
        </p:txBody>
      </p:sp>
    </p:spTree>
    <p:extLst>
      <p:ext uri="{BB962C8B-B14F-4D97-AF65-F5344CB8AC3E}">
        <p14:creationId xmlns:p14="http://schemas.microsoft.com/office/powerpoint/2010/main" val="2549726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34813" y="0"/>
            <a:ext cx="7696200" cy="433388"/>
          </a:xfrm>
        </p:spPr>
        <p:txBody>
          <a:bodyPr/>
          <a:lstStyle/>
          <a:p>
            <a:r>
              <a:rPr lang="en-US" altLang="en-US" sz="1500"/>
              <a:t>CLS Implementation Approach (</a:t>
            </a:r>
            <a:r>
              <a:rPr lang="en-US" altLang="en-US" sz="1500" i="1"/>
              <a:t>by Country</a:t>
            </a:r>
            <a:r>
              <a:rPr lang="en-US" altLang="en-US" sz="1500"/>
              <a:t> e.g. Singapore) – Overview</a:t>
            </a:r>
          </a:p>
        </p:txBody>
      </p:sp>
      <p:graphicFrame>
        <p:nvGraphicFramePr>
          <p:cNvPr id="14" name="Table 13"/>
          <p:cNvGraphicFramePr>
            <a:graphicFrameLocks noGrp="1"/>
          </p:cNvGraphicFramePr>
          <p:nvPr>
            <p:extLst/>
          </p:nvPr>
        </p:nvGraphicFramePr>
        <p:xfrm>
          <a:off x="574837" y="433388"/>
          <a:ext cx="7865727" cy="5710634"/>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1302201830"/>
                    </a:ext>
                  </a:extLst>
                </a:gridCol>
                <a:gridCol w="7317087">
                  <a:extLst>
                    <a:ext uri="{9D8B030D-6E8A-4147-A177-3AD203B41FA5}">
                      <a16:colId xmlns:a16="http://schemas.microsoft.com/office/drawing/2014/main" val="2996528221"/>
                    </a:ext>
                  </a:extLst>
                </a:gridCol>
              </a:tblGrid>
              <a:tr h="1388113">
                <a:tc>
                  <a:txBody>
                    <a:bodyPr/>
                    <a:lstStyle/>
                    <a:p>
                      <a:pPr algn="ctr"/>
                      <a:r>
                        <a:rPr lang="en-US" sz="1400"/>
                        <a:t>User</a:t>
                      </a:r>
                      <a:endParaRPr lang="en-US" sz="1400" baseline="0"/>
                    </a:p>
                    <a:p>
                      <a:pPr algn="ctr"/>
                      <a:r>
                        <a:rPr lang="en-US" sz="1400" baseline="0"/>
                        <a:t>Interface</a:t>
                      </a:r>
                      <a:endParaRPr lang="en-US" sz="1400" b="1"/>
                    </a:p>
                  </a:txBody>
                  <a:tcPr marL="68580" marR="68580" marT="34290" marB="34290" vert="vert270" anchor="ctr" anchorCtr="1"/>
                </a:tc>
                <a:tc>
                  <a:txBody>
                    <a:bodyPr/>
                    <a:lstStyle/>
                    <a:p>
                      <a:endParaRPr lang="en-US" sz="1400"/>
                    </a:p>
                  </a:txBody>
                  <a:tcPr marL="68580" marR="68580" marT="34290" marB="34290"/>
                </a:tc>
                <a:extLst>
                  <a:ext uri="{0D108BD9-81ED-4DB2-BD59-A6C34878D82A}">
                    <a16:rowId xmlns:a16="http://schemas.microsoft.com/office/drawing/2014/main" val="3078256557"/>
                  </a:ext>
                </a:extLst>
              </a:tr>
              <a:tr h="1388114">
                <a:tc>
                  <a:txBody>
                    <a:bodyPr/>
                    <a:lstStyle/>
                    <a:p>
                      <a:pPr algn="ctr"/>
                      <a:r>
                        <a:rPr lang="en-US" sz="1400"/>
                        <a:t>Limit Controller </a:t>
                      </a:r>
                      <a:endParaRPr lang="en-US" sz="1400" b="1" baseline="30000"/>
                    </a:p>
                  </a:txBody>
                  <a:tcPr marL="68580" marR="68580" marT="34290" marB="34290" vert="vert270" anchor="ctr" anchorCtr="1"/>
                </a:tc>
                <a:tc>
                  <a:txBody>
                    <a:bodyPr/>
                    <a:lstStyle/>
                    <a:p>
                      <a:endParaRPr lang="en-US" sz="1400"/>
                    </a:p>
                  </a:txBody>
                  <a:tcPr marL="68580" marR="68580" marT="34290" marB="34290"/>
                </a:tc>
                <a:extLst>
                  <a:ext uri="{0D108BD9-81ED-4DB2-BD59-A6C34878D82A}">
                    <a16:rowId xmlns:a16="http://schemas.microsoft.com/office/drawing/2014/main" val="2155565078"/>
                  </a:ext>
                </a:extLst>
              </a:tr>
              <a:tr h="1546294">
                <a:tc>
                  <a:txBody>
                    <a:bodyPr/>
                    <a:lstStyle/>
                    <a:p>
                      <a:pPr algn="ctr"/>
                      <a:r>
                        <a:rPr lang="en-US" sz="1400"/>
                        <a:t>Transaction Processors (TP)</a:t>
                      </a:r>
                      <a:endParaRPr lang="en-US" sz="1400" b="1"/>
                    </a:p>
                  </a:txBody>
                  <a:tcPr marL="68580" marR="68580" marT="34290" marB="34290" vert="vert270" anchor="ctr" anchorCtr="1"/>
                </a:tc>
                <a:tc>
                  <a:txBody>
                    <a:bodyPr/>
                    <a:lstStyle/>
                    <a:p>
                      <a:r>
                        <a:rPr lang="en-US" sz="1400" dirty="0"/>
                        <a:t>   </a:t>
                      </a:r>
                    </a:p>
                  </a:txBody>
                  <a:tcPr marL="68580" marR="68580" marT="34290" marB="34290"/>
                </a:tc>
                <a:extLst>
                  <a:ext uri="{0D108BD9-81ED-4DB2-BD59-A6C34878D82A}">
                    <a16:rowId xmlns:a16="http://schemas.microsoft.com/office/drawing/2014/main" val="1477254598"/>
                  </a:ext>
                </a:extLst>
              </a:tr>
              <a:tr h="1388113">
                <a:tc>
                  <a:txBody>
                    <a:bodyPr/>
                    <a:lstStyle/>
                    <a:p>
                      <a:pPr algn="ctr"/>
                      <a:r>
                        <a:rPr lang="en-US" sz="1400" baseline="0"/>
                        <a:t>Data Warehouse</a:t>
                      </a:r>
                      <a:endParaRPr lang="en-US" sz="1400" b="1" baseline="0"/>
                    </a:p>
                  </a:txBody>
                  <a:tcPr marL="68580" marR="68580" marT="34290" marB="34290" vert="vert270" anchor="ctr" anchorCtr="1"/>
                </a:tc>
                <a:tc>
                  <a:txBody>
                    <a:bodyPr/>
                    <a:lstStyle/>
                    <a:p>
                      <a:endParaRPr lang="en-US" sz="1400" dirty="0"/>
                    </a:p>
                  </a:txBody>
                  <a:tcPr marL="68580" marR="68580" marT="34290" marB="34290"/>
                </a:tc>
                <a:extLst>
                  <a:ext uri="{0D108BD9-81ED-4DB2-BD59-A6C34878D82A}">
                    <a16:rowId xmlns:a16="http://schemas.microsoft.com/office/drawing/2014/main" val="1595754970"/>
                  </a:ext>
                </a:extLst>
              </a:tr>
            </a:tbl>
          </a:graphicData>
        </a:graphic>
      </p:graphicFrame>
      <p:sp>
        <p:nvSpPr>
          <p:cNvPr id="23" name="Rounded Rectangle 22"/>
          <p:cNvSpPr/>
          <p:nvPr/>
        </p:nvSpPr>
        <p:spPr bwMode="auto">
          <a:xfrm>
            <a:off x="1270871" y="5201141"/>
            <a:ext cx="1028700" cy="554624"/>
          </a:xfrm>
          <a:prstGeom prst="roundRect">
            <a:avLst/>
          </a:prstGeom>
          <a:noFill/>
          <a:ln w="2540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sz="1400" b="1">
                <a:latin typeface="Arial" panose="020B0604020202020204" pitchFamily="34" charset="0"/>
              </a:rPr>
              <a:t>FRDM</a:t>
            </a:r>
          </a:p>
        </p:txBody>
      </p:sp>
      <p:sp>
        <p:nvSpPr>
          <p:cNvPr id="24" name="Rounded Rectangle 23"/>
          <p:cNvSpPr/>
          <p:nvPr/>
        </p:nvSpPr>
        <p:spPr bwMode="auto">
          <a:xfrm>
            <a:off x="2813483" y="5207125"/>
            <a:ext cx="1028700" cy="548640"/>
          </a:xfrm>
          <a:prstGeom prst="roundRect">
            <a:avLst/>
          </a:prstGeom>
          <a:noFill/>
          <a:ln w="2540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sz="1400" b="1">
                <a:latin typeface="Arial" panose="020B0604020202020204" pitchFamily="34" charset="0"/>
              </a:rPr>
              <a:t>FC</a:t>
            </a:r>
          </a:p>
        </p:txBody>
      </p:sp>
      <p:sp>
        <p:nvSpPr>
          <p:cNvPr id="25" name="Rounded Rectangle 24"/>
          <p:cNvSpPr/>
          <p:nvPr/>
        </p:nvSpPr>
        <p:spPr bwMode="auto">
          <a:xfrm>
            <a:off x="7329494" y="5041084"/>
            <a:ext cx="1028700" cy="548640"/>
          </a:xfrm>
          <a:prstGeom prst="roundRect">
            <a:avLst/>
          </a:prstGeom>
          <a:noFill/>
          <a:ln w="25400" cap="flat" cmpd="sng" algn="ctr">
            <a:solidFill>
              <a:srgbClr val="00B0F0"/>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sz="1400" b="1">
                <a:latin typeface="Arial" panose="020B0604020202020204" pitchFamily="34" charset="0"/>
              </a:rPr>
              <a:t>DICF</a:t>
            </a:r>
          </a:p>
        </p:txBody>
      </p:sp>
      <p:sp>
        <p:nvSpPr>
          <p:cNvPr id="27" name="Rounded Rectangle 26"/>
          <p:cNvSpPr/>
          <p:nvPr/>
        </p:nvSpPr>
        <p:spPr bwMode="auto">
          <a:xfrm>
            <a:off x="4692772" y="5041084"/>
            <a:ext cx="1028700" cy="548640"/>
          </a:xfrm>
          <a:prstGeom prst="roundRect">
            <a:avLst/>
          </a:prstGeom>
          <a:noFill/>
          <a:ln w="25400" cap="flat" cmpd="sng" algn="ctr">
            <a:solidFill>
              <a:srgbClr val="00B0F0"/>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sz="1400" b="1" err="1">
                <a:latin typeface="Arial" panose="020B0604020202020204" pitchFamily="34" charset="0"/>
              </a:rPr>
              <a:t>DaaS</a:t>
            </a:r>
            <a:endParaRPr lang="en-US" sz="1400" b="1">
              <a:latin typeface="Arial" panose="020B0604020202020204" pitchFamily="34" charset="0"/>
            </a:endParaRPr>
          </a:p>
        </p:txBody>
      </p:sp>
      <p:cxnSp>
        <p:nvCxnSpPr>
          <p:cNvPr id="44" name="Elbow Connector 43"/>
          <p:cNvCxnSpPr>
            <a:cxnSpLocks/>
          </p:cNvCxnSpPr>
          <p:nvPr/>
        </p:nvCxnSpPr>
        <p:spPr bwMode="auto">
          <a:xfrm flipV="1">
            <a:off x="3295174" y="2677710"/>
            <a:ext cx="0" cy="2423160"/>
          </a:xfrm>
          <a:prstGeom prst="straightConnector1">
            <a:avLst/>
          </a:prstGeom>
          <a:noFill/>
          <a:ln w="12700" cap="flat" cmpd="sng" algn="ctr">
            <a:solidFill>
              <a:schemeClr val="accent2">
                <a:lumMod val="90000"/>
              </a:schemeClr>
            </a:solidFill>
            <a:prstDash val="dash"/>
            <a:round/>
            <a:headEnd type="triangle"/>
            <a:tailEnd type="none"/>
          </a:ln>
          <a:effectLst/>
        </p:spPr>
      </p:cxnSp>
      <p:sp>
        <p:nvSpPr>
          <p:cNvPr id="94" name="Rectangle 93"/>
          <p:cNvSpPr/>
          <p:nvPr/>
        </p:nvSpPr>
        <p:spPr bwMode="auto">
          <a:xfrm>
            <a:off x="3798324" y="2331698"/>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8" name="Rectangle 97"/>
          <p:cNvSpPr/>
          <p:nvPr/>
        </p:nvSpPr>
        <p:spPr bwMode="auto">
          <a:xfrm>
            <a:off x="3845817" y="2325919"/>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3" name="Rectangle 102"/>
          <p:cNvSpPr/>
          <p:nvPr/>
        </p:nvSpPr>
        <p:spPr bwMode="auto">
          <a:xfrm>
            <a:off x="4255076" y="2331698"/>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4" name="Rectangle 103"/>
          <p:cNvSpPr/>
          <p:nvPr/>
        </p:nvSpPr>
        <p:spPr bwMode="auto">
          <a:xfrm>
            <a:off x="5723745" y="2329837"/>
            <a:ext cx="430260"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5" name="Rectangle 104"/>
          <p:cNvSpPr/>
          <p:nvPr/>
        </p:nvSpPr>
        <p:spPr bwMode="auto">
          <a:xfrm>
            <a:off x="6431085" y="2329836"/>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8" name="Rectangle 107"/>
          <p:cNvSpPr/>
          <p:nvPr/>
        </p:nvSpPr>
        <p:spPr bwMode="auto">
          <a:xfrm>
            <a:off x="6901484" y="2329836"/>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9" name="Rectangle 108"/>
          <p:cNvSpPr/>
          <p:nvPr/>
        </p:nvSpPr>
        <p:spPr bwMode="auto">
          <a:xfrm>
            <a:off x="7458827" y="2329836"/>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1" name="Rectangle 110"/>
          <p:cNvSpPr/>
          <p:nvPr/>
        </p:nvSpPr>
        <p:spPr bwMode="auto">
          <a:xfrm>
            <a:off x="3979783" y="2331492"/>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cxnSp>
        <p:nvCxnSpPr>
          <p:cNvPr id="112" name="Elbow Connector 111"/>
          <p:cNvCxnSpPr>
            <a:cxnSpLocks/>
          </p:cNvCxnSpPr>
          <p:nvPr/>
        </p:nvCxnSpPr>
        <p:spPr bwMode="auto">
          <a:xfrm rot="5400000">
            <a:off x="5562733" y="1315984"/>
            <a:ext cx="1655" cy="2743200"/>
          </a:xfrm>
          <a:prstGeom prst="bentConnector3">
            <a:avLst>
              <a:gd name="adj1" fmla="val 12119335"/>
            </a:avLst>
          </a:prstGeom>
          <a:noFill/>
          <a:ln w="19050" cap="flat" cmpd="sng" algn="ctr">
            <a:solidFill>
              <a:schemeClr val="tx1"/>
            </a:solidFill>
            <a:prstDash val="dashDot"/>
            <a:round/>
            <a:headEnd type="triangle"/>
            <a:tailEnd type="none"/>
          </a:ln>
          <a:effectLst/>
        </p:spPr>
      </p:cxnSp>
      <p:cxnSp>
        <p:nvCxnSpPr>
          <p:cNvPr id="147" name="Elbow Connector 146"/>
          <p:cNvCxnSpPr>
            <a:cxnSpLocks/>
            <a:stCxn id="23" idx="3"/>
            <a:endCxn id="24" idx="1"/>
          </p:cNvCxnSpPr>
          <p:nvPr/>
        </p:nvCxnSpPr>
        <p:spPr bwMode="auto">
          <a:xfrm>
            <a:off x="2299571" y="5478453"/>
            <a:ext cx="513912" cy="0"/>
          </a:xfrm>
          <a:prstGeom prst="bentConnector3">
            <a:avLst>
              <a:gd name="adj1" fmla="val 50000"/>
            </a:avLst>
          </a:prstGeom>
          <a:noFill/>
          <a:ln w="19050" cap="flat" cmpd="sng" algn="ctr">
            <a:solidFill>
              <a:schemeClr val="tx1"/>
            </a:solidFill>
            <a:prstDash val="dash"/>
            <a:round/>
            <a:headEnd type="triangle"/>
            <a:tailEnd type="none"/>
          </a:ln>
          <a:effectLst/>
        </p:spPr>
      </p:cxnSp>
      <p:cxnSp>
        <p:nvCxnSpPr>
          <p:cNvPr id="158" name="Elbow Connector 157"/>
          <p:cNvCxnSpPr>
            <a:cxnSpLocks/>
            <a:stCxn id="27" idx="3"/>
          </p:cNvCxnSpPr>
          <p:nvPr/>
        </p:nvCxnSpPr>
        <p:spPr bwMode="auto">
          <a:xfrm>
            <a:off x="5721472" y="5315404"/>
            <a:ext cx="1603501" cy="0"/>
          </a:xfrm>
          <a:prstGeom prst="bentConnector3">
            <a:avLst>
              <a:gd name="adj1" fmla="val 50000"/>
            </a:avLst>
          </a:prstGeom>
          <a:noFill/>
          <a:ln w="19050" cap="flat" cmpd="sng" algn="ctr">
            <a:solidFill>
              <a:schemeClr val="tx1"/>
            </a:solidFill>
            <a:prstDash val="solid"/>
            <a:round/>
            <a:headEnd type="triangle"/>
            <a:tailEnd type="none"/>
          </a:ln>
          <a:effectLst/>
        </p:spPr>
      </p:cxnSp>
      <p:sp>
        <p:nvSpPr>
          <p:cNvPr id="249" name="Oval 248"/>
          <p:cNvSpPr/>
          <p:nvPr/>
        </p:nvSpPr>
        <p:spPr bwMode="auto">
          <a:xfrm>
            <a:off x="6624270" y="2678962"/>
            <a:ext cx="182880" cy="18288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bg1"/>
                </a:solidFill>
                <a:effectLst/>
                <a:latin typeface="Arial" charset="0"/>
              </a:rPr>
              <a:t>2</a:t>
            </a:r>
          </a:p>
        </p:txBody>
      </p:sp>
      <p:sp>
        <p:nvSpPr>
          <p:cNvPr id="251" name="Oval 250"/>
          <p:cNvSpPr/>
          <p:nvPr/>
        </p:nvSpPr>
        <p:spPr bwMode="auto">
          <a:xfrm>
            <a:off x="6532830" y="2082083"/>
            <a:ext cx="182880" cy="18288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bg1"/>
                </a:solidFill>
                <a:effectLst/>
                <a:latin typeface="Arial" charset="0"/>
              </a:rPr>
              <a:t>1</a:t>
            </a:r>
          </a:p>
        </p:txBody>
      </p:sp>
      <p:sp>
        <p:nvSpPr>
          <p:cNvPr id="253" name="Oval 252"/>
          <p:cNvSpPr/>
          <p:nvPr/>
        </p:nvSpPr>
        <p:spPr bwMode="auto">
          <a:xfrm>
            <a:off x="7904491" y="4785817"/>
            <a:ext cx="182880" cy="18288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000" b="1">
                <a:solidFill>
                  <a:schemeClr val="bg1"/>
                </a:solidFill>
                <a:latin typeface="Arial" charset="0"/>
              </a:rPr>
              <a:t>4</a:t>
            </a:r>
            <a:endParaRPr kumimoji="0" lang="en-US" sz="1000" b="1" i="0" u="none" strike="noStrike" cap="none" normalizeH="0" baseline="0">
              <a:ln>
                <a:noFill/>
              </a:ln>
              <a:solidFill>
                <a:schemeClr val="bg1"/>
              </a:solidFill>
              <a:effectLst/>
              <a:latin typeface="Arial" charset="0"/>
            </a:endParaRPr>
          </a:p>
        </p:txBody>
      </p:sp>
      <p:sp>
        <p:nvSpPr>
          <p:cNvPr id="254" name="Oval 253"/>
          <p:cNvSpPr/>
          <p:nvPr/>
        </p:nvSpPr>
        <p:spPr bwMode="auto">
          <a:xfrm>
            <a:off x="3538659" y="2777389"/>
            <a:ext cx="182880" cy="182880"/>
          </a:xfrm>
          <a:prstGeom prst="ellipse">
            <a:avLst/>
          </a:prstGeom>
          <a:solidFill>
            <a:schemeClr val="accent2">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000" b="1">
                <a:latin typeface="Arial" charset="0"/>
              </a:rPr>
              <a:t>3</a:t>
            </a:r>
            <a:endParaRPr kumimoji="0" lang="en-US" sz="1000" b="1" i="0" u="none" cap="none" normalizeH="0" baseline="0">
              <a:ln>
                <a:noFill/>
              </a:ln>
              <a:effectLst/>
              <a:latin typeface="Arial" charset="0"/>
            </a:endParaRPr>
          </a:p>
        </p:txBody>
      </p:sp>
      <p:sp>
        <p:nvSpPr>
          <p:cNvPr id="255" name="Oval 254"/>
          <p:cNvSpPr/>
          <p:nvPr/>
        </p:nvSpPr>
        <p:spPr bwMode="auto">
          <a:xfrm>
            <a:off x="3369186" y="4849360"/>
            <a:ext cx="182880" cy="182880"/>
          </a:xfrm>
          <a:prstGeom prst="ellipse">
            <a:avLst/>
          </a:prstGeom>
          <a:solidFill>
            <a:schemeClr val="accent2">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en-US" sz="1000" b="1" dirty="0">
                <a:latin typeface="Arial" charset="0"/>
              </a:rPr>
              <a:t>4</a:t>
            </a:r>
          </a:p>
        </p:txBody>
      </p:sp>
      <p:sp>
        <p:nvSpPr>
          <p:cNvPr id="257" name="Rectangle 256"/>
          <p:cNvSpPr/>
          <p:nvPr/>
        </p:nvSpPr>
        <p:spPr bwMode="auto">
          <a:xfrm>
            <a:off x="6248198" y="2323371"/>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280" name="Oval 279"/>
          <p:cNvSpPr/>
          <p:nvPr/>
        </p:nvSpPr>
        <p:spPr bwMode="auto">
          <a:xfrm>
            <a:off x="7343555" y="2762438"/>
            <a:ext cx="182880" cy="18288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000" b="1">
                <a:solidFill>
                  <a:schemeClr val="bg1"/>
                </a:solidFill>
                <a:latin typeface="Arial" charset="0"/>
              </a:rPr>
              <a:t>3</a:t>
            </a:r>
            <a:endParaRPr kumimoji="0" lang="en-US" sz="1000" b="1" i="0" u="none" strike="noStrike" cap="none" normalizeH="0" baseline="0">
              <a:ln>
                <a:noFill/>
              </a:ln>
              <a:solidFill>
                <a:schemeClr val="bg1"/>
              </a:solidFill>
              <a:effectLst/>
              <a:latin typeface="Arial" charset="0"/>
            </a:endParaRPr>
          </a:p>
        </p:txBody>
      </p:sp>
      <p:cxnSp>
        <p:nvCxnSpPr>
          <p:cNvPr id="57" name="Elbow Connector 123">
            <a:extLst>
              <a:ext uri="{FF2B5EF4-FFF2-40B4-BE49-F238E27FC236}">
                <a16:creationId xmlns:a16="http://schemas.microsoft.com/office/drawing/2014/main" id="{6ED4D7CE-D65E-42FB-9B73-C67E92B12E99}"/>
              </a:ext>
            </a:extLst>
          </p:cNvPr>
          <p:cNvCxnSpPr>
            <a:cxnSpLocks/>
            <a:stCxn id="88" idx="2"/>
            <a:endCxn id="27" idx="2"/>
          </p:cNvCxnSpPr>
          <p:nvPr/>
        </p:nvCxnSpPr>
        <p:spPr bwMode="auto">
          <a:xfrm rot="5400000" flipH="1" flipV="1">
            <a:off x="3750694" y="4394416"/>
            <a:ext cx="261119" cy="2651736"/>
          </a:xfrm>
          <a:prstGeom prst="bentConnector3">
            <a:avLst>
              <a:gd name="adj1" fmla="val -76429"/>
            </a:avLst>
          </a:prstGeom>
          <a:noFill/>
          <a:ln w="19050" cap="flat" cmpd="sng" algn="ctr">
            <a:solidFill>
              <a:schemeClr val="tx1"/>
            </a:solidFill>
            <a:prstDash val="dash"/>
            <a:round/>
            <a:headEnd type="triangle"/>
            <a:tailEnd type="none"/>
          </a:ln>
          <a:effectLst/>
        </p:spPr>
      </p:cxnSp>
      <p:cxnSp>
        <p:nvCxnSpPr>
          <p:cNvPr id="21" name="Connector: Elbow 20">
            <a:extLst>
              <a:ext uri="{FF2B5EF4-FFF2-40B4-BE49-F238E27FC236}">
                <a16:creationId xmlns:a16="http://schemas.microsoft.com/office/drawing/2014/main" id="{8A2F3D11-CAFC-482D-9C0F-034BA98CB830}"/>
              </a:ext>
            </a:extLst>
          </p:cNvPr>
          <p:cNvCxnSpPr>
            <a:cxnSpLocks/>
          </p:cNvCxnSpPr>
          <p:nvPr/>
        </p:nvCxnSpPr>
        <p:spPr bwMode="auto">
          <a:xfrm rot="16200000" flipH="1">
            <a:off x="5883083" y="1386616"/>
            <a:ext cx="822960" cy="1005840"/>
          </a:xfrm>
          <a:prstGeom prst="bentConnector2">
            <a:avLst/>
          </a:prstGeom>
          <a:noFill/>
          <a:ln w="19050" cap="flat" cmpd="sng" algn="ctr">
            <a:solidFill>
              <a:schemeClr val="tx1"/>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Elbow Connector 183"/>
          <p:cNvCxnSpPr>
            <a:cxnSpLocks/>
          </p:cNvCxnSpPr>
          <p:nvPr/>
        </p:nvCxnSpPr>
        <p:spPr bwMode="auto">
          <a:xfrm rot="16200000" flipH="1">
            <a:off x="2897269" y="3250188"/>
            <a:ext cx="1233508" cy="170362"/>
          </a:xfrm>
          <a:prstGeom prst="bentConnector2">
            <a:avLst/>
          </a:prstGeom>
          <a:noFill/>
          <a:ln w="12700" cap="flat" cmpd="sng" algn="ctr">
            <a:solidFill>
              <a:schemeClr val="accent2">
                <a:lumMod val="90000"/>
              </a:schemeClr>
            </a:solidFill>
            <a:prstDash val="solid"/>
            <a:round/>
            <a:headEnd type="triangle"/>
            <a:tailEnd type="none"/>
          </a:ln>
          <a:effectLst/>
        </p:spPr>
      </p:cxnSp>
      <p:sp>
        <p:nvSpPr>
          <p:cNvPr id="40" name="Rectangle 39"/>
          <p:cNvSpPr/>
          <p:nvPr/>
        </p:nvSpPr>
        <p:spPr bwMode="auto">
          <a:xfrm>
            <a:off x="3409592" y="2323954"/>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cxnSp>
        <p:nvCxnSpPr>
          <p:cNvPr id="197" name="Elbow Connector 196"/>
          <p:cNvCxnSpPr>
            <a:cxnSpLocks/>
            <a:endCxn id="53" idx="2"/>
          </p:cNvCxnSpPr>
          <p:nvPr/>
        </p:nvCxnSpPr>
        <p:spPr bwMode="auto">
          <a:xfrm rot="5400000" flipH="1" flipV="1">
            <a:off x="5599068" y="1471358"/>
            <a:ext cx="753943" cy="3209829"/>
          </a:xfrm>
          <a:prstGeom prst="bentConnector3">
            <a:avLst>
              <a:gd name="adj1" fmla="val 41538"/>
            </a:avLst>
          </a:prstGeom>
          <a:noFill/>
          <a:ln w="19050" cap="flat" cmpd="sng" algn="ctr">
            <a:solidFill>
              <a:schemeClr val="tx1"/>
            </a:solidFill>
            <a:prstDash val="solid"/>
            <a:round/>
            <a:headEnd type="triangle"/>
            <a:tailEnd type="triangle"/>
          </a:ln>
          <a:effectLst/>
        </p:spPr>
      </p:cxnSp>
      <p:sp>
        <p:nvSpPr>
          <p:cNvPr id="52" name="Rounded Rectangle 18">
            <a:extLst>
              <a:ext uri="{FF2B5EF4-FFF2-40B4-BE49-F238E27FC236}">
                <a16:creationId xmlns:a16="http://schemas.microsoft.com/office/drawing/2014/main" id="{6BE9D7B6-6730-49E6-8F6F-6389E2D5E448}"/>
              </a:ext>
            </a:extLst>
          </p:cNvPr>
          <p:cNvSpPr/>
          <p:nvPr/>
        </p:nvSpPr>
        <p:spPr bwMode="auto">
          <a:xfrm>
            <a:off x="2800460" y="1876340"/>
            <a:ext cx="1554480" cy="842275"/>
          </a:xfrm>
          <a:prstGeom prst="roundRect">
            <a:avLst/>
          </a:prstGeom>
          <a:noFill/>
          <a:ln w="25400" cap="flat" cmpd="sng" algn="ctr">
            <a:solidFill>
              <a:schemeClr val="accent2">
                <a:lumMod val="90000"/>
              </a:schemeClr>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sz="1400" b="1">
                <a:latin typeface="Arial" panose="020B0604020202020204" pitchFamily="34" charset="0"/>
              </a:rPr>
              <a:t>Finacle</a:t>
            </a:r>
          </a:p>
          <a:p>
            <a:pPr algn="ctr" defTabSz="685800" eaLnBrk="0" fontAlgn="base" hangingPunct="0">
              <a:spcBef>
                <a:spcPct val="0"/>
              </a:spcBef>
              <a:spcAft>
                <a:spcPct val="0"/>
              </a:spcAft>
            </a:pPr>
            <a:endParaRPr lang="en-US" sz="1050" b="1">
              <a:latin typeface="Arial" panose="020B0604020202020204" pitchFamily="34" charset="0"/>
            </a:endParaRPr>
          </a:p>
          <a:p>
            <a:pPr algn="ctr" defTabSz="685800" eaLnBrk="0" fontAlgn="base" hangingPunct="0">
              <a:spcBef>
                <a:spcPct val="0"/>
              </a:spcBef>
              <a:spcAft>
                <a:spcPct val="0"/>
              </a:spcAft>
            </a:pPr>
            <a:r>
              <a:rPr lang="en-US" sz="1100" b="1" i="1">
                <a:latin typeface="Arial" panose="020B0604020202020204" pitchFamily="34" charset="0"/>
              </a:rPr>
              <a:t>Limits &amp; Collaterals</a:t>
            </a:r>
          </a:p>
        </p:txBody>
      </p:sp>
      <p:sp>
        <p:nvSpPr>
          <p:cNvPr id="53" name="Rounded Rectangle 25">
            <a:extLst>
              <a:ext uri="{FF2B5EF4-FFF2-40B4-BE49-F238E27FC236}">
                <a16:creationId xmlns:a16="http://schemas.microsoft.com/office/drawing/2014/main" id="{BA1D6080-02DC-4B93-B555-4B56FB9F40AE}"/>
              </a:ext>
            </a:extLst>
          </p:cNvPr>
          <p:cNvSpPr/>
          <p:nvPr/>
        </p:nvSpPr>
        <p:spPr bwMode="auto">
          <a:xfrm>
            <a:off x="6803714" y="1876340"/>
            <a:ext cx="1554480" cy="822960"/>
          </a:xfrm>
          <a:prstGeom prst="roundRect">
            <a:avLst/>
          </a:prstGeom>
          <a:noFill/>
          <a:ln w="2540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sz="1400" b="1">
                <a:latin typeface="Arial" panose="020B0604020202020204" pitchFamily="34" charset="0"/>
              </a:rPr>
              <a:t>CLS</a:t>
            </a:r>
          </a:p>
          <a:p>
            <a:pPr algn="ctr" defTabSz="685800" eaLnBrk="0" fontAlgn="base" hangingPunct="0">
              <a:spcBef>
                <a:spcPct val="0"/>
              </a:spcBef>
              <a:spcAft>
                <a:spcPct val="0"/>
              </a:spcAft>
            </a:pPr>
            <a:endParaRPr lang="en-US" sz="1400" b="1" baseline="30000">
              <a:latin typeface="Arial" panose="020B0604020202020204" pitchFamily="34" charset="0"/>
            </a:endParaRPr>
          </a:p>
          <a:p>
            <a:pPr algn="ctr" defTabSz="685800"/>
            <a:r>
              <a:rPr lang="en-US" sz="1100" b="1" i="1">
                <a:latin typeface="Arial" panose="020B0604020202020204" pitchFamily="34" charset="0"/>
              </a:rPr>
              <a:t>Limits &amp; Collaterals</a:t>
            </a:r>
          </a:p>
        </p:txBody>
      </p:sp>
      <p:cxnSp>
        <p:nvCxnSpPr>
          <p:cNvPr id="78" name="Straight Arrow Connector 77">
            <a:extLst>
              <a:ext uri="{FF2B5EF4-FFF2-40B4-BE49-F238E27FC236}">
                <a16:creationId xmlns:a16="http://schemas.microsoft.com/office/drawing/2014/main" id="{5D755BDC-60EE-4DDC-997E-25F72B287B3F}"/>
              </a:ext>
            </a:extLst>
          </p:cNvPr>
          <p:cNvCxnSpPr/>
          <p:nvPr/>
        </p:nvCxnSpPr>
        <p:spPr bwMode="auto">
          <a:xfrm>
            <a:off x="7866289" y="2720689"/>
            <a:ext cx="0" cy="2320395"/>
          </a:xfrm>
          <a:prstGeom prst="straightConnector1">
            <a:avLst/>
          </a:prstGeom>
          <a:ln w="19050" cap="flat" cmpd="sng" algn="ctr">
            <a:solidFill>
              <a:schemeClr val="tx1"/>
            </a:solidFill>
            <a:prstDash val="dash"/>
            <a:round/>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46" name="Rounded Rectangle 25">
            <a:extLst>
              <a:ext uri="{FF2B5EF4-FFF2-40B4-BE49-F238E27FC236}">
                <a16:creationId xmlns:a16="http://schemas.microsoft.com/office/drawing/2014/main" id="{F887E867-AFA7-41E0-B5F2-4F893D022B67}"/>
              </a:ext>
            </a:extLst>
          </p:cNvPr>
          <p:cNvSpPr/>
          <p:nvPr/>
        </p:nvSpPr>
        <p:spPr bwMode="auto">
          <a:xfrm>
            <a:off x="1255929" y="1876340"/>
            <a:ext cx="1237084" cy="822960"/>
          </a:xfrm>
          <a:prstGeom prst="roundRect">
            <a:avLst/>
          </a:prstGeom>
          <a:noFill/>
          <a:ln w="25400" cap="flat" cmpd="sng" algn="ctr">
            <a:solidFill>
              <a:srgbClr val="00B0F0"/>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sz="1400" b="1">
                <a:latin typeface="Arial" panose="020B0604020202020204" pitchFamily="34" charset="0"/>
              </a:rPr>
              <a:t>MLC</a:t>
            </a:r>
            <a:endParaRPr lang="en-US" sz="1100" b="1" i="1">
              <a:latin typeface="Arial" panose="020B0604020202020204" pitchFamily="34" charset="0"/>
            </a:endParaRPr>
          </a:p>
        </p:txBody>
      </p:sp>
      <p:cxnSp>
        <p:nvCxnSpPr>
          <p:cNvPr id="54" name="Elbow Connector 123">
            <a:extLst>
              <a:ext uri="{FF2B5EF4-FFF2-40B4-BE49-F238E27FC236}">
                <a16:creationId xmlns:a16="http://schemas.microsoft.com/office/drawing/2014/main" id="{F374014F-2AB3-4733-9FB1-9378E4D54C91}"/>
              </a:ext>
            </a:extLst>
          </p:cNvPr>
          <p:cNvCxnSpPr>
            <a:cxnSpLocks/>
          </p:cNvCxnSpPr>
          <p:nvPr/>
        </p:nvCxnSpPr>
        <p:spPr bwMode="auto">
          <a:xfrm rot="16200000" flipV="1">
            <a:off x="3540613" y="989831"/>
            <a:ext cx="2341784" cy="5760720"/>
          </a:xfrm>
          <a:prstGeom prst="bentConnector3">
            <a:avLst>
              <a:gd name="adj1" fmla="val 19095"/>
            </a:avLst>
          </a:prstGeom>
          <a:noFill/>
          <a:ln w="19050" cap="flat" cmpd="sng" algn="ctr">
            <a:solidFill>
              <a:schemeClr val="tx1"/>
            </a:solidFill>
            <a:prstDash val="dash"/>
            <a:round/>
            <a:headEnd type="triangle"/>
            <a:tailEnd type="none"/>
          </a:ln>
          <a:effectLst/>
        </p:spPr>
      </p:cxnSp>
      <p:sp>
        <p:nvSpPr>
          <p:cNvPr id="58" name="Rounded Rectangle 18">
            <a:extLst>
              <a:ext uri="{FF2B5EF4-FFF2-40B4-BE49-F238E27FC236}">
                <a16:creationId xmlns:a16="http://schemas.microsoft.com/office/drawing/2014/main" id="{EECCD901-9FED-4C36-9659-6EF5B0AC8298}"/>
              </a:ext>
            </a:extLst>
          </p:cNvPr>
          <p:cNvSpPr/>
          <p:nvPr/>
        </p:nvSpPr>
        <p:spPr bwMode="auto">
          <a:xfrm>
            <a:off x="5934084" y="3453243"/>
            <a:ext cx="1543842" cy="997760"/>
          </a:xfrm>
          <a:prstGeom prst="roundRect">
            <a:avLst/>
          </a:prstGeom>
          <a:noFill/>
          <a:ln w="25400" cap="flat" cmpd="sng" algn="ctr">
            <a:solidFill>
              <a:srgbClr val="00B0F0"/>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sz="1050" b="1" dirty="0" err="1">
                <a:latin typeface="Arial" panose="020B0604020202020204" pitchFamily="34" charset="0"/>
              </a:rPr>
              <a:t>Avaloq</a:t>
            </a:r>
            <a:endParaRPr lang="en-US" sz="1050" b="1" dirty="0">
              <a:latin typeface="Arial" panose="020B0604020202020204" pitchFamily="34" charset="0"/>
            </a:endParaRPr>
          </a:p>
          <a:p>
            <a:pPr algn="ctr" defTabSz="685800" eaLnBrk="0" fontAlgn="base" hangingPunct="0">
              <a:spcBef>
                <a:spcPct val="0"/>
              </a:spcBef>
              <a:spcAft>
                <a:spcPct val="0"/>
              </a:spcAft>
            </a:pPr>
            <a:endParaRPr lang="en-US" sz="600" b="1" dirty="0">
              <a:latin typeface="Arial" panose="020B0604020202020204" pitchFamily="34" charset="0"/>
            </a:endParaRPr>
          </a:p>
          <a:p>
            <a:pPr algn="ctr" defTabSz="685800" eaLnBrk="0" fontAlgn="base" hangingPunct="0">
              <a:spcBef>
                <a:spcPct val="0"/>
              </a:spcBef>
              <a:spcAft>
                <a:spcPct val="0"/>
              </a:spcAft>
            </a:pPr>
            <a:r>
              <a:rPr lang="en-US" sz="1050" b="1" dirty="0">
                <a:latin typeface="Arial" panose="020B0604020202020204" pitchFamily="34" charset="0"/>
              </a:rPr>
              <a:t>TZ</a:t>
            </a:r>
          </a:p>
          <a:p>
            <a:pPr algn="ctr" defTabSz="685800" eaLnBrk="0" fontAlgn="base" hangingPunct="0">
              <a:spcBef>
                <a:spcPct val="0"/>
              </a:spcBef>
              <a:spcAft>
                <a:spcPct val="0"/>
              </a:spcAft>
            </a:pPr>
            <a:endParaRPr lang="en-US" sz="600" b="1" dirty="0">
              <a:latin typeface="Arial" panose="020B0604020202020204" pitchFamily="34" charset="0"/>
            </a:endParaRPr>
          </a:p>
          <a:p>
            <a:pPr algn="ctr" defTabSz="685800" eaLnBrk="0" fontAlgn="base" hangingPunct="0">
              <a:spcBef>
                <a:spcPct val="0"/>
              </a:spcBef>
              <a:spcAft>
                <a:spcPct val="0"/>
              </a:spcAft>
            </a:pPr>
            <a:r>
              <a:rPr lang="en-US" sz="1050" b="1" dirty="0">
                <a:latin typeface="Arial" panose="020B0604020202020204" pitchFamily="34" charset="0"/>
              </a:rPr>
              <a:t>V+, etc.</a:t>
            </a:r>
          </a:p>
        </p:txBody>
      </p:sp>
      <p:cxnSp>
        <p:nvCxnSpPr>
          <p:cNvPr id="59" name="Elbow Connector 123">
            <a:extLst>
              <a:ext uri="{FF2B5EF4-FFF2-40B4-BE49-F238E27FC236}">
                <a16:creationId xmlns:a16="http://schemas.microsoft.com/office/drawing/2014/main" id="{5C6DA665-F3CA-4A06-9070-5534A0616B5A}"/>
              </a:ext>
            </a:extLst>
          </p:cNvPr>
          <p:cNvCxnSpPr>
            <a:cxnSpLocks/>
            <a:endCxn id="58" idx="3"/>
          </p:cNvCxnSpPr>
          <p:nvPr/>
        </p:nvCxnSpPr>
        <p:spPr bwMode="auto">
          <a:xfrm rot="16200000" flipV="1">
            <a:off x="6991985" y="4438064"/>
            <a:ext cx="1088962" cy="117080"/>
          </a:xfrm>
          <a:prstGeom prst="bentConnector2">
            <a:avLst/>
          </a:prstGeom>
          <a:noFill/>
          <a:ln w="19050" cap="flat" cmpd="sng" algn="ctr">
            <a:solidFill>
              <a:schemeClr val="tx1"/>
            </a:solidFill>
            <a:prstDash val="dash"/>
            <a:round/>
            <a:headEnd type="triangle"/>
            <a:tailEnd type="none"/>
          </a:ln>
          <a:effectLst/>
        </p:spPr>
      </p:cxnSp>
      <p:cxnSp>
        <p:nvCxnSpPr>
          <p:cNvPr id="224" name="Straight Arrow Connector 223">
            <a:extLst>
              <a:ext uri="{FF2B5EF4-FFF2-40B4-BE49-F238E27FC236}">
                <a16:creationId xmlns:a16="http://schemas.microsoft.com/office/drawing/2014/main" id="{191823BF-490C-4239-9D68-0682E7B1E4F7}"/>
              </a:ext>
            </a:extLst>
          </p:cNvPr>
          <p:cNvCxnSpPr>
            <a:cxnSpLocks/>
          </p:cNvCxnSpPr>
          <p:nvPr/>
        </p:nvCxnSpPr>
        <p:spPr bwMode="auto">
          <a:xfrm rot="5400000" flipH="1" flipV="1">
            <a:off x="4746314" y="2981812"/>
            <a:ext cx="2560320" cy="1554480"/>
          </a:xfrm>
          <a:prstGeom prst="bentConnector2">
            <a:avLst/>
          </a:prstGeom>
          <a:ln w="19050" cap="flat" cmpd="sng" algn="ctr">
            <a:solidFill>
              <a:schemeClr val="tx1"/>
            </a:solidFill>
            <a:prstDash val="dash"/>
            <a:round/>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68" name="Elbow Connector 196">
            <a:extLst>
              <a:ext uri="{FF2B5EF4-FFF2-40B4-BE49-F238E27FC236}">
                <a16:creationId xmlns:a16="http://schemas.microsoft.com/office/drawing/2014/main" id="{46CDA778-521D-43EC-8D1B-BCE70CA71A1E}"/>
              </a:ext>
            </a:extLst>
          </p:cNvPr>
          <p:cNvCxnSpPr>
            <a:cxnSpLocks/>
          </p:cNvCxnSpPr>
          <p:nvPr/>
        </p:nvCxnSpPr>
        <p:spPr bwMode="auto">
          <a:xfrm rot="16200000" flipH="1">
            <a:off x="4586840" y="93259"/>
            <a:ext cx="12700" cy="5212080"/>
          </a:xfrm>
          <a:prstGeom prst="bentConnector3">
            <a:avLst>
              <a:gd name="adj1" fmla="val 2637228"/>
            </a:avLst>
          </a:prstGeom>
          <a:noFill/>
          <a:ln w="19050" cap="flat" cmpd="sng" algn="ctr">
            <a:solidFill>
              <a:schemeClr val="tx1"/>
            </a:solidFill>
            <a:prstDash val="solid"/>
            <a:round/>
            <a:headEnd type="triangle"/>
            <a:tailEnd type="none"/>
          </a:ln>
          <a:effectLst/>
        </p:spPr>
      </p:cxnSp>
      <p:sp>
        <p:nvSpPr>
          <p:cNvPr id="74" name="Oval 73">
            <a:extLst>
              <a:ext uri="{FF2B5EF4-FFF2-40B4-BE49-F238E27FC236}">
                <a16:creationId xmlns:a16="http://schemas.microsoft.com/office/drawing/2014/main" id="{3AB3DE16-70C6-4409-855C-8294607E1DDB}"/>
              </a:ext>
            </a:extLst>
          </p:cNvPr>
          <p:cNvSpPr/>
          <p:nvPr/>
        </p:nvSpPr>
        <p:spPr bwMode="auto">
          <a:xfrm>
            <a:off x="2030071" y="2808337"/>
            <a:ext cx="182880" cy="18288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bg1"/>
                </a:solidFill>
                <a:effectLst/>
                <a:latin typeface="Arial" charset="0"/>
              </a:rPr>
              <a:t>5</a:t>
            </a:r>
          </a:p>
        </p:txBody>
      </p:sp>
      <p:sp>
        <p:nvSpPr>
          <p:cNvPr id="75" name="Oval 74">
            <a:extLst>
              <a:ext uri="{FF2B5EF4-FFF2-40B4-BE49-F238E27FC236}">
                <a16:creationId xmlns:a16="http://schemas.microsoft.com/office/drawing/2014/main" id="{3DAE8E32-54CA-4B50-B062-355D1CCC0116}"/>
              </a:ext>
            </a:extLst>
          </p:cNvPr>
          <p:cNvSpPr/>
          <p:nvPr/>
        </p:nvSpPr>
        <p:spPr bwMode="auto">
          <a:xfrm>
            <a:off x="7343555" y="4782592"/>
            <a:ext cx="182880" cy="18288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bg1"/>
                </a:solidFill>
                <a:effectLst/>
                <a:latin typeface="Arial" charset="0"/>
              </a:rPr>
              <a:t>6</a:t>
            </a:r>
          </a:p>
        </p:txBody>
      </p:sp>
      <p:sp>
        <p:nvSpPr>
          <p:cNvPr id="77" name="Oval 76">
            <a:extLst>
              <a:ext uri="{FF2B5EF4-FFF2-40B4-BE49-F238E27FC236}">
                <a16:creationId xmlns:a16="http://schemas.microsoft.com/office/drawing/2014/main" id="{A8358E1B-6687-4CC1-BF5F-40EE5215181A}"/>
              </a:ext>
            </a:extLst>
          </p:cNvPr>
          <p:cNvSpPr/>
          <p:nvPr/>
        </p:nvSpPr>
        <p:spPr bwMode="auto">
          <a:xfrm>
            <a:off x="5040211" y="2382826"/>
            <a:ext cx="182880" cy="18288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bg1"/>
                </a:solidFill>
                <a:effectLst/>
                <a:latin typeface="Arial" charset="0"/>
              </a:rPr>
              <a:t>6</a:t>
            </a:r>
          </a:p>
        </p:txBody>
      </p:sp>
      <p:sp>
        <p:nvSpPr>
          <p:cNvPr id="63" name="Rectangle 62">
            <a:extLst>
              <a:ext uri="{FF2B5EF4-FFF2-40B4-BE49-F238E27FC236}">
                <a16:creationId xmlns:a16="http://schemas.microsoft.com/office/drawing/2014/main" id="{14B638C3-DBDA-45D2-9C37-23FF582E11C9}"/>
              </a:ext>
            </a:extLst>
          </p:cNvPr>
          <p:cNvSpPr/>
          <p:nvPr/>
        </p:nvSpPr>
        <p:spPr bwMode="auto">
          <a:xfrm>
            <a:off x="634813" y="6232358"/>
            <a:ext cx="182880" cy="182880"/>
          </a:xfrm>
          <a:prstGeom prst="rect">
            <a:avLst/>
          </a:prstGeom>
          <a:noFill/>
          <a:ln w="25400">
            <a:solidFill>
              <a:schemeClr val="accent2">
                <a:lumMod val="90000"/>
              </a:schemeClr>
            </a:solidFill>
          </a:ln>
          <a:effectLst/>
          <a:extLst/>
        </p:spPr>
        <p:txBody>
          <a:bodyPr vert="horz" wrap="square" lIns="91440" tIns="45720" rIns="91440" bIns="45720" numCol="1" rtlCol="0" anchor="ctr" anchorCtr="0" compatLnSpc="1">
            <a:prstTxWarp prst="textNoShape">
              <a:avLst/>
            </a:prstTxWarp>
          </a:bodyPr>
          <a:lstStyle/>
          <a:p>
            <a:endParaRPr lang="en-US" sz="2800" b="1">
              <a:latin typeface="Arial" panose="020B0604020202020204" pitchFamily="34" charset="0"/>
            </a:endParaRPr>
          </a:p>
        </p:txBody>
      </p:sp>
      <p:sp>
        <p:nvSpPr>
          <p:cNvPr id="64" name="Title 1">
            <a:extLst>
              <a:ext uri="{FF2B5EF4-FFF2-40B4-BE49-F238E27FC236}">
                <a16:creationId xmlns:a16="http://schemas.microsoft.com/office/drawing/2014/main" id="{0722B500-812F-4149-97F3-DC82B276AAD3}"/>
              </a:ext>
            </a:extLst>
          </p:cNvPr>
          <p:cNvSpPr txBox="1">
            <a:spLocks/>
          </p:cNvSpPr>
          <p:nvPr/>
        </p:nvSpPr>
        <p:spPr bwMode="auto">
          <a:xfrm>
            <a:off x="855453" y="6252963"/>
            <a:ext cx="246888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r>
              <a:rPr lang="en-US" altLang="en-US" sz="1000" b="0"/>
              <a:t>Will be decommissioned after CLS Go-Live</a:t>
            </a:r>
          </a:p>
        </p:txBody>
      </p:sp>
      <p:sp>
        <p:nvSpPr>
          <p:cNvPr id="65" name="Rectangle 64">
            <a:extLst>
              <a:ext uri="{FF2B5EF4-FFF2-40B4-BE49-F238E27FC236}">
                <a16:creationId xmlns:a16="http://schemas.microsoft.com/office/drawing/2014/main" id="{3A2CF51D-767E-4BAA-ADDE-3B1EA6298224}"/>
              </a:ext>
            </a:extLst>
          </p:cNvPr>
          <p:cNvSpPr/>
          <p:nvPr/>
        </p:nvSpPr>
        <p:spPr bwMode="auto">
          <a:xfrm>
            <a:off x="637085" y="6439350"/>
            <a:ext cx="182880" cy="182880"/>
          </a:xfrm>
          <a:prstGeom prst="rect">
            <a:avLst/>
          </a:prstGeom>
          <a:noFill/>
          <a:ln w="25400">
            <a:solidFill>
              <a:schemeClr val="accent1"/>
            </a:solidFill>
          </a:ln>
          <a:effectLst/>
          <a:extLst/>
        </p:spPr>
        <p:txBody>
          <a:bodyPr vert="horz" wrap="square" lIns="91440" tIns="45720" rIns="91440" bIns="45720" numCol="1" rtlCol="0" anchor="ctr" anchorCtr="0" compatLnSpc="1">
            <a:prstTxWarp prst="textNoShape">
              <a:avLst/>
            </a:prstTxWarp>
          </a:bodyPr>
          <a:lstStyle/>
          <a:p>
            <a:endParaRPr lang="en-US" sz="2800" b="1">
              <a:latin typeface="Arial" panose="020B0604020202020204" pitchFamily="34" charset="0"/>
            </a:endParaRPr>
          </a:p>
        </p:txBody>
      </p:sp>
      <p:sp>
        <p:nvSpPr>
          <p:cNvPr id="66" name="Title 1">
            <a:extLst>
              <a:ext uri="{FF2B5EF4-FFF2-40B4-BE49-F238E27FC236}">
                <a16:creationId xmlns:a16="http://schemas.microsoft.com/office/drawing/2014/main" id="{56CCD9B6-20AA-4758-96C1-CC824E047A8F}"/>
              </a:ext>
            </a:extLst>
          </p:cNvPr>
          <p:cNvSpPr txBox="1">
            <a:spLocks/>
          </p:cNvSpPr>
          <p:nvPr/>
        </p:nvSpPr>
        <p:spPr bwMode="auto">
          <a:xfrm>
            <a:off x="857725" y="6459955"/>
            <a:ext cx="246888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r>
              <a:rPr lang="en-US" altLang="en-US" sz="1000" b="0"/>
              <a:t>Throw away work</a:t>
            </a:r>
          </a:p>
        </p:txBody>
      </p:sp>
      <p:cxnSp>
        <p:nvCxnSpPr>
          <p:cNvPr id="67" name="Elbow Connector 146">
            <a:extLst>
              <a:ext uri="{FF2B5EF4-FFF2-40B4-BE49-F238E27FC236}">
                <a16:creationId xmlns:a16="http://schemas.microsoft.com/office/drawing/2014/main" id="{9B6F0755-6752-4E10-A132-EA53E4D08A14}"/>
              </a:ext>
            </a:extLst>
          </p:cNvPr>
          <p:cNvCxnSpPr/>
          <p:nvPr/>
        </p:nvCxnSpPr>
        <p:spPr bwMode="auto">
          <a:xfrm>
            <a:off x="3570451" y="6327678"/>
            <a:ext cx="409258" cy="0"/>
          </a:xfrm>
          <a:prstGeom prst="bentConnector3">
            <a:avLst>
              <a:gd name="adj1" fmla="val 50000"/>
            </a:avLst>
          </a:prstGeom>
          <a:noFill/>
          <a:ln w="19050" cap="flat" cmpd="sng" algn="ctr">
            <a:solidFill>
              <a:schemeClr val="tx1"/>
            </a:solidFill>
            <a:prstDash val="dash"/>
            <a:round/>
            <a:headEnd type="none"/>
            <a:tailEnd type="none"/>
          </a:ln>
          <a:effectLst/>
        </p:spPr>
      </p:cxnSp>
      <p:sp>
        <p:nvSpPr>
          <p:cNvPr id="69" name="Title 1">
            <a:extLst>
              <a:ext uri="{FF2B5EF4-FFF2-40B4-BE49-F238E27FC236}">
                <a16:creationId xmlns:a16="http://schemas.microsoft.com/office/drawing/2014/main" id="{26D57336-ECFB-41F3-91FF-CA3D53E1DFFF}"/>
              </a:ext>
            </a:extLst>
          </p:cNvPr>
          <p:cNvSpPr txBox="1">
            <a:spLocks/>
          </p:cNvSpPr>
          <p:nvPr/>
        </p:nvSpPr>
        <p:spPr bwMode="auto">
          <a:xfrm>
            <a:off x="4138495" y="6245049"/>
            <a:ext cx="118872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r>
              <a:rPr lang="en-US" altLang="en-US" sz="1000" b="0"/>
              <a:t>Batch</a:t>
            </a:r>
          </a:p>
        </p:txBody>
      </p:sp>
      <p:cxnSp>
        <p:nvCxnSpPr>
          <p:cNvPr id="70" name="Elbow Connector 146">
            <a:extLst>
              <a:ext uri="{FF2B5EF4-FFF2-40B4-BE49-F238E27FC236}">
                <a16:creationId xmlns:a16="http://schemas.microsoft.com/office/drawing/2014/main" id="{F1F4D461-A58F-45B0-A2F5-2C7DE9DB1B2C}"/>
              </a:ext>
            </a:extLst>
          </p:cNvPr>
          <p:cNvCxnSpPr/>
          <p:nvPr/>
        </p:nvCxnSpPr>
        <p:spPr bwMode="auto">
          <a:xfrm>
            <a:off x="3570451" y="6480078"/>
            <a:ext cx="409258" cy="0"/>
          </a:xfrm>
          <a:prstGeom prst="bentConnector3">
            <a:avLst>
              <a:gd name="adj1" fmla="val 50000"/>
            </a:avLst>
          </a:prstGeom>
          <a:noFill/>
          <a:ln w="19050" cap="flat" cmpd="sng" algn="ctr">
            <a:solidFill>
              <a:schemeClr val="tx1"/>
            </a:solidFill>
            <a:prstDash val="solid"/>
            <a:round/>
            <a:headEnd type="none"/>
            <a:tailEnd type="none"/>
          </a:ln>
          <a:effectLst/>
        </p:spPr>
      </p:cxnSp>
      <p:sp>
        <p:nvSpPr>
          <p:cNvPr id="71" name="Title 1">
            <a:extLst>
              <a:ext uri="{FF2B5EF4-FFF2-40B4-BE49-F238E27FC236}">
                <a16:creationId xmlns:a16="http://schemas.microsoft.com/office/drawing/2014/main" id="{072E0E67-FC2B-4138-87A9-72AA15E56149}"/>
              </a:ext>
            </a:extLst>
          </p:cNvPr>
          <p:cNvSpPr txBox="1">
            <a:spLocks/>
          </p:cNvSpPr>
          <p:nvPr/>
        </p:nvSpPr>
        <p:spPr bwMode="auto">
          <a:xfrm>
            <a:off x="4138495" y="6397449"/>
            <a:ext cx="118872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r>
              <a:rPr lang="en-US" altLang="en-US" sz="1000" b="0"/>
              <a:t>Real Time</a:t>
            </a:r>
          </a:p>
        </p:txBody>
      </p:sp>
      <p:cxnSp>
        <p:nvCxnSpPr>
          <p:cNvPr id="72" name="Elbow Connector 146">
            <a:extLst>
              <a:ext uri="{FF2B5EF4-FFF2-40B4-BE49-F238E27FC236}">
                <a16:creationId xmlns:a16="http://schemas.microsoft.com/office/drawing/2014/main" id="{79F0E0E5-1328-46C8-A2FD-1C4A520F6FC3}"/>
              </a:ext>
            </a:extLst>
          </p:cNvPr>
          <p:cNvCxnSpPr/>
          <p:nvPr/>
        </p:nvCxnSpPr>
        <p:spPr bwMode="auto">
          <a:xfrm>
            <a:off x="3570451" y="6657502"/>
            <a:ext cx="409258" cy="0"/>
          </a:xfrm>
          <a:prstGeom prst="bentConnector3">
            <a:avLst>
              <a:gd name="adj1" fmla="val 50000"/>
            </a:avLst>
          </a:prstGeom>
          <a:noFill/>
          <a:ln w="19050" cap="flat" cmpd="sng" algn="ctr">
            <a:solidFill>
              <a:schemeClr val="tx1"/>
            </a:solidFill>
            <a:prstDash val="lgDashDot"/>
            <a:round/>
            <a:headEnd type="none"/>
            <a:tailEnd type="none"/>
          </a:ln>
          <a:effectLst/>
        </p:spPr>
      </p:cxnSp>
      <p:sp>
        <p:nvSpPr>
          <p:cNvPr id="73" name="Title 1">
            <a:extLst>
              <a:ext uri="{FF2B5EF4-FFF2-40B4-BE49-F238E27FC236}">
                <a16:creationId xmlns:a16="http://schemas.microsoft.com/office/drawing/2014/main" id="{D00372C1-4D00-487A-A250-063F31D6C9DA}"/>
              </a:ext>
            </a:extLst>
          </p:cNvPr>
          <p:cNvSpPr txBox="1">
            <a:spLocks/>
          </p:cNvSpPr>
          <p:nvPr/>
        </p:nvSpPr>
        <p:spPr bwMode="auto">
          <a:xfrm>
            <a:off x="4138495" y="6574873"/>
            <a:ext cx="118872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r>
              <a:rPr lang="en-US" altLang="en-US" sz="1000" b="0"/>
              <a:t>One time migration</a:t>
            </a:r>
          </a:p>
        </p:txBody>
      </p:sp>
      <p:sp>
        <p:nvSpPr>
          <p:cNvPr id="76" name="Title 1">
            <a:extLst>
              <a:ext uri="{FF2B5EF4-FFF2-40B4-BE49-F238E27FC236}">
                <a16:creationId xmlns:a16="http://schemas.microsoft.com/office/drawing/2014/main" id="{E5468CF7-9029-43BE-8B22-96013A334865}"/>
              </a:ext>
            </a:extLst>
          </p:cNvPr>
          <p:cNvSpPr txBox="1">
            <a:spLocks/>
          </p:cNvSpPr>
          <p:nvPr/>
        </p:nvSpPr>
        <p:spPr bwMode="auto">
          <a:xfrm>
            <a:off x="5451580" y="6245049"/>
            <a:ext cx="173736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r>
              <a:rPr lang="en-US" altLang="en-US" sz="1000" b="0"/>
              <a:t>DICF: Data Ingestion and Compute Framework</a:t>
            </a:r>
          </a:p>
          <a:p>
            <a:r>
              <a:rPr lang="en-US" altLang="en-US" sz="1000" b="0" err="1"/>
              <a:t>DaaS</a:t>
            </a:r>
            <a:r>
              <a:rPr lang="en-US" altLang="en-US" sz="1000" b="0"/>
              <a:t>: Data as a Service</a:t>
            </a:r>
          </a:p>
        </p:txBody>
      </p:sp>
      <p:sp>
        <p:nvSpPr>
          <p:cNvPr id="62" name="Rectangle 61">
            <a:extLst>
              <a:ext uri="{FF2B5EF4-FFF2-40B4-BE49-F238E27FC236}">
                <a16:creationId xmlns:a16="http://schemas.microsoft.com/office/drawing/2014/main" id="{9DA75B1D-76E3-41FC-B792-B39833568C43}"/>
              </a:ext>
            </a:extLst>
          </p:cNvPr>
          <p:cNvSpPr/>
          <p:nvPr/>
        </p:nvSpPr>
        <p:spPr bwMode="auto">
          <a:xfrm>
            <a:off x="637085" y="6659990"/>
            <a:ext cx="182880" cy="182880"/>
          </a:xfrm>
          <a:prstGeom prst="rect">
            <a:avLst/>
          </a:prstGeom>
          <a:noFill/>
          <a:ln w="25400">
            <a:solidFill>
              <a:srgbClr val="00B0F0"/>
            </a:solid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9" name="Title 1">
            <a:extLst>
              <a:ext uri="{FF2B5EF4-FFF2-40B4-BE49-F238E27FC236}">
                <a16:creationId xmlns:a16="http://schemas.microsoft.com/office/drawing/2014/main" id="{7B556003-9E7D-4B80-8E1C-A6E75397A24B}"/>
              </a:ext>
            </a:extLst>
          </p:cNvPr>
          <p:cNvSpPr txBox="1">
            <a:spLocks/>
          </p:cNvSpPr>
          <p:nvPr/>
        </p:nvSpPr>
        <p:spPr bwMode="auto">
          <a:xfrm>
            <a:off x="857725" y="6659990"/>
            <a:ext cx="246888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r>
              <a:rPr lang="en-US" altLang="en-US" sz="1000" b="0"/>
              <a:t>Key dependency on timeline</a:t>
            </a:r>
          </a:p>
        </p:txBody>
      </p:sp>
      <p:grpSp>
        <p:nvGrpSpPr>
          <p:cNvPr id="61" name="Group 60">
            <a:extLst>
              <a:ext uri="{FF2B5EF4-FFF2-40B4-BE49-F238E27FC236}">
                <a16:creationId xmlns:a16="http://schemas.microsoft.com/office/drawing/2014/main" id="{D100E16E-57E4-427F-A776-B4ED2EA6ED13}"/>
              </a:ext>
            </a:extLst>
          </p:cNvPr>
          <p:cNvGrpSpPr/>
          <p:nvPr/>
        </p:nvGrpSpPr>
        <p:grpSpPr>
          <a:xfrm>
            <a:off x="3786194" y="647111"/>
            <a:ext cx="4572000" cy="822960"/>
            <a:chOff x="3786194" y="647111"/>
            <a:chExt cx="4572000" cy="822960"/>
          </a:xfrm>
        </p:grpSpPr>
        <p:sp>
          <p:nvSpPr>
            <p:cNvPr id="80" name="Rectangle 79">
              <a:extLst>
                <a:ext uri="{FF2B5EF4-FFF2-40B4-BE49-F238E27FC236}">
                  <a16:creationId xmlns:a16="http://schemas.microsoft.com/office/drawing/2014/main" id="{44F75844-74BF-4A04-92D8-C2A090A2B50A}"/>
                </a:ext>
              </a:extLst>
            </p:cNvPr>
            <p:cNvSpPr/>
            <p:nvPr/>
          </p:nvSpPr>
          <p:spPr bwMode="auto">
            <a:xfrm>
              <a:off x="4638901" y="1003235"/>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1" name="Rounded Rectangle 25">
              <a:extLst>
                <a:ext uri="{FF2B5EF4-FFF2-40B4-BE49-F238E27FC236}">
                  <a16:creationId xmlns:a16="http://schemas.microsoft.com/office/drawing/2014/main" id="{E8938029-55BB-4200-B779-F59611B634B5}"/>
                </a:ext>
              </a:extLst>
            </p:cNvPr>
            <p:cNvSpPr/>
            <p:nvPr/>
          </p:nvSpPr>
          <p:spPr bwMode="auto">
            <a:xfrm>
              <a:off x="3786194" y="647111"/>
              <a:ext cx="4572000" cy="822960"/>
            </a:xfrm>
            <a:prstGeom prst="roundRect">
              <a:avLst/>
            </a:prstGeom>
            <a:noFill/>
            <a:ln w="25400"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algn="ctr" defTabSz="685800" eaLnBrk="0" fontAlgn="base" hangingPunct="0">
                <a:spcBef>
                  <a:spcPct val="0"/>
                </a:spcBef>
                <a:spcAft>
                  <a:spcPct val="0"/>
                </a:spcAft>
              </a:pPr>
              <a:r>
                <a:rPr lang="en-US" sz="1400" b="1">
                  <a:latin typeface="Arial" panose="020B0604020202020204" pitchFamily="34" charset="0"/>
                </a:rPr>
                <a:t>Credit Workbench (CLS)</a:t>
              </a:r>
            </a:p>
          </p:txBody>
        </p:sp>
        <p:cxnSp>
          <p:nvCxnSpPr>
            <p:cNvPr id="82" name="Straight Connector 81">
              <a:extLst>
                <a:ext uri="{FF2B5EF4-FFF2-40B4-BE49-F238E27FC236}">
                  <a16:creationId xmlns:a16="http://schemas.microsoft.com/office/drawing/2014/main" id="{CC544AF6-3DE0-4002-84B6-6283001ADDA2}"/>
                </a:ext>
              </a:extLst>
            </p:cNvPr>
            <p:cNvCxnSpPr/>
            <p:nvPr/>
          </p:nvCxnSpPr>
          <p:spPr bwMode="auto">
            <a:xfrm>
              <a:off x="3786194" y="1058591"/>
              <a:ext cx="4572000" cy="0"/>
            </a:xfrm>
            <a:prstGeom prst="line">
              <a:avLst/>
            </a:prstGeom>
            <a:noFill/>
            <a:ln w="254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Connector 82">
              <a:extLst>
                <a:ext uri="{FF2B5EF4-FFF2-40B4-BE49-F238E27FC236}">
                  <a16:creationId xmlns:a16="http://schemas.microsoft.com/office/drawing/2014/main" id="{80652F16-D47D-4B81-9608-2C6FF9E2E195}"/>
                </a:ext>
              </a:extLst>
            </p:cNvPr>
            <p:cNvCxnSpPr/>
            <p:nvPr/>
          </p:nvCxnSpPr>
          <p:spPr bwMode="auto">
            <a:xfrm flipH="1">
              <a:off x="5308324" y="1057704"/>
              <a:ext cx="0" cy="411480"/>
            </a:xfrm>
            <a:prstGeom prst="line">
              <a:avLst/>
            </a:prstGeom>
            <a:noFill/>
            <a:ln w="254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a:extLst>
                <a:ext uri="{FF2B5EF4-FFF2-40B4-BE49-F238E27FC236}">
                  <a16:creationId xmlns:a16="http://schemas.microsoft.com/office/drawing/2014/main" id="{D737DF2F-854C-4343-8A83-461383645F93}"/>
                </a:ext>
              </a:extLst>
            </p:cNvPr>
            <p:cNvCxnSpPr/>
            <p:nvPr/>
          </p:nvCxnSpPr>
          <p:spPr bwMode="auto">
            <a:xfrm flipH="1">
              <a:off x="6830454" y="1057704"/>
              <a:ext cx="0" cy="411480"/>
            </a:xfrm>
            <a:prstGeom prst="line">
              <a:avLst/>
            </a:prstGeom>
            <a:noFill/>
            <a:ln w="254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Title 1">
              <a:extLst>
                <a:ext uri="{FF2B5EF4-FFF2-40B4-BE49-F238E27FC236}">
                  <a16:creationId xmlns:a16="http://schemas.microsoft.com/office/drawing/2014/main" id="{AC5342F8-3FB0-438B-B8CC-697BECA47993}"/>
                </a:ext>
              </a:extLst>
            </p:cNvPr>
            <p:cNvSpPr txBox="1">
              <a:spLocks/>
            </p:cNvSpPr>
            <p:nvPr/>
          </p:nvSpPr>
          <p:spPr bwMode="auto">
            <a:xfrm>
              <a:off x="3998619" y="1130749"/>
              <a:ext cx="1097280"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pPr algn="ctr"/>
              <a:r>
                <a:rPr lang="en-US" altLang="en-US" sz="1100" i="1">
                  <a:latin typeface="Arial" panose="020B0604020202020204" pitchFamily="34" charset="0"/>
                  <a:ea typeface="+mn-ea"/>
                  <a:cs typeface="+mn-cs"/>
                </a:rPr>
                <a:t>Limits</a:t>
              </a:r>
            </a:p>
          </p:txBody>
        </p:sp>
        <p:sp>
          <p:nvSpPr>
            <p:cNvPr id="86" name="Title 1">
              <a:extLst>
                <a:ext uri="{FF2B5EF4-FFF2-40B4-BE49-F238E27FC236}">
                  <a16:creationId xmlns:a16="http://schemas.microsoft.com/office/drawing/2014/main" id="{7E15F8C3-4357-4507-B723-1462E5DBB8D9}"/>
                </a:ext>
              </a:extLst>
            </p:cNvPr>
            <p:cNvSpPr txBox="1">
              <a:spLocks/>
            </p:cNvSpPr>
            <p:nvPr/>
          </p:nvSpPr>
          <p:spPr bwMode="auto">
            <a:xfrm>
              <a:off x="7047662" y="1129844"/>
              <a:ext cx="1097280"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pPr algn="ctr"/>
              <a:r>
                <a:rPr lang="en-US" altLang="en-US" sz="1100" i="1">
                  <a:latin typeface="Arial" panose="020B0604020202020204" pitchFamily="34" charset="0"/>
                  <a:ea typeface="+mn-ea"/>
                  <a:cs typeface="+mn-cs"/>
                </a:rPr>
                <a:t>Enquiry &amp; Alerts</a:t>
              </a:r>
            </a:p>
          </p:txBody>
        </p:sp>
        <p:sp>
          <p:nvSpPr>
            <p:cNvPr id="87" name="Title 1">
              <a:extLst>
                <a:ext uri="{FF2B5EF4-FFF2-40B4-BE49-F238E27FC236}">
                  <a16:creationId xmlns:a16="http://schemas.microsoft.com/office/drawing/2014/main" id="{67376F09-201D-4C3B-8DE4-4362A3A6C020}"/>
                </a:ext>
              </a:extLst>
            </p:cNvPr>
            <p:cNvSpPr txBox="1">
              <a:spLocks/>
            </p:cNvSpPr>
            <p:nvPr/>
          </p:nvSpPr>
          <p:spPr bwMode="auto">
            <a:xfrm>
              <a:off x="5518027" y="1130749"/>
              <a:ext cx="1097280"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pPr algn="ctr"/>
              <a:r>
                <a:rPr lang="en-US" altLang="en-US" sz="1100" i="1">
                  <a:latin typeface="Arial" panose="020B0604020202020204" pitchFamily="34" charset="0"/>
                  <a:ea typeface="+mn-ea"/>
                  <a:cs typeface="+mn-cs"/>
                </a:rPr>
                <a:t>Collaterals</a:t>
              </a:r>
            </a:p>
          </p:txBody>
        </p:sp>
      </p:grpSp>
      <p:sp>
        <p:nvSpPr>
          <p:cNvPr id="88" name="Rectangle: Rounded Corners 87">
            <a:extLst>
              <a:ext uri="{FF2B5EF4-FFF2-40B4-BE49-F238E27FC236}">
                <a16:creationId xmlns:a16="http://schemas.microsoft.com/office/drawing/2014/main" id="{E370E4E8-FA7C-43BA-AF39-99E0089F7722}"/>
              </a:ext>
            </a:extLst>
          </p:cNvPr>
          <p:cNvSpPr/>
          <p:nvPr/>
        </p:nvSpPr>
        <p:spPr bwMode="auto">
          <a:xfrm>
            <a:off x="1183786" y="5119323"/>
            <a:ext cx="2743200" cy="731520"/>
          </a:xfrm>
          <a:prstGeom prst="roundRect">
            <a:avLst/>
          </a:prstGeom>
          <a:noFill/>
          <a:ln w="25400" cap="flat" cmpd="sng" algn="ctr">
            <a:solidFill>
              <a:srgbClr val="00B0F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0" name="Slide Number Placeholder 2">
            <a:extLst>
              <a:ext uri="{FF2B5EF4-FFF2-40B4-BE49-F238E27FC236}">
                <a16:creationId xmlns:a16="http://schemas.microsoft.com/office/drawing/2014/main" id="{A06181DD-D532-4539-B097-187EFAFB5E39}"/>
              </a:ext>
            </a:extLst>
          </p:cNvPr>
          <p:cNvSpPr>
            <a:spLocks noGrp="1"/>
          </p:cNvSpPr>
          <p:nvPr>
            <p:ph type="sldNum" sz="quarter" idx="10"/>
          </p:nvPr>
        </p:nvSpPr>
        <p:spPr>
          <a:xfrm>
            <a:off x="7897416" y="6370638"/>
            <a:ext cx="1066800" cy="381000"/>
          </a:xfrm>
        </p:spPr>
        <p:txBody>
          <a:bodyPr/>
          <a:lstStyle/>
          <a:p>
            <a:pPr>
              <a:defRPr/>
            </a:pPr>
            <a:fld id="{8FF3F851-4F98-488A-856B-5F7CBF2B31B3}" type="slidenum">
              <a:rPr lang="en-US" sz="1000" smtClean="0"/>
              <a:pPr>
                <a:defRPr/>
              </a:pPr>
              <a:t>17</a:t>
            </a:fld>
            <a:endParaRPr lang="en-US" sz="1000" dirty="0"/>
          </a:p>
        </p:txBody>
      </p:sp>
      <p:sp>
        <p:nvSpPr>
          <p:cNvPr id="99" name="Rounded Rectangle 18">
            <a:extLst>
              <a:ext uri="{FF2B5EF4-FFF2-40B4-BE49-F238E27FC236}">
                <a16:creationId xmlns:a16="http://schemas.microsoft.com/office/drawing/2014/main" id="{3BC7919B-AA8D-4AB5-B9EB-28059B6F0EC6}"/>
              </a:ext>
            </a:extLst>
          </p:cNvPr>
          <p:cNvSpPr/>
          <p:nvPr/>
        </p:nvSpPr>
        <p:spPr bwMode="auto">
          <a:xfrm>
            <a:off x="3595600" y="3437920"/>
            <a:ext cx="1543842" cy="1048866"/>
          </a:xfrm>
          <a:prstGeom prst="roundRect">
            <a:avLst/>
          </a:prstGeom>
          <a:noFill/>
          <a:ln w="25400" cap="flat" cmpd="sng" algn="ctr">
            <a:solidFill>
              <a:srgbClr val="00B0F0"/>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1050" b="1" dirty="0">
              <a:latin typeface="Arial" panose="020B0604020202020204" pitchFamily="34" charset="0"/>
            </a:endParaRPr>
          </a:p>
        </p:txBody>
      </p:sp>
      <p:sp>
        <p:nvSpPr>
          <p:cNvPr id="100" name="Rounded Rectangle 23">
            <a:extLst>
              <a:ext uri="{FF2B5EF4-FFF2-40B4-BE49-F238E27FC236}">
                <a16:creationId xmlns:a16="http://schemas.microsoft.com/office/drawing/2014/main" id="{DCA50890-D617-47F1-8308-717991D1F14E}"/>
              </a:ext>
            </a:extLst>
          </p:cNvPr>
          <p:cNvSpPr/>
          <p:nvPr/>
        </p:nvSpPr>
        <p:spPr bwMode="auto">
          <a:xfrm>
            <a:off x="3870163" y="3483933"/>
            <a:ext cx="1028700" cy="206905"/>
          </a:xfrm>
          <a:prstGeom prst="roundRect">
            <a:avLst/>
          </a:prstGeom>
          <a:noFill/>
          <a:ln w="2540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GB" sz="1100" b="1" dirty="0">
                <a:latin typeface="Arial" panose="020B0604020202020204" pitchFamily="34" charset="0"/>
              </a:rPr>
              <a:t>Finacle Loan</a:t>
            </a:r>
            <a:endParaRPr lang="en-US" sz="1100" b="1" dirty="0">
              <a:latin typeface="Arial" panose="020B0604020202020204" pitchFamily="34" charset="0"/>
            </a:endParaRPr>
          </a:p>
        </p:txBody>
      </p:sp>
      <p:sp>
        <p:nvSpPr>
          <p:cNvPr id="101" name="Rounded Rectangle 23">
            <a:extLst>
              <a:ext uri="{FF2B5EF4-FFF2-40B4-BE49-F238E27FC236}">
                <a16:creationId xmlns:a16="http://schemas.microsoft.com/office/drawing/2014/main" id="{94344E8A-C00F-4C52-91EC-EF28FC9A7466}"/>
              </a:ext>
            </a:extLst>
          </p:cNvPr>
          <p:cNvSpPr/>
          <p:nvPr/>
        </p:nvSpPr>
        <p:spPr bwMode="auto">
          <a:xfrm>
            <a:off x="3873268" y="3738974"/>
            <a:ext cx="1028700" cy="206905"/>
          </a:xfrm>
          <a:prstGeom prst="roundRect">
            <a:avLst/>
          </a:prstGeom>
          <a:noFill/>
          <a:ln w="2540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GB" sz="1100" b="1" dirty="0">
                <a:latin typeface="Arial" panose="020B0604020202020204" pitchFamily="34" charset="0"/>
              </a:rPr>
              <a:t>IMEX</a:t>
            </a:r>
            <a:endParaRPr lang="en-US" sz="1100" b="1" dirty="0">
              <a:latin typeface="Arial" panose="020B0604020202020204" pitchFamily="34" charset="0"/>
            </a:endParaRPr>
          </a:p>
        </p:txBody>
      </p:sp>
      <p:sp>
        <p:nvSpPr>
          <p:cNvPr id="102" name="Rounded Rectangle 23">
            <a:extLst>
              <a:ext uri="{FF2B5EF4-FFF2-40B4-BE49-F238E27FC236}">
                <a16:creationId xmlns:a16="http://schemas.microsoft.com/office/drawing/2014/main" id="{D6C85532-732F-4CC8-BE5F-BD5BB585FCFB}"/>
              </a:ext>
            </a:extLst>
          </p:cNvPr>
          <p:cNvSpPr/>
          <p:nvPr/>
        </p:nvSpPr>
        <p:spPr bwMode="auto">
          <a:xfrm>
            <a:off x="3870163" y="3990321"/>
            <a:ext cx="1028700" cy="206905"/>
          </a:xfrm>
          <a:prstGeom prst="roundRect">
            <a:avLst/>
          </a:prstGeom>
          <a:noFill/>
          <a:ln w="2540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GB" sz="1100" b="1" dirty="0">
                <a:latin typeface="Arial" panose="020B0604020202020204" pitchFamily="34" charset="0"/>
              </a:rPr>
              <a:t>FactorPro</a:t>
            </a:r>
            <a:endParaRPr lang="en-US" sz="1100" b="1" dirty="0">
              <a:latin typeface="Arial" panose="020B0604020202020204" pitchFamily="34" charset="0"/>
            </a:endParaRPr>
          </a:p>
        </p:txBody>
      </p:sp>
      <p:sp>
        <p:nvSpPr>
          <p:cNvPr id="106" name="Rounded Rectangle 23">
            <a:extLst>
              <a:ext uri="{FF2B5EF4-FFF2-40B4-BE49-F238E27FC236}">
                <a16:creationId xmlns:a16="http://schemas.microsoft.com/office/drawing/2014/main" id="{6238CEE5-098A-4FC0-9B90-07CB43417F01}"/>
              </a:ext>
            </a:extLst>
          </p:cNvPr>
          <p:cNvSpPr/>
          <p:nvPr/>
        </p:nvSpPr>
        <p:spPr bwMode="auto">
          <a:xfrm>
            <a:off x="3873270" y="4245362"/>
            <a:ext cx="1028700" cy="206905"/>
          </a:xfrm>
          <a:prstGeom prst="roundRect">
            <a:avLst/>
          </a:prstGeom>
          <a:noFill/>
          <a:ln w="2540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GB" sz="1100" b="1" dirty="0">
                <a:latin typeface="Arial" panose="020B0604020202020204" pitchFamily="34" charset="0"/>
              </a:rPr>
              <a:t>SG CASA</a:t>
            </a:r>
            <a:endParaRPr lang="en-US" sz="1100" b="1" dirty="0">
              <a:latin typeface="Arial" panose="020B0604020202020204" pitchFamily="34" charset="0"/>
            </a:endParaRPr>
          </a:p>
        </p:txBody>
      </p:sp>
    </p:spTree>
    <p:extLst>
      <p:ext uri="{BB962C8B-B14F-4D97-AF65-F5344CB8AC3E}">
        <p14:creationId xmlns:p14="http://schemas.microsoft.com/office/powerpoint/2010/main" val="799564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34813" y="0"/>
            <a:ext cx="7696200" cy="433388"/>
          </a:xfrm>
        </p:spPr>
        <p:txBody>
          <a:bodyPr/>
          <a:lstStyle/>
          <a:p>
            <a:r>
              <a:rPr lang="en-US" altLang="en-US" sz="1500"/>
              <a:t>High level timelines – Breakdown</a:t>
            </a:r>
          </a:p>
        </p:txBody>
      </p:sp>
      <p:sp>
        <p:nvSpPr>
          <p:cNvPr id="5" name="Title 1">
            <a:extLst>
              <a:ext uri="{FF2B5EF4-FFF2-40B4-BE49-F238E27FC236}">
                <a16:creationId xmlns:a16="http://schemas.microsoft.com/office/drawing/2014/main" id="{9E22C531-ADD2-4D70-8A4B-C34BC4E60E9C}"/>
              </a:ext>
            </a:extLst>
          </p:cNvPr>
          <p:cNvSpPr txBox="1">
            <a:spLocks/>
          </p:cNvSpPr>
          <p:nvPr/>
        </p:nvSpPr>
        <p:spPr bwMode="auto">
          <a:xfrm>
            <a:off x="634811" y="6245048"/>
            <a:ext cx="5779637"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r>
              <a:rPr lang="en-US" altLang="en-US" sz="1000" b="0" baseline="30000" dirty="0"/>
              <a:t>1</a:t>
            </a:r>
            <a:r>
              <a:rPr lang="en-US" altLang="en-US" sz="1000" b="0" dirty="0"/>
              <a:t> With AU as base. Also, this is incremental i.e. factors in completion of preceding implementations.</a:t>
            </a:r>
          </a:p>
          <a:p>
            <a:r>
              <a:rPr lang="en-US" altLang="en-US" sz="1000" b="0" baseline="30000" dirty="0"/>
              <a:t>2</a:t>
            </a:r>
            <a:r>
              <a:rPr lang="en-US" altLang="en-US" sz="1000" b="0" dirty="0"/>
              <a:t> Dependency on finalization of the approach for HK Core Banking</a:t>
            </a:r>
          </a:p>
        </p:txBody>
      </p:sp>
      <p:pic>
        <p:nvPicPr>
          <p:cNvPr id="6" name="Picture 5">
            <a:extLst>
              <a:ext uri="{FF2B5EF4-FFF2-40B4-BE49-F238E27FC236}">
                <a16:creationId xmlns:a16="http://schemas.microsoft.com/office/drawing/2014/main" id="{81819AB5-E883-4529-999A-B1CB469C0069}"/>
              </a:ext>
            </a:extLst>
          </p:cNvPr>
          <p:cNvPicPr>
            <a:picLocks noChangeAspect="1"/>
          </p:cNvPicPr>
          <p:nvPr/>
        </p:nvPicPr>
        <p:blipFill>
          <a:blip r:embed="rId2"/>
          <a:stretch>
            <a:fillRect/>
          </a:stretch>
        </p:blipFill>
        <p:spPr>
          <a:xfrm>
            <a:off x="634810" y="667488"/>
            <a:ext cx="7890211" cy="2083627"/>
          </a:xfrm>
          <a:prstGeom prst="rect">
            <a:avLst/>
          </a:prstGeom>
        </p:spPr>
      </p:pic>
      <p:sp>
        <p:nvSpPr>
          <p:cNvPr id="8" name="Slide Number Placeholder 2">
            <a:extLst>
              <a:ext uri="{FF2B5EF4-FFF2-40B4-BE49-F238E27FC236}">
                <a16:creationId xmlns:a16="http://schemas.microsoft.com/office/drawing/2014/main" id="{00F23BD8-0B9E-4F68-9E9B-3A733199CF0E}"/>
              </a:ext>
            </a:extLst>
          </p:cNvPr>
          <p:cNvSpPr>
            <a:spLocks noGrp="1"/>
          </p:cNvSpPr>
          <p:nvPr>
            <p:ph type="sldNum" sz="quarter" idx="10"/>
          </p:nvPr>
        </p:nvSpPr>
        <p:spPr>
          <a:xfrm>
            <a:off x="7897416" y="6370638"/>
            <a:ext cx="1066800" cy="381000"/>
          </a:xfrm>
        </p:spPr>
        <p:txBody>
          <a:bodyPr/>
          <a:lstStyle/>
          <a:p>
            <a:pPr>
              <a:defRPr/>
            </a:pPr>
            <a:fld id="{8FF3F851-4F98-488A-856B-5F7CBF2B31B3}" type="slidenum">
              <a:rPr lang="en-US" sz="1000" smtClean="0"/>
              <a:pPr>
                <a:defRPr/>
              </a:pPr>
              <a:t>18</a:t>
            </a:fld>
            <a:endParaRPr lang="en-US" sz="1000" dirty="0"/>
          </a:p>
        </p:txBody>
      </p:sp>
    </p:spTree>
    <p:extLst>
      <p:ext uri="{BB962C8B-B14F-4D97-AF65-F5344CB8AC3E}">
        <p14:creationId xmlns:p14="http://schemas.microsoft.com/office/powerpoint/2010/main" val="2333156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96200" cy="577850"/>
          </a:xfrm>
        </p:spPr>
        <p:txBody>
          <a:bodyPr/>
          <a:lstStyle/>
          <a:p>
            <a:r>
              <a:rPr lang="en-US" sz="2000" dirty="0"/>
              <a:t>Key Activities for Australia country roll-out</a:t>
            </a:r>
          </a:p>
        </p:txBody>
      </p:sp>
      <p:sp>
        <p:nvSpPr>
          <p:cNvPr id="4" name="Slide Number Placeholder 3"/>
          <p:cNvSpPr>
            <a:spLocks noGrp="1"/>
          </p:cNvSpPr>
          <p:nvPr>
            <p:ph type="sldNum" sz="quarter" idx="10"/>
          </p:nvPr>
        </p:nvSpPr>
        <p:spPr/>
        <p:txBody>
          <a:bodyPr/>
          <a:lstStyle/>
          <a:p>
            <a:pPr>
              <a:defRPr/>
            </a:pPr>
            <a:fld id="{2404B8C9-FEA0-471E-BDE4-CD4EA3EF510C}" type="slidenum">
              <a:rPr lang="en-US" altLang="en-US" smtClean="0">
                <a:solidFill>
                  <a:srgbClr val="000000"/>
                </a:solidFill>
              </a:rPr>
              <a:pPr>
                <a:defRPr/>
              </a:pPr>
              <a:t>19</a:t>
            </a:fld>
            <a:endParaRPr lang="en-US" altLang="en-US" dirty="0">
              <a:solidFill>
                <a:srgbClr val="00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715649293"/>
              </p:ext>
            </p:extLst>
          </p:nvPr>
        </p:nvGraphicFramePr>
        <p:xfrm>
          <a:off x="255880" y="426691"/>
          <a:ext cx="8553062" cy="6298418"/>
        </p:xfrm>
        <a:graphic>
          <a:graphicData uri="http://schemas.openxmlformats.org/drawingml/2006/table">
            <a:tbl>
              <a:tblPr firstRow="1" bandRow="1">
                <a:tableStyleId>{5C22544A-7EE6-4342-B048-85BDC9FD1C3A}</a:tableStyleId>
              </a:tblPr>
              <a:tblGrid>
                <a:gridCol w="360785">
                  <a:extLst>
                    <a:ext uri="{9D8B030D-6E8A-4147-A177-3AD203B41FA5}">
                      <a16:colId xmlns:a16="http://schemas.microsoft.com/office/drawing/2014/main" val="3067843745"/>
                    </a:ext>
                  </a:extLst>
                </a:gridCol>
                <a:gridCol w="3498979">
                  <a:extLst>
                    <a:ext uri="{9D8B030D-6E8A-4147-A177-3AD203B41FA5}">
                      <a16:colId xmlns:a16="http://schemas.microsoft.com/office/drawing/2014/main" val="234029470"/>
                    </a:ext>
                  </a:extLst>
                </a:gridCol>
                <a:gridCol w="3463904">
                  <a:extLst>
                    <a:ext uri="{9D8B030D-6E8A-4147-A177-3AD203B41FA5}">
                      <a16:colId xmlns:a16="http://schemas.microsoft.com/office/drawing/2014/main" val="3599468450"/>
                    </a:ext>
                  </a:extLst>
                </a:gridCol>
                <a:gridCol w="1229394">
                  <a:extLst>
                    <a:ext uri="{9D8B030D-6E8A-4147-A177-3AD203B41FA5}">
                      <a16:colId xmlns:a16="http://schemas.microsoft.com/office/drawing/2014/main" val="3765795894"/>
                    </a:ext>
                  </a:extLst>
                </a:gridCol>
              </a:tblGrid>
              <a:tr h="278618">
                <a:tc>
                  <a:txBody>
                    <a:bodyPr/>
                    <a:lstStyle/>
                    <a:p>
                      <a:r>
                        <a:rPr lang="en-GB" sz="1200" dirty="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200" dirty="0">
                          <a:effectLst/>
                          <a:latin typeface="Calibri" panose="020F0502020204030204" pitchFamily="34" charset="0"/>
                          <a:cs typeface="Calibri" panose="020F0502020204030204" pitchFamily="34" charset="0"/>
                        </a:rPr>
                        <a:t>Description</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GB" sz="1200" dirty="0">
                          <a:effectLst/>
                          <a:latin typeface="Calibri" panose="020F0502020204030204" pitchFamily="34" charset="0"/>
                          <a:ea typeface="Calibri" panose="020F0502020204030204" pitchFamily="34" charset="0"/>
                          <a:cs typeface="Calibri" panose="020F0502020204030204" pitchFamily="34" charset="0"/>
                        </a:rPr>
                        <a:t>Status</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97119287"/>
                  </a:ext>
                </a:extLst>
              </a:tr>
              <a:tr h="250756">
                <a:tc>
                  <a:txBody>
                    <a:bodyPr/>
                    <a:lstStyle/>
                    <a:p>
                      <a:r>
                        <a:rPr lang="en-GB" sz="1100" dirty="0">
                          <a:latin typeface="Calibri" panose="020F0502020204030204" pitchFamily="34" charset="0"/>
                          <a:cs typeface="Calibri" panose="020F0502020204030204" pitchFamily="34" charset="0"/>
                        </a:rPr>
                        <a:t>1</a:t>
                      </a:r>
                      <a:endParaRPr lang="en-US" sz="1100" dirty="0">
                        <a:latin typeface="Calibri" panose="020F0502020204030204" pitchFamily="34" charset="0"/>
                        <a:cs typeface="Calibri" panose="020F0502020204030204" pitchFamily="34" charset="0"/>
                      </a:endParaRPr>
                    </a:p>
                  </a:txBody>
                  <a:tcPr/>
                </a:tc>
                <a:tc>
                  <a:txBody>
                    <a:bodyPr/>
                    <a:lstStyle/>
                    <a:p>
                      <a:pPr lvl="0" algn="just"/>
                      <a:r>
                        <a:rPr lang="en-GB" sz="1100" dirty="0">
                          <a:latin typeface="Calibri" panose="020F0502020204030204" pitchFamily="34" charset="0"/>
                          <a:cs typeface="Calibri" panose="020F0502020204030204" pitchFamily="34" charset="0"/>
                        </a:rPr>
                        <a:t>User Stories Finalisation </a:t>
                      </a:r>
                      <a:endParaRPr lang="en-US" sz="1100" dirty="0">
                        <a:latin typeface="Calibri" panose="020F0502020204030204" pitchFamily="34" charset="0"/>
                        <a:cs typeface="Calibri" panose="020F0502020204030204" pitchFamily="34" charset="0"/>
                      </a:endParaRPr>
                    </a:p>
                  </a:txBody>
                  <a:tcPr/>
                </a:tc>
                <a:tc>
                  <a:txBody>
                    <a:bodyPr/>
                    <a:lstStyle/>
                    <a:p>
                      <a:pPr lvl="0" algn="just"/>
                      <a:r>
                        <a:rPr lang="en-GB" sz="1100" dirty="0">
                          <a:latin typeface="Calibri" panose="020F0502020204030204" pitchFamily="34" charset="0"/>
                          <a:cs typeface="Calibri" panose="020F0502020204030204" pitchFamily="34" charset="0"/>
                        </a:rPr>
                        <a:t>Prioritization in progress</a:t>
                      </a:r>
                      <a:endParaRPr lang="en-US" sz="1100" dirty="0">
                        <a:latin typeface="Calibri" panose="020F0502020204030204" pitchFamily="34" charset="0"/>
                        <a:cs typeface="Calibri" panose="020F0502020204030204" pitchFamily="34" charset="0"/>
                      </a:endParaRPr>
                    </a:p>
                  </a:txBody>
                  <a:tcPr/>
                </a:tc>
                <a:tc>
                  <a:txBody>
                    <a:bodyPr/>
                    <a:lstStyle/>
                    <a:p>
                      <a:pPr lvl="0" algn="just"/>
                      <a:r>
                        <a:rPr lang="en-GB" sz="1100" dirty="0">
                          <a:latin typeface="Calibri" panose="020F0502020204030204" pitchFamily="34" charset="0"/>
                          <a:cs typeface="Calibri" panose="020F0502020204030204" pitchFamily="34" charset="0"/>
                        </a:rPr>
                        <a:t>WIP (80%)</a:t>
                      </a:r>
                      <a:endParaRPr lang="en-US" sz="1100" dirty="0">
                        <a:latin typeface="Calibri" panose="020F0502020204030204" pitchFamily="34" charset="0"/>
                        <a:cs typeface="Calibri" panose="020F0502020204030204" pitchFamily="34" charset="0"/>
                      </a:endParaRPr>
                    </a:p>
                  </a:txBody>
                  <a:tcPr>
                    <a:solidFill>
                      <a:srgbClr val="92D050"/>
                    </a:solidFill>
                  </a:tcPr>
                </a:tc>
                <a:extLst>
                  <a:ext uri="{0D108BD9-81ED-4DB2-BD59-A6C34878D82A}">
                    <a16:rowId xmlns:a16="http://schemas.microsoft.com/office/drawing/2014/main" val="2536970191"/>
                  </a:ext>
                </a:extLst>
              </a:tr>
              <a:tr h="982129">
                <a:tc>
                  <a:txBody>
                    <a:bodyPr/>
                    <a:lstStyle/>
                    <a:p>
                      <a:r>
                        <a:rPr lang="en-GB" sz="1100" dirty="0">
                          <a:latin typeface="Calibri" panose="020F0502020204030204" pitchFamily="34" charset="0"/>
                          <a:cs typeface="Calibri" panose="020F0502020204030204" pitchFamily="34" charset="0"/>
                        </a:rPr>
                        <a:t>2</a:t>
                      </a:r>
                      <a:endParaRPr lang="en-US" sz="1100" dirty="0">
                        <a:latin typeface="Calibri" panose="020F0502020204030204" pitchFamily="34" charset="0"/>
                        <a:cs typeface="Calibri" panose="020F0502020204030204" pitchFamily="34" charset="0"/>
                      </a:endParaRPr>
                    </a:p>
                  </a:txBody>
                  <a:tcPr>
                    <a:solidFill>
                      <a:schemeClr val="accent5">
                        <a:lumMod val="40000"/>
                        <a:lumOff val="60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100" kern="1200" baseline="0" dirty="0">
                          <a:solidFill>
                            <a:schemeClr val="dk1"/>
                          </a:solidFill>
                          <a:latin typeface="Calibri" panose="020F0502020204030204" pitchFamily="34" charset="0"/>
                          <a:ea typeface="+mn-ea"/>
                          <a:cs typeface="Calibri" panose="020F0502020204030204" pitchFamily="34" charset="0"/>
                        </a:rPr>
                        <a:t>UI for limits</a:t>
                      </a:r>
                    </a:p>
                    <a:p>
                      <a:pPr marL="285750" marR="0" lvl="0" indent="-285750" algn="l" defTabSz="914400" rtl="0" eaLnBrk="1" fontAlgn="t" latinLnBrk="0" hangingPunct="1">
                        <a:lnSpc>
                          <a:spcPct val="100000"/>
                        </a:lnSpc>
                        <a:spcBef>
                          <a:spcPts val="0"/>
                        </a:spcBef>
                        <a:spcAft>
                          <a:spcPts val="0"/>
                        </a:spcAft>
                        <a:buClrTx/>
                        <a:buSzTx/>
                        <a:buFontTx/>
                        <a:buChar char="-"/>
                        <a:tabLst/>
                        <a:defRPr/>
                      </a:pPr>
                      <a:r>
                        <a:rPr lang="en-GB" sz="1000" kern="1200" baseline="0" dirty="0">
                          <a:solidFill>
                            <a:schemeClr val="dk1"/>
                          </a:solidFill>
                          <a:latin typeface="Calibri" panose="020F0502020204030204" pitchFamily="34" charset="0"/>
                          <a:ea typeface="+mn-ea"/>
                          <a:cs typeface="Calibri" panose="020F0502020204030204" pitchFamily="34" charset="0"/>
                        </a:rPr>
                        <a:t>Add, update, delete, enquiry, copy, incl. BASEL</a:t>
                      </a:r>
                    </a:p>
                    <a:p>
                      <a:pPr marL="285750" marR="0" lvl="0" indent="-285750" algn="l" defTabSz="914400" rtl="0" eaLnBrk="1" fontAlgn="t" latinLnBrk="0" hangingPunct="1">
                        <a:lnSpc>
                          <a:spcPct val="100000"/>
                        </a:lnSpc>
                        <a:spcBef>
                          <a:spcPts val="0"/>
                        </a:spcBef>
                        <a:spcAft>
                          <a:spcPts val="0"/>
                        </a:spcAft>
                        <a:buClrTx/>
                        <a:buSzTx/>
                        <a:buFontTx/>
                        <a:buChar char="-"/>
                        <a:tabLst/>
                        <a:defRPr/>
                      </a:pPr>
                      <a:r>
                        <a:rPr lang="en-GB" sz="1000" kern="1200" baseline="0" dirty="0">
                          <a:solidFill>
                            <a:schemeClr val="dk1"/>
                          </a:solidFill>
                          <a:latin typeface="Calibri" panose="020F0502020204030204" pitchFamily="34" charset="0"/>
                          <a:ea typeface="+mn-ea"/>
                          <a:cs typeface="Calibri" panose="020F0502020204030204" pitchFamily="34" charset="0"/>
                        </a:rPr>
                        <a:t>UML</a:t>
                      </a:r>
                    </a:p>
                    <a:p>
                      <a:pPr marL="285750" marR="0" lvl="0" indent="-285750" algn="l" defTabSz="914400" rtl="0" eaLnBrk="1" fontAlgn="t" latinLnBrk="0" hangingPunct="1">
                        <a:lnSpc>
                          <a:spcPct val="100000"/>
                        </a:lnSpc>
                        <a:spcBef>
                          <a:spcPts val="0"/>
                        </a:spcBef>
                        <a:spcAft>
                          <a:spcPts val="0"/>
                        </a:spcAft>
                        <a:buClrTx/>
                        <a:buSzTx/>
                        <a:buFontTx/>
                        <a:buChar char="-"/>
                        <a:tabLst/>
                        <a:defRPr/>
                      </a:pPr>
                      <a:r>
                        <a:rPr lang="en-US" sz="1000" kern="1200" baseline="0" dirty="0">
                          <a:solidFill>
                            <a:schemeClr val="dk1"/>
                          </a:solidFill>
                          <a:latin typeface="Calibri" panose="020F0502020204030204" pitchFamily="34" charset="0"/>
                          <a:ea typeface="+mn-ea"/>
                          <a:cs typeface="Calibri" panose="020F0502020204030204" pitchFamily="34" charset="0"/>
                        </a:rPr>
                        <a:t>Freeze, unfreeze limit</a:t>
                      </a:r>
                    </a:p>
                    <a:p>
                      <a:pPr marL="285750" marR="0" lvl="0" indent="-285750" algn="l" defTabSz="914400" rtl="0" eaLnBrk="1" fontAlgn="t" latinLnBrk="0" hangingPunct="1">
                        <a:lnSpc>
                          <a:spcPct val="100000"/>
                        </a:lnSpc>
                        <a:spcBef>
                          <a:spcPts val="0"/>
                        </a:spcBef>
                        <a:spcAft>
                          <a:spcPts val="0"/>
                        </a:spcAft>
                        <a:buClrTx/>
                        <a:buSzTx/>
                        <a:buFontTx/>
                        <a:buChar char="-"/>
                        <a:tabLst/>
                        <a:defRPr/>
                      </a:pPr>
                      <a:r>
                        <a:rPr lang="en-US" sz="1000" kern="1200" baseline="0" dirty="0">
                          <a:solidFill>
                            <a:schemeClr val="dk1"/>
                          </a:solidFill>
                          <a:latin typeface="Calibri" panose="020F0502020204030204" pitchFamily="34" charset="0"/>
                          <a:ea typeface="+mn-ea"/>
                          <a:cs typeface="Calibri" panose="020F0502020204030204" pitchFamily="34" charset="0"/>
                        </a:rPr>
                        <a:t>Step-up/step-down limits</a:t>
                      </a:r>
                    </a:p>
                    <a:p>
                      <a:pPr marL="285750" marR="0" lvl="0" indent="-285750" algn="l" defTabSz="914400" rtl="0" eaLnBrk="1" fontAlgn="t" latinLnBrk="0" hangingPunct="1">
                        <a:lnSpc>
                          <a:spcPct val="100000"/>
                        </a:lnSpc>
                        <a:spcBef>
                          <a:spcPts val="0"/>
                        </a:spcBef>
                        <a:spcAft>
                          <a:spcPts val="0"/>
                        </a:spcAft>
                        <a:buClrTx/>
                        <a:buSzTx/>
                        <a:buFontTx/>
                        <a:buChar char="-"/>
                        <a:tabLst/>
                        <a:defRPr/>
                      </a:pPr>
                      <a:r>
                        <a:rPr lang="en-GB" sz="1000" kern="1200" baseline="0" dirty="0">
                          <a:solidFill>
                            <a:schemeClr val="dk1"/>
                          </a:solidFill>
                          <a:latin typeface="Calibri" panose="020F0502020204030204" pitchFamily="34" charset="0"/>
                          <a:ea typeface="+mn-ea"/>
                          <a:cs typeface="Calibri" panose="020F0502020204030204" pitchFamily="34" charset="0"/>
                        </a:rPr>
                        <a:t>Linked account (CLAT)</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100" kern="1200" baseline="0" dirty="0">
                          <a:solidFill>
                            <a:schemeClr val="dk1"/>
                          </a:solidFill>
                          <a:latin typeface="Calibri" panose="020F0502020204030204" pitchFamily="34" charset="0"/>
                          <a:ea typeface="+mn-ea"/>
                          <a:cs typeface="Calibri" panose="020F0502020204030204" pitchFamily="34" charset="0"/>
                        </a:rPr>
                        <a:t>Design in progress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latin typeface="Calibri" panose="020F0502020204030204" pitchFamily="34" charset="0"/>
                          <a:cs typeface="Calibri" panose="020F0502020204030204" pitchFamily="34" charset="0"/>
                        </a:rPr>
                        <a:t>WIP </a:t>
                      </a:r>
                      <a:r>
                        <a:rPr lang="en-GB" sz="1100" kern="1200" dirty="0">
                          <a:solidFill>
                            <a:schemeClr val="dk1"/>
                          </a:solidFill>
                          <a:latin typeface="Calibri" panose="020F0502020204030204" pitchFamily="34" charset="0"/>
                          <a:ea typeface="+mn-ea"/>
                          <a:cs typeface="Calibri" panose="020F0502020204030204" pitchFamily="34" charset="0"/>
                        </a:rPr>
                        <a:t>(10%)</a:t>
                      </a:r>
                      <a:endParaRPr lang="en-US" sz="11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92D050"/>
                    </a:solidFill>
                  </a:tcPr>
                </a:tc>
                <a:extLst>
                  <a:ext uri="{0D108BD9-81ED-4DB2-BD59-A6C34878D82A}">
                    <a16:rowId xmlns:a16="http://schemas.microsoft.com/office/drawing/2014/main" val="1135848319"/>
                  </a:ext>
                </a:extLst>
              </a:tr>
              <a:tr h="1128404">
                <a:tc>
                  <a:txBody>
                    <a:bodyPr/>
                    <a:lstStyle/>
                    <a:p>
                      <a:r>
                        <a:rPr lang="en-GB" sz="1100" dirty="0">
                          <a:latin typeface="Calibri" panose="020F0502020204030204" pitchFamily="34" charset="0"/>
                          <a:cs typeface="Calibri" panose="020F0502020204030204" pitchFamily="34" charset="0"/>
                        </a:rPr>
                        <a:t>3</a:t>
                      </a:r>
                      <a:endParaRPr lang="en-US" sz="1100" dirty="0">
                        <a:latin typeface="Calibri" panose="020F0502020204030204" pitchFamily="34" charset="0"/>
                        <a:cs typeface="Calibri" panose="020F0502020204030204" pitchFamily="34" charset="0"/>
                      </a:endParaRPr>
                    </a:p>
                  </a:txBody>
                  <a:tcPr>
                    <a:solidFill>
                      <a:schemeClr val="accent5">
                        <a:lumMod val="40000"/>
                        <a:lumOff val="60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100" kern="1200" baseline="0" dirty="0">
                          <a:solidFill>
                            <a:schemeClr val="dk1"/>
                          </a:solidFill>
                          <a:latin typeface="Calibri" panose="020F0502020204030204" pitchFamily="34" charset="0"/>
                          <a:ea typeface="+mn-ea"/>
                          <a:cs typeface="Calibri" panose="020F0502020204030204" pitchFamily="34" charset="0"/>
                        </a:rPr>
                        <a:t>UI for collaterals </a:t>
                      </a:r>
                      <a:r>
                        <a:rPr lang="en-GB" sz="1000" kern="1200" baseline="0" dirty="0">
                          <a:solidFill>
                            <a:schemeClr val="dk1"/>
                          </a:solidFill>
                          <a:latin typeface="Calibri" panose="020F0502020204030204" pitchFamily="34" charset="0"/>
                          <a:ea typeface="+mn-ea"/>
                          <a:cs typeface="Calibri" panose="020F0502020204030204" pitchFamily="34" charset="0"/>
                        </a:rPr>
                        <a:t>(Add, update, delete, enquiry, copy, incl. BASEL, charges, insurance &amp; valuation)</a:t>
                      </a:r>
                      <a:endParaRPr lang="en-GB" sz="1100" kern="1200" baseline="0" dirty="0">
                        <a:solidFill>
                          <a:schemeClr val="dk1"/>
                        </a:solidFill>
                        <a:latin typeface="Calibri" panose="020F0502020204030204" pitchFamily="34" charset="0"/>
                        <a:ea typeface="+mn-ea"/>
                        <a:cs typeface="Calibri" panose="020F0502020204030204" pitchFamily="34" charset="0"/>
                      </a:endParaRPr>
                    </a:p>
                    <a:p>
                      <a:pPr marL="285750" marR="0" lvl="0" indent="-285750" algn="l" defTabSz="914400" rtl="0" eaLnBrk="1" fontAlgn="t" latinLnBrk="0" hangingPunct="1">
                        <a:lnSpc>
                          <a:spcPct val="100000"/>
                        </a:lnSpc>
                        <a:spcBef>
                          <a:spcPts val="0"/>
                        </a:spcBef>
                        <a:spcAft>
                          <a:spcPts val="0"/>
                        </a:spcAft>
                        <a:buClrTx/>
                        <a:buSzTx/>
                        <a:buFontTx/>
                        <a:buChar char="-"/>
                        <a:tabLst/>
                        <a:defRPr/>
                      </a:pPr>
                      <a:r>
                        <a:rPr lang="en-GB" sz="1000" kern="1200" baseline="0" dirty="0">
                          <a:solidFill>
                            <a:schemeClr val="dk1"/>
                          </a:solidFill>
                          <a:latin typeface="Calibri" panose="020F0502020204030204" pitchFamily="34" charset="0"/>
                          <a:ea typeface="+mn-ea"/>
                          <a:cs typeface="Calibri" panose="020F0502020204030204" pitchFamily="34" charset="0"/>
                        </a:rPr>
                        <a:t>Guarantee</a:t>
                      </a:r>
                    </a:p>
                    <a:p>
                      <a:pPr marL="285750" marR="0" lvl="0" indent="-285750" algn="l" defTabSz="914400" rtl="0" eaLnBrk="1" fontAlgn="t" latinLnBrk="0" hangingPunct="1">
                        <a:lnSpc>
                          <a:spcPct val="100000"/>
                        </a:lnSpc>
                        <a:spcBef>
                          <a:spcPts val="0"/>
                        </a:spcBef>
                        <a:spcAft>
                          <a:spcPts val="0"/>
                        </a:spcAft>
                        <a:buClrTx/>
                        <a:buSzTx/>
                        <a:buFontTx/>
                        <a:buChar char="-"/>
                        <a:tabLst/>
                        <a:defRPr/>
                      </a:pPr>
                      <a:r>
                        <a:rPr lang="en-GB" sz="1000" kern="1200" baseline="0" dirty="0">
                          <a:solidFill>
                            <a:schemeClr val="dk1"/>
                          </a:solidFill>
                          <a:latin typeface="Calibri" panose="020F0502020204030204" pitchFamily="34" charset="0"/>
                          <a:ea typeface="+mn-ea"/>
                          <a:cs typeface="Calibri" panose="020F0502020204030204" pitchFamily="34" charset="0"/>
                        </a:rPr>
                        <a:t>Others</a:t>
                      </a:r>
                    </a:p>
                    <a:p>
                      <a:pPr marL="285750" marR="0" lvl="0" indent="-285750" algn="l" defTabSz="914400" rtl="0" eaLnBrk="1" fontAlgn="t" latinLnBrk="0" hangingPunct="1">
                        <a:lnSpc>
                          <a:spcPct val="100000"/>
                        </a:lnSpc>
                        <a:spcBef>
                          <a:spcPts val="0"/>
                        </a:spcBef>
                        <a:spcAft>
                          <a:spcPts val="0"/>
                        </a:spcAft>
                        <a:buClrTx/>
                        <a:buSzTx/>
                        <a:buFontTx/>
                        <a:buChar char="-"/>
                        <a:tabLst/>
                        <a:defRPr/>
                      </a:pPr>
                      <a:r>
                        <a:rPr lang="en-GB" sz="1000" kern="1200" baseline="0" dirty="0">
                          <a:solidFill>
                            <a:schemeClr val="dk1"/>
                          </a:solidFill>
                          <a:latin typeface="Calibri" panose="020F0502020204030204" pitchFamily="34" charset="0"/>
                          <a:ea typeface="+mn-ea"/>
                          <a:cs typeface="Calibri" panose="020F0502020204030204" pitchFamily="34" charset="0"/>
                        </a:rPr>
                        <a:t>Property</a:t>
                      </a:r>
                    </a:p>
                    <a:p>
                      <a:pPr marL="285750" marR="0" lvl="0" indent="-285750" algn="l" defTabSz="914400" rtl="0" eaLnBrk="1" fontAlgn="t" latinLnBrk="0" hangingPunct="1">
                        <a:lnSpc>
                          <a:spcPct val="100000"/>
                        </a:lnSpc>
                        <a:spcBef>
                          <a:spcPts val="0"/>
                        </a:spcBef>
                        <a:spcAft>
                          <a:spcPts val="0"/>
                        </a:spcAft>
                        <a:buClrTx/>
                        <a:buSzTx/>
                        <a:buFontTx/>
                        <a:buChar char="-"/>
                        <a:tabLst/>
                        <a:defRPr/>
                      </a:pPr>
                      <a:r>
                        <a:rPr lang="en-GB" sz="1000" kern="1200" baseline="0" dirty="0">
                          <a:solidFill>
                            <a:schemeClr val="dk1"/>
                          </a:solidFill>
                          <a:latin typeface="Calibri" panose="020F0502020204030204" pitchFamily="34" charset="0"/>
                          <a:ea typeface="+mn-ea"/>
                          <a:cs typeface="Calibri" panose="020F0502020204030204" pitchFamily="34" charset="0"/>
                        </a:rPr>
                        <a:t>FFA</a:t>
                      </a:r>
                    </a:p>
                    <a:p>
                      <a:pPr marL="285750" marR="0" lvl="0" indent="-285750" algn="l" defTabSz="914400" rtl="0" eaLnBrk="1" fontAlgn="t" latinLnBrk="0" hangingPunct="1">
                        <a:lnSpc>
                          <a:spcPct val="100000"/>
                        </a:lnSpc>
                        <a:spcBef>
                          <a:spcPts val="0"/>
                        </a:spcBef>
                        <a:spcAft>
                          <a:spcPts val="0"/>
                        </a:spcAft>
                        <a:buClrTx/>
                        <a:buSzTx/>
                        <a:buFontTx/>
                        <a:buChar char="-"/>
                        <a:tabLst/>
                        <a:defRPr/>
                      </a:pPr>
                      <a:r>
                        <a:rPr lang="en-GB" sz="1000" kern="1200" baseline="0" dirty="0">
                          <a:solidFill>
                            <a:schemeClr val="dk1"/>
                          </a:solidFill>
                          <a:latin typeface="Calibri" panose="020F0502020204030204" pitchFamily="34" charset="0"/>
                          <a:ea typeface="+mn-ea"/>
                          <a:cs typeface="Calibri" panose="020F0502020204030204" pitchFamily="34" charset="0"/>
                        </a:rPr>
                        <a:t>Basket</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100" kern="1200" baseline="0" dirty="0">
                          <a:solidFill>
                            <a:schemeClr val="dk1"/>
                          </a:solidFill>
                          <a:latin typeface="Calibri" panose="020F0502020204030204" pitchFamily="34" charset="0"/>
                          <a:ea typeface="+mn-ea"/>
                          <a:cs typeface="Calibri" panose="020F0502020204030204" pitchFamily="34" charset="0"/>
                        </a:rPr>
                        <a:t>Completed for Guarantee, Aircraft, Vessels, Vehicles, Deposit &amp; Others. In progress – Property, Machinery.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Calibri" panose="020F0502020204030204" pitchFamily="34" charset="0"/>
                          <a:ea typeface="+mn-ea"/>
                          <a:cs typeface="Calibri" panose="020F0502020204030204" pitchFamily="34" charset="0"/>
                        </a:rPr>
                        <a:t>WIP (60%)</a:t>
                      </a:r>
                      <a:endParaRPr lang="en-US" sz="11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92D050"/>
                    </a:solidFill>
                  </a:tcPr>
                </a:tc>
                <a:extLst>
                  <a:ext uri="{0D108BD9-81ED-4DB2-BD59-A6C34878D82A}">
                    <a16:rowId xmlns:a16="http://schemas.microsoft.com/office/drawing/2014/main" val="1456860599"/>
                  </a:ext>
                </a:extLst>
              </a:tr>
              <a:tr h="689580">
                <a:tc>
                  <a:txBody>
                    <a:bodyPr/>
                    <a:lstStyle/>
                    <a:p>
                      <a:r>
                        <a:rPr lang="en-GB" sz="1100" dirty="0">
                          <a:latin typeface="Calibri" panose="020F0502020204030204" pitchFamily="34" charset="0"/>
                          <a:cs typeface="Calibri" panose="020F0502020204030204" pitchFamily="34" charset="0"/>
                        </a:rPr>
                        <a:t>4</a:t>
                      </a:r>
                      <a:endParaRPr lang="en-US" sz="1100" dirty="0">
                        <a:latin typeface="Calibri" panose="020F0502020204030204" pitchFamily="34" charset="0"/>
                        <a:cs typeface="Calibri" panose="020F0502020204030204" pitchFamily="34" charset="0"/>
                      </a:endParaRPr>
                    </a:p>
                  </a:txBody>
                  <a:tcPr>
                    <a:solidFill>
                      <a:schemeClr val="accent5">
                        <a:lumMod val="40000"/>
                        <a:lumOff val="60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100" kern="1200" baseline="0" dirty="0">
                          <a:solidFill>
                            <a:schemeClr val="dk1"/>
                          </a:solidFill>
                          <a:latin typeface="Calibri" panose="020F0502020204030204" pitchFamily="34" charset="0"/>
                          <a:ea typeface="+mn-ea"/>
                          <a:cs typeface="Calibri" panose="020F0502020204030204" pitchFamily="34" charset="0"/>
                        </a:rPr>
                        <a:t>Linkage</a:t>
                      </a:r>
                    </a:p>
                    <a:p>
                      <a:pPr marL="171450" marR="0" lvl="0" indent="-171450" algn="l" defTabSz="914400" rtl="0" eaLnBrk="1" fontAlgn="t" latinLnBrk="0" hangingPunct="1">
                        <a:lnSpc>
                          <a:spcPct val="100000"/>
                        </a:lnSpc>
                        <a:spcBef>
                          <a:spcPts val="0"/>
                        </a:spcBef>
                        <a:spcAft>
                          <a:spcPts val="0"/>
                        </a:spcAft>
                        <a:buClrTx/>
                        <a:buSzTx/>
                        <a:buFontTx/>
                        <a:buChar char="-"/>
                        <a:tabLst/>
                        <a:defRPr/>
                      </a:pPr>
                      <a:r>
                        <a:rPr lang="en-GB" sz="1000" kern="1200" baseline="0" dirty="0">
                          <a:solidFill>
                            <a:schemeClr val="dk1"/>
                          </a:solidFill>
                          <a:latin typeface="Calibri" panose="020F0502020204030204" pitchFamily="34" charset="0"/>
                          <a:ea typeface="+mn-ea"/>
                          <a:cs typeface="Calibri" panose="020F0502020204030204" pitchFamily="34" charset="0"/>
                        </a:rPr>
                        <a:t>Account to Limit</a:t>
                      </a:r>
                    </a:p>
                    <a:p>
                      <a:pPr marL="171450" marR="0" lvl="0" indent="-171450" algn="l" defTabSz="914400" rtl="0" eaLnBrk="1" fontAlgn="t" latinLnBrk="0" hangingPunct="1">
                        <a:lnSpc>
                          <a:spcPct val="100000"/>
                        </a:lnSpc>
                        <a:spcBef>
                          <a:spcPts val="0"/>
                        </a:spcBef>
                        <a:spcAft>
                          <a:spcPts val="0"/>
                        </a:spcAft>
                        <a:buClrTx/>
                        <a:buSzTx/>
                        <a:buFontTx/>
                        <a:buChar char="-"/>
                        <a:tabLst/>
                        <a:defRPr/>
                      </a:pPr>
                      <a:r>
                        <a:rPr lang="en-GB" sz="1000" kern="1200" baseline="0" dirty="0">
                          <a:solidFill>
                            <a:schemeClr val="dk1"/>
                          </a:solidFill>
                          <a:latin typeface="Calibri" panose="020F0502020204030204" pitchFamily="34" charset="0"/>
                          <a:ea typeface="+mn-ea"/>
                          <a:cs typeface="Calibri" panose="020F0502020204030204" pitchFamily="34" charset="0"/>
                        </a:rPr>
                        <a:t>Limit to collateral </a:t>
                      </a:r>
                    </a:p>
                    <a:p>
                      <a:pPr marL="171450" marR="0" lvl="0" indent="-171450" algn="l" defTabSz="914400" rtl="0" eaLnBrk="1" fontAlgn="t" latinLnBrk="0" hangingPunct="1">
                        <a:lnSpc>
                          <a:spcPct val="100000"/>
                        </a:lnSpc>
                        <a:spcBef>
                          <a:spcPts val="0"/>
                        </a:spcBef>
                        <a:spcAft>
                          <a:spcPts val="0"/>
                        </a:spcAft>
                        <a:buClrTx/>
                        <a:buSzTx/>
                        <a:buFontTx/>
                        <a:buChar char="-"/>
                        <a:tabLst/>
                        <a:defRPr/>
                      </a:pPr>
                      <a:r>
                        <a:rPr lang="en-GB" sz="1000" kern="1200" baseline="0" dirty="0">
                          <a:solidFill>
                            <a:schemeClr val="dk1"/>
                          </a:solidFill>
                          <a:latin typeface="Calibri" panose="020F0502020204030204" pitchFamily="34" charset="0"/>
                          <a:ea typeface="+mn-ea"/>
                          <a:cs typeface="Calibri" panose="020F0502020204030204" pitchFamily="34" charset="0"/>
                        </a:rPr>
                        <a:t>Account to Collateral (NA for AU)</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lang="en-GB" sz="1100" kern="1200" baseline="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92D050"/>
                    </a:solidFill>
                  </a:tcPr>
                </a:tc>
                <a:extLst>
                  <a:ext uri="{0D108BD9-81ED-4DB2-BD59-A6C34878D82A}">
                    <a16:rowId xmlns:a16="http://schemas.microsoft.com/office/drawing/2014/main" val="1560387231"/>
                  </a:ext>
                </a:extLst>
              </a:tr>
              <a:tr h="250756">
                <a:tc>
                  <a:txBody>
                    <a:bodyPr/>
                    <a:lstStyle/>
                    <a:p>
                      <a:r>
                        <a:rPr lang="en-GB" sz="1100" dirty="0">
                          <a:latin typeface="Calibri" panose="020F0502020204030204" pitchFamily="34" charset="0"/>
                          <a:cs typeface="Calibri" panose="020F0502020204030204" pitchFamily="34" charset="0"/>
                        </a:rPr>
                        <a:t>5</a:t>
                      </a:r>
                      <a:endParaRPr lang="en-US" sz="1100" dirty="0">
                        <a:latin typeface="Calibri" panose="020F0502020204030204" pitchFamily="34" charset="0"/>
                        <a:cs typeface="Calibri" panose="020F0502020204030204" pitchFamily="34" charset="0"/>
                      </a:endParaRPr>
                    </a:p>
                  </a:txBody>
                  <a:tcPr>
                    <a:solidFill>
                      <a:schemeClr val="accent5">
                        <a:lumMod val="40000"/>
                        <a:lumOff val="60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100" kern="1200" baseline="0" dirty="0">
                          <a:solidFill>
                            <a:schemeClr val="dk1"/>
                          </a:solidFill>
                          <a:latin typeface="Calibri" panose="020F0502020204030204" pitchFamily="34" charset="0"/>
                          <a:ea typeface="+mn-ea"/>
                          <a:cs typeface="Calibri" panose="020F0502020204030204" pitchFamily="34" charset="0"/>
                        </a:rPr>
                        <a:t>Data mapping</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100" kern="1200" baseline="0" dirty="0">
                          <a:solidFill>
                            <a:schemeClr val="dk1"/>
                          </a:solidFill>
                          <a:latin typeface="Calibri" panose="020F0502020204030204" pitchFamily="34" charset="0"/>
                          <a:ea typeface="+mn-ea"/>
                          <a:cs typeface="Calibri" panose="020F0502020204030204" pitchFamily="34" charset="0"/>
                        </a:rPr>
                        <a:t>Completed for limits, collaterals in progress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Calibri" panose="020F0502020204030204" pitchFamily="34" charset="0"/>
                          <a:ea typeface="+mn-ea"/>
                          <a:cs typeface="Calibri" panose="020F0502020204030204" pitchFamily="34" charset="0"/>
                        </a:rPr>
                        <a:t>WIP (70%)</a:t>
                      </a:r>
                      <a:endParaRPr lang="en-US" sz="11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92D050"/>
                    </a:solidFill>
                  </a:tcPr>
                </a:tc>
                <a:extLst>
                  <a:ext uri="{0D108BD9-81ED-4DB2-BD59-A6C34878D82A}">
                    <a16:rowId xmlns:a16="http://schemas.microsoft.com/office/drawing/2014/main" val="3030737467"/>
                  </a:ext>
                </a:extLst>
              </a:tr>
              <a:tr h="250756">
                <a:tc>
                  <a:txBody>
                    <a:bodyPr/>
                    <a:lstStyle/>
                    <a:p>
                      <a:r>
                        <a:rPr lang="en-GB" sz="1100" dirty="0">
                          <a:latin typeface="Calibri" panose="020F0502020204030204" pitchFamily="34" charset="0"/>
                          <a:cs typeface="Calibri" panose="020F0502020204030204" pitchFamily="34" charset="0"/>
                        </a:rPr>
                        <a:t>6</a:t>
                      </a:r>
                      <a:endParaRPr lang="en-US" sz="1100" dirty="0">
                        <a:latin typeface="Calibri" panose="020F0502020204030204" pitchFamily="34" charset="0"/>
                        <a:cs typeface="Calibri" panose="020F0502020204030204" pitchFamily="34" charset="0"/>
                      </a:endParaRPr>
                    </a:p>
                  </a:txBody>
                  <a:tcPr>
                    <a:solidFill>
                      <a:schemeClr val="accent5">
                        <a:lumMod val="40000"/>
                        <a:lumOff val="60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100" kern="1200" baseline="0" dirty="0">
                          <a:solidFill>
                            <a:schemeClr val="dk1"/>
                          </a:solidFill>
                          <a:latin typeface="Calibri" panose="020F0502020204030204" pitchFamily="34" charset="0"/>
                          <a:ea typeface="+mn-ea"/>
                          <a:cs typeface="Calibri" panose="020F0502020204030204" pitchFamily="34" charset="0"/>
                        </a:rPr>
                        <a:t>IMEX, FactorPro interface</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100" kern="1200" baseline="0" dirty="0">
                          <a:solidFill>
                            <a:schemeClr val="dk1"/>
                          </a:solidFill>
                          <a:latin typeface="Calibri" panose="020F0502020204030204" pitchFamily="34" charset="0"/>
                          <a:ea typeface="+mn-ea"/>
                          <a:cs typeface="Calibri" panose="020F0502020204030204" pitchFamily="34" charset="0"/>
                        </a:rPr>
                        <a:t>Design agreed with IBGT, timeline to be finalized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Calibri" panose="020F0502020204030204" pitchFamily="34" charset="0"/>
                          <a:ea typeface="+mn-ea"/>
                          <a:cs typeface="Calibri" panose="020F0502020204030204" pitchFamily="34" charset="0"/>
                        </a:rPr>
                        <a:t>WIP (10%)</a:t>
                      </a:r>
                      <a:endParaRPr lang="en-US" sz="11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FFC000"/>
                    </a:solidFill>
                  </a:tcPr>
                </a:tc>
                <a:extLst>
                  <a:ext uri="{0D108BD9-81ED-4DB2-BD59-A6C34878D82A}">
                    <a16:rowId xmlns:a16="http://schemas.microsoft.com/office/drawing/2014/main" val="2618523188"/>
                  </a:ext>
                </a:extLst>
              </a:tr>
              <a:tr h="250756">
                <a:tc>
                  <a:txBody>
                    <a:bodyPr/>
                    <a:lstStyle/>
                    <a:p>
                      <a:r>
                        <a:rPr lang="en-GB" sz="1100" dirty="0">
                          <a:latin typeface="Calibri" panose="020F0502020204030204" pitchFamily="34" charset="0"/>
                          <a:cs typeface="Calibri" panose="020F0502020204030204" pitchFamily="34" charset="0"/>
                        </a:rPr>
                        <a:t>7</a:t>
                      </a:r>
                      <a:endParaRPr lang="en-US" sz="1100" dirty="0">
                        <a:latin typeface="Calibri" panose="020F0502020204030204" pitchFamily="34" charset="0"/>
                        <a:cs typeface="Calibri" panose="020F0502020204030204" pitchFamily="34" charset="0"/>
                      </a:endParaRPr>
                    </a:p>
                  </a:txBody>
                  <a:tcPr>
                    <a:solidFill>
                      <a:schemeClr val="accent5">
                        <a:lumMod val="40000"/>
                        <a:lumOff val="60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100" kern="1200" baseline="0" dirty="0">
                          <a:solidFill>
                            <a:schemeClr val="dk1"/>
                          </a:solidFill>
                          <a:latin typeface="Calibri" panose="020F0502020204030204" pitchFamily="34" charset="0"/>
                          <a:ea typeface="+mn-ea"/>
                          <a:cs typeface="Calibri" panose="020F0502020204030204" pitchFamily="34" charset="0"/>
                        </a:rPr>
                        <a:t>Downstream changes</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100" kern="1200" baseline="0" dirty="0">
                          <a:solidFill>
                            <a:schemeClr val="dk1"/>
                          </a:solidFill>
                          <a:latin typeface="Calibri" panose="020F0502020204030204" pitchFamily="34" charset="0"/>
                          <a:ea typeface="+mn-ea"/>
                          <a:cs typeface="Calibri" panose="020F0502020204030204" pitchFamily="34" charset="0"/>
                        </a:rPr>
                        <a:t>Timeline to be finalized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Calibri" panose="020F0502020204030204" pitchFamily="34" charset="0"/>
                          <a:ea typeface="+mn-ea"/>
                          <a:cs typeface="Calibri" panose="020F0502020204030204" pitchFamily="34" charset="0"/>
                        </a:rPr>
                        <a:t>WIP (10%)</a:t>
                      </a:r>
                      <a:endParaRPr lang="en-US" sz="11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92D050"/>
                    </a:solidFill>
                  </a:tcPr>
                </a:tc>
                <a:extLst>
                  <a:ext uri="{0D108BD9-81ED-4DB2-BD59-A6C34878D82A}">
                    <a16:rowId xmlns:a16="http://schemas.microsoft.com/office/drawing/2014/main" val="3110989438"/>
                  </a:ext>
                </a:extLst>
              </a:tr>
              <a:tr h="250756">
                <a:tc>
                  <a:txBody>
                    <a:bodyPr/>
                    <a:lstStyle/>
                    <a:p>
                      <a:r>
                        <a:rPr lang="en-GB" sz="1100" dirty="0">
                          <a:latin typeface="Calibri" panose="020F0502020204030204" pitchFamily="34" charset="0"/>
                          <a:cs typeface="Calibri" panose="020F0502020204030204" pitchFamily="34" charset="0"/>
                        </a:rPr>
                        <a:t>8</a:t>
                      </a:r>
                      <a:endParaRPr lang="en-US" sz="1100" dirty="0">
                        <a:latin typeface="Calibri" panose="020F0502020204030204" pitchFamily="34" charset="0"/>
                        <a:cs typeface="Calibri" panose="020F0502020204030204" pitchFamily="34" charset="0"/>
                      </a:endParaRPr>
                    </a:p>
                  </a:txBody>
                  <a:tcPr>
                    <a:solidFill>
                      <a:schemeClr val="accent5">
                        <a:lumMod val="40000"/>
                        <a:lumOff val="60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100" kern="1200" baseline="0" dirty="0">
                          <a:solidFill>
                            <a:schemeClr val="dk1"/>
                          </a:solidFill>
                          <a:latin typeface="Calibri" panose="020F0502020204030204" pitchFamily="34" charset="0"/>
                          <a:ea typeface="+mn-ea"/>
                          <a:cs typeface="Calibri" panose="020F0502020204030204" pitchFamily="34" charset="0"/>
                        </a:rPr>
                        <a:t>Limit activation to MLC</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lang="en-GB" sz="1100" kern="1200" baseline="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Calibri" panose="020F0502020204030204" pitchFamily="34" charset="0"/>
                          <a:ea typeface="+mn-ea"/>
                          <a:cs typeface="Calibri" panose="020F0502020204030204" pitchFamily="34" charset="0"/>
                        </a:rPr>
                        <a:t>To be prioritised </a:t>
                      </a:r>
                      <a:endParaRPr lang="en-US" sz="1100" kern="1200" dirty="0">
                        <a:solidFill>
                          <a:schemeClr val="dk1"/>
                        </a:solidFill>
                        <a:latin typeface="Calibri" panose="020F0502020204030204" pitchFamily="34" charset="0"/>
                        <a:ea typeface="+mn-ea"/>
                        <a:cs typeface="Calibri" panose="020F0502020204030204" pitchFamily="34" charset="0"/>
                      </a:endParaRPr>
                    </a:p>
                  </a:txBody>
                  <a:tcPr anchor="ctr">
                    <a:solidFill>
                      <a:schemeClr val="bg1">
                        <a:lumMod val="85000"/>
                      </a:schemeClr>
                    </a:solidFill>
                  </a:tcPr>
                </a:tc>
                <a:extLst>
                  <a:ext uri="{0D108BD9-81ED-4DB2-BD59-A6C34878D82A}">
                    <a16:rowId xmlns:a16="http://schemas.microsoft.com/office/drawing/2014/main" val="3802185744"/>
                  </a:ext>
                </a:extLst>
              </a:tr>
              <a:tr h="250756">
                <a:tc>
                  <a:txBody>
                    <a:bodyPr/>
                    <a:lstStyle/>
                    <a:p>
                      <a:r>
                        <a:rPr lang="en-GB" sz="1100" dirty="0">
                          <a:latin typeface="Calibri" panose="020F0502020204030204" pitchFamily="34" charset="0"/>
                          <a:cs typeface="Calibri" panose="020F0502020204030204" pitchFamily="34" charset="0"/>
                        </a:rPr>
                        <a:t>9 </a:t>
                      </a:r>
                      <a:endParaRPr lang="en-US" sz="1100" dirty="0">
                        <a:latin typeface="Calibri" panose="020F0502020204030204" pitchFamily="34" charset="0"/>
                        <a:cs typeface="Calibri" panose="020F0502020204030204" pitchFamily="34" charset="0"/>
                      </a:endParaRPr>
                    </a:p>
                  </a:txBody>
                  <a:tcPr>
                    <a:solidFill>
                      <a:schemeClr val="accent5">
                        <a:lumMod val="40000"/>
                        <a:lumOff val="60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100" kern="1200" baseline="0" dirty="0">
                          <a:solidFill>
                            <a:schemeClr val="dk1"/>
                          </a:solidFill>
                          <a:latin typeface="Calibri" panose="020F0502020204030204" pitchFamily="34" charset="0"/>
                          <a:ea typeface="+mn-ea"/>
                          <a:cs typeface="Calibri" panose="020F0502020204030204" pitchFamily="34" charset="0"/>
                        </a:rPr>
                        <a:t>OT for excess</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100" kern="1200" baseline="0" dirty="0">
                          <a:solidFill>
                            <a:schemeClr val="dk1"/>
                          </a:solidFill>
                          <a:latin typeface="Calibri" panose="020F0502020204030204" pitchFamily="34" charset="0"/>
                          <a:ea typeface="+mn-ea"/>
                          <a:cs typeface="Calibri" panose="020F0502020204030204" pitchFamily="34" charset="0"/>
                        </a:rPr>
                        <a:t>Required as per CCU</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Calibri" panose="020F0502020204030204" pitchFamily="34" charset="0"/>
                          <a:ea typeface="+mn-ea"/>
                          <a:cs typeface="Calibri" panose="020F0502020204030204" pitchFamily="34" charset="0"/>
                        </a:rPr>
                        <a:t>TBC</a:t>
                      </a:r>
                      <a:endParaRPr lang="en-US" sz="11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FFC000"/>
                    </a:solidFill>
                  </a:tcPr>
                </a:tc>
                <a:extLst>
                  <a:ext uri="{0D108BD9-81ED-4DB2-BD59-A6C34878D82A}">
                    <a16:rowId xmlns:a16="http://schemas.microsoft.com/office/drawing/2014/main" val="3839302337"/>
                  </a:ext>
                </a:extLst>
              </a:tr>
              <a:tr h="250756">
                <a:tc>
                  <a:txBody>
                    <a:bodyPr/>
                    <a:lstStyle/>
                    <a:p>
                      <a:r>
                        <a:rPr lang="en-GB" sz="1100" dirty="0">
                          <a:latin typeface="Calibri" panose="020F0502020204030204" pitchFamily="34" charset="0"/>
                          <a:cs typeface="Calibri" panose="020F0502020204030204" pitchFamily="34" charset="0"/>
                        </a:rPr>
                        <a:t>10</a:t>
                      </a:r>
                      <a:endParaRPr lang="en-US" sz="1100" dirty="0">
                        <a:latin typeface="Calibri" panose="020F0502020204030204" pitchFamily="34" charset="0"/>
                        <a:cs typeface="Calibri" panose="020F0502020204030204" pitchFamily="34" charset="0"/>
                      </a:endParaRPr>
                    </a:p>
                  </a:txBody>
                  <a:tcPr>
                    <a:solidFill>
                      <a:schemeClr val="accent5">
                        <a:lumMod val="40000"/>
                        <a:lumOff val="60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100" kern="1200" baseline="0" dirty="0">
                          <a:solidFill>
                            <a:schemeClr val="dk1"/>
                          </a:solidFill>
                          <a:latin typeface="Calibri" panose="020F0502020204030204" pitchFamily="34" charset="0"/>
                          <a:ea typeface="+mn-ea"/>
                          <a:cs typeface="Calibri" panose="020F0502020204030204" pitchFamily="34" charset="0"/>
                        </a:rPr>
                        <a:t>STP for Loan creation &amp; disbursement </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lang="en-GB" sz="1100" kern="1200" baseline="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Calibri" panose="020F0502020204030204" pitchFamily="34" charset="0"/>
                          <a:ea typeface="+mn-ea"/>
                          <a:cs typeface="Calibri" panose="020F0502020204030204" pitchFamily="34" charset="0"/>
                        </a:rPr>
                        <a:t>To be prioritised </a:t>
                      </a:r>
                      <a:endParaRPr lang="en-US" sz="1100" kern="1200" dirty="0">
                        <a:solidFill>
                          <a:schemeClr val="dk1"/>
                        </a:solidFill>
                        <a:latin typeface="Calibri" panose="020F0502020204030204" pitchFamily="34" charset="0"/>
                        <a:ea typeface="+mn-ea"/>
                        <a:cs typeface="Calibri" panose="020F0502020204030204" pitchFamily="34" charset="0"/>
                      </a:endParaRPr>
                    </a:p>
                  </a:txBody>
                  <a:tcPr anchor="ctr">
                    <a:solidFill>
                      <a:schemeClr val="bg1">
                        <a:lumMod val="85000"/>
                      </a:schemeClr>
                    </a:solidFill>
                  </a:tcPr>
                </a:tc>
                <a:extLst>
                  <a:ext uri="{0D108BD9-81ED-4DB2-BD59-A6C34878D82A}">
                    <a16:rowId xmlns:a16="http://schemas.microsoft.com/office/drawing/2014/main" val="4068655108"/>
                  </a:ext>
                </a:extLst>
              </a:tr>
              <a:tr h="250756">
                <a:tc>
                  <a:txBody>
                    <a:bodyPr/>
                    <a:lstStyle/>
                    <a:p>
                      <a:r>
                        <a:rPr lang="en-GB" sz="1100" dirty="0">
                          <a:latin typeface="Calibri" panose="020F0502020204030204" pitchFamily="34" charset="0"/>
                          <a:cs typeface="Calibri" panose="020F0502020204030204" pitchFamily="34" charset="0"/>
                        </a:rPr>
                        <a:t>11</a:t>
                      </a:r>
                      <a:endParaRPr lang="en-US" sz="1100" dirty="0">
                        <a:latin typeface="Calibri" panose="020F0502020204030204" pitchFamily="34" charset="0"/>
                        <a:cs typeface="Calibri" panose="020F0502020204030204" pitchFamily="34" charset="0"/>
                      </a:endParaRPr>
                    </a:p>
                  </a:txBody>
                  <a:tcPr>
                    <a:solidFill>
                      <a:schemeClr val="accent5">
                        <a:lumMod val="40000"/>
                        <a:lumOff val="60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100" kern="1200" baseline="0" dirty="0">
                          <a:solidFill>
                            <a:schemeClr val="dk1"/>
                          </a:solidFill>
                          <a:latin typeface="Calibri" panose="020F0502020204030204" pitchFamily="34" charset="0"/>
                          <a:ea typeface="+mn-ea"/>
                          <a:cs typeface="Calibri" panose="020F0502020204030204" pitchFamily="34" charset="0"/>
                        </a:rPr>
                        <a:t>Product patches dependency</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lang="en-GB" sz="1100" kern="1200" baseline="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Calibri" panose="020F0502020204030204" pitchFamily="34" charset="0"/>
                          <a:ea typeface="+mn-ea"/>
                          <a:cs typeface="Calibri" panose="020F0502020204030204" pitchFamily="34" charset="0"/>
                        </a:rPr>
                        <a:t>Infosys</a:t>
                      </a:r>
                      <a:endParaRPr lang="en-US" sz="11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FFC000"/>
                    </a:solidFill>
                  </a:tcPr>
                </a:tc>
                <a:extLst>
                  <a:ext uri="{0D108BD9-81ED-4DB2-BD59-A6C34878D82A}">
                    <a16:rowId xmlns:a16="http://schemas.microsoft.com/office/drawing/2014/main" val="3622579996"/>
                  </a:ext>
                </a:extLst>
              </a:tr>
              <a:tr h="250756">
                <a:tc>
                  <a:txBody>
                    <a:bodyPr/>
                    <a:lstStyle/>
                    <a:p>
                      <a:r>
                        <a:rPr lang="en-GB" sz="1100" dirty="0">
                          <a:latin typeface="Calibri" panose="020F0502020204030204" pitchFamily="34" charset="0"/>
                          <a:cs typeface="Calibri" panose="020F0502020204030204" pitchFamily="34" charset="0"/>
                        </a:rPr>
                        <a:t>12</a:t>
                      </a:r>
                      <a:endParaRPr lang="en-US" sz="1100" dirty="0">
                        <a:latin typeface="Calibri" panose="020F0502020204030204" pitchFamily="34" charset="0"/>
                        <a:cs typeface="Calibri" panose="020F0502020204030204" pitchFamily="34" charset="0"/>
                      </a:endParaRPr>
                    </a:p>
                  </a:txBody>
                  <a:tcPr>
                    <a:solidFill>
                      <a:schemeClr val="accent5">
                        <a:lumMod val="40000"/>
                        <a:lumOff val="60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100" kern="1200" baseline="0" dirty="0">
                          <a:solidFill>
                            <a:schemeClr val="dk1"/>
                          </a:solidFill>
                          <a:latin typeface="Calibri" panose="020F0502020204030204" pitchFamily="34" charset="0"/>
                          <a:ea typeface="+mn-ea"/>
                          <a:cs typeface="Calibri" panose="020F0502020204030204" pitchFamily="34" charset="0"/>
                        </a:rPr>
                        <a:t>Approved data from OSCA</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lang="en-GB" sz="1100" kern="1200" baseline="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Calibri" panose="020F0502020204030204" pitchFamily="34" charset="0"/>
                          <a:ea typeface="+mn-ea"/>
                          <a:cs typeface="Calibri" panose="020F0502020204030204" pitchFamily="34" charset="0"/>
                        </a:rPr>
                        <a:t>TBC</a:t>
                      </a:r>
                      <a:endParaRPr lang="en-US" sz="11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FFC000"/>
                    </a:solidFill>
                  </a:tcPr>
                </a:tc>
                <a:extLst>
                  <a:ext uri="{0D108BD9-81ED-4DB2-BD59-A6C34878D82A}">
                    <a16:rowId xmlns:a16="http://schemas.microsoft.com/office/drawing/2014/main" val="1833674546"/>
                  </a:ext>
                </a:extLst>
              </a:tr>
              <a:tr h="250756">
                <a:tc>
                  <a:txBody>
                    <a:bodyPr/>
                    <a:lstStyle/>
                    <a:p>
                      <a:r>
                        <a:rPr lang="en-GB" sz="1100" dirty="0">
                          <a:latin typeface="Calibri" panose="020F0502020204030204" pitchFamily="34" charset="0"/>
                          <a:cs typeface="Calibri" panose="020F0502020204030204" pitchFamily="34" charset="0"/>
                        </a:rPr>
                        <a:t>13</a:t>
                      </a:r>
                      <a:endParaRPr lang="en-US" sz="1100" dirty="0">
                        <a:latin typeface="Calibri" panose="020F0502020204030204" pitchFamily="34" charset="0"/>
                        <a:cs typeface="Calibri" panose="020F0502020204030204" pitchFamily="34" charset="0"/>
                      </a:endParaRPr>
                    </a:p>
                  </a:txBody>
                  <a:tcPr>
                    <a:solidFill>
                      <a:schemeClr val="accent5">
                        <a:lumMod val="40000"/>
                        <a:lumOff val="60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100" kern="1200" baseline="0" dirty="0">
                          <a:solidFill>
                            <a:schemeClr val="dk1"/>
                          </a:solidFill>
                          <a:latin typeface="Calibri" panose="020F0502020204030204" pitchFamily="34" charset="0"/>
                          <a:ea typeface="+mn-ea"/>
                          <a:cs typeface="Calibri" panose="020F0502020204030204" pitchFamily="34" charset="0"/>
                        </a:rPr>
                        <a:t>Covenants</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100" kern="1200" baseline="0" dirty="0">
                          <a:solidFill>
                            <a:schemeClr val="dk1"/>
                          </a:solidFill>
                          <a:latin typeface="Calibri" panose="020F0502020204030204" pitchFamily="34" charset="0"/>
                          <a:ea typeface="+mn-ea"/>
                          <a:cs typeface="Calibri" panose="020F0502020204030204" pitchFamily="34" charset="0"/>
                        </a:rPr>
                        <a:t>Dev started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Calibri" panose="020F0502020204030204" pitchFamily="34" charset="0"/>
                          <a:ea typeface="+mn-ea"/>
                          <a:cs typeface="Calibri" panose="020F0502020204030204" pitchFamily="34" charset="0"/>
                        </a:rPr>
                        <a:t>WIP (40%)</a:t>
                      </a:r>
                      <a:endParaRPr lang="en-US" sz="11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92D050"/>
                    </a:solidFill>
                  </a:tcPr>
                </a:tc>
                <a:extLst>
                  <a:ext uri="{0D108BD9-81ED-4DB2-BD59-A6C34878D82A}">
                    <a16:rowId xmlns:a16="http://schemas.microsoft.com/office/drawing/2014/main" val="184118764"/>
                  </a:ext>
                </a:extLst>
              </a:tr>
              <a:tr h="250756">
                <a:tc>
                  <a:txBody>
                    <a:bodyPr/>
                    <a:lstStyle/>
                    <a:p>
                      <a:r>
                        <a:rPr lang="en-GB" sz="1100" dirty="0">
                          <a:latin typeface="Calibri" panose="020F0502020204030204" pitchFamily="34" charset="0"/>
                          <a:cs typeface="Calibri" panose="020F0502020204030204" pitchFamily="34" charset="0"/>
                        </a:rPr>
                        <a:t>14 </a:t>
                      </a:r>
                      <a:endParaRPr lang="en-US" sz="1100" dirty="0">
                        <a:latin typeface="Calibri" panose="020F0502020204030204" pitchFamily="34" charset="0"/>
                        <a:cs typeface="Calibri" panose="020F0502020204030204" pitchFamily="34" charset="0"/>
                      </a:endParaRPr>
                    </a:p>
                  </a:txBody>
                  <a:tcPr>
                    <a:solidFill>
                      <a:schemeClr val="accent5">
                        <a:lumMod val="40000"/>
                        <a:lumOff val="60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100" kern="1200" baseline="0" dirty="0">
                          <a:solidFill>
                            <a:schemeClr val="dk1"/>
                          </a:solidFill>
                          <a:latin typeface="Calibri" panose="020F0502020204030204" pitchFamily="34" charset="0"/>
                          <a:ea typeface="+mn-ea"/>
                          <a:cs typeface="Calibri" panose="020F0502020204030204" pitchFamily="34" charset="0"/>
                        </a:rPr>
                        <a:t>Commitment Fees</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100" kern="1200" baseline="0" dirty="0">
                          <a:solidFill>
                            <a:schemeClr val="dk1"/>
                          </a:solidFill>
                          <a:latin typeface="Calibri" panose="020F0502020204030204" pitchFamily="34" charset="0"/>
                          <a:ea typeface="+mn-ea"/>
                          <a:cs typeface="Calibri" panose="020F0502020204030204" pitchFamily="34" charset="0"/>
                        </a:rPr>
                        <a:t>Dev planned in Jan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92D050"/>
                    </a:solidFill>
                  </a:tcPr>
                </a:tc>
                <a:extLst>
                  <a:ext uri="{0D108BD9-81ED-4DB2-BD59-A6C34878D82A}">
                    <a16:rowId xmlns:a16="http://schemas.microsoft.com/office/drawing/2014/main" val="2770425710"/>
                  </a:ext>
                </a:extLst>
              </a:tr>
              <a:tr h="250756">
                <a:tc>
                  <a:txBody>
                    <a:bodyPr/>
                    <a:lstStyle/>
                    <a:p>
                      <a:r>
                        <a:rPr lang="en-GB" sz="1100" dirty="0">
                          <a:latin typeface="Calibri" panose="020F0502020204030204" pitchFamily="34" charset="0"/>
                          <a:cs typeface="Calibri" panose="020F0502020204030204" pitchFamily="34" charset="0"/>
                        </a:rPr>
                        <a:t>15</a:t>
                      </a:r>
                      <a:endParaRPr lang="en-US" sz="1100" dirty="0">
                        <a:latin typeface="Calibri" panose="020F0502020204030204" pitchFamily="34" charset="0"/>
                        <a:cs typeface="Calibri" panose="020F0502020204030204" pitchFamily="34" charset="0"/>
                      </a:endParaRPr>
                    </a:p>
                  </a:txBody>
                  <a:tcPr>
                    <a:solidFill>
                      <a:schemeClr val="accent5">
                        <a:lumMod val="40000"/>
                        <a:lumOff val="60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100" kern="1200" baseline="0" dirty="0">
                          <a:solidFill>
                            <a:schemeClr val="dk1"/>
                          </a:solidFill>
                          <a:latin typeface="Calibri" panose="020F0502020204030204" pitchFamily="34" charset="0"/>
                          <a:ea typeface="+mn-ea"/>
                          <a:cs typeface="Calibri" panose="020F0502020204030204" pitchFamily="34" charset="0"/>
                        </a:rPr>
                        <a:t>Audit </a:t>
                      </a:r>
                      <a:r>
                        <a:rPr lang="en-GB" sz="1100" kern="1200" baseline="0" dirty="0" err="1">
                          <a:solidFill>
                            <a:schemeClr val="dk1"/>
                          </a:solidFill>
                          <a:latin typeface="Calibri" panose="020F0502020204030204" pitchFamily="34" charset="0"/>
                          <a:ea typeface="+mn-ea"/>
                          <a:cs typeface="Calibri" panose="020F0502020204030204" pitchFamily="34" charset="0"/>
                        </a:rPr>
                        <a:t>Confo</a:t>
                      </a:r>
                      <a:endParaRPr lang="en-GB" sz="1100" kern="1200" baseline="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100" kern="1200" baseline="0" dirty="0">
                          <a:solidFill>
                            <a:schemeClr val="dk1"/>
                          </a:solidFill>
                          <a:latin typeface="Calibri" panose="020F0502020204030204" pitchFamily="34" charset="0"/>
                          <a:ea typeface="+mn-ea"/>
                          <a:cs typeface="Calibri" panose="020F0502020204030204" pitchFamily="34" charset="0"/>
                        </a:rPr>
                        <a:t>Impact assessment in progress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Calibri" panose="020F0502020204030204" pitchFamily="34" charset="0"/>
                        <a:ea typeface="+mn-ea"/>
                        <a:cs typeface="Calibri" panose="020F0502020204030204" pitchFamily="34" charset="0"/>
                      </a:endParaRPr>
                    </a:p>
                  </a:txBody>
                  <a:tcPr anchor="ctr">
                    <a:solidFill>
                      <a:srgbClr val="92D050"/>
                    </a:solidFill>
                  </a:tcPr>
                </a:tc>
                <a:extLst>
                  <a:ext uri="{0D108BD9-81ED-4DB2-BD59-A6C34878D82A}">
                    <a16:rowId xmlns:a16="http://schemas.microsoft.com/office/drawing/2014/main" val="3975369154"/>
                  </a:ext>
                </a:extLst>
              </a:tr>
            </a:tbl>
          </a:graphicData>
        </a:graphic>
      </p:graphicFrame>
    </p:spTree>
    <p:extLst>
      <p:ext uri="{BB962C8B-B14F-4D97-AF65-F5344CB8AC3E}">
        <p14:creationId xmlns:p14="http://schemas.microsoft.com/office/powerpoint/2010/main" val="4026630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2802467"/>
            <a:ext cx="8077200" cy="577850"/>
          </a:xfrm>
        </p:spPr>
        <p:txBody>
          <a:bodyPr/>
          <a:lstStyle/>
          <a:p>
            <a:pPr algn="ctr"/>
            <a:r>
              <a:rPr lang="en-GB" sz="2800" dirty="0">
                <a:latin typeface="+mn-lt"/>
              </a:rPr>
              <a:t>Limits Management</a:t>
            </a:r>
            <a:br>
              <a:rPr lang="en-GB" sz="2800" dirty="0">
                <a:latin typeface="+mn-lt"/>
              </a:rPr>
            </a:br>
            <a:r>
              <a:rPr lang="en-GB" sz="2800" dirty="0">
                <a:latin typeface="+mn-lt"/>
              </a:rPr>
              <a:t>Architecture &amp; Design Walkthrough</a:t>
            </a:r>
            <a:endParaRPr lang="en-US" sz="2800" dirty="0">
              <a:latin typeface="+mn-lt"/>
            </a:endParaRPr>
          </a:p>
        </p:txBody>
      </p:sp>
      <p:sp>
        <p:nvSpPr>
          <p:cNvPr id="3" name="Slide Number Placeholder 2"/>
          <p:cNvSpPr>
            <a:spLocks noGrp="1"/>
          </p:cNvSpPr>
          <p:nvPr>
            <p:ph type="sldNum" sz="quarter" idx="10"/>
          </p:nvPr>
        </p:nvSpPr>
        <p:spPr/>
        <p:txBody>
          <a:bodyPr/>
          <a:lstStyle/>
          <a:p>
            <a:pPr>
              <a:defRPr/>
            </a:pPr>
            <a:fld id="{9852D9AB-AB35-4FF6-8E25-5258891A136D}" type="slidenum">
              <a:rPr lang="en-US" altLang="en-US" smtClean="0"/>
              <a:pPr>
                <a:defRPr/>
              </a:pPr>
              <a:t>2</a:t>
            </a:fld>
            <a:endParaRPr lang="en-US" altLang="en-US" dirty="0"/>
          </a:p>
        </p:txBody>
      </p:sp>
    </p:spTree>
    <p:extLst>
      <p:ext uri="{BB962C8B-B14F-4D97-AF65-F5344CB8AC3E}">
        <p14:creationId xmlns:p14="http://schemas.microsoft.com/office/powerpoint/2010/main" val="1208452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3"/>
          <p:cNvSpPr>
            <a:spLocks noGrp="1"/>
          </p:cNvSpPr>
          <p:nvPr>
            <p:ph type="sldNum" sz="quarter" idx="10"/>
          </p:nvPr>
        </p:nvSpPr>
        <p:spPr>
          <a:noFill/>
        </p:spPr>
        <p:txBody>
          <a:bodyPr/>
          <a:lstStyle/>
          <a:p>
            <a:fld id="{49AD6D14-0907-48E0-8CD9-07AC46F07DE7}" type="slidenum">
              <a:rPr lang="en-US" altLang="en-US"/>
              <a:pPr/>
              <a:t>20</a:t>
            </a:fld>
            <a:endParaRPr lang="en-US" altLang="en-US" dirty="0"/>
          </a:p>
        </p:txBody>
      </p:sp>
      <p:graphicFrame>
        <p:nvGraphicFramePr>
          <p:cNvPr id="2" name="Table 1"/>
          <p:cNvGraphicFramePr>
            <a:graphicFrameLocks noGrp="1"/>
          </p:cNvGraphicFramePr>
          <p:nvPr>
            <p:extLst/>
          </p:nvPr>
        </p:nvGraphicFramePr>
        <p:xfrm>
          <a:off x="304800" y="596091"/>
          <a:ext cx="8659812" cy="4949527"/>
        </p:xfrm>
        <a:graphic>
          <a:graphicData uri="http://schemas.openxmlformats.org/drawingml/2006/table">
            <a:tbl>
              <a:tblPr firstRow="1" bandRow="1">
                <a:tableStyleId>{5C22544A-7EE6-4342-B048-85BDC9FD1C3A}</a:tableStyleId>
              </a:tblPr>
              <a:tblGrid>
                <a:gridCol w="416337">
                  <a:extLst>
                    <a:ext uri="{9D8B030D-6E8A-4147-A177-3AD203B41FA5}">
                      <a16:colId xmlns:a16="http://schemas.microsoft.com/office/drawing/2014/main" val="3072755840"/>
                    </a:ext>
                  </a:extLst>
                </a:gridCol>
                <a:gridCol w="994827">
                  <a:extLst>
                    <a:ext uri="{9D8B030D-6E8A-4147-A177-3AD203B41FA5}">
                      <a16:colId xmlns:a16="http://schemas.microsoft.com/office/drawing/2014/main" val="2564548702"/>
                    </a:ext>
                  </a:extLst>
                </a:gridCol>
                <a:gridCol w="2086069">
                  <a:extLst>
                    <a:ext uri="{9D8B030D-6E8A-4147-A177-3AD203B41FA5}">
                      <a16:colId xmlns:a16="http://schemas.microsoft.com/office/drawing/2014/main" val="1850831908"/>
                    </a:ext>
                  </a:extLst>
                </a:gridCol>
                <a:gridCol w="4281042">
                  <a:extLst>
                    <a:ext uri="{9D8B030D-6E8A-4147-A177-3AD203B41FA5}">
                      <a16:colId xmlns:a16="http://schemas.microsoft.com/office/drawing/2014/main" val="1895768604"/>
                    </a:ext>
                  </a:extLst>
                </a:gridCol>
                <a:gridCol w="881537">
                  <a:extLst>
                    <a:ext uri="{9D8B030D-6E8A-4147-A177-3AD203B41FA5}">
                      <a16:colId xmlns:a16="http://schemas.microsoft.com/office/drawing/2014/main" val="492479963"/>
                    </a:ext>
                  </a:extLst>
                </a:gridCol>
              </a:tblGrid>
              <a:tr h="289175">
                <a:tc>
                  <a:txBody>
                    <a:bodyPr/>
                    <a:lstStyle/>
                    <a:p>
                      <a:pPr algn="ctr"/>
                      <a:r>
                        <a:rPr lang="en-US" sz="1400" dirty="0">
                          <a:latin typeface="Calibri" panose="020F0502020204030204" pitchFamily="34" charset="0"/>
                          <a:cs typeface="Calibri" panose="020F0502020204030204" pitchFamily="34" charset="0"/>
                        </a:rPr>
                        <a:t>#</a:t>
                      </a:r>
                      <a:endParaRPr lang="en-US" sz="1400" b="1" dirty="0">
                        <a:latin typeface="Calibri" panose="020F0502020204030204" pitchFamily="34" charset="0"/>
                        <a:cs typeface="Calibri" panose="020F0502020204030204" pitchFamily="34" charset="0"/>
                      </a:endParaRPr>
                    </a:p>
                  </a:txBody>
                  <a:tcPr marL="72000" marR="72000" marT="36000" marB="36000" anchor="ctr"/>
                </a:tc>
                <a:tc>
                  <a:txBody>
                    <a:bodyPr/>
                    <a:lstStyle/>
                    <a:p>
                      <a:r>
                        <a:rPr lang="en-GB" sz="1400" b="1" dirty="0">
                          <a:latin typeface="Calibri" panose="020F0502020204030204" pitchFamily="34" charset="0"/>
                          <a:cs typeface="Calibri" panose="020F0502020204030204" pitchFamily="34" charset="0"/>
                        </a:rPr>
                        <a:t>Feature</a:t>
                      </a:r>
                      <a:endParaRPr lang="en-US" sz="1400" b="1" dirty="0">
                        <a:latin typeface="Calibri" panose="020F0502020204030204" pitchFamily="34" charset="0"/>
                        <a:cs typeface="Calibri" panose="020F0502020204030204" pitchFamily="34" charset="0"/>
                      </a:endParaRPr>
                    </a:p>
                  </a:txBody>
                  <a:tcPr marL="72000" marR="72000" marT="36000" marB="36000" anchor="ctr"/>
                </a:tc>
                <a:tc>
                  <a:txBody>
                    <a:bodyPr/>
                    <a:lstStyle/>
                    <a:p>
                      <a:r>
                        <a:rPr lang="en-US" sz="1400" dirty="0">
                          <a:latin typeface="Calibri" panose="020F0502020204030204" pitchFamily="34" charset="0"/>
                          <a:cs typeface="Calibri" panose="020F0502020204030204" pitchFamily="34" charset="0"/>
                        </a:rPr>
                        <a:t>Purpose</a:t>
                      </a:r>
                      <a:endParaRPr lang="en-US" sz="1400" b="1" dirty="0">
                        <a:latin typeface="Calibri" panose="020F0502020204030204" pitchFamily="34" charset="0"/>
                        <a:cs typeface="Calibri" panose="020F0502020204030204" pitchFamily="34" charset="0"/>
                      </a:endParaRPr>
                    </a:p>
                  </a:txBody>
                  <a:tcPr marL="72000" marR="72000" marT="36000" marB="36000" anchor="ctr"/>
                </a:tc>
                <a:tc>
                  <a:txBody>
                    <a:bodyPr/>
                    <a:lstStyle/>
                    <a:p>
                      <a:r>
                        <a:rPr lang="en-GB" sz="1400" dirty="0">
                          <a:latin typeface="Calibri" panose="020F0502020204030204" pitchFamily="34" charset="0"/>
                          <a:cs typeface="Calibri" panose="020F0502020204030204" pitchFamily="34" charset="0"/>
                        </a:rPr>
                        <a:t>Activities / Features</a:t>
                      </a:r>
                      <a:endParaRPr lang="en-US" sz="1400" b="1" dirty="0">
                        <a:latin typeface="Calibri" panose="020F0502020204030204" pitchFamily="34" charset="0"/>
                        <a:cs typeface="Calibri" panose="020F0502020204030204" pitchFamily="34" charset="0"/>
                      </a:endParaRPr>
                    </a:p>
                  </a:txBody>
                  <a:tcPr marL="72000" marR="72000" marT="36000" marB="36000" anchor="ctr"/>
                </a:tc>
                <a:tc>
                  <a:txBody>
                    <a:bodyPr/>
                    <a:lstStyle/>
                    <a:p>
                      <a:pPr algn="ctr"/>
                      <a:r>
                        <a:rPr lang="en-US" sz="1400" dirty="0">
                          <a:latin typeface="Calibri" panose="020F0502020204030204" pitchFamily="34" charset="0"/>
                          <a:cs typeface="Calibri" panose="020F0502020204030204" pitchFamily="34" charset="0"/>
                        </a:rPr>
                        <a:t>Target</a:t>
                      </a:r>
                      <a:endParaRPr lang="en-US" sz="1400" b="1" dirty="0">
                        <a:latin typeface="Calibri" panose="020F0502020204030204" pitchFamily="34" charset="0"/>
                        <a:cs typeface="Calibri" panose="020F0502020204030204" pitchFamily="34" charset="0"/>
                      </a:endParaRPr>
                    </a:p>
                  </a:txBody>
                  <a:tcPr marL="72000" marR="72000" marT="36000" marB="36000" anchor="ctr"/>
                </a:tc>
                <a:extLst>
                  <a:ext uri="{0D108BD9-81ED-4DB2-BD59-A6C34878D82A}">
                    <a16:rowId xmlns:a16="http://schemas.microsoft.com/office/drawing/2014/main" val="1115977084"/>
                  </a:ext>
                </a:extLst>
              </a:tr>
              <a:tr h="833355">
                <a:tc>
                  <a:txBody>
                    <a:bodyPr/>
                    <a:lstStyle/>
                    <a:p>
                      <a:pPr algn="ctr" fontAlgn="t"/>
                      <a:r>
                        <a:rPr lang="en-GB" sz="1200" u="none" strike="noStrike" dirty="0">
                          <a:effectLst/>
                          <a:latin typeface="Calibri" panose="020F0502020204030204" pitchFamily="34" charset="0"/>
                          <a:cs typeface="Calibri" panose="020F0502020204030204" pitchFamily="34" charset="0"/>
                        </a:rPr>
                        <a:t>1</a:t>
                      </a:r>
                      <a:endParaRPr lang="en-SG" sz="1200" b="0" i="0" u="none" strike="noStrike" dirty="0">
                        <a:solidFill>
                          <a:srgbClr val="000000"/>
                        </a:solidFill>
                        <a:effectLst/>
                        <a:latin typeface="Calibri" panose="020F0502020204030204" pitchFamily="34" charset="0"/>
                        <a:cs typeface="Calibri" panose="020F0502020204030204" pitchFamily="34" charset="0"/>
                      </a:endParaRPr>
                    </a:p>
                  </a:txBody>
                  <a:tcPr marL="72000" marR="72000" marT="36000" marB="36000" anchor="ctr"/>
                </a:tc>
                <a:tc>
                  <a:txBody>
                    <a:bodyPr/>
                    <a:lstStyle/>
                    <a:p>
                      <a:pPr algn="l" fontAlgn="t"/>
                      <a:r>
                        <a:rPr lang="en-GB" sz="1200" u="none" strike="noStrike" dirty="0">
                          <a:effectLst/>
                          <a:latin typeface="Calibri" panose="020F0502020204030204" pitchFamily="34" charset="0"/>
                          <a:cs typeface="Calibri" panose="020F0502020204030204" pitchFamily="34" charset="0"/>
                        </a:rPr>
                        <a:t>FIG</a:t>
                      </a:r>
                      <a:endParaRPr lang="en-SG" sz="1200" b="0" i="0" u="none" strike="noStrike" dirty="0">
                        <a:solidFill>
                          <a:srgbClr val="000000"/>
                        </a:solidFill>
                        <a:effectLst/>
                        <a:latin typeface="Calibri" panose="020F0502020204030204" pitchFamily="34" charset="0"/>
                        <a:cs typeface="Calibri" panose="020F0502020204030204" pitchFamily="34" charset="0"/>
                      </a:endParaRPr>
                    </a:p>
                  </a:txBody>
                  <a:tcPr marL="72000" marR="72000" marT="36000" marB="36000" anchor="ctr"/>
                </a:tc>
                <a:tc>
                  <a:txBody>
                    <a:bodyPr/>
                    <a:lstStyle/>
                    <a:p>
                      <a:pPr marL="0" indent="0" algn="l" fontAlgn="t">
                        <a:buNone/>
                      </a:pPr>
                      <a:r>
                        <a:rPr lang="en-US" sz="1200" u="none" strike="noStrike" baseline="0" dirty="0">
                          <a:effectLst/>
                          <a:latin typeface="Calibri" panose="020F0502020204030204" pitchFamily="34" charset="0"/>
                          <a:cs typeface="Calibri" panose="020F0502020204030204" pitchFamily="34" charset="0"/>
                        </a:rPr>
                        <a:t>Roll out CLS basic limit creation and enquiry functionalities and to support FIG go live</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72000" marR="72000" marT="36000" marB="36000" anchor="ctr"/>
                </a:tc>
                <a:tc>
                  <a:txBody>
                    <a:bodyPr/>
                    <a:lstStyle/>
                    <a:p>
                      <a:pPr marL="228600" indent="-228600" algn="l" fontAlgn="t">
                        <a:buAutoNum type="alphaLcPeriod"/>
                      </a:pPr>
                      <a:r>
                        <a:rPr lang="en-US" sz="1200" u="none" strike="noStrike" dirty="0">
                          <a:effectLst/>
                          <a:latin typeface="Calibri" panose="020F0502020204030204" pitchFamily="34" charset="0"/>
                          <a:cs typeface="Calibri" panose="020F0502020204030204" pitchFamily="34" charset="0"/>
                        </a:rPr>
                        <a:t>Migrate FIG approved limit from Limit Master to CLS</a:t>
                      </a:r>
                    </a:p>
                    <a:p>
                      <a:pPr marL="228600" indent="-228600" algn="l" fontAlgn="t">
                        <a:buAutoNum type="alphaLcPeriod"/>
                      </a:pPr>
                      <a:r>
                        <a:rPr lang="en-US" sz="1200" u="none" strike="noStrike" baseline="0" dirty="0">
                          <a:effectLst/>
                          <a:latin typeface="Calibri" panose="020F0502020204030204" pitchFamily="34" charset="0"/>
                          <a:cs typeface="Calibri" panose="020F0502020204030204" pitchFamily="34" charset="0"/>
                        </a:rPr>
                        <a:t>Link and update Finacle activated limit with FIG approved limit in CLS</a:t>
                      </a:r>
                    </a:p>
                    <a:p>
                      <a:pPr marL="228600" indent="-228600" algn="l" fontAlgn="t">
                        <a:buAutoNum type="alphaLcPeriod"/>
                      </a:pPr>
                      <a:r>
                        <a:rPr lang="en-US" sz="1200" u="none" strike="noStrike" baseline="0" dirty="0">
                          <a:effectLst/>
                          <a:latin typeface="Calibri" panose="020F0502020204030204" pitchFamily="34" charset="0"/>
                          <a:cs typeface="Calibri" panose="020F0502020204030204" pitchFamily="34" charset="0"/>
                        </a:rPr>
                        <a:t>Downstream handoff file for limit tree and FIG approved limit - Dec 17</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72000" marR="72000" marT="36000" marB="36000" anchor="ctr"/>
                </a:tc>
                <a:tc>
                  <a:txBody>
                    <a:bodyPr/>
                    <a:lstStyle/>
                    <a:p>
                      <a:pPr algn="ctr" fontAlgn="t"/>
                      <a:r>
                        <a:rPr lang="en-US" sz="1200" u="none" strike="noStrike" dirty="0">
                          <a:effectLst/>
                          <a:latin typeface="Calibri" panose="020F0502020204030204" pitchFamily="34" charset="0"/>
                          <a:cs typeface="Calibri" panose="020F0502020204030204" pitchFamily="34" charset="0"/>
                        </a:rPr>
                        <a:t>Sep ’17</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72000" marR="72000" marT="36000" marB="36000" anchor="ctr">
                    <a:solidFill>
                      <a:srgbClr val="00B0F0"/>
                    </a:solidFill>
                  </a:tcPr>
                </a:tc>
                <a:extLst>
                  <a:ext uri="{0D108BD9-81ED-4DB2-BD59-A6C34878D82A}">
                    <a16:rowId xmlns:a16="http://schemas.microsoft.com/office/drawing/2014/main" val="1210385724"/>
                  </a:ext>
                </a:extLst>
              </a:tr>
              <a:tr h="526382">
                <a:tc>
                  <a:txBody>
                    <a:bodyPr/>
                    <a:lstStyle/>
                    <a:p>
                      <a:pPr algn="ctr" fontAlgn="t"/>
                      <a:r>
                        <a:rPr lang="en-GB" sz="1200" u="none" strike="noStrike" dirty="0">
                          <a:effectLst/>
                          <a:latin typeface="Calibri" panose="020F0502020204030204" pitchFamily="34" charset="0"/>
                          <a:cs typeface="Calibri" panose="020F0502020204030204" pitchFamily="34" charset="0"/>
                        </a:rPr>
                        <a:t>2</a:t>
                      </a:r>
                      <a:endParaRPr lang="en-SG" sz="1200" b="0" i="0" u="none" strike="noStrike" dirty="0">
                        <a:solidFill>
                          <a:srgbClr val="000000"/>
                        </a:solidFill>
                        <a:effectLst/>
                        <a:latin typeface="Calibri" panose="020F0502020204030204" pitchFamily="34" charset="0"/>
                        <a:cs typeface="Calibri" panose="020F0502020204030204" pitchFamily="34" charset="0"/>
                      </a:endParaRPr>
                    </a:p>
                  </a:txBody>
                  <a:tcPr marL="72000" marR="72000" marT="36000" marB="36000" anchor="ctr"/>
                </a:tc>
                <a:tc>
                  <a:txBody>
                    <a:bodyPr/>
                    <a:lstStyle/>
                    <a:p>
                      <a:pPr algn="l" fontAlgn="t"/>
                      <a:r>
                        <a:rPr lang="en-GB" sz="1200" u="none" strike="noStrike" dirty="0">
                          <a:effectLst/>
                          <a:latin typeface="Calibri" panose="020F0502020204030204" pitchFamily="34" charset="0"/>
                          <a:cs typeface="Calibri" panose="020F0502020204030204" pitchFamily="34" charset="0"/>
                        </a:rPr>
                        <a:t>MAS 639 Earmarking</a:t>
                      </a:r>
                      <a:endParaRPr lang="en-SG" sz="1200" b="0" i="0" u="none" strike="noStrike" dirty="0">
                        <a:solidFill>
                          <a:srgbClr val="000000"/>
                        </a:solidFill>
                        <a:effectLst/>
                        <a:latin typeface="Calibri" panose="020F0502020204030204" pitchFamily="34" charset="0"/>
                        <a:cs typeface="Calibri" panose="020F0502020204030204" pitchFamily="34" charset="0"/>
                      </a:endParaRPr>
                    </a:p>
                  </a:txBody>
                  <a:tcPr marL="72000" marR="72000" marT="36000" marB="36000" anchor="ctr"/>
                </a:tc>
                <a:tc>
                  <a:txBody>
                    <a:bodyPr/>
                    <a:lstStyle/>
                    <a:p>
                      <a:pPr marL="0" indent="0" algn="l" fontAlgn="t">
                        <a:buNone/>
                      </a:pPr>
                      <a:r>
                        <a:rPr lang="en-US" sz="1200" u="none" strike="noStrike" dirty="0">
                          <a:effectLst/>
                          <a:latin typeface="Calibri" panose="020F0502020204030204" pitchFamily="34" charset="0"/>
                          <a:cs typeface="Calibri" panose="020F0502020204030204" pitchFamily="34" charset="0"/>
                        </a:rPr>
                        <a:t>Meet regulatory requirements</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72000" marR="72000" marT="36000" marB="36000" anchor="ctr"/>
                </a:tc>
                <a:tc>
                  <a:txBody>
                    <a:bodyPr/>
                    <a:lstStyle/>
                    <a:p>
                      <a:pPr marL="228600" indent="-228600" algn="l" fontAlgn="t">
                        <a:buAutoNum type="alphaLcPeriod"/>
                      </a:pPr>
                      <a:r>
                        <a:rPr lang="en-US" sz="1200" u="none" strike="noStrike" dirty="0">
                          <a:effectLst/>
                          <a:latin typeface="Calibri" panose="020F0502020204030204" pitchFamily="34" charset="0"/>
                          <a:cs typeface="Calibri" panose="020F0502020204030204" pitchFamily="34" charset="0"/>
                        </a:rPr>
                        <a:t>Capture and retrieval of MAS 639 earmarks</a:t>
                      </a:r>
                    </a:p>
                    <a:p>
                      <a:pPr marL="228600" indent="-228600" algn="l" fontAlgn="t">
                        <a:buAutoNum type="alphaLcPeriod"/>
                      </a:pPr>
                      <a:r>
                        <a:rPr lang="en-US" sz="1200" u="none" strike="noStrike" dirty="0">
                          <a:effectLst/>
                          <a:latin typeface="Calibri" panose="020F0502020204030204" pitchFamily="34" charset="0"/>
                          <a:cs typeface="Calibri" panose="020F0502020204030204" pitchFamily="34" charset="0"/>
                        </a:rPr>
                        <a:t>Retrieve head</a:t>
                      </a:r>
                      <a:r>
                        <a:rPr lang="en-US" sz="1200" u="none" strike="noStrike" baseline="0" dirty="0">
                          <a:effectLst/>
                          <a:latin typeface="Calibri" panose="020F0502020204030204" pitchFamily="34" charset="0"/>
                          <a:cs typeface="Calibri" panose="020F0502020204030204" pitchFamily="34" charset="0"/>
                        </a:rPr>
                        <a:t>room from FRDM</a:t>
                      </a:r>
                      <a:endParaRPr lang="en-US" sz="1200" u="none" strike="noStrike" dirty="0">
                        <a:effectLst/>
                        <a:latin typeface="Calibri" panose="020F0502020204030204" pitchFamily="34" charset="0"/>
                        <a:cs typeface="Calibri" panose="020F0502020204030204" pitchFamily="34" charset="0"/>
                      </a:endParaRPr>
                    </a:p>
                    <a:p>
                      <a:pPr marL="228600" indent="-228600" algn="l" fontAlgn="t">
                        <a:buAutoNum type="alphaLcPeriod"/>
                      </a:pPr>
                      <a:r>
                        <a:rPr lang="en-US" sz="1200" u="none" strike="noStrike" dirty="0">
                          <a:effectLst/>
                          <a:latin typeface="Calibri" panose="020F0502020204030204" pitchFamily="34" charset="0"/>
                          <a:cs typeface="Calibri" panose="020F0502020204030204" pitchFamily="34" charset="0"/>
                        </a:rPr>
                        <a:t>Limit checks on available headroom for</a:t>
                      </a:r>
                      <a:r>
                        <a:rPr lang="en-US" sz="1200" u="none" strike="noStrike" baseline="0" dirty="0">
                          <a:effectLst/>
                          <a:latin typeface="Calibri" panose="020F0502020204030204" pitchFamily="34" charset="0"/>
                          <a:cs typeface="Calibri" panose="020F0502020204030204" pitchFamily="34" charset="0"/>
                        </a:rPr>
                        <a:t> new</a:t>
                      </a:r>
                      <a:r>
                        <a:rPr lang="en-US" sz="1200" u="none" strike="noStrike" dirty="0">
                          <a:effectLst/>
                          <a:latin typeface="Calibri" panose="020F0502020204030204" pitchFamily="34" charset="0"/>
                          <a:cs typeface="Calibri" panose="020F0502020204030204" pitchFamily="34" charset="0"/>
                        </a:rPr>
                        <a:t> earmarks</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72000" marR="72000" marT="36000" marB="36000" anchor="ctr"/>
                </a:tc>
                <a:tc>
                  <a:txBody>
                    <a:bodyPr/>
                    <a:lstStyle/>
                    <a:p>
                      <a:pPr algn="ctr" fontAlgn="t"/>
                      <a:r>
                        <a:rPr lang="en-US" sz="1200" u="none" strike="noStrike" dirty="0">
                          <a:effectLst/>
                          <a:latin typeface="Calibri" panose="020F0502020204030204" pitchFamily="34" charset="0"/>
                          <a:cs typeface="Calibri" panose="020F0502020204030204" pitchFamily="34" charset="0"/>
                        </a:rPr>
                        <a:t>Jan ’18</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72000" marR="72000" marT="36000" marB="36000" anchor="ctr">
                    <a:solidFill>
                      <a:srgbClr val="92D050"/>
                    </a:solidFill>
                  </a:tcPr>
                </a:tc>
                <a:extLst>
                  <a:ext uri="{0D108BD9-81ED-4DB2-BD59-A6C34878D82A}">
                    <a16:rowId xmlns:a16="http://schemas.microsoft.com/office/drawing/2014/main" val="2207775533"/>
                  </a:ext>
                </a:extLst>
              </a:tr>
              <a:tr h="1754276">
                <a:tc>
                  <a:txBody>
                    <a:bodyPr/>
                    <a:lstStyle/>
                    <a:p>
                      <a:pPr algn="ctr" fontAlgn="t"/>
                      <a:r>
                        <a:rPr lang="en-GB" sz="1200" u="none" strike="noStrike" dirty="0">
                          <a:effectLst/>
                          <a:latin typeface="Calibri" panose="020F0502020204030204" pitchFamily="34" charset="0"/>
                          <a:cs typeface="Calibri" panose="020F0502020204030204" pitchFamily="34" charset="0"/>
                        </a:rPr>
                        <a:t>3</a:t>
                      </a:r>
                      <a:endParaRPr lang="en-SG" sz="1200" b="0" i="0" u="none" strike="noStrike" dirty="0">
                        <a:solidFill>
                          <a:srgbClr val="000000"/>
                        </a:solidFill>
                        <a:effectLst/>
                        <a:latin typeface="Calibri" panose="020F0502020204030204" pitchFamily="34" charset="0"/>
                        <a:cs typeface="Calibri" panose="020F0502020204030204" pitchFamily="34" charset="0"/>
                      </a:endParaRPr>
                    </a:p>
                  </a:txBody>
                  <a:tcPr marL="72000" marR="72000" marT="36000" marB="36000" anchor="ctr"/>
                </a:tc>
                <a:tc>
                  <a:txBody>
                    <a:bodyPr/>
                    <a:lstStyle/>
                    <a:p>
                      <a:pPr algn="l" fontAlgn="t"/>
                      <a:r>
                        <a:rPr lang="en-GB" sz="1200" u="none" strike="noStrike" dirty="0">
                          <a:effectLst/>
                          <a:latin typeface="Calibri" panose="020F0502020204030204" pitchFamily="34" charset="0"/>
                          <a:cs typeface="Calibri" panose="020F0502020204030204" pitchFamily="34" charset="0"/>
                        </a:rPr>
                        <a:t>AU</a:t>
                      </a:r>
                      <a:r>
                        <a:rPr lang="en-GB" sz="1200" u="none" strike="noStrike" baseline="0" dirty="0">
                          <a:effectLst/>
                          <a:latin typeface="Calibri" panose="020F0502020204030204" pitchFamily="34" charset="0"/>
                          <a:cs typeface="Calibri" panose="020F0502020204030204" pitchFamily="34" charset="0"/>
                        </a:rPr>
                        <a:t> Branch</a:t>
                      </a:r>
                      <a:endParaRPr lang="en-SG" sz="1200" b="0" i="0" u="none" strike="noStrike" dirty="0">
                        <a:solidFill>
                          <a:srgbClr val="000000"/>
                        </a:solidFill>
                        <a:effectLst/>
                        <a:latin typeface="Calibri" panose="020F0502020204030204" pitchFamily="34" charset="0"/>
                        <a:cs typeface="Calibri" panose="020F0502020204030204" pitchFamily="34" charset="0"/>
                      </a:endParaRPr>
                    </a:p>
                  </a:txBody>
                  <a:tcPr marL="72000" marR="72000" marT="36000" marB="36000" anchor="ctr"/>
                </a:tc>
                <a:tc>
                  <a:txBody>
                    <a:bodyPr/>
                    <a:lstStyle/>
                    <a:p>
                      <a:pPr marL="0" indent="0" algn="l" fontAlgn="t">
                        <a:buNone/>
                      </a:pPr>
                      <a:r>
                        <a:rPr lang="en-US" sz="1200" u="none" strike="noStrike" dirty="0">
                          <a:effectLst/>
                          <a:latin typeface="Calibri" panose="020F0502020204030204" pitchFamily="34" charset="0"/>
                          <a:cs typeface="Calibri" panose="020F0502020204030204" pitchFamily="34" charset="0"/>
                        </a:rPr>
                        <a:t>Roll out CLS foundation limit</a:t>
                      </a:r>
                      <a:r>
                        <a:rPr lang="en-US" sz="1200" u="none" strike="noStrike" baseline="0" dirty="0">
                          <a:effectLst/>
                          <a:latin typeface="Calibri" panose="020F0502020204030204" pitchFamily="34" charset="0"/>
                          <a:cs typeface="Calibri" panose="020F0502020204030204" pitchFamily="34" charset="0"/>
                        </a:rPr>
                        <a:t> and collateral functionalities for a branch and in use test on the functionalities built.</a:t>
                      </a:r>
                    </a:p>
                    <a:p>
                      <a:pPr marL="0" indent="0" algn="l" fontAlgn="t">
                        <a:buNone/>
                      </a:pPr>
                      <a:endParaRPr lang="en-US" sz="1200" u="none" strike="noStrike" baseline="0" dirty="0">
                        <a:effectLst/>
                        <a:latin typeface="Calibri" panose="020F0502020204030204" pitchFamily="34" charset="0"/>
                        <a:cs typeface="Calibri" panose="020F0502020204030204" pitchFamily="34" charset="0"/>
                      </a:endParaRPr>
                    </a:p>
                    <a:p>
                      <a:pPr marL="0" indent="0" algn="l" fontAlgn="t">
                        <a:buNone/>
                      </a:pPr>
                      <a:r>
                        <a:rPr lang="en-US" sz="1200" u="none" strike="noStrike" baseline="0" dirty="0">
                          <a:effectLst/>
                          <a:latin typeface="Calibri" panose="020F0502020204030204" pitchFamily="34" charset="0"/>
                          <a:cs typeface="Calibri" panose="020F0502020204030204" pitchFamily="34" charset="0"/>
                        </a:rPr>
                        <a:t>With the experience, put together a detailed plan for subsequent rollout to similar branches</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72000" marR="72000" marT="36000" marB="36000" anchor="ctr"/>
                </a:tc>
                <a:tc>
                  <a:txBody>
                    <a:bodyPr/>
                    <a:lstStyle/>
                    <a:p>
                      <a:pPr marL="228600" indent="-228600" algn="l" fontAlgn="t">
                        <a:buAutoNum type="alphaLcPeriod"/>
                      </a:pPr>
                      <a:r>
                        <a:rPr lang="en-US" sz="1200" u="none" strike="noStrike" dirty="0">
                          <a:effectLst/>
                          <a:latin typeface="Calibri" panose="020F0502020204030204" pitchFamily="34" charset="0"/>
                          <a:cs typeface="Calibri" panose="020F0502020204030204" pitchFamily="34" charset="0"/>
                        </a:rPr>
                        <a:t>Migrate</a:t>
                      </a:r>
                      <a:r>
                        <a:rPr lang="en-US" sz="1200" u="none" strike="noStrike" baseline="0" dirty="0">
                          <a:effectLst/>
                          <a:latin typeface="Calibri" panose="020F0502020204030204" pitchFamily="34" charset="0"/>
                          <a:cs typeface="Calibri" panose="020F0502020204030204" pitchFamily="34" charset="0"/>
                        </a:rPr>
                        <a:t> Finacle activated limits to CLS</a:t>
                      </a:r>
                      <a:endParaRPr lang="en-US" sz="1200" u="none" strike="noStrike" dirty="0">
                        <a:effectLst/>
                        <a:latin typeface="Calibri" panose="020F0502020204030204" pitchFamily="34" charset="0"/>
                        <a:cs typeface="Calibri" panose="020F0502020204030204" pitchFamily="34" charset="0"/>
                      </a:endParaRPr>
                    </a:p>
                    <a:p>
                      <a:pPr marL="228600" indent="-228600" algn="l" fontAlgn="t">
                        <a:buAutoNum type="alphaLcPeriod"/>
                      </a:pPr>
                      <a:r>
                        <a:rPr lang="en-US" sz="1200" u="none" strike="noStrike" dirty="0">
                          <a:effectLst/>
                          <a:latin typeface="Calibri" panose="020F0502020204030204" pitchFamily="34" charset="0"/>
                          <a:cs typeface="Calibri" panose="020F0502020204030204" pitchFamily="34" charset="0"/>
                        </a:rPr>
                        <a:t>Update </a:t>
                      </a:r>
                      <a:r>
                        <a:rPr lang="en-US" sz="1200" u="none" strike="noStrike" baseline="0" dirty="0">
                          <a:effectLst/>
                          <a:latin typeface="Calibri" panose="020F0502020204030204" pitchFamily="34" charset="0"/>
                          <a:cs typeface="Calibri" panose="020F0502020204030204" pitchFamily="34" charset="0"/>
                        </a:rPr>
                        <a:t>approved limit from OSCA, Finacle or manual</a:t>
                      </a:r>
                    </a:p>
                    <a:p>
                      <a:pPr marL="228600" indent="-228600" algn="l" fontAlgn="t">
                        <a:buAutoNum type="alphaLcPeriod"/>
                      </a:pPr>
                      <a:r>
                        <a:rPr lang="en-US" sz="1200" u="none" strike="noStrike" baseline="0" dirty="0">
                          <a:effectLst/>
                          <a:latin typeface="Calibri" panose="020F0502020204030204" pitchFamily="34" charset="0"/>
                          <a:cs typeface="Calibri" panose="020F0502020204030204" pitchFamily="34" charset="0"/>
                        </a:rPr>
                        <a:t>Migrate collateral from OSCA and Finacle to CLS</a:t>
                      </a:r>
                    </a:p>
                    <a:p>
                      <a:pPr marL="228600" indent="-228600" algn="l" fontAlgn="t">
                        <a:buAutoNum type="alphaLcPeriod"/>
                      </a:pPr>
                      <a:r>
                        <a:rPr lang="en-US" sz="1200" u="none" strike="noStrike" baseline="0" dirty="0">
                          <a:effectLst/>
                          <a:latin typeface="Calibri" panose="020F0502020204030204" pitchFamily="34" charset="0"/>
                          <a:cs typeface="Calibri" panose="020F0502020204030204" pitchFamily="34" charset="0"/>
                        </a:rPr>
                        <a:t>Build online enquiry and report for AU branch</a:t>
                      </a:r>
                    </a:p>
                    <a:p>
                      <a:pPr marL="228600" indent="-228600" algn="l" fontAlgn="t">
                        <a:buAutoNum type="alphaLcPeriod"/>
                      </a:pPr>
                      <a:r>
                        <a:rPr lang="en-US" sz="1200" u="none" strike="noStrike" baseline="0" dirty="0">
                          <a:effectLst/>
                          <a:latin typeface="Calibri" panose="020F0502020204030204" pitchFamily="34" charset="0"/>
                          <a:cs typeface="Calibri" panose="020F0502020204030204" pitchFamily="34" charset="0"/>
                        </a:rPr>
                        <a:t>Downstream handoff file for all AU branch limits and collaterals</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72000" marR="72000" marT="36000" marB="36000" anchor="ctr"/>
                </a:tc>
                <a:tc>
                  <a:txBody>
                    <a:bodyPr/>
                    <a:lstStyle/>
                    <a:p>
                      <a:pPr algn="ctr" fontAlgn="t"/>
                      <a:r>
                        <a:rPr lang="en-US" sz="1200" u="none" strike="noStrike" dirty="0">
                          <a:effectLst/>
                          <a:latin typeface="Calibri" panose="020F0502020204030204" pitchFamily="34" charset="0"/>
                          <a:cs typeface="Calibri" panose="020F0502020204030204" pitchFamily="34" charset="0"/>
                        </a:rPr>
                        <a:t>Q2 ’18</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72000" marR="72000" marT="36000" marB="36000" anchor="ctr">
                    <a:solidFill>
                      <a:srgbClr val="92D050"/>
                    </a:solidFill>
                  </a:tcPr>
                </a:tc>
                <a:extLst>
                  <a:ext uri="{0D108BD9-81ED-4DB2-BD59-A6C34878D82A}">
                    <a16:rowId xmlns:a16="http://schemas.microsoft.com/office/drawing/2014/main" val="1281401203"/>
                  </a:ext>
                </a:extLst>
              </a:tr>
              <a:tr h="1299036">
                <a:tc>
                  <a:txBody>
                    <a:bodyPr/>
                    <a:lstStyle/>
                    <a:p>
                      <a:pPr algn="ctr" fontAlgn="t"/>
                      <a:r>
                        <a:rPr lang="en-SG" sz="1200" u="none" strike="noStrike" dirty="0">
                          <a:effectLst/>
                          <a:latin typeface="Calibri" panose="020F0502020204030204" pitchFamily="34" charset="0"/>
                          <a:cs typeface="Calibri" panose="020F0502020204030204" pitchFamily="34" charset="0"/>
                        </a:rPr>
                        <a:t>4</a:t>
                      </a:r>
                      <a:endParaRPr lang="en-SG" sz="1200" b="0" i="0" u="none" strike="noStrike" dirty="0">
                        <a:solidFill>
                          <a:srgbClr val="000000"/>
                        </a:solidFill>
                        <a:effectLst/>
                        <a:latin typeface="Calibri" panose="020F0502020204030204" pitchFamily="34" charset="0"/>
                        <a:cs typeface="Calibri" panose="020F0502020204030204" pitchFamily="34" charset="0"/>
                      </a:endParaRPr>
                    </a:p>
                  </a:txBody>
                  <a:tcPr marL="72000" marR="72000" marT="36000" marB="36000" anchor="ctr"/>
                </a:tc>
                <a:tc>
                  <a:txBody>
                    <a:bodyPr/>
                    <a:lstStyle/>
                    <a:p>
                      <a:pPr algn="l" fontAlgn="t"/>
                      <a:r>
                        <a:rPr lang="en-SG" sz="1200" u="none" strike="noStrike" dirty="0">
                          <a:effectLst/>
                          <a:latin typeface="Calibri" panose="020F0502020204030204" pitchFamily="34" charset="0"/>
                          <a:cs typeface="Calibri" panose="020F0502020204030204" pitchFamily="34" charset="0"/>
                        </a:rPr>
                        <a:t>AU data loading</a:t>
                      </a:r>
                      <a:endParaRPr lang="en-SG" sz="1200" b="0" i="0" u="none" strike="noStrike" baseline="30000" dirty="0">
                        <a:solidFill>
                          <a:srgbClr val="000000"/>
                        </a:solidFill>
                        <a:effectLst/>
                        <a:latin typeface="Calibri" panose="020F0502020204030204" pitchFamily="34" charset="0"/>
                        <a:cs typeface="Calibri" panose="020F0502020204030204" pitchFamily="34" charset="0"/>
                      </a:endParaRPr>
                    </a:p>
                  </a:txBody>
                  <a:tcPr marL="72000" marR="72000" marT="36000" marB="36000" anchor="ctr"/>
                </a:tc>
                <a:tc>
                  <a:txBody>
                    <a:bodyPr/>
                    <a:lstStyle/>
                    <a:p>
                      <a:pPr marL="0" indent="0" algn="l" fontAlgn="t">
                        <a:buNone/>
                      </a:pPr>
                      <a:r>
                        <a:rPr lang="en-GB" sz="1200" u="none" strike="noStrike" baseline="0" dirty="0">
                          <a:effectLst/>
                          <a:latin typeface="Calibri" panose="020F0502020204030204" pitchFamily="34" charset="0"/>
                          <a:cs typeface="Calibri" panose="020F0502020204030204" pitchFamily="34" charset="0"/>
                        </a:rPr>
                        <a:t>To send real-time update for limits to CLS &amp; EOD updated for collaterals</a:t>
                      </a:r>
                      <a:endParaRPr lang="en-US" sz="1200" u="none" strike="noStrike" baseline="0" dirty="0">
                        <a:effectLst/>
                        <a:latin typeface="Calibri" panose="020F0502020204030204" pitchFamily="34" charset="0"/>
                        <a:cs typeface="Calibri" panose="020F0502020204030204" pitchFamily="34" charset="0"/>
                      </a:endParaRPr>
                    </a:p>
                  </a:txBody>
                  <a:tcPr marL="72000" marR="72000" marT="36000" marB="36000" anchor="ctr"/>
                </a:tc>
                <a:tc>
                  <a:txBody>
                    <a:bodyPr/>
                    <a:lstStyle/>
                    <a:p>
                      <a:pPr marL="228600" indent="-228600" algn="l" fontAlgn="t">
                        <a:buAutoNum type="alphaLcPeriod"/>
                      </a:pPr>
                      <a:r>
                        <a:rPr lang="en-GB" sz="1200" b="0" i="0" u="none" strike="noStrike" dirty="0">
                          <a:solidFill>
                            <a:srgbClr val="000000"/>
                          </a:solidFill>
                          <a:effectLst/>
                          <a:latin typeface="Calibri" panose="020F0502020204030204" pitchFamily="34" charset="0"/>
                          <a:cs typeface="Calibri" panose="020F0502020204030204" pitchFamily="34" charset="0"/>
                        </a:rPr>
                        <a:t>Load limits data into CLS</a:t>
                      </a:r>
                    </a:p>
                    <a:p>
                      <a:pPr marL="228600" indent="-228600" algn="l" fontAlgn="t">
                        <a:buAutoNum type="alphaLcPeriod"/>
                      </a:pPr>
                      <a:r>
                        <a:rPr lang="en-GB" sz="1200" b="0" i="0" u="none" strike="noStrike" dirty="0">
                          <a:solidFill>
                            <a:srgbClr val="000000"/>
                          </a:solidFill>
                          <a:effectLst/>
                          <a:latin typeface="Calibri" panose="020F0502020204030204" pitchFamily="34" charset="0"/>
                          <a:cs typeface="Calibri" panose="020F0502020204030204" pitchFamily="34" charset="0"/>
                        </a:rPr>
                        <a:t>Real-time update of limits from Finacle to CLS</a:t>
                      </a:r>
                    </a:p>
                    <a:p>
                      <a:pPr marL="228600" marR="0" lvl="0" indent="-228600" algn="l" defTabSz="685800" rtl="0" eaLnBrk="1" fontAlgn="t" latinLnBrk="0" hangingPunct="1">
                        <a:lnSpc>
                          <a:spcPct val="100000"/>
                        </a:lnSpc>
                        <a:spcBef>
                          <a:spcPts val="0"/>
                        </a:spcBef>
                        <a:spcAft>
                          <a:spcPts val="0"/>
                        </a:spcAft>
                        <a:buClrTx/>
                        <a:buSzTx/>
                        <a:buFontTx/>
                        <a:buAutoNum type="alphaLcPeriod"/>
                        <a:tabLst/>
                        <a:defRPr/>
                      </a:pPr>
                      <a:r>
                        <a:rPr lang="en-GB" sz="1200" b="0" i="0" u="none" strike="noStrike" dirty="0">
                          <a:solidFill>
                            <a:srgbClr val="000000"/>
                          </a:solidFill>
                          <a:effectLst/>
                          <a:latin typeface="Calibri" panose="020F0502020204030204" pitchFamily="34" charset="0"/>
                          <a:cs typeface="Calibri" panose="020F0502020204030204" pitchFamily="34" charset="0"/>
                        </a:rPr>
                        <a:t>EOD collateral data from Finacle to CLS</a:t>
                      </a:r>
                    </a:p>
                  </a:txBody>
                  <a:tcPr marL="72000" marR="72000" marT="36000" marB="36000" anchor="ctr"/>
                </a:tc>
                <a:tc>
                  <a:txBody>
                    <a:bodyPr/>
                    <a:lstStyle/>
                    <a:p>
                      <a:pPr algn="ctr" fontAlgn="t"/>
                      <a:r>
                        <a:rPr lang="en-GB" sz="1200" b="0" i="0" u="none" strike="noStrike" dirty="0">
                          <a:solidFill>
                            <a:srgbClr val="000000"/>
                          </a:solidFill>
                          <a:effectLst/>
                          <a:latin typeface="Calibri" panose="020F0502020204030204" pitchFamily="34" charset="0"/>
                          <a:cs typeface="Calibri" panose="020F0502020204030204" pitchFamily="34" charset="0"/>
                        </a:rPr>
                        <a:t>Q1 ’18</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72000" marR="72000" marT="36000" marB="36000" anchor="ctr">
                    <a:solidFill>
                      <a:srgbClr val="92D050"/>
                    </a:solidFill>
                  </a:tcPr>
                </a:tc>
                <a:extLst>
                  <a:ext uri="{0D108BD9-81ED-4DB2-BD59-A6C34878D82A}">
                    <a16:rowId xmlns:a16="http://schemas.microsoft.com/office/drawing/2014/main" val="232832742"/>
                  </a:ext>
                </a:extLst>
              </a:tr>
            </a:tbl>
          </a:graphicData>
        </a:graphic>
      </p:graphicFrame>
      <p:sp>
        <p:nvSpPr>
          <p:cNvPr id="5" name="Title 1"/>
          <p:cNvSpPr>
            <a:spLocks noGrp="1"/>
          </p:cNvSpPr>
          <p:nvPr>
            <p:ph type="title"/>
          </p:nvPr>
        </p:nvSpPr>
        <p:spPr>
          <a:xfrm>
            <a:off x="0" y="0"/>
            <a:ext cx="7934037" cy="579187"/>
          </a:xfrm>
        </p:spPr>
        <p:txBody>
          <a:bodyPr>
            <a:normAutofit/>
          </a:bodyPr>
          <a:lstStyle/>
          <a:p>
            <a:r>
              <a:rPr lang="en-GB" sz="2000" b="1" dirty="0">
                <a:solidFill>
                  <a:schemeClr val="tx1"/>
                </a:solidFill>
                <a:latin typeface="Arial" pitchFamily="34" charset="0"/>
                <a:cs typeface="Arial" pitchFamily="34" charset="0"/>
              </a:rPr>
              <a:t>Near term rollout plan for CLS</a:t>
            </a:r>
          </a:p>
        </p:txBody>
      </p:sp>
    </p:spTree>
    <p:extLst>
      <p:ext uri="{BB962C8B-B14F-4D97-AF65-F5344CB8AC3E}">
        <p14:creationId xmlns:p14="http://schemas.microsoft.com/office/powerpoint/2010/main" val="3540970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2802467"/>
            <a:ext cx="8077200" cy="577850"/>
          </a:xfrm>
        </p:spPr>
        <p:txBody>
          <a:bodyPr/>
          <a:lstStyle/>
          <a:p>
            <a:pPr algn="ctr"/>
            <a:r>
              <a:rPr lang="en-GB" sz="2800" dirty="0">
                <a:latin typeface="+mn-lt"/>
              </a:rPr>
              <a:t>Dashboard</a:t>
            </a:r>
            <a:endParaRPr lang="en-US" sz="2800" dirty="0">
              <a:latin typeface="+mn-lt"/>
            </a:endParaRPr>
          </a:p>
        </p:txBody>
      </p:sp>
      <p:sp>
        <p:nvSpPr>
          <p:cNvPr id="3" name="Slide Number Placeholder 2"/>
          <p:cNvSpPr>
            <a:spLocks noGrp="1"/>
          </p:cNvSpPr>
          <p:nvPr>
            <p:ph type="sldNum" sz="quarter" idx="10"/>
          </p:nvPr>
        </p:nvSpPr>
        <p:spPr/>
        <p:txBody>
          <a:bodyPr/>
          <a:lstStyle/>
          <a:p>
            <a:pPr>
              <a:defRPr/>
            </a:pPr>
            <a:fld id="{9852D9AB-AB35-4FF6-8E25-5258891A136D}" type="slidenum">
              <a:rPr lang="en-US" altLang="en-US" smtClean="0"/>
              <a:pPr>
                <a:defRPr/>
              </a:pPr>
              <a:t>21</a:t>
            </a:fld>
            <a:endParaRPr lang="en-US" altLang="en-US" dirty="0"/>
          </a:p>
        </p:txBody>
      </p:sp>
    </p:spTree>
    <p:extLst>
      <p:ext uri="{BB962C8B-B14F-4D97-AF65-F5344CB8AC3E}">
        <p14:creationId xmlns:p14="http://schemas.microsoft.com/office/powerpoint/2010/main" val="2954678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668"/>
            <a:ext cx="8077200" cy="577850"/>
          </a:xfrm>
        </p:spPr>
        <p:txBody>
          <a:bodyPr/>
          <a:lstStyle/>
          <a:p>
            <a:r>
              <a:rPr lang="en-GB" dirty="0">
                <a:latin typeface="+mn-lt"/>
              </a:rPr>
              <a:t>Business Vision &amp; Desired Processes </a:t>
            </a:r>
            <a:endParaRPr lang="en-US" dirty="0">
              <a:latin typeface="+mn-lt"/>
            </a:endParaRPr>
          </a:p>
        </p:txBody>
      </p:sp>
      <p:sp>
        <p:nvSpPr>
          <p:cNvPr id="5" name="Content Placeholder 2"/>
          <p:cNvSpPr>
            <a:spLocks noGrp="1"/>
          </p:cNvSpPr>
          <p:nvPr>
            <p:ph idx="1"/>
          </p:nvPr>
        </p:nvSpPr>
        <p:spPr>
          <a:xfrm>
            <a:off x="458512" y="831045"/>
            <a:ext cx="7845191" cy="4940188"/>
          </a:xfrm>
        </p:spPr>
        <p:txBody>
          <a:bodyPr/>
          <a:lstStyle/>
          <a:p>
            <a:pPr marL="0" lvl="0" indent="0">
              <a:buNone/>
            </a:pPr>
            <a:r>
              <a:rPr lang="en-US" sz="2400" b="1" dirty="0"/>
              <a:t>4 key objectives</a:t>
            </a:r>
          </a:p>
          <a:p>
            <a:pPr marL="0" lvl="0" indent="0">
              <a:buNone/>
            </a:pPr>
            <a:endParaRPr lang="en-US" sz="2400" b="1" dirty="0"/>
          </a:p>
          <a:p>
            <a:pPr>
              <a:buFont typeface="Wingdings" pitchFamily="2" charset="2"/>
              <a:buChar char="v"/>
            </a:pPr>
            <a:r>
              <a:rPr lang="en-US" sz="2400" b="1" dirty="0"/>
              <a:t>An efficient process for creating and approving credits</a:t>
            </a:r>
          </a:p>
          <a:p>
            <a:pPr>
              <a:buFont typeface="Wingdings" pitchFamily="2" charset="2"/>
              <a:buChar char="v"/>
            </a:pPr>
            <a:endParaRPr lang="en-US" sz="2400" b="1" dirty="0"/>
          </a:p>
          <a:p>
            <a:pPr lvl="1"/>
            <a:r>
              <a:rPr lang="en-US" sz="1400" dirty="0"/>
              <a:t>Better User Experience/User Interface;</a:t>
            </a:r>
          </a:p>
          <a:p>
            <a:pPr lvl="1"/>
            <a:r>
              <a:rPr lang="en-US" sz="1400" dirty="0"/>
              <a:t>Less manual/repeat/duplication : efforts geared to the truly important elements of the deal/borrower. Spend more time analyzing the data than collating the data (peer comp, compilation of key data for credit memo, one time entry of data – key terms in term sheet such as covenants, collateral populates key sections of credit memo. </a:t>
            </a:r>
          </a:p>
          <a:p>
            <a:pPr lvl="1"/>
            <a:r>
              <a:rPr lang="en-US" sz="1400" dirty="0"/>
              <a:t>Integrated workflow : across 10-stage end to end (e.g. Pro-Am in workflow, No need for manual activation form, no need to get exposure, rating details etc. for email approvals, lost time of memo “in-transit”)</a:t>
            </a:r>
          </a:p>
          <a:p>
            <a:pPr lvl="1"/>
            <a:r>
              <a:rPr lang="en-US" sz="1400" dirty="0"/>
              <a:t>Eliminate/Reduce “waste” : print, photocopy, scan</a:t>
            </a:r>
          </a:p>
          <a:p>
            <a:pPr lvl="1"/>
            <a:r>
              <a:rPr lang="en-US" sz="1400" dirty="0"/>
              <a:t>Improved process (which could hitherto be designed due to system limitations e.g. realignment of facility)</a:t>
            </a:r>
          </a:p>
          <a:p>
            <a:pPr lvl="1"/>
            <a:r>
              <a:rPr lang="en-US" sz="1400" dirty="0"/>
              <a:t>Mobile ready (ability to view client details, support/approve memos).</a:t>
            </a:r>
          </a:p>
          <a:p>
            <a:endParaRPr lang="en-US" sz="3000" dirty="0"/>
          </a:p>
        </p:txBody>
      </p:sp>
      <p:sp>
        <p:nvSpPr>
          <p:cNvPr id="3" name="Slide Number Placeholder 2"/>
          <p:cNvSpPr>
            <a:spLocks noGrp="1"/>
          </p:cNvSpPr>
          <p:nvPr>
            <p:ph type="sldNum" sz="quarter" idx="10"/>
          </p:nvPr>
        </p:nvSpPr>
        <p:spPr/>
        <p:txBody>
          <a:bodyPr/>
          <a:lstStyle/>
          <a:p>
            <a:pPr>
              <a:defRPr/>
            </a:pPr>
            <a:fld id="{9852D9AB-AB35-4FF6-8E25-5258891A136D}" type="slidenum">
              <a:rPr lang="en-US" altLang="en-US" smtClean="0"/>
              <a:pPr>
                <a:defRPr/>
              </a:pPr>
              <a:t>22</a:t>
            </a:fld>
            <a:endParaRPr lang="en-US" altLang="en-US" dirty="0"/>
          </a:p>
        </p:txBody>
      </p:sp>
    </p:spTree>
    <p:extLst>
      <p:ext uri="{BB962C8B-B14F-4D97-AF65-F5344CB8AC3E}">
        <p14:creationId xmlns:p14="http://schemas.microsoft.com/office/powerpoint/2010/main" val="2396629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668"/>
            <a:ext cx="8077200" cy="577850"/>
          </a:xfrm>
        </p:spPr>
        <p:txBody>
          <a:bodyPr/>
          <a:lstStyle/>
          <a:p>
            <a:r>
              <a:rPr lang="en-GB" dirty="0">
                <a:latin typeface="+mn-lt"/>
              </a:rPr>
              <a:t>Business Vision &amp; Desired Processes – </a:t>
            </a:r>
            <a:r>
              <a:rPr lang="en-GB" dirty="0" err="1">
                <a:latin typeface="+mn-lt"/>
              </a:rPr>
              <a:t>con’t</a:t>
            </a:r>
            <a:r>
              <a:rPr lang="en-GB" dirty="0">
                <a:latin typeface="+mn-lt"/>
              </a:rPr>
              <a:t>… </a:t>
            </a:r>
            <a:endParaRPr lang="en-US" dirty="0">
              <a:latin typeface="+mn-lt"/>
            </a:endParaRPr>
          </a:p>
        </p:txBody>
      </p:sp>
      <p:sp>
        <p:nvSpPr>
          <p:cNvPr id="5" name="Content Placeholder 2"/>
          <p:cNvSpPr>
            <a:spLocks noGrp="1"/>
          </p:cNvSpPr>
          <p:nvPr>
            <p:ph idx="1"/>
          </p:nvPr>
        </p:nvSpPr>
        <p:spPr>
          <a:xfrm>
            <a:off x="444658" y="595518"/>
            <a:ext cx="7845191" cy="4940188"/>
          </a:xfrm>
        </p:spPr>
        <p:txBody>
          <a:bodyPr/>
          <a:lstStyle/>
          <a:p>
            <a:pPr marL="0" lvl="0" indent="0">
              <a:buNone/>
            </a:pPr>
            <a:r>
              <a:rPr lang="en-US" sz="2400" b="1" dirty="0"/>
              <a:t>4 key objectives – </a:t>
            </a:r>
            <a:r>
              <a:rPr lang="en-US" sz="2400" b="1" dirty="0" err="1"/>
              <a:t>con’t</a:t>
            </a:r>
            <a:r>
              <a:rPr lang="en-US" sz="2400" b="1" dirty="0"/>
              <a:t>…</a:t>
            </a:r>
          </a:p>
          <a:p>
            <a:pPr marL="0" lvl="0" indent="0">
              <a:buNone/>
            </a:pPr>
            <a:endParaRPr lang="en-US" sz="2400" b="1" dirty="0"/>
          </a:p>
          <a:p>
            <a:pPr>
              <a:buFont typeface="Wingdings" pitchFamily="2" charset="2"/>
              <a:buChar char="v"/>
            </a:pPr>
            <a:r>
              <a:rPr lang="en-US" sz="2400" b="1" dirty="0"/>
              <a:t>Better controls and risk monitoring/management.</a:t>
            </a:r>
          </a:p>
          <a:p>
            <a:pPr lvl="1"/>
            <a:r>
              <a:rPr lang="en-US" sz="1400" dirty="0"/>
              <a:t>Timely and improved reports/info to make decisions or get view about customer at different junctures.</a:t>
            </a:r>
          </a:p>
          <a:p>
            <a:pPr lvl="1"/>
            <a:r>
              <a:rPr lang="en-US" sz="1400" dirty="0"/>
              <a:t>System generated alerts (</a:t>
            </a:r>
            <a:r>
              <a:rPr lang="en-US" sz="1400" dirty="0" err="1"/>
              <a:t>dpd</a:t>
            </a:r>
            <a:r>
              <a:rPr lang="en-US" sz="1400" dirty="0"/>
              <a:t>, external rating downgrade, CRANE, significant deterioration in financials). </a:t>
            </a:r>
          </a:p>
          <a:p>
            <a:pPr lvl="1"/>
            <a:r>
              <a:rPr lang="en-US" sz="1400" dirty="0"/>
              <a:t>Data Quality</a:t>
            </a:r>
          </a:p>
          <a:p>
            <a:pPr lvl="1"/>
            <a:r>
              <a:rPr lang="en-US" sz="1400" dirty="0"/>
              <a:t>Better analytics capability</a:t>
            </a:r>
          </a:p>
          <a:p>
            <a:pPr lvl="1"/>
            <a:r>
              <a:rPr lang="en-US" sz="1400" dirty="0"/>
              <a:t>History (previous rejects, </a:t>
            </a:r>
            <a:r>
              <a:rPr lang="en-US" sz="1400" dirty="0" err="1"/>
              <a:t>dpd</a:t>
            </a:r>
            <a:r>
              <a:rPr lang="en-US" sz="1400" dirty="0"/>
              <a:t>, rating migration)</a:t>
            </a:r>
          </a:p>
          <a:p>
            <a:pPr lvl="1"/>
            <a:r>
              <a:rPr lang="en-US" sz="1400" dirty="0"/>
              <a:t>System validations (RAC deviations, DOA) - </a:t>
            </a:r>
            <a:r>
              <a:rPr lang="en-GB" sz="1400" dirty="0"/>
              <a:t>reduce variability in the underwriting process, risk effort/decisions geared to the truly important elements of the deal or complex deals.</a:t>
            </a:r>
          </a:p>
          <a:p>
            <a:pPr lvl="1"/>
            <a:endParaRPr lang="en-US" sz="1200" dirty="0"/>
          </a:p>
          <a:p>
            <a:endParaRPr lang="en-US" sz="3000" dirty="0"/>
          </a:p>
        </p:txBody>
      </p:sp>
      <p:sp>
        <p:nvSpPr>
          <p:cNvPr id="3" name="Slide Number Placeholder 2"/>
          <p:cNvSpPr>
            <a:spLocks noGrp="1"/>
          </p:cNvSpPr>
          <p:nvPr>
            <p:ph type="sldNum" sz="quarter" idx="10"/>
          </p:nvPr>
        </p:nvSpPr>
        <p:spPr/>
        <p:txBody>
          <a:bodyPr/>
          <a:lstStyle/>
          <a:p>
            <a:pPr>
              <a:defRPr/>
            </a:pPr>
            <a:fld id="{9852D9AB-AB35-4FF6-8E25-5258891A136D}" type="slidenum">
              <a:rPr lang="en-US" altLang="en-US" smtClean="0"/>
              <a:pPr>
                <a:defRPr/>
              </a:pPr>
              <a:t>23</a:t>
            </a:fld>
            <a:endParaRPr lang="en-US" altLang="en-US" dirty="0"/>
          </a:p>
        </p:txBody>
      </p:sp>
    </p:spTree>
    <p:extLst>
      <p:ext uri="{BB962C8B-B14F-4D97-AF65-F5344CB8AC3E}">
        <p14:creationId xmlns:p14="http://schemas.microsoft.com/office/powerpoint/2010/main" val="267731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668"/>
            <a:ext cx="8077200" cy="577850"/>
          </a:xfrm>
        </p:spPr>
        <p:txBody>
          <a:bodyPr/>
          <a:lstStyle/>
          <a:p>
            <a:r>
              <a:rPr lang="en-GB" dirty="0">
                <a:latin typeface="+mn-lt"/>
              </a:rPr>
              <a:t>Business Vision &amp; Desired Processes – </a:t>
            </a:r>
            <a:r>
              <a:rPr lang="en-GB" dirty="0" err="1">
                <a:latin typeface="+mn-lt"/>
              </a:rPr>
              <a:t>con’t</a:t>
            </a:r>
            <a:r>
              <a:rPr lang="en-GB" dirty="0">
                <a:latin typeface="+mn-lt"/>
              </a:rPr>
              <a:t>…</a:t>
            </a:r>
            <a:endParaRPr lang="en-US" dirty="0">
              <a:latin typeface="+mn-lt"/>
            </a:endParaRPr>
          </a:p>
        </p:txBody>
      </p:sp>
      <p:sp>
        <p:nvSpPr>
          <p:cNvPr id="5" name="Content Placeholder 2"/>
          <p:cNvSpPr>
            <a:spLocks noGrp="1"/>
          </p:cNvSpPr>
          <p:nvPr>
            <p:ph idx="1"/>
          </p:nvPr>
        </p:nvSpPr>
        <p:spPr>
          <a:xfrm>
            <a:off x="458512" y="789481"/>
            <a:ext cx="7845191" cy="4940188"/>
          </a:xfrm>
        </p:spPr>
        <p:txBody>
          <a:bodyPr/>
          <a:lstStyle/>
          <a:p>
            <a:pPr marL="0" lvl="0" indent="0">
              <a:buNone/>
            </a:pPr>
            <a:r>
              <a:rPr lang="en-US" sz="2400" b="1" dirty="0"/>
              <a:t>4 key objectives – </a:t>
            </a:r>
            <a:r>
              <a:rPr lang="en-US" sz="2400" b="1" dirty="0" err="1"/>
              <a:t>con’t</a:t>
            </a:r>
            <a:r>
              <a:rPr lang="en-US" sz="2400" b="1" dirty="0"/>
              <a:t>…</a:t>
            </a:r>
          </a:p>
          <a:p>
            <a:pPr marL="0" lvl="0" indent="0">
              <a:buNone/>
            </a:pPr>
            <a:endParaRPr lang="en-US" sz="2400" b="1" dirty="0"/>
          </a:p>
          <a:p>
            <a:pPr>
              <a:buFont typeface="Wingdings" pitchFamily="2" charset="2"/>
              <a:buChar char="v"/>
            </a:pPr>
            <a:r>
              <a:rPr lang="en-GB" sz="2400" b="1" dirty="0"/>
              <a:t>Digital Ready</a:t>
            </a:r>
            <a:endParaRPr lang="en-US" sz="1400" dirty="0"/>
          </a:p>
          <a:p>
            <a:pPr lvl="1"/>
            <a:r>
              <a:rPr lang="en-US" sz="1400" dirty="0">
                <a:solidFill>
                  <a:srgbClr val="000000"/>
                </a:solidFill>
              </a:rPr>
              <a:t>Technology re-stack/update – move to modern architecture leveraging on open source and assemble best of breed technology. </a:t>
            </a:r>
          </a:p>
          <a:p>
            <a:pPr lvl="1"/>
            <a:r>
              <a:rPr lang="en-US" sz="1400" dirty="0">
                <a:solidFill>
                  <a:srgbClr val="000000"/>
                </a:solidFill>
              </a:rPr>
              <a:t>Easily configurable and time to market (time taken to add new functionalities, changes).</a:t>
            </a:r>
          </a:p>
          <a:p>
            <a:pPr lvl="1"/>
            <a:r>
              <a:rPr lang="en-US" sz="1400" dirty="0">
                <a:solidFill>
                  <a:srgbClr val="000000"/>
                </a:solidFill>
              </a:rPr>
              <a:t>Significantly improved process/network latency</a:t>
            </a:r>
          </a:p>
          <a:p>
            <a:pPr lvl="1"/>
            <a:r>
              <a:rPr lang="en-US" sz="1400" dirty="0">
                <a:solidFill>
                  <a:srgbClr val="000000"/>
                </a:solidFill>
              </a:rPr>
              <a:t>New capabilities (hitherto possibly limited by our system limitations) – loan structure (global limits, sharing of limits by multiple location, borrowing base) </a:t>
            </a:r>
          </a:p>
          <a:p>
            <a:pPr>
              <a:buFont typeface="Wingdings" pitchFamily="2" charset="2"/>
              <a:buChar char="v"/>
            </a:pPr>
            <a:endParaRPr lang="en-US" sz="2400" b="1" dirty="0"/>
          </a:p>
          <a:p>
            <a:pPr>
              <a:buFont typeface="Wingdings" pitchFamily="2" charset="2"/>
              <a:buChar char="v"/>
            </a:pPr>
            <a:r>
              <a:rPr lang="en-US" sz="2400" b="1" dirty="0"/>
              <a:t>Operating Model</a:t>
            </a:r>
          </a:p>
          <a:p>
            <a:pPr lvl="1"/>
            <a:r>
              <a:rPr lang="en-GB" sz="1400" dirty="0">
                <a:solidFill>
                  <a:srgbClr val="000000"/>
                </a:solidFill>
              </a:rPr>
              <a:t>Explore opportunities to centralise, group together activities for scale, effectiveness and better controls.</a:t>
            </a:r>
          </a:p>
          <a:p>
            <a:pPr marL="514350" lvl="1" indent="0">
              <a:buNone/>
              <a:tabLst>
                <a:tab pos="1144588" algn="l"/>
              </a:tabLst>
            </a:pPr>
            <a:r>
              <a:rPr lang="en-GB" sz="1400" dirty="0">
                <a:solidFill>
                  <a:srgbClr val="000000"/>
                </a:solidFill>
              </a:rPr>
              <a:t>	- Screening (pre-checks, customer static data, KYC)</a:t>
            </a:r>
          </a:p>
          <a:p>
            <a:pPr marL="514350" lvl="1" indent="0">
              <a:buNone/>
              <a:tabLst>
                <a:tab pos="1144588" algn="l"/>
              </a:tabLst>
            </a:pPr>
            <a:r>
              <a:rPr lang="en-GB" sz="1400" dirty="0">
                <a:solidFill>
                  <a:srgbClr val="000000"/>
                </a:solidFill>
              </a:rPr>
              <a:t>	- Financial spreading</a:t>
            </a:r>
          </a:p>
          <a:p>
            <a:pPr marL="514350" lvl="1" indent="0">
              <a:buNone/>
              <a:tabLst>
                <a:tab pos="1144588" algn="l"/>
              </a:tabLst>
            </a:pPr>
            <a:r>
              <a:rPr lang="en-GB" sz="1400" dirty="0">
                <a:solidFill>
                  <a:srgbClr val="000000"/>
                </a:solidFill>
              </a:rPr>
              <a:t>	- Credit Admin / Business Support </a:t>
            </a:r>
          </a:p>
          <a:p>
            <a:pPr lvl="2"/>
            <a:endParaRPr lang="en-US" sz="1300" dirty="0">
              <a:solidFill>
                <a:srgbClr val="000000"/>
              </a:solidFill>
              <a:latin typeface="Segoe Condensed" panose="020B0606040200020203" pitchFamily="34" charset="0"/>
            </a:endParaRPr>
          </a:p>
          <a:p>
            <a:pPr lvl="1"/>
            <a:endParaRPr lang="en-US" sz="1200" dirty="0"/>
          </a:p>
          <a:p>
            <a:pPr marL="0" indent="0">
              <a:buNone/>
            </a:pPr>
            <a:endParaRPr lang="en-US" sz="1200" dirty="0">
              <a:solidFill>
                <a:srgbClr val="000000"/>
              </a:solidFill>
            </a:endParaRPr>
          </a:p>
          <a:p>
            <a:endParaRPr lang="en-US" sz="3000" dirty="0"/>
          </a:p>
        </p:txBody>
      </p:sp>
      <p:sp>
        <p:nvSpPr>
          <p:cNvPr id="3" name="Slide Number Placeholder 2"/>
          <p:cNvSpPr>
            <a:spLocks noGrp="1"/>
          </p:cNvSpPr>
          <p:nvPr>
            <p:ph type="sldNum" sz="quarter" idx="10"/>
          </p:nvPr>
        </p:nvSpPr>
        <p:spPr/>
        <p:txBody>
          <a:bodyPr/>
          <a:lstStyle/>
          <a:p>
            <a:pPr>
              <a:defRPr/>
            </a:pPr>
            <a:fld id="{9852D9AB-AB35-4FF6-8E25-5258891A136D}" type="slidenum">
              <a:rPr lang="en-US" altLang="en-US" smtClean="0"/>
              <a:pPr>
                <a:defRPr/>
              </a:pPr>
              <a:t>24</a:t>
            </a:fld>
            <a:endParaRPr lang="en-US" altLang="en-US" dirty="0"/>
          </a:p>
        </p:txBody>
      </p:sp>
    </p:spTree>
    <p:extLst>
      <p:ext uri="{BB962C8B-B14F-4D97-AF65-F5344CB8AC3E}">
        <p14:creationId xmlns:p14="http://schemas.microsoft.com/office/powerpoint/2010/main" val="4193620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4" y="-7372"/>
            <a:ext cx="8077200" cy="577850"/>
          </a:xfrm>
        </p:spPr>
        <p:txBody>
          <a:bodyPr/>
          <a:lstStyle/>
          <a:p>
            <a:r>
              <a:rPr lang="en-GB" dirty="0">
                <a:latin typeface="+mn-lt"/>
              </a:rPr>
              <a:t>3G, AOS and Credit Workbench</a:t>
            </a:r>
            <a:endParaRPr lang="en-US" dirty="0">
              <a:latin typeface="+mn-lt"/>
            </a:endParaRPr>
          </a:p>
        </p:txBody>
      </p:sp>
      <p:sp>
        <p:nvSpPr>
          <p:cNvPr id="3" name="Content Placeholder 2"/>
          <p:cNvSpPr>
            <a:spLocks noGrp="1"/>
          </p:cNvSpPr>
          <p:nvPr>
            <p:ph idx="1"/>
          </p:nvPr>
        </p:nvSpPr>
        <p:spPr>
          <a:xfrm>
            <a:off x="408709" y="709714"/>
            <a:ext cx="8191500" cy="4876800"/>
          </a:xfrm>
        </p:spPr>
        <p:txBody>
          <a:bodyPr/>
          <a:lstStyle/>
          <a:p>
            <a:r>
              <a:rPr lang="en-GB" sz="2400" dirty="0"/>
              <a:t>3G sources data from TDS (which in turns sources from Finacle, SG CASA etc., and uploads of missing data), CPMS and GCIN</a:t>
            </a:r>
          </a:p>
          <a:p>
            <a:endParaRPr lang="en-GB" sz="2400" dirty="0"/>
          </a:p>
          <a:p>
            <a:r>
              <a:rPr lang="en-GB" sz="2400" dirty="0"/>
              <a:t>3G enables single-sign-on access to AOS (which in-turns enables  STP of client on boarded to GCIN)</a:t>
            </a:r>
          </a:p>
          <a:p>
            <a:pPr marL="0" indent="0">
              <a:buNone/>
            </a:pPr>
            <a:endParaRPr lang="en-GB" sz="2400" dirty="0"/>
          </a:p>
          <a:p>
            <a:pPr marL="0" indent="0">
              <a:buNone/>
            </a:pPr>
            <a:r>
              <a:rPr lang="en-GB" sz="2400" dirty="0"/>
              <a:t>For RM to have a single Dashboard, 3G can enable single-sign-on to Credit Workbench (similar to the model of 3G interface to AOS)</a:t>
            </a:r>
          </a:p>
          <a:p>
            <a:pPr marL="0" indent="0">
              <a:buNone/>
            </a:pPr>
            <a:endParaRPr lang="en-GB" sz="2400" dirty="0"/>
          </a:p>
          <a:p>
            <a:pPr marL="0" indent="0">
              <a:buNone/>
            </a:pPr>
            <a:r>
              <a:rPr lang="en-GB" sz="2400" dirty="0"/>
              <a:t>Further discussions to be planned with IBGT for implementation details</a:t>
            </a:r>
            <a:endParaRPr lang="en-US" sz="2400" dirty="0"/>
          </a:p>
        </p:txBody>
      </p:sp>
      <p:sp>
        <p:nvSpPr>
          <p:cNvPr id="5" name="Slide Number Placeholder 4"/>
          <p:cNvSpPr>
            <a:spLocks noGrp="1"/>
          </p:cNvSpPr>
          <p:nvPr>
            <p:ph type="sldNum" sz="quarter" idx="10"/>
          </p:nvPr>
        </p:nvSpPr>
        <p:spPr/>
        <p:txBody>
          <a:bodyPr/>
          <a:lstStyle/>
          <a:p>
            <a:pPr>
              <a:defRPr/>
            </a:pPr>
            <a:fld id="{9852D9AB-AB35-4FF6-8E25-5258891A136D}" type="slidenum">
              <a:rPr lang="en-US" altLang="en-US" smtClean="0"/>
              <a:pPr>
                <a:defRPr/>
              </a:pPr>
              <a:t>25</a:t>
            </a:fld>
            <a:endParaRPr lang="en-US" altLang="en-US" dirty="0"/>
          </a:p>
        </p:txBody>
      </p:sp>
    </p:spTree>
    <p:extLst>
      <p:ext uri="{BB962C8B-B14F-4D97-AF65-F5344CB8AC3E}">
        <p14:creationId xmlns:p14="http://schemas.microsoft.com/office/powerpoint/2010/main" val="3988020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26232"/>
            <a:ext cx="8700655" cy="461665"/>
          </a:xfrm>
          <a:prstGeom prst="rect">
            <a:avLst/>
          </a:prstGeom>
          <a:noFill/>
        </p:spPr>
        <p:txBody>
          <a:bodyPr wrap="square" rtlCol="0">
            <a:spAutoFit/>
          </a:bodyPr>
          <a:lstStyle/>
          <a:p>
            <a:r>
              <a:rPr lang="en-GB" sz="2400" b="1" dirty="0">
                <a:solidFill>
                  <a:srgbClr val="000000"/>
                </a:solidFill>
                <a:latin typeface="+mn-lt"/>
                <a:cs typeface="Arial" pitchFamily="34" charset="0"/>
              </a:rPr>
              <a:t>Recap - What is FRDM ?</a:t>
            </a:r>
            <a:endParaRPr lang="en-US" sz="2400" b="1" dirty="0">
              <a:solidFill>
                <a:srgbClr val="000000"/>
              </a:solidFill>
              <a:latin typeface="+mn-lt"/>
              <a:cs typeface="Arial" pitchFamily="34" charset="0"/>
            </a:endParaRPr>
          </a:p>
        </p:txBody>
      </p:sp>
      <p:sp>
        <p:nvSpPr>
          <p:cNvPr id="4" name="Content Placeholder 2"/>
          <p:cNvSpPr txBox="1">
            <a:spLocks/>
          </p:cNvSpPr>
          <p:nvPr/>
        </p:nvSpPr>
        <p:spPr bwMode="auto">
          <a:xfrm>
            <a:off x="531860" y="956544"/>
            <a:ext cx="80772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en-GB" sz="2400" kern="0" dirty="0"/>
              <a:t>FRDM </a:t>
            </a:r>
            <a:r>
              <a:rPr lang="en-GB" sz="2400" b="1" kern="0" dirty="0"/>
              <a:t>sources data from FC </a:t>
            </a:r>
            <a:r>
              <a:rPr lang="en-GB" sz="2400" kern="0" dirty="0"/>
              <a:t>which in-turns sources data from all product processors, limit controllers, GL etc.</a:t>
            </a:r>
          </a:p>
          <a:p>
            <a:r>
              <a:rPr lang="en-GB" sz="2400" kern="0" dirty="0"/>
              <a:t>FRDM is </a:t>
            </a:r>
            <a:r>
              <a:rPr lang="en-GB" sz="2400" b="1" kern="0" dirty="0"/>
              <a:t>not the Master source of data </a:t>
            </a:r>
            <a:r>
              <a:rPr lang="en-GB" sz="2400" kern="0" dirty="0"/>
              <a:t>for any data (unless derived in FRDM). It is a </a:t>
            </a:r>
            <a:r>
              <a:rPr lang="en-GB" sz="2400" b="1" u="sng" kern="0" dirty="0"/>
              <a:t>Data Warehouse</a:t>
            </a:r>
            <a:r>
              <a:rPr lang="en-GB" sz="2400" kern="0" dirty="0"/>
              <a:t> that is </a:t>
            </a:r>
            <a:r>
              <a:rPr lang="en-GB" sz="2400" b="1" kern="0" dirty="0"/>
              <a:t>dependent on data replicated</a:t>
            </a:r>
            <a:r>
              <a:rPr lang="en-GB" sz="2400" kern="0" dirty="0"/>
              <a:t> from the Master source systems. It is a </a:t>
            </a:r>
            <a:r>
              <a:rPr lang="en-GB" sz="2400" b="1" kern="0" dirty="0"/>
              <a:t>static data copy</a:t>
            </a:r>
            <a:r>
              <a:rPr lang="en-GB" sz="2400" kern="0" dirty="0"/>
              <a:t> refreshed on a T+1 basis.</a:t>
            </a:r>
          </a:p>
          <a:p>
            <a:r>
              <a:rPr lang="en-GB" sz="2400" kern="0" dirty="0"/>
              <a:t>FRDM provides data on T+1 basis (not real-time) to</a:t>
            </a:r>
          </a:p>
          <a:p>
            <a:pPr lvl="1"/>
            <a:r>
              <a:rPr lang="en-GB" kern="0" dirty="0"/>
              <a:t>Moody’s Risk Engine for Liquidity Risk Reporting  </a:t>
            </a:r>
          </a:p>
          <a:p>
            <a:pPr lvl="1"/>
            <a:r>
              <a:rPr lang="en-GB" kern="0" dirty="0"/>
              <a:t>MCO Engine for MCO reporting  </a:t>
            </a:r>
          </a:p>
          <a:p>
            <a:pPr lvl="1"/>
            <a:r>
              <a:rPr lang="en-GB" kern="0" dirty="0"/>
              <a:t>T&amp;M Sales Workbench for Balanced Sheet and P&amp;L Analytics , </a:t>
            </a:r>
            <a:r>
              <a:rPr lang="en-GB" kern="0" dirty="0" err="1"/>
              <a:t>etc</a:t>
            </a:r>
            <a:r>
              <a:rPr lang="en-GB" kern="0" dirty="0"/>
              <a:t> </a:t>
            </a:r>
            <a:endParaRPr lang="en-US" kern="0" dirty="0"/>
          </a:p>
          <a:p>
            <a:r>
              <a:rPr lang="en-GB" sz="2400" kern="0" dirty="0"/>
              <a:t>In the </a:t>
            </a:r>
            <a:r>
              <a:rPr lang="en-GB" sz="2400" b="1" kern="0" dirty="0"/>
              <a:t>CAP Phase 2 Target State</a:t>
            </a:r>
            <a:r>
              <a:rPr lang="en-GB" sz="2400" kern="0" dirty="0"/>
              <a:t>, </a:t>
            </a:r>
            <a:r>
              <a:rPr lang="en-GB" sz="2400" b="1" kern="0" dirty="0"/>
              <a:t>Credit Workbench </a:t>
            </a:r>
            <a:r>
              <a:rPr lang="en-GB" sz="2400" kern="0" dirty="0"/>
              <a:t>will leverage </a:t>
            </a:r>
            <a:r>
              <a:rPr lang="en-GB" sz="2400" b="1" kern="0" dirty="0"/>
              <a:t>FRDM</a:t>
            </a:r>
            <a:r>
              <a:rPr lang="en-GB" sz="2400" kern="0" dirty="0"/>
              <a:t> data for </a:t>
            </a:r>
            <a:r>
              <a:rPr lang="en-GB" sz="2400" b="1" kern="0" dirty="0"/>
              <a:t>reporting requirements </a:t>
            </a:r>
            <a:r>
              <a:rPr lang="en-GB" sz="2400" kern="0" dirty="0"/>
              <a:t>on T+1 and historical basis  </a:t>
            </a:r>
          </a:p>
          <a:p>
            <a:endParaRPr lang="en-GB" sz="2800" kern="0" dirty="0">
              <a:solidFill>
                <a:srgbClr val="FF0000"/>
              </a:solidFill>
            </a:endParaRPr>
          </a:p>
        </p:txBody>
      </p:sp>
      <p:sp>
        <p:nvSpPr>
          <p:cNvPr id="2" name="Slide Number Placeholder 1"/>
          <p:cNvSpPr>
            <a:spLocks noGrp="1"/>
          </p:cNvSpPr>
          <p:nvPr>
            <p:ph type="sldNum" sz="quarter" idx="10"/>
          </p:nvPr>
        </p:nvSpPr>
        <p:spPr/>
        <p:txBody>
          <a:bodyPr/>
          <a:lstStyle/>
          <a:p>
            <a:pPr>
              <a:defRPr/>
            </a:pPr>
            <a:fld id="{3D9D71DF-225C-43A4-AE1F-BAE4BDB11FC0}" type="slidenum">
              <a:rPr lang="en-US" altLang="en-US" smtClean="0">
                <a:solidFill>
                  <a:srgbClr val="000000"/>
                </a:solidFill>
              </a:rPr>
              <a:pPr>
                <a:defRPr/>
              </a:pPr>
              <a:t>26</a:t>
            </a:fld>
            <a:endParaRPr lang="en-US" altLang="en-US" dirty="0">
              <a:solidFill>
                <a:srgbClr val="000000"/>
              </a:solidFill>
            </a:endParaRPr>
          </a:p>
        </p:txBody>
      </p:sp>
    </p:spTree>
    <p:extLst>
      <p:ext uri="{BB962C8B-B14F-4D97-AF65-F5344CB8AC3E}">
        <p14:creationId xmlns:p14="http://schemas.microsoft.com/office/powerpoint/2010/main" val="2050971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852D9AB-AB35-4FF6-8E25-5258891A136D}" type="slidenum">
              <a:rPr lang="en-US" altLang="en-US" smtClean="0"/>
              <a:pPr>
                <a:defRPr/>
              </a:pPr>
              <a:t>27</a:t>
            </a:fld>
            <a:endParaRPr lang="en-US" altLang="en-US" dirty="0"/>
          </a:p>
        </p:txBody>
      </p:sp>
      <p:sp>
        <p:nvSpPr>
          <p:cNvPr id="6" name="Title 1"/>
          <p:cNvSpPr>
            <a:spLocks noGrp="1"/>
          </p:cNvSpPr>
          <p:nvPr>
            <p:ph type="title"/>
          </p:nvPr>
        </p:nvSpPr>
        <p:spPr>
          <a:xfrm>
            <a:off x="390519" y="0"/>
            <a:ext cx="9142594" cy="577850"/>
          </a:xfrm>
        </p:spPr>
        <p:txBody>
          <a:bodyPr/>
          <a:lstStyle/>
          <a:p>
            <a:br>
              <a:rPr lang="en-GB" sz="2000" dirty="0">
                <a:latin typeface="+mn-lt"/>
                <a:cs typeface="Arial" pitchFamily="34" charset="0"/>
              </a:rPr>
            </a:br>
            <a:r>
              <a:rPr lang="en-GB" sz="2000" dirty="0">
                <a:latin typeface="+mn-lt"/>
                <a:cs typeface="Arial" pitchFamily="34" charset="0"/>
              </a:rPr>
              <a:t>Conclusions of Initial Design for Approval, Activation, Utilization</a:t>
            </a:r>
            <a:endParaRPr lang="en-US" sz="2000" dirty="0">
              <a:latin typeface="+mn-lt"/>
            </a:endParaRPr>
          </a:p>
        </p:txBody>
      </p:sp>
      <p:graphicFrame>
        <p:nvGraphicFramePr>
          <p:cNvPr id="11" name="Table 10"/>
          <p:cNvGraphicFramePr>
            <a:graphicFrameLocks noGrp="1"/>
          </p:cNvGraphicFramePr>
          <p:nvPr>
            <p:extLst/>
          </p:nvPr>
        </p:nvGraphicFramePr>
        <p:xfrm>
          <a:off x="390519" y="829635"/>
          <a:ext cx="8364367" cy="4302760"/>
        </p:xfrm>
        <a:graphic>
          <a:graphicData uri="http://schemas.openxmlformats.org/drawingml/2006/table">
            <a:tbl>
              <a:tblPr firstRow="1" bandRow="1">
                <a:tableStyleId>{17292A2E-F333-43FB-9621-5CBBE7FDCDCB}</a:tableStyleId>
              </a:tblPr>
              <a:tblGrid>
                <a:gridCol w="250372">
                  <a:extLst>
                    <a:ext uri="{9D8B030D-6E8A-4147-A177-3AD203B41FA5}">
                      <a16:colId xmlns:a16="http://schemas.microsoft.com/office/drawing/2014/main" val="291303001"/>
                    </a:ext>
                  </a:extLst>
                </a:gridCol>
                <a:gridCol w="3222173">
                  <a:extLst>
                    <a:ext uri="{9D8B030D-6E8A-4147-A177-3AD203B41FA5}">
                      <a16:colId xmlns:a16="http://schemas.microsoft.com/office/drawing/2014/main" val="1654124195"/>
                    </a:ext>
                  </a:extLst>
                </a:gridCol>
                <a:gridCol w="2184400">
                  <a:extLst>
                    <a:ext uri="{9D8B030D-6E8A-4147-A177-3AD203B41FA5}">
                      <a16:colId xmlns:a16="http://schemas.microsoft.com/office/drawing/2014/main" val="1790484217"/>
                    </a:ext>
                  </a:extLst>
                </a:gridCol>
                <a:gridCol w="2707422">
                  <a:extLst>
                    <a:ext uri="{9D8B030D-6E8A-4147-A177-3AD203B41FA5}">
                      <a16:colId xmlns:a16="http://schemas.microsoft.com/office/drawing/2014/main" val="1000827179"/>
                    </a:ext>
                  </a:extLst>
                </a:gridCol>
              </a:tblGrid>
              <a:tr h="370840">
                <a:tc>
                  <a:txBody>
                    <a:bodyPr/>
                    <a:lstStyle/>
                    <a:p>
                      <a:pPr algn="ctr"/>
                      <a:endParaRPr lang="en-US" sz="1200" dirty="0"/>
                    </a:p>
                  </a:txBody>
                  <a:tcPr>
                    <a:lnB w="12700" cap="flat" cmpd="sng" algn="ctr">
                      <a:solidFill>
                        <a:schemeClr val="tx1"/>
                      </a:solidFill>
                      <a:prstDash val="solid"/>
                      <a:round/>
                      <a:headEnd type="none" w="med" len="med"/>
                      <a:tailEnd type="none" w="med" len="med"/>
                    </a:lnB>
                  </a:tcPr>
                </a:tc>
                <a:tc>
                  <a:txBody>
                    <a:bodyPr/>
                    <a:lstStyle/>
                    <a:p>
                      <a:pPr algn="ctr"/>
                      <a:r>
                        <a:rPr lang="en-GB" sz="1200" dirty="0"/>
                        <a:t>Use Case</a:t>
                      </a:r>
                      <a:endParaRPr lang="en-US" sz="1200"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a:lnB w="12700" cap="flat" cmpd="sng" algn="ctr">
                      <a:solidFill>
                        <a:schemeClr val="tx1"/>
                      </a:solidFill>
                      <a:prstDash val="solid"/>
                      <a:round/>
                      <a:headEnd type="none" w="med" len="med"/>
                      <a:tailEnd type="none" w="med" len="med"/>
                    </a:lnB>
                  </a:tcPr>
                </a:tc>
                <a:tc>
                  <a:txBody>
                    <a:bodyPr/>
                    <a:lstStyle/>
                    <a:p>
                      <a:pPr algn="ctr"/>
                      <a:endParaRPr lang="en-GB"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713959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t>Approval</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kern="1200" baseline="0" dirty="0">
                          <a:solidFill>
                            <a:schemeClr val="tx1"/>
                          </a:solidFill>
                          <a:latin typeface="+mn-lt"/>
                          <a:ea typeface="+mn-ea"/>
                          <a:cs typeface="+mn-cs"/>
                        </a:rPr>
                        <a:t>Partial STP in SG at activation and for HK at approval; Nothing for others</a:t>
                      </a:r>
                      <a:endParaRPr lang="en-US" sz="120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kern="1200" baseline="0" dirty="0">
                          <a:solidFill>
                            <a:schemeClr val="tx1"/>
                          </a:solidFill>
                          <a:latin typeface="+mn-lt"/>
                          <a:ea typeface="+mn-ea"/>
                          <a:cs typeface="+mn-cs"/>
                        </a:rPr>
                        <a:t>Approved limits initiated in CWB for all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027534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t>Activation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latin typeface="+mn-lt"/>
                          <a:ea typeface="+mn-ea"/>
                          <a:cs typeface="+mn-cs"/>
                        </a:rPr>
                        <a:t>Partial STP in SG ; Nothing for others</a:t>
                      </a:r>
                      <a:endParaRPr lang="en-US" sz="120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200" kern="1200" baseline="0" dirty="0">
                          <a:solidFill>
                            <a:schemeClr val="tx1"/>
                          </a:solidFill>
                          <a:latin typeface="+mn-lt"/>
                          <a:ea typeface="+mn-ea"/>
                          <a:cs typeface="+mn-cs"/>
                        </a:rPr>
                        <a:t>Activation initiated in CWB for high credit exposure/volume IBG products; </a:t>
                      </a:r>
                    </a:p>
                    <a:p>
                      <a:pPr marL="0" algn="l" defTabSz="914400" rtl="0" eaLnBrk="1" latinLnBrk="0" hangingPunct="1"/>
                      <a:endParaRPr lang="en-GB" sz="1200" kern="1200" baseline="0" dirty="0">
                        <a:solidFill>
                          <a:schemeClr val="tx1"/>
                        </a:solidFill>
                        <a:latin typeface="+mn-lt"/>
                        <a:ea typeface="+mn-ea"/>
                        <a:cs typeface="+mn-cs"/>
                      </a:endParaRPr>
                    </a:p>
                    <a:p>
                      <a:pPr marL="0" algn="l" defTabSz="914400" rtl="0" eaLnBrk="1" latinLnBrk="0" hangingPunct="1"/>
                      <a:r>
                        <a:rPr lang="en-GB" sz="1200" kern="1200" baseline="0" dirty="0">
                          <a:solidFill>
                            <a:schemeClr val="tx1"/>
                          </a:solidFill>
                          <a:latin typeface="+mn-lt"/>
                          <a:ea typeface="+mn-ea"/>
                          <a:cs typeface="+mn-cs"/>
                        </a:rPr>
                        <a:t>Manual update for low credit exposure/volume IBG products (if desired)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75842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t>Utilisation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GB" sz="1200" dirty="0"/>
                        <a:t>For LLE</a:t>
                      </a:r>
                    </a:p>
                    <a:p>
                      <a:pPr marL="109538" indent="-109538">
                        <a:buFont typeface="Arial" panose="020B0604020202020204" pitchFamily="34" charset="0"/>
                        <a:buChar char="•"/>
                      </a:pPr>
                      <a:r>
                        <a:rPr lang="en-GB" sz="1200" dirty="0"/>
                        <a:t>Real-time</a:t>
                      </a:r>
                      <a:r>
                        <a:rPr lang="en-GB" sz="1200" baseline="0" dirty="0"/>
                        <a:t> update</a:t>
                      </a:r>
                      <a:r>
                        <a:rPr lang="en-GB" sz="1200" dirty="0"/>
                        <a:t> for Finacle products, IMEX, </a:t>
                      </a:r>
                      <a:r>
                        <a:rPr lang="en-GB" sz="1200" dirty="0" err="1"/>
                        <a:t>Factorpro</a:t>
                      </a:r>
                      <a:endParaRPr lang="en-GB" sz="1200" dirty="0"/>
                    </a:p>
                    <a:p>
                      <a:pPr marL="109538" indent="-109538">
                        <a:buFont typeface="Arial" panose="020B0604020202020204" pitchFamily="34" charset="0"/>
                        <a:buChar char="•"/>
                      </a:pPr>
                      <a:r>
                        <a:rPr lang="en-GB" sz="1200" dirty="0"/>
                        <a:t>EOD for SG</a:t>
                      </a:r>
                      <a:r>
                        <a:rPr lang="en-GB" sz="1200" baseline="0" dirty="0"/>
                        <a:t> CASA, SG </a:t>
                      </a:r>
                      <a:r>
                        <a:rPr lang="en-GB" sz="1200" baseline="0" dirty="0" err="1"/>
                        <a:t>Vplus</a:t>
                      </a:r>
                      <a:r>
                        <a:rPr lang="en-GB" sz="1200" baseline="0" dirty="0"/>
                        <a:t> ; none for UBIX, AVQ</a:t>
                      </a:r>
                    </a:p>
                    <a:p>
                      <a:pPr marL="109538" indent="-109538">
                        <a:buFont typeface="Arial" panose="020B0604020202020204" pitchFamily="34" charset="0"/>
                        <a:buChar char="•"/>
                      </a:pPr>
                      <a:endParaRPr lang="en-GB" sz="1200" baseline="0" dirty="0"/>
                    </a:p>
                    <a:p>
                      <a:pPr marL="0" indent="0">
                        <a:buFont typeface="Arial" panose="020B0604020202020204" pitchFamily="34" charset="0"/>
                        <a:buNone/>
                      </a:pPr>
                      <a:r>
                        <a:rPr lang="en-GB" sz="1200" kern="1200" baseline="0" dirty="0">
                          <a:solidFill>
                            <a:schemeClr val="tx1"/>
                          </a:solidFill>
                          <a:latin typeface="+mn-lt"/>
                          <a:ea typeface="+mn-ea"/>
                          <a:cs typeface="+mn-cs"/>
                        </a:rPr>
                        <a:t>For PCE/SET</a:t>
                      </a:r>
                    </a:p>
                    <a:p>
                      <a:pPr marL="109538" indent="-109538">
                        <a:buFont typeface="Wingdings" panose="05000000000000000000" pitchFamily="2" charset="2"/>
                        <a:buChar char="§"/>
                      </a:pPr>
                      <a:r>
                        <a:rPr lang="en-GB" sz="1200" dirty="0"/>
                        <a:t>Real-time between MLC</a:t>
                      </a:r>
                      <a:r>
                        <a:rPr lang="en-GB" sz="1200" baseline="0" dirty="0"/>
                        <a:t> and Murex</a:t>
                      </a:r>
                      <a:endParaRPr lang="en-GB" sz="1200" dirty="0"/>
                    </a:p>
                    <a:p>
                      <a:pPr marL="109538" indent="-109538">
                        <a:buFont typeface="Wingdings" panose="05000000000000000000" pitchFamily="2" charset="2"/>
                        <a:buChar char="§"/>
                      </a:pPr>
                      <a:r>
                        <a:rPr lang="en-GB" sz="1200" dirty="0"/>
                        <a:t>EOD for MLC, TZSP</a:t>
                      </a:r>
                      <a:r>
                        <a:rPr lang="en-GB" sz="1200" baseline="0" dirty="0"/>
                        <a:t> to Finacle (SG only)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GB" sz="1200" dirty="0"/>
                        <a:t>For LLE</a:t>
                      </a:r>
                    </a:p>
                    <a:p>
                      <a:pPr marL="109538" indent="-109538">
                        <a:buFont typeface="Arial" panose="020B0604020202020204" pitchFamily="34" charset="0"/>
                        <a:buChar char="•"/>
                      </a:pPr>
                      <a:r>
                        <a:rPr lang="en-GB" sz="1200" dirty="0"/>
                        <a:t>Real-time for Finacle products, IMEX, </a:t>
                      </a:r>
                      <a:r>
                        <a:rPr lang="en-GB" sz="1200" dirty="0" err="1"/>
                        <a:t>Factorpro</a:t>
                      </a:r>
                      <a:r>
                        <a:rPr lang="en-GB" sz="1200" dirty="0"/>
                        <a:t>,</a:t>
                      </a:r>
                      <a:r>
                        <a:rPr lang="en-GB" sz="1200" baseline="0" dirty="0"/>
                        <a:t> SG CASA</a:t>
                      </a:r>
                      <a:endParaRPr lang="en-GB" sz="1200" dirty="0"/>
                    </a:p>
                    <a:p>
                      <a:pPr marL="109538" indent="-109538">
                        <a:buFont typeface="Arial" panose="020B0604020202020204" pitchFamily="34" charset="0"/>
                        <a:buChar char="•"/>
                      </a:pPr>
                      <a:r>
                        <a:rPr lang="en-GB" sz="1200" dirty="0"/>
                        <a:t>EOD for rest of the</a:t>
                      </a:r>
                      <a:r>
                        <a:rPr lang="en-GB" sz="1200" baseline="0" dirty="0"/>
                        <a:t> </a:t>
                      </a:r>
                      <a:r>
                        <a:rPr lang="en-GB" sz="1200" dirty="0"/>
                        <a:t>products with low IBG credit exposure/volume  (if desired) </a:t>
                      </a:r>
                    </a:p>
                    <a:p>
                      <a:pPr marL="109538" indent="-109538">
                        <a:buFont typeface="Arial" panose="020B0604020202020204" pitchFamily="34" charset="0"/>
                        <a:buChar cha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latin typeface="+mn-lt"/>
                          <a:ea typeface="+mn-ea"/>
                          <a:cs typeface="+mn-cs"/>
                        </a:rPr>
                        <a:t>For PCE/SET</a:t>
                      </a:r>
                    </a:p>
                    <a:p>
                      <a:pPr marL="109538" indent="-109538">
                        <a:buFont typeface="Wingdings" panose="05000000000000000000" pitchFamily="2" charset="2"/>
                        <a:buChar char="§"/>
                      </a:pPr>
                      <a:r>
                        <a:rPr lang="en-GB" sz="1200" dirty="0"/>
                        <a:t>Real-time between MLC</a:t>
                      </a:r>
                      <a:r>
                        <a:rPr lang="en-GB" sz="1200" baseline="0" dirty="0"/>
                        <a:t> and Murex</a:t>
                      </a:r>
                      <a:endParaRPr lang="en-GB" sz="1200" dirty="0"/>
                    </a:p>
                    <a:p>
                      <a:pPr marL="109538" indent="-109538">
                        <a:buFont typeface="Wingdings" panose="05000000000000000000" pitchFamily="2" charset="2"/>
                        <a:buChar char="§"/>
                      </a:pPr>
                      <a:r>
                        <a:rPr lang="en-GB" sz="1200" dirty="0">
                          <a:solidFill>
                            <a:schemeClr val="tx1"/>
                          </a:solidFill>
                        </a:rPr>
                        <a:t>Intra-day (hourly update) from MLC</a:t>
                      </a:r>
                      <a:r>
                        <a:rPr lang="en-GB" sz="1200" baseline="0" dirty="0">
                          <a:solidFill>
                            <a:schemeClr val="tx1"/>
                          </a:solidFill>
                        </a:rPr>
                        <a:t> to CLS</a:t>
                      </a:r>
                      <a:r>
                        <a:rPr lang="en-GB" sz="1200" dirty="0">
                          <a:solidFill>
                            <a:schemeClr val="tx1"/>
                          </a:solidFill>
                        </a:rPr>
                        <a: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562433"/>
                  </a:ext>
                </a:extLst>
              </a:tr>
            </a:tbl>
          </a:graphicData>
        </a:graphic>
      </p:graphicFrame>
      <p:sp>
        <p:nvSpPr>
          <p:cNvPr id="10" name="Rectangle 9"/>
          <p:cNvSpPr/>
          <p:nvPr/>
        </p:nvSpPr>
        <p:spPr>
          <a:xfrm>
            <a:off x="4415807" y="864229"/>
            <a:ext cx="1275617" cy="29168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Current State</a:t>
            </a:r>
            <a:endParaRPr lang="en-US" sz="1400" b="1" dirty="0"/>
          </a:p>
        </p:txBody>
      </p:sp>
      <p:sp>
        <p:nvSpPr>
          <p:cNvPr id="12" name="Rectangle 11"/>
          <p:cNvSpPr/>
          <p:nvPr/>
        </p:nvSpPr>
        <p:spPr>
          <a:xfrm>
            <a:off x="6760947" y="864229"/>
            <a:ext cx="1275617" cy="291682"/>
          </a:xfrm>
          <a:prstGeom prst="rect">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Target State</a:t>
            </a:r>
            <a:endParaRPr lang="en-US" sz="1400" b="1" dirty="0"/>
          </a:p>
        </p:txBody>
      </p:sp>
    </p:spTree>
    <p:extLst>
      <p:ext uri="{BB962C8B-B14F-4D97-AF65-F5344CB8AC3E}">
        <p14:creationId xmlns:p14="http://schemas.microsoft.com/office/powerpoint/2010/main" val="4142360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375555" y="604437"/>
          <a:ext cx="8364367" cy="5521960"/>
        </p:xfrm>
        <a:graphic>
          <a:graphicData uri="http://schemas.openxmlformats.org/drawingml/2006/table">
            <a:tbl>
              <a:tblPr firstRow="1" bandRow="1">
                <a:tableStyleId>{17292A2E-F333-43FB-9621-5CBBE7FDCDCB}</a:tableStyleId>
              </a:tblPr>
              <a:tblGrid>
                <a:gridCol w="250372">
                  <a:extLst>
                    <a:ext uri="{9D8B030D-6E8A-4147-A177-3AD203B41FA5}">
                      <a16:colId xmlns:a16="http://schemas.microsoft.com/office/drawing/2014/main" val="291303001"/>
                    </a:ext>
                  </a:extLst>
                </a:gridCol>
                <a:gridCol w="3222173">
                  <a:extLst>
                    <a:ext uri="{9D8B030D-6E8A-4147-A177-3AD203B41FA5}">
                      <a16:colId xmlns:a16="http://schemas.microsoft.com/office/drawing/2014/main" val="1654124195"/>
                    </a:ext>
                  </a:extLst>
                </a:gridCol>
                <a:gridCol w="2184400">
                  <a:extLst>
                    <a:ext uri="{9D8B030D-6E8A-4147-A177-3AD203B41FA5}">
                      <a16:colId xmlns:a16="http://schemas.microsoft.com/office/drawing/2014/main" val="1790484217"/>
                    </a:ext>
                  </a:extLst>
                </a:gridCol>
                <a:gridCol w="2707422">
                  <a:extLst>
                    <a:ext uri="{9D8B030D-6E8A-4147-A177-3AD203B41FA5}">
                      <a16:colId xmlns:a16="http://schemas.microsoft.com/office/drawing/2014/main" val="1000827179"/>
                    </a:ext>
                  </a:extLst>
                </a:gridCol>
              </a:tblGrid>
              <a:tr h="370840">
                <a:tc>
                  <a:txBody>
                    <a:bodyPr/>
                    <a:lstStyle/>
                    <a:p>
                      <a:pPr algn="ctr"/>
                      <a:endParaRPr lang="en-US" sz="1200" dirty="0"/>
                    </a:p>
                  </a:txBody>
                  <a:tcPr>
                    <a:lnB w="12700" cap="flat" cmpd="sng" algn="ctr">
                      <a:solidFill>
                        <a:schemeClr val="tx1"/>
                      </a:solidFill>
                      <a:prstDash val="solid"/>
                      <a:round/>
                      <a:headEnd type="none" w="med" len="med"/>
                      <a:tailEnd type="none" w="med" len="med"/>
                    </a:lnB>
                  </a:tcPr>
                </a:tc>
                <a:tc>
                  <a:txBody>
                    <a:bodyPr/>
                    <a:lstStyle/>
                    <a:p>
                      <a:pPr algn="ctr"/>
                      <a:r>
                        <a:rPr lang="en-GB" sz="1800" dirty="0"/>
                        <a:t>Use Case</a:t>
                      </a:r>
                      <a:endParaRPr lang="en-US" sz="1800"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t>Fungibility needed</a:t>
                      </a:r>
                      <a:endParaRPr lang="en-US" sz="1800" dirty="0"/>
                    </a:p>
                  </a:txBody>
                  <a:tcPr>
                    <a:lnB w="12700" cap="flat" cmpd="sng" algn="ctr">
                      <a:solidFill>
                        <a:schemeClr val="tx1"/>
                      </a:solidFill>
                      <a:prstDash val="solid"/>
                      <a:round/>
                      <a:headEnd type="none" w="med" len="med"/>
                      <a:tailEnd type="none" w="med" len="med"/>
                    </a:lnB>
                  </a:tcPr>
                </a:tc>
                <a:tc>
                  <a:txBody>
                    <a:bodyPr/>
                    <a:lstStyle/>
                    <a:p>
                      <a:pPr algn="ctr"/>
                      <a:r>
                        <a:rPr lang="en-GB" sz="1800" dirty="0"/>
                        <a:t>No Fungibility</a:t>
                      </a:r>
                      <a:endParaRPr lang="en-US" sz="18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713959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t>New utilization request</a:t>
                      </a:r>
                      <a:r>
                        <a:rPr lang="en-GB" sz="1200" baseline="0" dirty="0"/>
                        <a:t> is</a:t>
                      </a:r>
                      <a:r>
                        <a:rPr lang="en-GB" sz="1200" b="1" baseline="0" dirty="0"/>
                        <a:t> LESS </a:t>
                      </a:r>
                      <a:r>
                        <a:rPr lang="en-GB" sz="1200" baseline="0" dirty="0"/>
                        <a:t>than (activated - current utilization + headroom) for the borrower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kern="1200" baseline="0" dirty="0">
                          <a:solidFill>
                            <a:schemeClr val="tx1"/>
                          </a:solidFill>
                          <a:latin typeface="+mn-lt"/>
                          <a:ea typeface="+mn-ea"/>
                          <a:cs typeface="+mn-cs"/>
                        </a:rPr>
                        <a:t>Check at CLS</a:t>
                      </a:r>
                      <a:endParaRPr lang="en-US" sz="120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kern="1200" baseline="0" dirty="0">
                          <a:solidFill>
                            <a:schemeClr val="tx1"/>
                          </a:solidFill>
                          <a:latin typeface="+mn-lt"/>
                          <a:ea typeface="+mn-ea"/>
                          <a:cs typeface="+mn-cs"/>
                        </a:rPr>
                        <a:t>Check at standalone limit processor and stop there. If desired, check directly at CLS.</a:t>
                      </a:r>
                    </a:p>
                    <a:p>
                      <a:endParaRPr lang="en-GB" sz="8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Utilisation will be sync-ed to CLS at real-time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027534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t>New utilization</a:t>
                      </a:r>
                      <a:r>
                        <a:rPr lang="en-GB" sz="1200" baseline="0" dirty="0"/>
                        <a:t> request is </a:t>
                      </a:r>
                      <a:r>
                        <a:rPr lang="en-GB" sz="1200" b="1" baseline="0" dirty="0"/>
                        <a:t>MORE</a:t>
                      </a:r>
                      <a:r>
                        <a:rPr lang="en-GB" sz="1200" baseline="0" dirty="0"/>
                        <a:t>  than ( activated - current utilization + headroom) for the borrower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200" kern="1200" baseline="0" dirty="0">
                          <a:solidFill>
                            <a:schemeClr val="tx1"/>
                          </a:solidFill>
                          <a:latin typeface="+mn-lt"/>
                          <a:ea typeface="+mn-ea"/>
                          <a:cs typeface="+mn-cs"/>
                        </a:rPr>
                        <a:t>Check at CLS</a:t>
                      </a:r>
                      <a:endParaRPr lang="en-US" sz="120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200" kern="1200" baseline="0" dirty="0">
                          <a:solidFill>
                            <a:schemeClr val="tx1"/>
                          </a:solidFill>
                          <a:latin typeface="+mn-lt"/>
                          <a:ea typeface="+mn-ea"/>
                          <a:cs typeface="+mn-cs"/>
                        </a:rPr>
                        <a:t>Check at standalone limit processor and stop there. If desired, check directly at CLS</a:t>
                      </a:r>
                    </a:p>
                    <a:p>
                      <a:pPr marL="0" algn="l" defTabSz="914400" rtl="0" eaLnBrk="1" latinLnBrk="0" hangingPunct="1"/>
                      <a:endParaRPr lang="en-GB" sz="8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latin typeface="+mn-lt"/>
                          <a:ea typeface="+mn-ea"/>
                          <a:cs typeface="+mn-cs"/>
                        </a:rPr>
                        <a:t>In case headroom is to be checked against and used, need to check at CLS.</a:t>
                      </a:r>
                    </a:p>
                    <a:p>
                      <a:pPr marL="0" algn="l" defTabSz="914400" rtl="0" eaLnBrk="1" latinLnBrk="0" hangingPunct="1"/>
                      <a:endParaRPr lang="en-GB" sz="800" kern="1200" baseline="0" dirty="0">
                        <a:solidFill>
                          <a:schemeClr val="tx1"/>
                        </a:solidFill>
                        <a:latin typeface="+mn-lt"/>
                        <a:ea typeface="+mn-ea"/>
                        <a:cs typeface="+mn-cs"/>
                      </a:endParaRPr>
                    </a:p>
                    <a:p>
                      <a:pPr marL="0" algn="l" defTabSz="914400" rtl="0" eaLnBrk="1" latinLnBrk="0" hangingPunct="1"/>
                      <a:r>
                        <a:rPr lang="en-GB" sz="1200" kern="1200" baseline="0" dirty="0">
                          <a:solidFill>
                            <a:schemeClr val="tx1"/>
                          </a:solidFill>
                          <a:latin typeface="+mn-lt"/>
                          <a:ea typeface="+mn-ea"/>
                          <a:cs typeface="+mn-cs"/>
                        </a:rPr>
                        <a:t>Utilisation will be sync-ed to CLS at real-time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75842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t>New utilization</a:t>
                      </a:r>
                      <a:r>
                        <a:rPr lang="en-GB" sz="1200" baseline="0" dirty="0"/>
                        <a:t> request is  </a:t>
                      </a:r>
                      <a:r>
                        <a:rPr lang="en-GB" sz="1200" b="1" baseline="0" dirty="0"/>
                        <a:t>LESS</a:t>
                      </a:r>
                      <a:r>
                        <a:rPr lang="en-GB" sz="1200" baseline="0" dirty="0"/>
                        <a:t>  than (activated - current utilization + headroom) against other limit dimensions e.g.- industry, segment, product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kern="1200" baseline="0" dirty="0">
                          <a:solidFill>
                            <a:schemeClr val="tx1"/>
                          </a:solidFill>
                          <a:latin typeface="+mn-lt"/>
                          <a:ea typeface="+mn-ea"/>
                          <a:cs typeface="+mn-cs"/>
                        </a:rPr>
                        <a:t>Check at CLS</a:t>
                      </a:r>
                      <a:endParaRPr lang="en-US" sz="120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56243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t>New utilization</a:t>
                      </a:r>
                      <a:r>
                        <a:rPr lang="en-GB" sz="1200" baseline="0" dirty="0"/>
                        <a:t> is  </a:t>
                      </a:r>
                      <a:r>
                        <a:rPr lang="en-GB" sz="1200" b="1" baseline="0" dirty="0"/>
                        <a:t>MORE</a:t>
                      </a:r>
                      <a:r>
                        <a:rPr lang="en-GB" sz="1200" baseline="0" dirty="0"/>
                        <a:t>  than (activated - current utilization + headroom) against other limit dimensions e.g.- industry, segment, product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kern="1200" baseline="0" dirty="0">
                          <a:solidFill>
                            <a:schemeClr val="tx1"/>
                          </a:solidFill>
                          <a:latin typeface="+mn-lt"/>
                          <a:ea typeface="+mn-ea"/>
                          <a:cs typeface="+mn-cs"/>
                        </a:rPr>
                        <a:t>Check at CLS</a:t>
                      </a:r>
                      <a:endParaRPr lang="en-US" sz="120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latin typeface="+mn-lt"/>
                          <a:ea typeface="+mn-ea"/>
                          <a:cs typeface="+mn-cs"/>
                        </a:rPr>
                        <a:t>NA</a:t>
                      </a:r>
                      <a:endParaRPr lang="en-US" sz="120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3973362"/>
                  </a:ext>
                </a:extLst>
              </a:tr>
              <a:tr h="370840">
                <a:tc>
                  <a:txBody>
                    <a:bodyPr/>
                    <a:lstStyle/>
                    <a:p>
                      <a:r>
                        <a:rPr lang="en-US" sz="1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t>Re-allocation</a:t>
                      </a:r>
                      <a:r>
                        <a:rPr lang="en-GB" sz="1200" baseline="0" dirty="0"/>
                        <a:t> of limits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kern="1200" baseline="0" dirty="0">
                          <a:solidFill>
                            <a:schemeClr val="tx1"/>
                          </a:solidFill>
                          <a:latin typeface="+mn-lt"/>
                          <a:ea typeface="+mn-ea"/>
                          <a:cs typeface="+mn-cs"/>
                        </a:rPr>
                        <a:t>Check at CLS</a:t>
                      </a:r>
                      <a:endParaRPr lang="en-US" sz="120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kern="1200" baseline="0" dirty="0">
                          <a:solidFill>
                            <a:schemeClr val="tx1"/>
                          </a:solidFill>
                          <a:latin typeface="+mn-lt"/>
                          <a:ea typeface="+mn-ea"/>
                          <a:cs typeface="+mn-cs"/>
                        </a:rPr>
                        <a:t>Check at standalone limit processor and stop there. If desired, check directly at CLS</a:t>
                      </a:r>
                    </a:p>
                    <a:p>
                      <a:endParaRPr lang="en-GB" sz="8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Re-allocation will be sync-</a:t>
                      </a:r>
                      <a:r>
                        <a:rPr lang="en-GB" sz="1200" kern="1200" baseline="0" dirty="0" err="1">
                          <a:solidFill>
                            <a:schemeClr val="tx1"/>
                          </a:solidFill>
                          <a:latin typeface="+mn-lt"/>
                          <a:ea typeface="+mn-ea"/>
                          <a:cs typeface="+mn-cs"/>
                        </a:rPr>
                        <a:t>ed</a:t>
                      </a:r>
                      <a:r>
                        <a:rPr lang="en-GB" sz="1200" kern="1200" baseline="0" dirty="0">
                          <a:solidFill>
                            <a:schemeClr val="tx1"/>
                          </a:solidFill>
                          <a:latin typeface="+mn-lt"/>
                          <a:ea typeface="+mn-ea"/>
                          <a:cs typeface="+mn-cs"/>
                        </a:rPr>
                        <a:t> to CLS at real-time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106780"/>
                  </a:ext>
                </a:extLst>
              </a:tr>
            </a:tbl>
          </a:graphicData>
        </a:graphic>
      </p:graphicFrame>
      <p:sp>
        <p:nvSpPr>
          <p:cNvPr id="6" name="Title 1"/>
          <p:cNvSpPr>
            <a:spLocks noGrp="1"/>
          </p:cNvSpPr>
          <p:nvPr>
            <p:ph type="title"/>
          </p:nvPr>
        </p:nvSpPr>
        <p:spPr>
          <a:xfrm>
            <a:off x="12368" y="-2672"/>
            <a:ext cx="9142595" cy="577850"/>
          </a:xfrm>
        </p:spPr>
        <p:txBody>
          <a:bodyPr/>
          <a:lstStyle/>
          <a:p>
            <a:r>
              <a:rPr lang="en-GB" dirty="0">
                <a:latin typeface="+mn-lt"/>
              </a:rPr>
              <a:t>Use case for limit excess management and re-allocation</a:t>
            </a:r>
            <a:endParaRPr lang="en-US" dirty="0">
              <a:latin typeface="+mn-lt"/>
            </a:endParaRPr>
          </a:p>
        </p:txBody>
      </p:sp>
      <p:sp>
        <p:nvSpPr>
          <p:cNvPr id="7" name="Rectangle 6"/>
          <p:cNvSpPr/>
          <p:nvPr/>
        </p:nvSpPr>
        <p:spPr>
          <a:xfrm>
            <a:off x="7688995" y="153759"/>
            <a:ext cx="1275617" cy="291682"/>
          </a:xfrm>
          <a:prstGeom prst="rect">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Target State</a:t>
            </a:r>
            <a:endParaRPr lang="en-US" sz="1400" b="1" dirty="0"/>
          </a:p>
        </p:txBody>
      </p:sp>
      <p:sp>
        <p:nvSpPr>
          <p:cNvPr id="2" name="Slide Number Placeholder 1"/>
          <p:cNvSpPr>
            <a:spLocks noGrp="1"/>
          </p:cNvSpPr>
          <p:nvPr>
            <p:ph type="sldNum" sz="quarter" idx="10"/>
          </p:nvPr>
        </p:nvSpPr>
        <p:spPr/>
        <p:txBody>
          <a:bodyPr/>
          <a:lstStyle/>
          <a:p>
            <a:pPr>
              <a:defRPr/>
            </a:pPr>
            <a:fld id="{9852D9AB-AB35-4FF6-8E25-5258891A136D}" type="slidenum">
              <a:rPr lang="en-US" altLang="en-US" smtClean="0"/>
              <a:pPr>
                <a:defRPr/>
              </a:pPr>
              <a:t>28</a:t>
            </a:fld>
            <a:endParaRPr lang="en-US" altLang="en-US" dirty="0"/>
          </a:p>
        </p:txBody>
      </p:sp>
    </p:spTree>
    <p:extLst>
      <p:ext uri="{BB962C8B-B14F-4D97-AF65-F5344CB8AC3E}">
        <p14:creationId xmlns:p14="http://schemas.microsoft.com/office/powerpoint/2010/main" val="1422480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72"/>
            <a:ext cx="8077200" cy="577850"/>
          </a:xfrm>
        </p:spPr>
        <p:txBody>
          <a:bodyPr/>
          <a:lstStyle/>
          <a:p>
            <a:r>
              <a:rPr lang="en-US" dirty="0">
                <a:latin typeface="+mn-lt"/>
              </a:rPr>
              <a:t>Conclusions – Initial Design of CLS at Target State</a:t>
            </a:r>
          </a:p>
        </p:txBody>
      </p:sp>
      <p:sp>
        <p:nvSpPr>
          <p:cNvPr id="3" name="Content Placeholder 2"/>
          <p:cNvSpPr>
            <a:spLocks noGrp="1"/>
          </p:cNvSpPr>
          <p:nvPr>
            <p:ph idx="1"/>
          </p:nvPr>
        </p:nvSpPr>
        <p:spPr>
          <a:xfrm>
            <a:off x="422248" y="687526"/>
            <a:ext cx="8332652" cy="977179"/>
          </a:xfrm>
        </p:spPr>
        <p:txBody>
          <a:bodyPr/>
          <a:lstStyle/>
          <a:p>
            <a:r>
              <a:rPr lang="en-US" sz="1400" dirty="0"/>
              <a:t>CLS contains all limit structures. The limit structure  can also be sync-</a:t>
            </a:r>
            <a:r>
              <a:rPr lang="en-US" sz="1400" dirty="0" err="1"/>
              <a:t>ed</a:t>
            </a:r>
            <a:r>
              <a:rPr lang="en-US" sz="1400" dirty="0"/>
              <a:t> to the stand-alone limit systems if required (e.g. MLC/low credit exposure systems) </a:t>
            </a:r>
          </a:p>
          <a:p>
            <a:r>
              <a:rPr lang="en-US" sz="1400" dirty="0"/>
              <a:t>CLS contains latest up-to-date limit data (approved/activated/utilized), except  the utilization </a:t>
            </a:r>
          </a:p>
          <a:p>
            <a:r>
              <a:rPr lang="en-US" sz="1400" dirty="0"/>
              <a:t>         for low IBG credit exposure products which is refreshed at T+1,  and</a:t>
            </a:r>
          </a:p>
          <a:p>
            <a:r>
              <a:rPr lang="en-US" sz="1400" dirty="0"/>
              <a:t>         for PCE/SET utilization, it is  up-to-date till last 1 hour ( intra-day hourly update)</a:t>
            </a:r>
          </a:p>
          <a:p>
            <a:endParaRPr lang="en-US" sz="1400" dirty="0"/>
          </a:p>
        </p:txBody>
      </p:sp>
      <p:graphicFrame>
        <p:nvGraphicFramePr>
          <p:cNvPr id="5" name="Table 4"/>
          <p:cNvGraphicFramePr>
            <a:graphicFrameLocks noGrp="1"/>
          </p:cNvGraphicFramePr>
          <p:nvPr>
            <p:extLst/>
          </p:nvPr>
        </p:nvGraphicFramePr>
        <p:xfrm>
          <a:off x="132179" y="2163548"/>
          <a:ext cx="8912791" cy="1833880"/>
        </p:xfrm>
        <a:graphic>
          <a:graphicData uri="http://schemas.openxmlformats.org/drawingml/2006/table">
            <a:tbl>
              <a:tblPr firstRow="1" bandRow="1">
                <a:tableStyleId>{17292A2E-F333-43FB-9621-5CBBE7FDCDCB}</a:tableStyleId>
              </a:tblPr>
              <a:tblGrid>
                <a:gridCol w="1992295">
                  <a:extLst>
                    <a:ext uri="{9D8B030D-6E8A-4147-A177-3AD203B41FA5}">
                      <a16:colId xmlns:a16="http://schemas.microsoft.com/office/drawing/2014/main" val="1654124195"/>
                    </a:ext>
                  </a:extLst>
                </a:gridCol>
                <a:gridCol w="2036867">
                  <a:extLst>
                    <a:ext uri="{9D8B030D-6E8A-4147-A177-3AD203B41FA5}">
                      <a16:colId xmlns:a16="http://schemas.microsoft.com/office/drawing/2014/main" val="1790484217"/>
                    </a:ext>
                  </a:extLst>
                </a:gridCol>
                <a:gridCol w="2918415">
                  <a:extLst>
                    <a:ext uri="{9D8B030D-6E8A-4147-A177-3AD203B41FA5}">
                      <a16:colId xmlns:a16="http://schemas.microsoft.com/office/drawing/2014/main" val="1000827179"/>
                    </a:ext>
                  </a:extLst>
                </a:gridCol>
                <a:gridCol w="1965214">
                  <a:extLst>
                    <a:ext uri="{9D8B030D-6E8A-4147-A177-3AD203B41FA5}">
                      <a16:colId xmlns:a16="http://schemas.microsoft.com/office/drawing/2014/main" val="2695814844"/>
                    </a:ext>
                  </a:extLst>
                </a:gridCol>
              </a:tblGrid>
              <a:tr h="370840">
                <a:tc>
                  <a:txBody>
                    <a:bodyPr/>
                    <a:lstStyle/>
                    <a:p>
                      <a:pPr algn="ctr"/>
                      <a:r>
                        <a:rPr lang="en-GB" sz="1200" dirty="0"/>
                        <a:t>Limit Process </a:t>
                      </a:r>
                      <a:endParaRPr lang="en-US" sz="1200"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dirty="0"/>
                        <a:t>LLE</a:t>
                      </a:r>
                      <a:endParaRPr lang="en-GB" sz="1200"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GB" sz="1200" dirty="0"/>
                        <a:t>High</a:t>
                      </a:r>
                      <a:r>
                        <a:rPr lang="en-GB" sz="1200" baseline="0" dirty="0"/>
                        <a:t> IBG credit exposure / volume</a:t>
                      </a:r>
                      <a:endParaRPr lang="en-US" sz="1200"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dirty="0"/>
                        <a:t>LLE</a:t>
                      </a:r>
                    </a:p>
                    <a:p>
                      <a:pPr marL="0" marR="0" indent="0" algn="ctr" defTabSz="914400" rtl="0" eaLnBrk="1" fontAlgn="auto" latinLnBrk="0" hangingPunct="1">
                        <a:lnSpc>
                          <a:spcPct val="100000"/>
                        </a:lnSpc>
                        <a:spcBef>
                          <a:spcPts val="0"/>
                        </a:spcBef>
                        <a:spcAft>
                          <a:spcPts val="0"/>
                        </a:spcAft>
                        <a:buClrTx/>
                        <a:buSzTx/>
                        <a:buFontTx/>
                        <a:buNone/>
                        <a:tabLst/>
                        <a:defRPr/>
                      </a:pPr>
                      <a:r>
                        <a:rPr lang="en-GB" sz="1200" dirty="0"/>
                        <a:t>Low IBG</a:t>
                      </a:r>
                      <a:r>
                        <a:rPr lang="en-GB" sz="1200" baseline="0" dirty="0"/>
                        <a:t> credit exposure / volume</a:t>
                      </a:r>
                      <a:endParaRPr lang="en-US" sz="1200" dirty="0"/>
                    </a:p>
                  </a:txBody>
                  <a:tcPr>
                    <a:lnB w="12700" cap="flat" cmpd="sng" algn="ctr">
                      <a:solidFill>
                        <a:schemeClr val="tx1"/>
                      </a:solidFill>
                      <a:prstDash val="solid"/>
                      <a:round/>
                      <a:headEnd type="none" w="med" len="med"/>
                      <a:tailEnd type="none" w="med" len="med"/>
                    </a:lnB>
                  </a:tcPr>
                </a:tc>
                <a:tc>
                  <a:txBody>
                    <a:bodyPr/>
                    <a:lstStyle/>
                    <a:p>
                      <a:pPr algn="ctr"/>
                      <a:r>
                        <a:rPr lang="en-US" sz="1200" dirty="0"/>
                        <a:t>PCE/SET</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High</a:t>
                      </a:r>
                      <a:r>
                        <a:rPr lang="en-GB" sz="1200" baseline="0" dirty="0"/>
                        <a:t> IBG credit exposure / volume</a:t>
                      </a:r>
                      <a:endParaRPr lang="en-US"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7139598"/>
                  </a:ext>
                </a:extLst>
              </a:tr>
              <a:tr h="370840">
                <a:tc>
                  <a:txBody>
                    <a:bodyPr/>
                    <a:lstStyle/>
                    <a:p>
                      <a:r>
                        <a:rPr lang="en-GB" sz="1200" dirty="0"/>
                        <a:t>Activation Flow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a:t>STP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a:t>Manual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a:t>STP from CLS to MLC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6389516"/>
                  </a:ext>
                </a:extLst>
              </a:tr>
              <a:tr h="370840">
                <a:tc>
                  <a:txBody>
                    <a:bodyPr/>
                    <a:lstStyle/>
                    <a:p>
                      <a:r>
                        <a:rPr lang="en-GB" sz="1200" dirty="0"/>
                        <a:t>Utilisation &amp; Excess Mgmt  Flow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Real</a:t>
                      </a:r>
                      <a:r>
                        <a:rPr lang="en-GB" sz="1200" baseline="0" dirty="0"/>
                        <a:t>-time, event-driven        ( </a:t>
                      </a:r>
                      <a:r>
                        <a:rPr lang="en-GB" sz="1200" dirty="0"/>
                        <a:t>reuse current interfaces)</a:t>
                      </a:r>
                      <a:endParaRPr lang="en-US" sz="1200" dirty="0"/>
                    </a:p>
                    <a:p>
                      <a:pPr marL="0" indent="0">
                        <a:buFont typeface="Arial" panose="020B0604020202020204" pitchFamily="34" charset="0"/>
                        <a:buNone/>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indent="-109538">
                        <a:buFont typeface="Wingdings" panose="05000000000000000000" pitchFamily="2" charset="2"/>
                        <a:buChar char="§"/>
                      </a:pPr>
                      <a:r>
                        <a:rPr lang="en-GB" sz="1200" dirty="0"/>
                        <a:t>T+1 batch (reuse current interfaces)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indent="-109538">
                        <a:buFont typeface="Wingdings" panose="05000000000000000000" pitchFamily="2" charset="2"/>
                        <a:buChar char="§"/>
                      </a:pPr>
                      <a:r>
                        <a:rPr lang="en-GB" sz="1200" dirty="0"/>
                        <a:t>Real-time between MLC</a:t>
                      </a:r>
                      <a:r>
                        <a:rPr lang="en-GB" sz="1200" baseline="0" dirty="0"/>
                        <a:t> and Murex</a:t>
                      </a:r>
                      <a:endParaRPr lang="en-GB" sz="1200" dirty="0"/>
                    </a:p>
                    <a:p>
                      <a:pPr marL="109538" indent="-109538">
                        <a:buFont typeface="Wingdings" panose="05000000000000000000" pitchFamily="2" charset="2"/>
                        <a:buChar char="§"/>
                      </a:pPr>
                      <a:r>
                        <a:rPr lang="en-GB" sz="1200" dirty="0"/>
                        <a:t>Intra-day from MLC</a:t>
                      </a:r>
                      <a:r>
                        <a:rPr lang="en-GB" sz="1200" baseline="0" dirty="0"/>
                        <a:t> to CLS (hourly update)</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9154873"/>
                  </a:ext>
                </a:extLst>
              </a:tr>
            </a:tbl>
          </a:graphicData>
        </a:graphic>
      </p:graphicFrame>
      <p:cxnSp>
        <p:nvCxnSpPr>
          <p:cNvPr id="6" name="Straight Connector 5"/>
          <p:cNvCxnSpPr/>
          <p:nvPr/>
        </p:nvCxnSpPr>
        <p:spPr bwMode="auto">
          <a:xfrm>
            <a:off x="2693656" y="2769315"/>
            <a:ext cx="959961" cy="914400"/>
          </a:xfrm>
          <a:prstGeom prst="line">
            <a:avLst/>
          </a:prstGeom>
          <a:noFill/>
          <a:ln w="9525" cap="flat" cmpd="sng" algn="ctr">
            <a:noFill/>
            <a:prstDash val="solid"/>
            <a:round/>
            <a:headEnd type="none" w="med" len="med"/>
            <a:tailEnd type="none" w="med" len="med"/>
          </a:ln>
          <a:effectLst/>
        </p:spPr>
      </p:cxnSp>
      <p:cxnSp>
        <p:nvCxnSpPr>
          <p:cNvPr id="8" name="Straight Arrow Connector 7"/>
          <p:cNvCxnSpPr/>
          <p:nvPr/>
        </p:nvCxnSpPr>
        <p:spPr>
          <a:xfrm flipH="1">
            <a:off x="1983278" y="2842490"/>
            <a:ext cx="1563" cy="287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969851" y="3244931"/>
            <a:ext cx="0" cy="319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nvPr>
        </p:nvGraphicFramePr>
        <p:xfrm>
          <a:off x="142062" y="4119373"/>
          <a:ext cx="8912793" cy="1737360"/>
        </p:xfrm>
        <a:graphic>
          <a:graphicData uri="http://schemas.openxmlformats.org/drawingml/2006/table">
            <a:tbl>
              <a:tblPr firstRow="1" bandRow="1">
                <a:tableStyleId>{17292A2E-F333-43FB-9621-5CBBE7FDCDCB}</a:tableStyleId>
              </a:tblPr>
              <a:tblGrid>
                <a:gridCol w="1922182">
                  <a:extLst>
                    <a:ext uri="{9D8B030D-6E8A-4147-A177-3AD203B41FA5}">
                      <a16:colId xmlns:a16="http://schemas.microsoft.com/office/drawing/2014/main" val="1654124195"/>
                    </a:ext>
                  </a:extLst>
                </a:gridCol>
                <a:gridCol w="2362613">
                  <a:extLst>
                    <a:ext uri="{9D8B030D-6E8A-4147-A177-3AD203B41FA5}">
                      <a16:colId xmlns:a16="http://schemas.microsoft.com/office/drawing/2014/main" val="1790484217"/>
                    </a:ext>
                  </a:extLst>
                </a:gridCol>
                <a:gridCol w="2630997">
                  <a:extLst>
                    <a:ext uri="{9D8B030D-6E8A-4147-A177-3AD203B41FA5}">
                      <a16:colId xmlns:a16="http://schemas.microsoft.com/office/drawing/2014/main" val="1000827179"/>
                    </a:ext>
                  </a:extLst>
                </a:gridCol>
                <a:gridCol w="1997001">
                  <a:extLst>
                    <a:ext uri="{9D8B030D-6E8A-4147-A177-3AD203B41FA5}">
                      <a16:colId xmlns:a16="http://schemas.microsoft.com/office/drawing/2014/main" val="3421760126"/>
                    </a:ext>
                  </a:extLst>
                </a:gridCol>
              </a:tblGrid>
              <a:tr h="370840">
                <a:tc>
                  <a:txBody>
                    <a:bodyPr/>
                    <a:lstStyle/>
                    <a:p>
                      <a:pPr algn="ctr"/>
                      <a:r>
                        <a:rPr lang="en-GB" sz="1200" dirty="0"/>
                        <a:t>Limit Data</a:t>
                      </a:r>
                      <a:endParaRPr lang="en-US" sz="1200"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dirty="0"/>
                        <a:t>LLE</a:t>
                      </a:r>
                    </a:p>
                    <a:p>
                      <a:pPr marL="0" marR="0" indent="0" algn="ctr" defTabSz="914400" rtl="0" eaLnBrk="1" fontAlgn="auto" latinLnBrk="0" hangingPunct="1">
                        <a:lnSpc>
                          <a:spcPct val="100000"/>
                        </a:lnSpc>
                        <a:spcBef>
                          <a:spcPts val="0"/>
                        </a:spcBef>
                        <a:spcAft>
                          <a:spcPts val="0"/>
                        </a:spcAft>
                        <a:buClrTx/>
                        <a:buSzTx/>
                        <a:buFontTx/>
                        <a:buNone/>
                        <a:tabLst/>
                        <a:defRPr/>
                      </a:pPr>
                      <a:r>
                        <a:rPr lang="en-GB" sz="1200" dirty="0"/>
                        <a:t>High</a:t>
                      </a:r>
                      <a:r>
                        <a:rPr lang="en-GB" sz="1200" baseline="0" dirty="0"/>
                        <a:t>  IBG credit exposure / volume</a:t>
                      </a:r>
                      <a:endParaRPr lang="en-US" sz="1200"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dirty="0"/>
                        <a:t>LLE</a:t>
                      </a:r>
                    </a:p>
                    <a:p>
                      <a:pPr marL="0" marR="0" indent="0" algn="ctr" defTabSz="914400" rtl="0" eaLnBrk="1" fontAlgn="auto" latinLnBrk="0" hangingPunct="1">
                        <a:lnSpc>
                          <a:spcPct val="100000"/>
                        </a:lnSpc>
                        <a:spcBef>
                          <a:spcPts val="0"/>
                        </a:spcBef>
                        <a:spcAft>
                          <a:spcPts val="0"/>
                        </a:spcAft>
                        <a:buClrTx/>
                        <a:buSzTx/>
                        <a:buFontTx/>
                        <a:buNone/>
                        <a:tabLst/>
                        <a:defRPr/>
                      </a:pPr>
                      <a:r>
                        <a:rPr lang="en-GB" sz="1200" dirty="0"/>
                        <a:t>Low IBG</a:t>
                      </a:r>
                      <a:r>
                        <a:rPr lang="en-GB" sz="1200" baseline="0" dirty="0"/>
                        <a:t> credit exposure / volume</a:t>
                      </a:r>
                      <a:endParaRPr lang="en-US" sz="1200" dirty="0"/>
                    </a:p>
                  </a:txBody>
                  <a:tcPr>
                    <a:lnB w="12700" cap="flat" cmpd="sng" algn="ctr">
                      <a:solidFill>
                        <a:schemeClr val="tx1"/>
                      </a:solidFill>
                      <a:prstDash val="solid"/>
                      <a:round/>
                      <a:headEnd type="none" w="med" len="med"/>
                      <a:tailEnd type="none" w="med" len="med"/>
                    </a:lnB>
                  </a:tcPr>
                </a:tc>
                <a:tc>
                  <a:txBody>
                    <a:bodyPr/>
                    <a:lstStyle/>
                    <a:p>
                      <a:pPr algn="ctr"/>
                      <a:r>
                        <a:rPr lang="en-US" sz="1200" dirty="0"/>
                        <a:t>PCE/SET</a:t>
                      </a:r>
                    </a:p>
                    <a:p>
                      <a:r>
                        <a:rPr lang="en-GB" sz="1200" dirty="0"/>
                        <a:t>High IBG credit</a:t>
                      </a:r>
                      <a:r>
                        <a:rPr lang="en-GB" sz="1200" baseline="0" dirty="0"/>
                        <a:t> exposure/volume</a:t>
                      </a:r>
                      <a:endParaRPr lang="en-GB"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7139598"/>
                  </a:ext>
                </a:extLst>
              </a:tr>
              <a:tr h="370840">
                <a:tc>
                  <a:txBody>
                    <a:bodyPr/>
                    <a:lstStyle/>
                    <a:p>
                      <a:r>
                        <a:rPr lang="en-GB" sz="1200" dirty="0"/>
                        <a:t>Limit Data structure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a:t>Limit data structure is in CLS only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a:t>Activated Limit structure exists in individual product processor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a:t>Limit structure exists in MLC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6389516"/>
                  </a:ext>
                </a:extLst>
              </a:tr>
              <a:tr h="370840">
                <a:tc>
                  <a:txBody>
                    <a:bodyPr/>
                    <a:lstStyle/>
                    <a:p>
                      <a:r>
                        <a:rPr lang="en-GB" sz="1200" dirty="0"/>
                        <a:t>CLS data </a:t>
                      </a:r>
                    </a:p>
                    <a:p>
                      <a:pPr marL="171450" indent="-171450">
                        <a:buFontTx/>
                        <a:buChar char="-"/>
                      </a:pPr>
                      <a:r>
                        <a:rPr lang="en-GB" sz="1200" baseline="0" dirty="0"/>
                        <a:t>Approved / Activated </a:t>
                      </a:r>
                    </a:p>
                    <a:p>
                      <a:pPr marL="171450" indent="-171450">
                        <a:buFontTx/>
                        <a:buChar char="-"/>
                      </a:pPr>
                      <a:r>
                        <a:rPr lang="en-GB" sz="1200" baseline="0" dirty="0"/>
                        <a:t>Utilization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indent="-109538">
                        <a:buFont typeface="Arial" panose="020B0604020202020204" pitchFamily="34" charset="0"/>
                        <a:buChar char="•"/>
                      </a:pPr>
                      <a:r>
                        <a:rPr lang="en-GB" sz="1200" dirty="0"/>
                        <a:t>One master copy, that is up-to-date</a:t>
                      </a:r>
                      <a:r>
                        <a:rPr lang="en-GB" sz="1200" baseline="0" dirty="0"/>
                        <a:t> at all times in CLS, available for reference by any system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indent="-109538">
                        <a:buFont typeface="Wingdings" panose="05000000000000000000" pitchFamily="2" charset="2"/>
                        <a:buChar char="§"/>
                      </a:pPr>
                      <a:r>
                        <a:rPr lang="en-GB" sz="1200" dirty="0"/>
                        <a:t>Activated data</a:t>
                      </a:r>
                      <a:r>
                        <a:rPr lang="en-GB" sz="1200" baseline="0" dirty="0"/>
                        <a:t> m</a:t>
                      </a:r>
                      <a:r>
                        <a:rPr lang="en-GB" sz="1200" dirty="0"/>
                        <a:t>anually</a:t>
                      </a:r>
                      <a:r>
                        <a:rPr lang="en-GB" sz="1200" baseline="0" dirty="0"/>
                        <a:t> synchronised</a:t>
                      </a:r>
                    </a:p>
                    <a:p>
                      <a:pPr marL="109538" marR="0" indent="-1095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1200" baseline="0" dirty="0"/>
                        <a:t>Utilization updated at EOD and available on T+1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indent="-109538">
                        <a:buFont typeface="Wingdings" panose="05000000000000000000" pitchFamily="2" charset="2"/>
                        <a:buChar char="§"/>
                      </a:pPr>
                      <a:r>
                        <a:rPr lang="en-US" sz="1200" dirty="0"/>
                        <a:t>Intra-day</a:t>
                      </a:r>
                      <a:r>
                        <a:rPr lang="en-US" sz="1200" baseline="0" dirty="0"/>
                        <a:t> sync (hourly update)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9154873"/>
                  </a:ext>
                </a:extLst>
              </a:tr>
            </a:tbl>
          </a:graphicData>
        </a:graphic>
      </p:graphicFrame>
      <p:sp>
        <p:nvSpPr>
          <p:cNvPr id="7" name="Slide Number Placeholder 6"/>
          <p:cNvSpPr>
            <a:spLocks noGrp="1"/>
          </p:cNvSpPr>
          <p:nvPr>
            <p:ph type="sldNum" sz="quarter" idx="10"/>
          </p:nvPr>
        </p:nvSpPr>
        <p:spPr/>
        <p:txBody>
          <a:bodyPr/>
          <a:lstStyle/>
          <a:p>
            <a:pPr>
              <a:defRPr/>
            </a:pPr>
            <a:fld id="{9852D9AB-AB35-4FF6-8E25-5258891A136D}" type="slidenum">
              <a:rPr lang="en-US" altLang="en-US" smtClean="0"/>
              <a:pPr>
                <a:defRPr/>
              </a:pPr>
              <a:t>29</a:t>
            </a:fld>
            <a:endParaRPr lang="en-US" altLang="en-US" dirty="0"/>
          </a:p>
        </p:txBody>
      </p:sp>
    </p:spTree>
    <p:extLst>
      <p:ext uri="{BB962C8B-B14F-4D97-AF65-F5344CB8AC3E}">
        <p14:creationId xmlns:p14="http://schemas.microsoft.com/office/powerpoint/2010/main" val="630666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1" name="Straight Connector 110"/>
          <p:cNvCxnSpPr/>
          <p:nvPr/>
        </p:nvCxnSpPr>
        <p:spPr bwMode="auto">
          <a:xfrm flipV="1">
            <a:off x="8458328" y="6248479"/>
            <a:ext cx="275644" cy="1"/>
          </a:xfrm>
          <a:prstGeom prst="line">
            <a:avLst/>
          </a:prstGeom>
          <a:noFill/>
          <a:ln w="9525" cap="flat" cmpd="sng" algn="ctr">
            <a:solidFill>
              <a:srgbClr val="0070C0"/>
            </a:solidFill>
            <a:prstDash val="solid"/>
            <a:round/>
            <a:headEnd type="none" w="med" len="med"/>
            <a:tailEnd type="oval" w="med" len="med"/>
          </a:ln>
          <a:effectLst/>
        </p:spPr>
      </p:cxnSp>
      <p:sp>
        <p:nvSpPr>
          <p:cNvPr id="76" name="Rounded Rectangle 75"/>
          <p:cNvSpPr/>
          <p:nvPr/>
        </p:nvSpPr>
        <p:spPr bwMode="auto">
          <a:xfrm>
            <a:off x="275777" y="5791281"/>
            <a:ext cx="8249103" cy="990599"/>
          </a:xfrm>
          <a:prstGeom prst="roundRect">
            <a:avLst/>
          </a:prstGeom>
          <a:solidFill>
            <a:schemeClr val="bg1"/>
          </a:solidFill>
          <a:ln w="9525" cap="flat" cmpd="sng" algn="ctr">
            <a:solidFill>
              <a:schemeClr val="tx1"/>
            </a:solidFill>
            <a:prstDash val="dashDot"/>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2800" b="1" dirty="0">
              <a:solidFill>
                <a:srgbClr val="000000"/>
              </a:solidFill>
              <a:cs typeface="Arial" pitchFamily="34" charset="0"/>
            </a:endParaRPr>
          </a:p>
        </p:txBody>
      </p:sp>
      <p:cxnSp>
        <p:nvCxnSpPr>
          <p:cNvPr id="125" name="Straight Connector 124"/>
          <p:cNvCxnSpPr/>
          <p:nvPr/>
        </p:nvCxnSpPr>
        <p:spPr bwMode="auto">
          <a:xfrm flipV="1">
            <a:off x="8429172" y="934148"/>
            <a:ext cx="275644" cy="1"/>
          </a:xfrm>
          <a:prstGeom prst="line">
            <a:avLst/>
          </a:prstGeom>
          <a:noFill/>
          <a:ln w="9525" cap="flat" cmpd="sng" algn="ctr">
            <a:solidFill>
              <a:srgbClr val="0070C0"/>
            </a:solidFill>
            <a:prstDash val="solid"/>
            <a:round/>
            <a:headEnd type="none" w="med" len="med"/>
            <a:tailEnd type="oval" w="med" len="med"/>
          </a:ln>
          <a:effectLst/>
        </p:spPr>
      </p:cxnSp>
      <p:sp>
        <p:nvSpPr>
          <p:cNvPr id="32" name="Rounded Rectangle 31"/>
          <p:cNvSpPr/>
          <p:nvPr/>
        </p:nvSpPr>
        <p:spPr bwMode="auto">
          <a:xfrm>
            <a:off x="228728" y="4584875"/>
            <a:ext cx="8200444" cy="749205"/>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2800" b="1" dirty="0">
              <a:solidFill>
                <a:srgbClr val="000000"/>
              </a:solidFill>
              <a:cs typeface="Arial" pitchFamily="34" charset="0"/>
            </a:endParaRPr>
          </a:p>
        </p:txBody>
      </p:sp>
      <p:sp>
        <p:nvSpPr>
          <p:cNvPr id="69" name="Rectangle 68"/>
          <p:cNvSpPr/>
          <p:nvPr/>
        </p:nvSpPr>
        <p:spPr bwMode="auto">
          <a:xfrm>
            <a:off x="209008" y="41869"/>
            <a:ext cx="8752112" cy="5334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2800" b="1" dirty="0">
              <a:solidFill>
                <a:srgbClr val="000000"/>
              </a:solidFill>
              <a:cs typeface="Arial" pitchFamily="34" charset="0"/>
            </a:endParaRPr>
          </a:p>
        </p:txBody>
      </p:sp>
      <p:sp>
        <p:nvSpPr>
          <p:cNvPr id="4" name="Rounded Rectangle 3"/>
          <p:cNvSpPr/>
          <p:nvPr/>
        </p:nvSpPr>
        <p:spPr bwMode="auto">
          <a:xfrm>
            <a:off x="3171372" y="1371600"/>
            <a:ext cx="4572000" cy="68580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2800" b="1" dirty="0">
              <a:solidFill>
                <a:srgbClr val="000000"/>
              </a:solidFill>
              <a:cs typeface="Arial" pitchFamily="34" charset="0"/>
            </a:endParaRPr>
          </a:p>
        </p:txBody>
      </p:sp>
      <p:sp>
        <p:nvSpPr>
          <p:cNvPr id="5" name="Freeform 4"/>
          <p:cNvSpPr/>
          <p:nvPr/>
        </p:nvSpPr>
        <p:spPr bwMode="auto">
          <a:xfrm>
            <a:off x="1767376" y="1241946"/>
            <a:ext cx="1844998" cy="217228"/>
          </a:xfrm>
          <a:custGeom>
            <a:avLst/>
            <a:gdLst>
              <a:gd name="connsiteX0" fmla="*/ 1078173 w 3689996"/>
              <a:gd name="connsiteY0" fmla="*/ 40944 h 887105"/>
              <a:gd name="connsiteX1" fmla="*/ 0 w 3689996"/>
              <a:gd name="connsiteY1" fmla="*/ 27296 h 887105"/>
              <a:gd name="connsiteX2" fmla="*/ 13647 w 3689996"/>
              <a:gd name="connsiteY2" fmla="*/ 368490 h 887105"/>
              <a:gd name="connsiteX3" fmla="*/ 27295 w 3689996"/>
              <a:gd name="connsiteY3" fmla="*/ 436729 h 887105"/>
              <a:gd name="connsiteX4" fmla="*/ 40943 w 3689996"/>
              <a:gd name="connsiteY4" fmla="*/ 518615 h 887105"/>
              <a:gd name="connsiteX5" fmla="*/ 54591 w 3689996"/>
              <a:gd name="connsiteY5" fmla="*/ 627797 h 887105"/>
              <a:gd name="connsiteX6" fmla="*/ 109182 w 3689996"/>
              <a:gd name="connsiteY6" fmla="*/ 791570 h 887105"/>
              <a:gd name="connsiteX7" fmla="*/ 150125 w 3689996"/>
              <a:gd name="connsiteY7" fmla="*/ 832514 h 887105"/>
              <a:gd name="connsiteX8" fmla="*/ 191068 w 3689996"/>
              <a:gd name="connsiteY8" fmla="*/ 846161 h 887105"/>
              <a:gd name="connsiteX9" fmla="*/ 300250 w 3689996"/>
              <a:gd name="connsiteY9" fmla="*/ 887105 h 887105"/>
              <a:gd name="connsiteX10" fmla="*/ 504967 w 3689996"/>
              <a:gd name="connsiteY10" fmla="*/ 859809 h 887105"/>
              <a:gd name="connsiteX11" fmla="*/ 791570 w 3689996"/>
              <a:gd name="connsiteY11" fmla="*/ 805218 h 887105"/>
              <a:gd name="connsiteX12" fmla="*/ 941695 w 3689996"/>
              <a:gd name="connsiteY12" fmla="*/ 777923 h 887105"/>
              <a:gd name="connsiteX13" fmla="*/ 1078173 w 3689996"/>
              <a:gd name="connsiteY13" fmla="*/ 764275 h 887105"/>
              <a:gd name="connsiteX14" fmla="*/ 1323832 w 3689996"/>
              <a:gd name="connsiteY14" fmla="*/ 736979 h 887105"/>
              <a:gd name="connsiteX15" fmla="*/ 2101755 w 3689996"/>
              <a:gd name="connsiteY15" fmla="*/ 709684 h 887105"/>
              <a:gd name="connsiteX16" fmla="*/ 2429301 w 3689996"/>
              <a:gd name="connsiteY16" fmla="*/ 696036 h 887105"/>
              <a:gd name="connsiteX17" fmla="*/ 2770495 w 3689996"/>
              <a:gd name="connsiteY17" fmla="*/ 586854 h 887105"/>
              <a:gd name="connsiteX18" fmla="*/ 3043450 w 3689996"/>
              <a:gd name="connsiteY18" fmla="*/ 545911 h 887105"/>
              <a:gd name="connsiteX19" fmla="*/ 3684895 w 3689996"/>
              <a:gd name="connsiteY19" fmla="*/ 491320 h 887105"/>
              <a:gd name="connsiteX20" fmla="*/ 3630304 w 3689996"/>
              <a:gd name="connsiteY20" fmla="*/ 450376 h 887105"/>
              <a:gd name="connsiteX21" fmla="*/ 3248167 w 3689996"/>
              <a:gd name="connsiteY21" fmla="*/ 259308 h 887105"/>
              <a:gd name="connsiteX22" fmla="*/ 3016155 w 3689996"/>
              <a:gd name="connsiteY22" fmla="*/ 150126 h 887105"/>
              <a:gd name="connsiteX23" fmla="*/ 2524835 w 3689996"/>
              <a:gd name="connsiteY23" fmla="*/ 40944 h 887105"/>
              <a:gd name="connsiteX24" fmla="*/ 2210937 w 3689996"/>
              <a:gd name="connsiteY24" fmla="*/ 0 h 887105"/>
              <a:gd name="connsiteX25" fmla="*/ 1719618 w 3689996"/>
              <a:gd name="connsiteY25" fmla="*/ 68239 h 887105"/>
              <a:gd name="connsiteX26" fmla="*/ 2047164 w 3689996"/>
              <a:gd name="connsiteY26" fmla="*/ 709684 h 88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89996" h="887105">
                <a:moveTo>
                  <a:pt x="1078173" y="40944"/>
                </a:moveTo>
                <a:lnTo>
                  <a:pt x="0" y="27296"/>
                </a:lnTo>
                <a:cubicBezTo>
                  <a:pt x="4549" y="141027"/>
                  <a:pt x="6076" y="254920"/>
                  <a:pt x="13647" y="368490"/>
                </a:cubicBezTo>
                <a:cubicBezTo>
                  <a:pt x="15190" y="391635"/>
                  <a:pt x="23145" y="413906"/>
                  <a:pt x="27295" y="436729"/>
                </a:cubicBezTo>
                <a:cubicBezTo>
                  <a:pt x="32245" y="463954"/>
                  <a:pt x="37030" y="491221"/>
                  <a:pt x="40943" y="518615"/>
                </a:cubicBezTo>
                <a:cubicBezTo>
                  <a:pt x="46130" y="554924"/>
                  <a:pt x="45695" y="592215"/>
                  <a:pt x="54591" y="627797"/>
                </a:cubicBezTo>
                <a:cubicBezTo>
                  <a:pt x="68548" y="683623"/>
                  <a:pt x="68493" y="750880"/>
                  <a:pt x="109182" y="791570"/>
                </a:cubicBezTo>
                <a:cubicBezTo>
                  <a:pt x="122830" y="805218"/>
                  <a:pt x="134066" y="821808"/>
                  <a:pt x="150125" y="832514"/>
                </a:cubicBezTo>
                <a:cubicBezTo>
                  <a:pt x="162095" y="840494"/>
                  <a:pt x="177845" y="840494"/>
                  <a:pt x="191068" y="846161"/>
                </a:cubicBezTo>
                <a:cubicBezTo>
                  <a:pt x="290988" y="888984"/>
                  <a:pt x="199598" y="861941"/>
                  <a:pt x="300250" y="887105"/>
                </a:cubicBezTo>
                <a:cubicBezTo>
                  <a:pt x="368489" y="878006"/>
                  <a:pt x="437061" y="871127"/>
                  <a:pt x="504967" y="859809"/>
                </a:cubicBezTo>
                <a:cubicBezTo>
                  <a:pt x="600896" y="843821"/>
                  <a:pt x="695984" y="823140"/>
                  <a:pt x="791570" y="805218"/>
                </a:cubicBezTo>
                <a:cubicBezTo>
                  <a:pt x="841561" y="795845"/>
                  <a:pt x="891085" y="782984"/>
                  <a:pt x="941695" y="777923"/>
                </a:cubicBezTo>
                <a:lnTo>
                  <a:pt x="1078173" y="764275"/>
                </a:lnTo>
                <a:cubicBezTo>
                  <a:pt x="1160094" y="755498"/>
                  <a:pt x="1241559" y="741367"/>
                  <a:pt x="1323832" y="736979"/>
                </a:cubicBezTo>
                <a:cubicBezTo>
                  <a:pt x="1582931" y="723160"/>
                  <a:pt x="1842466" y="719287"/>
                  <a:pt x="2101755" y="709684"/>
                </a:cubicBezTo>
                <a:lnTo>
                  <a:pt x="2429301" y="696036"/>
                </a:lnTo>
                <a:cubicBezTo>
                  <a:pt x="2834157" y="633752"/>
                  <a:pt x="2382745" y="721724"/>
                  <a:pt x="2770495" y="586854"/>
                </a:cubicBezTo>
                <a:cubicBezTo>
                  <a:pt x="2827449" y="567044"/>
                  <a:pt x="2978359" y="553143"/>
                  <a:pt x="3043450" y="545911"/>
                </a:cubicBezTo>
                <a:cubicBezTo>
                  <a:pt x="3341987" y="446397"/>
                  <a:pt x="2840280" y="605458"/>
                  <a:pt x="3684895" y="491320"/>
                </a:cubicBezTo>
                <a:cubicBezTo>
                  <a:pt x="3707437" y="488274"/>
                  <a:pt x="3649077" y="463221"/>
                  <a:pt x="3630304" y="450376"/>
                </a:cubicBezTo>
                <a:cubicBezTo>
                  <a:pt x="3279803" y="210559"/>
                  <a:pt x="3575122" y="390090"/>
                  <a:pt x="3248167" y="259308"/>
                </a:cubicBezTo>
                <a:cubicBezTo>
                  <a:pt x="3168808" y="227564"/>
                  <a:pt x="3096601" y="179004"/>
                  <a:pt x="3016155" y="150126"/>
                </a:cubicBezTo>
                <a:cubicBezTo>
                  <a:pt x="2780790" y="65636"/>
                  <a:pt x="2739866" y="74026"/>
                  <a:pt x="2524835" y="40944"/>
                </a:cubicBezTo>
                <a:cubicBezTo>
                  <a:pt x="2268028" y="1435"/>
                  <a:pt x="2455646" y="22247"/>
                  <a:pt x="2210937" y="0"/>
                </a:cubicBezTo>
                <a:cubicBezTo>
                  <a:pt x="1619917" y="17383"/>
                  <a:pt x="1806054" y="47767"/>
                  <a:pt x="1719618" y="68239"/>
                </a:cubicBezTo>
                <a:lnTo>
                  <a:pt x="2047164" y="709684"/>
                </a:lnTo>
              </a:path>
            </a:pathLst>
          </a:cu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2800" b="1" dirty="0">
              <a:solidFill>
                <a:srgbClr val="000000"/>
              </a:solidFill>
              <a:cs typeface="Arial" pitchFamily="34" charset="0"/>
            </a:endParaRPr>
          </a:p>
        </p:txBody>
      </p:sp>
      <p:sp>
        <p:nvSpPr>
          <p:cNvPr id="8" name="Rounded Rectangle 7"/>
          <p:cNvSpPr/>
          <p:nvPr/>
        </p:nvSpPr>
        <p:spPr bwMode="auto">
          <a:xfrm>
            <a:off x="309750" y="456843"/>
            <a:ext cx="8153400" cy="601825"/>
          </a:xfrm>
          <a:prstGeom prst="roundRect">
            <a:avLst/>
          </a:prstGeom>
          <a:solidFill>
            <a:schemeClr val="accent1">
              <a:lumMod val="20000"/>
              <a:lumOff val="80000"/>
            </a:schemeClr>
          </a:solid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2800" b="1" dirty="0">
              <a:solidFill>
                <a:srgbClr val="000000"/>
              </a:solidFill>
              <a:cs typeface="Arial" pitchFamily="34" charset="0"/>
            </a:endParaRPr>
          </a:p>
        </p:txBody>
      </p:sp>
      <p:sp>
        <p:nvSpPr>
          <p:cNvPr id="9" name="Rounded Rectangle 8"/>
          <p:cNvSpPr/>
          <p:nvPr/>
        </p:nvSpPr>
        <p:spPr bwMode="auto">
          <a:xfrm>
            <a:off x="5609772" y="1459173"/>
            <a:ext cx="914400" cy="45720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2800" b="1" dirty="0">
              <a:solidFill>
                <a:srgbClr val="000000"/>
              </a:solidFill>
              <a:cs typeface="Arial" pitchFamily="34" charset="0"/>
            </a:endParaRPr>
          </a:p>
        </p:txBody>
      </p:sp>
      <p:sp>
        <p:nvSpPr>
          <p:cNvPr id="17" name="Rounded Rectangle 16"/>
          <p:cNvSpPr/>
          <p:nvPr/>
        </p:nvSpPr>
        <p:spPr bwMode="auto">
          <a:xfrm>
            <a:off x="438523" y="1350560"/>
            <a:ext cx="1473312" cy="1773640"/>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2800" b="1" dirty="0">
              <a:solidFill>
                <a:srgbClr val="000000"/>
              </a:solidFill>
              <a:cs typeface="Arial" pitchFamily="34" charset="0"/>
            </a:endParaRPr>
          </a:p>
        </p:txBody>
      </p:sp>
      <p:sp>
        <p:nvSpPr>
          <p:cNvPr id="30" name="Rounded Rectangle 29"/>
          <p:cNvSpPr/>
          <p:nvPr/>
        </p:nvSpPr>
        <p:spPr bwMode="auto">
          <a:xfrm>
            <a:off x="199572" y="3276600"/>
            <a:ext cx="8229600" cy="1213388"/>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2800" b="1" dirty="0">
              <a:solidFill>
                <a:srgbClr val="000000"/>
              </a:solidFill>
              <a:cs typeface="Arial" pitchFamily="34" charset="0"/>
            </a:endParaRPr>
          </a:p>
        </p:txBody>
      </p:sp>
      <p:cxnSp>
        <p:nvCxnSpPr>
          <p:cNvPr id="33" name="Straight Connector 32"/>
          <p:cNvCxnSpPr/>
          <p:nvPr/>
        </p:nvCxnSpPr>
        <p:spPr bwMode="auto">
          <a:xfrm>
            <a:off x="8733972" y="862371"/>
            <a:ext cx="0" cy="5784653"/>
          </a:xfrm>
          <a:prstGeom prst="line">
            <a:avLst/>
          </a:prstGeom>
          <a:noFill/>
          <a:ln w="9525" cap="flat" cmpd="sng" algn="ctr">
            <a:solidFill>
              <a:srgbClr val="0070C0"/>
            </a:solidFill>
            <a:prstDash val="solid"/>
            <a:round/>
            <a:headEnd type="none" w="med" len="med"/>
            <a:tailEnd type="none" w="med" len="med"/>
          </a:ln>
          <a:effectLst/>
        </p:spPr>
      </p:cxnSp>
      <p:sp>
        <p:nvSpPr>
          <p:cNvPr id="52" name="Rounded Rectangle 51"/>
          <p:cNvSpPr/>
          <p:nvPr/>
        </p:nvSpPr>
        <p:spPr bwMode="auto">
          <a:xfrm>
            <a:off x="1952172" y="1371601"/>
            <a:ext cx="1143000" cy="1752598"/>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2800" b="1" dirty="0">
              <a:solidFill>
                <a:srgbClr val="000000"/>
              </a:solidFill>
              <a:cs typeface="Arial" pitchFamily="34" charset="0"/>
            </a:endParaRPr>
          </a:p>
        </p:txBody>
      </p:sp>
      <p:sp>
        <p:nvSpPr>
          <p:cNvPr id="53" name="Rounded Rectangle 52"/>
          <p:cNvSpPr/>
          <p:nvPr/>
        </p:nvSpPr>
        <p:spPr bwMode="auto">
          <a:xfrm>
            <a:off x="3171372" y="1380140"/>
            <a:ext cx="1143000" cy="1752599"/>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2800" b="1" dirty="0">
              <a:solidFill>
                <a:srgbClr val="000000"/>
              </a:solidFill>
              <a:cs typeface="Arial" pitchFamily="34" charset="0"/>
            </a:endParaRPr>
          </a:p>
        </p:txBody>
      </p:sp>
      <p:sp>
        <p:nvSpPr>
          <p:cNvPr id="54" name="Rounded Rectangle 53"/>
          <p:cNvSpPr/>
          <p:nvPr/>
        </p:nvSpPr>
        <p:spPr bwMode="auto">
          <a:xfrm>
            <a:off x="4390572" y="1371673"/>
            <a:ext cx="1143000" cy="1752599"/>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2800" b="1" dirty="0">
              <a:solidFill>
                <a:srgbClr val="000000"/>
              </a:solidFill>
              <a:cs typeface="Arial" pitchFamily="34" charset="0"/>
            </a:endParaRPr>
          </a:p>
        </p:txBody>
      </p:sp>
      <p:sp>
        <p:nvSpPr>
          <p:cNvPr id="55" name="Rounded Rectangle 54"/>
          <p:cNvSpPr/>
          <p:nvPr/>
        </p:nvSpPr>
        <p:spPr bwMode="auto">
          <a:xfrm>
            <a:off x="5609772" y="1371673"/>
            <a:ext cx="1257300" cy="1752599"/>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2800" b="1" dirty="0">
              <a:solidFill>
                <a:srgbClr val="000000"/>
              </a:solidFill>
              <a:cs typeface="Arial" pitchFamily="34" charset="0"/>
            </a:endParaRPr>
          </a:p>
        </p:txBody>
      </p:sp>
      <p:sp>
        <p:nvSpPr>
          <p:cNvPr id="56" name="Rounded Rectangle 55"/>
          <p:cNvSpPr/>
          <p:nvPr/>
        </p:nvSpPr>
        <p:spPr bwMode="auto">
          <a:xfrm>
            <a:off x="6981372" y="1371673"/>
            <a:ext cx="1371600" cy="1752599"/>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2800" b="1" dirty="0">
              <a:solidFill>
                <a:srgbClr val="000000"/>
              </a:solidFill>
              <a:cs typeface="Arial" pitchFamily="34" charset="0"/>
            </a:endParaRPr>
          </a:p>
        </p:txBody>
      </p:sp>
      <p:sp>
        <p:nvSpPr>
          <p:cNvPr id="64" name="Rounded Rectangle 63"/>
          <p:cNvSpPr/>
          <p:nvPr/>
        </p:nvSpPr>
        <p:spPr bwMode="auto">
          <a:xfrm>
            <a:off x="3266622" y="3880991"/>
            <a:ext cx="914400" cy="251346"/>
          </a:xfrm>
          <a:prstGeom prst="roundRect">
            <a:avLst/>
          </a:prstGeom>
          <a:solidFill>
            <a:schemeClr val="accent1">
              <a:lumMod val="20000"/>
              <a:lumOff val="80000"/>
            </a:schemeClr>
          </a:solidFill>
          <a:ln w="28575">
            <a:solidFill>
              <a:schemeClr val="accent1"/>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GB" sz="800" b="1" dirty="0">
                <a:solidFill>
                  <a:srgbClr val="000000"/>
                </a:solidFill>
              </a:rPr>
              <a:t>Limit Master</a:t>
            </a:r>
            <a:r>
              <a:rPr lang="en-GB" sz="800" dirty="0">
                <a:solidFill>
                  <a:srgbClr val="000000"/>
                </a:solidFill>
              </a:rPr>
              <a:t> </a:t>
            </a:r>
            <a:endParaRPr lang="en-US" sz="800" dirty="0">
              <a:solidFill>
                <a:srgbClr val="000000"/>
              </a:solidFill>
            </a:endParaRPr>
          </a:p>
        </p:txBody>
      </p:sp>
      <p:sp>
        <p:nvSpPr>
          <p:cNvPr id="29" name="Rounded Rectangle 28"/>
          <p:cNvSpPr/>
          <p:nvPr/>
        </p:nvSpPr>
        <p:spPr bwMode="auto">
          <a:xfrm>
            <a:off x="533400" y="3762375"/>
            <a:ext cx="1143000" cy="428625"/>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GB" sz="800" dirty="0">
                <a:solidFill>
                  <a:srgbClr val="000000"/>
                </a:solidFill>
              </a:rPr>
              <a:t>GCIN – Entity &amp; Related Party</a:t>
            </a:r>
          </a:p>
        </p:txBody>
      </p:sp>
      <p:sp>
        <p:nvSpPr>
          <p:cNvPr id="50" name="Rounded Rectangle 49"/>
          <p:cNvSpPr/>
          <p:nvPr/>
        </p:nvSpPr>
        <p:spPr bwMode="auto">
          <a:xfrm>
            <a:off x="228728" y="5416598"/>
            <a:ext cx="8200444" cy="298402"/>
          </a:xfrm>
          <a:prstGeom prst="roundRect">
            <a:avLst/>
          </a:prstGeom>
          <a:solidFill>
            <a:schemeClr val="bg1">
              <a:lumMod val="95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200" b="1" i="1" dirty="0">
              <a:solidFill>
                <a:srgbClr val="000000"/>
              </a:solidFill>
            </a:endParaRPr>
          </a:p>
        </p:txBody>
      </p:sp>
      <p:sp>
        <p:nvSpPr>
          <p:cNvPr id="51" name="Rounded Rectangle 50"/>
          <p:cNvSpPr/>
          <p:nvPr/>
        </p:nvSpPr>
        <p:spPr bwMode="auto">
          <a:xfrm>
            <a:off x="3206379" y="5867400"/>
            <a:ext cx="2196983" cy="838200"/>
          </a:xfrm>
          <a:prstGeom prst="roundRect">
            <a:avLst/>
          </a:prstGeom>
          <a:solidFill>
            <a:schemeClr val="bg1">
              <a:lumMod val="95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2800" b="1" dirty="0">
              <a:solidFill>
                <a:srgbClr val="000000"/>
              </a:solidFill>
            </a:endParaRPr>
          </a:p>
        </p:txBody>
      </p:sp>
      <p:sp>
        <p:nvSpPr>
          <p:cNvPr id="57" name="Rounded Rectangle 56"/>
          <p:cNvSpPr/>
          <p:nvPr/>
        </p:nvSpPr>
        <p:spPr bwMode="auto">
          <a:xfrm>
            <a:off x="5861958" y="5867400"/>
            <a:ext cx="2010228" cy="838200"/>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2800" b="1" dirty="0">
              <a:solidFill>
                <a:srgbClr val="000000"/>
              </a:solidFill>
              <a:cs typeface="Arial" pitchFamily="34" charset="0"/>
            </a:endParaRPr>
          </a:p>
        </p:txBody>
      </p:sp>
      <p:sp>
        <p:nvSpPr>
          <p:cNvPr id="2" name="TextBox 1"/>
          <p:cNvSpPr txBox="1"/>
          <p:nvPr/>
        </p:nvSpPr>
        <p:spPr>
          <a:xfrm>
            <a:off x="846228" y="1345474"/>
            <a:ext cx="652743" cy="338554"/>
          </a:xfrm>
          <a:prstGeom prst="rect">
            <a:avLst/>
          </a:prstGeom>
          <a:noFill/>
        </p:spPr>
        <p:txBody>
          <a:bodyPr wrap="none" rtlCol="0">
            <a:spAutoFit/>
          </a:bodyPr>
          <a:lstStyle/>
          <a:p>
            <a:pPr algn="ctr" fontAlgn="base">
              <a:spcBef>
                <a:spcPct val="0"/>
              </a:spcBef>
              <a:spcAft>
                <a:spcPct val="0"/>
              </a:spcAft>
            </a:pPr>
            <a:r>
              <a:rPr lang="en-GB" sz="800" b="1" i="1" dirty="0">
                <a:solidFill>
                  <a:srgbClr val="000000"/>
                </a:solidFill>
                <a:cs typeface="Arial" pitchFamily="34" charset="0"/>
              </a:rPr>
              <a:t>Client </a:t>
            </a:r>
          </a:p>
          <a:p>
            <a:pPr algn="ctr" fontAlgn="base">
              <a:spcBef>
                <a:spcPct val="0"/>
              </a:spcBef>
              <a:spcAft>
                <a:spcPct val="0"/>
              </a:spcAft>
            </a:pPr>
            <a:r>
              <a:rPr lang="en-GB" sz="800" b="1" i="1" dirty="0">
                <a:solidFill>
                  <a:srgbClr val="000000"/>
                </a:solidFill>
                <a:cs typeface="Arial" pitchFamily="34" charset="0"/>
              </a:rPr>
              <a:t>Targeting</a:t>
            </a:r>
            <a:endParaRPr lang="en-US" sz="800" b="1" i="1" dirty="0">
              <a:solidFill>
                <a:srgbClr val="000000"/>
              </a:solidFill>
              <a:cs typeface="Arial" pitchFamily="34" charset="0"/>
            </a:endParaRPr>
          </a:p>
        </p:txBody>
      </p:sp>
      <p:sp>
        <p:nvSpPr>
          <p:cNvPr id="59" name="TextBox 58"/>
          <p:cNvSpPr txBox="1"/>
          <p:nvPr/>
        </p:nvSpPr>
        <p:spPr>
          <a:xfrm>
            <a:off x="1917708" y="1371600"/>
            <a:ext cx="1117614" cy="338554"/>
          </a:xfrm>
          <a:prstGeom prst="rect">
            <a:avLst/>
          </a:prstGeom>
          <a:noFill/>
        </p:spPr>
        <p:txBody>
          <a:bodyPr wrap="none" rtlCol="0">
            <a:spAutoFit/>
          </a:bodyPr>
          <a:lstStyle/>
          <a:p>
            <a:pPr algn="ctr" fontAlgn="base">
              <a:spcBef>
                <a:spcPct val="0"/>
              </a:spcBef>
              <a:spcAft>
                <a:spcPct val="0"/>
              </a:spcAft>
            </a:pPr>
            <a:r>
              <a:rPr lang="en-GB" sz="800" b="1" i="1" dirty="0">
                <a:solidFill>
                  <a:srgbClr val="000000"/>
                </a:solidFill>
                <a:cs typeface="Arial" pitchFamily="34" charset="0"/>
              </a:rPr>
              <a:t>Credit</a:t>
            </a:r>
          </a:p>
          <a:p>
            <a:pPr algn="ctr" fontAlgn="base">
              <a:spcBef>
                <a:spcPct val="0"/>
              </a:spcBef>
              <a:spcAft>
                <a:spcPct val="0"/>
              </a:spcAft>
            </a:pPr>
            <a:r>
              <a:rPr lang="en-GB" sz="800" b="1" i="1" dirty="0">
                <a:solidFill>
                  <a:srgbClr val="000000"/>
                </a:solidFill>
                <a:cs typeface="Arial" pitchFamily="34" charset="0"/>
              </a:rPr>
              <a:t>Origination/Review</a:t>
            </a:r>
          </a:p>
        </p:txBody>
      </p:sp>
      <p:sp>
        <p:nvSpPr>
          <p:cNvPr id="61" name="TextBox 60"/>
          <p:cNvSpPr txBox="1"/>
          <p:nvPr/>
        </p:nvSpPr>
        <p:spPr>
          <a:xfrm>
            <a:off x="3322144" y="1371600"/>
            <a:ext cx="817853" cy="338554"/>
          </a:xfrm>
          <a:prstGeom prst="rect">
            <a:avLst/>
          </a:prstGeom>
          <a:noFill/>
        </p:spPr>
        <p:txBody>
          <a:bodyPr wrap="none" rtlCol="0">
            <a:spAutoFit/>
          </a:bodyPr>
          <a:lstStyle/>
          <a:p>
            <a:pPr algn="ctr" fontAlgn="base">
              <a:spcBef>
                <a:spcPct val="0"/>
              </a:spcBef>
              <a:spcAft>
                <a:spcPct val="0"/>
              </a:spcAft>
            </a:pPr>
            <a:r>
              <a:rPr lang="en-GB" sz="800" b="1" i="1" dirty="0">
                <a:solidFill>
                  <a:srgbClr val="000000"/>
                </a:solidFill>
                <a:cs typeface="Arial" pitchFamily="34" charset="0"/>
              </a:rPr>
              <a:t>Credit </a:t>
            </a:r>
          </a:p>
          <a:p>
            <a:pPr algn="ctr" fontAlgn="base">
              <a:spcBef>
                <a:spcPct val="0"/>
              </a:spcBef>
              <a:spcAft>
                <a:spcPct val="0"/>
              </a:spcAft>
            </a:pPr>
            <a:r>
              <a:rPr lang="en-GB" sz="800" b="1" i="1" dirty="0">
                <a:solidFill>
                  <a:srgbClr val="000000"/>
                </a:solidFill>
                <a:cs typeface="Arial" pitchFamily="34" charset="0"/>
              </a:rPr>
              <a:t>Underwriting</a:t>
            </a:r>
            <a:endParaRPr lang="en-US" sz="800" b="1" i="1" dirty="0">
              <a:solidFill>
                <a:srgbClr val="000000"/>
              </a:solidFill>
              <a:cs typeface="Arial" pitchFamily="34" charset="0"/>
            </a:endParaRPr>
          </a:p>
        </p:txBody>
      </p:sp>
      <p:sp>
        <p:nvSpPr>
          <p:cNvPr id="62" name="TextBox 61"/>
          <p:cNvSpPr txBox="1"/>
          <p:nvPr/>
        </p:nvSpPr>
        <p:spPr>
          <a:xfrm>
            <a:off x="4468494" y="1371680"/>
            <a:ext cx="984565" cy="461665"/>
          </a:xfrm>
          <a:prstGeom prst="rect">
            <a:avLst/>
          </a:prstGeom>
          <a:noFill/>
        </p:spPr>
        <p:txBody>
          <a:bodyPr wrap="none" rtlCol="0">
            <a:spAutoFit/>
          </a:bodyPr>
          <a:lstStyle/>
          <a:p>
            <a:pPr algn="ctr" fontAlgn="base">
              <a:spcBef>
                <a:spcPct val="0"/>
              </a:spcBef>
              <a:spcAft>
                <a:spcPct val="0"/>
              </a:spcAft>
            </a:pPr>
            <a:r>
              <a:rPr lang="en-GB" sz="800" b="1" i="1" dirty="0">
                <a:solidFill>
                  <a:srgbClr val="000000"/>
                </a:solidFill>
                <a:cs typeface="Arial" pitchFamily="34" charset="0"/>
              </a:rPr>
              <a:t>LO Workflow &amp;</a:t>
            </a:r>
          </a:p>
          <a:p>
            <a:pPr algn="ctr" fontAlgn="base">
              <a:spcBef>
                <a:spcPct val="0"/>
              </a:spcBef>
              <a:spcAft>
                <a:spcPct val="0"/>
              </a:spcAft>
            </a:pPr>
            <a:r>
              <a:rPr lang="en-GB" sz="800" b="1" i="1" dirty="0">
                <a:solidFill>
                  <a:srgbClr val="000000"/>
                </a:solidFill>
                <a:cs typeface="Arial" pitchFamily="34" charset="0"/>
              </a:rPr>
              <a:t>Limit Activation </a:t>
            </a:r>
          </a:p>
          <a:p>
            <a:pPr algn="ctr" fontAlgn="base">
              <a:spcBef>
                <a:spcPct val="0"/>
              </a:spcBef>
              <a:spcAft>
                <a:spcPct val="0"/>
              </a:spcAft>
            </a:pPr>
            <a:endParaRPr lang="en-US" sz="800" b="1" i="1" dirty="0">
              <a:solidFill>
                <a:srgbClr val="000000"/>
              </a:solidFill>
              <a:cs typeface="Arial" pitchFamily="34" charset="0"/>
            </a:endParaRPr>
          </a:p>
        </p:txBody>
      </p:sp>
      <p:sp>
        <p:nvSpPr>
          <p:cNvPr id="65" name="TextBox 64"/>
          <p:cNvSpPr txBox="1"/>
          <p:nvPr/>
        </p:nvSpPr>
        <p:spPr>
          <a:xfrm>
            <a:off x="5677265" y="1371600"/>
            <a:ext cx="1091967" cy="338554"/>
          </a:xfrm>
          <a:prstGeom prst="rect">
            <a:avLst/>
          </a:prstGeom>
          <a:noFill/>
        </p:spPr>
        <p:txBody>
          <a:bodyPr wrap="none" rtlCol="0">
            <a:spAutoFit/>
          </a:bodyPr>
          <a:lstStyle/>
          <a:p>
            <a:pPr algn="ctr" fontAlgn="base">
              <a:spcBef>
                <a:spcPct val="0"/>
              </a:spcBef>
              <a:spcAft>
                <a:spcPct val="0"/>
              </a:spcAft>
            </a:pPr>
            <a:r>
              <a:rPr lang="en-GB" sz="800" b="1" i="1" dirty="0">
                <a:solidFill>
                  <a:srgbClr val="000000"/>
                </a:solidFill>
                <a:cs typeface="Arial" pitchFamily="34" charset="0"/>
              </a:rPr>
              <a:t> Risk Monitoring &amp;</a:t>
            </a:r>
          </a:p>
          <a:p>
            <a:pPr algn="ctr" fontAlgn="base">
              <a:spcBef>
                <a:spcPct val="0"/>
              </a:spcBef>
              <a:spcAft>
                <a:spcPct val="0"/>
              </a:spcAft>
            </a:pPr>
            <a:r>
              <a:rPr lang="en-GB" sz="800" b="1" i="1" dirty="0">
                <a:solidFill>
                  <a:srgbClr val="000000"/>
                </a:solidFill>
                <a:cs typeface="Arial" pitchFamily="34" charset="0"/>
              </a:rPr>
              <a:t> Reporting</a:t>
            </a:r>
          </a:p>
        </p:txBody>
      </p:sp>
      <p:sp>
        <p:nvSpPr>
          <p:cNvPr id="70" name="TextBox 69"/>
          <p:cNvSpPr txBox="1"/>
          <p:nvPr/>
        </p:nvSpPr>
        <p:spPr>
          <a:xfrm>
            <a:off x="7213468" y="1363972"/>
            <a:ext cx="904415" cy="338554"/>
          </a:xfrm>
          <a:prstGeom prst="rect">
            <a:avLst/>
          </a:prstGeom>
          <a:noFill/>
        </p:spPr>
        <p:txBody>
          <a:bodyPr wrap="none" rtlCol="0">
            <a:spAutoFit/>
          </a:bodyPr>
          <a:lstStyle/>
          <a:p>
            <a:pPr algn="ctr" fontAlgn="base">
              <a:spcBef>
                <a:spcPct val="0"/>
              </a:spcBef>
              <a:spcAft>
                <a:spcPct val="0"/>
              </a:spcAft>
            </a:pPr>
            <a:r>
              <a:rPr lang="en-GB" sz="800" b="1" i="1" dirty="0">
                <a:solidFill>
                  <a:srgbClr val="000000"/>
                </a:solidFill>
                <a:cs typeface="Arial" pitchFamily="34" charset="0"/>
              </a:rPr>
              <a:t>Remediation &amp;</a:t>
            </a:r>
          </a:p>
          <a:p>
            <a:pPr algn="ctr" fontAlgn="base">
              <a:spcBef>
                <a:spcPct val="0"/>
              </a:spcBef>
              <a:spcAft>
                <a:spcPct val="0"/>
              </a:spcAft>
            </a:pPr>
            <a:r>
              <a:rPr lang="en-GB" sz="800" b="1" i="1" dirty="0">
                <a:solidFill>
                  <a:srgbClr val="000000"/>
                </a:solidFill>
                <a:cs typeface="Arial" pitchFamily="34" charset="0"/>
              </a:rPr>
              <a:t>Discharge</a:t>
            </a:r>
          </a:p>
        </p:txBody>
      </p:sp>
      <p:sp>
        <p:nvSpPr>
          <p:cNvPr id="72" name="TextBox 71"/>
          <p:cNvSpPr txBox="1"/>
          <p:nvPr/>
        </p:nvSpPr>
        <p:spPr>
          <a:xfrm>
            <a:off x="3902598" y="5885591"/>
            <a:ext cx="851515" cy="261610"/>
          </a:xfrm>
          <a:prstGeom prst="rect">
            <a:avLst/>
          </a:prstGeom>
          <a:noFill/>
        </p:spPr>
        <p:txBody>
          <a:bodyPr wrap="none" rtlCol="0">
            <a:spAutoFit/>
          </a:bodyPr>
          <a:lstStyle/>
          <a:p>
            <a:pPr fontAlgn="base">
              <a:spcBef>
                <a:spcPct val="0"/>
              </a:spcBef>
              <a:spcAft>
                <a:spcPct val="0"/>
              </a:spcAft>
            </a:pPr>
            <a:r>
              <a:rPr lang="en-GB" sz="1100" b="1" i="1" dirty="0">
                <a:solidFill>
                  <a:srgbClr val="000000"/>
                </a:solidFill>
                <a:cs typeface="Arial" pitchFamily="34" charset="0"/>
              </a:rPr>
              <a:t>Reporting</a:t>
            </a:r>
          </a:p>
        </p:txBody>
      </p:sp>
      <p:sp>
        <p:nvSpPr>
          <p:cNvPr id="73" name="TextBox 72"/>
          <p:cNvSpPr txBox="1"/>
          <p:nvPr/>
        </p:nvSpPr>
        <p:spPr>
          <a:xfrm>
            <a:off x="6275655" y="5867400"/>
            <a:ext cx="1265090" cy="261610"/>
          </a:xfrm>
          <a:prstGeom prst="rect">
            <a:avLst/>
          </a:prstGeom>
          <a:noFill/>
        </p:spPr>
        <p:txBody>
          <a:bodyPr wrap="none" rtlCol="0">
            <a:spAutoFit/>
          </a:bodyPr>
          <a:lstStyle/>
          <a:p>
            <a:pPr fontAlgn="base">
              <a:spcBef>
                <a:spcPct val="0"/>
              </a:spcBef>
              <a:spcAft>
                <a:spcPct val="0"/>
              </a:spcAft>
            </a:pPr>
            <a:r>
              <a:rPr lang="en-GB" sz="1100" b="1" i="1" dirty="0">
                <a:solidFill>
                  <a:srgbClr val="000000"/>
                </a:solidFill>
                <a:cs typeface="Arial" pitchFamily="34" charset="0"/>
              </a:rPr>
              <a:t>Analytical Tools</a:t>
            </a:r>
          </a:p>
        </p:txBody>
      </p:sp>
      <p:sp>
        <p:nvSpPr>
          <p:cNvPr id="74" name="TextBox 73"/>
          <p:cNvSpPr txBox="1"/>
          <p:nvPr/>
        </p:nvSpPr>
        <p:spPr>
          <a:xfrm>
            <a:off x="3618686" y="6114271"/>
            <a:ext cx="1601721" cy="584775"/>
          </a:xfrm>
          <a:prstGeom prst="rect">
            <a:avLst/>
          </a:prstGeom>
          <a:noFill/>
        </p:spPr>
        <p:txBody>
          <a:bodyPr wrap="none" rtlCol="0">
            <a:spAutoFit/>
          </a:bodyPr>
          <a:lstStyle/>
          <a:p>
            <a:pPr fontAlgn="base">
              <a:spcBef>
                <a:spcPct val="0"/>
              </a:spcBef>
              <a:spcAft>
                <a:spcPct val="0"/>
              </a:spcAft>
            </a:pPr>
            <a:r>
              <a:rPr lang="en-GB" sz="800" dirty="0">
                <a:solidFill>
                  <a:srgbClr val="000000"/>
                </a:solidFill>
                <a:cs typeface="Arial" pitchFamily="34" charset="0"/>
              </a:rPr>
              <a:t>End of Day/ Monthly/ Annual</a:t>
            </a:r>
          </a:p>
          <a:p>
            <a:pPr fontAlgn="base">
              <a:spcBef>
                <a:spcPct val="0"/>
              </a:spcBef>
              <a:spcAft>
                <a:spcPct val="0"/>
              </a:spcAft>
            </a:pPr>
            <a:r>
              <a:rPr lang="en-GB" sz="800" dirty="0">
                <a:solidFill>
                  <a:srgbClr val="000000"/>
                </a:solidFill>
                <a:cs typeface="Arial" pitchFamily="34" charset="0"/>
              </a:rPr>
              <a:t>Ad HOC, Canned, On Demand</a:t>
            </a:r>
          </a:p>
          <a:p>
            <a:pPr fontAlgn="base">
              <a:spcBef>
                <a:spcPct val="0"/>
              </a:spcBef>
              <a:spcAft>
                <a:spcPct val="0"/>
              </a:spcAft>
            </a:pPr>
            <a:r>
              <a:rPr lang="en-GB" sz="800" dirty="0">
                <a:solidFill>
                  <a:srgbClr val="000000"/>
                </a:solidFill>
                <a:cs typeface="Arial" pitchFamily="34" charset="0"/>
              </a:rPr>
              <a:t>Regulatory, Internal</a:t>
            </a:r>
          </a:p>
          <a:p>
            <a:pPr fontAlgn="base">
              <a:spcBef>
                <a:spcPct val="0"/>
              </a:spcBef>
              <a:spcAft>
                <a:spcPct val="0"/>
              </a:spcAft>
            </a:pPr>
            <a:r>
              <a:rPr lang="en-GB" sz="800" dirty="0">
                <a:solidFill>
                  <a:srgbClr val="000000"/>
                </a:solidFill>
                <a:cs typeface="Arial" pitchFamily="34" charset="0"/>
              </a:rPr>
              <a:t>Portfolio Reporting</a:t>
            </a:r>
          </a:p>
        </p:txBody>
      </p:sp>
      <p:sp>
        <p:nvSpPr>
          <p:cNvPr id="75" name="TextBox 74"/>
          <p:cNvSpPr txBox="1"/>
          <p:nvPr/>
        </p:nvSpPr>
        <p:spPr>
          <a:xfrm>
            <a:off x="6384510" y="6096080"/>
            <a:ext cx="1019628" cy="584775"/>
          </a:xfrm>
          <a:prstGeom prst="rect">
            <a:avLst/>
          </a:prstGeom>
          <a:noFill/>
        </p:spPr>
        <p:txBody>
          <a:bodyPr wrap="square" rtlCol="0">
            <a:spAutoFit/>
          </a:bodyPr>
          <a:lstStyle/>
          <a:p>
            <a:pPr fontAlgn="base">
              <a:spcBef>
                <a:spcPct val="0"/>
              </a:spcBef>
              <a:spcAft>
                <a:spcPct val="0"/>
              </a:spcAft>
            </a:pPr>
            <a:r>
              <a:rPr lang="en-GB" sz="800" dirty="0">
                <a:solidFill>
                  <a:srgbClr val="000000"/>
                </a:solidFill>
                <a:cs typeface="Arial" pitchFamily="34" charset="0"/>
              </a:rPr>
              <a:t>SAS</a:t>
            </a:r>
          </a:p>
          <a:p>
            <a:pPr fontAlgn="base">
              <a:spcBef>
                <a:spcPct val="0"/>
              </a:spcBef>
              <a:spcAft>
                <a:spcPct val="0"/>
              </a:spcAft>
            </a:pPr>
            <a:r>
              <a:rPr lang="en-GB" sz="800" dirty="0">
                <a:solidFill>
                  <a:srgbClr val="000000"/>
                </a:solidFill>
                <a:cs typeface="Arial" pitchFamily="34" charset="0"/>
              </a:rPr>
              <a:t>QlikView, R</a:t>
            </a:r>
          </a:p>
          <a:p>
            <a:pPr fontAlgn="base">
              <a:spcBef>
                <a:spcPct val="0"/>
              </a:spcBef>
              <a:spcAft>
                <a:spcPct val="0"/>
              </a:spcAft>
            </a:pPr>
            <a:r>
              <a:rPr lang="en-GB" sz="800" dirty="0">
                <a:solidFill>
                  <a:srgbClr val="000000"/>
                </a:solidFill>
                <a:cs typeface="Arial" pitchFamily="34" charset="0"/>
              </a:rPr>
              <a:t>OBIEE</a:t>
            </a:r>
          </a:p>
          <a:p>
            <a:pPr fontAlgn="base">
              <a:spcBef>
                <a:spcPct val="0"/>
              </a:spcBef>
              <a:spcAft>
                <a:spcPct val="0"/>
              </a:spcAft>
            </a:pPr>
            <a:r>
              <a:rPr lang="en-GB" sz="800" dirty="0">
                <a:solidFill>
                  <a:srgbClr val="000000"/>
                </a:solidFill>
                <a:cs typeface="Arial" pitchFamily="34" charset="0"/>
              </a:rPr>
              <a:t>SAP BO</a:t>
            </a:r>
            <a:endParaRPr lang="en-US" sz="800" dirty="0">
              <a:solidFill>
                <a:srgbClr val="000000"/>
              </a:solidFill>
              <a:cs typeface="Arial" pitchFamily="34" charset="0"/>
            </a:endParaRPr>
          </a:p>
        </p:txBody>
      </p:sp>
      <p:sp>
        <p:nvSpPr>
          <p:cNvPr id="10" name="Rounded Rectangle 9"/>
          <p:cNvSpPr/>
          <p:nvPr/>
        </p:nvSpPr>
        <p:spPr bwMode="auto">
          <a:xfrm>
            <a:off x="304800" y="1179871"/>
            <a:ext cx="8124372" cy="2020529"/>
          </a:xfrm>
          <a:prstGeom prst="roundRect">
            <a:avLst/>
          </a:prstGeom>
          <a:noFill/>
          <a:ln w="9525" cap="flat" cmpd="sng" algn="ctr">
            <a:solidFill>
              <a:schemeClr val="tx1"/>
            </a:solidFill>
            <a:prstDash val="dashDot"/>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2800" b="1" dirty="0">
              <a:solidFill>
                <a:srgbClr val="000000"/>
              </a:solidFill>
              <a:cs typeface="Arial" pitchFamily="34" charset="0"/>
            </a:endParaRPr>
          </a:p>
        </p:txBody>
      </p:sp>
      <p:sp>
        <p:nvSpPr>
          <p:cNvPr id="11" name="TextBox 10"/>
          <p:cNvSpPr txBox="1"/>
          <p:nvPr/>
        </p:nvSpPr>
        <p:spPr>
          <a:xfrm>
            <a:off x="8698055" y="2410760"/>
            <a:ext cx="369332" cy="1747401"/>
          </a:xfrm>
          <a:prstGeom prst="rect">
            <a:avLst/>
          </a:prstGeom>
          <a:noFill/>
        </p:spPr>
        <p:style>
          <a:lnRef idx="2">
            <a:schemeClr val="accent3"/>
          </a:lnRef>
          <a:fillRef idx="1">
            <a:schemeClr val="lt1"/>
          </a:fillRef>
          <a:effectRef idx="0">
            <a:schemeClr val="accent3"/>
          </a:effectRef>
          <a:fontRef idx="minor">
            <a:schemeClr val="dk1"/>
          </a:fontRef>
        </p:style>
        <p:txBody>
          <a:bodyPr vert="vert" wrap="none" rtlCol="0">
            <a:spAutoFit/>
          </a:bodyPr>
          <a:lstStyle/>
          <a:p>
            <a:pPr fontAlgn="base">
              <a:spcBef>
                <a:spcPct val="0"/>
              </a:spcBef>
              <a:spcAft>
                <a:spcPct val="0"/>
              </a:spcAft>
            </a:pPr>
            <a:r>
              <a:rPr lang="en-GB" sz="1200" b="1" i="1" dirty="0">
                <a:solidFill>
                  <a:srgbClr val="000000"/>
                </a:solidFill>
              </a:rPr>
              <a:t>Messaging Using Rest API</a:t>
            </a:r>
            <a:endParaRPr lang="en-US" sz="1200" b="1" i="1" dirty="0">
              <a:solidFill>
                <a:srgbClr val="000000"/>
              </a:solidFill>
            </a:endParaRPr>
          </a:p>
        </p:txBody>
      </p:sp>
      <p:sp>
        <p:nvSpPr>
          <p:cNvPr id="89" name="Rounded Rectangle 88"/>
          <p:cNvSpPr/>
          <p:nvPr/>
        </p:nvSpPr>
        <p:spPr bwMode="auto">
          <a:xfrm>
            <a:off x="1917708" y="3473678"/>
            <a:ext cx="6206664" cy="945922"/>
          </a:xfrm>
          <a:prstGeom prst="roundRect">
            <a:avLst/>
          </a:prstGeom>
          <a:noFill/>
          <a:ln w="9525" cap="flat" cmpd="sng" algn="ctr">
            <a:solidFill>
              <a:schemeClr val="tx1"/>
            </a:solidFill>
            <a:prstDash val="dashDot"/>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2800" b="1" dirty="0">
              <a:solidFill>
                <a:srgbClr val="000000"/>
              </a:solidFill>
              <a:cs typeface="Arial" pitchFamily="34" charset="0"/>
            </a:endParaRPr>
          </a:p>
        </p:txBody>
      </p:sp>
      <p:grpSp>
        <p:nvGrpSpPr>
          <p:cNvPr id="3" name="Group 131"/>
          <p:cNvGrpSpPr/>
          <p:nvPr/>
        </p:nvGrpSpPr>
        <p:grpSpPr>
          <a:xfrm>
            <a:off x="540327" y="4635478"/>
            <a:ext cx="7584045" cy="675692"/>
            <a:chOff x="914400" y="4635478"/>
            <a:chExt cx="7239000" cy="675692"/>
          </a:xfrm>
        </p:grpSpPr>
        <p:sp>
          <p:nvSpPr>
            <p:cNvPr id="91" name="Rounded Rectangle 90"/>
            <p:cNvSpPr/>
            <p:nvPr/>
          </p:nvSpPr>
          <p:spPr bwMode="auto">
            <a:xfrm>
              <a:off x="1019628" y="4838700"/>
              <a:ext cx="647700" cy="200025"/>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GB" sz="800" dirty="0">
                  <a:solidFill>
                    <a:srgbClr val="000000"/>
                  </a:solidFill>
                </a:rPr>
                <a:t>Loans</a:t>
              </a:r>
              <a:endParaRPr lang="en-US" sz="800" dirty="0">
                <a:solidFill>
                  <a:srgbClr val="000000"/>
                </a:solidFill>
              </a:endParaRPr>
            </a:p>
          </p:txBody>
        </p:sp>
        <p:sp>
          <p:nvSpPr>
            <p:cNvPr id="92" name="Rounded Rectangle 91"/>
            <p:cNvSpPr/>
            <p:nvPr/>
          </p:nvSpPr>
          <p:spPr bwMode="auto">
            <a:xfrm>
              <a:off x="2627326" y="4838700"/>
              <a:ext cx="1143000" cy="201872"/>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GB" sz="800" dirty="0">
                  <a:solidFill>
                    <a:srgbClr val="000000"/>
                  </a:solidFill>
                </a:rPr>
                <a:t>Corp Cards/Loans</a:t>
              </a:r>
              <a:endParaRPr lang="en-US" sz="800" dirty="0">
                <a:solidFill>
                  <a:srgbClr val="000000"/>
                </a:solidFill>
              </a:endParaRPr>
            </a:p>
          </p:txBody>
        </p:sp>
        <p:sp>
          <p:nvSpPr>
            <p:cNvPr id="93" name="Rounded Rectangle 92"/>
            <p:cNvSpPr/>
            <p:nvPr/>
          </p:nvSpPr>
          <p:spPr bwMode="auto">
            <a:xfrm>
              <a:off x="3962400" y="4838700"/>
              <a:ext cx="1143000" cy="201872"/>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GB" sz="800" dirty="0">
                  <a:solidFill>
                    <a:srgbClr val="000000"/>
                  </a:solidFill>
                </a:rPr>
                <a:t>Trade Finance</a:t>
              </a:r>
              <a:endParaRPr lang="en-US" sz="800" dirty="0">
                <a:solidFill>
                  <a:srgbClr val="000000"/>
                </a:solidFill>
              </a:endParaRPr>
            </a:p>
          </p:txBody>
        </p:sp>
        <p:sp>
          <p:nvSpPr>
            <p:cNvPr id="94" name="Rounded Rectangle 93"/>
            <p:cNvSpPr/>
            <p:nvPr/>
          </p:nvSpPr>
          <p:spPr bwMode="auto">
            <a:xfrm>
              <a:off x="5257800" y="4838700"/>
              <a:ext cx="1295400" cy="201872"/>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GB" sz="800" dirty="0">
                  <a:solidFill>
                    <a:srgbClr val="000000"/>
                  </a:solidFill>
                </a:rPr>
                <a:t>Treasury &amp; Markets</a:t>
              </a:r>
              <a:endParaRPr lang="en-US" sz="800" dirty="0">
                <a:solidFill>
                  <a:srgbClr val="000000"/>
                </a:solidFill>
              </a:endParaRPr>
            </a:p>
          </p:txBody>
        </p:sp>
        <p:sp>
          <p:nvSpPr>
            <p:cNvPr id="95" name="Rounded Rectangle 94"/>
            <p:cNvSpPr/>
            <p:nvPr/>
          </p:nvSpPr>
          <p:spPr bwMode="auto">
            <a:xfrm>
              <a:off x="6745274" y="4838700"/>
              <a:ext cx="1295400" cy="201872"/>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GB" sz="800" dirty="0">
                  <a:solidFill>
                    <a:srgbClr val="000000"/>
                  </a:solidFill>
                </a:rPr>
                <a:t>Factoring</a:t>
              </a:r>
              <a:endParaRPr lang="en-US" sz="800" dirty="0">
                <a:solidFill>
                  <a:srgbClr val="000000"/>
                </a:solidFill>
              </a:endParaRPr>
            </a:p>
          </p:txBody>
        </p:sp>
        <p:sp>
          <p:nvSpPr>
            <p:cNvPr id="96" name="Rounded Rectangle 95"/>
            <p:cNvSpPr/>
            <p:nvPr/>
          </p:nvSpPr>
          <p:spPr bwMode="auto">
            <a:xfrm>
              <a:off x="990600" y="4648200"/>
              <a:ext cx="7162800" cy="609600"/>
            </a:xfrm>
            <a:prstGeom prst="roundRect">
              <a:avLst/>
            </a:prstGeom>
            <a:noFill/>
            <a:ln w="9525" cap="flat" cmpd="sng" algn="ctr">
              <a:solidFill>
                <a:schemeClr val="tx1"/>
              </a:solidFill>
              <a:prstDash val="dashDot"/>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2800" b="1" dirty="0">
                <a:solidFill>
                  <a:srgbClr val="000000"/>
                </a:solidFill>
                <a:cs typeface="Arial" pitchFamily="34" charset="0"/>
              </a:endParaRPr>
            </a:p>
          </p:txBody>
        </p:sp>
        <p:cxnSp>
          <p:nvCxnSpPr>
            <p:cNvPr id="97" name="Straight Connector 96"/>
            <p:cNvCxnSpPr/>
            <p:nvPr/>
          </p:nvCxnSpPr>
          <p:spPr bwMode="auto">
            <a:xfrm>
              <a:off x="2514600" y="4648200"/>
              <a:ext cx="0" cy="662970"/>
            </a:xfrm>
            <a:prstGeom prst="line">
              <a:avLst/>
            </a:prstGeom>
            <a:noFill/>
            <a:ln w="9525" cap="flat" cmpd="sng" algn="ctr">
              <a:solidFill>
                <a:schemeClr val="tx1"/>
              </a:solidFill>
              <a:prstDash val="dashDot"/>
              <a:round/>
              <a:headEnd type="none" w="med" len="med"/>
              <a:tailEnd type="none" w="med" len="med"/>
            </a:ln>
            <a:effectLst/>
          </p:spPr>
        </p:cxnSp>
        <p:cxnSp>
          <p:nvCxnSpPr>
            <p:cNvPr id="99" name="Straight Connector 98"/>
            <p:cNvCxnSpPr/>
            <p:nvPr/>
          </p:nvCxnSpPr>
          <p:spPr bwMode="auto">
            <a:xfrm>
              <a:off x="3886200" y="4648200"/>
              <a:ext cx="0" cy="609600"/>
            </a:xfrm>
            <a:prstGeom prst="line">
              <a:avLst/>
            </a:prstGeom>
            <a:noFill/>
            <a:ln w="9525" cap="flat" cmpd="sng" algn="ctr">
              <a:solidFill>
                <a:schemeClr val="tx1"/>
              </a:solidFill>
              <a:prstDash val="dashDot"/>
              <a:round/>
              <a:headEnd type="none" w="med" len="med"/>
              <a:tailEnd type="none" w="med" len="med"/>
            </a:ln>
            <a:effectLst/>
          </p:spPr>
        </p:cxnSp>
        <p:cxnSp>
          <p:nvCxnSpPr>
            <p:cNvPr id="100" name="Straight Connector 99"/>
            <p:cNvCxnSpPr/>
            <p:nvPr/>
          </p:nvCxnSpPr>
          <p:spPr bwMode="auto">
            <a:xfrm>
              <a:off x="5181600" y="4648200"/>
              <a:ext cx="0" cy="609600"/>
            </a:xfrm>
            <a:prstGeom prst="line">
              <a:avLst/>
            </a:prstGeom>
            <a:noFill/>
            <a:ln w="9525" cap="flat" cmpd="sng" algn="ctr">
              <a:solidFill>
                <a:schemeClr val="tx1"/>
              </a:solidFill>
              <a:prstDash val="dashDot"/>
              <a:round/>
              <a:headEnd type="none" w="med" len="med"/>
              <a:tailEnd type="none" w="med" len="med"/>
            </a:ln>
            <a:effectLst/>
          </p:spPr>
        </p:cxnSp>
        <p:cxnSp>
          <p:nvCxnSpPr>
            <p:cNvPr id="101" name="Straight Connector 100"/>
            <p:cNvCxnSpPr/>
            <p:nvPr/>
          </p:nvCxnSpPr>
          <p:spPr bwMode="auto">
            <a:xfrm>
              <a:off x="6629400" y="4648200"/>
              <a:ext cx="0" cy="609600"/>
            </a:xfrm>
            <a:prstGeom prst="line">
              <a:avLst/>
            </a:prstGeom>
            <a:noFill/>
            <a:ln w="9525" cap="flat" cmpd="sng" algn="ctr">
              <a:solidFill>
                <a:schemeClr val="tx1"/>
              </a:solidFill>
              <a:prstDash val="dashDot"/>
              <a:round/>
              <a:headEnd type="none" w="med" len="med"/>
              <a:tailEnd type="none" w="med" len="med"/>
            </a:ln>
            <a:effectLst/>
          </p:spPr>
        </p:cxnSp>
        <p:sp>
          <p:nvSpPr>
            <p:cNvPr id="102" name="TextBox 101"/>
            <p:cNvSpPr txBox="1"/>
            <p:nvPr/>
          </p:nvSpPr>
          <p:spPr>
            <a:xfrm>
              <a:off x="914400" y="4648200"/>
              <a:ext cx="1471878" cy="215444"/>
            </a:xfrm>
            <a:prstGeom prst="rect">
              <a:avLst/>
            </a:prstGeom>
            <a:noFill/>
          </p:spPr>
          <p:txBody>
            <a:bodyPr wrap="none" rtlCol="0">
              <a:spAutoFit/>
            </a:bodyPr>
            <a:lstStyle/>
            <a:p>
              <a:pPr fontAlgn="base">
                <a:spcBef>
                  <a:spcPct val="0"/>
                </a:spcBef>
                <a:spcAft>
                  <a:spcPct val="0"/>
                </a:spcAft>
              </a:pPr>
              <a:r>
                <a:rPr lang="en-GB" sz="800" b="1" i="1" dirty="0">
                  <a:solidFill>
                    <a:srgbClr val="000000"/>
                  </a:solidFill>
                  <a:cs typeface="Arial" pitchFamily="34" charset="0"/>
                </a:rPr>
                <a:t>Finacle/HK-SG MainFrame</a:t>
              </a:r>
            </a:p>
          </p:txBody>
        </p:sp>
        <p:sp>
          <p:nvSpPr>
            <p:cNvPr id="103" name="TextBox 102"/>
            <p:cNvSpPr txBox="1"/>
            <p:nvPr/>
          </p:nvSpPr>
          <p:spPr>
            <a:xfrm>
              <a:off x="2514600" y="4648200"/>
              <a:ext cx="740908" cy="215444"/>
            </a:xfrm>
            <a:prstGeom prst="rect">
              <a:avLst/>
            </a:prstGeom>
            <a:noFill/>
          </p:spPr>
          <p:txBody>
            <a:bodyPr wrap="none" rtlCol="0">
              <a:spAutoFit/>
            </a:bodyPr>
            <a:lstStyle/>
            <a:p>
              <a:pPr fontAlgn="base">
                <a:spcBef>
                  <a:spcPct val="0"/>
                </a:spcBef>
                <a:spcAft>
                  <a:spcPct val="0"/>
                </a:spcAft>
              </a:pPr>
              <a:r>
                <a:rPr lang="en-GB" sz="800" b="1" i="1" dirty="0">
                  <a:solidFill>
                    <a:srgbClr val="000000"/>
                  </a:solidFill>
                  <a:cs typeface="Arial" pitchFamily="34" charset="0"/>
                </a:rPr>
                <a:t>Vision Plus</a:t>
              </a:r>
            </a:p>
          </p:txBody>
        </p:sp>
        <p:sp>
          <p:nvSpPr>
            <p:cNvPr id="104" name="TextBox 103"/>
            <p:cNvSpPr txBox="1"/>
            <p:nvPr/>
          </p:nvSpPr>
          <p:spPr>
            <a:xfrm>
              <a:off x="3830862" y="4635478"/>
              <a:ext cx="436338" cy="215444"/>
            </a:xfrm>
            <a:prstGeom prst="rect">
              <a:avLst/>
            </a:prstGeom>
            <a:noFill/>
          </p:spPr>
          <p:txBody>
            <a:bodyPr wrap="none" rtlCol="0">
              <a:spAutoFit/>
            </a:bodyPr>
            <a:lstStyle/>
            <a:p>
              <a:pPr fontAlgn="base">
                <a:spcBef>
                  <a:spcPct val="0"/>
                </a:spcBef>
                <a:spcAft>
                  <a:spcPct val="0"/>
                </a:spcAft>
              </a:pPr>
              <a:r>
                <a:rPr lang="en-GB" sz="800" b="1" i="1" dirty="0">
                  <a:solidFill>
                    <a:srgbClr val="000000"/>
                  </a:solidFill>
                  <a:cs typeface="Arial" pitchFamily="34" charset="0"/>
                </a:rPr>
                <a:t>IMEX</a:t>
              </a:r>
            </a:p>
          </p:txBody>
        </p:sp>
        <p:sp>
          <p:nvSpPr>
            <p:cNvPr id="105" name="TextBox 104"/>
            <p:cNvSpPr txBox="1"/>
            <p:nvPr/>
          </p:nvSpPr>
          <p:spPr>
            <a:xfrm>
              <a:off x="5151166" y="4648200"/>
              <a:ext cx="487634" cy="215444"/>
            </a:xfrm>
            <a:prstGeom prst="rect">
              <a:avLst/>
            </a:prstGeom>
            <a:noFill/>
          </p:spPr>
          <p:txBody>
            <a:bodyPr wrap="none" rtlCol="0">
              <a:spAutoFit/>
            </a:bodyPr>
            <a:lstStyle/>
            <a:p>
              <a:pPr fontAlgn="base">
                <a:spcBef>
                  <a:spcPct val="0"/>
                </a:spcBef>
                <a:spcAft>
                  <a:spcPct val="0"/>
                </a:spcAft>
              </a:pPr>
              <a:r>
                <a:rPr lang="en-GB" sz="800" b="1" i="1" dirty="0">
                  <a:solidFill>
                    <a:srgbClr val="000000"/>
                  </a:solidFill>
                  <a:cs typeface="Arial" pitchFamily="34" charset="0"/>
                </a:rPr>
                <a:t>Murex</a:t>
              </a:r>
            </a:p>
          </p:txBody>
        </p:sp>
        <p:sp>
          <p:nvSpPr>
            <p:cNvPr id="106" name="TextBox 105"/>
            <p:cNvSpPr txBox="1"/>
            <p:nvPr/>
          </p:nvSpPr>
          <p:spPr>
            <a:xfrm>
              <a:off x="6568624" y="4648200"/>
              <a:ext cx="670376" cy="215444"/>
            </a:xfrm>
            <a:prstGeom prst="rect">
              <a:avLst/>
            </a:prstGeom>
            <a:noFill/>
          </p:spPr>
          <p:txBody>
            <a:bodyPr wrap="none" rtlCol="0">
              <a:spAutoFit/>
            </a:bodyPr>
            <a:lstStyle/>
            <a:p>
              <a:pPr fontAlgn="base">
                <a:spcBef>
                  <a:spcPct val="0"/>
                </a:spcBef>
                <a:spcAft>
                  <a:spcPct val="0"/>
                </a:spcAft>
              </a:pPr>
              <a:r>
                <a:rPr lang="en-GB" sz="800" b="1" i="1" dirty="0">
                  <a:solidFill>
                    <a:srgbClr val="000000"/>
                  </a:solidFill>
                  <a:cs typeface="Arial" pitchFamily="34" charset="0"/>
                </a:rPr>
                <a:t>FactorPro</a:t>
              </a:r>
            </a:p>
          </p:txBody>
        </p:sp>
      </p:grpSp>
      <p:cxnSp>
        <p:nvCxnSpPr>
          <p:cNvPr id="107" name="Straight Connector 106"/>
          <p:cNvCxnSpPr/>
          <p:nvPr/>
        </p:nvCxnSpPr>
        <p:spPr bwMode="auto">
          <a:xfrm flipV="1">
            <a:off x="8429172" y="2133680"/>
            <a:ext cx="275644" cy="1"/>
          </a:xfrm>
          <a:prstGeom prst="line">
            <a:avLst/>
          </a:prstGeom>
          <a:noFill/>
          <a:ln w="9525" cap="flat" cmpd="sng" algn="ctr">
            <a:solidFill>
              <a:srgbClr val="0070C0"/>
            </a:solidFill>
            <a:prstDash val="solid"/>
            <a:round/>
            <a:headEnd type="none" w="med" len="med"/>
            <a:tailEnd type="oval" w="med" len="med"/>
          </a:ln>
          <a:effectLst/>
        </p:spPr>
      </p:cxnSp>
      <p:cxnSp>
        <p:nvCxnSpPr>
          <p:cNvPr id="108" name="Straight Connector 107"/>
          <p:cNvCxnSpPr/>
          <p:nvPr/>
        </p:nvCxnSpPr>
        <p:spPr bwMode="auto">
          <a:xfrm flipV="1">
            <a:off x="8429172" y="3886201"/>
            <a:ext cx="275644" cy="1"/>
          </a:xfrm>
          <a:prstGeom prst="line">
            <a:avLst/>
          </a:prstGeom>
          <a:noFill/>
          <a:ln w="9525" cap="flat" cmpd="sng" algn="ctr">
            <a:solidFill>
              <a:srgbClr val="0070C0"/>
            </a:solidFill>
            <a:prstDash val="solid"/>
            <a:round/>
            <a:headEnd type="none" w="med" len="med"/>
            <a:tailEnd type="oval" w="med" len="med"/>
          </a:ln>
          <a:effectLst/>
        </p:spPr>
      </p:cxnSp>
      <p:cxnSp>
        <p:nvCxnSpPr>
          <p:cNvPr id="109" name="Straight Connector 108"/>
          <p:cNvCxnSpPr/>
          <p:nvPr/>
        </p:nvCxnSpPr>
        <p:spPr bwMode="auto">
          <a:xfrm flipV="1">
            <a:off x="8429172" y="4876879"/>
            <a:ext cx="275644" cy="1"/>
          </a:xfrm>
          <a:prstGeom prst="line">
            <a:avLst/>
          </a:prstGeom>
          <a:noFill/>
          <a:ln w="9525" cap="flat" cmpd="sng" algn="ctr">
            <a:solidFill>
              <a:srgbClr val="0070C0"/>
            </a:solidFill>
            <a:prstDash val="solid"/>
            <a:round/>
            <a:headEnd type="none" w="med" len="med"/>
            <a:tailEnd type="oval" w="med" len="med"/>
          </a:ln>
          <a:effectLst/>
        </p:spPr>
      </p:cxnSp>
      <p:cxnSp>
        <p:nvCxnSpPr>
          <p:cNvPr id="110" name="Straight Connector 109"/>
          <p:cNvCxnSpPr/>
          <p:nvPr/>
        </p:nvCxnSpPr>
        <p:spPr bwMode="auto">
          <a:xfrm flipV="1">
            <a:off x="8429172" y="5562679"/>
            <a:ext cx="275644" cy="1"/>
          </a:xfrm>
          <a:prstGeom prst="line">
            <a:avLst/>
          </a:prstGeom>
          <a:noFill/>
          <a:ln w="9525" cap="flat" cmpd="sng" algn="ctr">
            <a:solidFill>
              <a:srgbClr val="0070C0"/>
            </a:solidFill>
            <a:prstDash val="solid"/>
            <a:round/>
            <a:headEnd type="none" w="med" len="med"/>
            <a:tailEnd type="oval" w="med" len="med"/>
          </a:ln>
          <a:effectLst/>
        </p:spPr>
      </p:cxnSp>
      <p:sp>
        <p:nvSpPr>
          <p:cNvPr id="118" name="Rounded Rectangle 117"/>
          <p:cNvSpPr/>
          <p:nvPr/>
        </p:nvSpPr>
        <p:spPr bwMode="auto">
          <a:xfrm>
            <a:off x="6877050" y="3876618"/>
            <a:ext cx="914400" cy="2286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GB" sz="800" dirty="0">
                <a:solidFill>
                  <a:srgbClr val="000000"/>
                </a:solidFill>
              </a:rPr>
              <a:t>Link Master</a:t>
            </a:r>
            <a:endParaRPr lang="en-US" sz="800" dirty="0">
              <a:solidFill>
                <a:srgbClr val="000000"/>
              </a:solidFill>
            </a:endParaRPr>
          </a:p>
        </p:txBody>
      </p:sp>
      <p:sp>
        <p:nvSpPr>
          <p:cNvPr id="131" name="TextBox 130"/>
          <p:cNvSpPr txBox="1"/>
          <p:nvPr/>
        </p:nvSpPr>
        <p:spPr>
          <a:xfrm>
            <a:off x="413568" y="4383933"/>
            <a:ext cx="2681604" cy="369332"/>
          </a:xfrm>
          <a:prstGeom prst="rect">
            <a:avLst/>
          </a:prstGeom>
          <a:noFill/>
        </p:spPr>
        <p:txBody>
          <a:bodyPr wrap="square" rtlCol="0">
            <a:spAutoFit/>
          </a:bodyPr>
          <a:lstStyle/>
          <a:p>
            <a:pPr fontAlgn="base">
              <a:spcBef>
                <a:spcPct val="0"/>
              </a:spcBef>
              <a:spcAft>
                <a:spcPct val="0"/>
              </a:spcAft>
            </a:pPr>
            <a:r>
              <a:rPr lang="en-GB" sz="1800" b="1" i="1" dirty="0">
                <a:solidFill>
                  <a:srgbClr val="000000"/>
                </a:solidFill>
                <a:cs typeface="Arial" pitchFamily="34" charset="0"/>
              </a:rPr>
              <a:t>Product Processors</a:t>
            </a:r>
          </a:p>
        </p:txBody>
      </p:sp>
      <p:sp>
        <p:nvSpPr>
          <p:cNvPr id="83" name="TextBox 82"/>
          <p:cNvSpPr txBox="1"/>
          <p:nvPr/>
        </p:nvSpPr>
        <p:spPr>
          <a:xfrm>
            <a:off x="5590762" y="1647803"/>
            <a:ext cx="1297637" cy="1600438"/>
          </a:xfrm>
          <a:prstGeom prst="rect">
            <a:avLst/>
          </a:prstGeom>
          <a:noFill/>
        </p:spPr>
        <p:txBody>
          <a:bodyPr wrap="square" rtlCol="0">
            <a:spAutoFit/>
          </a:bodyPr>
          <a:lstStyle/>
          <a:p>
            <a:pPr fontAlgn="base">
              <a:spcBef>
                <a:spcPct val="0"/>
              </a:spcBef>
              <a:spcAft>
                <a:spcPct val="0"/>
              </a:spcAft>
            </a:pPr>
            <a:r>
              <a:rPr lang="en-GB" sz="600" dirty="0">
                <a:solidFill>
                  <a:srgbClr val="000000"/>
                </a:solidFill>
                <a:cs typeface="Arial" pitchFamily="34" charset="0"/>
              </a:rPr>
              <a:t>Group Limit Validation</a:t>
            </a:r>
          </a:p>
          <a:p>
            <a:pPr fontAlgn="base">
              <a:spcBef>
                <a:spcPct val="0"/>
              </a:spcBef>
              <a:spcAft>
                <a:spcPct val="0"/>
              </a:spcAft>
            </a:pPr>
            <a:r>
              <a:rPr lang="en-GB" sz="600" dirty="0">
                <a:solidFill>
                  <a:srgbClr val="000000"/>
                </a:solidFill>
                <a:cs typeface="Arial" pitchFamily="34" charset="0"/>
              </a:rPr>
              <a:t>Local Limit Validation</a:t>
            </a:r>
          </a:p>
          <a:p>
            <a:pPr fontAlgn="base">
              <a:spcBef>
                <a:spcPct val="0"/>
              </a:spcBef>
              <a:spcAft>
                <a:spcPct val="0"/>
              </a:spcAft>
            </a:pPr>
            <a:r>
              <a:rPr lang="en-GB" sz="600" dirty="0">
                <a:solidFill>
                  <a:srgbClr val="000000"/>
                </a:solidFill>
                <a:cs typeface="Arial" pitchFamily="34" charset="0"/>
              </a:rPr>
              <a:t>Utilisation of limit</a:t>
            </a:r>
          </a:p>
          <a:p>
            <a:pPr fontAlgn="base">
              <a:spcBef>
                <a:spcPct val="0"/>
              </a:spcBef>
              <a:spcAft>
                <a:spcPct val="0"/>
              </a:spcAft>
            </a:pPr>
            <a:r>
              <a:rPr lang="en-GB" sz="600" dirty="0">
                <a:solidFill>
                  <a:srgbClr val="000000"/>
                </a:solidFill>
                <a:cs typeface="Arial" pitchFamily="34" charset="0"/>
              </a:rPr>
              <a:t>Excess Management/Tracking</a:t>
            </a:r>
          </a:p>
          <a:p>
            <a:pPr fontAlgn="base">
              <a:spcBef>
                <a:spcPct val="0"/>
              </a:spcBef>
              <a:spcAft>
                <a:spcPct val="0"/>
              </a:spcAft>
            </a:pPr>
            <a:r>
              <a:rPr lang="en-GB" sz="600" dirty="0">
                <a:solidFill>
                  <a:srgbClr val="000000"/>
                </a:solidFill>
                <a:cs typeface="Arial" pitchFamily="34" charset="0"/>
              </a:rPr>
              <a:t>Aggregate Exposure Comp.</a:t>
            </a:r>
          </a:p>
          <a:p>
            <a:pPr fontAlgn="base">
              <a:spcBef>
                <a:spcPct val="0"/>
              </a:spcBef>
              <a:spcAft>
                <a:spcPct val="0"/>
              </a:spcAft>
            </a:pPr>
            <a:r>
              <a:rPr lang="en-GB" sz="600" dirty="0">
                <a:solidFill>
                  <a:srgbClr val="000000"/>
                </a:solidFill>
                <a:cs typeface="Arial" pitchFamily="34" charset="0"/>
              </a:rPr>
              <a:t>Secured, Unsecured Facility Comp.</a:t>
            </a:r>
          </a:p>
          <a:p>
            <a:pPr fontAlgn="base">
              <a:spcBef>
                <a:spcPct val="0"/>
              </a:spcBef>
              <a:spcAft>
                <a:spcPct val="0"/>
              </a:spcAft>
            </a:pPr>
            <a:r>
              <a:rPr lang="en-GB" sz="600" dirty="0">
                <a:solidFill>
                  <a:srgbClr val="000000"/>
                </a:solidFill>
                <a:cs typeface="Arial" pitchFamily="34" charset="0"/>
              </a:rPr>
              <a:t>Covenant Tracking</a:t>
            </a:r>
          </a:p>
          <a:p>
            <a:pPr fontAlgn="base">
              <a:spcBef>
                <a:spcPct val="0"/>
              </a:spcBef>
              <a:spcAft>
                <a:spcPct val="0"/>
              </a:spcAft>
            </a:pPr>
            <a:r>
              <a:rPr lang="en-GB" sz="600" dirty="0">
                <a:solidFill>
                  <a:srgbClr val="000000"/>
                </a:solidFill>
                <a:cs typeface="Arial" pitchFamily="34" charset="0"/>
              </a:rPr>
              <a:t>Collateral Attribution</a:t>
            </a:r>
          </a:p>
          <a:p>
            <a:pPr fontAlgn="base">
              <a:spcBef>
                <a:spcPct val="0"/>
              </a:spcBef>
              <a:spcAft>
                <a:spcPct val="0"/>
              </a:spcAft>
            </a:pPr>
            <a:r>
              <a:rPr lang="en-GB" sz="600" dirty="0">
                <a:solidFill>
                  <a:srgbClr val="000000"/>
                </a:solidFill>
                <a:cs typeface="Arial" pitchFamily="34" charset="0"/>
              </a:rPr>
              <a:t>Stress Test</a:t>
            </a:r>
          </a:p>
          <a:p>
            <a:pPr fontAlgn="base">
              <a:spcBef>
                <a:spcPct val="0"/>
              </a:spcBef>
              <a:spcAft>
                <a:spcPct val="0"/>
              </a:spcAft>
            </a:pPr>
            <a:r>
              <a:rPr lang="en-GB" sz="600" dirty="0">
                <a:solidFill>
                  <a:srgbClr val="000000"/>
                </a:solidFill>
                <a:cs typeface="Arial" pitchFamily="34" charset="0"/>
              </a:rPr>
              <a:t>Early Warning, Soft Collection</a:t>
            </a:r>
          </a:p>
          <a:p>
            <a:pPr fontAlgn="base">
              <a:spcBef>
                <a:spcPct val="0"/>
              </a:spcBef>
              <a:spcAft>
                <a:spcPct val="0"/>
              </a:spcAft>
            </a:pPr>
            <a:r>
              <a:rPr lang="en-GB" sz="600" dirty="0">
                <a:solidFill>
                  <a:srgbClr val="000000"/>
                </a:solidFill>
                <a:cs typeface="Arial" pitchFamily="34" charset="0"/>
              </a:rPr>
              <a:t>Pro-active Account Management</a:t>
            </a:r>
          </a:p>
          <a:p>
            <a:pPr fontAlgn="base">
              <a:spcBef>
                <a:spcPct val="0"/>
              </a:spcBef>
              <a:spcAft>
                <a:spcPct val="0"/>
              </a:spcAft>
            </a:pPr>
            <a:r>
              <a:rPr lang="en-GB" sz="600" dirty="0">
                <a:solidFill>
                  <a:srgbClr val="000000"/>
                </a:solidFill>
                <a:cs typeface="Arial" pitchFamily="34" charset="0"/>
              </a:rPr>
              <a:t>External rating</a:t>
            </a:r>
          </a:p>
          <a:p>
            <a:pPr fontAlgn="base">
              <a:spcBef>
                <a:spcPct val="0"/>
              </a:spcBef>
              <a:spcAft>
                <a:spcPct val="0"/>
              </a:spcAft>
            </a:pPr>
            <a:r>
              <a:rPr lang="en-GB" sz="600" dirty="0">
                <a:solidFill>
                  <a:srgbClr val="000000"/>
                </a:solidFill>
                <a:cs typeface="Arial" pitchFamily="34" charset="0"/>
              </a:rPr>
              <a:t>Asset valuation</a:t>
            </a:r>
          </a:p>
          <a:p>
            <a:pPr fontAlgn="base">
              <a:spcBef>
                <a:spcPct val="0"/>
              </a:spcBef>
              <a:spcAft>
                <a:spcPct val="0"/>
              </a:spcAft>
            </a:pPr>
            <a:endParaRPr lang="en-GB" sz="600" b="1" dirty="0">
              <a:solidFill>
                <a:srgbClr val="000000"/>
              </a:solidFill>
              <a:cs typeface="Arial" pitchFamily="34" charset="0"/>
            </a:endParaRPr>
          </a:p>
          <a:p>
            <a:pPr fontAlgn="base">
              <a:spcBef>
                <a:spcPct val="0"/>
              </a:spcBef>
              <a:spcAft>
                <a:spcPct val="0"/>
              </a:spcAft>
            </a:pPr>
            <a:endParaRPr lang="en-GB" sz="800" b="1" dirty="0">
              <a:solidFill>
                <a:srgbClr val="000000"/>
              </a:solidFill>
              <a:cs typeface="Arial" pitchFamily="34" charset="0"/>
            </a:endParaRPr>
          </a:p>
        </p:txBody>
      </p:sp>
      <p:sp>
        <p:nvSpPr>
          <p:cNvPr id="86" name="TextBox 85"/>
          <p:cNvSpPr txBox="1"/>
          <p:nvPr/>
        </p:nvSpPr>
        <p:spPr>
          <a:xfrm>
            <a:off x="6979175" y="1645376"/>
            <a:ext cx="1297637" cy="769441"/>
          </a:xfrm>
          <a:prstGeom prst="rect">
            <a:avLst/>
          </a:prstGeom>
          <a:noFill/>
        </p:spPr>
        <p:txBody>
          <a:bodyPr wrap="square" rtlCol="0">
            <a:spAutoFit/>
          </a:bodyPr>
          <a:lstStyle/>
          <a:p>
            <a:pPr fontAlgn="base">
              <a:spcBef>
                <a:spcPct val="0"/>
              </a:spcBef>
              <a:spcAft>
                <a:spcPct val="0"/>
              </a:spcAft>
            </a:pPr>
            <a:r>
              <a:rPr lang="en-GB" sz="600" dirty="0">
                <a:solidFill>
                  <a:srgbClr val="000000"/>
                </a:solidFill>
                <a:cs typeface="Arial" pitchFamily="34" charset="0"/>
              </a:rPr>
              <a:t>Remedial Action</a:t>
            </a:r>
          </a:p>
          <a:p>
            <a:pPr fontAlgn="base">
              <a:spcBef>
                <a:spcPct val="0"/>
              </a:spcBef>
              <a:spcAft>
                <a:spcPct val="0"/>
              </a:spcAft>
            </a:pPr>
            <a:r>
              <a:rPr lang="en-GB" sz="600" dirty="0">
                <a:solidFill>
                  <a:srgbClr val="000000"/>
                </a:solidFill>
                <a:cs typeface="Arial" pitchFamily="34" charset="0"/>
              </a:rPr>
              <a:t>Recovery</a:t>
            </a:r>
          </a:p>
          <a:p>
            <a:pPr fontAlgn="base">
              <a:spcBef>
                <a:spcPct val="0"/>
              </a:spcBef>
              <a:spcAft>
                <a:spcPct val="0"/>
              </a:spcAft>
            </a:pPr>
            <a:r>
              <a:rPr lang="en-GB" sz="600" dirty="0">
                <a:solidFill>
                  <a:srgbClr val="000000"/>
                </a:solidFill>
                <a:cs typeface="Arial" pitchFamily="34" charset="0"/>
              </a:rPr>
              <a:t>Write-off</a:t>
            </a:r>
          </a:p>
          <a:p>
            <a:pPr fontAlgn="base">
              <a:spcBef>
                <a:spcPct val="0"/>
              </a:spcBef>
              <a:spcAft>
                <a:spcPct val="0"/>
              </a:spcAft>
            </a:pPr>
            <a:r>
              <a:rPr lang="en-GB" sz="600" dirty="0">
                <a:solidFill>
                  <a:srgbClr val="000000"/>
                </a:solidFill>
                <a:cs typeface="Arial" pitchFamily="34" charset="0"/>
              </a:rPr>
              <a:t>Loss Forecasting</a:t>
            </a:r>
          </a:p>
          <a:p>
            <a:pPr fontAlgn="base">
              <a:spcBef>
                <a:spcPct val="0"/>
              </a:spcBef>
              <a:spcAft>
                <a:spcPct val="0"/>
              </a:spcAft>
            </a:pPr>
            <a:r>
              <a:rPr lang="en-GB" sz="600" dirty="0">
                <a:solidFill>
                  <a:srgbClr val="000000"/>
                </a:solidFill>
                <a:cs typeface="Arial" pitchFamily="34" charset="0"/>
              </a:rPr>
              <a:t>Suspend Account/Interest</a:t>
            </a:r>
          </a:p>
          <a:p>
            <a:pPr fontAlgn="base">
              <a:spcBef>
                <a:spcPct val="0"/>
              </a:spcBef>
              <a:spcAft>
                <a:spcPct val="0"/>
              </a:spcAft>
            </a:pPr>
            <a:r>
              <a:rPr lang="en-GB" sz="600" dirty="0">
                <a:solidFill>
                  <a:srgbClr val="000000"/>
                </a:solidFill>
                <a:cs typeface="Arial" pitchFamily="34" charset="0"/>
              </a:rPr>
              <a:t>SP posting to GL</a:t>
            </a:r>
          </a:p>
          <a:p>
            <a:pPr fontAlgn="base">
              <a:spcBef>
                <a:spcPct val="0"/>
              </a:spcBef>
              <a:spcAft>
                <a:spcPct val="0"/>
              </a:spcAft>
            </a:pPr>
            <a:endParaRPr lang="en-GB" sz="800" b="1" dirty="0">
              <a:solidFill>
                <a:srgbClr val="000000"/>
              </a:solidFill>
              <a:cs typeface="Arial" pitchFamily="34" charset="0"/>
            </a:endParaRPr>
          </a:p>
        </p:txBody>
      </p:sp>
      <p:sp>
        <p:nvSpPr>
          <p:cNvPr id="98" name="Rounded Rectangle 97"/>
          <p:cNvSpPr/>
          <p:nvPr/>
        </p:nvSpPr>
        <p:spPr bwMode="auto">
          <a:xfrm>
            <a:off x="2049271" y="3865245"/>
            <a:ext cx="1066800" cy="251346"/>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GB" sz="800" dirty="0">
                <a:solidFill>
                  <a:srgbClr val="000000"/>
                </a:solidFill>
              </a:rPr>
              <a:t>Borrower Master</a:t>
            </a:r>
          </a:p>
        </p:txBody>
      </p:sp>
      <p:sp>
        <p:nvSpPr>
          <p:cNvPr id="88" name="Rounded Rectangle 87"/>
          <p:cNvSpPr/>
          <p:nvPr/>
        </p:nvSpPr>
        <p:spPr bwMode="auto">
          <a:xfrm>
            <a:off x="457200" y="772235"/>
            <a:ext cx="914400" cy="228599"/>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GB" sz="800" dirty="0">
                <a:solidFill>
                  <a:srgbClr val="000000"/>
                </a:solidFill>
              </a:rPr>
              <a:t>Task List</a:t>
            </a:r>
            <a:endParaRPr lang="en-US" sz="800" dirty="0">
              <a:solidFill>
                <a:srgbClr val="000000"/>
              </a:solidFill>
            </a:endParaRPr>
          </a:p>
        </p:txBody>
      </p:sp>
      <p:sp>
        <p:nvSpPr>
          <p:cNvPr id="120" name="Rounded Rectangle 119"/>
          <p:cNvSpPr/>
          <p:nvPr/>
        </p:nvSpPr>
        <p:spPr bwMode="auto">
          <a:xfrm>
            <a:off x="2743200" y="777157"/>
            <a:ext cx="914400" cy="228599"/>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GB" sz="800" dirty="0">
                <a:solidFill>
                  <a:srgbClr val="000000"/>
                </a:solidFill>
              </a:rPr>
              <a:t>Rule / Trigger Maintenance</a:t>
            </a:r>
            <a:endParaRPr lang="en-US" sz="800" dirty="0">
              <a:solidFill>
                <a:srgbClr val="000000"/>
              </a:solidFill>
            </a:endParaRPr>
          </a:p>
        </p:txBody>
      </p:sp>
      <p:sp>
        <p:nvSpPr>
          <p:cNvPr id="121" name="Rounded Rectangle 120"/>
          <p:cNvSpPr/>
          <p:nvPr/>
        </p:nvSpPr>
        <p:spPr bwMode="auto">
          <a:xfrm>
            <a:off x="5029200" y="782077"/>
            <a:ext cx="914400" cy="228599"/>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GB" sz="800" dirty="0">
                <a:solidFill>
                  <a:srgbClr val="000000"/>
                </a:solidFill>
              </a:rPr>
              <a:t>Notifications &amp; Calendar</a:t>
            </a:r>
            <a:endParaRPr lang="en-US" sz="800" dirty="0">
              <a:solidFill>
                <a:srgbClr val="000000"/>
              </a:solidFill>
            </a:endParaRPr>
          </a:p>
        </p:txBody>
      </p:sp>
      <p:sp>
        <p:nvSpPr>
          <p:cNvPr id="122" name="Rounded Rectangle 121"/>
          <p:cNvSpPr/>
          <p:nvPr/>
        </p:nvSpPr>
        <p:spPr bwMode="auto">
          <a:xfrm>
            <a:off x="6172200" y="786994"/>
            <a:ext cx="914400" cy="228599"/>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GB" sz="800" dirty="0">
                <a:solidFill>
                  <a:srgbClr val="000000"/>
                </a:solidFill>
              </a:rPr>
              <a:t>Report Request</a:t>
            </a:r>
            <a:endParaRPr lang="en-US" sz="800" dirty="0">
              <a:solidFill>
                <a:srgbClr val="000000"/>
              </a:solidFill>
            </a:endParaRPr>
          </a:p>
        </p:txBody>
      </p:sp>
      <p:sp>
        <p:nvSpPr>
          <p:cNvPr id="123" name="Rounded Rectangle 122"/>
          <p:cNvSpPr/>
          <p:nvPr/>
        </p:nvSpPr>
        <p:spPr bwMode="auto">
          <a:xfrm>
            <a:off x="7315200" y="781671"/>
            <a:ext cx="914400" cy="228599"/>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GB" sz="800" dirty="0">
                <a:solidFill>
                  <a:srgbClr val="000000"/>
                </a:solidFill>
              </a:rPr>
              <a:t>Report &amp; Data Retrieval</a:t>
            </a:r>
            <a:endParaRPr lang="en-US" sz="800" dirty="0">
              <a:solidFill>
                <a:srgbClr val="000000"/>
              </a:solidFill>
            </a:endParaRPr>
          </a:p>
        </p:txBody>
      </p:sp>
      <p:cxnSp>
        <p:nvCxnSpPr>
          <p:cNvPr id="124" name="Straight Connector 123"/>
          <p:cNvCxnSpPr/>
          <p:nvPr/>
        </p:nvCxnSpPr>
        <p:spPr bwMode="auto">
          <a:xfrm>
            <a:off x="76200" y="762000"/>
            <a:ext cx="0" cy="1752600"/>
          </a:xfrm>
          <a:prstGeom prst="line">
            <a:avLst/>
          </a:prstGeom>
          <a:noFill/>
          <a:ln w="9525" cap="flat" cmpd="sng" algn="ctr">
            <a:solidFill>
              <a:srgbClr val="0070C0"/>
            </a:solidFill>
            <a:prstDash val="solid"/>
            <a:round/>
            <a:headEnd type="none" w="med" len="med"/>
            <a:tailEnd type="none" w="med" len="med"/>
          </a:ln>
          <a:effectLst/>
        </p:spPr>
      </p:cxnSp>
      <p:cxnSp>
        <p:nvCxnSpPr>
          <p:cNvPr id="130" name="Straight Connector 129"/>
          <p:cNvCxnSpPr/>
          <p:nvPr/>
        </p:nvCxnSpPr>
        <p:spPr bwMode="auto">
          <a:xfrm flipH="1">
            <a:off x="76200" y="2362201"/>
            <a:ext cx="228600" cy="0"/>
          </a:xfrm>
          <a:prstGeom prst="line">
            <a:avLst/>
          </a:prstGeom>
          <a:noFill/>
          <a:ln w="9525" cap="flat" cmpd="sng" algn="ctr">
            <a:solidFill>
              <a:srgbClr val="0070C0"/>
            </a:solidFill>
            <a:prstDash val="solid"/>
            <a:round/>
            <a:headEnd type="none" w="med" len="med"/>
            <a:tailEnd type="oval" w="med" len="med"/>
          </a:ln>
          <a:effectLst/>
        </p:spPr>
      </p:cxnSp>
      <p:cxnSp>
        <p:nvCxnSpPr>
          <p:cNvPr id="144" name="Straight Connector 143"/>
          <p:cNvCxnSpPr/>
          <p:nvPr/>
        </p:nvCxnSpPr>
        <p:spPr bwMode="auto">
          <a:xfrm flipH="1">
            <a:off x="76200" y="857868"/>
            <a:ext cx="228600" cy="0"/>
          </a:xfrm>
          <a:prstGeom prst="line">
            <a:avLst/>
          </a:prstGeom>
          <a:noFill/>
          <a:ln w="9525" cap="flat" cmpd="sng" algn="ctr">
            <a:solidFill>
              <a:srgbClr val="0070C0"/>
            </a:solidFill>
            <a:prstDash val="solid"/>
            <a:round/>
            <a:headEnd type="none" w="med" len="med"/>
            <a:tailEnd type="oval" w="med" len="med"/>
          </a:ln>
          <a:effectLst/>
        </p:spPr>
      </p:cxnSp>
      <p:sp>
        <p:nvSpPr>
          <p:cNvPr id="145" name="TextBox 144"/>
          <p:cNvSpPr txBox="1"/>
          <p:nvPr/>
        </p:nvSpPr>
        <p:spPr>
          <a:xfrm>
            <a:off x="-8798" y="1079587"/>
            <a:ext cx="430887" cy="120000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vert="vert" wrap="none" rtlCol="0">
            <a:spAutoFit/>
          </a:bodyPr>
          <a:lstStyle/>
          <a:p>
            <a:pPr fontAlgn="base">
              <a:spcBef>
                <a:spcPct val="0"/>
              </a:spcBef>
              <a:spcAft>
                <a:spcPct val="0"/>
              </a:spcAft>
            </a:pPr>
            <a:r>
              <a:rPr lang="en-GB" sz="800" b="1" i="1" dirty="0">
                <a:solidFill>
                  <a:srgbClr val="000000"/>
                </a:solidFill>
              </a:rPr>
              <a:t>Service Orchestration</a:t>
            </a:r>
          </a:p>
          <a:p>
            <a:pPr fontAlgn="base">
              <a:spcBef>
                <a:spcPct val="0"/>
              </a:spcBef>
              <a:spcAft>
                <a:spcPct val="0"/>
              </a:spcAft>
            </a:pPr>
            <a:r>
              <a:rPr lang="en-GB" sz="800" b="1" i="1" dirty="0">
                <a:solidFill>
                  <a:srgbClr val="000000"/>
                </a:solidFill>
              </a:rPr>
              <a:t>Collaboration Platform</a:t>
            </a:r>
            <a:endParaRPr lang="en-US" sz="800" b="1" i="1" dirty="0">
              <a:solidFill>
                <a:srgbClr val="000000"/>
              </a:solidFill>
            </a:endParaRPr>
          </a:p>
        </p:txBody>
      </p:sp>
      <p:sp>
        <p:nvSpPr>
          <p:cNvPr id="127" name="Rounded Rectangle 126"/>
          <p:cNvSpPr/>
          <p:nvPr/>
        </p:nvSpPr>
        <p:spPr bwMode="auto">
          <a:xfrm>
            <a:off x="3886200" y="786679"/>
            <a:ext cx="914400" cy="228599"/>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GB" sz="800" dirty="0">
                <a:solidFill>
                  <a:srgbClr val="000000"/>
                </a:solidFill>
              </a:rPr>
              <a:t>Case Status Dashboard</a:t>
            </a:r>
            <a:endParaRPr lang="en-US" sz="800" dirty="0">
              <a:solidFill>
                <a:srgbClr val="000000"/>
              </a:solidFill>
            </a:endParaRPr>
          </a:p>
        </p:txBody>
      </p:sp>
      <p:sp>
        <p:nvSpPr>
          <p:cNvPr id="132" name="Rounded Rectangle 131"/>
          <p:cNvSpPr/>
          <p:nvPr/>
        </p:nvSpPr>
        <p:spPr bwMode="auto">
          <a:xfrm>
            <a:off x="1437400" y="4838700"/>
            <a:ext cx="733425" cy="20955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GB" sz="800" dirty="0">
                <a:solidFill>
                  <a:srgbClr val="000000"/>
                </a:solidFill>
              </a:rPr>
              <a:t>CASA - OD</a:t>
            </a:r>
            <a:endParaRPr lang="en-US" sz="800" dirty="0">
              <a:solidFill>
                <a:srgbClr val="000000"/>
              </a:solidFill>
            </a:endParaRPr>
          </a:p>
        </p:txBody>
      </p:sp>
      <p:sp>
        <p:nvSpPr>
          <p:cNvPr id="136" name="TextBox 135"/>
          <p:cNvSpPr txBox="1"/>
          <p:nvPr/>
        </p:nvSpPr>
        <p:spPr>
          <a:xfrm>
            <a:off x="376688" y="5832980"/>
            <a:ext cx="2361643" cy="584775"/>
          </a:xfrm>
          <a:prstGeom prst="rect">
            <a:avLst/>
          </a:prstGeom>
          <a:noFill/>
        </p:spPr>
        <p:txBody>
          <a:bodyPr wrap="square" rtlCol="0">
            <a:spAutoFit/>
          </a:bodyPr>
          <a:lstStyle/>
          <a:p>
            <a:pPr fontAlgn="base">
              <a:spcBef>
                <a:spcPct val="0"/>
              </a:spcBef>
              <a:spcAft>
                <a:spcPct val="0"/>
              </a:spcAft>
            </a:pPr>
            <a:r>
              <a:rPr lang="en-GB" sz="1600" b="1" i="1" dirty="0">
                <a:solidFill>
                  <a:srgbClr val="000000"/>
                </a:solidFill>
                <a:cs typeface="Arial" pitchFamily="34" charset="0"/>
              </a:rPr>
              <a:t>Reporting &amp; Analytics</a:t>
            </a:r>
          </a:p>
          <a:p>
            <a:pPr fontAlgn="base">
              <a:spcBef>
                <a:spcPct val="0"/>
              </a:spcBef>
              <a:spcAft>
                <a:spcPct val="0"/>
              </a:spcAft>
            </a:pPr>
            <a:r>
              <a:rPr lang="en-GB" sz="1600" b="1" i="1" dirty="0">
                <a:solidFill>
                  <a:srgbClr val="000000"/>
                </a:solidFill>
                <a:cs typeface="Arial" pitchFamily="34" charset="0"/>
              </a:rPr>
              <a:t>Services</a:t>
            </a:r>
          </a:p>
        </p:txBody>
      </p:sp>
      <p:sp>
        <p:nvSpPr>
          <p:cNvPr id="141" name="Rounded Rectangle 140"/>
          <p:cNvSpPr/>
          <p:nvPr/>
        </p:nvSpPr>
        <p:spPr bwMode="auto">
          <a:xfrm>
            <a:off x="1600200" y="772230"/>
            <a:ext cx="914400" cy="228599"/>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GB" sz="800" dirty="0">
                <a:solidFill>
                  <a:srgbClr val="000000"/>
                </a:solidFill>
              </a:rPr>
              <a:t>Data Capture</a:t>
            </a:r>
            <a:endParaRPr lang="en-US" sz="800" dirty="0">
              <a:solidFill>
                <a:srgbClr val="000000"/>
              </a:solidFill>
            </a:endParaRPr>
          </a:p>
        </p:txBody>
      </p:sp>
      <p:sp>
        <p:nvSpPr>
          <p:cNvPr id="112" name="TextBox 111"/>
          <p:cNvSpPr txBox="1"/>
          <p:nvPr/>
        </p:nvSpPr>
        <p:spPr>
          <a:xfrm>
            <a:off x="390075" y="1664498"/>
            <a:ext cx="1506822" cy="553998"/>
          </a:xfrm>
          <a:prstGeom prst="rect">
            <a:avLst/>
          </a:prstGeom>
          <a:noFill/>
        </p:spPr>
        <p:txBody>
          <a:bodyPr wrap="square" rtlCol="0">
            <a:spAutoFit/>
          </a:bodyPr>
          <a:lstStyle/>
          <a:p>
            <a:pPr fontAlgn="base">
              <a:spcBef>
                <a:spcPct val="0"/>
              </a:spcBef>
              <a:spcAft>
                <a:spcPct val="0"/>
              </a:spcAft>
            </a:pPr>
            <a:r>
              <a:rPr lang="en-GB" sz="600" dirty="0">
                <a:solidFill>
                  <a:srgbClr val="000000"/>
                </a:solidFill>
                <a:cs typeface="Arial" pitchFamily="34" charset="0"/>
              </a:rPr>
              <a:t>TM Analytic &amp; RAC Assessment &amp; Deviation Approval</a:t>
            </a:r>
          </a:p>
          <a:p>
            <a:pPr fontAlgn="base">
              <a:spcBef>
                <a:spcPct val="0"/>
              </a:spcBef>
              <a:spcAft>
                <a:spcPct val="0"/>
              </a:spcAft>
            </a:pPr>
            <a:r>
              <a:rPr lang="en-GB" sz="600" dirty="0">
                <a:solidFill>
                  <a:srgbClr val="000000"/>
                </a:solidFill>
                <a:cs typeface="Arial" pitchFamily="34" charset="0"/>
              </a:rPr>
              <a:t>Prospect Rejection – Capture Reject </a:t>
            </a:r>
          </a:p>
          <a:p>
            <a:pPr fontAlgn="base">
              <a:spcBef>
                <a:spcPct val="0"/>
              </a:spcBef>
              <a:spcAft>
                <a:spcPct val="0"/>
              </a:spcAft>
            </a:pPr>
            <a:r>
              <a:rPr lang="en-GB" sz="600" dirty="0">
                <a:solidFill>
                  <a:srgbClr val="000000"/>
                </a:solidFill>
                <a:cs typeface="Arial" pitchFamily="34" charset="0"/>
              </a:rPr>
              <a:t>Reason</a:t>
            </a:r>
          </a:p>
          <a:p>
            <a:pPr fontAlgn="base">
              <a:spcBef>
                <a:spcPct val="0"/>
              </a:spcBef>
              <a:spcAft>
                <a:spcPct val="0"/>
              </a:spcAft>
            </a:pPr>
            <a:r>
              <a:rPr lang="en-GB" sz="600" dirty="0">
                <a:solidFill>
                  <a:srgbClr val="000000"/>
                </a:solidFill>
                <a:cs typeface="Arial" pitchFamily="34" charset="0"/>
              </a:rPr>
              <a:t>Leads Management</a:t>
            </a:r>
          </a:p>
        </p:txBody>
      </p:sp>
      <p:sp>
        <p:nvSpPr>
          <p:cNvPr id="113" name="TextBox 112"/>
          <p:cNvSpPr txBox="1"/>
          <p:nvPr/>
        </p:nvSpPr>
        <p:spPr>
          <a:xfrm>
            <a:off x="1911836" y="1650238"/>
            <a:ext cx="1221890" cy="1477328"/>
          </a:xfrm>
          <a:prstGeom prst="rect">
            <a:avLst/>
          </a:prstGeom>
          <a:noFill/>
        </p:spPr>
        <p:txBody>
          <a:bodyPr wrap="square" rtlCol="0">
            <a:spAutoFit/>
          </a:bodyPr>
          <a:lstStyle/>
          <a:p>
            <a:pPr fontAlgn="base">
              <a:spcBef>
                <a:spcPct val="0"/>
              </a:spcBef>
              <a:spcAft>
                <a:spcPct val="0"/>
              </a:spcAft>
            </a:pPr>
            <a:r>
              <a:rPr lang="en-GB" sz="600" dirty="0">
                <a:solidFill>
                  <a:srgbClr val="000000"/>
                </a:solidFill>
                <a:cs typeface="Arial" pitchFamily="34" charset="0"/>
              </a:rPr>
              <a:t>Data Capture –  Borrower, Related Party, Limit, Collateral</a:t>
            </a:r>
          </a:p>
          <a:p>
            <a:pPr fontAlgn="base">
              <a:spcBef>
                <a:spcPct val="0"/>
              </a:spcBef>
              <a:spcAft>
                <a:spcPct val="0"/>
              </a:spcAft>
            </a:pPr>
            <a:endParaRPr lang="en-GB" sz="500" dirty="0">
              <a:solidFill>
                <a:srgbClr val="000000"/>
              </a:solidFill>
              <a:cs typeface="Arial" pitchFamily="34" charset="0"/>
            </a:endParaRPr>
          </a:p>
          <a:p>
            <a:pPr fontAlgn="base">
              <a:spcBef>
                <a:spcPct val="0"/>
              </a:spcBef>
              <a:spcAft>
                <a:spcPct val="0"/>
              </a:spcAft>
            </a:pPr>
            <a:r>
              <a:rPr lang="en-GB" sz="600" dirty="0">
                <a:solidFill>
                  <a:srgbClr val="000000"/>
                </a:solidFill>
                <a:cs typeface="Arial" pitchFamily="34" charset="0"/>
              </a:rPr>
              <a:t>Limit Concentration Check</a:t>
            </a:r>
          </a:p>
          <a:p>
            <a:pPr fontAlgn="base">
              <a:spcBef>
                <a:spcPct val="0"/>
              </a:spcBef>
              <a:spcAft>
                <a:spcPct val="0"/>
              </a:spcAft>
            </a:pPr>
            <a:r>
              <a:rPr lang="en-GB" sz="600" dirty="0">
                <a:solidFill>
                  <a:srgbClr val="000000"/>
                </a:solidFill>
                <a:cs typeface="Arial" pitchFamily="34" charset="0"/>
              </a:rPr>
              <a:t>Spreading/Financial statement</a:t>
            </a:r>
          </a:p>
          <a:p>
            <a:pPr fontAlgn="base">
              <a:spcBef>
                <a:spcPct val="0"/>
              </a:spcBef>
              <a:spcAft>
                <a:spcPct val="0"/>
              </a:spcAft>
            </a:pPr>
            <a:r>
              <a:rPr lang="en-GB" sz="600" dirty="0">
                <a:solidFill>
                  <a:srgbClr val="000000"/>
                </a:solidFill>
                <a:cs typeface="Arial" pitchFamily="34" charset="0"/>
              </a:rPr>
              <a:t>ROE Simulation</a:t>
            </a:r>
          </a:p>
          <a:p>
            <a:pPr fontAlgn="base">
              <a:spcBef>
                <a:spcPct val="0"/>
              </a:spcBef>
              <a:spcAft>
                <a:spcPct val="0"/>
              </a:spcAft>
            </a:pPr>
            <a:r>
              <a:rPr lang="en-GB" sz="600" dirty="0">
                <a:solidFill>
                  <a:srgbClr val="000000"/>
                </a:solidFill>
                <a:cs typeface="Arial" pitchFamily="34" charset="0"/>
              </a:rPr>
              <a:t>ACRR, FRR Computation</a:t>
            </a:r>
          </a:p>
          <a:p>
            <a:pPr fontAlgn="base">
              <a:spcBef>
                <a:spcPct val="0"/>
              </a:spcBef>
              <a:spcAft>
                <a:spcPct val="0"/>
              </a:spcAft>
            </a:pPr>
            <a:r>
              <a:rPr lang="en-GB" sz="600" dirty="0">
                <a:solidFill>
                  <a:srgbClr val="000000"/>
                </a:solidFill>
                <a:cs typeface="Arial" pitchFamily="34" charset="0"/>
              </a:rPr>
              <a:t>Pre-transactional Limit Check</a:t>
            </a:r>
          </a:p>
          <a:p>
            <a:pPr fontAlgn="base">
              <a:spcBef>
                <a:spcPct val="0"/>
              </a:spcBef>
              <a:spcAft>
                <a:spcPct val="0"/>
              </a:spcAft>
            </a:pPr>
            <a:r>
              <a:rPr lang="en-GB" sz="600" dirty="0">
                <a:solidFill>
                  <a:srgbClr val="000000"/>
                </a:solidFill>
                <a:cs typeface="Arial" pitchFamily="34" charset="0"/>
              </a:rPr>
              <a:t>DOA Computation</a:t>
            </a:r>
          </a:p>
          <a:p>
            <a:pPr fontAlgn="base">
              <a:spcBef>
                <a:spcPct val="0"/>
              </a:spcBef>
              <a:spcAft>
                <a:spcPct val="0"/>
              </a:spcAft>
            </a:pPr>
            <a:endParaRPr lang="en-GB" sz="500" dirty="0">
              <a:solidFill>
                <a:srgbClr val="000000"/>
              </a:solidFill>
              <a:cs typeface="Arial" pitchFamily="34" charset="0"/>
            </a:endParaRPr>
          </a:p>
          <a:p>
            <a:pPr fontAlgn="base">
              <a:spcBef>
                <a:spcPct val="0"/>
              </a:spcBef>
              <a:spcAft>
                <a:spcPct val="0"/>
              </a:spcAft>
            </a:pPr>
            <a:r>
              <a:rPr lang="en-GB" sz="600" dirty="0">
                <a:solidFill>
                  <a:srgbClr val="000000"/>
                </a:solidFill>
                <a:cs typeface="Arial" pitchFamily="34" charset="0"/>
              </a:rPr>
              <a:t>Auto Generation Of  Documents - Term Sheet, Fact Sheet (Standard T&amp;C, Templates)</a:t>
            </a:r>
          </a:p>
          <a:p>
            <a:pPr fontAlgn="base">
              <a:spcBef>
                <a:spcPct val="0"/>
              </a:spcBef>
              <a:spcAft>
                <a:spcPct val="0"/>
              </a:spcAft>
            </a:pPr>
            <a:endParaRPr lang="en-GB" sz="800" b="1" dirty="0">
              <a:solidFill>
                <a:srgbClr val="000000"/>
              </a:solidFill>
              <a:cs typeface="Arial" pitchFamily="34" charset="0"/>
            </a:endParaRPr>
          </a:p>
        </p:txBody>
      </p:sp>
      <p:sp>
        <p:nvSpPr>
          <p:cNvPr id="135" name="TextBox 134"/>
          <p:cNvSpPr txBox="1"/>
          <p:nvPr/>
        </p:nvSpPr>
        <p:spPr>
          <a:xfrm>
            <a:off x="3169180" y="1666102"/>
            <a:ext cx="1297637" cy="738664"/>
          </a:xfrm>
          <a:prstGeom prst="rect">
            <a:avLst/>
          </a:prstGeom>
          <a:noFill/>
        </p:spPr>
        <p:txBody>
          <a:bodyPr wrap="square" rtlCol="0">
            <a:spAutoFit/>
          </a:bodyPr>
          <a:lstStyle/>
          <a:p>
            <a:pPr fontAlgn="base">
              <a:spcBef>
                <a:spcPct val="0"/>
              </a:spcBef>
              <a:spcAft>
                <a:spcPct val="0"/>
              </a:spcAft>
            </a:pPr>
            <a:r>
              <a:rPr lang="en-GB" sz="600" dirty="0">
                <a:solidFill>
                  <a:srgbClr val="000000"/>
                </a:solidFill>
                <a:cs typeface="Arial" pitchFamily="34" charset="0"/>
              </a:rPr>
              <a:t>Credit Memo Preparation</a:t>
            </a:r>
          </a:p>
          <a:p>
            <a:pPr fontAlgn="base">
              <a:spcBef>
                <a:spcPct val="0"/>
              </a:spcBef>
              <a:spcAft>
                <a:spcPct val="0"/>
              </a:spcAft>
            </a:pPr>
            <a:r>
              <a:rPr lang="en-GB" sz="600" dirty="0">
                <a:solidFill>
                  <a:srgbClr val="000000"/>
                </a:solidFill>
                <a:cs typeface="Arial" pitchFamily="34" charset="0"/>
              </a:rPr>
              <a:t>Case Review &amp; Collaboration</a:t>
            </a:r>
          </a:p>
          <a:p>
            <a:pPr fontAlgn="base">
              <a:spcBef>
                <a:spcPct val="0"/>
              </a:spcBef>
              <a:spcAft>
                <a:spcPct val="0"/>
              </a:spcAft>
            </a:pPr>
            <a:r>
              <a:rPr lang="en-GB" sz="600" dirty="0">
                <a:solidFill>
                  <a:srgbClr val="000000"/>
                </a:solidFill>
                <a:cs typeface="Arial" pitchFamily="34" charset="0"/>
              </a:rPr>
              <a:t>Group &amp; Local Limit Approval</a:t>
            </a:r>
          </a:p>
          <a:p>
            <a:pPr fontAlgn="base">
              <a:spcBef>
                <a:spcPct val="0"/>
              </a:spcBef>
              <a:spcAft>
                <a:spcPct val="0"/>
              </a:spcAft>
            </a:pPr>
            <a:r>
              <a:rPr lang="en-GB" sz="600" dirty="0">
                <a:solidFill>
                  <a:srgbClr val="000000"/>
                </a:solidFill>
                <a:cs typeface="Arial" pitchFamily="34" charset="0"/>
              </a:rPr>
              <a:t>Rating Approval</a:t>
            </a:r>
          </a:p>
          <a:p>
            <a:pPr fontAlgn="base">
              <a:spcBef>
                <a:spcPct val="0"/>
              </a:spcBef>
              <a:spcAft>
                <a:spcPct val="0"/>
              </a:spcAft>
            </a:pPr>
            <a:r>
              <a:rPr lang="en-GB" sz="600" dirty="0">
                <a:solidFill>
                  <a:srgbClr val="000000"/>
                </a:solidFill>
                <a:cs typeface="Arial" pitchFamily="34" charset="0"/>
              </a:rPr>
              <a:t>Credit Memo Approval</a:t>
            </a:r>
          </a:p>
          <a:p>
            <a:pPr fontAlgn="base">
              <a:spcBef>
                <a:spcPct val="0"/>
              </a:spcBef>
              <a:spcAft>
                <a:spcPct val="0"/>
              </a:spcAft>
            </a:pPr>
            <a:r>
              <a:rPr lang="en-GB" sz="600" dirty="0">
                <a:solidFill>
                  <a:srgbClr val="000000"/>
                </a:solidFill>
                <a:cs typeface="Arial" pitchFamily="34" charset="0"/>
              </a:rPr>
              <a:t>Allocation, Sub-allocation of Limits</a:t>
            </a:r>
          </a:p>
        </p:txBody>
      </p:sp>
      <p:sp>
        <p:nvSpPr>
          <p:cNvPr id="137" name="TextBox 136"/>
          <p:cNvSpPr txBox="1"/>
          <p:nvPr/>
        </p:nvSpPr>
        <p:spPr>
          <a:xfrm>
            <a:off x="4388380" y="1635960"/>
            <a:ext cx="1297637" cy="1046440"/>
          </a:xfrm>
          <a:prstGeom prst="rect">
            <a:avLst/>
          </a:prstGeom>
          <a:noFill/>
        </p:spPr>
        <p:txBody>
          <a:bodyPr wrap="square" rtlCol="0">
            <a:spAutoFit/>
          </a:bodyPr>
          <a:lstStyle/>
          <a:p>
            <a:pPr fontAlgn="base">
              <a:spcBef>
                <a:spcPct val="0"/>
              </a:spcBef>
              <a:spcAft>
                <a:spcPct val="0"/>
              </a:spcAft>
            </a:pPr>
            <a:r>
              <a:rPr lang="en-GB" sz="600" dirty="0">
                <a:solidFill>
                  <a:srgbClr val="000000"/>
                </a:solidFill>
                <a:cs typeface="Arial" pitchFamily="34" charset="0"/>
              </a:rPr>
              <a:t>LO Preparations &amp; Approval (Standard T&amp;C, Templates)</a:t>
            </a:r>
          </a:p>
          <a:p>
            <a:pPr fontAlgn="base">
              <a:spcBef>
                <a:spcPct val="0"/>
              </a:spcBef>
              <a:spcAft>
                <a:spcPct val="0"/>
              </a:spcAft>
            </a:pPr>
            <a:r>
              <a:rPr lang="en-GB" sz="600" dirty="0">
                <a:solidFill>
                  <a:srgbClr val="000000"/>
                </a:solidFill>
                <a:cs typeface="Arial" pitchFamily="34" charset="0"/>
              </a:rPr>
              <a:t>Limit Activation – STP</a:t>
            </a:r>
          </a:p>
          <a:p>
            <a:pPr fontAlgn="base">
              <a:spcBef>
                <a:spcPct val="0"/>
              </a:spcBef>
              <a:spcAft>
                <a:spcPct val="0"/>
              </a:spcAft>
            </a:pPr>
            <a:r>
              <a:rPr lang="en-GB" sz="600" dirty="0">
                <a:solidFill>
                  <a:srgbClr val="000000"/>
                </a:solidFill>
                <a:cs typeface="Arial" pitchFamily="34" charset="0"/>
              </a:rPr>
              <a:t>Document check</a:t>
            </a:r>
          </a:p>
          <a:p>
            <a:pPr fontAlgn="base">
              <a:spcBef>
                <a:spcPct val="0"/>
              </a:spcBef>
              <a:spcAft>
                <a:spcPct val="0"/>
              </a:spcAft>
            </a:pPr>
            <a:r>
              <a:rPr lang="en-GB" sz="600" dirty="0">
                <a:solidFill>
                  <a:srgbClr val="000000"/>
                </a:solidFill>
                <a:cs typeface="Arial" pitchFamily="34" charset="0"/>
              </a:rPr>
              <a:t>Limit tree setup</a:t>
            </a:r>
          </a:p>
          <a:p>
            <a:pPr fontAlgn="base">
              <a:spcBef>
                <a:spcPct val="0"/>
              </a:spcBef>
              <a:spcAft>
                <a:spcPct val="0"/>
              </a:spcAft>
            </a:pPr>
            <a:r>
              <a:rPr lang="en-GB" sz="600" dirty="0">
                <a:solidFill>
                  <a:srgbClr val="000000"/>
                </a:solidFill>
                <a:cs typeface="Arial" pitchFamily="34" charset="0"/>
              </a:rPr>
              <a:t>Loan Account opening</a:t>
            </a:r>
          </a:p>
          <a:p>
            <a:pPr fontAlgn="base">
              <a:spcBef>
                <a:spcPct val="0"/>
              </a:spcBef>
              <a:spcAft>
                <a:spcPct val="0"/>
              </a:spcAft>
            </a:pPr>
            <a:r>
              <a:rPr lang="en-GB" sz="600" dirty="0">
                <a:solidFill>
                  <a:srgbClr val="000000"/>
                </a:solidFill>
                <a:cs typeface="Arial" pitchFamily="34" charset="0"/>
              </a:rPr>
              <a:t>Limit activation</a:t>
            </a:r>
          </a:p>
          <a:p>
            <a:pPr fontAlgn="base">
              <a:spcBef>
                <a:spcPct val="0"/>
              </a:spcBef>
              <a:spcAft>
                <a:spcPct val="0"/>
              </a:spcAft>
            </a:pPr>
            <a:r>
              <a:rPr lang="en-GB" sz="600" dirty="0">
                <a:solidFill>
                  <a:srgbClr val="000000"/>
                </a:solidFill>
                <a:cs typeface="Arial" pitchFamily="34" charset="0"/>
              </a:rPr>
              <a:t>CASA account opening &amp; disbursement</a:t>
            </a:r>
            <a:r>
              <a:rPr lang="en-GB" sz="600" b="1" dirty="0">
                <a:solidFill>
                  <a:srgbClr val="000000"/>
                </a:solidFill>
                <a:cs typeface="Arial" pitchFamily="34" charset="0"/>
              </a:rPr>
              <a:t> </a:t>
            </a:r>
          </a:p>
          <a:p>
            <a:pPr fontAlgn="base">
              <a:spcBef>
                <a:spcPct val="0"/>
              </a:spcBef>
              <a:spcAft>
                <a:spcPct val="0"/>
              </a:spcAft>
            </a:pPr>
            <a:endParaRPr lang="en-GB" sz="800" b="1" dirty="0">
              <a:solidFill>
                <a:srgbClr val="000000"/>
              </a:solidFill>
              <a:cs typeface="Arial" pitchFamily="34" charset="0"/>
            </a:endParaRPr>
          </a:p>
        </p:txBody>
      </p:sp>
      <p:sp>
        <p:nvSpPr>
          <p:cNvPr id="138" name="Rounded Rectangle 137"/>
          <p:cNvSpPr/>
          <p:nvPr/>
        </p:nvSpPr>
        <p:spPr bwMode="auto">
          <a:xfrm>
            <a:off x="4390572" y="3872979"/>
            <a:ext cx="914400" cy="251346"/>
          </a:xfrm>
          <a:prstGeom prst="roundRect">
            <a:avLst/>
          </a:prstGeom>
          <a:solidFill>
            <a:schemeClr val="accent1">
              <a:lumMod val="20000"/>
              <a:lumOff val="80000"/>
            </a:schemeClr>
          </a:solidFill>
          <a:ln w="28575">
            <a:solidFill>
              <a:schemeClr val="accent1"/>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1" dirty="0">
                <a:solidFill>
                  <a:srgbClr val="000000"/>
                </a:solidFill>
              </a:rPr>
              <a:t>Collateral Master</a:t>
            </a:r>
            <a:endParaRPr lang="en-US" sz="800" b="1" dirty="0">
              <a:solidFill>
                <a:srgbClr val="000000"/>
              </a:solidFill>
            </a:endParaRPr>
          </a:p>
        </p:txBody>
      </p:sp>
      <p:sp>
        <p:nvSpPr>
          <p:cNvPr id="139" name="Rounded Rectangle 138"/>
          <p:cNvSpPr/>
          <p:nvPr/>
        </p:nvSpPr>
        <p:spPr bwMode="auto">
          <a:xfrm>
            <a:off x="5597910" y="3882295"/>
            <a:ext cx="914400" cy="228600"/>
          </a:xfrm>
          <a:prstGeom prst="roundRect">
            <a:avLst/>
          </a:prstGeom>
          <a:solidFill>
            <a:schemeClr val="accent1">
              <a:lumMod val="20000"/>
              <a:lumOff val="80000"/>
            </a:schemeClr>
          </a:solidFill>
          <a:ln w="28575">
            <a:solidFill>
              <a:schemeClr val="accent1"/>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800" b="1" dirty="0">
                <a:solidFill>
                  <a:srgbClr val="000000"/>
                </a:solidFill>
              </a:rPr>
              <a:t> Covenant</a:t>
            </a:r>
          </a:p>
          <a:p>
            <a:pPr algn="ctr" eaLnBrk="0" hangingPunct="0"/>
            <a:r>
              <a:rPr lang="en-GB" sz="800" b="1" dirty="0">
                <a:solidFill>
                  <a:srgbClr val="000000"/>
                </a:solidFill>
              </a:rPr>
              <a:t>Master</a:t>
            </a:r>
            <a:endParaRPr lang="en-US" sz="800" b="1" dirty="0">
              <a:solidFill>
                <a:srgbClr val="000000"/>
              </a:solidFill>
            </a:endParaRPr>
          </a:p>
        </p:txBody>
      </p:sp>
      <p:sp>
        <p:nvSpPr>
          <p:cNvPr id="140" name="Rounded Rectangle 139"/>
          <p:cNvSpPr/>
          <p:nvPr/>
        </p:nvSpPr>
        <p:spPr bwMode="auto">
          <a:xfrm>
            <a:off x="315096" y="3463850"/>
            <a:ext cx="1548008" cy="945922"/>
          </a:xfrm>
          <a:prstGeom prst="roundRect">
            <a:avLst/>
          </a:prstGeom>
          <a:noFill/>
          <a:ln w="9525" cap="flat" cmpd="sng" algn="ctr">
            <a:solidFill>
              <a:schemeClr val="tx1"/>
            </a:solidFill>
            <a:prstDash val="dashDot"/>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2800" b="1" dirty="0">
              <a:solidFill>
                <a:srgbClr val="000000"/>
              </a:solidFill>
              <a:cs typeface="Arial" pitchFamily="34" charset="0"/>
            </a:endParaRPr>
          </a:p>
        </p:txBody>
      </p:sp>
      <p:sp>
        <p:nvSpPr>
          <p:cNvPr id="142" name="TextBox 141"/>
          <p:cNvSpPr txBox="1"/>
          <p:nvPr/>
        </p:nvSpPr>
        <p:spPr>
          <a:xfrm>
            <a:off x="3828133" y="3216646"/>
            <a:ext cx="1394934" cy="338554"/>
          </a:xfrm>
          <a:prstGeom prst="rect">
            <a:avLst/>
          </a:prstGeom>
          <a:noFill/>
        </p:spPr>
        <p:txBody>
          <a:bodyPr wrap="none" rtlCol="0">
            <a:spAutoFit/>
          </a:bodyPr>
          <a:lstStyle>
            <a:defPPr>
              <a:defRPr lang="en-US"/>
            </a:defPPr>
            <a:lvl1pPr>
              <a:defRPr sz="1600" i="1">
                <a:solidFill>
                  <a:srgbClr val="000000"/>
                </a:solidFill>
              </a:defRPr>
            </a:lvl1pPr>
          </a:lstStyle>
          <a:p>
            <a:r>
              <a:rPr lang="en-GB" b="1" dirty="0"/>
              <a:t>Credit Data  </a:t>
            </a:r>
          </a:p>
        </p:txBody>
      </p:sp>
      <p:sp>
        <p:nvSpPr>
          <p:cNvPr id="146" name="Rectangle 145"/>
          <p:cNvSpPr/>
          <p:nvPr/>
        </p:nvSpPr>
        <p:spPr>
          <a:xfrm>
            <a:off x="195743" y="-36119"/>
            <a:ext cx="8673735" cy="461665"/>
          </a:xfrm>
          <a:prstGeom prst="rect">
            <a:avLst/>
          </a:prstGeom>
        </p:spPr>
        <p:txBody>
          <a:bodyPr wrap="square" anchor="ctr" anchorCtr="0">
            <a:spAutoFit/>
          </a:bodyPr>
          <a:lstStyle/>
          <a:p>
            <a:pPr eaLnBrk="0" hangingPunct="0"/>
            <a:r>
              <a:rPr lang="en-GB" sz="2400" b="1" dirty="0">
                <a:latin typeface="+mn-lt"/>
                <a:ea typeface="+mj-ea"/>
                <a:cs typeface="+mj-cs"/>
              </a:rPr>
              <a:t>Credit Reference Architecture  </a:t>
            </a:r>
          </a:p>
        </p:txBody>
      </p:sp>
      <p:sp>
        <p:nvSpPr>
          <p:cNvPr id="148" name="TextBox 147"/>
          <p:cNvSpPr txBox="1"/>
          <p:nvPr/>
        </p:nvSpPr>
        <p:spPr>
          <a:xfrm>
            <a:off x="3532380" y="454130"/>
            <a:ext cx="1947456" cy="338554"/>
          </a:xfrm>
          <a:prstGeom prst="rect">
            <a:avLst/>
          </a:prstGeom>
          <a:noFill/>
        </p:spPr>
        <p:txBody>
          <a:bodyPr wrap="none" rtlCol="0">
            <a:spAutoFit/>
          </a:bodyPr>
          <a:lstStyle/>
          <a:p>
            <a:r>
              <a:rPr lang="en-GB" sz="1600" b="1" i="1" dirty="0">
                <a:solidFill>
                  <a:srgbClr val="000000"/>
                </a:solidFill>
                <a:cs typeface="+mn-cs"/>
              </a:rPr>
              <a:t>Credit Workbench</a:t>
            </a:r>
          </a:p>
        </p:txBody>
      </p:sp>
      <p:sp>
        <p:nvSpPr>
          <p:cNvPr id="149" name="TextBox 148"/>
          <p:cNvSpPr txBox="1"/>
          <p:nvPr/>
        </p:nvSpPr>
        <p:spPr>
          <a:xfrm>
            <a:off x="3699008" y="1100454"/>
            <a:ext cx="1678665" cy="338554"/>
          </a:xfrm>
          <a:prstGeom prst="rect">
            <a:avLst/>
          </a:prstGeom>
          <a:noFill/>
        </p:spPr>
        <p:txBody>
          <a:bodyPr wrap="none" rtlCol="0">
            <a:spAutoFit/>
          </a:bodyPr>
          <a:lstStyle/>
          <a:p>
            <a:r>
              <a:rPr lang="en-GB" sz="1600" b="1" i="1" dirty="0">
                <a:solidFill>
                  <a:srgbClr val="000000"/>
                </a:solidFill>
                <a:cs typeface="+mn-cs"/>
              </a:rPr>
              <a:t>Credit Services</a:t>
            </a:r>
          </a:p>
        </p:txBody>
      </p:sp>
      <p:sp>
        <p:nvSpPr>
          <p:cNvPr id="151" name="Rounded Rectangle 150"/>
          <p:cNvSpPr/>
          <p:nvPr/>
        </p:nvSpPr>
        <p:spPr bwMode="auto">
          <a:xfrm>
            <a:off x="2449913" y="5476471"/>
            <a:ext cx="3851622" cy="212766"/>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en-GB" sz="900" b="0" dirty="0">
                <a:solidFill>
                  <a:srgbClr val="000000"/>
                </a:solidFill>
              </a:rPr>
              <a:t>FRDM – single source of truth for reporting/analytics/engines</a:t>
            </a:r>
            <a:endParaRPr lang="en-US" sz="900" b="0" dirty="0">
              <a:solidFill>
                <a:srgbClr val="000000"/>
              </a:solidFill>
            </a:endParaRPr>
          </a:p>
        </p:txBody>
      </p:sp>
      <p:sp>
        <p:nvSpPr>
          <p:cNvPr id="152" name="TextBox 151"/>
          <p:cNvSpPr txBox="1"/>
          <p:nvPr/>
        </p:nvSpPr>
        <p:spPr>
          <a:xfrm>
            <a:off x="405048" y="5419952"/>
            <a:ext cx="1902572" cy="338554"/>
          </a:xfrm>
          <a:prstGeom prst="rect">
            <a:avLst/>
          </a:prstGeom>
          <a:noFill/>
        </p:spPr>
        <p:txBody>
          <a:bodyPr wrap="none" rtlCol="0">
            <a:spAutoFit/>
          </a:bodyPr>
          <a:lstStyle/>
          <a:p>
            <a:r>
              <a:rPr lang="en-GB" sz="1600" b="1" i="1" dirty="0">
                <a:solidFill>
                  <a:srgbClr val="000000"/>
                </a:solidFill>
                <a:cs typeface="+mn-cs"/>
              </a:rPr>
              <a:t>Data Warehouse  </a:t>
            </a:r>
          </a:p>
        </p:txBody>
      </p:sp>
      <p:sp>
        <p:nvSpPr>
          <p:cNvPr id="90" name="TextBox 89"/>
          <p:cNvSpPr txBox="1"/>
          <p:nvPr/>
        </p:nvSpPr>
        <p:spPr>
          <a:xfrm>
            <a:off x="4343400" y="3555200"/>
            <a:ext cx="1002197" cy="246221"/>
          </a:xfrm>
          <a:prstGeom prst="rect">
            <a:avLst/>
          </a:prstGeom>
          <a:noFill/>
        </p:spPr>
        <p:txBody>
          <a:bodyPr wrap="none" rtlCol="0">
            <a:spAutoFit/>
          </a:bodyPr>
          <a:lstStyle/>
          <a:p>
            <a:pPr fontAlgn="base">
              <a:spcBef>
                <a:spcPct val="0"/>
              </a:spcBef>
              <a:spcAft>
                <a:spcPct val="0"/>
              </a:spcAft>
            </a:pPr>
            <a:r>
              <a:rPr lang="en-GB" sz="1000" b="1" i="1" dirty="0">
                <a:solidFill>
                  <a:srgbClr val="000000"/>
                </a:solidFill>
                <a:cs typeface="Arial" pitchFamily="34" charset="0"/>
              </a:rPr>
              <a:t>Credit Master</a:t>
            </a:r>
          </a:p>
        </p:txBody>
      </p:sp>
      <p:sp>
        <p:nvSpPr>
          <p:cNvPr id="7" name="Rounded Rectangle 6"/>
          <p:cNvSpPr/>
          <p:nvPr/>
        </p:nvSpPr>
        <p:spPr>
          <a:xfrm>
            <a:off x="1947752" y="2730558"/>
            <a:ext cx="6405220" cy="393642"/>
          </a:xfrm>
          <a:prstGeom prst="roundRect">
            <a:avLst/>
          </a:prstGeom>
          <a:solidFill>
            <a:schemeClr val="accent1">
              <a:lumMod val="20000"/>
              <a:lumOff val="80000"/>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rgbClr val="002060"/>
                </a:solidFill>
              </a:rPr>
              <a:t>Central Limit Services</a:t>
            </a:r>
            <a:endParaRPr lang="en-US" sz="1200" b="1" dirty="0">
              <a:solidFill>
                <a:srgbClr val="002060"/>
              </a:solidFill>
            </a:endParaRPr>
          </a:p>
        </p:txBody>
      </p:sp>
      <p:sp>
        <p:nvSpPr>
          <p:cNvPr id="114" name="Rounded Rectangle 113"/>
          <p:cNvSpPr/>
          <p:nvPr/>
        </p:nvSpPr>
        <p:spPr>
          <a:xfrm>
            <a:off x="5876013" y="75751"/>
            <a:ext cx="2640182" cy="321629"/>
          </a:xfrm>
          <a:prstGeom prst="roundRect">
            <a:avLst/>
          </a:prstGeom>
          <a:solidFill>
            <a:schemeClr val="accent1">
              <a:lumMod val="20000"/>
              <a:lumOff val="80000"/>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Scope of Central Limit System</a:t>
            </a:r>
            <a:endParaRPr lang="en-US" sz="1200" b="1" dirty="0">
              <a:solidFill>
                <a:schemeClr val="tx1"/>
              </a:solidFill>
            </a:endParaRPr>
          </a:p>
        </p:txBody>
      </p:sp>
      <p:sp>
        <p:nvSpPr>
          <p:cNvPr id="12" name="Slide Number Placeholder 11"/>
          <p:cNvSpPr>
            <a:spLocks noGrp="1"/>
          </p:cNvSpPr>
          <p:nvPr>
            <p:ph type="sldNum" sz="quarter" idx="10"/>
          </p:nvPr>
        </p:nvSpPr>
        <p:spPr/>
        <p:txBody>
          <a:bodyPr/>
          <a:lstStyle/>
          <a:p>
            <a:pPr>
              <a:defRPr/>
            </a:pPr>
            <a:fld id="{9852D9AB-AB35-4FF6-8E25-5258891A136D}" type="slidenum">
              <a:rPr lang="en-US" altLang="en-US" smtClean="0"/>
              <a:pPr>
                <a:defRPr/>
              </a:pPr>
              <a:t>3</a:t>
            </a:fld>
            <a:endParaRPr lang="en-US" altLang="en-US" dirty="0"/>
          </a:p>
        </p:txBody>
      </p:sp>
    </p:spTree>
    <p:extLst>
      <p:ext uri="{BB962C8B-B14F-4D97-AF65-F5344CB8AC3E}">
        <p14:creationId xmlns:p14="http://schemas.microsoft.com/office/powerpoint/2010/main" val="1929378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83054" cy="577850"/>
          </a:xfrm>
        </p:spPr>
        <p:txBody>
          <a:bodyPr/>
          <a:lstStyle/>
          <a:p>
            <a:r>
              <a:rPr lang="en-GB" dirty="0"/>
              <a:t>Why there is slow response with certain activities in OSCA and what is the implications of network latency?</a:t>
            </a:r>
            <a:endParaRPr lang="en-US" dirty="0"/>
          </a:p>
        </p:txBody>
      </p:sp>
      <p:sp>
        <p:nvSpPr>
          <p:cNvPr id="3" name="Content Placeholder 2"/>
          <p:cNvSpPr>
            <a:spLocks noGrp="1"/>
          </p:cNvSpPr>
          <p:nvPr>
            <p:ph idx="1"/>
          </p:nvPr>
        </p:nvSpPr>
        <p:spPr>
          <a:xfrm>
            <a:off x="533400" y="903025"/>
            <a:ext cx="8077200" cy="4876800"/>
          </a:xfrm>
        </p:spPr>
        <p:txBody>
          <a:bodyPr/>
          <a:lstStyle/>
          <a:p>
            <a:pPr marL="0" indent="0">
              <a:buNone/>
            </a:pPr>
            <a:r>
              <a:rPr lang="en-GB" sz="1600" b="1" u="sng" dirty="0"/>
              <a:t>Network latency </a:t>
            </a:r>
            <a:r>
              <a:rPr lang="en-GB" sz="1600" u="sng" dirty="0"/>
              <a:t>is </a:t>
            </a:r>
            <a:r>
              <a:rPr lang="en-GB" sz="1600" b="1" u="sng" dirty="0"/>
              <a:t>not the driver </a:t>
            </a:r>
            <a:r>
              <a:rPr lang="en-GB" sz="1600" dirty="0"/>
              <a:t>of slow response on our user desktops. It is the design of our legacy systems with </a:t>
            </a:r>
            <a:r>
              <a:rPr lang="en-GB" sz="1600" b="1" u="sng" dirty="0"/>
              <a:t>high UI payload (in MB) </a:t>
            </a:r>
            <a:r>
              <a:rPr lang="en-GB" sz="1600" dirty="0"/>
              <a:t>that is the root cause</a:t>
            </a:r>
          </a:p>
          <a:p>
            <a:pPr marL="0" indent="0">
              <a:buNone/>
            </a:pPr>
            <a:r>
              <a:rPr lang="en-GB" sz="1600" dirty="0"/>
              <a:t>(</a:t>
            </a:r>
            <a:r>
              <a:rPr lang="en-GB" sz="1600" b="1" dirty="0"/>
              <a:t>Payload</a:t>
            </a:r>
            <a:r>
              <a:rPr lang="en-GB" sz="1600" dirty="0"/>
              <a:t> is the size of the data that is being transported)</a:t>
            </a:r>
            <a:endParaRPr lang="en-GB" sz="1600" b="1" dirty="0"/>
          </a:p>
          <a:p>
            <a:pPr marL="0" indent="0">
              <a:buNone/>
            </a:pPr>
            <a:r>
              <a:rPr lang="en-GB" sz="1600" b="1" u="sng" dirty="0"/>
              <a:t>For the current OSCA/Finacle stack</a:t>
            </a:r>
          </a:p>
          <a:p>
            <a:r>
              <a:rPr lang="en-GB" sz="1600" dirty="0"/>
              <a:t>Due to the technology used (MS </a:t>
            </a:r>
            <a:r>
              <a:rPr lang="en-GB" sz="1600" dirty="0" err="1"/>
              <a:t>Webforms</a:t>
            </a:r>
            <a:r>
              <a:rPr lang="en-GB" sz="1600" dirty="0"/>
              <a:t>), the </a:t>
            </a:r>
            <a:r>
              <a:rPr lang="en-GB" sz="1600" b="1" dirty="0"/>
              <a:t>full content of the page </a:t>
            </a:r>
            <a:r>
              <a:rPr lang="en-GB" sz="1600" dirty="0"/>
              <a:t>needs to be sent to the server for </a:t>
            </a:r>
            <a:r>
              <a:rPr lang="en-GB" sz="1600" b="1" dirty="0"/>
              <a:t>any activity </a:t>
            </a:r>
            <a:r>
              <a:rPr lang="en-GB" sz="1600" dirty="0"/>
              <a:t>on the UI</a:t>
            </a:r>
          </a:p>
          <a:p>
            <a:r>
              <a:rPr lang="en-GB" sz="1600" dirty="0"/>
              <a:t>The payload between the UI and server can be as high as </a:t>
            </a:r>
            <a:r>
              <a:rPr lang="en-GB" sz="1600" b="1" dirty="0"/>
              <a:t>3MB</a:t>
            </a:r>
            <a:r>
              <a:rPr lang="en-GB" sz="1600" dirty="0"/>
              <a:t> because of the above. This is further exacerbated by the </a:t>
            </a:r>
            <a:r>
              <a:rPr lang="en-GB" sz="1600" b="1" dirty="0"/>
              <a:t>design of having all data on 1 page. </a:t>
            </a:r>
            <a:r>
              <a:rPr lang="en-GB" sz="1600" dirty="0"/>
              <a:t>1 big payload that cannot be chopped up into smaller ones</a:t>
            </a:r>
            <a:endParaRPr lang="en-GB" sz="1600" b="1" dirty="0"/>
          </a:p>
          <a:p>
            <a:r>
              <a:rPr lang="en-GB" sz="1600" dirty="0"/>
              <a:t>It is further made worse because </a:t>
            </a:r>
            <a:r>
              <a:rPr lang="en-GB" sz="1600" b="1" dirty="0"/>
              <a:t>70% of the compute is in the Database (DB I/O is high)</a:t>
            </a:r>
          </a:p>
          <a:p>
            <a:r>
              <a:rPr lang="en-GB" sz="1600" dirty="0"/>
              <a:t>For remote locations e.g. US/UK </a:t>
            </a:r>
            <a:r>
              <a:rPr lang="en-GB" sz="1600" dirty="0" err="1"/>
              <a:t>etc</a:t>
            </a:r>
            <a:r>
              <a:rPr lang="en-GB" sz="1600" dirty="0"/>
              <a:t>, there is also higher network latency  </a:t>
            </a:r>
          </a:p>
          <a:p>
            <a:pPr marL="0" indent="0">
              <a:buNone/>
            </a:pPr>
            <a:r>
              <a:rPr lang="en-GB" sz="1600" b="1" u="sng" dirty="0"/>
              <a:t>In the Credit Workbench, the following design will avoid similar issue</a:t>
            </a:r>
          </a:p>
          <a:p>
            <a:r>
              <a:rPr lang="en-GB" sz="1600" b="1" dirty="0"/>
              <a:t>Compute is isolated </a:t>
            </a:r>
            <a:r>
              <a:rPr lang="en-GB" sz="1600" dirty="0"/>
              <a:t>from the Database on elastic and scalable compute nodes (horizontally scalable) ;</a:t>
            </a:r>
          </a:p>
          <a:p>
            <a:r>
              <a:rPr lang="en-GB" sz="1600" dirty="0"/>
              <a:t>All data access is </a:t>
            </a:r>
            <a:r>
              <a:rPr lang="en-GB" sz="1600" b="1" dirty="0"/>
              <a:t>encapsulated in back-end APIs </a:t>
            </a:r>
            <a:r>
              <a:rPr lang="en-GB" sz="1600" dirty="0"/>
              <a:t>such that we can optimally cache frequently used data; </a:t>
            </a:r>
            <a:r>
              <a:rPr lang="en-GB" sz="1600" b="1" dirty="0"/>
              <a:t>Multiple simultaneous small payloads </a:t>
            </a:r>
            <a:r>
              <a:rPr lang="en-GB" sz="1600" dirty="0"/>
              <a:t>transmissions can be enabled</a:t>
            </a:r>
          </a:p>
          <a:p>
            <a:r>
              <a:rPr lang="en-GB" sz="1600" dirty="0"/>
              <a:t>The UI is </a:t>
            </a:r>
            <a:r>
              <a:rPr lang="en-GB" sz="1600" b="1" dirty="0"/>
              <a:t>modular</a:t>
            </a:r>
            <a:r>
              <a:rPr lang="en-GB" sz="1600" dirty="0"/>
              <a:t>, and hence, </a:t>
            </a:r>
            <a:r>
              <a:rPr lang="en-GB" sz="1600" b="1" dirty="0"/>
              <a:t>change in value for a specific field</a:t>
            </a:r>
            <a:r>
              <a:rPr lang="en-GB" sz="1600" dirty="0"/>
              <a:t>, </a:t>
            </a:r>
            <a:r>
              <a:rPr lang="en-GB" sz="1600" b="1" dirty="0"/>
              <a:t>will not trigger </a:t>
            </a:r>
            <a:r>
              <a:rPr lang="en-GB" sz="1600" dirty="0"/>
              <a:t>the refresh of the entire page</a:t>
            </a:r>
          </a:p>
          <a:p>
            <a:r>
              <a:rPr lang="en-GB" sz="1600" dirty="0"/>
              <a:t>The payload on the network will be lesser due to the above design</a:t>
            </a:r>
            <a:endParaRPr lang="en-US" sz="1600" dirty="0"/>
          </a:p>
        </p:txBody>
      </p:sp>
      <p:sp>
        <p:nvSpPr>
          <p:cNvPr id="4" name="Slide Number Placeholder 3"/>
          <p:cNvSpPr>
            <a:spLocks noGrp="1"/>
          </p:cNvSpPr>
          <p:nvPr>
            <p:ph type="sldNum" sz="quarter" idx="10"/>
          </p:nvPr>
        </p:nvSpPr>
        <p:spPr/>
        <p:txBody>
          <a:bodyPr/>
          <a:lstStyle/>
          <a:p>
            <a:pPr>
              <a:defRPr/>
            </a:pPr>
            <a:fld id="{9852D9AB-AB35-4FF6-8E25-5258891A136D}" type="slidenum">
              <a:rPr lang="en-US" altLang="en-US" smtClean="0"/>
              <a:pPr>
                <a:defRPr/>
              </a:pPr>
              <a:t>30</a:t>
            </a:fld>
            <a:endParaRPr lang="en-US" altLang="en-US" dirty="0"/>
          </a:p>
        </p:txBody>
      </p:sp>
    </p:spTree>
    <p:extLst>
      <p:ext uri="{BB962C8B-B14F-4D97-AF65-F5344CB8AC3E}">
        <p14:creationId xmlns:p14="http://schemas.microsoft.com/office/powerpoint/2010/main" val="409405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86" y="15297"/>
            <a:ext cx="9130799" cy="707886"/>
          </a:xfrm>
          <a:prstGeom prst="rect">
            <a:avLst/>
          </a:prstGeom>
          <a:noFill/>
        </p:spPr>
        <p:txBody>
          <a:bodyPr wrap="square" rtlCol="0">
            <a:spAutoFit/>
          </a:bodyPr>
          <a:lstStyle/>
          <a:p>
            <a:r>
              <a:rPr lang="en-GB" sz="2000" b="1" dirty="0">
                <a:solidFill>
                  <a:srgbClr val="000000"/>
                </a:solidFill>
                <a:latin typeface="+mn-lt"/>
                <a:cs typeface="Arial" pitchFamily="34" charset="0"/>
              </a:rPr>
              <a:t>CAP Phase 2 Target State enables Data Integrity (Master Data) and Data Timeliness appropriate for the use-cases</a:t>
            </a:r>
            <a:endParaRPr lang="en-US" sz="2000" b="1" dirty="0">
              <a:solidFill>
                <a:srgbClr val="000000"/>
              </a:solidFill>
              <a:latin typeface="+mn-lt"/>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350232999"/>
              </p:ext>
            </p:extLst>
          </p:nvPr>
        </p:nvGraphicFramePr>
        <p:xfrm>
          <a:off x="265160" y="826419"/>
          <a:ext cx="8610601" cy="5820751"/>
        </p:xfrm>
        <a:graphic>
          <a:graphicData uri="http://schemas.openxmlformats.org/drawingml/2006/table">
            <a:tbl>
              <a:tblPr firstRow="1" bandRow="1">
                <a:tableStyleId>{F5AB1C69-6EDB-4FF4-983F-18BD219EF322}</a:tableStyleId>
              </a:tblPr>
              <a:tblGrid>
                <a:gridCol w="1471476">
                  <a:extLst>
                    <a:ext uri="{9D8B030D-6E8A-4147-A177-3AD203B41FA5}">
                      <a16:colId xmlns:a16="http://schemas.microsoft.com/office/drawing/2014/main" val="20001"/>
                    </a:ext>
                  </a:extLst>
                </a:gridCol>
                <a:gridCol w="3020398">
                  <a:extLst>
                    <a:ext uri="{9D8B030D-6E8A-4147-A177-3AD203B41FA5}">
                      <a16:colId xmlns:a16="http://schemas.microsoft.com/office/drawing/2014/main" val="20002"/>
                    </a:ext>
                  </a:extLst>
                </a:gridCol>
                <a:gridCol w="4118727">
                  <a:extLst>
                    <a:ext uri="{9D8B030D-6E8A-4147-A177-3AD203B41FA5}">
                      <a16:colId xmlns:a16="http://schemas.microsoft.com/office/drawing/2014/main" val="20006"/>
                    </a:ext>
                  </a:extLst>
                </a:gridCol>
              </a:tblGrid>
              <a:tr h="364831">
                <a:tc>
                  <a:txBody>
                    <a:bodyPr/>
                    <a:lstStyle/>
                    <a:p>
                      <a:pPr algn="l"/>
                      <a:endParaRPr lang="en-US" sz="1600" b="1" kern="1200" dirty="0">
                        <a:solidFill>
                          <a:schemeClr val="bg1"/>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3">
                        <a:lumMod val="65000"/>
                      </a:schemeClr>
                    </a:solidFill>
                  </a:tcPr>
                </a:tc>
                <a:tc>
                  <a:txBody>
                    <a:bodyPr/>
                    <a:lstStyle/>
                    <a:p>
                      <a:pPr algn="ctr"/>
                      <a:r>
                        <a:rPr lang="en-GB" sz="1600" b="1" kern="1200" dirty="0">
                          <a:solidFill>
                            <a:schemeClr val="bg1"/>
                          </a:solidFill>
                          <a:latin typeface="+mn-lt"/>
                          <a:ea typeface="+mn-ea"/>
                          <a:cs typeface="+mn-cs"/>
                        </a:rPr>
                        <a:t>Current </a:t>
                      </a:r>
                      <a:r>
                        <a:rPr lang="en-GB" sz="1600" b="1" kern="1200" baseline="0" dirty="0">
                          <a:solidFill>
                            <a:schemeClr val="bg1"/>
                          </a:solidFill>
                          <a:latin typeface="+mn-lt"/>
                          <a:ea typeface="+mn-ea"/>
                          <a:cs typeface="+mn-cs"/>
                        </a:rPr>
                        <a:t> State</a:t>
                      </a:r>
                      <a:endParaRPr lang="en-US" sz="1600" b="1" kern="1200" dirty="0">
                        <a:solidFill>
                          <a:schemeClr val="bg1"/>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3">
                        <a:lumMod val="65000"/>
                      </a:schemeClr>
                    </a:solidFill>
                  </a:tcPr>
                </a:tc>
                <a:tc>
                  <a:txBody>
                    <a:bodyPr/>
                    <a:lstStyle/>
                    <a:p>
                      <a:pPr algn="ctr"/>
                      <a:r>
                        <a:rPr lang="en-GB" sz="1600" b="1" kern="1200" dirty="0">
                          <a:solidFill>
                            <a:schemeClr val="bg1"/>
                          </a:solidFill>
                          <a:latin typeface="+mn-lt"/>
                          <a:ea typeface="+mn-ea"/>
                          <a:cs typeface="+mn-cs"/>
                        </a:rPr>
                        <a:t>Target State</a:t>
                      </a:r>
                      <a:endParaRPr lang="en-US" sz="1600" b="1" kern="1200" dirty="0">
                        <a:solidFill>
                          <a:schemeClr val="bg1"/>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3">
                        <a:lumMod val="65000"/>
                      </a:schemeClr>
                    </a:solidFill>
                  </a:tcPr>
                </a:tc>
                <a:extLst>
                  <a:ext uri="{0D108BD9-81ED-4DB2-BD59-A6C34878D82A}">
                    <a16:rowId xmlns:a16="http://schemas.microsoft.com/office/drawing/2014/main" val="10000"/>
                  </a:ext>
                </a:extLst>
              </a:tr>
              <a:tr h="977747">
                <a:tc>
                  <a:txBody>
                    <a:bodyPr/>
                    <a:lstStyle/>
                    <a:p>
                      <a:pPr marL="0" indent="0">
                        <a:buFontTx/>
                        <a:buNone/>
                      </a:pPr>
                      <a:r>
                        <a:rPr lang="en-GB" sz="1600" b="1" i="0" baseline="0" dirty="0"/>
                        <a:t>Master Data</a:t>
                      </a:r>
                    </a:p>
                    <a:p>
                      <a:pPr marL="0" indent="0">
                        <a:buFontTx/>
                        <a:buNone/>
                      </a:pPr>
                      <a:r>
                        <a:rPr lang="en-GB" sz="1600" b="1" i="0" baseline="0" dirty="0"/>
                        <a:t>(Data Integrity)</a:t>
                      </a:r>
                      <a:endParaRPr lang="en-US" sz="1600" b="1" i="0" baseline="0" dirty="0"/>
                    </a:p>
                  </a:txBody>
                  <a:tcPr marL="45720" marR="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3">
                        <a:lumMod val="95000"/>
                      </a:schemeClr>
                    </a:solidFill>
                  </a:tcPr>
                </a:tc>
                <a:tc>
                  <a:txBody>
                    <a:bodyPr/>
                    <a:lstStyle/>
                    <a:p>
                      <a:pPr marL="0" indent="0" algn="l">
                        <a:buNone/>
                      </a:pPr>
                      <a:r>
                        <a:rPr lang="en-GB" sz="1400" b="0" i="0" kern="1200" baseline="0" dirty="0">
                          <a:solidFill>
                            <a:schemeClr val="dk1"/>
                          </a:solidFill>
                          <a:latin typeface="+mn-lt"/>
                          <a:ea typeface="+mn-ea"/>
                          <a:cs typeface="+mn-cs"/>
                        </a:rPr>
                        <a:t>1. </a:t>
                      </a:r>
                      <a:r>
                        <a:rPr lang="en-GB" sz="1400" b="1" i="0" kern="1200" baseline="0" dirty="0">
                          <a:solidFill>
                            <a:srgbClr val="FF0000"/>
                          </a:solidFill>
                          <a:latin typeface="+mn-lt"/>
                          <a:ea typeface="+mn-ea"/>
                          <a:cs typeface="+mn-cs"/>
                        </a:rPr>
                        <a:t>No Credit Master</a:t>
                      </a:r>
                    </a:p>
                    <a:p>
                      <a:pPr marL="0" indent="0" algn="l">
                        <a:buNone/>
                      </a:pPr>
                      <a:r>
                        <a:rPr lang="en-GB" sz="1400" b="0" i="0" kern="1200" baseline="0" dirty="0">
                          <a:solidFill>
                            <a:schemeClr val="dk1"/>
                          </a:solidFill>
                          <a:latin typeface="+mn-lt"/>
                          <a:ea typeface="+mn-ea"/>
                          <a:cs typeface="+mn-cs"/>
                        </a:rPr>
                        <a:t>Credit data is fragmented and replicated across multiple systems</a:t>
                      </a:r>
                    </a:p>
                    <a:p>
                      <a:pPr marL="0" indent="0" algn="l">
                        <a:buNone/>
                      </a:pPr>
                      <a:endParaRPr lang="en-GB" sz="1000" b="0" i="0" kern="1200" baseline="0" dirty="0">
                        <a:solidFill>
                          <a:schemeClr val="dk1"/>
                        </a:solidFill>
                        <a:latin typeface="+mn-lt"/>
                        <a:ea typeface="+mn-ea"/>
                        <a:cs typeface="+mn-cs"/>
                      </a:endParaRPr>
                    </a:p>
                    <a:p>
                      <a:pPr marL="0" indent="0" algn="l">
                        <a:buNone/>
                      </a:pPr>
                      <a:r>
                        <a:rPr lang="en-GB" sz="1400" b="0" i="0" kern="1200" baseline="0" dirty="0">
                          <a:solidFill>
                            <a:schemeClr val="dk1"/>
                          </a:solidFill>
                          <a:latin typeface="+mn-lt"/>
                          <a:ea typeface="+mn-ea"/>
                          <a:cs typeface="+mn-cs"/>
                        </a:rPr>
                        <a:t>2. Credit data is input multiple times in different systems (e.g. limit data input in both OSCA and Finacle)</a:t>
                      </a:r>
                      <a:endParaRPr lang="en-US" sz="1400" b="0" i="0" kern="1200" baseline="0" dirty="0">
                        <a:solidFill>
                          <a:schemeClr val="dk1"/>
                        </a:solidFill>
                        <a:latin typeface="+mn-lt"/>
                        <a:ea typeface="+mn-ea"/>
                        <a:cs typeface="+mn-cs"/>
                      </a:endParaRPr>
                    </a:p>
                  </a:txBody>
                  <a:tcPr marL="45720" marR="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indent="0" algn="l">
                        <a:buNone/>
                      </a:pPr>
                      <a:r>
                        <a:rPr lang="en-GB" sz="1400" b="0" i="0" kern="1200" baseline="0" dirty="0">
                          <a:solidFill>
                            <a:schemeClr val="dk1"/>
                          </a:solidFill>
                          <a:latin typeface="+mn-lt"/>
                          <a:ea typeface="+mn-ea"/>
                          <a:cs typeface="+mn-cs"/>
                        </a:rPr>
                        <a:t>1. </a:t>
                      </a:r>
                      <a:r>
                        <a:rPr lang="en-GB" sz="1400" b="1" i="0" kern="1200" baseline="0" dirty="0">
                          <a:solidFill>
                            <a:srgbClr val="FF0000"/>
                          </a:solidFill>
                          <a:latin typeface="+mn-lt"/>
                          <a:ea typeface="+mn-ea"/>
                          <a:cs typeface="+mn-cs"/>
                        </a:rPr>
                        <a:t>Credit Master </a:t>
                      </a:r>
                      <a:r>
                        <a:rPr lang="en-GB" sz="1400" b="0" i="0" kern="1200" baseline="0" dirty="0">
                          <a:solidFill>
                            <a:schemeClr val="dk1"/>
                          </a:solidFill>
                          <a:latin typeface="+mn-lt"/>
                          <a:ea typeface="+mn-ea"/>
                          <a:cs typeface="+mn-cs"/>
                        </a:rPr>
                        <a:t>is persisted centrally  </a:t>
                      </a:r>
                    </a:p>
                    <a:p>
                      <a:pPr marL="0" indent="0" algn="l">
                        <a:buNone/>
                      </a:pPr>
                      <a:endParaRPr lang="en-GB" sz="1400" b="0" i="0" kern="1200" baseline="0" dirty="0">
                        <a:solidFill>
                          <a:schemeClr val="dk1"/>
                        </a:solidFill>
                        <a:latin typeface="+mn-lt"/>
                        <a:ea typeface="+mn-ea"/>
                        <a:cs typeface="+mn-cs"/>
                      </a:endParaRPr>
                    </a:p>
                    <a:p>
                      <a:pPr marL="0" indent="0" algn="l">
                        <a:buNone/>
                      </a:pPr>
                      <a:r>
                        <a:rPr lang="en-GB" sz="1400" b="0" i="0" kern="1200" baseline="0" dirty="0">
                          <a:solidFill>
                            <a:schemeClr val="dk1"/>
                          </a:solidFill>
                          <a:latin typeface="+mn-lt"/>
                          <a:ea typeface="+mn-ea"/>
                          <a:cs typeface="+mn-cs"/>
                        </a:rPr>
                        <a:t>2. Centralised creation &amp; updates of credit data</a:t>
                      </a:r>
                    </a:p>
                  </a:txBody>
                  <a:tcPr marL="45720" marR="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2"/>
                  </a:ext>
                </a:extLst>
              </a:tr>
              <a:tr h="6566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i="0" baseline="0" dirty="0"/>
                        <a:t>Data Timeliness</a:t>
                      </a:r>
                      <a:endParaRPr lang="en-US" sz="1600" b="1" i="0" baseline="0" dirty="0"/>
                    </a:p>
                  </a:txBody>
                  <a:tcPr marL="45720" marR="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3">
                        <a:lumMod val="95000"/>
                      </a:schemeClr>
                    </a:solidFill>
                  </a:tcPr>
                </a:tc>
                <a:tc gridSpan="2">
                  <a:txBody>
                    <a:bodyPr/>
                    <a:lstStyle/>
                    <a:p>
                      <a:pPr marL="0" indent="0" algn="l">
                        <a:buNone/>
                      </a:pPr>
                      <a:r>
                        <a:rPr lang="en-GB" sz="1400" b="0" i="0" kern="1200" baseline="0" dirty="0">
                          <a:solidFill>
                            <a:schemeClr val="dk1"/>
                          </a:solidFill>
                          <a:latin typeface="+mn-lt"/>
                          <a:ea typeface="+mn-ea"/>
                          <a:cs typeface="+mn-cs"/>
                        </a:rPr>
                        <a:t>Use cases requiring </a:t>
                      </a:r>
                      <a:r>
                        <a:rPr lang="en-GB" sz="1400" b="1" i="0" kern="1200" baseline="0" dirty="0">
                          <a:solidFill>
                            <a:srgbClr val="FF0000"/>
                          </a:solidFill>
                          <a:latin typeface="+mn-lt"/>
                          <a:ea typeface="+mn-ea"/>
                          <a:cs typeface="+mn-cs"/>
                        </a:rPr>
                        <a:t>up-to-date data </a:t>
                      </a:r>
                      <a:r>
                        <a:rPr lang="en-GB" sz="1400" b="0" i="0" kern="1200" baseline="0" dirty="0">
                          <a:solidFill>
                            <a:schemeClr val="dk1"/>
                          </a:solidFill>
                          <a:latin typeface="+mn-lt"/>
                          <a:ea typeface="+mn-ea"/>
                          <a:cs typeface="+mn-cs"/>
                        </a:rPr>
                        <a:t>should be sourced from the </a:t>
                      </a:r>
                      <a:r>
                        <a:rPr lang="en-GB" sz="1400" b="1" i="0" kern="1200" baseline="0" dirty="0">
                          <a:solidFill>
                            <a:srgbClr val="FF0000"/>
                          </a:solidFill>
                          <a:latin typeface="+mn-lt"/>
                          <a:ea typeface="+mn-ea"/>
                          <a:cs typeface="+mn-cs"/>
                        </a:rPr>
                        <a:t>Master record (Central Limit System</a:t>
                      </a:r>
                      <a:r>
                        <a:rPr lang="en-GB" sz="1400" b="0" i="0" kern="1200" baseline="0" dirty="0">
                          <a:solidFill>
                            <a:schemeClr val="dk1"/>
                          </a:solidFill>
                          <a:latin typeface="+mn-lt"/>
                          <a:ea typeface="+mn-ea"/>
                          <a:cs typeface="+mn-cs"/>
                        </a:rPr>
                        <a:t>). </a:t>
                      </a:r>
                      <a:r>
                        <a:rPr lang="en-GB" sz="1400" b="1" i="0" kern="1200" baseline="0" dirty="0">
                          <a:solidFill>
                            <a:srgbClr val="FF0000"/>
                          </a:solidFill>
                          <a:latin typeface="+mn-lt"/>
                          <a:ea typeface="+mn-ea"/>
                          <a:cs typeface="+mn-cs"/>
                        </a:rPr>
                        <a:t>Reporting</a:t>
                      </a:r>
                      <a:r>
                        <a:rPr lang="en-GB" sz="1400" b="0" i="0" kern="1200" baseline="0" dirty="0">
                          <a:solidFill>
                            <a:schemeClr val="dk1"/>
                          </a:solidFill>
                          <a:latin typeface="+mn-lt"/>
                          <a:ea typeface="+mn-ea"/>
                          <a:cs typeface="+mn-cs"/>
                        </a:rPr>
                        <a:t> use-cases can be sourced from </a:t>
                      </a:r>
                      <a:r>
                        <a:rPr lang="en-GB" sz="1400" b="1" i="0" kern="1200" baseline="0" dirty="0">
                          <a:solidFill>
                            <a:srgbClr val="FF0000"/>
                          </a:solidFill>
                          <a:latin typeface="+mn-lt"/>
                          <a:ea typeface="+mn-ea"/>
                          <a:cs typeface="+mn-cs"/>
                        </a:rPr>
                        <a:t>Data Warehouse (FRDM) which will be updated on a batch basis and time lagged (e.g. T+1)</a:t>
                      </a:r>
                    </a:p>
                  </a:txBody>
                  <a:tcPr marL="45720" marR="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3">
                        <a:lumMod val="95000"/>
                      </a:schemeClr>
                    </a:solidFill>
                  </a:tcPr>
                </a:tc>
                <a:tc hMerge="1">
                  <a:txBody>
                    <a:bodyPr/>
                    <a:lstStyle/>
                    <a:p>
                      <a:pPr marL="0" indent="0" algn="l">
                        <a:buNone/>
                      </a:pPr>
                      <a:endParaRPr lang="en-GB" sz="1400" b="0" i="0" kern="1200" baseline="0" dirty="0">
                        <a:solidFill>
                          <a:schemeClr val="dk1"/>
                        </a:solidFill>
                        <a:latin typeface="+mn-lt"/>
                        <a:ea typeface="+mn-ea"/>
                        <a:cs typeface="+mn-cs"/>
                      </a:endParaRPr>
                    </a:p>
                  </a:txBody>
                  <a:tcPr marL="45720" marR="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653181249"/>
                  </a:ext>
                </a:extLst>
              </a:tr>
              <a:tr h="656696">
                <a:tc>
                  <a:txBody>
                    <a:bodyPr/>
                    <a:lstStyle/>
                    <a:p>
                      <a:pPr marL="0" indent="0">
                        <a:buFontTx/>
                        <a:buNone/>
                      </a:pPr>
                      <a:r>
                        <a:rPr lang="en-GB" sz="1400" b="0" i="0" baseline="0" dirty="0"/>
                        <a:t>Use Case 1 :</a:t>
                      </a:r>
                    </a:p>
                    <a:p>
                      <a:pPr marL="0" indent="0">
                        <a:buFontTx/>
                        <a:buNone/>
                      </a:pPr>
                      <a:endParaRPr lang="en-GB" sz="1400" b="0" i="0" baseline="0" dirty="0"/>
                    </a:p>
                    <a:p>
                      <a:pPr marL="0" indent="0">
                        <a:buFontTx/>
                        <a:buNone/>
                      </a:pPr>
                      <a:r>
                        <a:rPr lang="en-GB" sz="1400" b="0" i="0" baseline="0" dirty="0"/>
                        <a:t>Excess Mgmt &amp; Risk Monitoring</a:t>
                      </a:r>
                    </a:p>
                    <a:p>
                      <a:pPr marL="0" indent="0">
                        <a:buFontTx/>
                        <a:buNone/>
                      </a:pPr>
                      <a:r>
                        <a:rPr lang="en-GB" sz="1400" b="0" i="0" baseline="0" dirty="0">
                          <a:solidFill>
                            <a:srgbClr val="FF0000"/>
                          </a:solidFill>
                        </a:rPr>
                        <a:t>(requires latest up-to-date data </a:t>
                      </a:r>
                      <a:r>
                        <a:rPr lang="en-GB" sz="1400" b="0" i="0" baseline="0" dirty="0">
                          <a:solidFill>
                            <a:srgbClr val="FF0000"/>
                          </a:solidFill>
                          <a:sym typeface="Wingdings" panose="05000000000000000000" pitchFamily="2" charset="2"/>
                        </a:rPr>
                        <a:t> Master Data)</a:t>
                      </a:r>
                      <a:endParaRPr lang="en-US" sz="1400" b="0" i="0" baseline="0" dirty="0">
                        <a:solidFill>
                          <a:srgbClr val="FF0000"/>
                        </a:solidFill>
                      </a:endParaRPr>
                    </a:p>
                  </a:txBody>
                  <a:tcPr marL="45720" marR="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228600" indent="-228600" algn="l">
                        <a:buAutoNum type="arabicPeriod"/>
                      </a:pPr>
                      <a:r>
                        <a:rPr lang="en-GB" sz="1400" b="1" i="0" kern="1200" baseline="0" dirty="0">
                          <a:solidFill>
                            <a:srgbClr val="FF0000"/>
                          </a:solidFill>
                          <a:latin typeface="+mn-lt"/>
                          <a:ea typeface="+mn-ea"/>
                          <a:cs typeface="+mn-cs"/>
                        </a:rPr>
                        <a:t>Manual collation </a:t>
                      </a:r>
                      <a:r>
                        <a:rPr lang="en-GB" sz="1400" b="0" i="0" kern="1200" baseline="0" dirty="0">
                          <a:solidFill>
                            <a:schemeClr val="dk1"/>
                          </a:solidFill>
                          <a:latin typeface="+mn-lt"/>
                          <a:ea typeface="+mn-ea"/>
                          <a:cs typeface="+mn-cs"/>
                        </a:rPr>
                        <a:t>of the outstanding limits across multiple systems (e.g. Finacle in each country, MLC, SG CASA, Vplus, etc.)</a:t>
                      </a:r>
                    </a:p>
                    <a:p>
                      <a:pPr marL="228600" indent="-228600" algn="l">
                        <a:buAutoNum type="arabicPeriod"/>
                      </a:pPr>
                      <a:endParaRPr lang="en-GB" sz="1400" b="0" i="0" kern="1200" baseline="0" dirty="0">
                        <a:solidFill>
                          <a:schemeClr val="dk1"/>
                        </a:solidFill>
                        <a:latin typeface="+mn-lt"/>
                        <a:ea typeface="+mn-ea"/>
                        <a:cs typeface="+mn-cs"/>
                      </a:endParaRPr>
                    </a:p>
                    <a:p>
                      <a:pPr marL="228600" indent="-228600" algn="l">
                        <a:buAutoNum type="arabicPeriod"/>
                      </a:pPr>
                      <a:r>
                        <a:rPr lang="en-GB" sz="1400" b="1" i="0" kern="1200" baseline="0" dirty="0">
                          <a:solidFill>
                            <a:schemeClr val="dk1"/>
                          </a:solidFill>
                          <a:latin typeface="+mn-lt"/>
                          <a:ea typeface="+mn-ea"/>
                          <a:cs typeface="+mn-cs"/>
                        </a:rPr>
                        <a:t>Fungibility</a:t>
                      </a:r>
                      <a:r>
                        <a:rPr lang="en-GB" sz="1400" b="0" i="0" kern="1200" baseline="0" dirty="0">
                          <a:solidFill>
                            <a:schemeClr val="dk1"/>
                          </a:solidFill>
                          <a:latin typeface="+mn-lt"/>
                          <a:ea typeface="+mn-ea"/>
                          <a:cs typeface="+mn-cs"/>
                        </a:rPr>
                        <a:t> is manually managed</a:t>
                      </a:r>
                    </a:p>
                    <a:p>
                      <a:pPr marL="228600" indent="-228600" algn="l">
                        <a:buAutoNum type="arabicPeriod"/>
                      </a:pPr>
                      <a:endParaRPr lang="en-GB" sz="1400" b="0" i="0" kern="1200" baseline="0" dirty="0">
                        <a:solidFill>
                          <a:schemeClr val="dk1"/>
                        </a:solidFill>
                        <a:latin typeface="+mn-lt"/>
                        <a:ea typeface="+mn-ea"/>
                        <a:cs typeface="+mn-cs"/>
                      </a:endParaRPr>
                    </a:p>
                  </a:txBody>
                  <a:tcPr marL="45720" marR="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342900" indent="-342900" algn="l">
                        <a:buAutoNum type="arabicPeriod"/>
                      </a:pPr>
                      <a:r>
                        <a:rPr lang="en-GB" sz="1400" b="1" i="0" kern="1200" baseline="0" dirty="0">
                          <a:solidFill>
                            <a:srgbClr val="FF0000"/>
                          </a:solidFill>
                          <a:latin typeface="+mn-lt"/>
                          <a:ea typeface="+mn-ea"/>
                          <a:cs typeface="+mn-cs"/>
                        </a:rPr>
                        <a:t>Latest outstanding limits </a:t>
                      </a:r>
                      <a:r>
                        <a:rPr lang="en-GB" sz="1400" b="0" i="0" kern="1200" baseline="0" dirty="0">
                          <a:solidFill>
                            <a:schemeClr val="dk1"/>
                          </a:solidFill>
                          <a:latin typeface="+mn-lt"/>
                          <a:ea typeface="+mn-ea"/>
                          <a:cs typeface="+mn-cs"/>
                        </a:rPr>
                        <a:t>available in CLS for High IBG Credit Exposure/volume products. For low IBG Credit Exposure/volume products, manual collation if desired i.e. no real-time update to CLS (EOD update available on T+1)</a:t>
                      </a:r>
                    </a:p>
                    <a:p>
                      <a:pPr marL="0" indent="0" algn="l">
                        <a:buNone/>
                      </a:pPr>
                      <a:r>
                        <a:rPr lang="en-GB" sz="1400" b="0" i="0" kern="1200" baseline="0" dirty="0">
                          <a:solidFill>
                            <a:schemeClr val="dk1"/>
                          </a:solidFill>
                          <a:latin typeface="+mn-lt"/>
                          <a:ea typeface="+mn-ea"/>
                          <a:cs typeface="+mn-cs"/>
                        </a:rPr>
                        <a:t> 2.    </a:t>
                      </a:r>
                      <a:r>
                        <a:rPr lang="en-GB" sz="1400" b="1" i="0" kern="1200" baseline="0" dirty="0">
                          <a:solidFill>
                            <a:schemeClr val="dk1"/>
                          </a:solidFill>
                          <a:latin typeface="+mn-lt"/>
                          <a:ea typeface="+mn-ea"/>
                          <a:cs typeface="+mn-cs"/>
                        </a:rPr>
                        <a:t>Fungibility</a:t>
                      </a:r>
                      <a:r>
                        <a:rPr lang="en-GB" sz="1400" b="0" i="0" kern="1200" baseline="0" dirty="0">
                          <a:solidFill>
                            <a:schemeClr val="dk1"/>
                          </a:solidFill>
                          <a:latin typeface="+mn-lt"/>
                          <a:ea typeface="+mn-ea"/>
                          <a:cs typeface="+mn-cs"/>
                        </a:rPr>
                        <a:t> is enabled by Central Limit System</a:t>
                      </a:r>
                    </a:p>
                    <a:p>
                      <a:pPr marL="0" indent="0" algn="l">
                        <a:buNone/>
                      </a:pPr>
                      <a:endParaRPr lang="en-GB" sz="1400" b="0" i="0" kern="1200" baseline="0" dirty="0">
                        <a:solidFill>
                          <a:schemeClr val="dk1"/>
                        </a:solidFill>
                        <a:latin typeface="+mn-lt"/>
                        <a:ea typeface="+mn-ea"/>
                        <a:cs typeface="+mn-cs"/>
                      </a:endParaRPr>
                    </a:p>
                    <a:p>
                      <a:pPr marL="0" indent="0" algn="l">
                        <a:buNone/>
                      </a:pPr>
                      <a:r>
                        <a:rPr lang="en-GB" sz="1400" b="0" i="0" kern="1200" baseline="0" dirty="0">
                          <a:solidFill>
                            <a:schemeClr val="dk1"/>
                          </a:solidFill>
                          <a:latin typeface="+mn-lt"/>
                          <a:ea typeface="+mn-ea"/>
                          <a:cs typeface="+mn-cs"/>
                        </a:rPr>
                        <a:t>FRDM is not suitable for this purpose as it is not the Master source (static data copy available on T+1 basis)</a:t>
                      </a:r>
                    </a:p>
                  </a:txBody>
                  <a:tcPr marL="45720" marR="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688137856"/>
                  </a:ext>
                </a:extLst>
              </a:tr>
              <a:tr h="656696">
                <a:tc>
                  <a:txBody>
                    <a:bodyPr/>
                    <a:lstStyle/>
                    <a:p>
                      <a:pPr marL="0" indent="0">
                        <a:buFontTx/>
                        <a:buNone/>
                      </a:pPr>
                      <a:r>
                        <a:rPr lang="en-GB" sz="1400" b="0" i="0" baseline="0" dirty="0"/>
                        <a:t>Use Case 2:</a:t>
                      </a:r>
                    </a:p>
                    <a:p>
                      <a:pPr marL="0" indent="0">
                        <a:buFontTx/>
                        <a:buNone/>
                      </a:pPr>
                      <a:r>
                        <a:rPr lang="en-GB" sz="1400" b="0" i="0" baseline="0" dirty="0"/>
                        <a:t>Reporting</a:t>
                      </a:r>
                    </a:p>
                    <a:p>
                      <a:pPr marL="0" indent="0">
                        <a:buFontTx/>
                        <a:buNone/>
                      </a:pPr>
                      <a:r>
                        <a:rPr lang="en-GB" sz="1400" b="0" i="0" baseline="0" dirty="0">
                          <a:solidFill>
                            <a:srgbClr val="FF0000"/>
                          </a:solidFill>
                        </a:rPr>
                        <a:t>(data can be time lagged e.g. T+1 </a:t>
                      </a:r>
                      <a:r>
                        <a:rPr lang="en-GB" sz="1400" b="0" i="0" baseline="0" dirty="0">
                          <a:solidFill>
                            <a:srgbClr val="FF0000"/>
                          </a:solidFill>
                          <a:sym typeface="Wingdings" panose="05000000000000000000" pitchFamily="2" charset="2"/>
                        </a:rPr>
                        <a:t> Data Warehouse)</a:t>
                      </a:r>
                      <a:endParaRPr lang="en-US" sz="1400" b="0" i="0" baseline="0" dirty="0">
                        <a:solidFill>
                          <a:srgbClr val="FF0000"/>
                        </a:solidFill>
                      </a:endParaRPr>
                    </a:p>
                  </a:txBody>
                  <a:tcPr marL="45720" marR="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228600" indent="-228600" algn="l">
                        <a:buAutoNum type="arabicPeriod"/>
                      </a:pPr>
                      <a:r>
                        <a:rPr lang="en-GB" sz="1400" b="1" i="0" kern="1200" baseline="0" dirty="0">
                          <a:solidFill>
                            <a:schemeClr val="dk1"/>
                          </a:solidFill>
                          <a:latin typeface="+mn-lt"/>
                          <a:ea typeface="+mn-ea"/>
                          <a:cs typeface="+mn-cs"/>
                        </a:rPr>
                        <a:t>Intra-day reports </a:t>
                      </a:r>
                      <a:r>
                        <a:rPr lang="en-GB" sz="1400" b="0" i="0" kern="1200" baseline="0" dirty="0">
                          <a:solidFill>
                            <a:schemeClr val="dk1"/>
                          </a:solidFill>
                          <a:latin typeface="+mn-lt"/>
                          <a:ea typeface="+mn-ea"/>
                          <a:cs typeface="+mn-cs"/>
                        </a:rPr>
                        <a:t>from Finacle, MLC, Vplus, SG CASA, etc.</a:t>
                      </a:r>
                    </a:p>
                    <a:p>
                      <a:pPr marL="228600" indent="-228600" algn="l">
                        <a:buAutoNum type="arabicPeriod"/>
                      </a:pPr>
                      <a:endParaRPr lang="en-GB" sz="1400" b="0" i="0" kern="1200" baseline="0" dirty="0">
                        <a:solidFill>
                          <a:schemeClr val="dk1"/>
                        </a:solidFill>
                        <a:latin typeface="+mn-lt"/>
                        <a:ea typeface="+mn-ea"/>
                        <a:cs typeface="+mn-cs"/>
                      </a:endParaRPr>
                    </a:p>
                    <a:p>
                      <a:pPr marL="228600" indent="-228600" algn="l">
                        <a:buAutoNum type="arabicPeriod"/>
                      </a:pPr>
                      <a:r>
                        <a:rPr lang="en-GB" sz="1400" b="1" i="0" kern="1200" baseline="0" dirty="0">
                          <a:solidFill>
                            <a:schemeClr val="dk1"/>
                          </a:solidFill>
                          <a:latin typeface="+mn-lt"/>
                          <a:ea typeface="+mn-ea"/>
                          <a:cs typeface="+mn-cs"/>
                        </a:rPr>
                        <a:t>T+1 / 2 </a:t>
                      </a:r>
                      <a:r>
                        <a:rPr lang="en-GB" sz="1400" b="0" i="0" kern="1200" baseline="0" dirty="0">
                          <a:solidFill>
                            <a:schemeClr val="dk1"/>
                          </a:solidFill>
                          <a:latin typeface="+mn-lt"/>
                          <a:ea typeface="+mn-ea"/>
                          <a:cs typeface="+mn-cs"/>
                        </a:rPr>
                        <a:t>– </a:t>
                      </a:r>
                      <a:r>
                        <a:rPr lang="en-GB" sz="1400" b="0" i="0" kern="1200" baseline="0" dirty="0">
                          <a:solidFill>
                            <a:srgbClr val="FF0000"/>
                          </a:solidFill>
                          <a:latin typeface="+mn-lt"/>
                          <a:ea typeface="+mn-ea"/>
                          <a:cs typeface="+mn-cs"/>
                        </a:rPr>
                        <a:t>GCS,  FC </a:t>
                      </a:r>
                      <a:r>
                        <a:rPr lang="en-GB" sz="1400" b="0" i="0" kern="1200" baseline="0" dirty="0">
                          <a:solidFill>
                            <a:schemeClr val="tx1"/>
                          </a:solidFill>
                          <a:latin typeface="+mn-lt"/>
                          <a:ea typeface="+mn-ea"/>
                          <a:cs typeface="+mn-cs"/>
                        </a:rPr>
                        <a:t> and others</a:t>
                      </a:r>
                      <a:endParaRPr lang="en-GB" sz="1400" b="0" i="0" kern="1200" baseline="0" dirty="0">
                        <a:solidFill>
                          <a:srgbClr val="FF0000"/>
                        </a:solidFill>
                        <a:latin typeface="+mn-lt"/>
                        <a:ea typeface="+mn-ea"/>
                        <a:cs typeface="+mn-cs"/>
                      </a:endParaRPr>
                    </a:p>
                  </a:txBody>
                  <a:tcPr marL="45720" marR="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228600" indent="-228600" algn="l">
                        <a:buAutoNum type="arabicPeriod"/>
                      </a:pPr>
                      <a:r>
                        <a:rPr lang="en-GB" sz="1400" b="1" i="0" kern="1200" baseline="0" dirty="0">
                          <a:solidFill>
                            <a:schemeClr val="dk1"/>
                          </a:solidFill>
                          <a:latin typeface="+mn-lt"/>
                          <a:ea typeface="+mn-ea"/>
                          <a:cs typeface="+mn-cs"/>
                        </a:rPr>
                        <a:t>Intra-day reports and notifications </a:t>
                      </a:r>
                      <a:r>
                        <a:rPr lang="en-GB" sz="1400" b="0" i="0" kern="1200" baseline="0" dirty="0">
                          <a:solidFill>
                            <a:schemeClr val="dk1"/>
                          </a:solidFill>
                          <a:latin typeface="+mn-lt"/>
                          <a:ea typeface="+mn-ea"/>
                          <a:cs typeface="+mn-cs"/>
                        </a:rPr>
                        <a:t>from </a:t>
                      </a:r>
                      <a:r>
                        <a:rPr lang="en-GB" sz="1400" b="1" i="0" kern="1200" baseline="0" dirty="0">
                          <a:solidFill>
                            <a:schemeClr val="dk1"/>
                          </a:solidFill>
                          <a:latin typeface="+mn-lt"/>
                          <a:ea typeface="+mn-ea"/>
                          <a:cs typeface="+mn-cs"/>
                        </a:rPr>
                        <a:t>CLS</a:t>
                      </a:r>
                      <a:r>
                        <a:rPr lang="en-GB" sz="1400" b="0" i="0" kern="1200" baseline="0" dirty="0">
                          <a:solidFill>
                            <a:schemeClr val="dk1"/>
                          </a:solidFill>
                          <a:latin typeface="+mn-lt"/>
                          <a:ea typeface="+mn-ea"/>
                          <a:cs typeface="+mn-cs"/>
                        </a:rPr>
                        <a:t> (via Credit Workbench), MLC and for low IBG Credit Exposure/volume products,  the stand-alone  limit controllers can also provide the latest report</a:t>
                      </a:r>
                    </a:p>
                    <a:p>
                      <a:pPr marL="228600" indent="-228600" algn="l">
                        <a:buAutoNum type="arabicPeriod"/>
                      </a:pPr>
                      <a:endParaRPr lang="en-GB" sz="1400" b="0" i="0" kern="1200" baseline="0" dirty="0">
                        <a:solidFill>
                          <a:schemeClr val="dk1"/>
                        </a:solidFill>
                        <a:latin typeface="+mn-lt"/>
                        <a:ea typeface="+mn-ea"/>
                        <a:cs typeface="+mn-cs"/>
                      </a:endParaRPr>
                    </a:p>
                    <a:p>
                      <a:pPr marL="228600" indent="-228600" algn="l">
                        <a:buAutoNum type="arabicPeriod"/>
                      </a:pPr>
                      <a:r>
                        <a:rPr lang="en-GB" sz="1400" b="1" i="0" kern="1200" baseline="0" dirty="0">
                          <a:solidFill>
                            <a:schemeClr val="dk1"/>
                          </a:solidFill>
                          <a:latin typeface="+mn-lt"/>
                          <a:ea typeface="+mn-ea"/>
                          <a:cs typeface="+mn-cs"/>
                        </a:rPr>
                        <a:t>T+1</a:t>
                      </a:r>
                      <a:r>
                        <a:rPr lang="en-GB" sz="1400" b="0" i="0" kern="1200" baseline="0" dirty="0">
                          <a:solidFill>
                            <a:schemeClr val="dk1"/>
                          </a:solidFill>
                          <a:latin typeface="+mn-lt"/>
                          <a:ea typeface="+mn-ea"/>
                          <a:cs typeface="+mn-cs"/>
                        </a:rPr>
                        <a:t> – </a:t>
                      </a:r>
                      <a:r>
                        <a:rPr lang="en-GB" sz="1400" b="0" i="0" kern="1200" baseline="0" dirty="0">
                          <a:solidFill>
                            <a:srgbClr val="FF0000"/>
                          </a:solidFill>
                          <a:latin typeface="+mn-lt"/>
                          <a:ea typeface="+mn-ea"/>
                          <a:cs typeface="+mn-cs"/>
                        </a:rPr>
                        <a:t>FRDM</a:t>
                      </a:r>
                    </a:p>
                  </a:txBody>
                  <a:tcPr marL="45720" marR="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231656899"/>
                  </a:ext>
                </a:extLst>
              </a:tr>
            </a:tbl>
          </a:graphicData>
        </a:graphic>
      </p:graphicFrame>
      <p:sp>
        <p:nvSpPr>
          <p:cNvPr id="2" name="Slide Number Placeholder 1"/>
          <p:cNvSpPr>
            <a:spLocks noGrp="1"/>
          </p:cNvSpPr>
          <p:nvPr>
            <p:ph type="sldNum" sz="quarter" idx="10"/>
          </p:nvPr>
        </p:nvSpPr>
        <p:spPr>
          <a:xfrm>
            <a:off x="8024425" y="6370638"/>
            <a:ext cx="1066800" cy="381000"/>
          </a:xfrm>
        </p:spPr>
        <p:txBody>
          <a:bodyPr/>
          <a:lstStyle/>
          <a:p>
            <a:pPr>
              <a:defRPr/>
            </a:pPr>
            <a:fld id="{3D9D71DF-225C-43A4-AE1F-BAE4BDB11FC0}" type="slidenum">
              <a:rPr lang="en-US" altLang="en-US" smtClean="0">
                <a:solidFill>
                  <a:srgbClr val="000000"/>
                </a:solidFill>
              </a:rPr>
              <a:pPr>
                <a:defRPr/>
              </a:pPr>
              <a:t>4</a:t>
            </a:fld>
            <a:endParaRPr lang="en-US" altLang="en-US" dirty="0">
              <a:solidFill>
                <a:srgbClr val="000000"/>
              </a:solidFill>
            </a:endParaRPr>
          </a:p>
        </p:txBody>
      </p:sp>
    </p:spTree>
    <p:extLst>
      <p:ext uri="{BB962C8B-B14F-4D97-AF65-F5344CB8AC3E}">
        <p14:creationId xmlns:p14="http://schemas.microsoft.com/office/powerpoint/2010/main" val="103997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 y="4976"/>
            <a:ext cx="9142594" cy="577850"/>
          </a:xfrm>
        </p:spPr>
        <p:txBody>
          <a:bodyPr/>
          <a:lstStyle/>
          <a:p>
            <a:r>
              <a:rPr lang="en-GB" sz="2000" dirty="0">
                <a:latin typeface="+mn-lt"/>
                <a:cs typeface="Arial" pitchFamily="34" charset="0"/>
              </a:rPr>
              <a:t>Architecture map – Current State (Approval, Activation, Utilization)</a:t>
            </a:r>
            <a:endParaRPr lang="en-US" sz="2000" dirty="0">
              <a:latin typeface="+mn-lt"/>
            </a:endParaRPr>
          </a:p>
        </p:txBody>
      </p:sp>
      <p:sp>
        <p:nvSpPr>
          <p:cNvPr id="128" name="TextBox 127"/>
          <p:cNvSpPr txBox="1"/>
          <p:nvPr/>
        </p:nvSpPr>
        <p:spPr>
          <a:xfrm>
            <a:off x="557692" y="6297863"/>
            <a:ext cx="761021" cy="276999"/>
          </a:xfrm>
          <a:prstGeom prst="rect">
            <a:avLst/>
          </a:prstGeom>
          <a:noFill/>
        </p:spPr>
        <p:txBody>
          <a:bodyPr wrap="square" rtlCol="0">
            <a:spAutoFit/>
          </a:bodyPr>
          <a:lstStyle/>
          <a:p>
            <a:r>
              <a:rPr lang="en-GB" sz="1200" b="1" dirty="0">
                <a:solidFill>
                  <a:srgbClr val="000000"/>
                </a:solidFill>
              </a:rPr>
              <a:t>Legend</a:t>
            </a:r>
          </a:p>
        </p:txBody>
      </p:sp>
      <p:sp>
        <p:nvSpPr>
          <p:cNvPr id="80" name="Rounded Rectangle 79"/>
          <p:cNvSpPr/>
          <p:nvPr/>
        </p:nvSpPr>
        <p:spPr bwMode="auto">
          <a:xfrm>
            <a:off x="2531461" y="1678680"/>
            <a:ext cx="6392208" cy="1109734"/>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100" b="1" dirty="0">
              <a:solidFill>
                <a:srgbClr val="000000"/>
              </a:solidFill>
              <a:latin typeface="+mn-lt"/>
              <a:cs typeface="Arial" pitchFamily="34" charset="0"/>
            </a:endParaRPr>
          </a:p>
        </p:txBody>
      </p:sp>
      <p:sp>
        <p:nvSpPr>
          <p:cNvPr id="92" name="Rounded Rectangle 91"/>
          <p:cNvSpPr/>
          <p:nvPr/>
        </p:nvSpPr>
        <p:spPr bwMode="auto">
          <a:xfrm>
            <a:off x="2276027" y="3676075"/>
            <a:ext cx="738230"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Finacle SG</a:t>
            </a:r>
          </a:p>
        </p:txBody>
      </p:sp>
      <p:cxnSp>
        <p:nvCxnSpPr>
          <p:cNvPr id="153" name="Straight Arrow Connector 152"/>
          <p:cNvCxnSpPr/>
          <p:nvPr/>
        </p:nvCxnSpPr>
        <p:spPr>
          <a:xfrm flipV="1">
            <a:off x="2832659" y="2788413"/>
            <a:ext cx="1" cy="887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Rounded Rectangle 161"/>
          <p:cNvSpPr/>
          <p:nvPr/>
        </p:nvSpPr>
        <p:spPr bwMode="auto">
          <a:xfrm>
            <a:off x="3422929" y="3685377"/>
            <a:ext cx="640488"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Finacle CN</a:t>
            </a:r>
          </a:p>
        </p:txBody>
      </p:sp>
      <p:cxnSp>
        <p:nvCxnSpPr>
          <p:cNvPr id="164" name="Straight Arrow Connector 163"/>
          <p:cNvCxnSpPr/>
          <p:nvPr/>
        </p:nvCxnSpPr>
        <p:spPr>
          <a:xfrm flipV="1">
            <a:off x="3834817" y="2797715"/>
            <a:ext cx="1" cy="887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8" name="Rounded Rectangle 167"/>
          <p:cNvSpPr/>
          <p:nvPr/>
        </p:nvSpPr>
        <p:spPr bwMode="auto">
          <a:xfrm>
            <a:off x="3090458" y="3684204"/>
            <a:ext cx="271890"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a:t>
            </a:r>
          </a:p>
        </p:txBody>
      </p:sp>
      <p:sp>
        <p:nvSpPr>
          <p:cNvPr id="172" name="Rounded Rectangle 171"/>
          <p:cNvSpPr/>
          <p:nvPr/>
        </p:nvSpPr>
        <p:spPr bwMode="auto">
          <a:xfrm>
            <a:off x="4140184" y="3685377"/>
            <a:ext cx="551629" cy="425821"/>
          </a:xfrm>
          <a:prstGeom prst="roundRect">
            <a:avLst/>
          </a:prstGeom>
          <a:solidFill>
            <a:schemeClr val="bg1">
              <a:lumMod val="95000"/>
            </a:schemeClr>
          </a:solidFill>
          <a:ln w="9525" cap="flat" cmpd="sng" algn="ctr">
            <a:solidFill>
              <a:schemeClr val="tx1"/>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SG CASA</a:t>
            </a:r>
          </a:p>
        </p:txBody>
      </p:sp>
      <p:sp>
        <p:nvSpPr>
          <p:cNvPr id="176" name="Rounded Rectangle 175"/>
          <p:cNvSpPr/>
          <p:nvPr/>
        </p:nvSpPr>
        <p:spPr bwMode="auto">
          <a:xfrm>
            <a:off x="4746821" y="3676075"/>
            <a:ext cx="614139" cy="425821"/>
          </a:xfrm>
          <a:prstGeom prst="roundRect">
            <a:avLst/>
          </a:prstGeom>
          <a:solidFill>
            <a:schemeClr val="bg1">
              <a:lumMod val="95000"/>
            </a:schemeClr>
          </a:solidFill>
          <a:ln w="9525" cap="flat" cmpd="sng" algn="ctr">
            <a:solidFill>
              <a:schemeClr val="tx1"/>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SG Vplus</a:t>
            </a:r>
            <a:endParaRPr lang="en-GB" sz="1100" b="1" baseline="30000" dirty="0">
              <a:solidFill>
                <a:srgbClr val="000000"/>
              </a:solidFill>
              <a:latin typeface="+mn-lt"/>
              <a:cs typeface="Arial" pitchFamily="34" charset="0"/>
            </a:endParaRPr>
          </a:p>
        </p:txBody>
      </p:sp>
      <p:cxnSp>
        <p:nvCxnSpPr>
          <p:cNvPr id="178" name="Straight Arrow Connector 177"/>
          <p:cNvCxnSpPr/>
          <p:nvPr/>
        </p:nvCxnSpPr>
        <p:spPr>
          <a:xfrm flipV="1">
            <a:off x="5147577" y="2788413"/>
            <a:ext cx="1" cy="8876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0" name="Rounded Rectangle 179"/>
          <p:cNvSpPr/>
          <p:nvPr/>
        </p:nvSpPr>
        <p:spPr bwMode="auto">
          <a:xfrm>
            <a:off x="5418443" y="3670023"/>
            <a:ext cx="564289"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HK MF</a:t>
            </a:r>
          </a:p>
        </p:txBody>
      </p:sp>
      <p:sp>
        <p:nvSpPr>
          <p:cNvPr id="185" name="Rounded Rectangle 184"/>
          <p:cNvSpPr/>
          <p:nvPr/>
        </p:nvSpPr>
        <p:spPr bwMode="auto">
          <a:xfrm>
            <a:off x="6035337" y="3672677"/>
            <a:ext cx="558800"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IMEXFPRO</a:t>
            </a:r>
          </a:p>
        </p:txBody>
      </p:sp>
      <p:sp>
        <p:nvSpPr>
          <p:cNvPr id="189" name="Rounded Rectangle 188"/>
          <p:cNvSpPr/>
          <p:nvPr/>
        </p:nvSpPr>
        <p:spPr bwMode="auto">
          <a:xfrm>
            <a:off x="7826550" y="3672677"/>
            <a:ext cx="636888"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Murex</a:t>
            </a:r>
          </a:p>
        </p:txBody>
      </p:sp>
      <p:cxnSp>
        <p:nvCxnSpPr>
          <p:cNvPr id="190" name="Straight Arrow Connector 189"/>
          <p:cNvCxnSpPr/>
          <p:nvPr/>
        </p:nvCxnSpPr>
        <p:spPr>
          <a:xfrm>
            <a:off x="8149453" y="2408452"/>
            <a:ext cx="2409" cy="1264225"/>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flipV="1">
            <a:off x="8306723" y="2408452"/>
            <a:ext cx="11049" cy="1264226"/>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bwMode="auto">
          <a:xfrm>
            <a:off x="6649257" y="3665400"/>
            <a:ext cx="536858"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AVQ</a:t>
            </a:r>
            <a:endParaRPr lang="en-GB" sz="1100" b="1" baseline="30000" dirty="0">
              <a:solidFill>
                <a:srgbClr val="000000"/>
              </a:solidFill>
              <a:latin typeface="+mn-lt"/>
              <a:cs typeface="Arial" pitchFamily="34" charset="0"/>
            </a:endParaRPr>
          </a:p>
        </p:txBody>
      </p:sp>
      <p:sp>
        <p:nvSpPr>
          <p:cNvPr id="198" name="Rounded Rectangle 197"/>
          <p:cNvSpPr/>
          <p:nvPr/>
        </p:nvSpPr>
        <p:spPr bwMode="auto">
          <a:xfrm>
            <a:off x="7229808" y="3665400"/>
            <a:ext cx="559039"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UBIX</a:t>
            </a:r>
            <a:endParaRPr lang="en-GB" sz="1100" b="1" baseline="30000" dirty="0">
              <a:solidFill>
                <a:srgbClr val="000000"/>
              </a:solidFill>
              <a:latin typeface="+mn-lt"/>
              <a:cs typeface="Arial" pitchFamily="34" charset="0"/>
            </a:endParaRPr>
          </a:p>
        </p:txBody>
      </p:sp>
      <p:sp>
        <p:nvSpPr>
          <p:cNvPr id="205" name="TextBox 204"/>
          <p:cNvSpPr txBox="1"/>
          <p:nvPr/>
        </p:nvSpPr>
        <p:spPr>
          <a:xfrm>
            <a:off x="1385706" y="6301528"/>
            <a:ext cx="622597" cy="338554"/>
          </a:xfrm>
          <a:prstGeom prst="rect">
            <a:avLst/>
          </a:prstGeom>
          <a:noFill/>
        </p:spPr>
        <p:txBody>
          <a:bodyPr wrap="square" rtlCol="0">
            <a:spAutoFit/>
          </a:bodyPr>
          <a:lstStyle/>
          <a:p>
            <a:r>
              <a:rPr lang="en-GB" sz="800" dirty="0">
                <a:solidFill>
                  <a:srgbClr val="000000"/>
                </a:solidFill>
              </a:rPr>
              <a:t>Batch / Intra-day</a:t>
            </a:r>
            <a:endParaRPr lang="en-US" sz="800" dirty="0">
              <a:solidFill>
                <a:srgbClr val="000000"/>
              </a:solidFill>
            </a:endParaRPr>
          </a:p>
        </p:txBody>
      </p:sp>
      <p:cxnSp>
        <p:nvCxnSpPr>
          <p:cNvPr id="206" name="Straight Arrow Connector 205"/>
          <p:cNvCxnSpPr/>
          <p:nvPr/>
        </p:nvCxnSpPr>
        <p:spPr>
          <a:xfrm flipV="1">
            <a:off x="1385706" y="6244736"/>
            <a:ext cx="0" cy="35189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9" name="Rounded Rectangle 208"/>
          <p:cNvSpPr/>
          <p:nvPr/>
        </p:nvSpPr>
        <p:spPr bwMode="auto">
          <a:xfrm>
            <a:off x="139506" y="2169814"/>
            <a:ext cx="2070338" cy="350587"/>
          </a:xfrm>
          <a:prstGeom prst="round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Standalone Limit System</a:t>
            </a:r>
          </a:p>
        </p:txBody>
      </p:sp>
      <p:sp>
        <p:nvSpPr>
          <p:cNvPr id="211" name="Rounded Rectangle 210"/>
          <p:cNvSpPr/>
          <p:nvPr/>
        </p:nvSpPr>
        <p:spPr bwMode="auto">
          <a:xfrm>
            <a:off x="123035" y="3670023"/>
            <a:ext cx="2070338" cy="440002"/>
          </a:xfrm>
          <a:prstGeom prst="round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Key Product Processors</a:t>
            </a:r>
          </a:p>
        </p:txBody>
      </p:sp>
      <p:sp>
        <p:nvSpPr>
          <p:cNvPr id="84" name="TextBox 83"/>
          <p:cNvSpPr txBox="1"/>
          <p:nvPr/>
        </p:nvSpPr>
        <p:spPr>
          <a:xfrm>
            <a:off x="2201475" y="6298283"/>
            <a:ext cx="622597" cy="215444"/>
          </a:xfrm>
          <a:prstGeom prst="rect">
            <a:avLst/>
          </a:prstGeom>
          <a:noFill/>
        </p:spPr>
        <p:txBody>
          <a:bodyPr wrap="square" rtlCol="0">
            <a:spAutoFit/>
          </a:bodyPr>
          <a:lstStyle/>
          <a:p>
            <a:r>
              <a:rPr lang="en-GB" sz="800" dirty="0">
                <a:solidFill>
                  <a:srgbClr val="000000"/>
                </a:solidFill>
              </a:rPr>
              <a:t>Real-time</a:t>
            </a:r>
            <a:endParaRPr lang="en-US" sz="800" dirty="0">
              <a:solidFill>
                <a:srgbClr val="000000"/>
              </a:solidFill>
            </a:endParaRPr>
          </a:p>
        </p:txBody>
      </p:sp>
      <p:cxnSp>
        <p:nvCxnSpPr>
          <p:cNvPr id="85" name="Straight Arrow Connector 84"/>
          <p:cNvCxnSpPr/>
          <p:nvPr/>
        </p:nvCxnSpPr>
        <p:spPr>
          <a:xfrm flipV="1">
            <a:off x="2201475" y="6244736"/>
            <a:ext cx="0" cy="363268"/>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5599301" y="2693260"/>
            <a:ext cx="9929" cy="979144"/>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5751701" y="2689206"/>
            <a:ext cx="1" cy="8876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6255855" y="2781498"/>
            <a:ext cx="0" cy="88766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6408255" y="2781498"/>
            <a:ext cx="1" cy="887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4984576" y="2784739"/>
            <a:ext cx="0" cy="887662"/>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6941391" y="2770063"/>
            <a:ext cx="0" cy="887662"/>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7529650" y="2766816"/>
            <a:ext cx="0" cy="887662"/>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394375" y="2786339"/>
            <a:ext cx="0" cy="887662"/>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4546775" y="2786339"/>
            <a:ext cx="1" cy="8876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bwMode="auto">
          <a:xfrm>
            <a:off x="8509180" y="3679102"/>
            <a:ext cx="559039"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TZSP</a:t>
            </a:r>
            <a:endParaRPr lang="en-GB" sz="1100" b="1" baseline="30000" dirty="0">
              <a:solidFill>
                <a:srgbClr val="000000"/>
              </a:solidFill>
              <a:latin typeface="+mn-lt"/>
              <a:cs typeface="Arial" pitchFamily="34" charset="0"/>
            </a:endParaRPr>
          </a:p>
        </p:txBody>
      </p:sp>
      <p:cxnSp>
        <p:nvCxnSpPr>
          <p:cNvPr id="104" name="Straight Arrow Connector 103"/>
          <p:cNvCxnSpPr/>
          <p:nvPr/>
        </p:nvCxnSpPr>
        <p:spPr>
          <a:xfrm flipH="1" flipV="1">
            <a:off x="8713481" y="2408452"/>
            <a:ext cx="3098" cy="126340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8615761" y="2419977"/>
            <a:ext cx="10677" cy="1248203"/>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V="1">
            <a:off x="2968025" y="6258383"/>
            <a:ext cx="0" cy="338246"/>
          </a:xfrm>
          <a:prstGeom prst="straightConnector1">
            <a:avLst/>
          </a:prstGeom>
          <a:ln>
            <a:solidFill>
              <a:schemeClr val="tx1"/>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2968025" y="6314203"/>
            <a:ext cx="622597" cy="215444"/>
          </a:xfrm>
          <a:prstGeom prst="rect">
            <a:avLst/>
          </a:prstGeom>
          <a:noFill/>
        </p:spPr>
        <p:txBody>
          <a:bodyPr wrap="square" rtlCol="0">
            <a:spAutoFit/>
          </a:bodyPr>
          <a:lstStyle/>
          <a:p>
            <a:r>
              <a:rPr lang="en-GB" sz="800" dirty="0">
                <a:solidFill>
                  <a:srgbClr val="000000"/>
                </a:solidFill>
              </a:rPr>
              <a:t>Manual</a:t>
            </a:r>
            <a:endParaRPr lang="en-US" sz="800" dirty="0">
              <a:solidFill>
                <a:srgbClr val="000000"/>
              </a:solidFill>
            </a:endParaRPr>
          </a:p>
        </p:txBody>
      </p:sp>
      <p:sp>
        <p:nvSpPr>
          <p:cNvPr id="124" name="Rounded Rectangle 123"/>
          <p:cNvSpPr/>
          <p:nvPr/>
        </p:nvSpPr>
        <p:spPr bwMode="auto">
          <a:xfrm>
            <a:off x="2742329" y="1986027"/>
            <a:ext cx="938583" cy="425821"/>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Finacle SG</a:t>
            </a:r>
          </a:p>
        </p:txBody>
      </p:sp>
      <p:sp>
        <p:nvSpPr>
          <p:cNvPr id="125" name="Rounded Rectangle 124"/>
          <p:cNvSpPr/>
          <p:nvPr/>
        </p:nvSpPr>
        <p:spPr bwMode="auto">
          <a:xfrm>
            <a:off x="4107599" y="1995329"/>
            <a:ext cx="884885" cy="425821"/>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Finacle CN</a:t>
            </a:r>
          </a:p>
        </p:txBody>
      </p:sp>
      <p:sp>
        <p:nvSpPr>
          <p:cNvPr id="126" name="Rounded Rectangle 125"/>
          <p:cNvSpPr/>
          <p:nvPr/>
        </p:nvSpPr>
        <p:spPr bwMode="auto">
          <a:xfrm>
            <a:off x="3747833" y="1994156"/>
            <a:ext cx="271890" cy="425821"/>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a:t>
            </a:r>
          </a:p>
        </p:txBody>
      </p:sp>
      <p:sp>
        <p:nvSpPr>
          <p:cNvPr id="127" name="Rounded Rectangle 126"/>
          <p:cNvSpPr/>
          <p:nvPr/>
        </p:nvSpPr>
        <p:spPr bwMode="auto">
          <a:xfrm>
            <a:off x="7253216" y="1982631"/>
            <a:ext cx="1573284" cy="425821"/>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MLC</a:t>
            </a:r>
          </a:p>
        </p:txBody>
      </p:sp>
      <p:sp>
        <p:nvSpPr>
          <p:cNvPr id="129" name="Rounded Rectangle 128"/>
          <p:cNvSpPr/>
          <p:nvPr/>
        </p:nvSpPr>
        <p:spPr bwMode="auto">
          <a:xfrm>
            <a:off x="2531462" y="533287"/>
            <a:ext cx="5072870" cy="34248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hangingPunct="0"/>
            <a:r>
              <a:rPr lang="en-GB" sz="1100" b="1" dirty="0">
                <a:solidFill>
                  <a:srgbClr val="000000"/>
                </a:solidFill>
                <a:latin typeface="+mn-lt"/>
                <a:cs typeface="Arial" pitchFamily="34" charset="0"/>
              </a:rPr>
              <a:t>Regional OSCA (Core &amp; Growth mkts)</a:t>
            </a:r>
            <a:endParaRPr lang="en-US" sz="1100" b="1" dirty="0">
              <a:solidFill>
                <a:srgbClr val="000000"/>
              </a:solidFill>
              <a:latin typeface="+mn-lt"/>
              <a:cs typeface="Arial" pitchFamily="34" charset="0"/>
            </a:endParaRPr>
          </a:p>
        </p:txBody>
      </p:sp>
      <p:cxnSp>
        <p:nvCxnSpPr>
          <p:cNvPr id="39" name="Straight Arrow Connector 38"/>
          <p:cNvCxnSpPr/>
          <p:nvPr/>
        </p:nvCxnSpPr>
        <p:spPr>
          <a:xfrm>
            <a:off x="3261816" y="875768"/>
            <a:ext cx="0" cy="1106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4598543" y="880312"/>
            <a:ext cx="0" cy="1106863"/>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7521116" y="866718"/>
            <a:ext cx="0" cy="1106863"/>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sp>
        <p:nvSpPr>
          <p:cNvPr id="135" name="Rounded Rectangle 134"/>
          <p:cNvSpPr/>
          <p:nvPr/>
        </p:nvSpPr>
        <p:spPr bwMode="auto">
          <a:xfrm>
            <a:off x="5431689" y="1858899"/>
            <a:ext cx="1484663" cy="386437"/>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GCS - HK</a:t>
            </a:r>
          </a:p>
        </p:txBody>
      </p:sp>
      <p:cxnSp>
        <p:nvCxnSpPr>
          <p:cNvPr id="138" name="Straight Arrow Connector 137"/>
          <p:cNvCxnSpPr/>
          <p:nvPr/>
        </p:nvCxnSpPr>
        <p:spPr>
          <a:xfrm>
            <a:off x="3073024" y="878040"/>
            <a:ext cx="0" cy="110686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endCxn id="6" idx="0"/>
          </p:cNvCxnSpPr>
          <p:nvPr/>
        </p:nvCxnSpPr>
        <p:spPr>
          <a:xfrm flipH="1">
            <a:off x="6216616" y="866664"/>
            <a:ext cx="6994" cy="91857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3" name="Rounded Rectangle 142"/>
          <p:cNvSpPr/>
          <p:nvPr/>
        </p:nvSpPr>
        <p:spPr bwMode="auto">
          <a:xfrm>
            <a:off x="155427" y="575295"/>
            <a:ext cx="2070338" cy="350587"/>
          </a:xfrm>
          <a:prstGeom prst="round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Credit Origination</a:t>
            </a:r>
          </a:p>
        </p:txBody>
      </p:sp>
      <p:sp>
        <p:nvSpPr>
          <p:cNvPr id="156" name="Rounded Rectangle 155"/>
          <p:cNvSpPr/>
          <p:nvPr/>
        </p:nvSpPr>
        <p:spPr bwMode="auto">
          <a:xfrm>
            <a:off x="7678678" y="531449"/>
            <a:ext cx="1245841" cy="34248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hangingPunct="0"/>
            <a:r>
              <a:rPr lang="en-GB" sz="1100" b="1" dirty="0">
                <a:solidFill>
                  <a:srgbClr val="000000"/>
                </a:solidFill>
                <a:latin typeface="+mn-lt"/>
                <a:cs typeface="Arial" pitchFamily="34" charset="0"/>
              </a:rPr>
              <a:t>OSCA SCALE (SG)</a:t>
            </a:r>
            <a:endParaRPr lang="en-US" sz="1100" b="1" dirty="0">
              <a:solidFill>
                <a:srgbClr val="000000"/>
              </a:solidFill>
              <a:latin typeface="+mn-lt"/>
              <a:cs typeface="Arial" pitchFamily="34" charset="0"/>
            </a:endParaRPr>
          </a:p>
        </p:txBody>
      </p:sp>
      <p:cxnSp>
        <p:nvCxnSpPr>
          <p:cNvPr id="157" name="Straight Arrow Connector 156"/>
          <p:cNvCxnSpPr/>
          <p:nvPr/>
        </p:nvCxnSpPr>
        <p:spPr>
          <a:xfrm flipH="1">
            <a:off x="8216234" y="873930"/>
            <a:ext cx="22614" cy="804750"/>
          </a:xfrm>
          <a:prstGeom prst="straightConnector1">
            <a:avLst/>
          </a:prstGeom>
          <a:ln>
            <a:solidFill>
              <a:srgbClr val="00B0F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H="1">
            <a:off x="8381512" y="878230"/>
            <a:ext cx="22614" cy="804750"/>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graphicFrame>
        <p:nvGraphicFramePr>
          <p:cNvPr id="51" name="Table 50"/>
          <p:cNvGraphicFramePr>
            <a:graphicFrameLocks noGrp="1"/>
          </p:cNvGraphicFramePr>
          <p:nvPr>
            <p:extLst>
              <p:ext uri="{D42A27DB-BD31-4B8C-83A1-F6EECF244321}">
                <p14:modId xmlns:p14="http://schemas.microsoft.com/office/powerpoint/2010/main" val="2571175925"/>
              </p:ext>
            </p:extLst>
          </p:nvPr>
        </p:nvGraphicFramePr>
        <p:xfrm>
          <a:off x="155426" y="4290330"/>
          <a:ext cx="8912792" cy="1828800"/>
        </p:xfrm>
        <a:graphic>
          <a:graphicData uri="http://schemas.openxmlformats.org/drawingml/2006/table">
            <a:tbl>
              <a:tblPr firstRow="1" bandRow="1">
                <a:tableStyleId>{17292A2E-F333-43FB-9621-5CBBE7FDCDCB}</a:tableStyleId>
              </a:tblPr>
              <a:tblGrid>
                <a:gridCol w="1973625">
                  <a:extLst>
                    <a:ext uri="{9D8B030D-6E8A-4147-A177-3AD203B41FA5}">
                      <a16:colId xmlns:a16="http://schemas.microsoft.com/office/drawing/2014/main" val="1654124195"/>
                    </a:ext>
                  </a:extLst>
                </a:gridCol>
                <a:gridCol w="3867015">
                  <a:extLst>
                    <a:ext uri="{9D8B030D-6E8A-4147-A177-3AD203B41FA5}">
                      <a16:colId xmlns:a16="http://schemas.microsoft.com/office/drawing/2014/main" val="1790484217"/>
                    </a:ext>
                  </a:extLst>
                </a:gridCol>
                <a:gridCol w="3072152">
                  <a:extLst>
                    <a:ext uri="{9D8B030D-6E8A-4147-A177-3AD203B41FA5}">
                      <a16:colId xmlns:a16="http://schemas.microsoft.com/office/drawing/2014/main" val="1000827179"/>
                    </a:ext>
                  </a:extLst>
                </a:gridCol>
              </a:tblGrid>
              <a:tr h="370840">
                <a:tc>
                  <a:txBody>
                    <a:bodyPr/>
                    <a:lstStyle/>
                    <a:p>
                      <a:pPr algn="ctr"/>
                      <a:r>
                        <a:rPr lang="en-GB" sz="1200" dirty="0"/>
                        <a:t>Data Flow to Standalone Limit System</a:t>
                      </a:r>
                      <a:endParaRPr lang="en-US" sz="1200"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dirty="0"/>
                        <a:t>LLE</a:t>
                      </a:r>
                      <a:endParaRPr lang="en-US" sz="1200" dirty="0"/>
                    </a:p>
                  </a:txBody>
                  <a:tcPr>
                    <a:lnB w="12700" cap="flat" cmpd="sng" algn="ctr">
                      <a:solidFill>
                        <a:schemeClr val="tx1"/>
                      </a:solidFill>
                      <a:prstDash val="solid"/>
                      <a:round/>
                      <a:headEnd type="none" w="med" len="med"/>
                      <a:tailEnd type="none" w="med" len="med"/>
                    </a:lnB>
                  </a:tcPr>
                </a:tc>
                <a:tc>
                  <a:txBody>
                    <a:bodyPr/>
                    <a:lstStyle/>
                    <a:p>
                      <a:pPr algn="ctr"/>
                      <a:r>
                        <a:rPr lang="en-GB" sz="1200" dirty="0"/>
                        <a:t>PCE, SET</a:t>
                      </a:r>
                      <a:endParaRPr lang="en-US"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7139598"/>
                  </a:ext>
                </a:extLst>
              </a:tr>
              <a:tr h="370840">
                <a:tc>
                  <a:txBody>
                    <a:bodyPr/>
                    <a:lstStyle/>
                    <a:p>
                      <a:r>
                        <a:rPr lang="en-GB" sz="1200" dirty="0"/>
                        <a:t>Approval</a:t>
                      </a:r>
                      <a:r>
                        <a:rPr lang="en-GB" sz="1200" baseline="0" dirty="0"/>
                        <a:t> Flow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indent="-109538">
                        <a:buFont typeface="Arial" panose="020B0604020202020204" pitchFamily="34" charset="0"/>
                        <a:buChar char="•"/>
                      </a:pPr>
                      <a:r>
                        <a:rPr lang="en-GB" sz="1200" dirty="0"/>
                        <a:t>STP exists for SG</a:t>
                      </a:r>
                      <a:r>
                        <a:rPr lang="en-GB" sz="1200" baseline="0" dirty="0"/>
                        <a:t> (partial) at activation &amp; HK at approval</a:t>
                      </a:r>
                    </a:p>
                    <a:p>
                      <a:pPr marL="109538" indent="-109538">
                        <a:buFont typeface="Arial" panose="020B0604020202020204" pitchFamily="34" charset="0"/>
                        <a:buChar char="•"/>
                      </a:pPr>
                      <a:r>
                        <a:rPr lang="en-GB" sz="1200" baseline="0" dirty="0"/>
                        <a:t>For other countries, there is no STP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Wingdings" panose="05000000000000000000" pitchFamily="2" charset="2"/>
                        <a:buNone/>
                      </a:pPr>
                      <a:r>
                        <a:rPr lang="en-GB" sz="1200" dirty="0"/>
                        <a:t>NA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758421"/>
                  </a:ext>
                </a:extLst>
              </a:tr>
              <a:tr h="370840">
                <a:tc>
                  <a:txBody>
                    <a:bodyPr/>
                    <a:lstStyle/>
                    <a:p>
                      <a:r>
                        <a:rPr lang="en-GB" sz="1200" dirty="0"/>
                        <a:t>Activation Flow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STP exists for SG</a:t>
                      </a:r>
                      <a:r>
                        <a:rPr lang="en-GB" sz="1200" baseline="0" dirty="0"/>
                        <a:t> (partial) at activation</a:t>
                      </a:r>
                    </a:p>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a:t>Manual activation in all other 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indent="-109538">
                        <a:buFont typeface="Arial" panose="020B0604020202020204" pitchFamily="34" charset="0"/>
                        <a:buChar char="•"/>
                      </a:pPr>
                      <a:r>
                        <a:rPr lang="en-GB" sz="1200" dirty="0"/>
                        <a:t>Manual activation in MLC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6389516"/>
                  </a:ext>
                </a:extLst>
              </a:tr>
              <a:tr h="370840">
                <a:tc>
                  <a:txBody>
                    <a:bodyPr/>
                    <a:lstStyle/>
                    <a:p>
                      <a:r>
                        <a:rPr lang="en-GB" sz="1200" dirty="0"/>
                        <a:t>Utilisation &amp; Excess Mgmt  Flow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indent="-109538">
                        <a:buFont typeface="Arial" panose="020B0604020202020204" pitchFamily="34" charset="0"/>
                        <a:buChar char="•"/>
                      </a:pPr>
                      <a:r>
                        <a:rPr lang="en-GB" sz="1200" dirty="0"/>
                        <a:t>Real-time</a:t>
                      </a:r>
                      <a:r>
                        <a:rPr lang="en-GB" sz="1200" baseline="0" dirty="0"/>
                        <a:t> update</a:t>
                      </a:r>
                      <a:r>
                        <a:rPr lang="en-GB" sz="1200" dirty="0"/>
                        <a:t> for Finacle products, IMEX, Factorpro</a:t>
                      </a:r>
                    </a:p>
                    <a:p>
                      <a:pPr marL="109538" indent="-109538">
                        <a:buFont typeface="Arial" panose="020B0604020202020204" pitchFamily="34" charset="0"/>
                        <a:buChar char="•"/>
                      </a:pPr>
                      <a:r>
                        <a:rPr lang="en-GB" sz="1200" dirty="0"/>
                        <a:t>EOD for SG</a:t>
                      </a:r>
                      <a:r>
                        <a:rPr lang="en-GB" sz="1200" baseline="0" dirty="0"/>
                        <a:t> CASA, SG Vplus ; none for UBIX, AVQ</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indent="-109538">
                        <a:buFont typeface="Wingdings" panose="05000000000000000000" pitchFamily="2" charset="2"/>
                        <a:buChar char="§"/>
                      </a:pPr>
                      <a:r>
                        <a:rPr lang="en-GB" sz="1200" dirty="0"/>
                        <a:t>Real-time between MLC</a:t>
                      </a:r>
                      <a:r>
                        <a:rPr lang="en-GB" sz="1200" baseline="0" dirty="0"/>
                        <a:t> and Murex</a:t>
                      </a:r>
                      <a:endParaRPr lang="en-GB" sz="1200" dirty="0"/>
                    </a:p>
                    <a:p>
                      <a:pPr marL="109538" indent="-109538">
                        <a:buFont typeface="Wingdings" panose="05000000000000000000" pitchFamily="2" charset="2"/>
                        <a:buChar char="§"/>
                      </a:pPr>
                      <a:r>
                        <a:rPr lang="en-GB" sz="1200" dirty="0"/>
                        <a:t>EOD for MLC, TZSP</a:t>
                      </a:r>
                      <a:r>
                        <a:rPr lang="en-GB" sz="1200" baseline="0" dirty="0"/>
                        <a:t> to Finacle (SG only)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9154873"/>
                  </a:ext>
                </a:extLst>
              </a:tr>
            </a:tbl>
          </a:graphicData>
        </a:graphic>
      </p:graphicFrame>
      <p:sp>
        <p:nvSpPr>
          <p:cNvPr id="3" name="Rectangle 2"/>
          <p:cNvSpPr/>
          <p:nvPr/>
        </p:nvSpPr>
        <p:spPr>
          <a:xfrm>
            <a:off x="7688995" y="153759"/>
            <a:ext cx="1275617" cy="29168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Current State</a:t>
            </a:r>
            <a:endParaRPr lang="en-US" sz="1400" b="1" dirty="0"/>
          </a:p>
        </p:txBody>
      </p:sp>
      <p:sp>
        <p:nvSpPr>
          <p:cNvPr id="68" name="TextBox 67"/>
          <p:cNvSpPr txBox="1"/>
          <p:nvPr/>
        </p:nvSpPr>
        <p:spPr>
          <a:xfrm>
            <a:off x="5717288" y="3096996"/>
            <a:ext cx="645914" cy="553998"/>
          </a:xfrm>
          <a:prstGeom prst="rect">
            <a:avLst/>
          </a:prstGeom>
          <a:noFill/>
        </p:spPr>
        <p:txBody>
          <a:bodyPr wrap="square" rtlCol="0">
            <a:spAutoFit/>
          </a:bodyPr>
          <a:lstStyle/>
          <a:p>
            <a:r>
              <a:rPr lang="en-GB" dirty="0"/>
              <a:t>Cust </a:t>
            </a:r>
          </a:p>
          <a:p>
            <a:r>
              <a:rPr lang="en-GB" dirty="0"/>
              <a:t>Profile</a:t>
            </a:r>
          </a:p>
          <a:p>
            <a:r>
              <a:rPr lang="en-GB" dirty="0"/>
              <a:t>Limit ID</a:t>
            </a:r>
            <a:endParaRPr lang="en-US" dirty="0"/>
          </a:p>
        </p:txBody>
      </p:sp>
      <p:cxnSp>
        <p:nvCxnSpPr>
          <p:cNvPr id="77" name="Straight Arrow Connector 76"/>
          <p:cNvCxnSpPr/>
          <p:nvPr/>
        </p:nvCxnSpPr>
        <p:spPr>
          <a:xfrm>
            <a:off x="2002729" y="4792395"/>
            <a:ext cx="10418" cy="32355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2025504" y="5267041"/>
            <a:ext cx="1563" cy="287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2014024" y="5716322"/>
            <a:ext cx="0" cy="319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471010" y="879364"/>
            <a:ext cx="0" cy="1106863"/>
          </a:xfrm>
          <a:prstGeom prst="straightConnector1">
            <a:avLst/>
          </a:prstGeom>
          <a:ln>
            <a:solidFill>
              <a:srgbClr val="00B0F0"/>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0"/>
          </p:nvPr>
        </p:nvSpPr>
        <p:spPr/>
        <p:txBody>
          <a:bodyPr/>
          <a:lstStyle/>
          <a:p>
            <a:pPr>
              <a:defRPr/>
            </a:pPr>
            <a:fld id="{9852D9AB-AB35-4FF6-8E25-5258891A136D}" type="slidenum">
              <a:rPr lang="en-US" altLang="en-US" smtClean="0"/>
              <a:pPr>
                <a:defRPr/>
              </a:pPr>
              <a:t>5</a:t>
            </a:fld>
            <a:endParaRPr lang="en-US" altLang="en-US" dirty="0"/>
          </a:p>
        </p:txBody>
      </p:sp>
      <p:sp>
        <p:nvSpPr>
          <p:cNvPr id="72" name="Rounded Rectangle 71"/>
          <p:cNvSpPr/>
          <p:nvPr/>
        </p:nvSpPr>
        <p:spPr bwMode="auto">
          <a:xfrm>
            <a:off x="5433961" y="2248763"/>
            <a:ext cx="1484663" cy="39242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HK Product Processors</a:t>
            </a:r>
          </a:p>
        </p:txBody>
      </p:sp>
      <p:sp>
        <p:nvSpPr>
          <p:cNvPr id="5" name="TextBox 4"/>
          <p:cNvSpPr txBox="1"/>
          <p:nvPr/>
        </p:nvSpPr>
        <p:spPr>
          <a:xfrm>
            <a:off x="227147" y="1046570"/>
            <a:ext cx="2703213" cy="738664"/>
          </a:xfrm>
          <a:prstGeom prst="rect">
            <a:avLst/>
          </a:prstGeom>
          <a:noFill/>
        </p:spPr>
        <p:txBody>
          <a:bodyPr wrap="square" rtlCol="0">
            <a:spAutoFit/>
          </a:bodyPr>
          <a:lstStyle/>
          <a:p>
            <a:r>
              <a:rPr lang="en-GB" sz="1050" dirty="0">
                <a:solidFill>
                  <a:srgbClr val="FF0000"/>
                </a:solidFill>
              </a:rPr>
              <a:t>Network latency is not the driver of slow response on our user desktops. It is the design of our legacy systems with high UI payload (in MB) that is the root cause </a:t>
            </a:r>
            <a:endParaRPr lang="en-US" sz="1050" dirty="0">
              <a:solidFill>
                <a:srgbClr val="FF0000"/>
              </a:solidFill>
            </a:endParaRPr>
          </a:p>
        </p:txBody>
      </p:sp>
      <p:sp>
        <p:nvSpPr>
          <p:cNvPr id="6" name="Rounded Rectangle 5"/>
          <p:cNvSpPr/>
          <p:nvPr/>
        </p:nvSpPr>
        <p:spPr>
          <a:xfrm>
            <a:off x="5377339" y="1785234"/>
            <a:ext cx="1678554" cy="908026"/>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216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6709895" y="2323658"/>
            <a:ext cx="2358324" cy="734427"/>
          </a:xfrm>
          <a:prstGeom prst="roundRect">
            <a:avLst/>
          </a:prstGeom>
          <a:no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7" name="Table 96"/>
          <p:cNvGraphicFramePr>
            <a:graphicFrameLocks noGrp="1"/>
          </p:cNvGraphicFramePr>
          <p:nvPr>
            <p:extLst>
              <p:ext uri="{D42A27DB-BD31-4B8C-83A1-F6EECF244321}">
                <p14:modId xmlns:p14="http://schemas.microsoft.com/office/powerpoint/2010/main" val="3402995906"/>
              </p:ext>
            </p:extLst>
          </p:nvPr>
        </p:nvGraphicFramePr>
        <p:xfrm>
          <a:off x="180408" y="3647725"/>
          <a:ext cx="8912792" cy="2473960"/>
        </p:xfrm>
        <a:graphic>
          <a:graphicData uri="http://schemas.openxmlformats.org/drawingml/2006/table">
            <a:tbl>
              <a:tblPr firstRow="1" bandRow="1">
                <a:tableStyleId>{17292A2E-F333-43FB-9621-5CBBE7FDCDCB}</a:tableStyleId>
              </a:tblPr>
              <a:tblGrid>
                <a:gridCol w="2030078">
                  <a:extLst>
                    <a:ext uri="{9D8B030D-6E8A-4147-A177-3AD203B41FA5}">
                      <a16:colId xmlns:a16="http://schemas.microsoft.com/office/drawing/2014/main" val="1654124195"/>
                    </a:ext>
                  </a:extLst>
                </a:gridCol>
                <a:gridCol w="3573851">
                  <a:extLst>
                    <a:ext uri="{9D8B030D-6E8A-4147-A177-3AD203B41FA5}">
                      <a16:colId xmlns:a16="http://schemas.microsoft.com/office/drawing/2014/main" val="1790484217"/>
                    </a:ext>
                  </a:extLst>
                </a:gridCol>
                <a:gridCol w="3308863">
                  <a:extLst>
                    <a:ext uri="{9D8B030D-6E8A-4147-A177-3AD203B41FA5}">
                      <a16:colId xmlns:a16="http://schemas.microsoft.com/office/drawing/2014/main" val="1000827179"/>
                    </a:ext>
                  </a:extLst>
                </a:gridCol>
              </a:tblGrid>
              <a:tr h="370840">
                <a:tc>
                  <a:txBody>
                    <a:bodyPr/>
                    <a:lstStyle/>
                    <a:p>
                      <a:pPr algn="ctr"/>
                      <a:r>
                        <a:rPr lang="en-GB" sz="1200" dirty="0"/>
                        <a:t>Data Flow</a:t>
                      </a:r>
                      <a:endParaRPr lang="en-US" sz="1200"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dirty="0"/>
                        <a:t>LLE</a:t>
                      </a:r>
                      <a:endParaRPr lang="en-US" sz="1200" dirty="0"/>
                    </a:p>
                  </a:txBody>
                  <a:tcPr>
                    <a:lnB w="12700" cap="flat" cmpd="sng" algn="ctr">
                      <a:solidFill>
                        <a:schemeClr val="tx1"/>
                      </a:solidFill>
                      <a:prstDash val="solid"/>
                      <a:round/>
                      <a:headEnd type="none" w="med" len="med"/>
                      <a:tailEnd type="none" w="med" len="med"/>
                    </a:lnB>
                  </a:tcPr>
                </a:tc>
                <a:tc>
                  <a:txBody>
                    <a:bodyPr/>
                    <a:lstStyle/>
                    <a:p>
                      <a:pPr algn="ctr"/>
                      <a:r>
                        <a:rPr lang="en-GB" sz="1200" dirty="0"/>
                        <a:t>PCE, SET</a:t>
                      </a:r>
                      <a:endParaRPr lang="en-US"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7139598"/>
                  </a:ext>
                </a:extLst>
              </a:tr>
              <a:tr h="370840">
                <a:tc>
                  <a:txBody>
                    <a:bodyPr/>
                    <a:lstStyle/>
                    <a:p>
                      <a:r>
                        <a:rPr lang="en-GB" sz="1200" dirty="0"/>
                        <a:t>Approval</a:t>
                      </a:r>
                      <a:r>
                        <a:rPr lang="en-GB" sz="1200" baseline="0" dirty="0"/>
                        <a:t> Flow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indent="-109538">
                        <a:buFont typeface="Arial" panose="020B0604020202020204" pitchFamily="34" charset="0"/>
                        <a:buChar char="•"/>
                      </a:pPr>
                      <a:r>
                        <a:rPr lang="en-GB" sz="1200" baseline="0" dirty="0"/>
                        <a:t>Approved limits captured in Credit Workbench and stored in CLS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indent="-109538">
                        <a:buFont typeface="Arial" panose="020B0604020202020204" pitchFamily="34" charset="0"/>
                        <a:buChar char="•"/>
                      </a:pPr>
                      <a:r>
                        <a:rPr lang="en-GB" sz="1200" baseline="0" dirty="0"/>
                        <a:t>Approved limits captured in Credit Workbench and stored in CLS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758421"/>
                  </a:ext>
                </a:extLst>
              </a:tr>
              <a:tr h="370840">
                <a:tc>
                  <a:txBody>
                    <a:bodyPr/>
                    <a:lstStyle/>
                    <a:p>
                      <a:r>
                        <a:rPr lang="en-GB" sz="1200" dirty="0"/>
                        <a:t>Activation Flow </a:t>
                      </a:r>
                    </a:p>
                    <a:p>
                      <a:r>
                        <a:rPr lang="en-GB" sz="1200" dirty="0"/>
                        <a:t>(Asynchronous</a:t>
                      </a:r>
                      <a:r>
                        <a:rPr lang="en-GB" sz="1200" baseline="0" dirty="0"/>
                        <a:t> and Event-driven)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a:t>Activation performed from Credit Workbench</a:t>
                      </a:r>
                    </a:p>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a:t>Activated limits STP from CLS to standalone limit controller / product processor, if required (when product processor contains limit 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a:t>Activation performed from Credit Workbench</a:t>
                      </a:r>
                    </a:p>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a:t>Activated limits STP from CLS to MLC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6389516"/>
                  </a:ext>
                </a:extLst>
              </a:tr>
              <a:tr h="370840">
                <a:tc>
                  <a:txBody>
                    <a:bodyPr/>
                    <a:lstStyle/>
                    <a:p>
                      <a:r>
                        <a:rPr lang="en-GB" sz="1200" dirty="0"/>
                        <a:t>Utilisation &amp; Excess Mgmt</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t>(Asynchronous</a:t>
                      </a:r>
                      <a:r>
                        <a:rPr lang="en-GB" sz="1200" baseline="0" dirty="0"/>
                        <a:t> and Event-driven for real-time interface)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indent="-109538">
                        <a:buFont typeface="Arial" panose="020B0604020202020204" pitchFamily="34" charset="0"/>
                        <a:buChar char="•"/>
                      </a:pPr>
                      <a:r>
                        <a:rPr lang="en-GB" sz="1200" dirty="0"/>
                        <a:t>Real-time for Finacle products, IMEX, Factorpro,</a:t>
                      </a:r>
                      <a:r>
                        <a:rPr lang="en-GB" sz="1200" baseline="0" dirty="0"/>
                        <a:t> SG CASA</a:t>
                      </a:r>
                      <a:endParaRPr lang="en-GB" sz="1200" dirty="0"/>
                    </a:p>
                    <a:p>
                      <a:pPr marL="109538" indent="-109538">
                        <a:buFont typeface="Arial" panose="020B0604020202020204" pitchFamily="34" charset="0"/>
                        <a:buChar char="•"/>
                      </a:pPr>
                      <a:r>
                        <a:rPr lang="en-GB" sz="1200" dirty="0"/>
                        <a:t>EOD for rest of the</a:t>
                      </a:r>
                      <a:r>
                        <a:rPr lang="en-GB" sz="1200" baseline="0" dirty="0"/>
                        <a:t> </a:t>
                      </a:r>
                      <a:r>
                        <a:rPr lang="en-GB" sz="1200" dirty="0"/>
                        <a:t>products with low IBG credit exposure (if</a:t>
                      </a:r>
                      <a:r>
                        <a:rPr lang="en-GB" sz="1200" baseline="0" dirty="0"/>
                        <a:t> desired)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indent="-109538">
                        <a:buFont typeface="Wingdings" panose="05000000000000000000" pitchFamily="2" charset="2"/>
                        <a:buChar char="§"/>
                      </a:pPr>
                      <a:r>
                        <a:rPr lang="en-GB" sz="1200" dirty="0"/>
                        <a:t>Real-time between MLC</a:t>
                      </a:r>
                      <a:r>
                        <a:rPr lang="en-GB" sz="1200" baseline="0" dirty="0"/>
                        <a:t> and Murex</a:t>
                      </a:r>
                      <a:endParaRPr lang="en-GB" sz="1200" dirty="0"/>
                    </a:p>
                    <a:p>
                      <a:pPr marL="109538" indent="-109538">
                        <a:buFont typeface="Wingdings" panose="05000000000000000000" pitchFamily="2" charset="2"/>
                        <a:buChar char="§"/>
                      </a:pPr>
                      <a:r>
                        <a:rPr lang="en-GB" sz="1200" dirty="0">
                          <a:solidFill>
                            <a:schemeClr val="tx1"/>
                          </a:solidFill>
                        </a:rPr>
                        <a:t>Intra-day (hourly update) from MLC</a:t>
                      </a:r>
                      <a:r>
                        <a:rPr lang="en-GB" sz="1200" baseline="0" dirty="0">
                          <a:solidFill>
                            <a:schemeClr val="tx1"/>
                          </a:solidFill>
                        </a:rPr>
                        <a:t> to CLS</a:t>
                      </a:r>
                      <a:r>
                        <a:rPr lang="en-GB" sz="1200" dirty="0">
                          <a:solidFill>
                            <a:schemeClr val="tx1"/>
                          </a:solidFill>
                        </a:rPr>
                        <a: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9154873"/>
                  </a:ext>
                </a:extLst>
              </a:tr>
            </a:tbl>
          </a:graphicData>
        </a:graphic>
      </p:graphicFrame>
      <p:sp>
        <p:nvSpPr>
          <p:cNvPr id="2" name="Title 1"/>
          <p:cNvSpPr>
            <a:spLocks noGrp="1"/>
          </p:cNvSpPr>
          <p:nvPr>
            <p:ph type="title"/>
          </p:nvPr>
        </p:nvSpPr>
        <p:spPr>
          <a:xfrm>
            <a:off x="1406" y="4976"/>
            <a:ext cx="7696200" cy="577850"/>
          </a:xfrm>
        </p:spPr>
        <p:txBody>
          <a:bodyPr/>
          <a:lstStyle/>
          <a:p>
            <a:r>
              <a:rPr lang="en-GB" sz="2000" dirty="0">
                <a:latin typeface="+mn-lt"/>
                <a:cs typeface="Arial" pitchFamily="34" charset="0"/>
              </a:rPr>
              <a:t>Architecture map – Target State (Approval, Activation, Utilization)</a:t>
            </a:r>
            <a:endParaRPr lang="en-US" sz="2000" dirty="0">
              <a:latin typeface="+mn-lt"/>
            </a:endParaRPr>
          </a:p>
        </p:txBody>
      </p:sp>
      <p:cxnSp>
        <p:nvCxnSpPr>
          <p:cNvPr id="86" name="Straight Connector 85"/>
          <p:cNvCxnSpPr/>
          <p:nvPr/>
        </p:nvCxnSpPr>
        <p:spPr bwMode="auto">
          <a:xfrm>
            <a:off x="2693656" y="4154600"/>
            <a:ext cx="959961" cy="914400"/>
          </a:xfrm>
          <a:prstGeom prst="line">
            <a:avLst/>
          </a:prstGeom>
          <a:noFill/>
          <a:ln w="9525" cap="flat" cmpd="sng" algn="ctr">
            <a:noFill/>
            <a:prstDash val="solid"/>
            <a:round/>
            <a:headEnd type="none" w="med" len="med"/>
            <a:tailEnd type="none" w="med" len="med"/>
          </a:ln>
          <a:effectLst/>
        </p:spPr>
      </p:cxnSp>
      <p:sp>
        <p:nvSpPr>
          <p:cNvPr id="123" name="Rounded Rectangle 122"/>
          <p:cNvSpPr/>
          <p:nvPr/>
        </p:nvSpPr>
        <p:spPr bwMode="auto">
          <a:xfrm>
            <a:off x="2531461" y="628823"/>
            <a:ext cx="6407823" cy="34248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hangingPunct="0"/>
            <a:r>
              <a:rPr lang="en-GB" sz="1600" b="1" dirty="0">
                <a:solidFill>
                  <a:srgbClr val="000000"/>
                </a:solidFill>
                <a:latin typeface="+mn-lt"/>
                <a:cs typeface="Arial" pitchFamily="34" charset="0"/>
              </a:rPr>
              <a:t>CWB</a:t>
            </a:r>
            <a:endParaRPr lang="en-US" sz="1600" b="1" dirty="0">
              <a:solidFill>
                <a:srgbClr val="000000"/>
              </a:solidFill>
              <a:latin typeface="+mn-lt"/>
              <a:cs typeface="Arial" pitchFamily="34" charset="0"/>
            </a:endParaRPr>
          </a:p>
        </p:txBody>
      </p:sp>
      <p:sp>
        <p:nvSpPr>
          <p:cNvPr id="80" name="Rounded Rectangle 79"/>
          <p:cNvSpPr/>
          <p:nvPr/>
        </p:nvSpPr>
        <p:spPr bwMode="auto">
          <a:xfrm>
            <a:off x="2558126" y="1403920"/>
            <a:ext cx="6392208" cy="83756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100" b="1" dirty="0">
              <a:solidFill>
                <a:srgbClr val="000000"/>
              </a:solidFill>
              <a:latin typeface="+mn-lt"/>
              <a:cs typeface="Arial" pitchFamily="34" charset="0"/>
            </a:endParaRPr>
          </a:p>
        </p:txBody>
      </p:sp>
      <p:cxnSp>
        <p:nvCxnSpPr>
          <p:cNvPr id="5" name="Straight Arrow Connector 4"/>
          <p:cNvCxnSpPr/>
          <p:nvPr/>
        </p:nvCxnSpPr>
        <p:spPr>
          <a:xfrm>
            <a:off x="3653617" y="971304"/>
            <a:ext cx="0" cy="432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bwMode="auto">
          <a:xfrm>
            <a:off x="2276027" y="3134581"/>
            <a:ext cx="738230"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Finacle SG</a:t>
            </a:r>
          </a:p>
        </p:txBody>
      </p:sp>
      <p:cxnSp>
        <p:nvCxnSpPr>
          <p:cNvPr id="116" name="Straight Arrow Connector 115"/>
          <p:cNvCxnSpPr/>
          <p:nvPr/>
        </p:nvCxnSpPr>
        <p:spPr>
          <a:xfrm>
            <a:off x="2760981" y="2243245"/>
            <a:ext cx="0" cy="88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flipV="1">
            <a:off x="2865071" y="2243245"/>
            <a:ext cx="1" cy="887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H="1" flipV="1">
            <a:off x="7150100" y="965200"/>
            <a:ext cx="1181" cy="438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Rounded Rectangle 161"/>
          <p:cNvSpPr/>
          <p:nvPr/>
        </p:nvSpPr>
        <p:spPr bwMode="auto">
          <a:xfrm>
            <a:off x="3422929" y="3143883"/>
            <a:ext cx="640488"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Finacle CN</a:t>
            </a:r>
          </a:p>
        </p:txBody>
      </p:sp>
      <p:cxnSp>
        <p:nvCxnSpPr>
          <p:cNvPr id="163" name="Straight Arrow Connector 162"/>
          <p:cNvCxnSpPr/>
          <p:nvPr/>
        </p:nvCxnSpPr>
        <p:spPr>
          <a:xfrm>
            <a:off x="3761998" y="2232104"/>
            <a:ext cx="0" cy="88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V="1">
            <a:off x="3916705" y="2232104"/>
            <a:ext cx="1" cy="887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8" name="Rounded Rectangle 167"/>
          <p:cNvSpPr/>
          <p:nvPr/>
        </p:nvSpPr>
        <p:spPr bwMode="auto">
          <a:xfrm>
            <a:off x="3090458" y="3142710"/>
            <a:ext cx="271890"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a:t>
            </a:r>
          </a:p>
        </p:txBody>
      </p:sp>
      <p:sp>
        <p:nvSpPr>
          <p:cNvPr id="172" name="Rounded Rectangle 171"/>
          <p:cNvSpPr/>
          <p:nvPr/>
        </p:nvSpPr>
        <p:spPr bwMode="auto">
          <a:xfrm>
            <a:off x="4140184" y="3143883"/>
            <a:ext cx="551629" cy="425821"/>
          </a:xfrm>
          <a:prstGeom prst="roundRect">
            <a:avLst/>
          </a:prstGeom>
          <a:solidFill>
            <a:schemeClr val="bg1">
              <a:lumMod val="95000"/>
            </a:schemeClr>
          </a:solidFill>
          <a:ln w="9525" cap="flat" cmpd="sng" algn="ctr">
            <a:solidFill>
              <a:schemeClr val="tx1"/>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SG CASA</a:t>
            </a:r>
          </a:p>
        </p:txBody>
      </p:sp>
      <p:sp>
        <p:nvSpPr>
          <p:cNvPr id="176" name="Rounded Rectangle 175"/>
          <p:cNvSpPr/>
          <p:nvPr/>
        </p:nvSpPr>
        <p:spPr bwMode="auto">
          <a:xfrm>
            <a:off x="4746821" y="3134581"/>
            <a:ext cx="614139" cy="425821"/>
          </a:xfrm>
          <a:prstGeom prst="roundRect">
            <a:avLst/>
          </a:prstGeom>
          <a:solidFill>
            <a:schemeClr val="bg1">
              <a:lumMod val="95000"/>
            </a:schemeClr>
          </a:solidFill>
          <a:ln w="9525" cap="flat" cmpd="sng" algn="ctr">
            <a:solidFill>
              <a:schemeClr val="tx1"/>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FPRO</a:t>
            </a:r>
            <a:endParaRPr lang="en-GB" sz="1100" b="1" baseline="30000" dirty="0">
              <a:solidFill>
                <a:srgbClr val="000000"/>
              </a:solidFill>
              <a:latin typeface="+mn-lt"/>
              <a:cs typeface="Arial" pitchFamily="34" charset="0"/>
            </a:endParaRPr>
          </a:p>
        </p:txBody>
      </p:sp>
      <p:cxnSp>
        <p:nvCxnSpPr>
          <p:cNvPr id="178" name="Straight Arrow Connector 177"/>
          <p:cNvCxnSpPr/>
          <p:nvPr/>
        </p:nvCxnSpPr>
        <p:spPr>
          <a:xfrm flipV="1">
            <a:off x="5075007" y="2246919"/>
            <a:ext cx="1" cy="887662"/>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80" name="Rounded Rectangle 179"/>
          <p:cNvSpPr/>
          <p:nvPr/>
        </p:nvSpPr>
        <p:spPr bwMode="auto">
          <a:xfrm>
            <a:off x="5418443" y="3128529"/>
            <a:ext cx="564289"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IMEX</a:t>
            </a:r>
          </a:p>
        </p:txBody>
      </p:sp>
      <p:sp>
        <p:nvSpPr>
          <p:cNvPr id="185" name="Rounded Rectangle 184"/>
          <p:cNvSpPr/>
          <p:nvPr/>
        </p:nvSpPr>
        <p:spPr bwMode="auto">
          <a:xfrm>
            <a:off x="6709895" y="3131183"/>
            <a:ext cx="558800"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err="1">
                <a:solidFill>
                  <a:srgbClr val="000000"/>
                </a:solidFill>
                <a:latin typeface="+mn-lt"/>
                <a:cs typeface="Arial" pitchFamily="34" charset="0"/>
              </a:rPr>
              <a:t>VPlus</a:t>
            </a:r>
            <a:endParaRPr lang="en-GB" sz="1100" b="1" dirty="0">
              <a:solidFill>
                <a:srgbClr val="000000"/>
              </a:solidFill>
              <a:latin typeface="+mn-lt"/>
              <a:cs typeface="Arial" pitchFamily="34" charset="0"/>
            </a:endParaRPr>
          </a:p>
        </p:txBody>
      </p:sp>
      <p:sp>
        <p:nvSpPr>
          <p:cNvPr id="193" name="Rounded Rectangle 192"/>
          <p:cNvSpPr/>
          <p:nvPr/>
        </p:nvSpPr>
        <p:spPr bwMode="auto">
          <a:xfrm>
            <a:off x="7312197" y="3135336"/>
            <a:ext cx="536858"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UBIX</a:t>
            </a:r>
            <a:endParaRPr lang="en-GB" sz="1100" b="1" baseline="30000" dirty="0">
              <a:solidFill>
                <a:srgbClr val="000000"/>
              </a:solidFill>
              <a:latin typeface="+mn-lt"/>
              <a:cs typeface="Arial" pitchFamily="34" charset="0"/>
            </a:endParaRPr>
          </a:p>
        </p:txBody>
      </p:sp>
      <p:sp>
        <p:nvSpPr>
          <p:cNvPr id="198" name="Rounded Rectangle 197"/>
          <p:cNvSpPr/>
          <p:nvPr/>
        </p:nvSpPr>
        <p:spPr bwMode="auto">
          <a:xfrm>
            <a:off x="7892748" y="3135336"/>
            <a:ext cx="559039"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TZSP</a:t>
            </a:r>
            <a:endParaRPr lang="en-GB" sz="1100" b="1" baseline="30000" dirty="0">
              <a:solidFill>
                <a:srgbClr val="000000"/>
              </a:solidFill>
              <a:latin typeface="+mn-lt"/>
              <a:cs typeface="Arial" pitchFamily="34" charset="0"/>
            </a:endParaRPr>
          </a:p>
        </p:txBody>
      </p:sp>
      <p:sp>
        <p:nvSpPr>
          <p:cNvPr id="209" name="Rounded Rectangle 208"/>
          <p:cNvSpPr/>
          <p:nvPr/>
        </p:nvSpPr>
        <p:spPr bwMode="auto">
          <a:xfrm>
            <a:off x="139506" y="1453504"/>
            <a:ext cx="2070338" cy="350587"/>
          </a:xfrm>
          <a:prstGeom prst="round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Central Limit System (Services &amp; Credit Master Data) </a:t>
            </a:r>
          </a:p>
        </p:txBody>
      </p:sp>
      <p:sp>
        <p:nvSpPr>
          <p:cNvPr id="210" name="Rounded Rectangle 209"/>
          <p:cNvSpPr/>
          <p:nvPr/>
        </p:nvSpPr>
        <p:spPr bwMode="auto">
          <a:xfrm>
            <a:off x="128537" y="628823"/>
            <a:ext cx="2070338" cy="350587"/>
          </a:xfrm>
          <a:prstGeom prst="round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Credit Workbench</a:t>
            </a:r>
          </a:p>
        </p:txBody>
      </p:sp>
      <p:sp>
        <p:nvSpPr>
          <p:cNvPr id="211" name="Rounded Rectangle 210"/>
          <p:cNvSpPr/>
          <p:nvPr/>
        </p:nvSpPr>
        <p:spPr bwMode="auto">
          <a:xfrm>
            <a:off x="123035" y="3128529"/>
            <a:ext cx="2070338" cy="440002"/>
          </a:xfrm>
          <a:prstGeom prst="round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Product Processors &amp; Standalone Limit Systems</a:t>
            </a:r>
          </a:p>
        </p:txBody>
      </p:sp>
      <p:sp>
        <p:nvSpPr>
          <p:cNvPr id="47" name="TextBox 46"/>
          <p:cNvSpPr txBox="1"/>
          <p:nvPr/>
        </p:nvSpPr>
        <p:spPr>
          <a:xfrm>
            <a:off x="6442555" y="1530111"/>
            <a:ext cx="1880988" cy="707886"/>
          </a:xfrm>
          <a:prstGeom prst="rect">
            <a:avLst/>
          </a:prstGeom>
          <a:noFill/>
        </p:spPr>
        <p:txBody>
          <a:bodyPr wrap="square" rtlCol="0">
            <a:spAutoFit/>
          </a:bodyPr>
          <a:lstStyle/>
          <a:p>
            <a:pPr marL="171450" indent="-171450">
              <a:buFontTx/>
              <a:buChar char="-"/>
            </a:pPr>
            <a:r>
              <a:rPr lang="en-GB" dirty="0">
                <a:latin typeface="+mn-lt"/>
              </a:rPr>
              <a:t>Allocated</a:t>
            </a:r>
          </a:p>
          <a:p>
            <a:pPr marL="171450" indent="-171450">
              <a:buFontTx/>
              <a:buChar char="-"/>
            </a:pPr>
            <a:r>
              <a:rPr lang="en-GB" dirty="0">
                <a:latin typeface="+mn-lt"/>
              </a:rPr>
              <a:t>Activated</a:t>
            </a:r>
          </a:p>
          <a:p>
            <a:pPr marL="171450" indent="-171450">
              <a:buFontTx/>
              <a:buChar char="-"/>
            </a:pPr>
            <a:r>
              <a:rPr lang="en-GB" dirty="0">
                <a:latin typeface="+mn-lt"/>
              </a:rPr>
              <a:t>Expired </a:t>
            </a:r>
          </a:p>
          <a:p>
            <a:pPr marL="171450" indent="-171450">
              <a:buFontTx/>
              <a:buChar char="-"/>
            </a:pPr>
            <a:r>
              <a:rPr lang="en-GB" dirty="0">
                <a:latin typeface="+mn-lt"/>
              </a:rPr>
              <a:t>Closed</a:t>
            </a:r>
            <a:endParaRPr lang="en-US" dirty="0">
              <a:latin typeface="+mn-lt"/>
            </a:endParaRPr>
          </a:p>
        </p:txBody>
      </p:sp>
      <p:cxnSp>
        <p:nvCxnSpPr>
          <p:cNvPr id="87" name="Straight Arrow Connector 86"/>
          <p:cNvCxnSpPr/>
          <p:nvPr/>
        </p:nvCxnSpPr>
        <p:spPr>
          <a:xfrm>
            <a:off x="5705324" y="2243248"/>
            <a:ext cx="0" cy="88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5824271" y="2243248"/>
            <a:ext cx="1" cy="887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6932102" y="2240004"/>
            <a:ext cx="0" cy="887662"/>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7084502" y="2240004"/>
            <a:ext cx="1" cy="8876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4945459" y="2243245"/>
            <a:ext cx="0" cy="887662"/>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7658148" y="2243673"/>
            <a:ext cx="1" cy="8876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7495147" y="2239999"/>
            <a:ext cx="0" cy="887662"/>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8324041" y="2240426"/>
            <a:ext cx="1" cy="8876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8161040" y="2236752"/>
            <a:ext cx="0" cy="887662"/>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168810" y="2388867"/>
            <a:ext cx="69731" cy="6163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2654936" y="6181656"/>
            <a:ext cx="4840211" cy="553998"/>
          </a:xfrm>
          <a:prstGeom prst="rect">
            <a:avLst/>
          </a:prstGeom>
          <a:noFill/>
        </p:spPr>
        <p:txBody>
          <a:bodyPr wrap="square" rtlCol="0">
            <a:spAutoFit/>
          </a:bodyPr>
          <a:lstStyle/>
          <a:p>
            <a:r>
              <a:rPr lang="en-GB" dirty="0"/>
              <a:t>    Existing interfaces for SG that can be leveraged and extended to other locations</a:t>
            </a:r>
          </a:p>
          <a:p>
            <a:r>
              <a:rPr lang="en-GB" dirty="0"/>
              <a:t>#  Low credit exposure / volume for IBG customers and CLS is T+1 limit controller</a:t>
            </a:r>
          </a:p>
          <a:p>
            <a:r>
              <a:rPr lang="en-GB" dirty="0"/>
              <a:t>TZSP evaluation in progress on whether it is high or low volume for IBG</a:t>
            </a:r>
          </a:p>
        </p:txBody>
      </p:sp>
      <p:cxnSp>
        <p:nvCxnSpPr>
          <p:cNvPr id="101" name="Straight Arrow Connector 100"/>
          <p:cNvCxnSpPr/>
          <p:nvPr/>
        </p:nvCxnSpPr>
        <p:spPr>
          <a:xfrm>
            <a:off x="4355463" y="2244845"/>
            <a:ext cx="0" cy="88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4507863" y="2244845"/>
            <a:ext cx="1" cy="887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bwMode="auto">
          <a:xfrm>
            <a:off x="8509180" y="3137608"/>
            <a:ext cx="559039"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a:t>
            </a:r>
            <a:endParaRPr lang="en-GB" sz="1100" b="1" baseline="30000" dirty="0">
              <a:solidFill>
                <a:srgbClr val="000000"/>
              </a:solidFill>
              <a:latin typeface="+mn-lt"/>
              <a:cs typeface="Arial" pitchFamily="34" charset="0"/>
            </a:endParaRPr>
          </a:p>
        </p:txBody>
      </p:sp>
      <p:cxnSp>
        <p:nvCxnSpPr>
          <p:cNvPr id="104" name="Straight Arrow Connector 103"/>
          <p:cNvCxnSpPr/>
          <p:nvPr/>
        </p:nvCxnSpPr>
        <p:spPr>
          <a:xfrm flipV="1">
            <a:off x="8850533" y="2242698"/>
            <a:ext cx="1" cy="8876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8717512" y="2239024"/>
            <a:ext cx="0" cy="887662"/>
          </a:xfrm>
          <a:prstGeom prst="straightConnector1">
            <a:avLst/>
          </a:prstGeom>
          <a:ln>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42388" y="6114234"/>
            <a:ext cx="761021" cy="276999"/>
          </a:xfrm>
          <a:prstGeom prst="rect">
            <a:avLst/>
          </a:prstGeom>
          <a:noFill/>
        </p:spPr>
        <p:txBody>
          <a:bodyPr wrap="square" rtlCol="0">
            <a:spAutoFit/>
          </a:bodyPr>
          <a:lstStyle/>
          <a:p>
            <a:r>
              <a:rPr lang="en-GB" sz="1200" b="1" dirty="0">
                <a:solidFill>
                  <a:srgbClr val="000000"/>
                </a:solidFill>
              </a:rPr>
              <a:t>Legend</a:t>
            </a:r>
          </a:p>
        </p:txBody>
      </p:sp>
      <p:cxnSp>
        <p:nvCxnSpPr>
          <p:cNvPr id="82" name="Straight Arrow Connector 81"/>
          <p:cNvCxnSpPr/>
          <p:nvPr/>
        </p:nvCxnSpPr>
        <p:spPr>
          <a:xfrm>
            <a:off x="3478562" y="971304"/>
            <a:ext cx="0" cy="43261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3013484" y="1518530"/>
            <a:ext cx="1880988" cy="707886"/>
          </a:xfrm>
          <a:prstGeom prst="rect">
            <a:avLst/>
          </a:prstGeom>
          <a:noFill/>
        </p:spPr>
        <p:txBody>
          <a:bodyPr wrap="square" rtlCol="0">
            <a:spAutoFit/>
          </a:bodyPr>
          <a:lstStyle/>
          <a:p>
            <a:pPr marL="171450" indent="-171450">
              <a:buFontTx/>
              <a:buChar char="-"/>
            </a:pPr>
            <a:r>
              <a:rPr lang="en-GB" dirty="0">
                <a:latin typeface="+mn-lt"/>
              </a:rPr>
              <a:t>Proposed</a:t>
            </a:r>
          </a:p>
          <a:p>
            <a:pPr marL="171450" indent="-171450">
              <a:buFontTx/>
              <a:buChar char="-"/>
            </a:pPr>
            <a:r>
              <a:rPr lang="en-GB" dirty="0">
                <a:latin typeface="+mn-lt"/>
              </a:rPr>
              <a:t>Offered (for advised cases)</a:t>
            </a:r>
          </a:p>
          <a:p>
            <a:pPr marL="171450" indent="-171450">
              <a:buFontTx/>
              <a:buChar char="-"/>
            </a:pPr>
            <a:r>
              <a:rPr lang="en-GB" dirty="0">
                <a:latin typeface="+mn-lt"/>
              </a:rPr>
              <a:t>Accepted (for advised cases)</a:t>
            </a:r>
          </a:p>
          <a:p>
            <a:pPr marL="171450" indent="-171450">
              <a:buFontTx/>
              <a:buChar char="-"/>
            </a:pPr>
            <a:r>
              <a:rPr lang="en-GB" dirty="0">
                <a:latin typeface="+mn-lt"/>
              </a:rPr>
              <a:t>Approved</a:t>
            </a:r>
          </a:p>
        </p:txBody>
      </p:sp>
      <p:sp>
        <p:nvSpPr>
          <p:cNvPr id="112" name="Oval 111"/>
          <p:cNvSpPr/>
          <p:nvPr/>
        </p:nvSpPr>
        <p:spPr>
          <a:xfrm>
            <a:off x="5913906" y="2388867"/>
            <a:ext cx="69731" cy="6163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7162279" y="2388867"/>
            <a:ext cx="69731" cy="6163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7780487" y="2388867"/>
            <a:ext cx="69731" cy="6163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8935844" y="2388867"/>
            <a:ext cx="69731" cy="6163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2743641" y="6263325"/>
            <a:ext cx="60363" cy="6163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7105086" y="2480907"/>
            <a:ext cx="157091" cy="246221"/>
          </a:xfrm>
          <a:prstGeom prst="rect">
            <a:avLst/>
          </a:prstGeom>
          <a:noFill/>
        </p:spPr>
        <p:txBody>
          <a:bodyPr wrap="square" rtlCol="0">
            <a:spAutoFit/>
          </a:bodyPr>
          <a:lstStyle/>
          <a:p>
            <a:r>
              <a:rPr lang="en-GB" dirty="0"/>
              <a:t>#</a:t>
            </a:r>
            <a:endParaRPr lang="en-US" dirty="0"/>
          </a:p>
        </p:txBody>
      </p:sp>
      <p:sp>
        <p:nvSpPr>
          <p:cNvPr id="83" name="TextBox 82"/>
          <p:cNvSpPr txBox="1"/>
          <p:nvPr/>
        </p:nvSpPr>
        <p:spPr>
          <a:xfrm>
            <a:off x="7701434" y="2434362"/>
            <a:ext cx="157091" cy="246221"/>
          </a:xfrm>
          <a:prstGeom prst="rect">
            <a:avLst/>
          </a:prstGeom>
          <a:noFill/>
        </p:spPr>
        <p:txBody>
          <a:bodyPr wrap="square" rtlCol="0">
            <a:spAutoFit/>
          </a:bodyPr>
          <a:lstStyle/>
          <a:p>
            <a:r>
              <a:rPr lang="en-GB" dirty="0"/>
              <a:t>#</a:t>
            </a:r>
            <a:endParaRPr lang="en-US" dirty="0"/>
          </a:p>
        </p:txBody>
      </p:sp>
      <p:sp>
        <p:nvSpPr>
          <p:cNvPr id="84" name="TextBox 83"/>
          <p:cNvSpPr txBox="1"/>
          <p:nvPr/>
        </p:nvSpPr>
        <p:spPr>
          <a:xfrm>
            <a:off x="8843657" y="2434362"/>
            <a:ext cx="157091" cy="246221"/>
          </a:xfrm>
          <a:prstGeom prst="rect">
            <a:avLst/>
          </a:prstGeom>
          <a:noFill/>
        </p:spPr>
        <p:txBody>
          <a:bodyPr wrap="square" rtlCol="0">
            <a:spAutoFit/>
          </a:bodyPr>
          <a:lstStyle/>
          <a:p>
            <a:r>
              <a:rPr lang="en-GB" dirty="0"/>
              <a:t>#</a:t>
            </a:r>
            <a:endParaRPr lang="en-US" dirty="0"/>
          </a:p>
        </p:txBody>
      </p:sp>
      <p:sp>
        <p:nvSpPr>
          <p:cNvPr id="85" name="TextBox 84"/>
          <p:cNvSpPr txBox="1"/>
          <p:nvPr/>
        </p:nvSpPr>
        <p:spPr>
          <a:xfrm>
            <a:off x="8312165" y="2439766"/>
            <a:ext cx="157091" cy="246221"/>
          </a:xfrm>
          <a:prstGeom prst="rect">
            <a:avLst/>
          </a:prstGeom>
          <a:noFill/>
        </p:spPr>
        <p:txBody>
          <a:bodyPr wrap="square" rtlCol="0">
            <a:spAutoFit/>
          </a:bodyPr>
          <a:lstStyle/>
          <a:p>
            <a:r>
              <a:rPr lang="en-GB" dirty="0"/>
              <a:t>#</a:t>
            </a:r>
            <a:endParaRPr lang="en-US" dirty="0"/>
          </a:p>
        </p:txBody>
      </p:sp>
      <p:sp>
        <p:nvSpPr>
          <p:cNvPr id="4" name="TextBox 3"/>
          <p:cNvSpPr txBox="1"/>
          <p:nvPr/>
        </p:nvSpPr>
        <p:spPr>
          <a:xfrm>
            <a:off x="4913131" y="1409815"/>
            <a:ext cx="1443313" cy="553998"/>
          </a:xfrm>
          <a:prstGeom prst="rect">
            <a:avLst/>
          </a:prstGeom>
          <a:noFill/>
        </p:spPr>
        <p:txBody>
          <a:bodyPr wrap="square" rtlCol="0">
            <a:spAutoFit/>
          </a:bodyPr>
          <a:lstStyle/>
          <a:p>
            <a:pPr algn="ctr"/>
            <a:endParaRPr lang="en-GB" sz="1400" b="1" dirty="0">
              <a:latin typeface="+mn-lt"/>
            </a:endParaRPr>
          </a:p>
          <a:p>
            <a:pPr algn="ctr"/>
            <a:r>
              <a:rPr lang="en-GB" sz="1600" b="1" dirty="0">
                <a:latin typeface="+mn-lt"/>
              </a:rPr>
              <a:t>CLS</a:t>
            </a:r>
            <a:endParaRPr lang="en-US" sz="1600" b="1" dirty="0">
              <a:latin typeface="+mn-lt"/>
            </a:endParaRPr>
          </a:p>
        </p:txBody>
      </p:sp>
      <p:cxnSp>
        <p:nvCxnSpPr>
          <p:cNvPr id="98" name="Straight Arrow Connector 97"/>
          <p:cNvCxnSpPr/>
          <p:nvPr/>
        </p:nvCxnSpPr>
        <p:spPr>
          <a:xfrm>
            <a:off x="2104329" y="4055795"/>
            <a:ext cx="10418" cy="32355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H="1">
            <a:off x="2127104" y="4644741"/>
            <a:ext cx="1563" cy="287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2141024" y="5436922"/>
            <a:ext cx="0" cy="319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Rounded Rectangle 120"/>
          <p:cNvSpPr/>
          <p:nvPr/>
        </p:nvSpPr>
        <p:spPr bwMode="auto">
          <a:xfrm>
            <a:off x="6023234" y="3131183"/>
            <a:ext cx="628322"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MLC/ Murex</a:t>
            </a:r>
          </a:p>
        </p:txBody>
      </p:sp>
      <p:cxnSp>
        <p:nvCxnSpPr>
          <p:cNvPr id="122" name="Straight Arrow Connector 121"/>
          <p:cNvCxnSpPr/>
          <p:nvPr/>
        </p:nvCxnSpPr>
        <p:spPr>
          <a:xfrm>
            <a:off x="6235633" y="2243521"/>
            <a:ext cx="0" cy="88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6356445" y="2243521"/>
            <a:ext cx="1" cy="8876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402726" y="6385348"/>
            <a:ext cx="622597" cy="338554"/>
          </a:xfrm>
          <a:prstGeom prst="rect">
            <a:avLst/>
          </a:prstGeom>
          <a:noFill/>
        </p:spPr>
        <p:txBody>
          <a:bodyPr wrap="square" rtlCol="0">
            <a:spAutoFit/>
          </a:bodyPr>
          <a:lstStyle/>
          <a:p>
            <a:r>
              <a:rPr lang="en-GB" sz="800" dirty="0">
                <a:solidFill>
                  <a:srgbClr val="000000"/>
                </a:solidFill>
              </a:rPr>
              <a:t>Batch / Intra-day</a:t>
            </a:r>
            <a:endParaRPr lang="en-US" sz="800" dirty="0">
              <a:solidFill>
                <a:srgbClr val="000000"/>
              </a:solidFill>
            </a:endParaRPr>
          </a:p>
        </p:txBody>
      </p:sp>
      <p:cxnSp>
        <p:nvCxnSpPr>
          <p:cNvPr id="129" name="Straight Arrow Connector 128"/>
          <p:cNvCxnSpPr/>
          <p:nvPr/>
        </p:nvCxnSpPr>
        <p:spPr>
          <a:xfrm flipV="1">
            <a:off x="402726" y="6328556"/>
            <a:ext cx="0" cy="35189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1218495" y="6382103"/>
            <a:ext cx="622597" cy="215444"/>
          </a:xfrm>
          <a:prstGeom prst="rect">
            <a:avLst/>
          </a:prstGeom>
          <a:noFill/>
        </p:spPr>
        <p:txBody>
          <a:bodyPr wrap="square" rtlCol="0">
            <a:spAutoFit/>
          </a:bodyPr>
          <a:lstStyle/>
          <a:p>
            <a:r>
              <a:rPr lang="en-GB" sz="800" dirty="0">
                <a:solidFill>
                  <a:srgbClr val="000000"/>
                </a:solidFill>
              </a:rPr>
              <a:t>Real-time</a:t>
            </a:r>
            <a:endParaRPr lang="en-US" sz="800" dirty="0">
              <a:solidFill>
                <a:srgbClr val="000000"/>
              </a:solidFill>
            </a:endParaRPr>
          </a:p>
        </p:txBody>
      </p:sp>
      <p:cxnSp>
        <p:nvCxnSpPr>
          <p:cNvPr id="131" name="Straight Arrow Connector 130"/>
          <p:cNvCxnSpPr/>
          <p:nvPr/>
        </p:nvCxnSpPr>
        <p:spPr>
          <a:xfrm flipV="1">
            <a:off x="1218495" y="6328556"/>
            <a:ext cx="0" cy="363268"/>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V="1">
            <a:off x="1985045" y="6342203"/>
            <a:ext cx="0" cy="338246"/>
          </a:xfrm>
          <a:prstGeom prst="straightConnector1">
            <a:avLst/>
          </a:prstGeom>
          <a:ln>
            <a:solidFill>
              <a:schemeClr val="tx1"/>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1985045" y="6398023"/>
            <a:ext cx="622597" cy="215444"/>
          </a:xfrm>
          <a:prstGeom prst="rect">
            <a:avLst/>
          </a:prstGeom>
          <a:noFill/>
        </p:spPr>
        <p:txBody>
          <a:bodyPr wrap="square" rtlCol="0">
            <a:spAutoFit/>
          </a:bodyPr>
          <a:lstStyle/>
          <a:p>
            <a:r>
              <a:rPr lang="en-GB" sz="800" dirty="0">
                <a:solidFill>
                  <a:srgbClr val="000000"/>
                </a:solidFill>
              </a:rPr>
              <a:t>Manual</a:t>
            </a:r>
            <a:endParaRPr lang="en-US" sz="800" dirty="0">
              <a:solidFill>
                <a:srgbClr val="000000"/>
              </a:solidFill>
            </a:endParaRPr>
          </a:p>
        </p:txBody>
      </p:sp>
      <p:sp>
        <p:nvSpPr>
          <p:cNvPr id="78" name="Rectangle 77"/>
          <p:cNvSpPr/>
          <p:nvPr/>
        </p:nvSpPr>
        <p:spPr>
          <a:xfrm>
            <a:off x="7688995" y="153759"/>
            <a:ext cx="1275617" cy="291682"/>
          </a:xfrm>
          <a:prstGeom prst="rect">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Target State</a:t>
            </a:r>
            <a:endParaRPr lang="en-US" sz="1400" b="1" dirty="0"/>
          </a:p>
        </p:txBody>
      </p:sp>
      <p:sp>
        <p:nvSpPr>
          <p:cNvPr id="79" name="Rounded Rectangle 78"/>
          <p:cNvSpPr/>
          <p:nvPr/>
        </p:nvSpPr>
        <p:spPr>
          <a:xfrm>
            <a:off x="2632347" y="6389619"/>
            <a:ext cx="4769057" cy="290829"/>
          </a:xfrm>
          <a:prstGeom prst="roundRect">
            <a:avLst/>
          </a:prstGeom>
          <a:no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p:cNvSpPr txBox="1"/>
          <p:nvPr/>
        </p:nvSpPr>
        <p:spPr>
          <a:xfrm>
            <a:off x="5028082" y="2436596"/>
            <a:ext cx="883786" cy="707886"/>
          </a:xfrm>
          <a:prstGeom prst="rect">
            <a:avLst/>
          </a:prstGeom>
          <a:noFill/>
        </p:spPr>
        <p:txBody>
          <a:bodyPr wrap="square" rtlCol="0">
            <a:spAutoFit/>
          </a:bodyPr>
          <a:lstStyle/>
          <a:p>
            <a:r>
              <a:rPr lang="en-GB" dirty="0"/>
              <a:t>Pricing &amp; Credit Conditions</a:t>
            </a:r>
          </a:p>
          <a:p>
            <a:r>
              <a:rPr lang="en-GB" dirty="0"/>
              <a:t>Limit ID</a:t>
            </a:r>
            <a:endParaRPr lang="en-US" dirty="0"/>
          </a:p>
        </p:txBody>
      </p:sp>
      <p:sp>
        <p:nvSpPr>
          <p:cNvPr id="6" name="Slide Number Placeholder 5"/>
          <p:cNvSpPr>
            <a:spLocks noGrp="1"/>
          </p:cNvSpPr>
          <p:nvPr>
            <p:ph type="sldNum" sz="quarter" idx="10"/>
          </p:nvPr>
        </p:nvSpPr>
        <p:spPr/>
        <p:txBody>
          <a:bodyPr/>
          <a:lstStyle/>
          <a:p>
            <a:pPr>
              <a:defRPr/>
            </a:pPr>
            <a:fld id="{9852D9AB-AB35-4FF6-8E25-5258891A136D}" type="slidenum">
              <a:rPr lang="en-US" altLang="en-US" smtClean="0"/>
              <a:pPr>
                <a:defRPr/>
              </a:pPr>
              <a:t>6</a:t>
            </a:fld>
            <a:endParaRPr lang="en-US" altLang="en-US" dirty="0"/>
          </a:p>
        </p:txBody>
      </p:sp>
      <p:sp>
        <p:nvSpPr>
          <p:cNvPr id="76" name="TextBox 75"/>
          <p:cNvSpPr txBox="1"/>
          <p:nvPr/>
        </p:nvSpPr>
        <p:spPr>
          <a:xfrm>
            <a:off x="242388" y="829735"/>
            <a:ext cx="2200957" cy="577081"/>
          </a:xfrm>
          <a:prstGeom prst="rect">
            <a:avLst/>
          </a:prstGeom>
          <a:noFill/>
        </p:spPr>
        <p:txBody>
          <a:bodyPr wrap="square" rtlCol="0">
            <a:spAutoFit/>
          </a:bodyPr>
          <a:lstStyle/>
          <a:p>
            <a:endParaRPr lang="en-GB" sz="1050" dirty="0">
              <a:solidFill>
                <a:srgbClr val="FF0000"/>
              </a:solidFill>
            </a:endParaRPr>
          </a:p>
          <a:p>
            <a:r>
              <a:rPr lang="en-GB" sz="1050" dirty="0">
                <a:solidFill>
                  <a:srgbClr val="FF0000"/>
                </a:solidFill>
              </a:rPr>
              <a:t>Payload </a:t>
            </a:r>
            <a:r>
              <a:rPr lang="en-GB" sz="1050" dirty="0" err="1">
                <a:solidFill>
                  <a:srgbClr val="FF0000"/>
                </a:solidFill>
              </a:rPr>
              <a:t>ia</a:t>
            </a:r>
            <a:r>
              <a:rPr lang="en-GB" sz="1050" dirty="0">
                <a:solidFill>
                  <a:srgbClr val="FF0000"/>
                </a:solidFill>
              </a:rPr>
              <a:t> in kB and compute is not in the DB </a:t>
            </a:r>
            <a:endParaRPr lang="en-US" sz="1050" dirty="0">
              <a:solidFill>
                <a:srgbClr val="FF0000"/>
              </a:solidFill>
            </a:endParaRPr>
          </a:p>
        </p:txBody>
      </p:sp>
    </p:spTree>
    <p:extLst>
      <p:ext uri="{BB962C8B-B14F-4D97-AF65-F5344CB8AC3E}">
        <p14:creationId xmlns:p14="http://schemas.microsoft.com/office/powerpoint/2010/main" val="229699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6606657" y="1225963"/>
            <a:ext cx="2358324" cy="734427"/>
          </a:xfrm>
          <a:prstGeom prst="roundRect">
            <a:avLst/>
          </a:prstGeom>
          <a:no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7" name="Table 96"/>
          <p:cNvGraphicFramePr>
            <a:graphicFrameLocks noGrp="1"/>
          </p:cNvGraphicFramePr>
          <p:nvPr>
            <p:extLst>
              <p:ext uri="{D42A27DB-BD31-4B8C-83A1-F6EECF244321}">
                <p14:modId xmlns:p14="http://schemas.microsoft.com/office/powerpoint/2010/main" val="3058851265"/>
              </p:ext>
            </p:extLst>
          </p:nvPr>
        </p:nvGraphicFramePr>
        <p:xfrm>
          <a:off x="132179" y="2765617"/>
          <a:ext cx="8912792" cy="1285240"/>
        </p:xfrm>
        <a:graphic>
          <a:graphicData uri="http://schemas.openxmlformats.org/drawingml/2006/table">
            <a:tbl>
              <a:tblPr firstRow="1" bandRow="1">
                <a:tableStyleId>{17292A2E-F333-43FB-9621-5CBBE7FDCDCB}</a:tableStyleId>
              </a:tblPr>
              <a:tblGrid>
                <a:gridCol w="1973625">
                  <a:extLst>
                    <a:ext uri="{9D8B030D-6E8A-4147-A177-3AD203B41FA5}">
                      <a16:colId xmlns:a16="http://schemas.microsoft.com/office/drawing/2014/main" val="1654124195"/>
                    </a:ext>
                  </a:extLst>
                </a:gridCol>
                <a:gridCol w="3630304">
                  <a:extLst>
                    <a:ext uri="{9D8B030D-6E8A-4147-A177-3AD203B41FA5}">
                      <a16:colId xmlns:a16="http://schemas.microsoft.com/office/drawing/2014/main" val="1790484217"/>
                    </a:ext>
                  </a:extLst>
                </a:gridCol>
                <a:gridCol w="3308863">
                  <a:extLst>
                    <a:ext uri="{9D8B030D-6E8A-4147-A177-3AD203B41FA5}">
                      <a16:colId xmlns:a16="http://schemas.microsoft.com/office/drawing/2014/main" val="1000827179"/>
                    </a:ext>
                  </a:extLst>
                </a:gridCol>
              </a:tblGrid>
              <a:tr h="370840">
                <a:tc>
                  <a:txBody>
                    <a:bodyPr/>
                    <a:lstStyle/>
                    <a:p>
                      <a:pPr algn="ctr"/>
                      <a:r>
                        <a:rPr lang="en-GB" sz="1200" dirty="0"/>
                        <a:t>Process </a:t>
                      </a:r>
                      <a:endParaRPr lang="en-US" sz="1200"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dirty="0"/>
                        <a:t>High</a:t>
                      </a:r>
                      <a:r>
                        <a:rPr lang="en-GB" sz="1200" baseline="0" dirty="0"/>
                        <a:t> IBG credit exposure / volume</a:t>
                      </a:r>
                      <a:endParaRPr lang="en-US" sz="1200"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dirty="0"/>
                        <a:t>Low IBG</a:t>
                      </a:r>
                      <a:r>
                        <a:rPr lang="en-GB" sz="1200" baseline="0" dirty="0"/>
                        <a:t> credit exposure / volume</a:t>
                      </a:r>
                      <a:endParaRPr lang="en-US" sz="1200" dirty="0"/>
                    </a:p>
                    <a:p>
                      <a:pPr algn="ctr"/>
                      <a:endParaRPr lang="en-US"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7139598"/>
                  </a:ext>
                </a:extLst>
              </a:tr>
              <a:tr h="370840">
                <a:tc>
                  <a:txBody>
                    <a:bodyPr/>
                    <a:lstStyle/>
                    <a:p>
                      <a:r>
                        <a:rPr lang="en-GB" sz="1200" dirty="0"/>
                        <a:t>Activation Flow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a:t>STP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a:t>Manual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6389516"/>
                  </a:ext>
                </a:extLst>
              </a:tr>
              <a:tr h="370840">
                <a:tc>
                  <a:txBody>
                    <a:bodyPr/>
                    <a:lstStyle/>
                    <a:p>
                      <a:r>
                        <a:rPr lang="en-GB" sz="1200" dirty="0"/>
                        <a:t>Utilisation &amp; Excess Mgmt  Flow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indent="-109538">
                        <a:buFont typeface="Arial" panose="020B0604020202020204" pitchFamily="34" charset="0"/>
                        <a:buChar char="•"/>
                      </a:pPr>
                      <a:r>
                        <a:rPr lang="en-GB" sz="1200" dirty="0"/>
                        <a:t>Real</a:t>
                      </a:r>
                      <a:r>
                        <a:rPr lang="en-GB" sz="1200" baseline="0" dirty="0"/>
                        <a:t>-time, event-driven (</a:t>
                      </a:r>
                      <a:r>
                        <a:rPr lang="en-GB" sz="1200" dirty="0"/>
                        <a:t>reuse current interfaces)</a:t>
                      </a:r>
                    </a:p>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Intra-day (hourly update) from MLC</a:t>
                      </a:r>
                      <a:r>
                        <a:rPr lang="en-GB" sz="1200" baseline="0" dirty="0">
                          <a:solidFill>
                            <a:schemeClr val="tx1"/>
                          </a:solidFill>
                        </a:rPr>
                        <a:t> to CLS</a:t>
                      </a:r>
                      <a:r>
                        <a:rPr lang="en-GB" sz="1200" dirty="0">
                          <a:solidFill>
                            <a:schemeClr val="tx1"/>
                          </a:solidFill>
                        </a:rPr>
                        <a:t> </a:t>
                      </a:r>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indent="-109538">
                        <a:buFont typeface="Wingdings" panose="05000000000000000000" pitchFamily="2" charset="2"/>
                        <a:buChar char="§"/>
                      </a:pPr>
                      <a:r>
                        <a:rPr lang="en-GB" sz="1200" dirty="0"/>
                        <a:t>T+1 batch (reuse current interfaces)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9154873"/>
                  </a:ext>
                </a:extLst>
              </a:tr>
            </a:tbl>
          </a:graphicData>
        </a:graphic>
      </p:graphicFrame>
      <p:sp>
        <p:nvSpPr>
          <p:cNvPr id="2" name="Title 1"/>
          <p:cNvSpPr>
            <a:spLocks noGrp="1"/>
          </p:cNvSpPr>
          <p:nvPr>
            <p:ph type="title"/>
          </p:nvPr>
        </p:nvSpPr>
        <p:spPr>
          <a:xfrm>
            <a:off x="1405" y="17296"/>
            <a:ext cx="9142595" cy="577850"/>
          </a:xfrm>
        </p:spPr>
        <p:txBody>
          <a:bodyPr/>
          <a:lstStyle/>
          <a:p>
            <a:r>
              <a:rPr lang="en-GB" sz="2000" dirty="0">
                <a:latin typeface="+mn-lt"/>
                <a:cs typeface="Arial" pitchFamily="34" charset="0"/>
              </a:rPr>
              <a:t>Architecture map – Target State (Approach for High vs Low credit exposure/volume systems)</a:t>
            </a:r>
            <a:endParaRPr lang="en-US" sz="2000" dirty="0">
              <a:latin typeface="+mn-lt"/>
            </a:endParaRPr>
          </a:p>
        </p:txBody>
      </p:sp>
      <p:cxnSp>
        <p:nvCxnSpPr>
          <p:cNvPr id="86" name="Straight Connector 85"/>
          <p:cNvCxnSpPr/>
          <p:nvPr/>
        </p:nvCxnSpPr>
        <p:spPr bwMode="auto">
          <a:xfrm>
            <a:off x="2693656" y="4154600"/>
            <a:ext cx="959961" cy="914400"/>
          </a:xfrm>
          <a:prstGeom prst="line">
            <a:avLst/>
          </a:prstGeom>
          <a:noFill/>
          <a:ln w="9525" cap="flat" cmpd="sng" algn="ctr">
            <a:noFill/>
            <a:prstDash val="solid"/>
            <a:round/>
            <a:headEnd type="none" w="med" len="med"/>
            <a:tailEnd type="none" w="med" len="med"/>
          </a:ln>
          <a:effectLst/>
        </p:spPr>
      </p:cxnSp>
      <p:sp>
        <p:nvSpPr>
          <p:cNvPr id="80" name="Rounded Rectangle 79"/>
          <p:cNvSpPr/>
          <p:nvPr/>
        </p:nvSpPr>
        <p:spPr bwMode="auto">
          <a:xfrm>
            <a:off x="2417941" y="846515"/>
            <a:ext cx="6392208" cy="300872"/>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100" b="1" dirty="0">
              <a:solidFill>
                <a:srgbClr val="000000"/>
              </a:solidFill>
              <a:latin typeface="+mn-lt"/>
              <a:cs typeface="Arial" pitchFamily="34" charset="0"/>
            </a:endParaRPr>
          </a:p>
        </p:txBody>
      </p:sp>
      <p:sp>
        <p:nvSpPr>
          <p:cNvPr id="92" name="Rounded Rectangle 91"/>
          <p:cNvSpPr/>
          <p:nvPr/>
        </p:nvSpPr>
        <p:spPr bwMode="auto">
          <a:xfrm>
            <a:off x="2172789" y="2036886"/>
            <a:ext cx="738230"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Finacle SG</a:t>
            </a:r>
          </a:p>
        </p:txBody>
      </p:sp>
      <p:cxnSp>
        <p:nvCxnSpPr>
          <p:cNvPr id="116" name="Straight Arrow Connector 115"/>
          <p:cNvCxnSpPr/>
          <p:nvPr/>
        </p:nvCxnSpPr>
        <p:spPr>
          <a:xfrm>
            <a:off x="2657743" y="1145550"/>
            <a:ext cx="0" cy="88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flipV="1">
            <a:off x="2761833" y="1145550"/>
            <a:ext cx="1" cy="887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Rounded Rectangle 161"/>
          <p:cNvSpPr/>
          <p:nvPr/>
        </p:nvSpPr>
        <p:spPr bwMode="auto">
          <a:xfrm>
            <a:off x="3319691" y="2046188"/>
            <a:ext cx="640488"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Finacle CN</a:t>
            </a:r>
          </a:p>
        </p:txBody>
      </p:sp>
      <p:cxnSp>
        <p:nvCxnSpPr>
          <p:cNvPr id="163" name="Straight Arrow Connector 162"/>
          <p:cNvCxnSpPr/>
          <p:nvPr/>
        </p:nvCxnSpPr>
        <p:spPr>
          <a:xfrm>
            <a:off x="3658760" y="1134409"/>
            <a:ext cx="0" cy="88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V="1">
            <a:off x="3813467" y="1134409"/>
            <a:ext cx="1" cy="887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8" name="Rounded Rectangle 167"/>
          <p:cNvSpPr/>
          <p:nvPr/>
        </p:nvSpPr>
        <p:spPr bwMode="auto">
          <a:xfrm>
            <a:off x="2987220" y="2045015"/>
            <a:ext cx="271890"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a:t>
            </a:r>
          </a:p>
        </p:txBody>
      </p:sp>
      <p:sp>
        <p:nvSpPr>
          <p:cNvPr id="172" name="Rounded Rectangle 171"/>
          <p:cNvSpPr/>
          <p:nvPr/>
        </p:nvSpPr>
        <p:spPr bwMode="auto">
          <a:xfrm>
            <a:off x="4036946" y="2046188"/>
            <a:ext cx="551629" cy="425821"/>
          </a:xfrm>
          <a:prstGeom prst="roundRect">
            <a:avLst/>
          </a:prstGeom>
          <a:solidFill>
            <a:schemeClr val="bg1">
              <a:lumMod val="95000"/>
            </a:schemeClr>
          </a:solidFill>
          <a:ln w="9525" cap="flat" cmpd="sng" algn="ctr">
            <a:solidFill>
              <a:schemeClr val="tx1"/>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SG CASA</a:t>
            </a:r>
          </a:p>
        </p:txBody>
      </p:sp>
      <p:sp>
        <p:nvSpPr>
          <p:cNvPr id="176" name="Rounded Rectangle 175"/>
          <p:cNvSpPr/>
          <p:nvPr/>
        </p:nvSpPr>
        <p:spPr bwMode="auto">
          <a:xfrm>
            <a:off x="4643583" y="2036886"/>
            <a:ext cx="614139" cy="425821"/>
          </a:xfrm>
          <a:prstGeom prst="roundRect">
            <a:avLst/>
          </a:prstGeom>
          <a:solidFill>
            <a:schemeClr val="bg1">
              <a:lumMod val="95000"/>
            </a:schemeClr>
          </a:solidFill>
          <a:ln w="9525" cap="flat" cmpd="sng" algn="ctr">
            <a:solidFill>
              <a:schemeClr val="tx1"/>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FPRO</a:t>
            </a:r>
            <a:endParaRPr lang="en-GB" sz="1100" b="1" baseline="30000" dirty="0">
              <a:solidFill>
                <a:srgbClr val="000000"/>
              </a:solidFill>
              <a:latin typeface="+mn-lt"/>
              <a:cs typeface="Arial" pitchFamily="34" charset="0"/>
            </a:endParaRPr>
          </a:p>
        </p:txBody>
      </p:sp>
      <p:cxnSp>
        <p:nvCxnSpPr>
          <p:cNvPr id="178" name="Straight Arrow Connector 177"/>
          <p:cNvCxnSpPr/>
          <p:nvPr/>
        </p:nvCxnSpPr>
        <p:spPr>
          <a:xfrm flipV="1">
            <a:off x="5044339" y="1149224"/>
            <a:ext cx="1" cy="887662"/>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80" name="Rounded Rectangle 179"/>
          <p:cNvSpPr/>
          <p:nvPr/>
        </p:nvSpPr>
        <p:spPr bwMode="auto">
          <a:xfrm>
            <a:off x="5315205" y="2030834"/>
            <a:ext cx="564289"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IMEX</a:t>
            </a:r>
          </a:p>
        </p:txBody>
      </p:sp>
      <p:sp>
        <p:nvSpPr>
          <p:cNvPr id="185" name="Rounded Rectangle 184"/>
          <p:cNvSpPr/>
          <p:nvPr/>
        </p:nvSpPr>
        <p:spPr bwMode="auto">
          <a:xfrm>
            <a:off x="6606657" y="2033488"/>
            <a:ext cx="558800"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Vplus</a:t>
            </a:r>
          </a:p>
        </p:txBody>
      </p:sp>
      <p:sp>
        <p:nvSpPr>
          <p:cNvPr id="193" name="Rounded Rectangle 192"/>
          <p:cNvSpPr/>
          <p:nvPr/>
        </p:nvSpPr>
        <p:spPr bwMode="auto">
          <a:xfrm>
            <a:off x="7208959" y="2037641"/>
            <a:ext cx="536858"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UBIX</a:t>
            </a:r>
            <a:endParaRPr lang="en-GB" sz="1100" b="1" baseline="30000" dirty="0">
              <a:solidFill>
                <a:srgbClr val="000000"/>
              </a:solidFill>
              <a:latin typeface="+mn-lt"/>
              <a:cs typeface="Arial" pitchFamily="34" charset="0"/>
            </a:endParaRPr>
          </a:p>
        </p:txBody>
      </p:sp>
      <p:sp>
        <p:nvSpPr>
          <p:cNvPr id="198" name="Rounded Rectangle 197"/>
          <p:cNvSpPr/>
          <p:nvPr/>
        </p:nvSpPr>
        <p:spPr bwMode="auto">
          <a:xfrm>
            <a:off x="7789510" y="2037641"/>
            <a:ext cx="559039"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TZSP</a:t>
            </a:r>
            <a:endParaRPr lang="en-GB" sz="1100" b="1" baseline="30000" dirty="0">
              <a:solidFill>
                <a:srgbClr val="000000"/>
              </a:solidFill>
              <a:latin typeface="+mn-lt"/>
              <a:cs typeface="Arial" pitchFamily="34" charset="0"/>
            </a:endParaRPr>
          </a:p>
        </p:txBody>
      </p:sp>
      <p:sp>
        <p:nvSpPr>
          <p:cNvPr id="209" name="Rounded Rectangle 208"/>
          <p:cNvSpPr/>
          <p:nvPr/>
        </p:nvSpPr>
        <p:spPr bwMode="auto">
          <a:xfrm>
            <a:off x="-679" y="851494"/>
            <a:ext cx="2070338" cy="350587"/>
          </a:xfrm>
          <a:prstGeom prst="round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Central Limit System (Services &amp; Credit Master Data) </a:t>
            </a:r>
          </a:p>
        </p:txBody>
      </p:sp>
      <p:sp>
        <p:nvSpPr>
          <p:cNvPr id="211" name="Rounded Rectangle 210"/>
          <p:cNvSpPr/>
          <p:nvPr/>
        </p:nvSpPr>
        <p:spPr bwMode="auto">
          <a:xfrm>
            <a:off x="19797" y="2030834"/>
            <a:ext cx="2070338" cy="440002"/>
          </a:xfrm>
          <a:prstGeom prst="round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Product Processors &amp; Standalone Limit Systems</a:t>
            </a:r>
          </a:p>
        </p:txBody>
      </p:sp>
      <p:cxnSp>
        <p:nvCxnSpPr>
          <p:cNvPr id="87" name="Straight Arrow Connector 86"/>
          <p:cNvCxnSpPr/>
          <p:nvPr/>
        </p:nvCxnSpPr>
        <p:spPr>
          <a:xfrm>
            <a:off x="5496063" y="1145553"/>
            <a:ext cx="0" cy="88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5648463" y="1145553"/>
            <a:ext cx="1" cy="887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6828864" y="1142309"/>
            <a:ext cx="0" cy="887662"/>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6981264" y="1142309"/>
            <a:ext cx="1" cy="8876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4881338" y="1145550"/>
            <a:ext cx="0" cy="887662"/>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7554910" y="1145978"/>
            <a:ext cx="1" cy="8876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7391909" y="1142304"/>
            <a:ext cx="0" cy="887662"/>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8220803" y="1142731"/>
            <a:ext cx="1" cy="8876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8057802" y="1139057"/>
            <a:ext cx="0" cy="887662"/>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154780" y="1291172"/>
            <a:ext cx="69731" cy="6163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1" name="Straight Arrow Connector 100"/>
          <p:cNvCxnSpPr/>
          <p:nvPr/>
        </p:nvCxnSpPr>
        <p:spPr>
          <a:xfrm>
            <a:off x="4252225" y="1147150"/>
            <a:ext cx="0" cy="88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4404625" y="1147150"/>
            <a:ext cx="1" cy="887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bwMode="auto">
          <a:xfrm>
            <a:off x="8405942" y="2039913"/>
            <a:ext cx="559039"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a:t>
            </a:r>
            <a:endParaRPr lang="en-GB" sz="1100" b="1" baseline="30000" dirty="0">
              <a:solidFill>
                <a:srgbClr val="000000"/>
              </a:solidFill>
              <a:latin typeface="+mn-lt"/>
              <a:cs typeface="Arial" pitchFamily="34" charset="0"/>
            </a:endParaRPr>
          </a:p>
        </p:txBody>
      </p:sp>
      <p:cxnSp>
        <p:nvCxnSpPr>
          <p:cNvPr id="104" name="Straight Arrow Connector 103"/>
          <p:cNvCxnSpPr/>
          <p:nvPr/>
        </p:nvCxnSpPr>
        <p:spPr>
          <a:xfrm flipV="1">
            <a:off x="8747295" y="1145003"/>
            <a:ext cx="1" cy="8876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8614274" y="1141329"/>
            <a:ext cx="0" cy="887662"/>
          </a:xfrm>
          <a:prstGeom prst="straightConnector1">
            <a:avLst/>
          </a:prstGeom>
          <a:ln>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42388" y="6136536"/>
            <a:ext cx="761021" cy="276999"/>
          </a:xfrm>
          <a:prstGeom prst="rect">
            <a:avLst/>
          </a:prstGeom>
          <a:noFill/>
        </p:spPr>
        <p:txBody>
          <a:bodyPr wrap="square" rtlCol="0">
            <a:spAutoFit/>
          </a:bodyPr>
          <a:lstStyle/>
          <a:p>
            <a:r>
              <a:rPr lang="en-GB" sz="1200" b="1" dirty="0">
                <a:solidFill>
                  <a:srgbClr val="000000"/>
                </a:solidFill>
              </a:rPr>
              <a:t>Legend</a:t>
            </a:r>
          </a:p>
        </p:txBody>
      </p:sp>
      <p:sp>
        <p:nvSpPr>
          <p:cNvPr id="112" name="Oval 111"/>
          <p:cNvSpPr/>
          <p:nvPr/>
        </p:nvSpPr>
        <p:spPr>
          <a:xfrm>
            <a:off x="5738098" y="1291172"/>
            <a:ext cx="69731" cy="6163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7059041" y="1291172"/>
            <a:ext cx="69731" cy="6163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7677249" y="1291172"/>
            <a:ext cx="69731" cy="6163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8832606" y="1291172"/>
            <a:ext cx="69731" cy="6163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2743641" y="6285627"/>
            <a:ext cx="60363" cy="6163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7001848" y="1383212"/>
            <a:ext cx="157091" cy="246221"/>
          </a:xfrm>
          <a:prstGeom prst="rect">
            <a:avLst/>
          </a:prstGeom>
          <a:noFill/>
        </p:spPr>
        <p:txBody>
          <a:bodyPr wrap="square" rtlCol="0">
            <a:spAutoFit/>
          </a:bodyPr>
          <a:lstStyle/>
          <a:p>
            <a:r>
              <a:rPr lang="en-GB" dirty="0"/>
              <a:t>#</a:t>
            </a:r>
            <a:endParaRPr lang="en-US" dirty="0"/>
          </a:p>
        </p:txBody>
      </p:sp>
      <p:sp>
        <p:nvSpPr>
          <p:cNvPr id="83" name="TextBox 82"/>
          <p:cNvSpPr txBox="1"/>
          <p:nvPr/>
        </p:nvSpPr>
        <p:spPr>
          <a:xfrm>
            <a:off x="7598196" y="1336667"/>
            <a:ext cx="157091" cy="246221"/>
          </a:xfrm>
          <a:prstGeom prst="rect">
            <a:avLst/>
          </a:prstGeom>
          <a:noFill/>
        </p:spPr>
        <p:txBody>
          <a:bodyPr wrap="square" rtlCol="0">
            <a:spAutoFit/>
          </a:bodyPr>
          <a:lstStyle/>
          <a:p>
            <a:r>
              <a:rPr lang="en-GB" dirty="0"/>
              <a:t>#</a:t>
            </a:r>
            <a:endParaRPr lang="en-US" dirty="0"/>
          </a:p>
        </p:txBody>
      </p:sp>
      <p:sp>
        <p:nvSpPr>
          <p:cNvPr id="84" name="TextBox 83"/>
          <p:cNvSpPr txBox="1"/>
          <p:nvPr/>
        </p:nvSpPr>
        <p:spPr>
          <a:xfrm>
            <a:off x="8740419" y="1336667"/>
            <a:ext cx="157091" cy="246221"/>
          </a:xfrm>
          <a:prstGeom prst="rect">
            <a:avLst/>
          </a:prstGeom>
          <a:noFill/>
        </p:spPr>
        <p:txBody>
          <a:bodyPr wrap="square" rtlCol="0">
            <a:spAutoFit/>
          </a:bodyPr>
          <a:lstStyle/>
          <a:p>
            <a:r>
              <a:rPr lang="en-GB" dirty="0"/>
              <a:t>#</a:t>
            </a:r>
            <a:endParaRPr lang="en-US" dirty="0"/>
          </a:p>
        </p:txBody>
      </p:sp>
      <p:sp>
        <p:nvSpPr>
          <p:cNvPr id="85" name="TextBox 84"/>
          <p:cNvSpPr txBox="1"/>
          <p:nvPr/>
        </p:nvSpPr>
        <p:spPr>
          <a:xfrm>
            <a:off x="8208927" y="1342071"/>
            <a:ext cx="157091" cy="246221"/>
          </a:xfrm>
          <a:prstGeom prst="rect">
            <a:avLst/>
          </a:prstGeom>
          <a:noFill/>
        </p:spPr>
        <p:txBody>
          <a:bodyPr wrap="square" rtlCol="0">
            <a:spAutoFit/>
          </a:bodyPr>
          <a:lstStyle/>
          <a:p>
            <a:r>
              <a:rPr lang="en-GB" dirty="0"/>
              <a:t>#</a:t>
            </a:r>
            <a:endParaRPr lang="en-US" dirty="0"/>
          </a:p>
        </p:txBody>
      </p:sp>
      <p:sp>
        <p:nvSpPr>
          <p:cNvPr id="4" name="TextBox 3"/>
          <p:cNvSpPr txBox="1"/>
          <p:nvPr/>
        </p:nvSpPr>
        <p:spPr>
          <a:xfrm>
            <a:off x="5315205" y="852409"/>
            <a:ext cx="490394" cy="307777"/>
          </a:xfrm>
          <a:prstGeom prst="rect">
            <a:avLst/>
          </a:prstGeom>
          <a:noFill/>
        </p:spPr>
        <p:txBody>
          <a:bodyPr wrap="square" rtlCol="0">
            <a:spAutoFit/>
          </a:bodyPr>
          <a:lstStyle/>
          <a:p>
            <a:r>
              <a:rPr lang="en-GB" sz="1400" b="1" dirty="0">
                <a:latin typeface="+mn-lt"/>
              </a:rPr>
              <a:t>CLS</a:t>
            </a:r>
            <a:endParaRPr lang="en-US" sz="1400" b="1" dirty="0">
              <a:latin typeface="+mn-lt"/>
            </a:endParaRPr>
          </a:p>
        </p:txBody>
      </p:sp>
      <p:cxnSp>
        <p:nvCxnSpPr>
          <p:cNvPr id="99" name="Straight Arrow Connector 98"/>
          <p:cNvCxnSpPr/>
          <p:nvPr/>
        </p:nvCxnSpPr>
        <p:spPr>
          <a:xfrm flipH="1">
            <a:off x="1983278" y="3267727"/>
            <a:ext cx="1563" cy="287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1969851" y="3670168"/>
            <a:ext cx="0" cy="319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Rounded Rectangle 120"/>
          <p:cNvSpPr/>
          <p:nvPr/>
        </p:nvSpPr>
        <p:spPr bwMode="auto">
          <a:xfrm>
            <a:off x="5919996" y="2033488"/>
            <a:ext cx="628322"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MLC/ Murex</a:t>
            </a:r>
          </a:p>
        </p:txBody>
      </p:sp>
      <p:cxnSp>
        <p:nvCxnSpPr>
          <p:cNvPr id="122" name="Straight Arrow Connector 121"/>
          <p:cNvCxnSpPr/>
          <p:nvPr/>
        </p:nvCxnSpPr>
        <p:spPr>
          <a:xfrm>
            <a:off x="6132395" y="1145826"/>
            <a:ext cx="0" cy="88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6253207" y="1145826"/>
            <a:ext cx="1" cy="8876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07" name="Table 106"/>
          <p:cNvGraphicFramePr>
            <a:graphicFrameLocks noGrp="1"/>
          </p:cNvGraphicFramePr>
          <p:nvPr>
            <p:extLst>
              <p:ext uri="{D42A27DB-BD31-4B8C-83A1-F6EECF244321}">
                <p14:modId xmlns:p14="http://schemas.microsoft.com/office/powerpoint/2010/main" val="652592604"/>
              </p:ext>
            </p:extLst>
          </p:nvPr>
        </p:nvGraphicFramePr>
        <p:xfrm>
          <a:off x="132179" y="4149791"/>
          <a:ext cx="8912792" cy="1737360"/>
        </p:xfrm>
        <a:graphic>
          <a:graphicData uri="http://schemas.openxmlformats.org/drawingml/2006/table">
            <a:tbl>
              <a:tblPr firstRow="1" bandRow="1">
                <a:tableStyleId>{17292A2E-F333-43FB-9621-5CBBE7FDCDCB}</a:tableStyleId>
              </a:tblPr>
              <a:tblGrid>
                <a:gridCol w="1973625">
                  <a:extLst>
                    <a:ext uri="{9D8B030D-6E8A-4147-A177-3AD203B41FA5}">
                      <a16:colId xmlns:a16="http://schemas.microsoft.com/office/drawing/2014/main" val="1654124195"/>
                    </a:ext>
                  </a:extLst>
                </a:gridCol>
                <a:gridCol w="3630304">
                  <a:extLst>
                    <a:ext uri="{9D8B030D-6E8A-4147-A177-3AD203B41FA5}">
                      <a16:colId xmlns:a16="http://schemas.microsoft.com/office/drawing/2014/main" val="1790484217"/>
                    </a:ext>
                  </a:extLst>
                </a:gridCol>
                <a:gridCol w="3308863">
                  <a:extLst>
                    <a:ext uri="{9D8B030D-6E8A-4147-A177-3AD203B41FA5}">
                      <a16:colId xmlns:a16="http://schemas.microsoft.com/office/drawing/2014/main" val="1000827179"/>
                    </a:ext>
                  </a:extLst>
                </a:gridCol>
              </a:tblGrid>
              <a:tr h="370840">
                <a:tc>
                  <a:txBody>
                    <a:bodyPr/>
                    <a:lstStyle/>
                    <a:p>
                      <a:pPr algn="ctr"/>
                      <a:r>
                        <a:rPr lang="en-GB" sz="1200" dirty="0"/>
                        <a:t>Data</a:t>
                      </a:r>
                      <a:endParaRPr lang="en-US" sz="1200"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dirty="0"/>
                        <a:t>High</a:t>
                      </a:r>
                      <a:r>
                        <a:rPr lang="en-GB" sz="1200" baseline="0" dirty="0"/>
                        <a:t>  IBG credit exposure / volume</a:t>
                      </a:r>
                      <a:endParaRPr lang="en-US" sz="1200"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dirty="0"/>
                        <a:t>Low IBG</a:t>
                      </a:r>
                      <a:r>
                        <a:rPr lang="en-GB" sz="1200" baseline="0" dirty="0"/>
                        <a:t> credit exposure / volume</a:t>
                      </a:r>
                      <a:endParaRPr lang="en-US" sz="1200" dirty="0"/>
                    </a:p>
                    <a:p>
                      <a:pPr algn="ctr"/>
                      <a:endParaRPr lang="en-US"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7139598"/>
                  </a:ext>
                </a:extLst>
              </a:tr>
              <a:tr h="370840">
                <a:tc>
                  <a:txBody>
                    <a:bodyPr/>
                    <a:lstStyle/>
                    <a:p>
                      <a:r>
                        <a:rPr lang="en-GB" sz="1200" dirty="0"/>
                        <a:t>Limit Data structure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a:t>Limit data structure is in CLS only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a:t>Activated limit structure also  exists in individual stand-alone limit controller that is coupled with the product processors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6389516"/>
                  </a:ext>
                </a:extLst>
              </a:tr>
              <a:tr h="370840">
                <a:tc>
                  <a:txBody>
                    <a:bodyPr/>
                    <a:lstStyle/>
                    <a:p>
                      <a:r>
                        <a:rPr lang="en-GB" sz="1200" dirty="0"/>
                        <a:t>CLS data </a:t>
                      </a:r>
                    </a:p>
                    <a:p>
                      <a:pPr marL="171450" indent="-171450">
                        <a:buFontTx/>
                        <a:buChar char="-"/>
                      </a:pPr>
                      <a:r>
                        <a:rPr lang="en-GB" sz="1200" baseline="0" dirty="0"/>
                        <a:t>Approved / Activated </a:t>
                      </a:r>
                    </a:p>
                    <a:p>
                      <a:pPr marL="171450" indent="-171450">
                        <a:buFontTx/>
                        <a:buChar char="-"/>
                      </a:pPr>
                      <a:r>
                        <a:rPr lang="en-GB" sz="1200" baseline="0" dirty="0"/>
                        <a:t>Utilization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indent="-109538">
                        <a:buFont typeface="Arial" panose="020B0604020202020204" pitchFamily="34" charset="0"/>
                        <a:buChar char="•"/>
                      </a:pPr>
                      <a:r>
                        <a:rPr lang="en-GB" sz="1200" dirty="0"/>
                        <a:t>One master copy, that is up-to-date</a:t>
                      </a:r>
                      <a:r>
                        <a:rPr lang="en-GB" sz="1200" baseline="0" dirty="0"/>
                        <a:t> at all times in CLS, available for reference by any system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538" indent="-109538">
                        <a:buFont typeface="Wingdings" panose="05000000000000000000" pitchFamily="2" charset="2"/>
                        <a:buChar char="§"/>
                      </a:pPr>
                      <a:r>
                        <a:rPr lang="en-GB" sz="1200" dirty="0"/>
                        <a:t>Manually</a:t>
                      </a:r>
                      <a:r>
                        <a:rPr lang="en-GB" sz="1200" baseline="0" dirty="0"/>
                        <a:t> synchronised for activated limit</a:t>
                      </a:r>
                    </a:p>
                    <a:p>
                      <a:pPr marL="109538" marR="0" indent="-1095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1200" baseline="0" dirty="0"/>
                        <a:t>Utilization updated at EOD and available on T+1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9154873"/>
                  </a:ext>
                </a:extLst>
              </a:tr>
            </a:tbl>
          </a:graphicData>
        </a:graphic>
      </p:graphicFrame>
      <p:sp>
        <p:nvSpPr>
          <p:cNvPr id="108" name="TextBox 107"/>
          <p:cNvSpPr txBox="1"/>
          <p:nvPr/>
        </p:nvSpPr>
        <p:spPr>
          <a:xfrm>
            <a:off x="387486" y="6415828"/>
            <a:ext cx="622597" cy="338554"/>
          </a:xfrm>
          <a:prstGeom prst="rect">
            <a:avLst/>
          </a:prstGeom>
          <a:noFill/>
        </p:spPr>
        <p:txBody>
          <a:bodyPr wrap="square" rtlCol="0">
            <a:spAutoFit/>
          </a:bodyPr>
          <a:lstStyle/>
          <a:p>
            <a:r>
              <a:rPr lang="en-GB" sz="800" dirty="0">
                <a:solidFill>
                  <a:srgbClr val="000000"/>
                </a:solidFill>
              </a:rPr>
              <a:t>Batch / Intra-day</a:t>
            </a:r>
            <a:endParaRPr lang="en-US" sz="800" dirty="0">
              <a:solidFill>
                <a:srgbClr val="000000"/>
              </a:solidFill>
            </a:endParaRPr>
          </a:p>
        </p:txBody>
      </p:sp>
      <p:cxnSp>
        <p:nvCxnSpPr>
          <p:cNvPr id="109" name="Straight Arrow Connector 108"/>
          <p:cNvCxnSpPr/>
          <p:nvPr/>
        </p:nvCxnSpPr>
        <p:spPr>
          <a:xfrm flipV="1">
            <a:off x="387486" y="6359036"/>
            <a:ext cx="0" cy="35189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1203255" y="6434885"/>
            <a:ext cx="622597" cy="215444"/>
          </a:xfrm>
          <a:prstGeom prst="rect">
            <a:avLst/>
          </a:prstGeom>
          <a:noFill/>
        </p:spPr>
        <p:txBody>
          <a:bodyPr wrap="square" rtlCol="0">
            <a:spAutoFit/>
          </a:bodyPr>
          <a:lstStyle/>
          <a:p>
            <a:r>
              <a:rPr lang="en-GB" sz="800" dirty="0">
                <a:solidFill>
                  <a:srgbClr val="000000"/>
                </a:solidFill>
              </a:rPr>
              <a:t>Real-time</a:t>
            </a:r>
            <a:endParaRPr lang="en-US" sz="800" dirty="0">
              <a:solidFill>
                <a:srgbClr val="000000"/>
              </a:solidFill>
            </a:endParaRPr>
          </a:p>
        </p:txBody>
      </p:sp>
      <p:cxnSp>
        <p:nvCxnSpPr>
          <p:cNvPr id="127" name="Straight Arrow Connector 126"/>
          <p:cNvCxnSpPr/>
          <p:nvPr/>
        </p:nvCxnSpPr>
        <p:spPr>
          <a:xfrm flipV="1">
            <a:off x="1203255" y="6359036"/>
            <a:ext cx="0" cy="363268"/>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V="1">
            <a:off x="1969805" y="6372683"/>
            <a:ext cx="0" cy="338246"/>
          </a:xfrm>
          <a:prstGeom prst="straightConnector1">
            <a:avLst/>
          </a:prstGeom>
          <a:ln>
            <a:solidFill>
              <a:schemeClr val="tx1"/>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1969805" y="6435565"/>
            <a:ext cx="622597" cy="215444"/>
          </a:xfrm>
          <a:prstGeom prst="rect">
            <a:avLst/>
          </a:prstGeom>
          <a:noFill/>
        </p:spPr>
        <p:txBody>
          <a:bodyPr wrap="square" rtlCol="0">
            <a:spAutoFit/>
          </a:bodyPr>
          <a:lstStyle/>
          <a:p>
            <a:r>
              <a:rPr lang="en-GB" sz="800" dirty="0">
                <a:solidFill>
                  <a:srgbClr val="000000"/>
                </a:solidFill>
              </a:rPr>
              <a:t>Manual</a:t>
            </a:r>
            <a:endParaRPr lang="en-US" sz="800" dirty="0">
              <a:solidFill>
                <a:srgbClr val="000000"/>
              </a:solidFill>
            </a:endParaRPr>
          </a:p>
        </p:txBody>
      </p:sp>
      <p:sp>
        <p:nvSpPr>
          <p:cNvPr id="70" name="Rectangle 69"/>
          <p:cNvSpPr/>
          <p:nvPr/>
        </p:nvSpPr>
        <p:spPr>
          <a:xfrm>
            <a:off x="7672062" y="340026"/>
            <a:ext cx="1275617" cy="291682"/>
          </a:xfrm>
          <a:prstGeom prst="rect">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Target State</a:t>
            </a:r>
            <a:endParaRPr lang="en-US" sz="1400" b="1" dirty="0"/>
          </a:p>
        </p:txBody>
      </p:sp>
      <p:sp>
        <p:nvSpPr>
          <p:cNvPr id="65" name="TextBox 64"/>
          <p:cNvSpPr txBox="1"/>
          <p:nvPr/>
        </p:nvSpPr>
        <p:spPr>
          <a:xfrm>
            <a:off x="2654936" y="6203958"/>
            <a:ext cx="4840211" cy="400110"/>
          </a:xfrm>
          <a:prstGeom prst="rect">
            <a:avLst/>
          </a:prstGeom>
          <a:noFill/>
        </p:spPr>
        <p:txBody>
          <a:bodyPr wrap="square" rtlCol="0">
            <a:spAutoFit/>
          </a:bodyPr>
          <a:lstStyle/>
          <a:p>
            <a:r>
              <a:rPr lang="en-GB" dirty="0"/>
              <a:t>    Existing interfaces for SG that can be leveraged and extended to other locations</a:t>
            </a:r>
          </a:p>
          <a:p>
            <a:r>
              <a:rPr lang="en-GB" dirty="0"/>
              <a:t>#  Low credit exposure / volume for IBG customers and CLS is T+1 limit controller</a:t>
            </a:r>
          </a:p>
        </p:txBody>
      </p:sp>
      <p:sp>
        <p:nvSpPr>
          <p:cNvPr id="66" name="Rounded Rectangle 65"/>
          <p:cNvSpPr/>
          <p:nvPr/>
        </p:nvSpPr>
        <p:spPr>
          <a:xfrm>
            <a:off x="2628865" y="6411920"/>
            <a:ext cx="4763044" cy="192147"/>
          </a:xfrm>
          <a:prstGeom prst="roundRect">
            <a:avLst/>
          </a:prstGeom>
          <a:no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p:cNvSpPr>
            <a:spLocks noGrp="1"/>
          </p:cNvSpPr>
          <p:nvPr>
            <p:ph type="sldNum" sz="quarter" idx="10"/>
          </p:nvPr>
        </p:nvSpPr>
        <p:spPr/>
        <p:txBody>
          <a:bodyPr/>
          <a:lstStyle/>
          <a:p>
            <a:pPr>
              <a:defRPr/>
            </a:pPr>
            <a:fld id="{9852D9AB-AB35-4FF6-8E25-5258891A136D}" type="slidenum">
              <a:rPr lang="en-US" altLang="en-US" smtClean="0"/>
              <a:pPr>
                <a:defRPr/>
              </a:pPr>
              <a:t>7</a:t>
            </a:fld>
            <a:endParaRPr lang="en-US" altLang="en-US" dirty="0"/>
          </a:p>
        </p:txBody>
      </p:sp>
      <p:sp>
        <p:nvSpPr>
          <p:cNvPr id="7" name="Rectangle 6"/>
          <p:cNvSpPr/>
          <p:nvPr/>
        </p:nvSpPr>
        <p:spPr>
          <a:xfrm>
            <a:off x="2813165" y="6489017"/>
            <a:ext cx="4572000" cy="400110"/>
          </a:xfrm>
          <a:prstGeom prst="rect">
            <a:avLst/>
          </a:prstGeom>
        </p:spPr>
        <p:txBody>
          <a:bodyPr>
            <a:spAutoFit/>
          </a:bodyPr>
          <a:lstStyle/>
          <a:p>
            <a:endParaRPr lang="en-GB" dirty="0"/>
          </a:p>
          <a:p>
            <a:r>
              <a:rPr lang="en-GB" dirty="0"/>
              <a:t>TZSP evaluation in progress on whether it is high or low volume for IBG</a:t>
            </a:r>
            <a:endParaRPr lang="en-US" dirty="0"/>
          </a:p>
        </p:txBody>
      </p:sp>
    </p:spTree>
    <p:extLst>
      <p:ext uri="{BB962C8B-B14F-4D97-AF65-F5344CB8AC3E}">
        <p14:creationId xmlns:p14="http://schemas.microsoft.com/office/powerpoint/2010/main" val="215818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313899" y="751091"/>
            <a:ext cx="8650713" cy="24127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06" y="4976"/>
            <a:ext cx="9142594" cy="577850"/>
          </a:xfrm>
        </p:spPr>
        <p:txBody>
          <a:bodyPr/>
          <a:lstStyle/>
          <a:p>
            <a:r>
              <a:rPr lang="en-GB" sz="2000" dirty="0">
                <a:latin typeface="+mn-lt"/>
                <a:cs typeface="Arial" pitchFamily="34" charset="0"/>
              </a:rPr>
              <a:t>Data Flow through the Network - Current &amp; Target State</a:t>
            </a:r>
            <a:br>
              <a:rPr lang="en-US" sz="2000" dirty="0">
                <a:latin typeface="+mn-lt"/>
              </a:rPr>
            </a:br>
            <a:r>
              <a:rPr lang="en-GB" sz="2000" dirty="0">
                <a:latin typeface="+mn-lt"/>
                <a:cs typeface="Arial" pitchFamily="34" charset="0"/>
              </a:rPr>
              <a:t> </a:t>
            </a:r>
            <a:endParaRPr lang="en-US" sz="2000" dirty="0">
              <a:latin typeface="+mn-lt"/>
            </a:endParaRPr>
          </a:p>
        </p:txBody>
      </p:sp>
      <p:sp>
        <p:nvSpPr>
          <p:cNvPr id="4" name="Slide Number Placeholder 3"/>
          <p:cNvSpPr>
            <a:spLocks noGrp="1"/>
          </p:cNvSpPr>
          <p:nvPr>
            <p:ph type="sldNum" sz="quarter" idx="10"/>
          </p:nvPr>
        </p:nvSpPr>
        <p:spPr/>
        <p:txBody>
          <a:bodyPr/>
          <a:lstStyle/>
          <a:p>
            <a:pPr>
              <a:defRPr/>
            </a:pPr>
            <a:fld id="{9852D9AB-AB35-4FF6-8E25-5258891A136D}" type="slidenum">
              <a:rPr lang="en-US" altLang="en-US" smtClean="0"/>
              <a:pPr>
                <a:defRPr/>
              </a:pPr>
              <a:t>8</a:t>
            </a:fld>
            <a:endParaRPr lang="en-US" altLang="en-US" dirty="0"/>
          </a:p>
        </p:txBody>
      </p:sp>
      <p:sp>
        <p:nvSpPr>
          <p:cNvPr id="5" name="Rectangle 4"/>
          <p:cNvSpPr/>
          <p:nvPr/>
        </p:nvSpPr>
        <p:spPr>
          <a:xfrm>
            <a:off x="616641" y="1065325"/>
            <a:ext cx="1739590" cy="483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OSCA</a:t>
            </a:r>
            <a:endParaRPr lang="en-US" dirty="0">
              <a:solidFill>
                <a:schemeClr val="tx1"/>
              </a:solidFill>
            </a:endParaRPr>
          </a:p>
        </p:txBody>
      </p:sp>
      <p:sp>
        <p:nvSpPr>
          <p:cNvPr id="71" name="Rectangle 70"/>
          <p:cNvSpPr/>
          <p:nvPr/>
        </p:nvSpPr>
        <p:spPr>
          <a:xfrm>
            <a:off x="635229" y="1989766"/>
            <a:ext cx="1739590" cy="10601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5883728" y="1065325"/>
            <a:ext cx="1739590" cy="483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OSCA</a:t>
            </a:r>
            <a:endParaRPr lang="en-US" dirty="0">
              <a:solidFill>
                <a:schemeClr val="tx1"/>
              </a:solidFill>
            </a:endParaRPr>
          </a:p>
        </p:txBody>
      </p:sp>
      <p:sp>
        <p:nvSpPr>
          <p:cNvPr id="74" name="Rectangle 73"/>
          <p:cNvSpPr/>
          <p:nvPr/>
        </p:nvSpPr>
        <p:spPr>
          <a:xfrm>
            <a:off x="4694263" y="1989766"/>
            <a:ext cx="1739590" cy="10601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2419423" y="1161964"/>
            <a:ext cx="339368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2426860" y="1470478"/>
            <a:ext cx="339368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426860" y="2270043"/>
            <a:ext cx="2237663" cy="7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2434297" y="2671424"/>
            <a:ext cx="2226512" cy="11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84631" y="726757"/>
            <a:ext cx="1059366" cy="307777"/>
          </a:xfrm>
          <a:prstGeom prst="rect">
            <a:avLst/>
          </a:prstGeom>
          <a:noFill/>
        </p:spPr>
        <p:txBody>
          <a:bodyPr wrap="square" rtlCol="0">
            <a:spAutoFit/>
          </a:bodyPr>
          <a:lstStyle/>
          <a:p>
            <a:pPr algn="ctr"/>
            <a:r>
              <a:rPr lang="en-GB" sz="1400" b="1" u="sng" dirty="0"/>
              <a:t>Users</a:t>
            </a:r>
            <a:endParaRPr lang="en-US" b="1" u="sng" dirty="0"/>
          </a:p>
        </p:txBody>
      </p:sp>
      <p:sp>
        <p:nvSpPr>
          <p:cNvPr id="86" name="TextBox 85"/>
          <p:cNvSpPr txBox="1"/>
          <p:nvPr/>
        </p:nvSpPr>
        <p:spPr>
          <a:xfrm>
            <a:off x="6255431" y="723042"/>
            <a:ext cx="1059366" cy="307777"/>
          </a:xfrm>
          <a:prstGeom prst="rect">
            <a:avLst/>
          </a:prstGeom>
          <a:noFill/>
        </p:spPr>
        <p:txBody>
          <a:bodyPr wrap="square" rtlCol="0">
            <a:spAutoFit/>
          </a:bodyPr>
          <a:lstStyle/>
          <a:p>
            <a:pPr algn="ctr"/>
            <a:r>
              <a:rPr lang="en-GB" sz="1400" b="1" u="sng" dirty="0"/>
              <a:t>Server</a:t>
            </a:r>
            <a:endParaRPr lang="en-US" b="1" u="sng" dirty="0"/>
          </a:p>
        </p:txBody>
      </p:sp>
      <p:sp>
        <p:nvSpPr>
          <p:cNvPr id="11" name="Rectangle 10"/>
          <p:cNvSpPr/>
          <p:nvPr/>
        </p:nvSpPr>
        <p:spPr>
          <a:xfrm>
            <a:off x="906572" y="2147208"/>
            <a:ext cx="1137425" cy="335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Limit</a:t>
            </a:r>
            <a:endParaRPr lang="en-US" dirty="0">
              <a:solidFill>
                <a:schemeClr val="tx1"/>
              </a:solidFill>
            </a:endParaRPr>
          </a:p>
        </p:txBody>
      </p:sp>
      <p:sp>
        <p:nvSpPr>
          <p:cNvPr id="93" name="Rectangle 92"/>
          <p:cNvSpPr/>
          <p:nvPr/>
        </p:nvSpPr>
        <p:spPr>
          <a:xfrm>
            <a:off x="902858" y="2637798"/>
            <a:ext cx="1137425" cy="335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Loan</a:t>
            </a:r>
            <a:endParaRPr lang="en-US" dirty="0">
              <a:solidFill>
                <a:schemeClr val="tx1"/>
              </a:solidFill>
            </a:endParaRPr>
          </a:p>
        </p:txBody>
      </p:sp>
      <p:sp>
        <p:nvSpPr>
          <p:cNvPr id="95" name="Rectangle 94"/>
          <p:cNvSpPr/>
          <p:nvPr/>
        </p:nvSpPr>
        <p:spPr>
          <a:xfrm>
            <a:off x="4991621" y="2133583"/>
            <a:ext cx="1137425" cy="335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Limit</a:t>
            </a:r>
            <a:endParaRPr lang="en-US" dirty="0">
              <a:solidFill>
                <a:schemeClr val="tx1"/>
              </a:solidFill>
            </a:endParaRPr>
          </a:p>
        </p:txBody>
      </p:sp>
      <p:sp>
        <p:nvSpPr>
          <p:cNvPr id="97" name="Rectangle 96"/>
          <p:cNvSpPr/>
          <p:nvPr/>
        </p:nvSpPr>
        <p:spPr>
          <a:xfrm>
            <a:off x="4987907" y="2651469"/>
            <a:ext cx="1137425" cy="335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Loan</a:t>
            </a:r>
            <a:endParaRPr lang="en-US" dirty="0">
              <a:solidFill>
                <a:schemeClr val="tx1"/>
              </a:solidFill>
            </a:endParaRPr>
          </a:p>
        </p:txBody>
      </p:sp>
      <p:sp>
        <p:nvSpPr>
          <p:cNvPr id="98" name="Rectangle 97"/>
          <p:cNvSpPr/>
          <p:nvPr/>
        </p:nvSpPr>
        <p:spPr>
          <a:xfrm>
            <a:off x="6909631" y="1989767"/>
            <a:ext cx="1739590" cy="1067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7206989" y="2141020"/>
            <a:ext cx="1137425" cy="335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Limit</a:t>
            </a:r>
            <a:endParaRPr lang="en-US" dirty="0">
              <a:solidFill>
                <a:schemeClr val="tx1"/>
              </a:solidFill>
            </a:endParaRPr>
          </a:p>
        </p:txBody>
      </p:sp>
      <p:sp>
        <p:nvSpPr>
          <p:cNvPr id="100" name="Rectangle 99"/>
          <p:cNvSpPr/>
          <p:nvPr/>
        </p:nvSpPr>
        <p:spPr>
          <a:xfrm>
            <a:off x="7203275" y="2647755"/>
            <a:ext cx="1137425" cy="335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Loan</a:t>
            </a:r>
            <a:endParaRPr lang="en-US" dirty="0">
              <a:solidFill>
                <a:schemeClr val="tx1"/>
              </a:solidFill>
            </a:endParaRPr>
          </a:p>
        </p:txBody>
      </p:sp>
      <p:sp>
        <p:nvSpPr>
          <p:cNvPr id="20" name="TextBox 19"/>
          <p:cNvSpPr txBox="1"/>
          <p:nvPr/>
        </p:nvSpPr>
        <p:spPr>
          <a:xfrm>
            <a:off x="6125332" y="2197047"/>
            <a:ext cx="369012" cy="246221"/>
          </a:xfrm>
          <a:prstGeom prst="rect">
            <a:avLst/>
          </a:prstGeom>
          <a:noFill/>
        </p:spPr>
        <p:txBody>
          <a:bodyPr wrap="none" rtlCol="0">
            <a:spAutoFit/>
          </a:bodyPr>
          <a:lstStyle/>
          <a:p>
            <a:r>
              <a:rPr lang="en-GB" b="1" dirty="0"/>
              <a:t>SG</a:t>
            </a:r>
            <a:endParaRPr lang="en-US" b="1" dirty="0"/>
          </a:p>
        </p:txBody>
      </p:sp>
      <p:sp>
        <p:nvSpPr>
          <p:cNvPr id="106" name="TextBox 105"/>
          <p:cNvSpPr txBox="1"/>
          <p:nvPr/>
        </p:nvSpPr>
        <p:spPr>
          <a:xfrm>
            <a:off x="8307247" y="2214663"/>
            <a:ext cx="370614" cy="246221"/>
          </a:xfrm>
          <a:prstGeom prst="rect">
            <a:avLst/>
          </a:prstGeom>
          <a:noFill/>
        </p:spPr>
        <p:txBody>
          <a:bodyPr wrap="none" rtlCol="0">
            <a:spAutoFit/>
          </a:bodyPr>
          <a:lstStyle/>
          <a:p>
            <a:r>
              <a:rPr lang="en-GB" b="1" dirty="0"/>
              <a:t>CN</a:t>
            </a:r>
            <a:endParaRPr lang="en-US" b="1" dirty="0"/>
          </a:p>
        </p:txBody>
      </p:sp>
      <p:cxnSp>
        <p:nvCxnSpPr>
          <p:cNvPr id="22" name="Straight Arrow Connector 21"/>
          <p:cNvCxnSpPr>
            <a:stCxn id="73" idx="2"/>
            <a:endCxn id="74" idx="0"/>
          </p:cNvCxnSpPr>
          <p:nvPr/>
        </p:nvCxnSpPr>
        <p:spPr>
          <a:xfrm rot="5400000">
            <a:off x="5938181" y="1174423"/>
            <a:ext cx="441221" cy="118946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21"/>
          <p:cNvCxnSpPr>
            <a:stCxn id="73" idx="3"/>
          </p:cNvCxnSpPr>
          <p:nvPr/>
        </p:nvCxnSpPr>
        <p:spPr>
          <a:xfrm>
            <a:off x="7623318" y="1306935"/>
            <a:ext cx="156108" cy="682833"/>
          </a:xfrm>
          <a:prstGeom prst="bentConnector2">
            <a:avLst/>
          </a:prstGeom>
          <a:ln>
            <a:solidFill>
              <a:schemeClr val="tx1"/>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5" idx="2"/>
            <a:endCxn id="97" idx="0"/>
          </p:cNvCxnSpPr>
          <p:nvPr/>
        </p:nvCxnSpPr>
        <p:spPr>
          <a:xfrm flipH="1">
            <a:off x="5556620" y="2468656"/>
            <a:ext cx="3714" cy="18281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99" idx="2"/>
            <a:endCxn id="100" idx="0"/>
          </p:cNvCxnSpPr>
          <p:nvPr/>
        </p:nvCxnSpPr>
        <p:spPr>
          <a:xfrm flipH="1">
            <a:off x="7771988" y="2476093"/>
            <a:ext cx="3714" cy="17166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556953" y="967779"/>
            <a:ext cx="825190" cy="246221"/>
          </a:xfrm>
          <a:prstGeom prst="rect">
            <a:avLst/>
          </a:prstGeom>
          <a:noFill/>
        </p:spPr>
        <p:txBody>
          <a:bodyPr wrap="square" rtlCol="0">
            <a:spAutoFit/>
          </a:bodyPr>
          <a:lstStyle/>
          <a:p>
            <a:r>
              <a:rPr lang="en-GB" dirty="0"/>
              <a:t>SG</a:t>
            </a:r>
            <a:endParaRPr lang="en-US" dirty="0"/>
          </a:p>
        </p:txBody>
      </p:sp>
      <p:sp>
        <p:nvSpPr>
          <p:cNvPr id="119" name="TextBox 118"/>
          <p:cNvSpPr txBox="1"/>
          <p:nvPr/>
        </p:nvSpPr>
        <p:spPr>
          <a:xfrm>
            <a:off x="2556952" y="1272586"/>
            <a:ext cx="988741" cy="246221"/>
          </a:xfrm>
          <a:prstGeom prst="rect">
            <a:avLst/>
          </a:prstGeom>
          <a:noFill/>
        </p:spPr>
        <p:txBody>
          <a:bodyPr wrap="square" rtlCol="0">
            <a:spAutoFit/>
          </a:bodyPr>
          <a:lstStyle/>
          <a:p>
            <a:r>
              <a:rPr lang="en-GB" dirty="0"/>
              <a:t>Outside SG</a:t>
            </a:r>
            <a:endParaRPr lang="en-US" dirty="0"/>
          </a:p>
        </p:txBody>
      </p:sp>
      <p:sp>
        <p:nvSpPr>
          <p:cNvPr id="122" name="TextBox 121"/>
          <p:cNvSpPr txBox="1"/>
          <p:nvPr/>
        </p:nvSpPr>
        <p:spPr>
          <a:xfrm>
            <a:off x="2556953" y="2032947"/>
            <a:ext cx="825190" cy="246221"/>
          </a:xfrm>
          <a:prstGeom prst="rect">
            <a:avLst/>
          </a:prstGeom>
          <a:noFill/>
        </p:spPr>
        <p:txBody>
          <a:bodyPr wrap="square" rtlCol="0">
            <a:spAutoFit/>
          </a:bodyPr>
          <a:lstStyle/>
          <a:p>
            <a:r>
              <a:rPr lang="en-GB" dirty="0"/>
              <a:t>SG</a:t>
            </a:r>
            <a:endParaRPr lang="en-US" dirty="0"/>
          </a:p>
        </p:txBody>
      </p:sp>
      <p:sp>
        <p:nvSpPr>
          <p:cNvPr id="123" name="TextBox 122"/>
          <p:cNvSpPr txBox="1"/>
          <p:nvPr/>
        </p:nvSpPr>
        <p:spPr>
          <a:xfrm>
            <a:off x="2556952" y="2384855"/>
            <a:ext cx="988741" cy="246221"/>
          </a:xfrm>
          <a:prstGeom prst="rect">
            <a:avLst/>
          </a:prstGeom>
          <a:noFill/>
        </p:spPr>
        <p:txBody>
          <a:bodyPr wrap="square" rtlCol="0">
            <a:spAutoFit/>
          </a:bodyPr>
          <a:lstStyle/>
          <a:p>
            <a:r>
              <a:rPr lang="en-GB" dirty="0"/>
              <a:t>Outside SG</a:t>
            </a:r>
            <a:endParaRPr lang="en-US" dirty="0"/>
          </a:p>
        </p:txBody>
      </p:sp>
      <p:sp>
        <p:nvSpPr>
          <p:cNvPr id="41" name="TextBox 40"/>
          <p:cNvSpPr txBox="1"/>
          <p:nvPr/>
        </p:nvSpPr>
        <p:spPr>
          <a:xfrm>
            <a:off x="1121111" y="1942819"/>
            <a:ext cx="919172" cy="246221"/>
          </a:xfrm>
          <a:prstGeom prst="rect">
            <a:avLst/>
          </a:prstGeom>
          <a:noFill/>
        </p:spPr>
        <p:txBody>
          <a:bodyPr wrap="square" rtlCol="0">
            <a:spAutoFit/>
          </a:bodyPr>
          <a:lstStyle/>
          <a:p>
            <a:r>
              <a:rPr lang="en-GB" dirty="0"/>
              <a:t>Finacle..</a:t>
            </a:r>
            <a:endParaRPr lang="en-US" dirty="0"/>
          </a:p>
        </p:txBody>
      </p:sp>
      <p:sp>
        <p:nvSpPr>
          <p:cNvPr id="130" name="Rectangle 129"/>
          <p:cNvSpPr/>
          <p:nvPr/>
        </p:nvSpPr>
        <p:spPr>
          <a:xfrm>
            <a:off x="618913" y="3942212"/>
            <a:ext cx="1739590" cy="483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Credit Workbench</a:t>
            </a:r>
            <a:endParaRPr lang="en-US" dirty="0">
              <a:solidFill>
                <a:schemeClr val="tx1"/>
              </a:solidFill>
            </a:endParaRPr>
          </a:p>
        </p:txBody>
      </p:sp>
      <p:sp>
        <p:nvSpPr>
          <p:cNvPr id="133" name="Rectangle 132"/>
          <p:cNvSpPr/>
          <p:nvPr/>
        </p:nvSpPr>
        <p:spPr>
          <a:xfrm>
            <a:off x="637501" y="4866653"/>
            <a:ext cx="1739590" cy="10601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5886000" y="3942212"/>
            <a:ext cx="1739590" cy="483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CLS (Limit)</a:t>
            </a:r>
            <a:endParaRPr lang="en-US" dirty="0">
              <a:solidFill>
                <a:schemeClr val="tx1"/>
              </a:solidFill>
            </a:endParaRPr>
          </a:p>
        </p:txBody>
      </p:sp>
      <p:sp>
        <p:nvSpPr>
          <p:cNvPr id="136" name="Rectangle 135"/>
          <p:cNvSpPr/>
          <p:nvPr/>
        </p:nvSpPr>
        <p:spPr>
          <a:xfrm>
            <a:off x="4696535" y="4866653"/>
            <a:ext cx="1739590" cy="10601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Arrow Connector 136"/>
          <p:cNvCxnSpPr/>
          <p:nvPr/>
        </p:nvCxnSpPr>
        <p:spPr>
          <a:xfrm>
            <a:off x="2421695" y="4038851"/>
            <a:ext cx="339368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2429132" y="4347365"/>
            <a:ext cx="339368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2429132" y="5146930"/>
            <a:ext cx="2237663" cy="7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2436569" y="5548311"/>
            <a:ext cx="2226512" cy="11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86903" y="3616344"/>
            <a:ext cx="1059366" cy="307777"/>
          </a:xfrm>
          <a:prstGeom prst="rect">
            <a:avLst/>
          </a:prstGeom>
          <a:noFill/>
        </p:spPr>
        <p:txBody>
          <a:bodyPr wrap="square" rtlCol="0">
            <a:spAutoFit/>
          </a:bodyPr>
          <a:lstStyle/>
          <a:p>
            <a:pPr algn="ctr"/>
            <a:r>
              <a:rPr lang="en-GB" sz="1400" b="1" u="sng" dirty="0"/>
              <a:t>Users</a:t>
            </a:r>
            <a:endParaRPr lang="en-US" b="1" u="sng" dirty="0"/>
          </a:p>
        </p:txBody>
      </p:sp>
      <p:sp>
        <p:nvSpPr>
          <p:cNvPr id="145" name="TextBox 144"/>
          <p:cNvSpPr txBox="1"/>
          <p:nvPr/>
        </p:nvSpPr>
        <p:spPr>
          <a:xfrm>
            <a:off x="6257703" y="3612629"/>
            <a:ext cx="1059366" cy="307777"/>
          </a:xfrm>
          <a:prstGeom prst="rect">
            <a:avLst/>
          </a:prstGeom>
          <a:noFill/>
        </p:spPr>
        <p:txBody>
          <a:bodyPr wrap="square" rtlCol="0">
            <a:spAutoFit/>
          </a:bodyPr>
          <a:lstStyle/>
          <a:p>
            <a:pPr algn="ctr"/>
            <a:r>
              <a:rPr lang="en-GB" sz="1400" b="1" u="sng" dirty="0"/>
              <a:t>Server</a:t>
            </a:r>
            <a:endParaRPr lang="en-US" b="1" u="sng" dirty="0"/>
          </a:p>
        </p:txBody>
      </p:sp>
      <p:sp>
        <p:nvSpPr>
          <p:cNvPr id="146" name="Rectangle 145"/>
          <p:cNvSpPr/>
          <p:nvPr/>
        </p:nvSpPr>
        <p:spPr>
          <a:xfrm>
            <a:off x="908844" y="5024095"/>
            <a:ext cx="1137425" cy="335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Limit (read-only)</a:t>
            </a:r>
            <a:endParaRPr lang="en-US" dirty="0">
              <a:solidFill>
                <a:schemeClr val="tx1"/>
              </a:solidFill>
            </a:endParaRPr>
          </a:p>
        </p:txBody>
      </p:sp>
      <p:sp>
        <p:nvSpPr>
          <p:cNvPr id="147" name="Rectangle 146"/>
          <p:cNvSpPr/>
          <p:nvPr/>
        </p:nvSpPr>
        <p:spPr>
          <a:xfrm>
            <a:off x="905130" y="5514685"/>
            <a:ext cx="1137425" cy="335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Loan</a:t>
            </a:r>
            <a:endParaRPr lang="en-US" dirty="0">
              <a:solidFill>
                <a:schemeClr val="tx1"/>
              </a:solidFill>
            </a:endParaRPr>
          </a:p>
        </p:txBody>
      </p:sp>
      <p:sp>
        <p:nvSpPr>
          <p:cNvPr id="148" name="Rectangle 147"/>
          <p:cNvSpPr/>
          <p:nvPr/>
        </p:nvSpPr>
        <p:spPr>
          <a:xfrm>
            <a:off x="4993893" y="5010470"/>
            <a:ext cx="1137425" cy="335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Limit (read-only)</a:t>
            </a:r>
            <a:endParaRPr lang="en-US" dirty="0">
              <a:solidFill>
                <a:schemeClr val="tx1"/>
              </a:solidFill>
            </a:endParaRPr>
          </a:p>
        </p:txBody>
      </p:sp>
      <p:sp>
        <p:nvSpPr>
          <p:cNvPr id="149" name="Rectangle 148"/>
          <p:cNvSpPr/>
          <p:nvPr/>
        </p:nvSpPr>
        <p:spPr>
          <a:xfrm>
            <a:off x="4990179" y="5528356"/>
            <a:ext cx="1137425" cy="335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Loan</a:t>
            </a:r>
            <a:endParaRPr lang="en-US" dirty="0">
              <a:solidFill>
                <a:schemeClr val="tx1"/>
              </a:solidFill>
            </a:endParaRPr>
          </a:p>
        </p:txBody>
      </p:sp>
      <p:sp>
        <p:nvSpPr>
          <p:cNvPr id="150" name="Rectangle 149"/>
          <p:cNvSpPr/>
          <p:nvPr/>
        </p:nvSpPr>
        <p:spPr>
          <a:xfrm>
            <a:off x="6911903" y="4866654"/>
            <a:ext cx="1739590" cy="1067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7209261" y="5017907"/>
            <a:ext cx="1137425" cy="335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Limit (read-only)</a:t>
            </a:r>
            <a:endParaRPr lang="en-US" dirty="0">
              <a:solidFill>
                <a:schemeClr val="tx1"/>
              </a:solidFill>
            </a:endParaRPr>
          </a:p>
        </p:txBody>
      </p:sp>
      <p:sp>
        <p:nvSpPr>
          <p:cNvPr id="152" name="Rectangle 151"/>
          <p:cNvSpPr/>
          <p:nvPr/>
        </p:nvSpPr>
        <p:spPr>
          <a:xfrm>
            <a:off x="7205547" y="5524642"/>
            <a:ext cx="1137425" cy="335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Loan</a:t>
            </a:r>
            <a:endParaRPr lang="en-US" dirty="0">
              <a:solidFill>
                <a:schemeClr val="tx1"/>
              </a:solidFill>
            </a:endParaRPr>
          </a:p>
        </p:txBody>
      </p:sp>
      <p:sp>
        <p:nvSpPr>
          <p:cNvPr id="154" name="TextBox 153"/>
          <p:cNvSpPr txBox="1"/>
          <p:nvPr/>
        </p:nvSpPr>
        <p:spPr>
          <a:xfrm>
            <a:off x="6127604" y="5073934"/>
            <a:ext cx="369012" cy="246221"/>
          </a:xfrm>
          <a:prstGeom prst="rect">
            <a:avLst/>
          </a:prstGeom>
          <a:noFill/>
        </p:spPr>
        <p:txBody>
          <a:bodyPr wrap="none" rtlCol="0">
            <a:spAutoFit/>
          </a:bodyPr>
          <a:lstStyle/>
          <a:p>
            <a:r>
              <a:rPr lang="en-GB" b="1" dirty="0"/>
              <a:t>SG</a:t>
            </a:r>
            <a:endParaRPr lang="en-US" b="1" dirty="0"/>
          </a:p>
        </p:txBody>
      </p:sp>
      <p:sp>
        <p:nvSpPr>
          <p:cNvPr id="155" name="TextBox 154"/>
          <p:cNvSpPr txBox="1"/>
          <p:nvPr/>
        </p:nvSpPr>
        <p:spPr>
          <a:xfrm>
            <a:off x="8309519" y="5091550"/>
            <a:ext cx="370614" cy="246221"/>
          </a:xfrm>
          <a:prstGeom prst="rect">
            <a:avLst/>
          </a:prstGeom>
          <a:noFill/>
        </p:spPr>
        <p:txBody>
          <a:bodyPr wrap="none" rtlCol="0">
            <a:spAutoFit/>
          </a:bodyPr>
          <a:lstStyle/>
          <a:p>
            <a:r>
              <a:rPr lang="en-GB" b="1" dirty="0"/>
              <a:t>CN</a:t>
            </a:r>
            <a:endParaRPr lang="en-US" b="1" dirty="0"/>
          </a:p>
        </p:txBody>
      </p:sp>
      <p:cxnSp>
        <p:nvCxnSpPr>
          <p:cNvPr id="158" name="Straight Arrow Connector 21"/>
          <p:cNvCxnSpPr>
            <a:stCxn id="134" idx="2"/>
            <a:endCxn id="136" idx="0"/>
          </p:cNvCxnSpPr>
          <p:nvPr/>
        </p:nvCxnSpPr>
        <p:spPr>
          <a:xfrm rot="5400000">
            <a:off x="5940453" y="4051310"/>
            <a:ext cx="441221" cy="1189465"/>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21"/>
          <p:cNvCxnSpPr>
            <a:stCxn id="134" idx="3"/>
            <a:endCxn id="150" idx="0"/>
          </p:cNvCxnSpPr>
          <p:nvPr/>
        </p:nvCxnSpPr>
        <p:spPr>
          <a:xfrm>
            <a:off x="7625590" y="4183822"/>
            <a:ext cx="156108" cy="682832"/>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48" idx="2"/>
            <a:endCxn id="149" idx="0"/>
          </p:cNvCxnSpPr>
          <p:nvPr/>
        </p:nvCxnSpPr>
        <p:spPr>
          <a:xfrm flipH="1">
            <a:off x="5558892" y="5345543"/>
            <a:ext cx="3714" cy="18281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51" idx="2"/>
            <a:endCxn id="152" idx="0"/>
          </p:cNvCxnSpPr>
          <p:nvPr/>
        </p:nvCxnSpPr>
        <p:spPr>
          <a:xfrm flipH="1">
            <a:off x="7774260" y="5352980"/>
            <a:ext cx="3714" cy="17166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2559225" y="3844666"/>
            <a:ext cx="825190" cy="246221"/>
          </a:xfrm>
          <a:prstGeom prst="rect">
            <a:avLst/>
          </a:prstGeom>
          <a:noFill/>
        </p:spPr>
        <p:txBody>
          <a:bodyPr wrap="square" rtlCol="0">
            <a:spAutoFit/>
          </a:bodyPr>
          <a:lstStyle/>
          <a:p>
            <a:r>
              <a:rPr lang="en-GB" dirty="0"/>
              <a:t>SG</a:t>
            </a:r>
            <a:endParaRPr lang="en-US" dirty="0"/>
          </a:p>
        </p:txBody>
      </p:sp>
      <p:sp>
        <p:nvSpPr>
          <p:cNvPr id="166" name="TextBox 165"/>
          <p:cNvSpPr txBox="1"/>
          <p:nvPr/>
        </p:nvSpPr>
        <p:spPr>
          <a:xfrm>
            <a:off x="2559224" y="4149473"/>
            <a:ext cx="988741" cy="246221"/>
          </a:xfrm>
          <a:prstGeom prst="rect">
            <a:avLst/>
          </a:prstGeom>
          <a:noFill/>
        </p:spPr>
        <p:txBody>
          <a:bodyPr wrap="square" rtlCol="0">
            <a:spAutoFit/>
          </a:bodyPr>
          <a:lstStyle/>
          <a:p>
            <a:r>
              <a:rPr lang="en-GB" dirty="0"/>
              <a:t>Outside SG</a:t>
            </a:r>
            <a:endParaRPr lang="en-US" dirty="0"/>
          </a:p>
        </p:txBody>
      </p:sp>
      <p:sp>
        <p:nvSpPr>
          <p:cNvPr id="167" name="TextBox 166"/>
          <p:cNvSpPr txBox="1"/>
          <p:nvPr/>
        </p:nvSpPr>
        <p:spPr>
          <a:xfrm>
            <a:off x="2559225" y="4909834"/>
            <a:ext cx="825190" cy="246221"/>
          </a:xfrm>
          <a:prstGeom prst="rect">
            <a:avLst/>
          </a:prstGeom>
          <a:noFill/>
        </p:spPr>
        <p:txBody>
          <a:bodyPr wrap="square" rtlCol="0">
            <a:spAutoFit/>
          </a:bodyPr>
          <a:lstStyle/>
          <a:p>
            <a:r>
              <a:rPr lang="en-GB" dirty="0"/>
              <a:t>SG</a:t>
            </a:r>
            <a:endParaRPr lang="en-US" dirty="0"/>
          </a:p>
        </p:txBody>
      </p:sp>
      <p:sp>
        <p:nvSpPr>
          <p:cNvPr id="169" name="TextBox 168"/>
          <p:cNvSpPr txBox="1"/>
          <p:nvPr/>
        </p:nvSpPr>
        <p:spPr>
          <a:xfrm>
            <a:off x="2559224" y="5261742"/>
            <a:ext cx="988741" cy="246221"/>
          </a:xfrm>
          <a:prstGeom prst="rect">
            <a:avLst/>
          </a:prstGeom>
          <a:noFill/>
        </p:spPr>
        <p:txBody>
          <a:bodyPr wrap="square" rtlCol="0">
            <a:spAutoFit/>
          </a:bodyPr>
          <a:lstStyle/>
          <a:p>
            <a:r>
              <a:rPr lang="en-GB" dirty="0"/>
              <a:t>Outside SG</a:t>
            </a:r>
            <a:endParaRPr lang="en-US" dirty="0"/>
          </a:p>
        </p:txBody>
      </p:sp>
      <p:sp>
        <p:nvSpPr>
          <p:cNvPr id="171" name="Rectangle 170"/>
          <p:cNvSpPr/>
          <p:nvPr/>
        </p:nvSpPr>
        <p:spPr>
          <a:xfrm>
            <a:off x="312879" y="3612629"/>
            <a:ext cx="8650713" cy="251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245420" y="367245"/>
            <a:ext cx="1314876" cy="307777"/>
          </a:xfrm>
          <a:prstGeom prst="rect">
            <a:avLst/>
          </a:prstGeom>
          <a:solidFill>
            <a:srgbClr val="FFC000"/>
          </a:solidFill>
          <a:ln>
            <a:solidFill>
              <a:schemeClr val="accent1"/>
            </a:solidFill>
          </a:ln>
        </p:spPr>
        <p:txBody>
          <a:bodyPr wrap="square" rtlCol="0">
            <a:spAutoFit/>
          </a:bodyPr>
          <a:lstStyle/>
          <a:p>
            <a:r>
              <a:rPr lang="en-GB" sz="1400" b="1" dirty="0">
                <a:latin typeface="+mn-lt"/>
              </a:rPr>
              <a:t>Current</a:t>
            </a:r>
            <a:endParaRPr lang="en-US" sz="1400" b="1" dirty="0">
              <a:latin typeface="+mn-lt"/>
            </a:endParaRPr>
          </a:p>
        </p:txBody>
      </p:sp>
      <p:sp>
        <p:nvSpPr>
          <p:cNvPr id="173" name="TextBox 172"/>
          <p:cNvSpPr txBox="1"/>
          <p:nvPr/>
        </p:nvSpPr>
        <p:spPr>
          <a:xfrm>
            <a:off x="245420" y="3245274"/>
            <a:ext cx="1314876" cy="307777"/>
          </a:xfrm>
          <a:prstGeom prst="rect">
            <a:avLst/>
          </a:prstGeom>
          <a:solidFill>
            <a:srgbClr val="00FF00"/>
          </a:solidFill>
          <a:ln>
            <a:solidFill>
              <a:schemeClr val="accent1"/>
            </a:solidFill>
          </a:ln>
        </p:spPr>
        <p:txBody>
          <a:bodyPr wrap="square" rtlCol="0">
            <a:spAutoFit/>
          </a:bodyPr>
          <a:lstStyle/>
          <a:p>
            <a:r>
              <a:rPr lang="en-GB" sz="1400" b="1" dirty="0">
                <a:latin typeface="+mn-lt"/>
              </a:rPr>
              <a:t>Target</a:t>
            </a:r>
            <a:endParaRPr lang="en-US" sz="1400" b="1" dirty="0">
              <a:latin typeface="+mn-lt"/>
            </a:endParaRPr>
          </a:p>
        </p:txBody>
      </p:sp>
      <p:sp>
        <p:nvSpPr>
          <p:cNvPr id="44" name="TextBox 43"/>
          <p:cNvSpPr txBox="1"/>
          <p:nvPr/>
        </p:nvSpPr>
        <p:spPr>
          <a:xfrm>
            <a:off x="3670128" y="903597"/>
            <a:ext cx="1187688" cy="246221"/>
          </a:xfrm>
          <a:prstGeom prst="rect">
            <a:avLst/>
          </a:prstGeom>
          <a:noFill/>
        </p:spPr>
        <p:txBody>
          <a:bodyPr wrap="square" rtlCol="0">
            <a:spAutoFit/>
          </a:bodyPr>
          <a:lstStyle/>
          <a:p>
            <a:r>
              <a:rPr lang="en-GB" b="1" dirty="0"/>
              <a:t>Payload – 3 MB</a:t>
            </a:r>
            <a:endParaRPr lang="en-US" b="1" dirty="0"/>
          </a:p>
        </p:txBody>
      </p:sp>
      <p:sp>
        <p:nvSpPr>
          <p:cNvPr id="174" name="TextBox 173"/>
          <p:cNvSpPr txBox="1"/>
          <p:nvPr/>
        </p:nvSpPr>
        <p:spPr>
          <a:xfrm>
            <a:off x="3670128" y="3799197"/>
            <a:ext cx="1422572" cy="246221"/>
          </a:xfrm>
          <a:prstGeom prst="rect">
            <a:avLst/>
          </a:prstGeom>
          <a:noFill/>
        </p:spPr>
        <p:txBody>
          <a:bodyPr wrap="square" rtlCol="0">
            <a:spAutoFit/>
          </a:bodyPr>
          <a:lstStyle/>
          <a:p>
            <a:r>
              <a:rPr lang="en-GB" b="1" dirty="0"/>
              <a:t>Payload – in KB’s</a:t>
            </a:r>
            <a:endParaRPr lang="en-US" b="1" dirty="0"/>
          </a:p>
        </p:txBody>
      </p:sp>
      <p:sp>
        <p:nvSpPr>
          <p:cNvPr id="177" name="TextBox 176"/>
          <p:cNvSpPr txBox="1"/>
          <p:nvPr/>
        </p:nvSpPr>
        <p:spPr>
          <a:xfrm>
            <a:off x="5200811" y="1936469"/>
            <a:ext cx="919172" cy="246221"/>
          </a:xfrm>
          <a:prstGeom prst="rect">
            <a:avLst/>
          </a:prstGeom>
          <a:noFill/>
        </p:spPr>
        <p:txBody>
          <a:bodyPr wrap="square" rtlCol="0">
            <a:spAutoFit/>
          </a:bodyPr>
          <a:lstStyle/>
          <a:p>
            <a:r>
              <a:rPr lang="en-GB" dirty="0"/>
              <a:t>Finacle..</a:t>
            </a:r>
            <a:endParaRPr lang="en-US" dirty="0"/>
          </a:p>
        </p:txBody>
      </p:sp>
      <p:sp>
        <p:nvSpPr>
          <p:cNvPr id="179" name="TextBox 178"/>
          <p:cNvSpPr txBox="1"/>
          <p:nvPr/>
        </p:nvSpPr>
        <p:spPr>
          <a:xfrm>
            <a:off x="7512041" y="1936469"/>
            <a:ext cx="919172" cy="246221"/>
          </a:xfrm>
          <a:prstGeom prst="rect">
            <a:avLst/>
          </a:prstGeom>
          <a:noFill/>
        </p:spPr>
        <p:txBody>
          <a:bodyPr wrap="square" rtlCol="0">
            <a:spAutoFit/>
          </a:bodyPr>
          <a:lstStyle/>
          <a:p>
            <a:r>
              <a:rPr lang="en-GB" dirty="0"/>
              <a:t>Finacle..</a:t>
            </a:r>
            <a:endParaRPr lang="en-US" dirty="0"/>
          </a:p>
        </p:txBody>
      </p:sp>
      <p:sp>
        <p:nvSpPr>
          <p:cNvPr id="181" name="TextBox 180"/>
          <p:cNvSpPr txBox="1"/>
          <p:nvPr/>
        </p:nvSpPr>
        <p:spPr>
          <a:xfrm>
            <a:off x="1121111" y="4813019"/>
            <a:ext cx="919172" cy="246221"/>
          </a:xfrm>
          <a:prstGeom prst="rect">
            <a:avLst/>
          </a:prstGeom>
          <a:noFill/>
        </p:spPr>
        <p:txBody>
          <a:bodyPr wrap="square" rtlCol="0">
            <a:spAutoFit/>
          </a:bodyPr>
          <a:lstStyle/>
          <a:p>
            <a:r>
              <a:rPr lang="en-GB" dirty="0"/>
              <a:t>Finacle..</a:t>
            </a:r>
            <a:endParaRPr lang="en-US" dirty="0"/>
          </a:p>
        </p:txBody>
      </p:sp>
      <p:sp>
        <p:nvSpPr>
          <p:cNvPr id="182" name="TextBox 181"/>
          <p:cNvSpPr txBox="1"/>
          <p:nvPr/>
        </p:nvSpPr>
        <p:spPr>
          <a:xfrm>
            <a:off x="5200811" y="4813019"/>
            <a:ext cx="919172" cy="246221"/>
          </a:xfrm>
          <a:prstGeom prst="rect">
            <a:avLst/>
          </a:prstGeom>
          <a:noFill/>
        </p:spPr>
        <p:txBody>
          <a:bodyPr wrap="square" rtlCol="0">
            <a:spAutoFit/>
          </a:bodyPr>
          <a:lstStyle/>
          <a:p>
            <a:r>
              <a:rPr lang="en-GB" dirty="0"/>
              <a:t>Finacle..</a:t>
            </a:r>
            <a:endParaRPr lang="en-US" dirty="0"/>
          </a:p>
        </p:txBody>
      </p:sp>
      <p:sp>
        <p:nvSpPr>
          <p:cNvPr id="183" name="TextBox 182"/>
          <p:cNvSpPr txBox="1"/>
          <p:nvPr/>
        </p:nvSpPr>
        <p:spPr>
          <a:xfrm>
            <a:off x="7512041" y="4813019"/>
            <a:ext cx="919172" cy="246221"/>
          </a:xfrm>
          <a:prstGeom prst="rect">
            <a:avLst/>
          </a:prstGeom>
          <a:noFill/>
        </p:spPr>
        <p:txBody>
          <a:bodyPr wrap="square" rtlCol="0">
            <a:spAutoFit/>
          </a:bodyPr>
          <a:lstStyle/>
          <a:p>
            <a:r>
              <a:rPr lang="en-GB" dirty="0"/>
              <a:t>Finacle..</a:t>
            </a:r>
            <a:endParaRPr lang="en-US" dirty="0"/>
          </a:p>
        </p:txBody>
      </p:sp>
      <p:sp>
        <p:nvSpPr>
          <p:cNvPr id="184" name="TextBox 183"/>
          <p:cNvSpPr txBox="1"/>
          <p:nvPr/>
        </p:nvSpPr>
        <p:spPr>
          <a:xfrm>
            <a:off x="557692" y="6297863"/>
            <a:ext cx="761021" cy="276999"/>
          </a:xfrm>
          <a:prstGeom prst="rect">
            <a:avLst/>
          </a:prstGeom>
          <a:noFill/>
        </p:spPr>
        <p:txBody>
          <a:bodyPr wrap="square" rtlCol="0">
            <a:spAutoFit/>
          </a:bodyPr>
          <a:lstStyle/>
          <a:p>
            <a:r>
              <a:rPr lang="en-GB" sz="1200" b="1" dirty="0">
                <a:solidFill>
                  <a:srgbClr val="000000"/>
                </a:solidFill>
              </a:rPr>
              <a:t>Legend</a:t>
            </a:r>
          </a:p>
        </p:txBody>
      </p:sp>
      <p:sp>
        <p:nvSpPr>
          <p:cNvPr id="186" name="TextBox 185"/>
          <p:cNvSpPr txBox="1"/>
          <p:nvPr/>
        </p:nvSpPr>
        <p:spPr>
          <a:xfrm>
            <a:off x="2202026" y="6311511"/>
            <a:ext cx="950093" cy="215444"/>
          </a:xfrm>
          <a:prstGeom prst="rect">
            <a:avLst/>
          </a:prstGeom>
          <a:noFill/>
        </p:spPr>
        <p:txBody>
          <a:bodyPr wrap="square" rtlCol="0">
            <a:spAutoFit/>
          </a:bodyPr>
          <a:lstStyle/>
          <a:p>
            <a:r>
              <a:rPr lang="en-GB" sz="800" dirty="0">
                <a:solidFill>
                  <a:srgbClr val="000000"/>
                </a:solidFill>
              </a:rPr>
              <a:t>Utilization flow</a:t>
            </a:r>
            <a:endParaRPr lang="en-US" sz="800" dirty="0">
              <a:solidFill>
                <a:srgbClr val="000000"/>
              </a:solidFill>
            </a:endParaRPr>
          </a:p>
        </p:txBody>
      </p:sp>
      <p:sp>
        <p:nvSpPr>
          <p:cNvPr id="187" name="TextBox 186"/>
          <p:cNvSpPr txBox="1"/>
          <p:nvPr/>
        </p:nvSpPr>
        <p:spPr>
          <a:xfrm>
            <a:off x="1318669" y="6333143"/>
            <a:ext cx="870000" cy="215444"/>
          </a:xfrm>
          <a:prstGeom prst="rect">
            <a:avLst/>
          </a:prstGeom>
          <a:noFill/>
        </p:spPr>
        <p:txBody>
          <a:bodyPr wrap="square" rtlCol="0">
            <a:spAutoFit/>
          </a:bodyPr>
          <a:lstStyle/>
          <a:p>
            <a:r>
              <a:rPr lang="en-GB" sz="800" dirty="0">
                <a:solidFill>
                  <a:srgbClr val="000000"/>
                </a:solidFill>
              </a:rPr>
              <a:t>Activation flow</a:t>
            </a:r>
          </a:p>
        </p:txBody>
      </p:sp>
      <p:cxnSp>
        <p:nvCxnSpPr>
          <p:cNvPr id="188" name="Straight Arrow Connector 187"/>
          <p:cNvCxnSpPr/>
          <p:nvPr/>
        </p:nvCxnSpPr>
        <p:spPr>
          <a:xfrm flipV="1">
            <a:off x="1329006" y="6258383"/>
            <a:ext cx="0" cy="349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flipV="1">
            <a:off x="2202026" y="6258383"/>
            <a:ext cx="0" cy="3496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382143" y="6258383"/>
            <a:ext cx="0" cy="3164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a:off x="3431321" y="6324378"/>
            <a:ext cx="1986499" cy="215444"/>
          </a:xfrm>
          <a:prstGeom prst="rect">
            <a:avLst/>
          </a:prstGeom>
          <a:noFill/>
        </p:spPr>
        <p:txBody>
          <a:bodyPr wrap="square" rtlCol="0">
            <a:spAutoFit/>
          </a:bodyPr>
          <a:lstStyle/>
          <a:p>
            <a:r>
              <a:rPr lang="en-GB" sz="800" dirty="0">
                <a:solidFill>
                  <a:srgbClr val="000000"/>
                </a:solidFill>
              </a:rPr>
              <a:t>Both activation &amp; Utilisation flow</a:t>
            </a:r>
            <a:endParaRPr lang="en-US" sz="800" dirty="0">
              <a:solidFill>
                <a:srgbClr val="000000"/>
              </a:solidFill>
            </a:endParaRPr>
          </a:p>
        </p:txBody>
      </p:sp>
      <p:sp>
        <p:nvSpPr>
          <p:cNvPr id="56" name="TextBox 55"/>
          <p:cNvSpPr txBox="1"/>
          <p:nvPr/>
        </p:nvSpPr>
        <p:spPr>
          <a:xfrm>
            <a:off x="3862755" y="2353966"/>
            <a:ext cx="832651" cy="246221"/>
          </a:xfrm>
          <a:prstGeom prst="rect">
            <a:avLst/>
          </a:prstGeom>
          <a:noFill/>
        </p:spPr>
        <p:txBody>
          <a:bodyPr wrap="square" rtlCol="0">
            <a:spAutoFit/>
          </a:bodyPr>
          <a:lstStyle/>
          <a:p>
            <a:r>
              <a:rPr lang="en-GB" dirty="0"/>
              <a:t>&gt; A ms</a:t>
            </a:r>
            <a:endParaRPr lang="en-US" dirty="0"/>
          </a:p>
        </p:txBody>
      </p:sp>
      <p:sp>
        <p:nvSpPr>
          <p:cNvPr id="201" name="TextBox 200"/>
          <p:cNvSpPr txBox="1"/>
          <p:nvPr/>
        </p:nvSpPr>
        <p:spPr>
          <a:xfrm>
            <a:off x="3888691" y="2023822"/>
            <a:ext cx="832651" cy="246221"/>
          </a:xfrm>
          <a:prstGeom prst="rect">
            <a:avLst/>
          </a:prstGeom>
          <a:noFill/>
        </p:spPr>
        <p:txBody>
          <a:bodyPr wrap="square" rtlCol="0">
            <a:spAutoFit/>
          </a:bodyPr>
          <a:lstStyle/>
          <a:p>
            <a:r>
              <a:rPr lang="en-GB" dirty="0"/>
              <a:t>A ms</a:t>
            </a:r>
            <a:endParaRPr lang="en-US" dirty="0"/>
          </a:p>
        </p:txBody>
      </p:sp>
      <p:sp>
        <p:nvSpPr>
          <p:cNvPr id="202" name="TextBox 201"/>
          <p:cNvSpPr txBox="1"/>
          <p:nvPr/>
        </p:nvSpPr>
        <p:spPr>
          <a:xfrm>
            <a:off x="3889689" y="5263879"/>
            <a:ext cx="832651" cy="246221"/>
          </a:xfrm>
          <a:prstGeom prst="rect">
            <a:avLst/>
          </a:prstGeom>
          <a:noFill/>
        </p:spPr>
        <p:txBody>
          <a:bodyPr wrap="square" rtlCol="0">
            <a:spAutoFit/>
          </a:bodyPr>
          <a:lstStyle/>
          <a:p>
            <a:r>
              <a:rPr lang="en-GB" dirty="0"/>
              <a:t>&gt; A ms</a:t>
            </a:r>
            <a:endParaRPr lang="en-US" dirty="0"/>
          </a:p>
        </p:txBody>
      </p:sp>
      <p:sp>
        <p:nvSpPr>
          <p:cNvPr id="203" name="TextBox 202"/>
          <p:cNvSpPr txBox="1"/>
          <p:nvPr/>
        </p:nvSpPr>
        <p:spPr>
          <a:xfrm>
            <a:off x="3915625" y="4933735"/>
            <a:ext cx="832651" cy="246221"/>
          </a:xfrm>
          <a:prstGeom prst="rect">
            <a:avLst/>
          </a:prstGeom>
          <a:noFill/>
        </p:spPr>
        <p:txBody>
          <a:bodyPr wrap="square" rtlCol="0">
            <a:spAutoFit/>
          </a:bodyPr>
          <a:lstStyle/>
          <a:p>
            <a:r>
              <a:rPr lang="en-GB" dirty="0"/>
              <a:t>A ms</a:t>
            </a:r>
            <a:endParaRPr lang="en-US" dirty="0"/>
          </a:p>
        </p:txBody>
      </p:sp>
      <p:sp>
        <p:nvSpPr>
          <p:cNvPr id="204" name="TextBox 203"/>
          <p:cNvSpPr txBox="1"/>
          <p:nvPr/>
        </p:nvSpPr>
        <p:spPr>
          <a:xfrm>
            <a:off x="5145710" y="1274340"/>
            <a:ext cx="832651" cy="246221"/>
          </a:xfrm>
          <a:prstGeom prst="rect">
            <a:avLst/>
          </a:prstGeom>
          <a:noFill/>
        </p:spPr>
        <p:txBody>
          <a:bodyPr wrap="square" rtlCol="0">
            <a:spAutoFit/>
          </a:bodyPr>
          <a:lstStyle/>
          <a:p>
            <a:r>
              <a:rPr lang="en-GB" dirty="0"/>
              <a:t>&gt; A ms</a:t>
            </a:r>
            <a:endParaRPr lang="en-US" dirty="0"/>
          </a:p>
        </p:txBody>
      </p:sp>
      <p:sp>
        <p:nvSpPr>
          <p:cNvPr id="207" name="TextBox 206"/>
          <p:cNvSpPr txBox="1"/>
          <p:nvPr/>
        </p:nvSpPr>
        <p:spPr>
          <a:xfrm>
            <a:off x="5171646" y="944196"/>
            <a:ext cx="832651" cy="246221"/>
          </a:xfrm>
          <a:prstGeom prst="rect">
            <a:avLst/>
          </a:prstGeom>
          <a:noFill/>
        </p:spPr>
        <p:txBody>
          <a:bodyPr wrap="square" rtlCol="0">
            <a:spAutoFit/>
          </a:bodyPr>
          <a:lstStyle/>
          <a:p>
            <a:r>
              <a:rPr lang="en-GB" dirty="0"/>
              <a:t>A ms</a:t>
            </a:r>
            <a:endParaRPr lang="en-US" dirty="0"/>
          </a:p>
        </p:txBody>
      </p:sp>
      <p:sp>
        <p:nvSpPr>
          <p:cNvPr id="208" name="TextBox 207"/>
          <p:cNvSpPr txBox="1"/>
          <p:nvPr/>
        </p:nvSpPr>
        <p:spPr>
          <a:xfrm>
            <a:off x="5234753" y="4119882"/>
            <a:ext cx="832651" cy="246221"/>
          </a:xfrm>
          <a:prstGeom prst="rect">
            <a:avLst/>
          </a:prstGeom>
          <a:noFill/>
        </p:spPr>
        <p:txBody>
          <a:bodyPr wrap="square" rtlCol="0">
            <a:spAutoFit/>
          </a:bodyPr>
          <a:lstStyle/>
          <a:p>
            <a:r>
              <a:rPr lang="en-GB" dirty="0"/>
              <a:t>&gt; A ms</a:t>
            </a:r>
            <a:endParaRPr lang="en-US" dirty="0"/>
          </a:p>
        </p:txBody>
      </p:sp>
      <p:sp>
        <p:nvSpPr>
          <p:cNvPr id="210" name="TextBox 209"/>
          <p:cNvSpPr txBox="1"/>
          <p:nvPr/>
        </p:nvSpPr>
        <p:spPr>
          <a:xfrm>
            <a:off x="5260689" y="3789738"/>
            <a:ext cx="832651" cy="246221"/>
          </a:xfrm>
          <a:prstGeom prst="rect">
            <a:avLst/>
          </a:prstGeom>
          <a:noFill/>
        </p:spPr>
        <p:txBody>
          <a:bodyPr wrap="square" rtlCol="0">
            <a:spAutoFit/>
          </a:bodyPr>
          <a:lstStyle/>
          <a:p>
            <a:r>
              <a:rPr lang="en-GB" dirty="0"/>
              <a:t>A ms</a:t>
            </a:r>
            <a:endParaRPr lang="en-US" dirty="0"/>
          </a:p>
        </p:txBody>
      </p:sp>
      <p:sp>
        <p:nvSpPr>
          <p:cNvPr id="216" name="TextBox 215"/>
          <p:cNvSpPr txBox="1"/>
          <p:nvPr/>
        </p:nvSpPr>
        <p:spPr>
          <a:xfrm>
            <a:off x="5766801" y="1717728"/>
            <a:ext cx="832651" cy="246221"/>
          </a:xfrm>
          <a:prstGeom prst="rect">
            <a:avLst/>
          </a:prstGeom>
          <a:noFill/>
        </p:spPr>
        <p:txBody>
          <a:bodyPr wrap="square" rtlCol="0">
            <a:spAutoFit/>
          </a:bodyPr>
          <a:lstStyle/>
          <a:p>
            <a:r>
              <a:rPr lang="en-GB" dirty="0"/>
              <a:t>A ms</a:t>
            </a:r>
            <a:endParaRPr lang="en-US" dirty="0"/>
          </a:p>
        </p:txBody>
      </p:sp>
      <p:sp>
        <p:nvSpPr>
          <p:cNvPr id="217" name="TextBox 216"/>
          <p:cNvSpPr txBox="1"/>
          <p:nvPr/>
        </p:nvSpPr>
        <p:spPr>
          <a:xfrm>
            <a:off x="7734595" y="1540173"/>
            <a:ext cx="832651" cy="246221"/>
          </a:xfrm>
          <a:prstGeom prst="rect">
            <a:avLst/>
          </a:prstGeom>
          <a:noFill/>
        </p:spPr>
        <p:txBody>
          <a:bodyPr wrap="square" rtlCol="0">
            <a:spAutoFit/>
          </a:bodyPr>
          <a:lstStyle/>
          <a:p>
            <a:r>
              <a:rPr lang="en-GB" dirty="0"/>
              <a:t>&gt; A ms</a:t>
            </a:r>
            <a:endParaRPr lang="en-US" dirty="0"/>
          </a:p>
        </p:txBody>
      </p:sp>
      <p:sp>
        <p:nvSpPr>
          <p:cNvPr id="218" name="TextBox 217"/>
          <p:cNvSpPr txBox="1"/>
          <p:nvPr/>
        </p:nvSpPr>
        <p:spPr>
          <a:xfrm>
            <a:off x="5962169" y="4410500"/>
            <a:ext cx="832651" cy="246221"/>
          </a:xfrm>
          <a:prstGeom prst="rect">
            <a:avLst/>
          </a:prstGeom>
          <a:noFill/>
        </p:spPr>
        <p:txBody>
          <a:bodyPr wrap="square" rtlCol="0">
            <a:spAutoFit/>
          </a:bodyPr>
          <a:lstStyle/>
          <a:p>
            <a:r>
              <a:rPr lang="en-GB" dirty="0"/>
              <a:t>A ms</a:t>
            </a:r>
            <a:endParaRPr lang="en-US" dirty="0"/>
          </a:p>
        </p:txBody>
      </p:sp>
      <p:sp>
        <p:nvSpPr>
          <p:cNvPr id="219" name="TextBox 218"/>
          <p:cNvSpPr txBox="1"/>
          <p:nvPr/>
        </p:nvSpPr>
        <p:spPr>
          <a:xfrm>
            <a:off x="7776621" y="4410757"/>
            <a:ext cx="832651" cy="246221"/>
          </a:xfrm>
          <a:prstGeom prst="rect">
            <a:avLst/>
          </a:prstGeom>
          <a:noFill/>
        </p:spPr>
        <p:txBody>
          <a:bodyPr wrap="square" rtlCol="0">
            <a:spAutoFit/>
          </a:bodyPr>
          <a:lstStyle/>
          <a:p>
            <a:r>
              <a:rPr lang="en-GB" dirty="0"/>
              <a:t>&gt; A ms</a:t>
            </a:r>
            <a:endParaRPr lang="en-US" dirty="0"/>
          </a:p>
        </p:txBody>
      </p:sp>
      <p:sp>
        <p:nvSpPr>
          <p:cNvPr id="61" name="TextBox 60"/>
          <p:cNvSpPr txBox="1"/>
          <p:nvPr/>
        </p:nvSpPr>
        <p:spPr>
          <a:xfrm>
            <a:off x="5639403" y="2426411"/>
            <a:ext cx="901216" cy="246221"/>
          </a:xfrm>
          <a:prstGeom prst="rect">
            <a:avLst/>
          </a:prstGeom>
          <a:noFill/>
        </p:spPr>
        <p:txBody>
          <a:bodyPr wrap="square" rtlCol="0">
            <a:spAutoFit/>
          </a:bodyPr>
          <a:lstStyle/>
          <a:p>
            <a:r>
              <a:rPr lang="en-GB" dirty="0"/>
              <a:t>P – 500 ms</a:t>
            </a:r>
            <a:endParaRPr lang="en-US" dirty="0"/>
          </a:p>
        </p:txBody>
      </p:sp>
      <p:sp>
        <p:nvSpPr>
          <p:cNvPr id="220" name="TextBox 219"/>
          <p:cNvSpPr txBox="1"/>
          <p:nvPr/>
        </p:nvSpPr>
        <p:spPr>
          <a:xfrm>
            <a:off x="7890092" y="2426411"/>
            <a:ext cx="901216" cy="246221"/>
          </a:xfrm>
          <a:prstGeom prst="rect">
            <a:avLst/>
          </a:prstGeom>
          <a:noFill/>
        </p:spPr>
        <p:txBody>
          <a:bodyPr wrap="square" rtlCol="0">
            <a:spAutoFit/>
          </a:bodyPr>
          <a:lstStyle/>
          <a:p>
            <a:r>
              <a:rPr lang="en-GB" dirty="0"/>
              <a:t>P – 500 ms</a:t>
            </a:r>
            <a:endParaRPr lang="en-US" dirty="0"/>
          </a:p>
        </p:txBody>
      </p:sp>
      <p:sp>
        <p:nvSpPr>
          <p:cNvPr id="221" name="TextBox 220"/>
          <p:cNvSpPr txBox="1"/>
          <p:nvPr/>
        </p:nvSpPr>
        <p:spPr>
          <a:xfrm>
            <a:off x="7775238" y="4584371"/>
            <a:ext cx="901216" cy="246221"/>
          </a:xfrm>
          <a:prstGeom prst="rect">
            <a:avLst/>
          </a:prstGeom>
          <a:noFill/>
        </p:spPr>
        <p:txBody>
          <a:bodyPr wrap="square" rtlCol="0">
            <a:spAutoFit/>
          </a:bodyPr>
          <a:lstStyle/>
          <a:p>
            <a:r>
              <a:rPr lang="en-GB" dirty="0"/>
              <a:t>P – 300 ms</a:t>
            </a:r>
            <a:endParaRPr lang="en-US" dirty="0"/>
          </a:p>
        </p:txBody>
      </p:sp>
      <p:sp>
        <p:nvSpPr>
          <p:cNvPr id="222" name="TextBox 221"/>
          <p:cNvSpPr txBox="1"/>
          <p:nvPr/>
        </p:nvSpPr>
        <p:spPr>
          <a:xfrm>
            <a:off x="5959688" y="4620436"/>
            <a:ext cx="901216" cy="246221"/>
          </a:xfrm>
          <a:prstGeom prst="rect">
            <a:avLst/>
          </a:prstGeom>
          <a:noFill/>
        </p:spPr>
        <p:txBody>
          <a:bodyPr wrap="square" rtlCol="0">
            <a:spAutoFit/>
          </a:bodyPr>
          <a:lstStyle/>
          <a:p>
            <a:r>
              <a:rPr lang="en-GB" dirty="0"/>
              <a:t>P – 300 ms</a:t>
            </a:r>
            <a:endParaRPr lang="en-US" dirty="0"/>
          </a:p>
        </p:txBody>
      </p:sp>
      <p:sp>
        <p:nvSpPr>
          <p:cNvPr id="223" name="TextBox 222"/>
          <p:cNvSpPr txBox="1"/>
          <p:nvPr/>
        </p:nvSpPr>
        <p:spPr>
          <a:xfrm>
            <a:off x="5635898" y="5284827"/>
            <a:ext cx="901216" cy="246221"/>
          </a:xfrm>
          <a:prstGeom prst="rect">
            <a:avLst/>
          </a:prstGeom>
          <a:noFill/>
        </p:spPr>
        <p:txBody>
          <a:bodyPr wrap="square" rtlCol="0">
            <a:spAutoFit/>
          </a:bodyPr>
          <a:lstStyle/>
          <a:p>
            <a:r>
              <a:rPr lang="en-GB" dirty="0"/>
              <a:t>P –100 ms</a:t>
            </a:r>
            <a:endParaRPr lang="en-US" dirty="0"/>
          </a:p>
        </p:txBody>
      </p:sp>
      <p:sp>
        <p:nvSpPr>
          <p:cNvPr id="224" name="TextBox 223"/>
          <p:cNvSpPr txBox="1"/>
          <p:nvPr/>
        </p:nvSpPr>
        <p:spPr>
          <a:xfrm>
            <a:off x="7878516" y="5295515"/>
            <a:ext cx="901216" cy="246221"/>
          </a:xfrm>
          <a:prstGeom prst="rect">
            <a:avLst/>
          </a:prstGeom>
          <a:noFill/>
        </p:spPr>
        <p:txBody>
          <a:bodyPr wrap="square" rtlCol="0">
            <a:spAutoFit/>
          </a:bodyPr>
          <a:lstStyle/>
          <a:p>
            <a:r>
              <a:rPr lang="en-GB" dirty="0"/>
              <a:t>P – 100 ms</a:t>
            </a:r>
            <a:endParaRPr lang="en-US" dirty="0"/>
          </a:p>
        </p:txBody>
      </p:sp>
    </p:spTree>
    <p:extLst>
      <p:ext uri="{BB962C8B-B14F-4D97-AF65-F5344CB8AC3E}">
        <p14:creationId xmlns:p14="http://schemas.microsoft.com/office/powerpoint/2010/main" val="396860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 y="4976"/>
            <a:ext cx="9142594" cy="577850"/>
          </a:xfrm>
        </p:spPr>
        <p:txBody>
          <a:bodyPr/>
          <a:lstStyle/>
          <a:p>
            <a:r>
              <a:rPr lang="en-GB" sz="2000" dirty="0">
                <a:latin typeface="+mn-lt"/>
                <a:cs typeface="Arial" pitchFamily="34" charset="0"/>
              </a:rPr>
              <a:t>Architecture map – Current State (Risk Monitoring and Reporting)</a:t>
            </a:r>
            <a:endParaRPr lang="en-US" sz="2000" dirty="0">
              <a:latin typeface="+mn-lt"/>
            </a:endParaRPr>
          </a:p>
        </p:txBody>
      </p:sp>
      <p:sp>
        <p:nvSpPr>
          <p:cNvPr id="128" name="TextBox 127"/>
          <p:cNvSpPr txBox="1"/>
          <p:nvPr/>
        </p:nvSpPr>
        <p:spPr>
          <a:xfrm>
            <a:off x="557692" y="6297863"/>
            <a:ext cx="761021" cy="276999"/>
          </a:xfrm>
          <a:prstGeom prst="rect">
            <a:avLst/>
          </a:prstGeom>
          <a:noFill/>
        </p:spPr>
        <p:txBody>
          <a:bodyPr wrap="square" rtlCol="0">
            <a:spAutoFit/>
          </a:bodyPr>
          <a:lstStyle/>
          <a:p>
            <a:r>
              <a:rPr lang="en-GB" sz="1200" b="1" dirty="0">
                <a:solidFill>
                  <a:srgbClr val="000000"/>
                </a:solidFill>
              </a:rPr>
              <a:t>Legend</a:t>
            </a:r>
          </a:p>
        </p:txBody>
      </p:sp>
      <p:sp>
        <p:nvSpPr>
          <p:cNvPr id="134" name="TextBox 133"/>
          <p:cNvSpPr txBox="1"/>
          <p:nvPr/>
        </p:nvSpPr>
        <p:spPr>
          <a:xfrm>
            <a:off x="3141826" y="6311511"/>
            <a:ext cx="950093" cy="215444"/>
          </a:xfrm>
          <a:prstGeom prst="rect">
            <a:avLst/>
          </a:prstGeom>
          <a:noFill/>
        </p:spPr>
        <p:txBody>
          <a:bodyPr wrap="square" rtlCol="0">
            <a:spAutoFit/>
          </a:bodyPr>
          <a:lstStyle/>
          <a:p>
            <a:r>
              <a:rPr lang="en-GB" sz="800" dirty="0">
                <a:solidFill>
                  <a:srgbClr val="000000"/>
                </a:solidFill>
              </a:rPr>
              <a:t>Utilization flow</a:t>
            </a:r>
            <a:endParaRPr lang="en-US" sz="800" dirty="0">
              <a:solidFill>
                <a:srgbClr val="000000"/>
              </a:solidFill>
            </a:endParaRPr>
          </a:p>
        </p:txBody>
      </p:sp>
      <p:sp>
        <p:nvSpPr>
          <p:cNvPr id="136" name="TextBox 135"/>
          <p:cNvSpPr txBox="1"/>
          <p:nvPr/>
        </p:nvSpPr>
        <p:spPr>
          <a:xfrm>
            <a:off x="2258469" y="6333143"/>
            <a:ext cx="870000" cy="215444"/>
          </a:xfrm>
          <a:prstGeom prst="rect">
            <a:avLst/>
          </a:prstGeom>
          <a:noFill/>
        </p:spPr>
        <p:txBody>
          <a:bodyPr wrap="square" rtlCol="0">
            <a:spAutoFit/>
          </a:bodyPr>
          <a:lstStyle/>
          <a:p>
            <a:r>
              <a:rPr lang="en-GB" sz="800" dirty="0">
                <a:solidFill>
                  <a:srgbClr val="000000"/>
                </a:solidFill>
              </a:rPr>
              <a:t>Activation flow</a:t>
            </a:r>
          </a:p>
        </p:txBody>
      </p:sp>
      <p:cxnSp>
        <p:nvCxnSpPr>
          <p:cNvPr id="148" name="Straight Arrow Connector 147"/>
          <p:cNvCxnSpPr/>
          <p:nvPr/>
        </p:nvCxnSpPr>
        <p:spPr>
          <a:xfrm flipV="1">
            <a:off x="2268806" y="6258383"/>
            <a:ext cx="0" cy="349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flipV="1">
            <a:off x="3141826" y="6258383"/>
            <a:ext cx="0" cy="3496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1455519" y="6321767"/>
            <a:ext cx="870000" cy="215444"/>
          </a:xfrm>
          <a:prstGeom prst="rect">
            <a:avLst/>
          </a:prstGeom>
          <a:noFill/>
        </p:spPr>
        <p:txBody>
          <a:bodyPr wrap="square" rtlCol="0">
            <a:spAutoFit/>
          </a:bodyPr>
          <a:lstStyle/>
          <a:p>
            <a:r>
              <a:rPr lang="en-GB" sz="800" dirty="0">
                <a:solidFill>
                  <a:srgbClr val="000000"/>
                </a:solidFill>
              </a:rPr>
              <a:t>Approval flow</a:t>
            </a:r>
          </a:p>
        </p:txBody>
      </p:sp>
      <p:cxnSp>
        <p:nvCxnSpPr>
          <p:cNvPr id="142" name="Straight Arrow Connector 141"/>
          <p:cNvCxnSpPr/>
          <p:nvPr/>
        </p:nvCxnSpPr>
        <p:spPr>
          <a:xfrm flipV="1">
            <a:off x="1465856" y="6247007"/>
            <a:ext cx="0" cy="34962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bwMode="auto">
          <a:xfrm>
            <a:off x="2285313" y="4510951"/>
            <a:ext cx="1137616"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FC</a:t>
            </a:r>
          </a:p>
        </p:txBody>
      </p:sp>
      <p:sp>
        <p:nvSpPr>
          <p:cNvPr id="70" name="Rounded Rectangle 69"/>
          <p:cNvSpPr/>
          <p:nvPr/>
        </p:nvSpPr>
        <p:spPr bwMode="auto">
          <a:xfrm>
            <a:off x="3526021" y="4514747"/>
            <a:ext cx="1137616"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FRDM</a:t>
            </a:r>
          </a:p>
        </p:txBody>
      </p:sp>
      <p:sp>
        <p:nvSpPr>
          <p:cNvPr id="71" name="Rounded Rectangle 70"/>
          <p:cNvSpPr/>
          <p:nvPr/>
        </p:nvSpPr>
        <p:spPr bwMode="auto">
          <a:xfrm>
            <a:off x="4755577" y="4503567"/>
            <a:ext cx="1137616"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GCS</a:t>
            </a:r>
          </a:p>
        </p:txBody>
      </p:sp>
      <p:sp>
        <p:nvSpPr>
          <p:cNvPr id="72" name="Rounded Rectangle 71"/>
          <p:cNvSpPr/>
          <p:nvPr/>
        </p:nvSpPr>
        <p:spPr bwMode="auto">
          <a:xfrm>
            <a:off x="5981867" y="4503566"/>
            <a:ext cx="1137616"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RMG Mart</a:t>
            </a:r>
          </a:p>
        </p:txBody>
      </p:sp>
      <p:sp>
        <p:nvSpPr>
          <p:cNvPr id="73" name="Rounded Rectangle 72"/>
          <p:cNvSpPr/>
          <p:nvPr/>
        </p:nvSpPr>
        <p:spPr bwMode="auto">
          <a:xfrm>
            <a:off x="7208157" y="4500404"/>
            <a:ext cx="1137616"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PD Mart</a:t>
            </a:r>
          </a:p>
        </p:txBody>
      </p:sp>
      <p:sp>
        <p:nvSpPr>
          <p:cNvPr id="74" name="Rounded Rectangle 73"/>
          <p:cNvSpPr/>
          <p:nvPr/>
        </p:nvSpPr>
        <p:spPr bwMode="auto">
          <a:xfrm>
            <a:off x="2285313" y="5047018"/>
            <a:ext cx="1137616"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Risk Portal</a:t>
            </a:r>
          </a:p>
        </p:txBody>
      </p:sp>
      <p:sp>
        <p:nvSpPr>
          <p:cNvPr id="75" name="Rounded Rectangle 74"/>
          <p:cNvSpPr/>
          <p:nvPr/>
        </p:nvSpPr>
        <p:spPr bwMode="auto">
          <a:xfrm>
            <a:off x="123035" y="4503567"/>
            <a:ext cx="2070338" cy="920086"/>
          </a:xfrm>
          <a:prstGeom prst="round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Data Warehouse / Mart</a:t>
            </a:r>
          </a:p>
        </p:txBody>
      </p:sp>
      <p:sp>
        <p:nvSpPr>
          <p:cNvPr id="76" name="Rounded Rectangle 75"/>
          <p:cNvSpPr/>
          <p:nvPr/>
        </p:nvSpPr>
        <p:spPr bwMode="auto">
          <a:xfrm>
            <a:off x="3526021" y="5053811"/>
            <a:ext cx="1137616"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BDW</a:t>
            </a:r>
          </a:p>
        </p:txBody>
      </p:sp>
      <p:sp>
        <p:nvSpPr>
          <p:cNvPr id="77" name="Rounded Rectangle 76"/>
          <p:cNvSpPr/>
          <p:nvPr/>
        </p:nvSpPr>
        <p:spPr bwMode="auto">
          <a:xfrm>
            <a:off x="4792152" y="5053811"/>
            <a:ext cx="1137616"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GDW</a:t>
            </a:r>
          </a:p>
        </p:txBody>
      </p:sp>
      <p:sp>
        <p:nvSpPr>
          <p:cNvPr id="79" name="Rounded Rectangle 78"/>
          <p:cNvSpPr/>
          <p:nvPr/>
        </p:nvSpPr>
        <p:spPr bwMode="auto">
          <a:xfrm>
            <a:off x="6058283" y="5031960"/>
            <a:ext cx="2291315"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a:t>
            </a:r>
          </a:p>
        </p:txBody>
      </p:sp>
      <p:sp>
        <p:nvSpPr>
          <p:cNvPr id="81" name="Oval 80"/>
          <p:cNvSpPr/>
          <p:nvPr/>
        </p:nvSpPr>
        <p:spPr>
          <a:xfrm>
            <a:off x="3266154" y="5218293"/>
            <a:ext cx="60363" cy="61639"/>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75000"/>
                </a:schemeClr>
              </a:solidFill>
            </a:endParaRPr>
          </a:p>
        </p:txBody>
      </p:sp>
      <p:sp>
        <p:nvSpPr>
          <p:cNvPr id="82" name="Oval 81"/>
          <p:cNvSpPr/>
          <p:nvPr/>
        </p:nvSpPr>
        <p:spPr>
          <a:xfrm>
            <a:off x="3244379" y="4703037"/>
            <a:ext cx="60363" cy="61639"/>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75000"/>
                </a:schemeClr>
              </a:solidFill>
            </a:endParaRPr>
          </a:p>
        </p:txBody>
      </p:sp>
      <p:sp>
        <p:nvSpPr>
          <p:cNvPr id="99" name="Oval 98"/>
          <p:cNvSpPr/>
          <p:nvPr/>
        </p:nvSpPr>
        <p:spPr>
          <a:xfrm>
            <a:off x="4412777" y="4681265"/>
            <a:ext cx="60363" cy="61639"/>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75000"/>
                </a:schemeClr>
              </a:solidFill>
            </a:endParaRPr>
          </a:p>
        </p:txBody>
      </p:sp>
      <p:sp>
        <p:nvSpPr>
          <p:cNvPr id="100" name="Oval 99"/>
          <p:cNvSpPr/>
          <p:nvPr/>
        </p:nvSpPr>
        <p:spPr>
          <a:xfrm>
            <a:off x="4405523" y="5254577"/>
            <a:ext cx="60363" cy="61639"/>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75000"/>
                </a:schemeClr>
              </a:solidFill>
            </a:endParaRPr>
          </a:p>
        </p:txBody>
      </p:sp>
      <p:sp>
        <p:nvSpPr>
          <p:cNvPr id="106" name="Oval 105"/>
          <p:cNvSpPr/>
          <p:nvPr/>
        </p:nvSpPr>
        <p:spPr>
          <a:xfrm>
            <a:off x="5653749" y="4688523"/>
            <a:ext cx="60363" cy="61639"/>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75000"/>
                </a:schemeClr>
              </a:solidFill>
            </a:endParaRPr>
          </a:p>
        </p:txBody>
      </p:sp>
      <p:sp>
        <p:nvSpPr>
          <p:cNvPr id="107" name="Oval 106"/>
          <p:cNvSpPr/>
          <p:nvPr/>
        </p:nvSpPr>
        <p:spPr>
          <a:xfrm>
            <a:off x="5646495" y="5261835"/>
            <a:ext cx="60363" cy="61639"/>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75000"/>
                </a:schemeClr>
              </a:solidFill>
            </a:endParaRPr>
          </a:p>
        </p:txBody>
      </p:sp>
      <p:sp>
        <p:nvSpPr>
          <p:cNvPr id="108" name="Oval 107"/>
          <p:cNvSpPr/>
          <p:nvPr/>
        </p:nvSpPr>
        <p:spPr>
          <a:xfrm>
            <a:off x="6916490" y="4674008"/>
            <a:ext cx="60363" cy="61639"/>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75000"/>
                </a:schemeClr>
              </a:solidFill>
            </a:endParaRPr>
          </a:p>
        </p:txBody>
      </p:sp>
      <p:sp>
        <p:nvSpPr>
          <p:cNvPr id="110" name="Oval 109"/>
          <p:cNvSpPr/>
          <p:nvPr/>
        </p:nvSpPr>
        <p:spPr>
          <a:xfrm>
            <a:off x="8092152" y="4688520"/>
            <a:ext cx="60363" cy="61639"/>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75000"/>
                </a:schemeClr>
              </a:solidFill>
            </a:endParaRPr>
          </a:p>
        </p:txBody>
      </p:sp>
      <p:sp>
        <p:nvSpPr>
          <p:cNvPr id="111" name="Oval 110"/>
          <p:cNvSpPr/>
          <p:nvPr/>
        </p:nvSpPr>
        <p:spPr>
          <a:xfrm>
            <a:off x="8084898" y="5261832"/>
            <a:ext cx="60363" cy="61639"/>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75000"/>
                </a:schemeClr>
              </a:solidFill>
            </a:endParaRPr>
          </a:p>
        </p:txBody>
      </p:sp>
      <p:sp>
        <p:nvSpPr>
          <p:cNvPr id="112" name="Oval 111"/>
          <p:cNvSpPr/>
          <p:nvPr/>
        </p:nvSpPr>
        <p:spPr>
          <a:xfrm>
            <a:off x="1258350" y="5829938"/>
            <a:ext cx="60363" cy="61639"/>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75000"/>
                </a:schemeClr>
              </a:solidFill>
            </a:endParaRPr>
          </a:p>
        </p:txBody>
      </p:sp>
      <p:sp>
        <p:nvSpPr>
          <p:cNvPr id="113" name="Oval 112"/>
          <p:cNvSpPr/>
          <p:nvPr/>
        </p:nvSpPr>
        <p:spPr>
          <a:xfrm>
            <a:off x="1250376" y="5675225"/>
            <a:ext cx="60363" cy="6163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3" name="TextBox 2"/>
          <p:cNvSpPr txBox="1"/>
          <p:nvPr/>
        </p:nvSpPr>
        <p:spPr>
          <a:xfrm>
            <a:off x="1318713" y="5600846"/>
            <a:ext cx="1564276" cy="400110"/>
          </a:xfrm>
          <a:prstGeom prst="rect">
            <a:avLst/>
          </a:prstGeom>
          <a:noFill/>
        </p:spPr>
        <p:txBody>
          <a:bodyPr wrap="square" rtlCol="0">
            <a:spAutoFit/>
          </a:bodyPr>
          <a:lstStyle/>
          <a:p>
            <a:r>
              <a:rPr lang="en-GB" dirty="0"/>
              <a:t>Risk Monitoring</a:t>
            </a:r>
          </a:p>
          <a:p>
            <a:r>
              <a:rPr lang="en-GB" dirty="0"/>
              <a:t>Risk Reporting</a:t>
            </a:r>
            <a:endParaRPr lang="en-US" dirty="0"/>
          </a:p>
        </p:txBody>
      </p:sp>
      <p:sp>
        <p:nvSpPr>
          <p:cNvPr id="114" name="TextBox 113"/>
          <p:cNvSpPr txBox="1"/>
          <p:nvPr/>
        </p:nvSpPr>
        <p:spPr>
          <a:xfrm>
            <a:off x="4890906" y="6301528"/>
            <a:ext cx="622597" cy="338554"/>
          </a:xfrm>
          <a:prstGeom prst="rect">
            <a:avLst/>
          </a:prstGeom>
          <a:noFill/>
        </p:spPr>
        <p:txBody>
          <a:bodyPr wrap="square" rtlCol="0">
            <a:spAutoFit/>
          </a:bodyPr>
          <a:lstStyle/>
          <a:p>
            <a:r>
              <a:rPr lang="en-GB" sz="800" dirty="0">
                <a:solidFill>
                  <a:srgbClr val="000000"/>
                </a:solidFill>
              </a:rPr>
              <a:t>Batch / Intra-day</a:t>
            </a:r>
            <a:endParaRPr lang="en-US" sz="800" dirty="0">
              <a:solidFill>
                <a:srgbClr val="000000"/>
              </a:solidFill>
            </a:endParaRPr>
          </a:p>
        </p:txBody>
      </p:sp>
      <p:cxnSp>
        <p:nvCxnSpPr>
          <p:cNvPr id="115" name="Straight Arrow Connector 114"/>
          <p:cNvCxnSpPr/>
          <p:nvPr/>
        </p:nvCxnSpPr>
        <p:spPr>
          <a:xfrm flipV="1">
            <a:off x="4890906" y="6244736"/>
            <a:ext cx="0" cy="35189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5706675" y="6298283"/>
            <a:ext cx="622597" cy="215444"/>
          </a:xfrm>
          <a:prstGeom prst="rect">
            <a:avLst/>
          </a:prstGeom>
          <a:noFill/>
        </p:spPr>
        <p:txBody>
          <a:bodyPr wrap="square" rtlCol="0">
            <a:spAutoFit/>
          </a:bodyPr>
          <a:lstStyle/>
          <a:p>
            <a:r>
              <a:rPr lang="en-GB" sz="800" dirty="0">
                <a:solidFill>
                  <a:srgbClr val="000000"/>
                </a:solidFill>
              </a:rPr>
              <a:t>Real-time</a:t>
            </a:r>
            <a:endParaRPr lang="en-US" sz="800" dirty="0">
              <a:solidFill>
                <a:srgbClr val="000000"/>
              </a:solidFill>
            </a:endParaRPr>
          </a:p>
        </p:txBody>
      </p:sp>
      <p:cxnSp>
        <p:nvCxnSpPr>
          <p:cNvPr id="117" name="Straight Arrow Connector 116"/>
          <p:cNvCxnSpPr/>
          <p:nvPr/>
        </p:nvCxnSpPr>
        <p:spPr>
          <a:xfrm flipV="1">
            <a:off x="5706675" y="6244736"/>
            <a:ext cx="0" cy="363268"/>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473225" y="6258383"/>
            <a:ext cx="0" cy="338246"/>
          </a:xfrm>
          <a:prstGeom prst="straightConnector1">
            <a:avLst/>
          </a:prstGeom>
          <a:ln>
            <a:solidFill>
              <a:schemeClr val="tx1"/>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6473225" y="6314203"/>
            <a:ext cx="622597" cy="215444"/>
          </a:xfrm>
          <a:prstGeom prst="rect">
            <a:avLst/>
          </a:prstGeom>
          <a:noFill/>
        </p:spPr>
        <p:txBody>
          <a:bodyPr wrap="square" rtlCol="0">
            <a:spAutoFit/>
          </a:bodyPr>
          <a:lstStyle/>
          <a:p>
            <a:r>
              <a:rPr lang="en-GB" sz="800" dirty="0">
                <a:solidFill>
                  <a:srgbClr val="000000"/>
                </a:solidFill>
              </a:rPr>
              <a:t>Manual</a:t>
            </a:r>
            <a:endParaRPr lang="en-US" sz="800" dirty="0">
              <a:solidFill>
                <a:srgbClr val="000000"/>
              </a:solidFill>
            </a:endParaRPr>
          </a:p>
        </p:txBody>
      </p:sp>
      <p:sp>
        <p:nvSpPr>
          <p:cNvPr id="120" name="Rectangle 119"/>
          <p:cNvSpPr/>
          <p:nvPr/>
        </p:nvSpPr>
        <p:spPr>
          <a:xfrm>
            <a:off x="7683552" y="148316"/>
            <a:ext cx="1275617" cy="29168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Current State</a:t>
            </a:r>
            <a:endParaRPr lang="en-US" sz="1400" b="1" dirty="0"/>
          </a:p>
        </p:txBody>
      </p:sp>
      <p:sp>
        <p:nvSpPr>
          <p:cNvPr id="122" name="Rounded Rectangle 121"/>
          <p:cNvSpPr/>
          <p:nvPr/>
        </p:nvSpPr>
        <p:spPr bwMode="auto">
          <a:xfrm>
            <a:off x="2531461" y="1678680"/>
            <a:ext cx="6392208" cy="1109734"/>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100" b="1" dirty="0">
              <a:solidFill>
                <a:srgbClr val="000000"/>
              </a:solidFill>
              <a:latin typeface="+mn-lt"/>
              <a:cs typeface="Arial" pitchFamily="34" charset="0"/>
            </a:endParaRPr>
          </a:p>
        </p:txBody>
      </p:sp>
      <p:sp>
        <p:nvSpPr>
          <p:cNvPr id="123" name="Rounded Rectangle 122"/>
          <p:cNvSpPr/>
          <p:nvPr/>
        </p:nvSpPr>
        <p:spPr bwMode="auto">
          <a:xfrm>
            <a:off x="2276027" y="3676075"/>
            <a:ext cx="738230"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Finacle SG</a:t>
            </a:r>
          </a:p>
        </p:txBody>
      </p:sp>
      <p:cxnSp>
        <p:nvCxnSpPr>
          <p:cNvPr id="130" name="Straight Arrow Connector 129"/>
          <p:cNvCxnSpPr/>
          <p:nvPr/>
        </p:nvCxnSpPr>
        <p:spPr>
          <a:xfrm flipV="1">
            <a:off x="2832659" y="2788413"/>
            <a:ext cx="1" cy="887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Rounded Rectangle 132"/>
          <p:cNvSpPr/>
          <p:nvPr/>
        </p:nvSpPr>
        <p:spPr bwMode="auto">
          <a:xfrm>
            <a:off x="3422929" y="3685377"/>
            <a:ext cx="640488"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Finacle CN</a:t>
            </a:r>
          </a:p>
        </p:txBody>
      </p:sp>
      <p:cxnSp>
        <p:nvCxnSpPr>
          <p:cNvPr id="137" name="Straight Arrow Connector 136"/>
          <p:cNvCxnSpPr/>
          <p:nvPr/>
        </p:nvCxnSpPr>
        <p:spPr>
          <a:xfrm flipV="1">
            <a:off x="3834817" y="2797715"/>
            <a:ext cx="1" cy="887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Rounded Rectangle 143"/>
          <p:cNvSpPr/>
          <p:nvPr/>
        </p:nvSpPr>
        <p:spPr bwMode="auto">
          <a:xfrm>
            <a:off x="3090458" y="3684204"/>
            <a:ext cx="271890"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a:t>
            </a:r>
          </a:p>
        </p:txBody>
      </p:sp>
      <p:sp>
        <p:nvSpPr>
          <p:cNvPr id="145" name="Rounded Rectangle 144"/>
          <p:cNvSpPr/>
          <p:nvPr/>
        </p:nvSpPr>
        <p:spPr bwMode="auto">
          <a:xfrm>
            <a:off x="4140184" y="3685377"/>
            <a:ext cx="551629" cy="425821"/>
          </a:xfrm>
          <a:prstGeom prst="roundRect">
            <a:avLst/>
          </a:prstGeom>
          <a:solidFill>
            <a:schemeClr val="bg1">
              <a:lumMod val="95000"/>
            </a:schemeClr>
          </a:solidFill>
          <a:ln w="9525" cap="flat" cmpd="sng" algn="ctr">
            <a:solidFill>
              <a:schemeClr val="tx1"/>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SG CASA</a:t>
            </a:r>
          </a:p>
        </p:txBody>
      </p:sp>
      <p:sp>
        <p:nvSpPr>
          <p:cNvPr id="146" name="Rounded Rectangle 145"/>
          <p:cNvSpPr/>
          <p:nvPr/>
        </p:nvSpPr>
        <p:spPr bwMode="auto">
          <a:xfrm>
            <a:off x="4746821" y="3676075"/>
            <a:ext cx="614139" cy="425821"/>
          </a:xfrm>
          <a:prstGeom prst="roundRect">
            <a:avLst/>
          </a:prstGeom>
          <a:solidFill>
            <a:schemeClr val="bg1">
              <a:lumMod val="95000"/>
            </a:schemeClr>
          </a:solidFill>
          <a:ln w="9525" cap="flat" cmpd="sng" algn="ctr">
            <a:solidFill>
              <a:schemeClr val="tx1"/>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SG Vplus</a:t>
            </a:r>
            <a:endParaRPr lang="en-GB" sz="1100" b="1" baseline="30000" dirty="0">
              <a:solidFill>
                <a:srgbClr val="000000"/>
              </a:solidFill>
              <a:latin typeface="+mn-lt"/>
              <a:cs typeface="Arial" pitchFamily="34" charset="0"/>
            </a:endParaRPr>
          </a:p>
        </p:txBody>
      </p:sp>
      <p:cxnSp>
        <p:nvCxnSpPr>
          <p:cNvPr id="147" name="Straight Arrow Connector 146"/>
          <p:cNvCxnSpPr/>
          <p:nvPr/>
        </p:nvCxnSpPr>
        <p:spPr>
          <a:xfrm flipV="1">
            <a:off x="5147577" y="2788413"/>
            <a:ext cx="1" cy="8876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9" name="Rounded Rectangle 148"/>
          <p:cNvSpPr/>
          <p:nvPr/>
        </p:nvSpPr>
        <p:spPr bwMode="auto">
          <a:xfrm>
            <a:off x="5418443" y="3670023"/>
            <a:ext cx="564289"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HK MF</a:t>
            </a:r>
          </a:p>
        </p:txBody>
      </p:sp>
      <p:sp>
        <p:nvSpPr>
          <p:cNvPr id="150" name="Rounded Rectangle 149"/>
          <p:cNvSpPr/>
          <p:nvPr/>
        </p:nvSpPr>
        <p:spPr bwMode="auto">
          <a:xfrm>
            <a:off x="6035337" y="3672677"/>
            <a:ext cx="558800"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IMEXFPRO</a:t>
            </a:r>
          </a:p>
        </p:txBody>
      </p:sp>
      <p:sp>
        <p:nvSpPr>
          <p:cNvPr id="152" name="Rounded Rectangle 151"/>
          <p:cNvSpPr/>
          <p:nvPr/>
        </p:nvSpPr>
        <p:spPr bwMode="auto">
          <a:xfrm>
            <a:off x="7826550" y="3672677"/>
            <a:ext cx="636888"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Murex</a:t>
            </a:r>
          </a:p>
        </p:txBody>
      </p:sp>
      <p:cxnSp>
        <p:nvCxnSpPr>
          <p:cNvPr id="154" name="Straight Arrow Connector 153"/>
          <p:cNvCxnSpPr/>
          <p:nvPr/>
        </p:nvCxnSpPr>
        <p:spPr>
          <a:xfrm>
            <a:off x="8149453" y="2408452"/>
            <a:ext cx="2409" cy="1264225"/>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flipV="1">
            <a:off x="8306723" y="2408452"/>
            <a:ext cx="11049" cy="1264226"/>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8" name="Rounded Rectangle 157"/>
          <p:cNvSpPr/>
          <p:nvPr/>
        </p:nvSpPr>
        <p:spPr bwMode="auto">
          <a:xfrm>
            <a:off x="6649257" y="3665400"/>
            <a:ext cx="536858"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AVQ</a:t>
            </a:r>
            <a:endParaRPr lang="en-GB" sz="1100" b="1" baseline="30000" dirty="0">
              <a:solidFill>
                <a:srgbClr val="000000"/>
              </a:solidFill>
              <a:latin typeface="+mn-lt"/>
              <a:cs typeface="Arial" pitchFamily="34" charset="0"/>
            </a:endParaRPr>
          </a:p>
        </p:txBody>
      </p:sp>
      <p:sp>
        <p:nvSpPr>
          <p:cNvPr id="160" name="Rounded Rectangle 159"/>
          <p:cNvSpPr/>
          <p:nvPr/>
        </p:nvSpPr>
        <p:spPr bwMode="auto">
          <a:xfrm>
            <a:off x="7229808" y="3665400"/>
            <a:ext cx="559039"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UBIX</a:t>
            </a:r>
            <a:endParaRPr lang="en-GB" sz="1100" b="1" baseline="30000" dirty="0">
              <a:solidFill>
                <a:srgbClr val="000000"/>
              </a:solidFill>
              <a:latin typeface="+mn-lt"/>
              <a:cs typeface="Arial" pitchFamily="34" charset="0"/>
            </a:endParaRPr>
          </a:p>
        </p:txBody>
      </p:sp>
      <p:sp>
        <p:nvSpPr>
          <p:cNvPr id="161" name="Rounded Rectangle 160"/>
          <p:cNvSpPr/>
          <p:nvPr/>
        </p:nvSpPr>
        <p:spPr bwMode="auto">
          <a:xfrm>
            <a:off x="139506" y="2169814"/>
            <a:ext cx="2070338" cy="350587"/>
          </a:xfrm>
          <a:prstGeom prst="round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Standalone Limit System</a:t>
            </a:r>
          </a:p>
        </p:txBody>
      </p:sp>
      <p:sp>
        <p:nvSpPr>
          <p:cNvPr id="163" name="Rounded Rectangle 162"/>
          <p:cNvSpPr/>
          <p:nvPr/>
        </p:nvSpPr>
        <p:spPr bwMode="auto">
          <a:xfrm>
            <a:off x="123035" y="3670023"/>
            <a:ext cx="2070338" cy="440002"/>
          </a:xfrm>
          <a:prstGeom prst="round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Key Product Processors</a:t>
            </a:r>
          </a:p>
        </p:txBody>
      </p:sp>
      <p:cxnSp>
        <p:nvCxnSpPr>
          <p:cNvPr id="165" name="Straight Arrow Connector 164"/>
          <p:cNvCxnSpPr/>
          <p:nvPr/>
        </p:nvCxnSpPr>
        <p:spPr>
          <a:xfrm>
            <a:off x="5599301" y="2784742"/>
            <a:ext cx="0" cy="887662"/>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V="1">
            <a:off x="5751701" y="2784742"/>
            <a:ext cx="1" cy="8876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a:off x="6208557" y="2781498"/>
            <a:ext cx="0" cy="88766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V="1">
            <a:off x="6360957" y="2781498"/>
            <a:ext cx="1" cy="887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a:off x="4984576" y="2784739"/>
            <a:ext cx="0" cy="887662"/>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6941391" y="2770063"/>
            <a:ext cx="0" cy="887662"/>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a:off x="7529650" y="2766816"/>
            <a:ext cx="0" cy="887662"/>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a:off x="4394375" y="2786339"/>
            <a:ext cx="0" cy="887662"/>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p:nvPr/>
        </p:nvCxnSpPr>
        <p:spPr>
          <a:xfrm flipV="1">
            <a:off x="4546775" y="2786339"/>
            <a:ext cx="1" cy="8876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7" name="Rounded Rectangle 176"/>
          <p:cNvSpPr/>
          <p:nvPr/>
        </p:nvSpPr>
        <p:spPr bwMode="auto">
          <a:xfrm>
            <a:off x="8509180" y="3679102"/>
            <a:ext cx="559039" cy="42582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TZSP</a:t>
            </a:r>
            <a:endParaRPr lang="en-GB" sz="1100" b="1" baseline="30000" dirty="0">
              <a:solidFill>
                <a:srgbClr val="000000"/>
              </a:solidFill>
              <a:latin typeface="+mn-lt"/>
              <a:cs typeface="Arial" pitchFamily="34" charset="0"/>
            </a:endParaRPr>
          </a:p>
        </p:txBody>
      </p:sp>
      <p:cxnSp>
        <p:nvCxnSpPr>
          <p:cNvPr id="179" name="Straight Arrow Connector 178"/>
          <p:cNvCxnSpPr/>
          <p:nvPr/>
        </p:nvCxnSpPr>
        <p:spPr>
          <a:xfrm flipH="1" flipV="1">
            <a:off x="8713481" y="2408452"/>
            <a:ext cx="3098" cy="126340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8615761" y="2419977"/>
            <a:ext cx="10677" cy="1248203"/>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sp>
        <p:nvSpPr>
          <p:cNvPr id="182" name="Rounded Rectangle 181"/>
          <p:cNvSpPr/>
          <p:nvPr/>
        </p:nvSpPr>
        <p:spPr bwMode="auto">
          <a:xfrm>
            <a:off x="2742329" y="1986027"/>
            <a:ext cx="938583" cy="425821"/>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Finacle SG</a:t>
            </a:r>
          </a:p>
        </p:txBody>
      </p:sp>
      <p:sp>
        <p:nvSpPr>
          <p:cNvPr id="183" name="Rounded Rectangle 182"/>
          <p:cNvSpPr/>
          <p:nvPr/>
        </p:nvSpPr>
        <p:spPr bwMode="auto">
          <a:xfrm>
            <a:off x="4107599" y="1995329"/>
            <a:ext cx="884885" cy="425821"/>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Finacle CN</a:t>
            </a:r>
          </a:p>
        </p:txBody>
      </p:sp>
      <p:sp>
        <p:nvSpPr>
          <p:cNvPr id="184" name="Rounded Rectangle 183"/>
          <p:cNvSpPr/>
          <p:nvPr/>
        </p:nvSpPr>
        <p:spPr bwMode="auto">
          <a:xfrm>
            <a:off x="3747833" y="1994156"/>
            <a:ext cx="271890" cy="425821"/>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a:t>
            </a:r>
          </a:p>
        </p:txBody>
      </p:sp>
      <p:sp>
        <p:nvSpPr>
          <p:cNvPr id="186" name="Rounded Rectangle 185"/>
          <p:cNvSpPr/>
          <p:nvPr/>
        </p:nvSpPr>
        <p:spPr bwMode="auto">
          <a:xfrm>
            <a:off x="7253216" y="1982631"/>
            <a:ext cx="1573284" cy="425821"/>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MLC</a:t>
            </a:r>
          </a:p>
        </p:txBody>
      </p:sp>
      <p:sp>
        <p:nvSpPr>
          <p:cNvPr id="187" name="Rounded Rectangle 186"/>
          <p:cNvSpPr/>
          <p:nvPr/>
        </p:nvSpPr>
        <p:spPr bwMode="auto">
          <a:xfrm>
            <a:off x="2531462" y="533287"/>
            <a:ext cx="5072870" cy="34248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hangingPunct="0"/>
            <a:r>
              <a:rPr lang="en-GB" sz="1100" b="1" dirty="0">
                <a:solidFill>
                  <a:srgbClr val="000000"/>
                </a:solidFill>
                <a:latin typeface="+mn-lt"/>
                <a:cs typeface="Arial" pitchFamily="34" charset="0"/>
              </a:rPr>
              <a:t>Regional OSCA (Core &amp; Growth mkts)</a:t>
            </a:r>
            <a:endParaRPr lang="en-US" sz="1100" b="1" dirty="0">
              <a:solidFill>
                <a:srgbClr val="000000"/>
              </a:solidFill>
              <a:latin typeface="+mn-lt"/>
              <a:cs typeface="Arial" pitchFamily="34" charset="0"/>
            </a:endParaRPr>
          </a:p>
        </p:txBody>
      </p:sp>
      <p:cxnSp>
        <p:nvCxnSpPr>
          <p:cNvPr id="188" name="Straight Arrow Connector 187"/>
          <p:cNvCxnSpPr/>
          <p:nvPr/>
        </p:nvCxnSpPr>
        <p:spPr>
          <a:xfrm>
            <a:off x="3261816" y="875768"/>
            <a:ext cx="0" cy="1106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a:off x="4598543" y="880312"/>
            <a:ext cx="0" cy="1106863"/>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p:nvPr/>
        </p:nvCxnSpPr>
        <p:spPr>
          <a:xfrm>
            <a:off x="7521116" y="866718"/>
            <a:ext cx="0" cy="1106863"/>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sp>
        <p:nvSpPr>
          <p:cNvPr id="195" name="Rounded Rectangle 194"/>
          <p:cNvSpPr/>
          <p:nvPr/>
        </p:nvSpPr>
        <p:spPr bwMode="auto">
          <a:xfrm>
            <a:off x="5429597" y="1984904"/>
            <a:ext cx="1484663" cy="3687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GCS - HK</a:t>
            </a:r>
          </a:p>
        </p:txBody>
      </p:sp>
      <p:cxnSp>
        <p:nvCxnSpPr>
          <p:cNvPr id="196" name="Straight Arrow Connector 195"/>
          <p:cNvCxnSpPr/>
          <p:nvPr/>
        </p:nvCxnSpPr>
        <p:spPr>
          <a:xfrm>
            <a:off x="3073024" y="878040"/>
            <a:ext cx="0" cy="110686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a:off x="6223610" y="866664"/>
            <a:ext cx="0" cy="110686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9" name="Rounded Rectangle 198"/>
          <p:cNvSpPr/>
          <p:nvPr/>
        </p:nvSpPr>
        <p:spPr bwMode="auto">
          <a:xfrm>
            <a:off x="155427" y="575295"/>
            <a:ext cx="2070338" cy="350587"/>
          </a:xfrm>
          <a:prstGeom prst="round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Credit Origination</a:t>
            </a:r>
          </a:p>
        </p:txBody>
      </p:sp>
      <p:sp>
        <p:nvSpPr>
          <p:cNvPr id="200" name="Rounded Rectangle 199"/>
          <p:cNvSpPr/>
          <p:nvPr/>
        </p:nvSpPr>
        <p:spPr bwMode="auto">
          <a:xfrm>
            <a:off x="7678678" y="531449"/>
            <a:ext cx="1245841" cy="34248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hangingPunct="0"/>
            <a:r>
              <a:rPr lang="en-GB" sz="1100" b="1" dirty="0">
                <a:solidFill>
                  <a:srgbClr val="000000"/>
                </a:solidFill>
                <a:latin typeface="+mn-lt"/>
                <a:cs typeface="Arial" pitchFamily="34" charset="0"/>
              </a:rPr>
              <a:t>OSCA SCALE (SG)</a:t>
            </a:r>
            <a:endParaRPr lang="en-US" sz="1100" b="1" dirty="0">
              <a:solidFill>
                <a:srgbClr val="000000"/>
              </a:solidFill>
              <a:latin typeface="+mn-lt"/>
              <a:cs typeface="Arial" pitchFamily="34" charset="0"/>
            </a:endParaRPr>
          </a:p>
        </p:txBody>
      </p:sp>
      <p:cxnSp>
        <p:nvCxnSpPr>
          <p:cNvPr id="201" name="Straight Arrow Connector 200"/>
          <p:cNvCxnSpPr/>
          <p:nvPr/>
        </p:nvCxnSpPr>
        <p:spPr>
          <a:xfrm flipH="1">
            <a:off x="8216234" y="873930"/>
            <a:ext cx="22614" cy="804750"/>
          </a:xfrm>
          <a:prstGeom prst="straightConnector1">
            <a:avLst/>
          </a:prstGeom>
          <a:ln>
            <a:solidFill>
              <a:srgbClr val="00B0F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p:nvPr/>
        </p:nvCxnSpPr>
        <p:spPr>
          <a:xfrm flipH="1">
            <a:off x="8381512" y="878230"/>
            <a:ext cx="22614" cy="804750"/>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sp>
        <p:nvSpPr>
          <p:cNvPr id="206" name="TextBox 205"/>
          <p:cNvSpPr txBox="1"/>
          <p:nvPr/>
        </p:nvSpPr>
        <p:spPr>
          <a:xfrm>
            <a:off x="5717288" y="3096996"/>
            <a:ext cx="645914" cy="553998"/>
          </a:xfrm>
          <a:prstGeom prst="rect">
            <a:avLst/>
          </a:prstGeom>
          <a:noFill/>
        </p:spPr>
        <p:txBody>
          <a:bodyPr wrap="square" rtlCol="0">
            <a:spAutoFit/>
          </a:bodyPr>
          <a:lstStyle/>
          <a:p>
            <a:r>
              <a:rPr lang="en-GB" dirty="0"/>
              <a:t>Cust </a:t>
            </a:r>
          </a:p>
          <a:p>
            <a:r>
              <a:rPr lang="en-GB" dirty="0"/>
              <a:t>Profile</a:t>
            </a:r>
          </a:p>
          <a:p>
            <a:r>
              <a:rPr lang="en-GB" dirty="0"/>
              <a:t>Limit ID</a:t>
            </a:r>
            <a:endParaRPr lang="en-US" dirty="0"/>
          </a:p>
        </p:txBody>
      </p:sp>
      <p:cxnSp>
        <p:nvCxnSpPr>
          <p:cNvPr id="207" name="Straight Arrow Connector 206"/>
          <p:cNvCxnSpPr/>
          <p:nvPr/>
        </p:nvCxnSpPr>
        <p:spPr>
          <a:xfrm>
            <a:off x="4471010" y="879364"/>
            <a:ext cx="0" cy="1106863"/>
          </a:xfrm>
          <a:prstGeom prst="straightConnector1">
            <a:avLst/>
          </a:prstGeom>
          <a:ln>
            <a:solidFill>
              <a:srgbClr val="00B0F0"/>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3591451" y="2169814"/>
            <a:ext cx="60363" cy="6163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91" name="Oval 90"/>
          <p:cNvSpPr/>
          <p:nvPr/>
        </p:nvSpPr>
        <p:spPr>
          <a:xfrm>
            <a:off x="4890906" y="2178038"/>
            <a:ext cx="60363" cy="6163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92" name="Oval 91"/>
          <p:cNvSpPr/>
          <p:nvPr/>
        </p:nvSpPr>
        <p:spPr>
          <a:xfrm>
            <a:off x="6520493" y="2171605"/>
            <a:ext cx="60363" cy="6163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93" name="Oval 92"/>
          <p:cNvSpPr/>
          <p:nvPr/>
        </p:nvSpPr>
        <p:spPr>
          <a:xfrm>
            <a:off x="8227541" y="2164721"/>
            <a:ext cx="60363" cy="6163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4" name="Slide Number Placeholder 3"/>
          <p:cNvSpPr>
            <a:spLocks noGrp="1"/>
          </p:cNvSpPr>
          <p:nvPr>
            <p:ph type="sldNum" sz="quarter" idx="10"/>
          </p:nvPr>
        </p:nvSpPr>
        <p:spPr/>
        <p:txBody>
          <a:bodyPr/>
          <a:lstStyle/>
          <a:p>
            <a:pPr>
              <a:defRPr/>
            </a:pPr>
            <a:fld id="{9852D9AB-AB35-4FF6-8E25-5258891A136D}" type="slidenum">
              <a:rPr lang="en-US" altLang="en-US" smtClean="0"/>
              <a:pPr>
                <a:defRPr/>
              </a:pPr>
              <a:t>9</a:t>
            </a:fld>
            <a:endParaRPr lang="en-US" altLang="en-US" dirty="0"/>
          </a:p>
        </p:txBody>
      </p:sp>
      <p:sp>
        <p:nvSpPr>
          <p:cNvPr id="94" name="Rounded Rectangle 93"/>
          <p:cNvSpPr/>
          <p:nvPr/>
        </p:nvSpPr>
        <p:spPr bwMode="auto">
          <a:xfrm>
            <a:off x="5431869" y="2375286"/>
            <a:ext cx="1484663" cy="32431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100" b="1" dirty="0">
                <a:solidFill>
                  <a:srgbClr val="000000"/>
                </a:solidFill>
                <a:latin typeface="+mn-lt"/>
                <a:cs typeface="Arial" pitchFamily="34" charset="0"/>
              </a:rPr>
              <a:t>HK Product Processors</a:t>
            </a:r>
          </a:p>
        </p:txBody>
      </p:sp>
      <p:sp>
        <p:nvSpPr>
          <p:cNvPr id="95" name="Oval 94"/>
          <p:cNvSpPr/>
          <p:nvPr/>
        </p:nvSpPr>
        <p:spPr>
          <a:xfrm>
            <a:off x="6527930" y="2524723"/>
            <a:ext cx="60363" cy="6163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Tree>
    <p:extLst>
      <p:ext uri="{BB962C8B-B14F-4D97-AF65-F5344CB8AC3E}">
        <p14:creationId xmlns:p14="http://schemas.microsoft.com/office/powerpoint/2010/main" val="710451506"/>
      </p:ext>
    </p:extLst>
  </p:cSld>
  <p:clrMapOvr>
    <a:masterClrMapping/>
  </p:clrMapOvr>
</p:sld>
</file>

<file path=ppt/theme/theme1.xml><?xml version="1.0" encoding="utf-8"?>
<a:theme xmlns:a="http://schemas.openxmlformats.org/drawingml/2006/main" name="DBS PPT template 0207">
  <a:themeElements>
    <a:clrScheme name="">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DBS PPT template 0207">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p:properties xmlns:p="http://schemas.microsoft.com/office/2006/metadata/properties" xmlns:xsi="http://www.w3.org/2001/XMLSchema-instance">
  <documentManagement>
    <Brief_x0020_Description xmlns="d07c254e-c2ba-4e6b-80ea-e1ddfddcb63c">Finacle_Release_Status_3_Oct_2016_v 1.0</Brief_x0020_Description>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88EF79CBF91BD4499A5B6BE9522EC033" ma:contentTypeVersion="1" ma:contentTypeDescription="Create a new document." ma:contentTypeScope="" ma:versionID="a748486688bbc6169609b33b2f4e8283">
  <xsd:schema xmlns:xsd="http://www.w3.org/2001/XMLSchema" xmlns:xs="http://www.w3.org/2001/XMLSchema" xmlns:p="http://schemas.microsoft.com/office/2006/metadata/properties" xmlns:ns2="d07c254e-c2ba-4e6b-80ea-e1ddfddcb63c" targetNamespace="http://schemas.microsoft.com/office/2006/metadata/properties" ma:root="true" ma:fieldsID="ae8ce758d5d377ae9ae405aa4362b935" ns2:_="">
    <xsd:import namespace="d07c254e-c2ba-4e6b-80ea-e1ddfddcb63c"/>
    <xsd:element name="properties">
      <xsd:complexType>
        <xsd:sequence>
          <xsd:element name="documentManagement">
            <xsd:complexType>
              <xsd:all>
                <xsd:element ref="ns2:Brief_x0020_Description"/>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7c254e-c2ba-4e6b-80ea-e1ddfddcb63c" elementFormDefault="qualified">
    <xsd:import namespace="http://schemas.microsoft.com/office/2006/documentManagement/types"/>
    <xsd:import namespace="http://schemas.microsoft.com/office/infopath/2007/PartnerControls"/>
    <xsd:element name="Brief_x0020_Description" ma:index="8" ma:displayName="Brief Description" ma:description="Brief description about the item." ma:internalName="Brief_x0020_Descripti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1BE883-87FD-4C89-85CC-B4D655362302}">
  <ds:schemaRefs>
    <ds:schemaRef ds:uri="http://schemas.microsoft.com/office/2006/metadata/longProperties"/>
  </ds:schemaRefs>
</ds:datastoreItem>
</file>

<file path=customXml/itemProps2.xml><?xml version="1.0" encoding="utf-8"?>
<ds:datastoreItem xmlns:ds="http://schemas.openxmlformats.org/officeDocument/2006/customXml" ds:itemID="{B3F4E3DE-1F2B-467E-9A1C-FBB052A5CDFD}">
  <ds:schemaRefs>
    <ds:schemaRef ds:uri="http://purl.org/dc/terms/"/>
    <ds:schemaRef ds:uri="d07c254e-c2ba-4e6b-80ea-e1ddfddcb63c"/>
    <ds:schemaRef ds:uri="http://www.w3.org/XML/1998/namespace"/>
    <ds:schemaRef ds:uri="http://schemas.openxmlformats.org/package/2006/metadata/core-properties"/>
    <ds:schemaRef ds:uri="http://schemas.microsoft.com/office/infopath/2007/PartnerControls"/>
    <ds:schemaRef ds:uri="http://schemas.microsoft.com/office/2006/documentManagement/types"/>
    <ds:schemaRef ds:uri="http://purl.org/dc/elements/1.1/"/>
    <ds:schemaRef ds:uri="http://purl.org/dc/dcmitype/"/>
    <ds:schemaRef ds:uri="http://schemas.microsoft.com/office/2006/metadata/properties"/>
  </ds:schemaRefs>
</ds:datastoreItem>
</file>

<file path=customXml/itemProps3.xml><?xml version="1.0" encoding="utf-8"?>
<ds:datastoreItem xmlns:ds="http://schemas.openxmlformats.org/officeDocument/2006/customXml" ds:itemID="{A9322057-AB1B-4973-9FF5-F3D08A48CDC5}">
  <ds:schemaRefs>
    <ds:schemaRef ds:uri="http://schemas.microsoft.com/sharepoint/v3/contenttype/forms"/>
  </ds:schemaRefs>
</ds:datastoreItem>
</file>

<file path=customXml/itemProps4.xml><?xml version="1.0" encoding="utf-8"?>
<ds:datastoreItem xmlns:ds="http://schemas.openxmlformats.org/officeDocument/2006/customXml" ds:itemID="{E5E14AFB-9616-49C2-B3F1-E04C77D250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7c254e-c2ba-4e6b-80ea-e1ddfddcb6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87686</TotalTime>
  <Words>4711</Words>
  <Application>Microsoft Office PowerPoint</Application>
  <PresentationFormat>On-screen Show (4:3)</PresentationFormat>
  <Paragraphs>993</Paragraphs>
  <Slides>30</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8" baseType="lpstr">
      <vt:lpstr>新細明體</vt:lpstr>
      <vt:lpstr>宋体</vt:lpstr>
      <vt:lpstr>Arial</vt:lpstr>
      <vt:lpstr>Calibri</vt:lpstr>
      <vt:lpstr>Segoe Condensed</vt:lpstr>
      <vt:lpstr>Wingdings</vt:lpstr>
      <vt:lpstr>DBS PPT template 0207</vt:lpstr>
      <vt:lpstr>Worksheet</vt:lpstr>
      <vt:lpstr>PowerPoint Presentation</vt:lpstr>
      <vt:lpstr>Limits Management Architecture &amp; Design Walkthrough</vt:lpstr>
      <vt:lpstr>PowerPoint Presentation</vt:lpstr>
      <vt:lpstr>PowerPoint Presentation</vt:lpstr>
      <vt:lpstr>Architecture map – Current State (Approval, Activation, Utilization)</vt:lpstr>
      <vt:lpstr>Architecture map – Target State (Approval, Activation, Utilization)</vt:lpstr>
      <vt:lpstr>Architecture map – Target State (Approach for High vs Low credit exposure/volume systems)</vt:lpstr>
      <vt:lpstr>Data Flow through the Network - Current &amp; Target State  </vt:lpstr>
      <vt:lpstr>Architecture map – Current State (Risk Monitoring and Reporting)</vt:lpstr>
      <vt:lpstr>Architecture map – Target State (Risk Monitoring and Reporting). Risk reporting driven by FRDM P4/FRDM Target Vision project </vt:lpstr>
      <vt:lpstr>CLS Interface architecture with upstream and downstream (Target Vision)</vt:lpstr>
      <vt:lpstr>Foundation Stream</vt:lpstr>
      <vt:lpstr>CLS Foundation Value Stream Update (1/2) </vt:lpstr>
      <vt:lpstr>CLS Foundation Value Stream Update (2/2) </vt:lpstr>
      <vt:lpstr>Implementation Approach</vt:lpstr>
      <vt:lpstr>CLS Implementation Approach (by Country e.g. Australia) – Overview</vt:lpstr>
      <vt:lpstr>CLS Implementation Approach (by Country e.g. Singapore) – Overview</vt:lpstr>
      <vt:lpstr>High level timelines – Breakdown</vt:lpstr>
      <vt:lpstr>Key Activities for Australia country roll-out</vt:lpstr>
      <vt:lpstr>Near term rollout plan for CLS</vt:lpstr>
      <vt:lpstr>Dashboard</vt:lpstr>
      <vt:lpstr>Business Vision &amp; Desired Processes </vt:lpstr>
      <vt:lpstr>Business Vision &amp; Desired Processes – con’t… </vt:lpstr>
      <vt:lpstr>Business Vision &amp; Desired Processes – con’t…</vt:lpstr>
      <vt:lpstr>3G, AOS and Credit Workbench</vt:lpstr>
      <vt:lpstr>PowerPoint Presentation</vt:lpstr>
      <vt:lpstr> Conclusions of Initial Design for Approval, Activation, Utilization</vt:lpstr>
      <vt:lpstr>Use case for limit excess management and re-allocation</vt:lpstr>
      <vt:lpstr>Conclusions – Initial Design of CLS at Target State</vt:lpstr>
      <vt:lpstr>Why there is slow response with certain activities in OSCA and what is the implications of network latency?</vt:lpstr>
    </vt:vector>
  </TitlesOfParts>
  <Company>DBS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Finacle_Release_Status_3_Oct_2016_v 1.0</dc:title>
  <dc:creator>Shantanu</dc:creator>
  <cp:lastModifiedBy>Shantanu</cp:lastModifiedBy>
  <cp:revision>5249</cp:revision>
  <cp:lastPrinted>2016-11-15T05:01:08Z</cp:lastPrinted>
  <dcterms:created xsi:type="dcterms:W3CDTF">2006-11-09T08:50:05Z</dcterms:created>
  <dcterms:modified xsi:type="dcterms:W3CDTF">2018-04-16T02:21:19Z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0x01010088EF79CBF91BD4499A5B6BE9522EC033</vt:lpwstr>
  </property>
</Properties>
</file>