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 id="2147483757" r:id="rId2"/>
  </p:sldMasterIdLst>
  <p:notesMasterIdLst>
    <p:notesMasterId r:id="rId7"/>
  </p:notesMasterIdLst>
  <p:sldIdLst>
    <p:sldId id="263" r:id="rId3"/>
    <p:sldId id="264" r:id="rId4"/>
    <p:sldId id="258" r:id="rId5"/>
    <p:sldId id="260" r:id="rId6"/>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66" d="100"/>
          <a:sy n="66" d="100"/>
        </p:scale>
        <p:origin x="7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104866-2E85-4A31-929F-E3FDCB081711}" type="doc">
      <dgm:prSet loTypeId="urn:microsoft.com/office/officeart/2005/8/layout/arrow2" loCatId="process" qsTypeId="urn:microsoft.com/office/officeart/2005/8/quickstyle/simple1" qsCatId="simple" csTypeId="urn:microsoft.com/office/officeart/2005/8/colors/accent1_2" csCatId="accent1" phldr="1"/>
      <dgm:spPr/>
    </dgm:pt>
    <dgm:pt modelId="{F860FAB0-3356-4E76-8A23-1BA802ADE0C8}">
      <dgm:prSet phldrT="[Text]" custT="1"/>
      <dgm:spPr/>
      <dgm:t>
        <a:bodyPr/>
        <a:lstStyle/>
        <a:p>
          <a:r>
            <a:rPr lang="en-US" sz="1800" b="1" u="none" dirty="0"/>
            <a:t>Q2 ’18 (Limit controller for AU)</a:t>
          </a:r>
        </a:p>
        <a:p>
          <a:endParaRPr lang="en-US" sz="900" dirty="0"/>
        </a:p>
        <a:p>
          <a:r>
            <a:rPr lang="en-US" sz="1400" dirty="0"/>
            <a:t>1. Create/ maintain limits &amp; collaterals</a:t>
          </a:r>
          <a:r>
            <a:rPr lang="en-US" sz="1400" baseline="30000" dirty="0"/>
            <a:t>1</a:t>
          </a:r>
        </a:p>
        <a:p>
          <a:r>
            <a:rPr lang="en-US" sz="1400" dirty="0"/>
            <a:t>2. Re-pipe Finacle, IMEX and </a:t>
          </a:r>
          <a:r>
            <a:rPr lang="en-US" sz="1400" dirty="0" err="1"/>
            <a:t>FactorPro</a:t>
          </a:r>
          <a:endParaRPr lang="en-US" sz="1400" dirty="0"/>
        </a:p>
        <a:p>
          <a:r>
            <a:rPr lang="en-US" sz="1400" dirty="0"/>
            <a:t>3. Maintain downstream feeds</a:t>
          </a:r>
        </a:p>
      </dgm:t>
    </dgm:pt>
    <dgm:pt modelId="{4FC29A3A-4097-4429-B9A4-3F476DDDCFC5}" type="parTrans" cxnId="{C1100B30-ACD6-4CB8-8B2D-62FDF540FE0F}">
      <dgm:prSet/>
      <dgm:spPr/>
      <dgm:t>
        <a:bodyPr/>
        <a:lstStyle/>
        <a:p>
          <a:endParaRPr lang="en-US"/>
        </a:p>
      </dgm:t>
    </dgm:pt>
    <dgm:pt modelId="{E8F902F9-40D6-43A5-85D6-B0D37ABE4D1A}" type="sibTrans" cxnId="{C1100B30-ACD6-4CB8-8B2D-62FDF540FE0F}">
      <dgm:prSet/>
      <dgm:spPr/>
      <dgm:t>
        <a:bodyPr/>
        <a:lstStyle/>
        <a:p>
          <a:endParaRPr lang="en-US"/>
        </a:p>
      </dgm:t>
    </dgm:pt>
    <dgm:pt modelId="{05BF25D9-1FFE-4F10-B743-70C20ABA3B8F}">
      <dgm:prSet phldrT="[Text]" custT="1"/>
      <dgm:spPr>
        <a:noFill/>
        <a:ln>
          <a:noFill/>
        </a:ln>
        <a:effectLst/>
      </dgm:spPr>
      <dgm:t>
        <a:bodyPr spcFirstLastPara="0" vert="horz" wrap="square" lIns="122420" tIns="0" rIns="0" bIns="0" numCol="1" spcCol="1270" anchor="t" anchorCtr="0"/>
        <a:lstStyle/>
        <a:p>
          <a:pPr marL="0" lvl="0" indent="0" algn="l" defTabSz="800100">
            <a:lnSpc>
              <a:spcPct val="90000"/>
            </a:lnSpc>
            <a:spcBef>
              <a:spcPct val="0"/>
            </a:spcBef>
            <a:spcAft>
              <a:spcPct val="35000"/>
            </a:spcAft>
            <a:buNone/>
          </a:pPr>
          <a:r>
            <a:rPr lang="en-US" sz="1800" b="1" u="none" kern="1200" dirty="0">
              <a:solidFill>
                <a:srgbClr val="000000">
                  <a:hueOff val="0"/>
                  <a:satOff val="0"/>
                  <a:lumOff val="0"/>
                  <a:alphaOff val="0"/>
                </a:srgbClr>
              </a:solidFill>
              <a:latin typeface="Arial"/>
              <a:ea typeface="+mn-ea"/>
              <a:cs typeface="+mn-cs"/>
            </a:rPr>
            <a:t>Q1 ’19 (Systematics</a:t>
          </a:r>
        </a:p>
        <a:p>
          <a:pPr marL="0" lvl="0" indent="0" algn="l" defTabSz="800100">
            <a:lnSpc>
              <a:spcPct val="90000"/>
            </a:lnSpc>
            <a:spcBef>
              <a:spcPct val="0"/>
            </a:spcBef>
            <a:spcAft>
              <a:spcPct val="35000"/>
            </a:spcAft>
            <a:buNone/>
          </a:pPr>
          <a:r>
            <a:rPr lang="en-US" sz="1800" b="1" u="none" kern="1200" dirty="0">
              <a:solidFill>
                <a:srgbClr val="000000">
                  <a:hueOff val="0"/>
                  <a:satOff val="0"/>
                  <a:lumOff val="0"/>
                  <a:alphaOff val="0"/>
                </a:srgbClr>
              </a:solidFill>
              <a:latin typeface="Arial"/>
              <a:ea typeface="+mn-ea"/>
              <a:cs typeface="+mn-cs"/>
            </a:rPr>
            <a:t>decommission)</a:t>
          </a:r>
        </a:p>
        <a:p>
          <a:pPr marL="0" lvl="0" algn="l" defTabSz="800100">
            <a:lnSpc>
              <a:spcPct val="90000"/>
            </a:lnSpc>
            <a:spcBef>
              <a:spcPct val="0"/>
            </a:spcBef>
            <a:spcAft>
              <a:spcPct val="35000"/>
            </a:spcAft>
            <a:buNone/>
          </a:pPr>
          <a:endParaRPr lang="en-US" sz="900" kern="1200" dirty="0">
            <a:solidFill>
              <a:srgbClr val="000000">
                <a:hueOff val="0"/>
                <a:satOff val="0"/>
                <a:lumOff val="0"/>
                <a:alphaOff val="0"/>
              </a:srgbClr>
            </a:solidFill>
            <a:latin typeface="Arial"/>
            <a:ea typeface="+mn-ea"/>
            <a:cs typeface="+mn-cs"/>
          </a:endParaRPr>
        </a:p>
        <a:p>
          <a:pPr marL="0" lvl="0" algn="l" defTabSz="800100">
            <a:lnSpc>
              <a:spcPct val="90000"/>
            </a:lnSpc>
            <a:spcBef>
              <a:spcPct val="0"/>
            </a:spcBef>
            <a:spcAft>
              <a:spcPct val="35000"/>
            </a:spcAft>
            <a:buNone/>
          </a:pPr>
          <a:r>
            <a:rPr lang="en-US" sz="1400" kern="1200" dirty="0">
              <a:solidFill>
                <a:srgbClr val="000000">
                  <a:hueOff val="0"/>
                  <a:satOff val="0"/>
                  <a:lumOff val="0"/>
                  <a:alphaOff val="0"/>
                </a:srgbClr>
              </a:solidFill>
              <a:latin typeface="Arial"/>
              <a:ea typeface="+mn-ea"/>
              <a:cs typeface="+mn-cs"/>
            </a:rPr>
            <a:t>1. Re-pipe Systematics</a:t>
          </a:r>
        </a:p>
        <a:p>
          <a:pPr marL="0" lvl="0" algn="l" defTabSz="800100">
            <a:lnSpc>
              <a:spcPct val="90000"/>
            </a:lnSpc>
            <a:spcBef>
              <a:spcPct val="0"/>
            </a:spcBef>
            <a:spcAft>
              <a:spcPct val="35000"/>
            </a:spcAft>
            <a:buNone/>
          </a:pPr>
          <a:r>
            <a:rPr lang="en-US" sz="1400" kern="1200" dirty="0">
              <a:solidFill>
                <a:srgbClr val="000000">
                  <a:hueOff val="0"/>
                  <a:satOff val="0"/>
                  <a:lumOff val="0"/>
                  <a:alphaOff val="0"/>
                </a:srgbClr>
              </a:solidFill>
              <a:latin typeface="Arial"/>
              <a:ea typeface="+mn-ea"/>
              <a:cs typeface="+mn-cs"/>
            </a:rPr>
            <a:t>2. Maintain downstream feeds</a:t>
          </a:r>
        </a:p>
      </dgm:t>
    </dgm:pt>
    <dgm:pt modelId="{4D26A167-136E-44A1-A611-D33EDD9C93B3}" type="parTrans" cxnId="{4449672E-0B63-4A2B-B776-9C0F0A3DB93C}">
      <dgm:prSet/>
      <dgm:spPr/>
      <dgm:t>
        <a:bodyPr/>
        <a:lstStyle/>
        <a:p>
          <a:endParaRPr lang="en-US"/>
        </a:p>
      </dgm:t>
    </dgm:pt>
    <dgm:pt modelId="{8B67AD18-46E4-4805-95C7-27D1472A8A70}" type="sibTrans" cxnId="{4449672E-0B63-4A2B-B776-9C0F0A3DB93C}">
      <dgm:prSet/>
      <dgm:spPr/>
      <dgm:t>
        <a:bodyPr/>
        <a:lstStyle/>
        <a:p>
          <a:endParaRPr lang="en-US"/>
        </a:p>
      </dgm:t>
    </dgm:pt>
    <dgm:pt modelId="{EEDF7FF7-CEA5-4BB6-9998-08C48E5B78C7}">
      <dgm:prSet phldrT="[Text]" custT="1"/>
      <dgm:spPr/>
      <dgm:t>
        <a:bodyPr/>
        <a:lstStyle/>
        <a:p>
          <a:pPr marL="0" lvl="0" algn="l" defTabSz="800100">
            <a:lnSpc>
              <a:spcPct val="90000"/>
            </a:lnSpc>
            <a:spcBef>
              <a:spcPct val="0"/>
            </a:spcBef>
            <a:spcAft>
              <a:spcPct val="35000"/>
            </a:spcAft>
          </a:pPr>
          <a:r>
            <a:rPr lang="en-US" sz="1800" b="1" u="none" kern="1200" dirty="0">
              <a:solidFill>
                <a:srgbClr val="000000">
                  <a:hueOff val="0"/>
                  <a:satOff val="0"/>
                  <a:lumOff val="0"/>
                  <a:alphaOff val="0"/>
                </a:srgbClr>
              </a:solidFill>
              <a:latin typeface="Arial"/>
              <a:ea typeface="+mn-ea"/>
              <a:cs typeface="+mn-cs"/>
            </a:rPr>
            <a:t>Q2 ’19 (Limit controller for IN</a:t>
          </a:r>
          <a:r>
            <a:rPr lang="en-US" sz="1800" b="1" u="none" kern="1200" baseline="30000" dirty="0">
              <a:solidFill>
                <a:srgbClr val="000000">
                  <a:hueOff val="0"/>
                  <a:satOff val="0"/>
                  <a:lumOff val="0"/>
                  <a:alphaOff val="0"/>
                </a:srgbClr>
              </a:solidFill>
              <a:latin typeface="Arial"/>
              <a:ea typeface="+mn-ea"/>
              <a:cs typeface="+mn-cs"/>
            </a:rPr>
            <a:t>2</a:t>
          </a:r>
          <a:r>
            <a:rPr lang="en-US" sz="1800" b="1" u="none" kern="1200" dirty="0">
              <a:solidFill>
                <a:srgbClr val="000000">
                  <a:hueOff val="0"/>
                  <a:satOff val="0"/>
                  <a:lumOff val="0"/>
                  <a:alphaOff val="0"/>
                </a:srgbClr>
              </a:solidFill>
              <a:latin typeface="Arial"/>
              <a:ea typeface="+mn-ea"/>
              <a:cs typeface="+mn-cs"/>
            </a:rPr>
            <a:t>)</a:t>
          </a:r>
        </a:p>
        <a:p>
          <a:pPr marL="0" lvl="0" algn="l" defTabSz="800100">
            <a:lnSpc>
              <a:spcPct val="90000"/>
            </a:lnSpc>
            <a:spcBef>
              <a:spcPct val="0"/>
            </a:spcBef>
            <a:spcAft>
              <a:spcPct val="35000"/>
            </a:spcAft>
            <a:buNone/>
          </a:pPr>
          <a:endParaRPr lang="en-US" sz="900" kern="1200" dirty="0">
            <a:solidFill>
              <a:srgbClr val="000000">
                <a:hueOff val="0"/>
                <a:satOff val="0"/>
                <a:lumOff val="0"/>
                <a:alphaOff val="0"/>
              </a:srgbClr>
            </a:solidFill>
            <a:latin typeface="Arial"/>
            <a:ea typeface="+mn-ea"/>
            <a:cs typeface="+mn-cs"/>
          </a:endParaRPr>
        </a:p>
        <a:p>
          <a:pPr marL="0" lvl="0" algn="l" defTabSz="800100">
            <a:lnSpc>
              <a:spcPct val="90000"/>
            </a:lnSpc>
            <a:spcBef>
              <a:spcPct val="0"/>
            </a:spcBef>
            <a:spcAft>
              <a:spcPct val="35000"/>
            </a:spcAft>
            <a:buNone/>
          </a:pPr>
          <a:r>
            <a:rPr lang="en-US" sz="1400" kern="1200" dirty="0"/>
            <a:t>1. Create/ maintain collaterals</a:t>
          </a:r>
          <a:r>
            <a:rPr lang="en-US" sz="1400" kern="1200" baseline="30000" dirty="0"/>
            <a:t>1</a:t>
          </a:r>
        </a:p>
        <a:p>
          <a:pPr marL="0" lvl="0" algn="l" defTabSz="800100">
            <a:lnSpc>
              <a:spcPct val="90000"/>
            </a:lnSpc>
            <a:spcBef>
              <a:spcPct val="0"/>
            </a:spcBef>
            <a:spcAft>
              <a:spcPct val="35000"/>
            </a:spcAft>
          </a:pPr>
          <a:r>
            <a:rPr lang="en-US" sz="1400" kern="1200" dirty="0"/>
            <a:t>2. Re-pipe Finacle, IMEX and </a:t>
          </a:r>
          <a:r>
            <a:rPr lang="en-US" sz="1400" kern="1200" dirty="0" err="1"/>
            <a:t>FactorPro</a:t>
          </a:r>
          <a:endParaRPr lang="en-US" sz="1400" kern="1200" dirty="0"/>
        </a:p>
        <a:p>
          <a:pPr marL="0" lvl="0" algn="l" defTabSz="800100">
            <a:lnSpc>
              <a:spcPct val="90000"/>
            </a:lnSpc>
            <a:spcBef>
              <a:spcPct val="0"/>
            </a:spcBef>
            <a:spcAft>
              <a:spcPct val="35000"/>
            </a:spcAft>
          </a:pPr>
          <a:r>
            <a:rPr lang="en-US" sz="1400" kern="1200" dirty="0"/>
            <a:t>3. Maintain downstream feeds</a:t>
          </a:r>
          <a:endParaRPr lang="en-US" sz="1400" kern="1200" dirty="0">
            <a:solidFill>
              <a:srgbClr val="000000">
                <a:hueOff val="0"/>
                <a:satOff val="0"/>
                <a:lumOff val="0"/>
                <a:alphaOff val="0"/>
              </a:srgbClr>
            </a:solidFill>
            <a:latin typeface="Arial"/>
            <a:ea typeface="+mn-ea"/>
            <a:cs typeface="+mn-cs"/>
          </a:endParaRPr>
        </a:p>
      </dgm:t>
    </dgm:pt>
    <dgm:pt modelId="{CEE24722-06A2-4CD7-89C3-058200E8AE12}" type="parTrans" cxnId="{BA4DEA2D-DFF5-4859-9D82-CE1E56554CE5}">
      <dgm:prSet/>
      <dgm:spPr/>
      <dgm:t>
        <a:bodyPr/>
        <a:lstStyle/>
        <a:p>
          <a:endParaRPr lang="en-US"/>
        </a:p>
      </dgm:t>
    </dgm:pt>
    <dgm:pt modelId="{99D1CC87-0BCC-4ED9-9893-76FCE1FA5759}" type="sibTrans" cxnId="{BA4DEA2D-DFF5-4859-9D82-CE1E56554CE5}">
      <dgm:prSet/>
      <dgm:spPr/>
      <dgm:t>
        <a:bodyPr/>
        <a:lstStyle/>
        <a:p>
          <a:endParaRPr lang="en-US"/>
        </a:p>
      </dgm:t>
    </dgm:pt>
    <dgm:pt modelId="{EEE9E179-7151-445A-B026-9D554333B870}" type="pres">
      <dgm:prSet presAssocID="{DD104866-2E85-4A31-929F-E3FDCB081711}" presName="arrowDiagram" presStyleCnt="0">
        <dgm:presLayoutVars>
          <dgm:chMax val="5"/>
          <dgm:dir/>
          <dgm:resizeHandles val="exact"/>
        </dgm:presLayoutVars>
      </dgm:prSet>
      <dgm:spPr/>
    </dgm:pt>
    <dgm:pt modelId="{C7F6754D-4A18-4BEE-8549-25449ED8AC34}" type="pres">
      <dgm:prSet presAssocID="{DD104866-2E85-4A31-929F-E3FDCB081711}" presName="arrow" presStyleLbl="bgShp" presStyleIdx="0" presStyleCnt="1" custLinFactNeighborX="-14408" custLinFactNeighborY="0"/>
      <dgm:spPr/>
    </dgm:pt>
    <dgm:pt modelId="{D879D10F-0DAB-4425-9E74-B9D33D407D22}" type="pres">
      <dgm:prSet presAssocID="{DD104866-2E85-4A31-929F-E3FDCB081711}" presName="arrowDiagram3" presStyleCnt="0"/>
      <dgm:spPr/>
    </dgm:pt>
    <dgm:pt modelId="{744767A2-9553-46B0-BEB3-A0EFC051BD4A}" type="pres">
      <dgm:prSet presAssocID="{F860FAB0-3356-4E76-8A23-1BA802ADE0C8}" presName="bullet3a" presStyleLbl="node1" presStyleIdx="0" presStyleCnt="3" custLinFactX="-200000" custLinFactY="39933" custLinFactNeighborX="-268416" custLinFactNeighborY="100000"/>
      <dgm:spPr/>
    </dgm:pt>
    <dgm:pt modelId="{2CEBC7AE-CD4D-422C-B67B-DF30EF213509}" type="pres">
      <dgm:prSet presAssocID="{F860FAB0-3356-4E76-8A23-1BA802ADE0C8}" presName="textBox3a" presStyleLbl="revTx" presStyleIdx="0" presStyleCnt="3" custScaleX="167328" custScaleY="80890" custLinFactNeighborX="-17071" custLinFactNeighborY="4760">
        <dgm:presLayoutVars>
          <dgm:bulletEnabled val="1"/>
        </dgm:presLayoutVars>
      </dgm:prSet>
      <dgm:spPr/>
    </dgm:pt>
    <dgm:pt modelId="{02AFE4CE-6383-43F4-A1DA-CD5CFE73B099}" type="pres">
      <dgm:prSet presAssocID="{05BF25D9-1FFE-4F10-B743-70C20ABA3B8F}" presName="bullet3b" presStyleLbl="node1" presStyleIdx="1" presStyleCnt="3" custLinFactNeighborX="-96910" custLinFactNeighborY="-34326"/>
      <dgm:spPr/>
    </dgm:pt>
    <dgm:pt modelId="{A16DBBBF-FB36-4BF9-A1FE-6A91A6BE6757}" type="pres">
      <dgm:prSet presAssocID="{05BF25D9-1FFE-4F10-B743-70C20ABA3B8F}" presName="textBox3b" presStyleLbl="revTx" presStyleIdx="1" presStyleCnt="3" custScaleX="153530" custScaleY="45457" custLinFactNeighborX="13604" custLinFactNeighborY="-34686">
        <dgm:presLayoutVars>
          <dgm:bulletEnabled val="1"/>
        </dgm:presLayoutVars>
      </dgm:prSet>
      <dgm:spPr>
        <a:xfrm>
          <a:off x="4168730" y="2532494"/>
          <a:ext cx="2132627" cy="3021222"/>
        </a:xfrm>
        <a:prstGeom prst="rect">
          <a:avLst/>
        </a:prstGeom>
      </dgm:spPr>
    </dgm:pt>
    <dgm:pt modelId="{E731F966-DFCD-4BBF-8E9F-5A7F1736DDDD}" type="pres">
      <dgm:prSet presAssocID="{EEDF7FF7-CEA5-4BB6-9998-08C48E5B78C7}" presName="bullet3c" presStyleLbl="node1" presStyleIdx="2" presStyleCnt="3" custLinFactX="66098" custLinFactNeighborX="100000" custLinFactNeighborY="-72664"/>
      <dgm:spPr/>
    </dgm:pt>
    <dgm:pt modelId="{11A8BF71-26B0-47F0-A79F-E2CF5CFF56B6}" type="pres">
      <dgm:prSet presAssocID="{EEDF7FF7-CEA5-4BB6-9998-08C48E5B78C7}" presName="textBox3c" presStyleLbl="revTx" presStyleIdx="2" presStyleCnt="3" custScaleX="126900" custScaleY="47124" custLinFactNeighborX="61165" custLinFactNeighborY="-39879">
        <dgm:presLayoutVars>
          <dgm:bulletEnabled val="1"/>
        </dgm:presLayoutVars>
      </dgm:prSet>
      <dgm:spPr/>
    </dgm:pt>
  </dgm:ptLst>
  <dgm:cxnLst>
    <dgm:cxn modelId="{4EBEA428-B43D-4149-BA7D-4E9FE6EDA732}" type="presOf" srcId="{F860FAB0-3356-4E76-8A23-1BA802ADE0C8}" destId="{2CEBC7AE-CD4D-422C-B67B-DF30EF213509}" srcOrd="0" destOrd="0" presId="urn:microsoft.com/office/officeart/2005/8/layout/arrow2"/>
    <dgm:cxn modelId="{BA4DEA2D-DFF5-4859-9D82-CE1E56554CE5}" srcId="{DD104866-2E85-4A31-929F-E3FDCB081711}" destId="{EEDF7FF7-CEA5-4BB6-9998-08C48E5B78C7}" srcOrd="2" destOrd="0" parTransId="{CEE24722-06A2-4CD7-89C3-058200E8AE12}" sibTransId="{99D1CC87-0BCC-4ED9-9893-76FCE1FA5759}"/>
    <dgm:cxn modelId="{4449672E-0B63-4A2B-B776-9C0F0A3DB93C}" srcId="{DD104866-2E85-4A31-929F-E3FDCB081711}" destId="{05BF25D9-1FFE-4F10-B743-70C20ABA3B8F}" srcOrd="1" destOrd="0" parTransId="{4D26A167-136E-44A1-A611-D33EDD9C93B3}" sibTransId="{8B67AD18-46E4-4805-95C7-27D1472A8A70}"/>
    <dgm:cxn modelId="{627CAE2F-04AF-4921-9B72-077B8FB640CC}" type="presOf" srcId="{DD104866-2E85-4A31-929F-E3FDCB081711}" destId="{EEE9E179-7151-445A-B026-9D554333B870}" srcOrd="0" destOrd="0" presId="urn:microsoft.com/office/officeart/2005/8/layout/arrow2"/>
    <dgm:cxn modelId="{C1100B30-ACD6-4CB8-8B2D-62FDF540FE0F}" srcId="{DD104866-2E85-4A31-929F-E3FDCB081711}" destId="{F860FAB0-3356-4E76-8A23-1BA802ADE0C8}" srcOrd="0" destOrd="0" parTransId="{4FC29A3A-4097-4429-B9A4-3F476DDDCFC5}" sibTransId="{E8F902F9-40D6-43A5-85D6-B0D37ABE4D1A}"/>
    <dgm:cxn modelId="{7767FE7C-612A-4D9F-B10E-A6092BD40D15}" type="presOf" srcId="{EEDF7FF7-CEA5-4BB6-9998-08C48E5B78C7}" destId="{11A8BF71-26B0-47F0-A79F-E2CF5CFF56B6}" srcOrd="0" destOrd="0" presId="urn:microsoft.com/office/officeart/2005/8/layout/arrow2"/>
    <dgm:cxn modelId="{131E5DEE-C907-4037-A597-059F8C96516D}" type="presOf" srcId="{05BF25D9-1FFE-4F10-B743-70C20ABA3B8F}" destId="{A16DBBBF-FB36-4BF9-A1FE-6A91A6BE6757}" srcOrd="0" destOrd="0" presId="urn:microsoft.com/office/officeart/2005/8/layout/arrow2"/>
    <dgm:cxn modelId="{D36691E9-B21C-4BFE-AD3D-C82672C4DE5F}" type="presParOf" srcId="{EEE9E179-7151-445A-B026-9D554333B870}" destId="{C7F6754D-4A18-4BEE-8549-25449ED8AC34}" srcOrd="0" destOrd="0" presId="urn:microsoft.com/office/officeart/2005/8/layout/arrow2"/>
    <dgm:cxn modelId="{F0D55D65-3F04-480E-9E43-1CACF5D3D39D}" type="presParOf" srcId="{EEE9E179-7151-445A-B026-9D554333B870}" destId="{D879D10F-0DAB-4425-9E74-B9D33D407D22}" srcOrd="1" destOrd="0" presId="urn:microsoft.com/office/officeart/2005/8/layout/arrow2"/>
    <dgm:cxn modelId="{037ADB6D-3CC0-42A8-BFD9-4110C16AC926}" type="presParOf" srcId="{D879D10F-0DAB-4425-9E74-B9D33D407D22}" destId="{744767A2-9553-46B0-BEB3-A0EFC051BD4A}" srcOrd="0" destOrd="0" presId="urn:microsoft.com/office/officeart/2005/8/layout/arrow2"/>
    <dgm:cxn modelId="{60EEC2F4-F102-4AE0-8C8F-45193ECBB9BB}" type="presParOf" srcId="{D879D10F-0DAB-4425-9E74-B9D33D407D22}" destId="{2CEBC7AE-CD4D-422C-B67B-DF30EF213509}" srcOrd="1" destOrd="0" presId="urn:microsoft.com/office/officeart/2005/8/layout/arrow2"/>
    <dgm:cxn modelId="{BDAEFDFD-73FE-4BB5-9646-D4F695C32859}" type="presParOf" srcId="{D879D10F-0DAB-4425-9E74-B9D33D407D22}" destId="{02AFE4CE-6383-43F4-A1DA-CD5CFE73B099}" srcOrd="2" destOrd="0" presId="urn:microsoft.com/office/officeart/2005/8/layout/arrow2"/>
    <dgm:cxn modelId="{EC4AC9E4-EF99-4A72-B1D8-B755DDB4A519}" type="presParOf" srcId="{D879D10F-0DAB-4425-9E74-B9D33D407D22}" destId="{A16DBBBF-FB36-4BF9-A1FE-6A91A6BE6757}" srcOrd="3" destOrd="0" presId="urn:microsoft.com/office/officeart/2005/8/layout/arrow2"/>
    <dgm:cxn modelId="{3A02B782-D0C9-45C7-9D64-F0817D075FAC}" type="presParOf" srcId="{D879D10F-0DAB-4425-9E74-B9D33D407D22}" destId="{E731F966-DFCD-4BBF-8E9F-5A7F1736DDDD}" srcOrd="4" destOrd="0" presId="urn:microsoft.com/office/officeart/2005/8/layout/arrow2"/>
    <dgm:cxn modelId="{FC7E6D38-17D9-41F0-AFFF-E97AF74749A8}" type="presParOf" srcId="{D879D10F-0DAB-4425-9E74-B9D33D407D22}" destId="{11A8BF71-26B0-47F0-A79F-E2CF5CFF56B6}"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6754D-4A18-4BEE-8549-25449ED8AC34}">
      <dsp:nvSpPr>
        <dsp:cNvPr id="0" name=""/>
        <dsp:cNvSpPr/>
      </dsp:nvSpPr>
      <dsp:spPr>
        <a:xfrm>
          <a:off x="0" y="0"/>
          <a:ext cx="8885947" cy="5553717"/>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4767A2-9553-46B0-BEB3-A0EFC051BD4A}">
      <dsp:nvSpPr>
        <dsp:cNvPr id="0" name=""/>
        <dsp:cNvSpPr/>
      </dsp:nvSpPr>
      <dsp:spPr>
        <a:xfrm>
          <a:off x="838382" y="4156469"/>
          <a:ext cx="231034" cy="2310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EBC7AE-CD4D-422C-B67B-DF30EF213509}">
      <dsp:nvSpPr>
        <dsp:cNvPr id="0" name=""/>
        <dsp:cNvSpPr/>
      </dsp:nvSpPr>
      <dsp:spPr>
        <a:xfrm>
          <a:off x="985672" y="4178452"/>
          <a:ext cx="3464401" cy="12983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0" tIns="0" rIns="0" bIns="0" numCol="1" spcCol="1270" anchor="t" anchorCtr="0">
          <a:noAutofit/>
        </a:bodyPr>
        <a:lstStyle/>
        <a:p>
          <a:pPr marL="0" lvl="0" indent="0" algn="l" defTabSz="800100">
            <a:lnSpc>
              <a:spcPct val="90000"/>
            </a:lnSpc>
            <a:spcBef>
              <a:spcPct val="0"/>
            </a:spcBef>
            <a:spcAft>
              <a:spcPct val="35000"/>
            </a:spcAft>
            <a:buNone/>
          </a:pPr>
          <a:r>
            <a:rPr lang="en-US" sz="1800" b="1" u="none" kern="1200" dirty="0"/>
            <a:t>Q2 ’18 (Limit controller for AU)</a:t>
          </a:r>
        </a:p>
        <a:p>
          <a:pPr marL="0" lvl="0" indent="0" algn="l" defTabSz="800100">
            <a:lnSpc>
              <a:spcPct val="90000"/>
            </a:lnSpc>
            <a:spcBef>
              <a:spcPct val="0"/>
            </a:spcBef>
            <a:spcAft>
              <a:spcPct val="35000"/>
            </a:spcAft>
            <a:buNone/>
          </a:pPr>
          <a:endParaRPr lang="en-US" sz="900" kern="1200" dirty="0"/>
        </a:p>
        <a:p>
          <a:pPr marL="0" lvl="0" indent="0" algn="l" defTabSz="800100">
            <a:lnSpc>
              <a:spcPct val="90000"/>
            </a:lnSpc>
            <a:spcBef>
              <a:spcPct val="0"/>
            </a:spcBef>
            <a:spcAft>
              <a:spcPct val="35000"/>
            </a:spcAft>
            <a:buNone/>
          </a:pPr>
          <a:r>
            <a:rPr lang="en-US" sz="1400" kern="1200" dirty="0"/>
            <a:t>1. Create/ maintain limits &amp; collaterals</a:t>
          </a:r>
          <a:r>
            <a:rPr lang="en-US" sz="1400" kern="1200" baseline="30000" dirty="0"/>
            <a:t>1</a:t>
          </a:r>
        </a:p>
        <a:p>
          <a:pPr marL="0" lvl="0" indent="0" algn="l" defTabSz="800100">
            <a:lnSpc>
              <a:spcPct val="90000"/>
            </a:lnSpc>
            <a:spcBef>
              <a:spcPct val="0"/>
            </a:spcBef>
            <a:spcAft>
              <a:spcPct val="35000"/>
            </a:spcAft>
            <a:buNone/>
          </a:pPr>
          <a:r>
            <a:rPr lang="en-US" sz="1400" kern="1200" dirty="0"/>
            <a:t>2. Re-pipe Finacle, IMEX and </a:t>
          </a:r>
          <a:r>
            <a:rPr lang="en-US" sz="1400" kern="1200" dirty="0" err="1"/>
            <a:t>FactorPro</a:t>
          </a:r>
          <a:endParaRPr lang="en-US" sz="1400" kern="1200" dirty="0"/>
        </a:p>
        <a:p>
          <a:pPr marL="0" lvl="0" indent="0" algn="l" defTabSz="800100">
            <a:lnSpc>
              <a:spcPct val="90000"/>
            </a:lnSpc>
            <a:spcBef>
              <a:spcPct val="0"/>
            </a:spcBef>
            <a:spcAft>
              <a:spcPct val="35000"/>
            </a:spcAft>
            <a:buNone/>
          </a:pPr>
          <a:r>
            <a:rPr lang="en-US" sz="1400" kern="1200" dirty="0"/>
            <a:t>3. Maintain downstream feeds</a:t>
          </a:r>
        </a:p>
      </dsp:txBody>
      <dsp:txXfrm>
        <a:off x="985672" y="4178452"/>
        <a:ext cx="3464401" cy="1298304"/>
      </dsp:txXfrm>
    </dsp:sp>
    <dsp:sp modelId="{02AFE4CE-6383-43F4-A1DA-CD5CFE73B099}">
      <dsp:nvSpPr>
        <dsp:cNvPr id="0" name=""/>
        <dsp:cNvSpPr/>
      </dsp:nvSpPr>
      <dsp:spPr>
        <a:xfrm>
          <a:off x="3555176" y="2180316"/>
          <a:ext cx="417639" cy="4176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6DBBBF-FB36-4BF9-A1FE-6A91A6BE6757}">
      <dsp:nvSpPr>
        <dsp:cNvPr id="0" name=""/>
        <dsp:cNvSpPr/>
      </dsp:nvSpPr>
      <dsp:spPr>
        <a:xfrm>
          <a:off x="3888055" y="2308486"/>
          <a:ext cx="3274222" cy="137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0" tIns="0" rIns="0" bIns="0" numCol="1" spcCol="1270" anchor="t" anchorCtr="0">
          <a:noAutofit/>
        </a:bodyPr>
        <a:lstStyle/>
        <a:p>
          <a:pPr marL="0" lvl="0" indent="0" algn="l" defTabSz="800100">
            <a:lnSpc>
              <a:spcPct val="90000"/>
            </a:lnSpc>
            <a:spcBef>
              <a:spcPct val="0"/>
            </a:spcBef>
            <a:spcAft>
              <a:spcPct val="35000"/>
            </a:spcAft>
            <a:buNone/>
          </a:pPr>
          <a:r>
            <a:rPr lang="en-US" sz="1800" b="1" u="none" kern="1200" dirty="0">
              <a:solidFill>
                <a:srgbClr val="000000">
                  <a:hueOff val="0"/>
                  <a:satOff val="0"/>
                  <a:lumOff val="0"/>
                  <a:alphaOff val="0"/>
                </a:srgbClr>
              </a:solidFill>
              <a:latin typeface="Arial"/>
              <a:ea typeface="+mn-ea"/>
              <a:cs typeface="+mn-cs"/>
            </a:rPr>
            <a:t>Q1 ’19 (Systematics</a:t>
          </a:r>
        </a:p>
        <a:p>
          <a:pPr marL="0" lvl="0" indent="0" algn="l" defTabSz="800100">
            <a:lnSpc>
              <a:spcPct val="90000"/>
            </a:lnSpc>
            <a:spcBef>
              <a:spcPct val="0"/>
            </a:spcBef>
            <a:spcAft>
              <a:spcPct val="35000"/>
            </a:spcAft>
            <a:buNone/>
          </a:pPr>
          <a:r>
            <a:rPr lang="en-US" sz="1800" b="1" u="none" kern="1200" dirty="0">
              <a:solidFill>
                <a:srgbClr val="000000">
                  <a:hueOff val="0"/>
                  <a:satOff val="0"/>
                  <a:lumOff val="0"/>
                  <a:alphaOff val="0"/>
                </a:srgbClr>
              </a:solidFill>
              <a:latin typeface="Arial"/>
              <a:ea typeface="+mn-ea"/>
              <a:cs typeface="+mn-cs"/>
            </a:rPr>
            <a:t>decommission)</a:t>
          </a:r>
        </a:p>
        <a:p>
          <a:pPr marL="0" lvl="0" algn="l" defTabSz="800100">
            <a:lnSpc>
              <a:spcPct val="90000"/>
            </a:lnSpc>
            <a:spcBef>
              <a:spcPct val="0"/>
            </a:spcBef>
            <a:spcAft>
              <a:spcPct val="35000"/>
            </a:spcAft>
            <a:buNone/>
          </a:pPr>
          <a:endParaRPr lang="en-US" sz="900" kern="1200" dirty="0">
            <a:solidFill>
              <a:srgbClr val="000000">
                <a:hueOff val="0"/>
                <a:satOff val="0"/>
                <a:lumOff val="0"/>
                <a:alphaOff val="0"/>
              </a:srgbClr>
            </a:solidFill>
            <a:latin typeface="Arial"/>
            <a:ea typeface="+mn-ea"/>
            <a:cs typeface="+mn-cs"/>
          </a:endParaRPr>
        </a:p>
        <a:p>
          <a:pPr marL="0" lvl="0" algn="l" defTabSz="800100">
            <a:lnSpc>
              <a:spcPct val="90000"/>
            </a:lnSpc>
            <a:spcBef>
              <a:spcPct val="0"/>
            </a:spcBef>
            <a:spcAft>
              <a:spcPct val="35000"/>
            </a:spcAft>
            <a:buNone/>
          </a:pPr>
          <a:r>
            <a:rPr lang="en-US" sz="1400" kern="1200" dirty="0">
              <a:solidFill>
                <a:srgbClr val="000000">
                  <a:hueOff val="0"/>
                  <a:satOff val="0"/>
                  <a:lumOff val="0"/>
                  <a:alphaOff val="0"/>
                </a:srgbClr>
              </a:solidFill>
              <a:latin typeface="Arial"/>
              <a:ea typeface="+mn-ea"/>
              <a:cs typeface="+mn-cs"/>
            </a:rPr>
            <a:t>1. Re-pipe Systematics</a:t>
          </a:r>
        </a:p>
        <a:p>
          <a:pPr marL="0" lvl="0" algn="l" defTabSz="800100">
            <a:lnSpc>
              <a:spcPct val="90000"/>
            </a:lnSpc>
            <a:spcBef>
              <a:spcPct val="0"/>
            </a:spcBef>
            <a:spcAft>
              <a:spcPct val="35000"/>
            </a:spcAft>
            <a:buNone/>
          </a:pPr>
          <a:r>
            <a:rPr lang="en-US" sz="1400" kern="1200" dirty="0">
              <a:solidFill>
                <a:srgbClr val="000000">
                  <a:hueOff val="0"/>
                  <a:satOff val="0"/>
                  <a:lumOff val="0"/>
                  <a:alphaOff val="0"/>
                </a:srgbClr>
              </a:solidFill>
              <a:latin typeface="Arial"/>
              <a:ea typeface="+mn-ea"/>
              <a:cs typeface="+mn-cs"/>
            </a:rPr>
            <a:t>2. Maintain downstream feeds</a:t>
          </a:r>
        </a:p>
      </dsp:txBody>
      <dsp:txXfrm>
        <a:off x="3888055" y="2308486"/>
        <a:ext cx="3274222" cy="1373356"/>
      </dsp:txXfrm>
    </dsp:sp>
    <dsp:sp modelId="{E731F966-DFCD-4BBF-8E9F-5A7F1736DDDD}">
      <dsp:nvSpPr>
        <dsp:cNvPr id="0" name=""/>
        <dsp:cNvSpPr/>
      </dsp:nvSpPr>
      <dsp:spPr>
        <a:xfrm>
          <a:off x="7371791" y="985392"/>
          <a:ext cx="577586" cy="5775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A8BF71-26B0-47F0-A79F-E2CF5CFF56B6}">
      <dsp:nvSpPr>
        <dsp:cNvPr id="0" name=""/>
        <dsp:cNvSpPr/>
      </dsp:nvSpPr>
      <dsp:spPr>
        <a:xfrm>
          <a:off x="7718808" y="1175083"/>
          <a:ext cx="2706304" cy="18189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6051" tIns="0" rIns="0" bIns="0" numCol="1" spcCol="1270" anchor="t" anchorCtr="0">
          <a:noAutofit/>
        </a:bodyPr>
        <a:lstStyle/>
        <a:p>
          <a:pPr marL="0" lvl="0" indent="0" algn="l" defTabSz="800100">
            <a:lnSpc>
              <a:spcPct val="90000"/>
            </a:lnSpc>
            <a:spcBef>
              <a:spcPct val="0"/>
            </a:spcBef>
            <a:spcAft>
              <a:spcPct val="35000"/>
            </a:spcAft>
            <a:buNone/>
          </a:pPr>
          <a:r>
            <a:rPr lang="en-US" sz="1800" b="1" u="none" kern="1200" dirty="0">
              <a:solidFill>
                <a:srgbClr val="000000">
                  <a:hueOff val="0"/>
                  <a:satOff val="0"/>
                  <a:lumOff val="0"/>
                  <a:alphaOff val="0"/>
                </a:srgbClr>
              </a:solidFill>
              <a:latin typeface="Arial"/>
              <a:ea typeface="+mn-ea"/>
              <a:cs typeface="+mn-cs"/>
            </a:rPr>
            <a:t>Q2 ’19 (Limit controller for IN</a:t>
          </a:r>
          <a:r>
            <a:rPr lang="en-US" sz="1800" b="1" u="none" kern="1200" baseline="30000" dirty="0">
              <a:solidFill>
                <a:srgbClr val="000000">
                  <a:hueOff val="0"/>
                  <a:satOff val="0"/>
                  <a:lumOff val="0"/>
                  <a:alphaOff val="0"/>
                </a:srgbClr>
              </a:solidFill>
              <a:latin typeface="Arial"/>
              <a:ea typeface="+mn-ea"/>
              <a:cs typeface="+mn-cs"/>
            </a:rPr>
            <a:t>2</a:t>
          </a:r>
          <a:r>
            <a:rPr lang="en-US" sz="1800" b="1" u="none" kern="1200" dirty="0">
              <a:solidFill>
                <a:srgbClr val="000000">
                  <a:hueOff val="0"/>
                  <a:satOff val="0"/>
                  <a:lumOff val="0"/>
                  <a:alphaOff val="0"/>
                </a:srgbClr>
              </a:solidFill>
              <a:latin typeface="Arial"/>
              <a:ea typeface="+mn-ea"/>
              <a:cs typeface="+mn-cs"/>
            </a:rPr>
            <a:t>)</a:t>
          </a:r>
        </a:p>
        <a:p>
          <a:pPr marL="0" lvl="0" indent="0" algn="l" defTabSz="800100">
            <a:lnSpc>
              <a:spcPct val="90000"/>
            </a:lnSpc>
            <a:spcBef>
              <a:spcPct val="0"/>
            </a:spcBef>
            <a:spcAft>
              <a:spcPct val="35000"/>
            </a:spcAft>
            <a:buNone/>
          </a:pPr>
          <a:endParaRPr lang="en-US" sz="900" kern="1200" dirty="0">
            <a:solidFill>
              <a:srgbClr val="000000">
                <a:hueOff val="0"/>
                <a:satOff val="0"/>
                <a:lumOff val="0"/>
                <a:alphaOff val="0"/>
              </a:srgbClr>
            </a:solidFill>
            <a:latin typeface="Arial"/>
            <a:ea typeface="+mn-ea"/>
            <a:cs typeface="+mn-cs"/>
          </a:endParaRPr>
        </a:p>
        <a:p>
          <a:pPr marL="0" lvl="0" indent="0" algn="l" defTabSz="800100">
            <a:lnSpc>
              <a:spcPct val="90000"/>
            </a:lnSpc>
            <a:spcBef>
              <a:spcPct val="0"/>
            </a:spcBef>
            <a:spcAft>
              <a:spcPct val="35000"/>
            </a:spcAft>
            <a:buNone/>
          </a:pPr>
          <a:r>
            <a:rPr lang="en-US" sz="1400" kern="1200" dirty="0"/>
            <a:t>1. Create/ maintain collaterals</a:t>
          </a:r>
          <a:r>
            <a:rPr lang="en-US" sz="1400" kern="1200" baseline="30000" dirty="0"/>
            <a:t>1</a:t>
          </a:r>
        </a:p>
        <a:p>
          <a:pPr marL="0" lvl="0" indent="0" algn="l" defTabSz="800100">
            <a:lnSpc>
              <a:spcPct val="90000"/>
            </a:lnSpc>
            <a:spcBef>
              <a:spcPct val="0"/>
            </a:spcBef>
            <a:spcAft>
              <a:spcPct val="35000"/>
            </a:spcAft>
            <a:buNone/>
          </a:pPr>
          <a:r>
            <a:rPr lang="en-US" sz="1400" kern="1200" dirty="0"/>
            <a:t>2. Re-pipe Finacle, IMEX and </a:t>
          </a:r>
          <a:r>
            <a:rPr lang="en-US" sz="1400" kern="1200" dirty="0" err="1"/>
            <a:t>FactorPro</a:t>
          </a:r>
          <a:endParaRPr lang="en-US" sz="1400" kern="1200" dirty="0"/>
        </a:p>
        <a:p>
          <a:pPr marL="0" lvl="0" indent="0" algn="l" defTabSz="800100">
            <a:lnSpc>
              <a:spcPct val="90000"/>
            </a:lnSpc>
            <a:spcBef>
              <a:spcPct val="0"/>
            </a:spcBef>
            <a:spcAft>
              <a:spcPct val="35000"/>
            </a:spcAft>
            <a:buNone/>
          </a:pPr>
          <a:r>
            <a:rPr lang="en-US" sz="1400" kern="1200" dirty="0"/>
            <a:t>3. Maintain downstream feeds</a:t>
          </a:r>
          <a:endParaRPr lang="en-US" sz="1400" kern="1200" dirty="0">
            <a:solidFill>
              <a:srgbClr val="000000">
                <a:hueOff val="0"/>
                <a:satOff val="0"/>
                <a:lumOff val="0"/>
                <a:alphaOff val="0"/>
              </a:srgbClr>
            </a:solidFill>
            <a:latin typeface="Arial"/>
            <a:ea typeface="+mn-ea"/>
            <a:cs typeface="+mn-cs"/>
          </a:endParaRPr>
        </a:p>
      </dsp:txBody>
      <dsp:txXfrm>
        <a:off x="7718808" y="1175083"/>
        <a:ext cx="2706304" cy="1818907"/>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C4738A3-C828-47A9-ACC6-6F74CC597804}" type="datetimeFigureOut">
              <a:rPr lang="en-US" smtClean="0"/>
              <a:t>13/04/2018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89FFF63-5210-4138-8C8C-572344D267AA}" type="slidenum">
              <a:rPr lang="en-US" smtClean="0"/>
              <a:t>‹#›</a:t>
            </a:fld>
            <a:endParaRPr lang="en-US"/>
          </a:p>
        </p:txBody>
      </p:sp>
    </p:spTree>
    <p:extLst>
      <p:ext uri="{BB962C8B-B14F-4D97-AF65-F5344CB8AC3E}">
        <p14:creationId xmlns:p14="http://schemas.microsoft.com/office/powerpoint/2010/main" val="1203888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B2E098-F1A5-4F65-8C0E-9D4B3FA3A43F}" type="slidenum">
              <a:rPr lang="en-US" smtClean="0"/>
              <a:t>1</a:t>
            </a:fld>
            <a:endParaRPr lang="en-US"/>
          </a:p>
        </p:txBody>
      </p:sp>
    </p:spTree>
    <p:extLst>
      <p:ext uri="{BB962C8B-B14F-4D97-AF65-F5344CB8AC3E}">
        <p14:creationId xmlns:p14="http://schemas.microsoft.com/office/powerpoint/2010/main" val="4207432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B2E098-F1A5-4F65-8C0E-9D4B3FA3A43F}" type="slidenum">
              <a:rPr lang="en-US" smtClean="0"/>
              <a:t>3</a:t>
            </a:fld>
            <a:endParaRPr lang="en-US"/>
          </a:p>
        </p:txBody>
      </p:sp>
    </p:spTree>
    <p:extLst>
      <p:ext uri="{BB962C8B-B14F-4D97-AF65-F5344CB8AC3E}">
        <p14:creationId xmlns:p14="http://schemas.microsoft.com/office/powerpoint/2010/main" val="2514729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B2E098-F1A5-4F65-8C0E-9D4B3FA3A43F}" type="slidenum">
              <a:rPr lang="en-US" smtClean="0"/>
              <a:t>4</a:t>
            </a:fld>
            <a:endParaRPr lang="en-US"/>
          </a:p>
        </p:txBody>
      </p:sp>
    </p:spTree>
    <p:extLst>
      <p:ext uri="{BB962C8B-B14F-4D97-AF65-F5344CB8AC3E}">
        <p14:creationId xmlns:p14="http://schemas.microsoft.com/office/powerpoint/2010/main" val="23672484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18303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7"/>
          <p:cNvSpPr txBox="1">
            <a:spLocks noChangeArrowheads="1"/>
          </p:cNvSpPr>
          <p:nvPr userDrawn="1"/>
        </p:nvSpPr>
        <p:spPr bwMode="auto">
          <a:xfrm>
            <a:off x="488950" y="6299200"/>
            <a:ext cx="9493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eaLnBrk="1" fontAlgn="auto" hangingPunct="1">
              <a:spcBef>
                <a:spcPts val="0"/>
              </a:spcBef>
              <a:spcAft>
                <a:spcPts val="0"/>
              </a:spcAft>
              <a:defRPr/>
            </a:pPr>
            <a:r>
              <a:rPr lang="en-US" altLang="en-US" sz="800" b="0" dirty="0"/>
              <a:t>Disclaimer: The </a:t>
            </a:r>
            <a:r>
              <a:rPr lang="en-US" altLang="en-US" sz="800" b="0" dirty="0" err="1"/>
              <a:t>inassessmentation</a:t>
            </a:r>
            <a:r>
              <a:rPr lang="en-US" altLang="en-US" sz="800" b="0" dirty="0"/>
              <a:t>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a:p>
        </p:txBody>
      </p:sp>
      <p:pic>
        <p:nvPicPr>
          <p:cNvPr id="6" name="Picture 1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96525" y="62992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a:xfrm>
            <a:off x="4343400" y="2653294"/>
            <a:ext cx="7010399" cy="712975"/>
          </a:xfrm>
        </p:spPr>
        <p:txBody>
          <a:bodyPr/>
          <a:lstStyle>
            <a:lvl1pPr algn="r">
              <a:defRPr sz="3600" b="0">
                <a:solidFill>
                  <a:schemeClr val="bg1"/>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6019800" y="3597833"/>
            <a:ext cx="5334002" cy="456282"/>
          </a:xfrm>
        </p:spPr>
        <p:txBody>
          <a:bodyPr/>
          <a:lstStyle>
            <a:lvl1pPr marL="0" indent="0" algn="r">
              <a:buNone/>
              <a:defRPr sz="2800">
                <a:solidFill>
                  <a:schemeClr val="bg1"/>
                </a:solidFill>
              </a:defRPr>
            </a:lvl1pPr>
          </a:lstStyle>
          <a:p>
            <a:pPr lvl="0"/>
            <a:r>
              <a:rPr lang="en-US"/>
              <a:t>Edit Master text styles</a:t>
            </a:r>
          </a:p>
        </p:txBody>
      </p:sp>
    </p:spTree>
    <p:extLst>
      <p:ext uri="{BB962C8B-B14F-4D97-AF65-F5344CB8AC3E}">
        <p14:creationId xmlns:p14="http://schemas.microsoft.com/office/powerpoint/2010/main" val="176065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a:defRPr/>
            </a:pPr>
            <a:fld id="{6A483FBA-2311-4D69-85DF-9FC78C302D6D}"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11046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3733" y="381000"/>
            <a:ext cx="2573867"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77901" y="381000"/>
            <a:ext cx="7522633" cy="5562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a:defRPr/>
            </a:pPr>
            <a:fld id="{4F61E827-4C98-4306-8755-AC90DC81C6FE}"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11974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1" descr="PPT 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12192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7"/>
          <p:cNvSpPr txBox="1">
            <a:spLocks noChangeArrowheads="1"/>
          </p:cNvSpPr>
          <p:nvPr/>
        </p:nvSpPr>
        <p:spPr bwMode="auto">
          <a:xfrm>
            <a:off x="668338" y="6299200"/>
            <a:ext cx="8678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chemeClr val="tx1"/>
                </a:solidFill>
                <a:latin typeface="Arial" panose="020B0604020202020204" pitchFamily="34" charset="0"/>
              </a:defRPr>
            </a:lvl1pPr>
            <a:lvl2pPr marL="742950" indent="-285750">
              <a:defRPr sz="2800" b="1">
                <a:solidFill>
                  <a:schemeClr val="tx1"/>
                </a:solidFill>
                <a:latin typeface="Arial" panose="020B0604020202020204" pitchFamily="34" charset="0"/>
              </a:defRPr>
            </a:lvl2pPr>
            <a:lvl3pPr marL="1143000" indent="-228600">
              <a:defRPr sz="2800" b="1">
                <a:solidFill>
                  <a:schemeClr val="tx1"/>
                </a:solidFill>
                <a:latin typeface="Arial" panose="020B0604020202020204" pitchFamily="34" charset="0"/>
              </a:defRPr>
            </a:lvl3pPr>
            <a:lvl4pPr marL="1600200" indent="-228600">
              <a:defRPr sz="2800" b="1">
                <a:solidFill>
                  <a:schemeClr val="tx1"/>
                </a:solidFill>
                <a:latin typeface="Arial" panose="020B0604020202020204" pitchFamily="34" charset="0"/>
              </a:defRPr>
            </a:lvl4pPr>
            <a:lvl5pPr marL="2057400" indent="-228600">
              <a:defRPr sz="2800" b="1">
                <a:solidFill>
                  <a:schemeClr val="tx1"/>
                </a:solidFill>
                <a:latin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defRPr>
            </a:lvl9pPr>
          </a:lstStyle>
          <a:p>
            <a:pPr>
              <a:defRPr/>
            </a:pPr>
            <a:r>
              <a:rPr lang="en-US" altLang="en-US" sz="800" b="0" dirty="0"/>
              <a:t>Disclaimer: The </a:t>
            </a:r>
            <a:r>
              <a:rPr lang="en-US" altLang="en-US" sz="800" b="0" dirty="0" err="1"/>
              <a:t>inassessmentation</a:t>
            </a:r>
            <a:r>
              <a:rPr lang="en-US" altLang="en-US" sz="800" b="0" dirty="0"/>
              <a:t> contained in this document is intended only for use during the presentation and should not be disseminated or distributed to parties outside the presentation. DBS Bank accepts no liability whatsoever with respect to the use of this document or its contents.  </a:t>
            </a:r>
            <a:endParaRPr lang="en-GB" altLang="en-US" sz="800" b="0" dirty="0"/>
          </a:p>
        </p:txBody>
      </p:sp>
      <p:pic>
        <p:nvPicPr>
          <p:cNvPr id="6"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8" y="1830388"/>
            <a:ext cx="121888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296525" y="62992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Rectangle 2"/>
          <p:cNvSpPr>
            <a:spLocks noGrp="1" noChangeArrowheads="1"/>
          </p:cNvSpPr>
          <p:nvPr>
            <p:ph type="ctrTitle"/>
          </p:nvPr>
        </p:nvSpPr>
        <p:spPr>
          <a:xfrm>
            <a:off x="1930400" y="2667000"/>
            <a:ext cx="9347200" cy="838200"/>
          </a:xfrm>
        </p:spPr>
        <p:txBody>
          <a:bodyPr/>
          <a:lstStyle>
            <a:lvl1pPr algn="r">
              <a:defRPr sz="3600" b="0">
                <a:solidFill>
                  <a:schemeClr val="bg1"/>
                </a:solidFill>
              </a:defRPr>
            </a:lvl1pPr>
          </a:lstStyle>
          <a:p>
            <a:pPr lvl="0"/>
            <a:r>
              <a:rPr lang="en-US" altLang="en-US" noProof="0"/>
              <a:t>Click to edit Master title style</a:t>
            </a:r>
            <a:endParaRPr lang="en-GB" altLang="en-US" noProof="0"/>
          </a:p>
        </p:txBody>
      </p:sp>
      <p:sp>
        <p:nvSpPr>
          <p:cNvPr id="35856" name="Rectangle 16"/>
          <p:cNvSpPr>
            <a:spLocks noGrp="1" noChangeArrowheads="1"/>
          </p:cNvSpPr>
          <p:nvPr>
            <p:ph type="subTitle" idx="1"/>
          </p:nvPr>
        </p:nvSpPr>
        <p:spPr>
          <a:xfrm>
            <a:off x="4165600" y="3657600"/>
            <a:ext cx="7112000" cy="609600"/>
          </a:xfrm>
          <a:extLst>
            <a:ext uri="{909E8E84-426E-40DD-AFC4-6F175D3DCCD1}">
              <a14:hiddenFill xmlns:a14="http://schemas.microsoft.com/office/drawing/2010/main">
                <a:solidFill>
                  <a:schemeClr val="accent1"/>
                </a:solidFill>
              </a14:hiddenFill>
            </a:ext>
          </a:extLst>
        </p:spPr>
        <p:txBody>
          <a:bodyPr/>
          <a:lstStyle>
            <a:lvl1pPr marL="0" indent="0" algn="r">
              <a:buFont typeface="Wingdings" panose="05000000000000000000" pitchFamily="2" charset="2"/>
              <a:buNone/>
              <a:defRPr sz="2800">
                <a:solidFill>
                  <a:schemeClr val="bg1"/>
                </a:solidFill>
              </a:defRPr>
            </a:lvl1pPr>
          </a:lstStyle>
          <a:p>
            <a:pPr lvl="0"/>
            <a:r>
              <a:rPr lang="en-US" altLang="en-US" noProof="0"/>
              <a:t>Click to edit Master subtitle style</a:t>
            </a:r>
            <a:endParaRPr lang="en-GB" altLang="en-US" noProof="0"/>
          </a:p>
        </p:txBody>
      </p:sp>
    </p:spTree>
    <p:extLst>
      <p:ext uri="{BB962C8B-B14F-4D97-AF65-F5344CB8AC3E}">
        <p14:creationId xmlns:p14="http://schemas.microsoft.com/office/powerpoint/2010/main" val="2712611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4392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5"/>
          <p:cNvSpPr>
            <a:spLocks noGrp="1" noChangeArrowheads="1"/>
          </p:cNvSpPr>
          <p:nvPr>
            <p:ph type="sldNum" sz="quarter" idx="10"/>
          </p:nvPr>
        </p:nvSpPr>
        <p:spPr>
          <a:ln/>
        </p:spPr>
        <p:txBody>
          <a:bodyPr/>
          <a:lstStyle>
            <a:lvl1pPr>
              <a:defRPr/>
            </a:lvl1pPr>
          </a:lstStyle>
          <a:p>
            <a:pPr>
              <a:defRPr/>
            </a:pPr>
            <a:fld id="{8FF3F851-4F98-488A-856B-5F7CBF2B31B3}"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02446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5"/>
          <p:cNvSpPr>
            <a:spLocks noGrp="1" noChangeArrowheads="1"/>
          </p:cNvSpPr>
          <p:nvPr>
            <p:ph type="sldNum" sz="quarter" idx="10"/>
          </p:nvPr>
        </p:nvSpPr>
        <p:spPr>
          <a:ln/>
        </p:spPr>
        <p:txBody>
          <a:bodyPr/>
          <a:lstStyle>
            <a:lvl1pPr>
              <a:defRPr/>
            </a:lvl1pPr>
          </a:lstStyle>
          <a:p>
            <a:pPr>
              <a:defRPr/>
            </a:pPr>
            <a:fld id="{E961B73A-5BC6-4B54-B916-8269AE58169A}" type="slidenum">
              <a:rPr lang="en-US"/>
              <a:pPr>
                <a:defRPr/>
              </a:pPr>
              <a:t>‹#›</a:t>
            </a:fld>
            <a:endParaRPr lang="en-US" dirty="0"/>
          </a:p>
        </p:txBody>
      </p:sp>
      <p:sp>
        <p:nvSpPr>
          <p:cNvPr id="5"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1192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77900" y="1676400"/>
            <a:ext cx="5012267" cy="426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3367" y="1676400"/>
            <a:ext cx="5012267" cy="426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5"/>
          <p:cNvSpPr>
            <a:spLocks noGrp="1" noChangeArrowheads="1"/>
          </p:cNvSpPr>
          <p:nvPr>
            <p:ph type="sldNum" sz="quarter" idx="10"/>
          </p:nvPr>
        </p:nvSpPr>
        <p:spPr>
          <a:ln/>
        </p:spPr>
        <p:txBody>
          <a:bodyPr/>
          <a:lstStyle>
            <a:lvl1pPr>
              <a:defRPr/>
            </a:lvl1pPr>
          </a:lstStyle>
          <a:p>
            <a:pPr>
              <a:defRPr/>
            </a:pPr>
            <a:fld id="{23A2AA18-8775-4D27-90BB-735F8FAF2F84}"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6946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5"/>
          <p:cNvSpPr>
            <a:spLocks noGrp="1" noChangeArrowheads="1"/>
          </p:cNvSpPr>
          <p:nvPr>
            <p:ph type="sldNum" sz="quarter" idx="10"/>
          </p:nvPr>
        </p:nvSpPr>
        <p:spPr>
          <a:ln/>
        </p:spPr>
        <p:txBody>
          <a:bodyPr/>
          <a:lstStyle>
            <a:lvl1pPr>
              <a:defRPr/>
            </a:lvl1pPr>
          </a:lstStyle>
          <a:p>
            <a:pPr>
              <a:defRPr/>
            </a:pPr>
            <a:fld id="{5C4DFCDD-C595-4AB5-BFF6-DD3E1137F54A}" type="slidenum">
              <a:rPr lang="en-US"/>
              <a:pPr>
                <a:defRPr/>
              </a:pPr>
              <a:t>‹#›</a:t>
            </a:fld>
            <a:endParaRPr lang="en-US" dirty="0"/>
          </a:p>
        </p:txBody>
      </p:sp>
      <p:sp>
        <p:nvSpPr>
          <p:cNvPr id="8"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46447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5"/>
          <p:cNvSpPr>
            <a:spLocks noGrp="1" noChangeArrowheads="1"/>
          </p:cNvSpPr>
          <p:nvPr>
            <p:ph type="sldNum" sz="quarter" idx="10"/>
          </p:nvPr>
        </p:nvSpPr>
        <p:spPr>
          <a:ln/>
        </p:spPr>
        <p:txBody>
          <a:bodyPr/>
          <a:lstStyle>
            <a:lvl1pPr>
              <a:defRPr/>
            </a:lvl1pPr>
          </a:lstStyle>
          <a:p>
            <a:pPr>
              <a:defRPr/>
            </a:pPr>
            <a:fld id="{ACA46F32-9188-47C8-99F2-A7C7A2A32A7D}" type="slidenum">
              <a:rPr lang="en-US"/>
              <a:pPr>
                <a:defRPr/>
              </a:pPr>
              <a:t>‹#›</a:t>
            </a:fld>
            <a:endParaRPr lang="en-US" dirty="0"/>
          </a:p>
        </p:txBody>
      </p:sp>
      <p:sp>
        <p:nvSpPr>
          <p:cNvPr id="4"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0760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5"/>
          <p:cNvSpPr>
            <a:spLocks noGrp="1" noChangeArrowheads="1"/>
          </p:cNvSpPr>
          <p:nvPr>
            <p:ph type="sldNum" sz="quarter" idx="10"/>
          </p:nvPr>
        </p:nvSpPr>
        <p:spPr>
          <a:ln/>
        </p:spPr>
        <p:txBody>
          <a:bodyPr/>
          <a:lstStyle>
            <a:lvl1pPr>
              <a:defRPr/>
            </a:lvl1pPr>
          </a:lstStyle>
          <a:p>
            <a:pPr>
              <a:defRPr/>
            </a:pPr>
            <a:fld id="{F0778389-7140-4958-A6B7-AF1E13A975E9}" type="slidenum">
              <a:rPr lang="en-US"/>
              <a:pPr>
                <a:defRPr/>
              </a:pPr>
              <a:t>‹#›</a:t>
            </a:fld>
            <a:endParaRPr lang="en-US" dirty="0"/>
          </a:p>
        </p:txBody>
      </p:sp>
      <p:sp>
        <p:nvSpPr>
          <p:cNvPr id="3"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023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67E5E1FD-6F64-4A7F-8281-DD8F8BBDD098}"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804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5"/>
          <p:cNvSpPr>
            <a:spLocks noGrp="1" noChangeArrowheads="1"/>
          </p:cNvSpPr>
          <p:nvPr>
            <p:ph type="sldNum" sz="quarter" idx="10"/>
          </p:nvPr>
        </p:nvSpPr>
        <p:spPr>
          <a:ln/>
        </p:spPr>
        <p:txBody>
          <a:bodyPr/>
          <a:lstStyle>
            <a:lvl1pPr>
              <a:defRPr/>
            </a:lvl1pPr>
          </a:lstStyle>
          <a:p>
            <a:pPr>
              <a:defRPr/>
            </a:pPr>
            <a:fld id="{2DC60991-6381-4193-A4D8-B8D3D50BC94C}" type="slidenum">
              <a:rPr lang="en-US"/>
              <a:pPr>
                <a:defRPr/>
              </a:pPr>
              <a:t>‹#›</a:t>
            </a:fld>
            <a:endParaRPr lang="en-US" dirty="0"/>
          </a:p>
        </p:txBody>
      </p:sp>
      <p:sp>
        <p:nvSpPr>
          <p:cNvPr id="6" name="Rectangle 49"/>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7025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16000" y="381000"/>
            <a:ext cx="102616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 style</a:t>
            </a:r>
          </a:p>
        </p:txBody>
      </p:sp>
      <p:sp>
        <p:nvSpPr>
          <p:cNvPr id="1027" name="Rectangle 3"/>
          <p:cNvSpPr>
            <a:spLocks noGrp="1" noChangeArrowheads="1"/>
          </p:cNvSpPr>
          <p:nvPr>
            <p:ph type="body" idx="1"/>
          </p:nvPr>
        </p:nvSpPr>
        <p:spPr bwMode="auto">
          <a:xfrm>
            <a:off x="977900" y="1676400"/>
            <a:ext cx="10228263" cy="426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69" name="Rectangle 45"/>
          <p:cNvSpPr>
            <a:spLocks noGrp="1" noChangeArrowheads="1"/>
          </p:cNvSpPr>
          <p:nvPr>
            <p:ph type="sldNum" sz="quarter" idx="4"/>
          </p:nvPr>
        </p:nvSpPr>
        <p:spPr bwMode="auto">
          <a:xfrm>
            <a:off x="10529888" y="6370638"/>
            <a:ext cx="1422400" cy="381000"/>
          </a:xfrm>
          <a:prstGeom prst="rect">
            <a:avLst/>
          </a:prstGeom>
          <a:noFill/>
          <a:ln>
            <a:noFill/>
          </a:ln>
          <a:effectLst/>
          <a:extLst>
            <a:ext uri="{909E8E84-426E-40DD-AFC4-6F175D3DCCD1}">
              <a14:hiddenFill xmlns:a14="http://schemas.microsoft.com/office/drawing/2010/main">
                <a:solidFill>
                  <a:srgbClr val="BE050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r">
              <a:defRPr sz="800" b="0" smtClean="0"/>
            </a:lvl1pPr>
          </a:lstStyle>
          <a:p>
            <a:pPr>
              <a:defRPr/>
            </a:pPr>
            <a:fld id="{19F4623E-0999-431A-9107-74341B1AE447}" type="slidenum">
              <a:rPr lang="en-US"/>
              <a:pPr>
                <a:defRPr/>
              </a:pPr>
              <a:t>‹#›</a:t>
            </a:fld>
            <a:endParaRPr lang="en-US" dirty="0"/>
          </a:p>
        </p:txBody>
      </p:sp>
      <p:sp>
        <p:nvSpPr>
          <p:cNvPr id="1029" name="Line 46"/>
          <p:cNvSpPr>
            <a:spLocks noChangeShapeType="1"/>
          </p:cNvSpPr>
          <p:nvPr/>
        </p:nvSpPr>
        <p:spPr bwMode="auto">
          <a:xfrm>
            <a:off x="863600" y="6172200"/>
            <a:ext cx="1045845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3" name="Rectangle 49"/>
          <p:cNvSpPr>
            <a:spLocks noGrp="1" noChangeArrowheads="1"/>
          </p:cNvSpPr>
          <p:nvPr>
            <p:ph type="ftr" sz="quarter" idx="3"/>
          </p:nvPr>
        </p:nvSpPr>
        <p:spPr bwMode="auto">
          <a:xfrm>
            <a:off x="863600" y="6229350"/>
            <a:ext cx="833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800" b="0" dirty="0"/>
            </a:lvl1pPr>
          </a:lstStyle>
          <a:p>
            <a:pPr>
              <a:defRPr/>
            </a:pPr>
            <a:endParaRPr lang="en-US"/>
          </a:p>
        </p:txBody>
      </p:sp>
      <p:sp>
        <p:nvSpPr>
          <p:cNvPr id="1031" name="Line 46"/>
          <p:cNvSpPr>
            <a:spLocks noChangeShapeType="1"/>
          </p:cNvSpPr>
          <p:nvPr userDrawn="1"/>
        </p:nvSpPr>
        <p:spPr bwMode="auto">
          <a:xfrm flipV="1">
            <a:off x="838200" y="6176963"/>
            <a:ext cx="10515600" cy="0"/>
          </a:xfrm>
          <a:prstGeom prst="line">
            <a:avLst/>
          </a:prstGeom>
          <a:noFill/>
          <a:ln w="190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32" name="Picture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296525" y="6324600"/>
            <a:ext cx="1057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4"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6" r:id="rId12"/>
  </p:sldLayoutIdLst>
  <p:txStyles>
    <p:titleStyle>
      <a:lvl1pPr algn="l" rtl="0" eaLnBrk="1" fontAlgn="base" hangingPunct="1">
        <a:spcBef>
          <a:spcPct val="0"/>
        </a:spcBef>
        <a:spcAft>
          <a:spcPct val="0"/>
        </a:spcAft>
        <a:defRPr sz="2800" b="1" kern="1200">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Arial" panose="020B0604020202020204" pitchFamily="34" charset="0"/>
        </a:defRPr>
      </a:lvl2pPr>
      <a:lvl3pPr algn="l" rtl="0" eaLnBrk="1" fontAlgn="base" hangingPunct="1">
        <a:spcBef>
          <a:spcPct val="0"/>
        </a:spcBef>
        <a:spcAft>
          <a:spcPct val="0"/>
        </a:spcAft>
        <a:defRPr sz="2800" b="1">
          <a:solidFill>
            <a:schemeClr val="tx1"/>
          </a:solidFill>
          <a:latin typeface="Arial" panose="020B0604020202020204" pitchFamily="34" charset="0"/>
        </a:defRPr>
      </a:lvl3pPr>
      <a:lvl4pPr algn="l" rtl="0" eaLnBrk="1" fontAlgn="base" hangingPunct="1">
        <a:spcBef>
          <a:spcPct val="0"/>
        </a:spcBef>
        <a:spcAft>
          <a:spcPct val="0"/>
        </a:spcAft>
        <a:defRPr sz="2800" b="1">
          <a:solidFill>
            <a:schemeClr val="tx1"/>
          </a:solidFill>
          <a:latin typeface="Arial" panose="020B0604020202020204" pitchFamily="34" charset="0"/>
        </a:defRPr>
      </a:lvl4pPr>
      <a:lvl5pPr algn="l" rtl="0" eaLnBrk="1" fontAlgn="base" hangingPunct="1">
        <a:spcBef>
          <a:spcPct val="0"/>
        </a:spcBef>
        <a:spcAft>
          <a:spcPct val="0"/>
        </a:spcAft>
        <a:defRPr sz="2800" b="1">
          <a:solidFill>
            <a:schemeClr val="tx1"/>
          </a:solidFill>
          <a:latin typeface="Arial" panose="020B0604020202020204" pitchFamily="34" charset="0"/>
        </a:defRPr>
      </a:lvl5pPr>
      <a:lvl6pPr marL="457200" algn="l" rtl="0" eaLnBrk="1" fontAlgn="base" hangingPunct="1">
        <a:spcBef>
          <a:spcPct val="0"/>
        </a:spcBef>
        <a:spcAft>
          <a:spcPct val="0"/>
        </a:spcAft>
        <a:defRPr sz="2800" b="1">
          <a:solidFill>
            <a:schemeClr val="tx1"/>
          </a:solidFill>
          <a:latin typeface="Arial" panose="020B0604020202020204" pitchFamily="34" charset="0"/>
        </a:defRPr>
      </a:lvl6pPr>
      <a:lvl7pPr marL="914400" algn="l" rtl="0" eaLnBrk="1" fontAlgn="base" hangingPunct="1">
        <a:spcBef>
          <a:spcPct val="0"/>
        </a:spcBef>
        <a:spcAft>
          <a:spcPct val="0"/>
        </a:spcAft>
        <a:defRPr sz="2800" b="1">
          <a:solidFill>
            <a:schemeClr val="tx1"/>
          </a:solidFill>
          <a:latin typeface="Arial" panose="020B0604020202020204" pitchFamily="34" charset="0"/>
        </a:defRPr>
      </a:lvl7pPr>
      <a:lvl8pPr marL="1371600" algn="l" rtl="0" eaLnBrk="1" fontAlgn="base" hangingPunct="1">
        <a:spcBef>
          <a:spcPct val="0"/>
        </a:spcBef>
        <a:spcAft>
          <a:spcPct val="0"/>
        </a:spcAft>
        <a:defRPr sz="2800" b="1">
          <a:solidFill>
            <a:schemeClr val="tx1"/>
          </a:solidFill>
          <a:latin typeface="Arial" panose="020B0604020202020204" pitchFamily="34" charset="0"/>
        </a:defRPr>
      </a:lvl8pPr>
      <a:lvl9pPr marL="1828800" algn="l" rtl="0" eaLnBrk="1" fontAlgn="base" hangingPunct="1">
        <a:spcBef>
          <a:spcPct val="0"/>
        </a:spcBef>
        <a:spcAft>
          <a:spcPct val="0"/>
        </a:spcAft>
        <a:defRPr sz="2800" b="1">
          <a:solidFill>
            <a:schemeClr val="tx1"/>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accent1"/>
        </a:buClr>
        <a:buFont typeface="Wingdings" panose="05000000000000000000" pitchFamily="2" charset="2"/>
        <a:buChar char="§"/>
        <a:defRPr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3" r:id="rId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4D21-E316-40B3-904A-5C174C9D4185}"/>
              </a:ext>
            </a:extLst>
          </p:cNvPr>
          <p:cNvSpPr>
            <a:spLocks noGrp="1"/>
          </p:cNvSpPr>
          <p:nvPr>
            <p:ph type="title"/>
          </p:nvPr>
        </p:nvSpPr>
        <p:spPr>
          <a:xfrm>
            <a:off x="860956" y="2978"/>
            <a:ext cx="10470088" cy="439143"/>
          </a:xfrm>
        </p:spPr>
        <p:txBody>
          <a:bodyPr/>
          <a:lstStyle/>
          <a:p>
            <a:r>
              <a:rPr lang="en-US" sz="2000" dirty="0"/>
              <a:t>Near term roadmap for CLS</a:t>
            </a:r>
          </a:p>
        </p:txBody>
      </p:sp>
      <p:sp>
        <p:nvSpPr>
          <p:cNvPr id="24" name="Slide Number Placeholder 23">
            <a:extLst>
              <a:ext uri="{FF2B5EF4-FFF2-40B4-BE49-F238E27FC236}">
                <a16:creationId xmlns:a16="http://schemas.microsoft.com/office/drawing/2014/main" id="{91E8E912-7F7D-450B-BC8B-1C1612D06896}"/>
              </a:ext>
            </a:extLst>
          </p:cNvPr>
          <p:cNvSpPr>
            <a:spLocks noGrp="1"/>
          </p:cNvSpPr>
          <p:nvPr>
            <p:ph type="sldNum" sz="quarter" idx="10"/>
          </p:nvPr>
        </p:nvSpPr>
        <p:spPr/>
        <p:txBody>
          <a:bodyPr/>
          <a:lstStyle/>
          <a:p>
            <a:pPr>
              <a:defRPr/>
            </a:pPr>
            <a:fld id="{8FF3F851-4F98-488A-856B-5F7CBF2B31B3}" type="slidenum">
              <a:rPr lang="en-US" sz="1050" smtClean="0">
                <a:latin typeface="Calibri" panose="020F0502020204030204" pitchFamily="34" charset="0"/>
                <a:cs typeface="Calibri" panose="020F0502020204030204" pitchFamily="34" charset="0"/>
              </a:rPr>
              <a:pPr>
                <a:defRPr/>
              </a:pPr>
              <a:t>1</a:t>
            </a:fld>
            <a:endParaRPr lang="en-US" sz="1050" dirty="0">
              <a:latin typeface="Calibri" panose="020F0502020204030204" pitchFamily="34" charset="0"/>
              <a:cs typeface="Calibri" panose="020F0502020204030204" pitchFamily="34" charset="0"/>
            </a:endParaRPr>
          </a:p>
        </p:txBody>
      </p:sp>
      <p:sp>
        <p:nvSpPr>
          <p:cNvPr id="59" name="TextBox 58">
            <a:extLst>
              <a:ext uri="{FF2B5EF4-FFF2-40B4-BE49-F238E27FC236}">
                <a16:creationId xmlns:a16="http://schemas.microsoft.com/office/drawing/2014/main" id="{36F47866-BAE0-4F3D-8FF4-D4F2483C03EA}"/>
              </a:ext>
            </a:extLst>
          </p:cNvPr>
          <p:cNvSpPr txBox="1"/>
          <p:nvPr/>
        </p:nvSpPr>
        <p:spPr>
          <a:xfrm>
            <a:off x="847307" y="6187442"/>
            <a:ext cx="9144000" cy="400110"/>
          </a:xfrm>
          <a:prstGeom prst="rect">
            <a:avLst/>
          </a:prstGeom>
          <a:noFill/>
        </p:spPr>
        <p:txBody>
          <a:bodyPr wrap="square" rtlCol="0">
            <a:spAutoFit/>
          </a:bodyPr>
          <a:lstStyle/>
          <a:p>
            <a:r>
              <a:rPr lang="en-US" sz="1000" baseline="30000" dirty="0">
                <a:solidFill>
                  <a:schemeClr val="tx2"/>
                </a:solidFill>
                <a:latin typeface="Calibri" panose="020F0502020204030204" pitchFamily="34" charset="0"/>
                <a:cs typeface="Calibri" panose="020F0502020204030204" pitchFamily="34" charset="0"/>
              </a:rPr>
              <a:t>1</a:t>
            </a:r>
            <a:r>
              <a:rPr lang="en-US" sz="1000" dirty="0">
                <a:solidFill>
                  <a:schemeClr val="tx2"/>
                </a:solidFill>
                <a:latin typeface="Calibri" panose="020F0502020204030204" pitchFamily="34" charset="0"/>
                <a:cs typeface="Calibri" panose="020F0502020204030204" pitchFamily="34" charset="0"/>
              </a:rPr>
              <a:t> Details in subsequent slides</a:t>
            </a:r>
          </a:p>
          <a:p>
            <a:r>
              <a:rPr lang="en-US" sz="1000" baseline="30000" dirty="0">
                <a:solidFill>
                  <a:schemeClr val="tx2"/>
                </a:solidFill>
                <a:cs typeface="Calibri" panose="020F0502020204030204" pitchFamily="34" charset="0"/>
              </a:rPr>
              <a:t>2</a:t>
            </a:r>
            <a:r>
              <a:rPr lang="en-US" sz="1000" dirty="0">
                <a:solidFill>
                  <a:schemeClr val="tx2"/>
                </a:solidFill>
                <a:cs typeface="Calibri" panose="020F0502020204030204" pitchFamily="34" charset="0"/>
              </a:rPr>
              <a:t> Tentative (could be KR/ VN/ MY/ JP instead). Timeline to be discussed accordingly.</a:t>
            </a:r>
          </a:p>
        </p:txBody>
      </p:sp>
      <p:graphicFrame>
        <p:nvGraphicFramePr>
          <p:cNvPr id="3" name="Diagram 2">
            <a:extLst>
              <a:ext uri="{FF2B5EF4-FFF2-40B4-BE49-F238E27FC236}">
                <a16:creationId xmlns:a16="http://schemas.microsoft.com/office/drawing/2014/main" id="{C0B64345-AD90-423C-9F7D-CD1E276BC9C4}"/>
              </a:ext>
            </a:extLst>
          </p:cNvPr>
          <p:cNvGraphicFramePr/>
          <p:nvPr>
            <p:extLst>
              <p:ext uri="{D42A27DB-BD31-4B8C-83A1-F6EECF244321}">
                <p14:modId xmlns:p14="http://schemas.microsoft.com/office/powerpoint/2010/main" val="4134366354"/>
              </p:ext>
            </p:extLst>
          </p:nvPr>
        </p:nvGraphicFramePr>
        <p:xfrm>
          <a:off x="832788" y="584616"/>
          <a:ext cx="10470088" cy="55537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810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158813" y="0"/>
            <a:ext cx="7696200" cy="433388"/>
          </a:xfrm>
        </p:spPr>
        <p:txBody>
          <a:bodyPr/>
          <a:lstStyle/>
          <a:p>
            <a:r>
              <a:rPr lang="en-US" altLang="en-US" sz="1500"/>
              <a:t>CLS Implementation Approach (</a:t>
            </a:r>
            <a:r>
              <a:rPr lang="en-US" altLang="en-US" sz="1500" i="1"/>
              <a:t>by Country</a:t>
            </a:r>
            <a:r>
              <a:rPr lang="en-US" altLang="en-US" sz="1500"/>
              <a:t> e.g. Australia) – Overview</a:t>
            </a:r>
          </a:p>
        </p:txBody>
      </p:sp>
      <p:graphicFrame>
        <p:nvGraphicFramePr>
          <p:cNvPr id="14" name="Table 13"/>
          <p:cNvGraphicFramePr>
            <a:graphicFrameLocks noGrp="1"/>
          </p:cNvGraphicFramePr>
          <p:nvPr>
            <p:extLst/>
          </p:nvPr>
        </p:nvGraphicFramePr>
        <p:xfrm>
          <a:off x="2112486" y="433388"/>
          <a:ext cx="7865727" cy="5710634"/>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1302201830"/>
                    </a:ext>
                  </a:extLst>
                </a:gridCol>
                <a:gridCol w="7317087">
                  <a:extLst>
                    <a:ext uri="{9D8B030D-6E8A-4147-A177-3AD203B41FA5}">
                      <a16:colId xmlns:a16="http://schemas.microsoft.com/office/drawing/2014/main" val="2996528221"/>
                    </a:ext>
                  </a:extLst>
                </a:gridCol>
              </a:tblGrid>
              <a:tr h="1388113">
                <a:tc>
                  <a:txBody>
                    <a:bodyPr/>
                    <a:lstStyle/>
                    <a:p>
                      <a:pPr algn="ctr"/>
                      <a:r>
                        <a:rPr lang="en-US" sz="1400" b="1"/>
                        <a:t>User</a:t>
                      </a:r>
                      <a:endParaRPr lang="en-US" sz="1400" b="1" baseline="0"/>
                    </a:p>
                    <a:p>
                      <a:pPr algn="ctr"/>
                      <a:r>
                        <a:rPr lang="en-US" sz="1400" b="1" baseline="0"/>
                        <a:t>Interface</a:t>
                      </a:r>
                      <a:endParaRPr lang="en-US" sz="1400" b="1"/>
                    </a:p>
                  </a:txBody>
                  <a:tcPr marL="68580" marR="68580" marT="34290" marB="34290" vert="vert270" anchor="ctr" anchorCtr="1">
                    <a:noFill/>
                  </a:tcPr>
                </a:tc>
                <a:tc>
                  <a:txBody>
                    <a:bodyPr/>
                    <a:lstStyle/>
                    <a:p>
                      <a:endParaRPr lang="en-US" sz="1400"/>
                    </a:p>
                  </a:txBody>
                  <a:tcPr marL="68580" marR="68580" marT="34290" marB="34290"/>
                </a:tc>
                <a:extLst>
                  <a:ext uri="{0D108BD9-81ED-4DB2-BD59-A6C34878D82A}">
                    <a16:rowId xmlns:a16="http://schemas.microsoft.com/office/drawing/2014/main" val="3078256557"/>
                  </a:ext>
                </a:extLst>
              </a:tr>
              <a:tr h="1388114">
                <a:tc>
                  <a:txBody>
                    <a:bodyPr/>
                    <a:lstStyle/>
                    <a:p>
                      <a:pPr algn="ctr"/>
                      <a:r>
                        <a:rPr lang="en-US" sz="1400" b="1"/>
                        <a:t>Limit Controller </a:t>
                      </a:r>
                      <a:endParaRPr lang="en-US" sz="1400" b="1" baseline="30000"/>
                    </a:p>
                  </a:txBody>
                  <a:tcPr marL="68580" marR="68580" marT="34290" marB="34290" vert="vert270" anchor="ctr" anchorCtr="1">
                    <a:noFill/>
                  </a:tcPr>
                </a:tc>
                <a:tc>
                  <a:txBody>
                    <a:bodyPr/>
                    <a:lstStyle/>
                    <a:p>
                      <a:endParaRPr lang="en-US" sz="1400"/>
                    </a:p>
                  </a:txBody>
                  <a:tcPr marL="68580" marR="68580" marT="34290" marB="34290"/>
                </a:tc>
                <a:extLst>
                  <a:ext uri="{0D108BD9-81ED-4DB2-BD59-A6C34878D82A}">
                    <a16:rowId xmlns:a16="http://schemas.microsoft.com/office/drawing/2014/main" val="2155565078"/>
                  </a:ext>
                </a:extLst>
              </a:tr>
              <a:tr h="1546294">
                <a:tc>
                  <a:txBody>
                    <a:bodyPr/>
                    <a:lstStyle/>
                    <a:p>
                      <a:pPr algn="ctr"/>
                      <a:r>
                        <a:rPr lang="en-US" sz="1400" b="1"/>
                        <a:t>Transaction Processors (TP)</a:t>
                      </a:r>
                    </a:p>
                  </a:txBody>
                  <a:tcPr marL="68580" marR="68580" marT="34290" marB="34290" vert="vert270" anchor="ctr" anchorCtr="1">
                    <a:noFill/>
                  </a:tcPr>
                </a:tc>
                <a:tc>
                  <a:txBody>
                    <a:bodyPr/>
                    <a:lstStyle/>
                    <a:p>
                      <a:r>
                        <a:rPr lang="en-US" sz="1400"/>
                        <a:t>   </a:t>
                      </a:r>
                    </a:p>
                  </a:txBody>
                  <a:tcPr marL="68580" marR="68580" marT="34290" marB="34290"/>
                </a:tc>
                <a:extLst>
                  <a:ext uri="{0D108BD9-81ED-4DB2-BD59-A6C34878D82A}">
                    <a16:rowId xmlns:a16="http://schemas.microsoft.com/office/drawing/2014/main" val="1477254598"/>
                  </a:ext>
                </a:extLst>
              </a:tr>
              <a:tr h="1388113">
                <a:tc>
                  <a:txBody>
                    <a:bodyPr/>
                    <a:lstStyle/>
                    <a:p>
                      <a:pPr algn="ctr"/>
                      <a:r>
                        <a:rPr lang="en-US" sz="1400" b="1" baseline="0"/>
                        <a:t>Data Warehouse</a:t>
                      </a:r>
                    </a:p>
                  </a:txBody>
                  <a:tcPr marL="68580" marR="68580" marT="34290" marB="34290" vert="vert270" anchor="ctr" anchorCtr="1">
                    <a:noFill/>
                  </a:tcPr>
                </a:tc>
                <a:tc>
                  <a:txBody>
                    <a:bodyPr/>
                    <a:lstStyle/>
                    <a:p>
                      <a:endParaRPr lang="en-US" sz="1400"/>
                    </a:p>
                  </a:txBody>
                  <a:tcPr marL="68580" marR="68580" marT="34290" marB="34290"/>
                </a:tc>
                <a:extLst>
                  <a:ext uri="{0D108BD9-81ED-4DB2-BD59-A6C34878D82A}">
                    <a16:rowId xmlns:a16="http://schemas.microsoft.com/office/drawing/2014/main" val="1595754970"/>
                  </a:ext>
                </a:extLst>
              </a:tr>
            </a:tbl>
          </a:graphicData>
        </a:graphic>
      </p:graphicFrame>
      <p:sp>
        <p:nvSpPr>
          <p:cNvPr id="19" name="Rounded Rectangle 18"/>
          <p:cNvSpPr/>
          <p:nvPr/>
        </p:nvSpPr>
        <p:spPr bwMode="auto">
          <a:xfrm>
            <a:off x="4996516" y="3655067"/>
            <a:ext cx="1543842" cy="768386"/>
          </a:xfrm>
          <a:prstGeom prst="roundRect">
            <a:avLst/>
          </a:prstGeom>
          <a:noFill/>
          <a:ln w="25400" cap="flat" cmpd="sng" algn="ctr">
            <a:solidFill>
              <a:srgbClr val="00B0F0"/>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a:r>
              <a:rPr lang="en-US" sz="1050" b="1">
                <a:latin typeface="Arial" panose="020B0604020202020204" pitchFamily="34" charset="0"/>
              </a:rPr>
              <a:t>Finacle</a:t>
            </a:r>
          </a:p>
          <a:p>
            <a:pPr algn="ctr" defTabSz="685800"/>
            <a:endParaRPr lang="en-US" sz="600" b="1">
              <a:latin typeface="Arial" panose="020B0604020202020204" pitchFamily="34" charset="0"/>
            </a:endParaRPr>
          </a:p>
          <a:p>
            <a:pPr algn="ctr" defTabSz="685800"/>
            <a:r>
              <a:rPr lang="en-GB" sz="1050" b="1">
                <a:latin typeface="Arial" panose="020B0604020202020204" pitchFamily="34" charset="0"/>
              </a:rPr>
              <a:t>IMEX</a:t>
            </a:r>
          </a:p>
          <a:p>
            <a:pPr algn="ctr" defTabSz="685800"/>
            <a:endParaRPr lang="en-GB" sz="600" b="1">
              <a:latin typeface="Arial" panose="020B0604020202020204" pitchFamily="34" charset="0"/>
            </a:endParaRPr>
          </a:p>
          <a:p>
            <a:pPr algn="ctr" defTabSz="685800"/>
            <a:r>
              <a:rPr lang="en-GB" sz="1050" b="1" err="1">
                <a:latin typeface="Arial" panose="020B0604020202020204" pitchFamily="34" charset="0"/>
              </a:rPr>
              <a:t>FactorPro</a:t>
            </a:r>
            <a:endParaRPr lang="en-US" sz="1050" b="1">
              <a:latin typeface="Arial" panose="020B0604020202020204" pitchFamily="34" charset="0"/>
            </a:endParaRPr>
          </a:p>
        </p:txBody>
      </p:sp>
      <p:sp>
        <p:nvSpPr>
          <p:cNvPr id="23" name="Rounded Rectangle 22"/>
          <p:cNvSpPr/>
          <p:nvPr/>
        </p:nvSpPr>
        <p:spPr bwMode="auto">
          <a:xfrm>
            <a:off x="2794871" y="5201141"/>
            <a:ext cx="1028700" cy="554624"/>
          </a:xfrm>
          <a:prstGeom prst="roundRect">
            <a:avLst/>
          </a:prstGeom>
          <a:noFill/>
          <a:ln w="2540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a:r>
              <a:rPr lang="en-US" sz="1400" b="1">
                <a:latin typeface="Arial" panose="020B0604020202020204" pitchFamily="34" charset="0"/>
              </a:rPr>
              <a:t>FRDM</a:t>
            </a:r>
          </a:p>
        </p:txBody>
      </p:sp>
      <p:sp>
        <p:nvSpPr>
          <p:cNvPr id="24" name="Rounded Rectangle 23"/>
          <p:cNvSpPr/>
          <p:nvPr/>
        </p:nvSpPr>
        <p:spPr bwMode="auto">
          <a:xfrm>
            <a:off x="4232829" y="5207125"/>
            <a:ext cx="1028700" cy="548640"/>
          </a:xfrm>
          <a:prstGeom prst="roundRect">
            <a:avLst/>
          </a:prstGeom>
          <a:noFill/>
          <a:ln w="2540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a:r>
              <a:rPr lang="en-US" sz="1400" b="1">
                <a:latin typeface="Arial" panose="020B0604020202020204" pitchFamily="34" charset="0"/>
              </a:rPr>
              <a:t>FC</a:t>
            </a:r>
          </a:p>
        </p:txBody>
      </p:sp>
      <p:sp>
        <p:nvSpPr>
          <p:cNvPr id="25" name="Rounded Rectangle 24"/>
          <p:cNvSpPr/>
          <p:nvPr/>
        </p:nvSpPr>
        <p:spPr bwMode="auto">
          <a:xfrm>
            <a:off x="8853494" y="5041084"/>
            <a:ext cx="1028700" cy="548640"/>
          </a:xfrm>
          <a:prstGeom prst="roundRect">
            <a:avLst/>
          </a:prstGeom>
          <a:noFill/>
          <a:ln w="25400" cap="flat" cmpd="sng" algn="ctr">
            <a:solidFill>
              <a:srgbClr val="00B0F0"/>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a:r>
              <a:rPr lang="en-US" sz="1400" b="1">
                <a:latin typeface="Arial" panose="020B0604020202020204" pitchFamily="34" charset="0"/>
              </a:rPr>
              <a:t>DICF</a:t>
            </a:r>
          </a:p>
        </p:txBody>
      </p:sp>
      <p:sp>
        <p:nvSpPr>
          <p:cNvPr id="27" name="Rounded Rectangle 26"/>
          <p:cNvSpPr/>
          <p:nvPr/>
        </p:nvSpPr>
        <p:spPr bwMode="auto">
          <a:xfrm>
            <a:off x="6216772" y="5041084"/>
            <a:ext cx="1028700" cy="548640"/>
          </a:xfrm>
          <a:prstGeom prst="roundRect">
            <a:avLst/>
          </a:prstGeom>
          <a:noFill/>
          <a:ln w="25400" cap="flat" cmpd="sng" algn="ctr">
            <a:solidFill>
              <a:srgbClr val="00B0F0"/>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a:r>
              <a:rPr lang="en-US" sz="1400" b="1" err="1">
                <a:latin typeface="Arial" panose="020B0604020202020204" pitchFamily="34" charset="0"/>
              </a:rPr>
              <a:t>DaaS</a:t>
            </a:r>
            <a:endParaRPr lang="en-US" sz="1400" b="1">
              <a:latin typeface="Arial" panose="020B0604020202020204" pitchFamily="34" charset="0"/>
            </a:endParaRPr>
          </a:p>
        </p:txBody>
      </p:sp>
      <p:cxnSp>
        <p:nvCxnSpPr>
          <p:cNvPr id="44" name="Elbow Connector 43"/>
          <p:cNvCxnSpPr>
            <a:cxnSpLocks/>
          </p:cNvCxnSpPr>
          <p:nvPr/>
        </p:nvCxnSpPr>
        <p:spPr bwMode="auto">
          <a:xfrm flipV="1">
            <a:off x="4491241" y="2677710"/>
            <a:ext cx="0" cy="2423160"/>
          </a:xfrm>
          <a:prstGeom prst="straightConnector1">
            <a:avLst/>
          </a:prstGeom>
          <a:noFill/>
          <a:ln w="19050" cap="flat" cmpd="sng" algn="ctr">
            <a:solidFill>
              <a:schemeClr val="accent2">
                <a:lumMod val="90000"/>
              </a:schemeClr>
            </a:solidFill>
            <a:prstDash val="dash"/>
            <a:round/>
            <a:headEnd type="triangle"/>
            <a:tailEnd type="none"/>
          </a:ln>
          <a:effectLst/>
        </p:spPr>
      </p:cxnSp>
      <p:sp>
        <p:nvSpPr>
          <p:cNvPr id="94" name="Rectangle 93"/>
          <p:cNvSpPr/>
          <p:nvPr/>
        </p:nvSpPr>
        <p:spPr bwMode="auto">
          <a:xfrm>
            <a:off x="4696674" y="2331699"/>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endParaRPr lang="en-US" sz="2800" b="1">
              <a:latin typeface="Arial" panose="020B0604020202020204" pitchFamily="34" charset="0"/>
            </a:endParaRPr>
          </a:p>
        </p:txBody>
      </p:sp>
      <p:sp>
        <p:nvSpPr>
          <p:cNvPr id="98" name="Rectangle 97"/>
          <p:cNvSpPr/>
          <p:nvPr/>
        </p:nvSpPr>
        <p:spPr bwMode="auto">
          <a:xfrm>
            <a:off x="5261530" y="2325920"/>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endParaRPr lang="en-US" sz="2800" b="1">
              <a:latin typeface="Arial" panose="020B0604020202020204" pitchFamily="34" charset="0"/>
            </a:endParaRPr>
          </a:p>
        </p:txBody>
      </p:sp>
      <p:sp>
        <p:nvSpPr>
          <p:cNvPr id="103" name="Rectangle 102"/>
          <p:cNvSpPr/>
          <p:nvPr/>
        </p:nvSpPr>
        <p:spPr bwMode="auto">
          <a:xfrm>
            <a:off x="5670789" y="2331699"/>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endParaRPr lang="en-US" sz="2800" b="1">
              <a:latin typeface="Arial" panose="020B0604020202020204" pitchFamily="34" charset="0"/>
            </a:endParaRPr>
          </a:p>
        </p:txBody>
      </p:sp>
      <p:sp>
        <p:nvSpPr>
          <p:cNvPr id="104" name="Rectangle 103"/>
          <p:cNvSpPr/>
          <p:nvPr/>
        </p:nvSpPr>
        <p:spPr bwMode="auto">
          <a:xfrm>
            <a:off x="7247745" y="2329838"/>
            <a:ext cx="430260"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endParaRPr lang="en-US" sz="2800" b="1">
              <a:latin typeface="Arial" panose="020B0604020202020204" pitchFamily="34" charset="0"/>
            </a:endParaRPr>
          </a:p>
        </p:txBody>
      </p:sp>
      <p:sp>
        <p:nvSpPr>
          <p:cNvPr id="105" name="Rectangle 104"/>
          <p:cNvSpPr/>
          <p:nvPr/>
        </p:nvSpPr>
        <p:spPr bwMode="auto">
          <a:xfrm>
            <a:off x="7955086" y="2329837"/>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endParaRPr lang="en-US" sz="2800" b="1">
              <a:latin typeface="Arial" panose="020B0604020202020204" pitchFamily="34" charset="0"/>
            </a:endParaRPr>
          </a:p>
        </p:txBody>
      </p:sp>
      <p:sp>
        <p:nvSpPr>
          <p:cNvPr id="108" name="Rectangle 107"/>
          <p:cNvSpPr/>
          <p:nvPr/>
        </p:nvSpPr>
        <p:spPr bwMode="auto">
          <a:xfrm>
            <a:off x="8425485" y="2329837"/>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endParaRPr lang="en-US" sz="2800" b="1">
              <a:latin typeface="Arial" panose="020B0604020202020204" pitchFamily="34" charset="0"/>
            </a:endParaRPr>
          </a:p>
        </p:txBody>
      </p:sp>
      <p:sp>
        <p:nvSpPr>
          <p:cNvPr id="109" name="Rectangle 108"/>
          <p:cNvSpPr/>
          <p:nvPr/>
        </p:nvSpPr>
        <p:spPr bwMode="auto">
          <a:xfrm>
            <a:off x="8982828" y="2329837"/>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endParaRPr lang="en-US" sz="2800" b="1">
              <a:latin typeface="Arial" panose="020B0604020202020204" pitchFamily="34" charset="0"/>
            </a:endParaRPr>
          </a:p>
        </p:txBody>
      </p:sp>
      <p:sp>
        <p:nvSpPr>
          <p:cNvPr id="111" name="Rectangle 110"/>
          <p:cNvSpPr/>
          <p:nvPr/>
        </p:nvSpPr>
        <p:spPr bwMode="auto">
          <a:xfrm>
            <a:off x="4878133" y="2331493"/>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endParaRPr lang="en-US" sz="2800" b="1">
              <a:latin typeface="Arial" panose="020B0604020202020204" pitchFamily="34" charset="0"/>
            </a:endParaRPr>
          </a:p>
        </p:txBody>
      </p:sp>
      <p:cxnSp>
        <p:nvCxnSpPr>
          <p:cNvPr id="112" name="Elbow Connector 111"/>
          <p:cNvCxnSpPr>
            <a:cxnSpLocks/>
          </p:cNvCxnSpPr>
          <p:nvPr/>
        </p:nvCxnSpPr>
        <p:spPr bwMode="auto">
          <a:xfrm rot="5400000">
            <a:off x="6812414" y="1050373"/>
            <a:ext cx="1655" cy="3291840"/>
          </a:xfrm>
          <a:prstGeom prst="bentConnector3">
            <a:avLst>
              <a:gd name="adj1" fmla="val 15974139"/>
            </a:avLst>
          </a:prstGeom>
          <a:noFill/>
          <a:ln w="19050" cap="flat" cmpd="sng" algn="ctr">
            <a:solidFill>
              <a:schemeClr val="tx1"/>
            </a:solidFill>
            <a:prstDash val="lgDashDot"/>
            <a:round/>
            <a:headEnd type="triangle"/>
            <a:tailEnd type="none"/>
          </a:ln>
          <a:effectLst/>
        </p:spPr>
      </p:cxnSp>
      <p:cxnSp>
        <p:nvCxnSpPr>
          <p:cNvPr id="147" name="Elbow Connector 146"/>
          <p:cNvCxnSpPr>
            <a:stCxn id="23" idx="3"/>
            <a:endCxn id="24" idx="1"/>
          </p:cNvCxnSpPr>
          <p:nvPr/>
        </p:nvCxnSpPr>
        <p:spPr bwMode="auto">
          <a:xfrm>
            <a:off x="3823571" y="5478453"/>
            <a:ext cx="409258" cy="0"/>
          </a:xfrm>
          <a:prstGeom prst="bentConnector3">
            <a:avLst>
              <a:gd name="adj1" fmla="val 50000"/>
            </a:avLst>
          </a:prstGeom>
          <a:noFill/>
          <a:ln w="19050" cap="flat" cmpd="sng" algn="ctr">
            <a:solidFill>
              <a:schemeClr val="tx1"/>
            </a:solidFill>
            <a:prstDash val="dash"/>
            <a:round/>
            <a:headEnd type="triangle"/>
            <a:tailEnd type="none"/>
          </a:ln>
          <a:effectLst/>
        </p:spPr>
      </p:cxnSp>
      <p:cxnSp>
        <p:nvCxnSpPr>
          <p:cNvPr id="158" name="Elbow Connector 157"/>
          <p:cNvCxnSpPr>
            <a:cxnSpLocks/>
            <a:stCxn id="27" idx="3"/>
            <a:endCxn id="25" idx="1"/>
          </p:cNvCxnSpPr>
          <p:nvPr/>
        </p:nvCxnSpPr>
        <p:spPr bwMode="auto">
          <a:xfrm>
            <a:off x="7245472" y="5315404"/>
            <a:ext cx="1608022" cy="0"/>
          </a:xfrm>
          <a:prstGeom prst="bentConnector3">
            <a:avLst>
              <a:gd name="adj1" fmla="val 50000"/>
            </a:avLst>
          </a:prstGeom>
          <a:noFill/>
          <a:ln w="19050" cap="flat" cmpd="sng" algn="ctr">
            <a:solidFill>
              <a:schemeClr val="tx1"/>
            </a:solidFill>
            <a:prstDash val="solid"/>
            <a:round/>
            <a:headEnd type="triangle"/>
            <a:tailEnd type="none"/>
          </a:ln>
          <a:effectLst/>
        </p:spPr>
      </p:cxnSp>
      <p:sp>
        <p:nvSpPr>
          <p:cNvPr id="249" name="Oval 248"/>
          <p:cNvSpPr/>
          <p:nvPr/>
        </p:nvSpPr>
        <p:spPr bwMode="auto">
          <a:xfrm>
            <a:off x="8148270" y="2721494"/>
            <a:ext cx="182880" cy="18288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en-US" sz="1000" b="1">
                <a:solidFill>
                  <a:schemeClr val="bg1"/>
                </a:solidFill>
                <a:latin typeface="Arial" charset="0"/>
              </a:rPr>
              <a:t>2</a:t>
            </a:r>
          </a:p>
        </p:txBody>
      </p:sp>
      <p:sp>
        <p:nvSpPr>
          <p:cNvPr id="251" name="Oval 250"/>
          <p:cNvSpPr/>
          <p:nvPr/>
        </p:nvSpPr>
        <p:spPr bwMode="auto">
          <a:xfrm>
            <a:off x="8056830" y="2060817"/>
            <a:ext cx="182880" cy="18288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en-US" sz="1000" b="1">
                <a:solidFill>
                  <a:schemeClr val="bg1"/>
                </a:solidFill>
                <a:latin typeface="Arial" charset="0"/>
              </a:rPr>
              <a:t>1</a:t>
            </a:r>
          </a:p>
        </p:txBody>
      </p:sp>
      <p:sp>
        <p:nvSpPr>
          <p:cNvPr id="253" name="Oval 252"/>
          <p:cNvSpPr/>
          <p:nvPr/>
        </p:nvSpPr>
        <p:spPr bwMode="auto">
          <a:xfrm>
            <a:off x="9442139" y="4785817"/>
            <a:ext cx="182880" cy="18288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en-US" sz="1000" b="1">
                <a:solidFill>
                  <a:schemeClr val="bg1"/>
                </a:solidFill>
                <a:latin typeface="Arial" charset="0"/>
              </a:rPr>
              <a:t>4</a:t>
            </a:r>
          </a:p>
        </p:txBody>
      </p:sp>
      <p:sp>
        <p:nvSpPr>
          <p:cNvPr id="254" name="Oval 253"/>
          <p:cNvSpPr/>
          <p:nvPr/>
        </p:nvSpPr>
        <p:spPr bwMode="auto">
          <a:xfrm>
            <a:off x="4735640" y="2828600"/>
            <a:ext cx="182880" cy="182880"/>
          </a:xfrm>
          <a:prstGeom prst="ellipse">
            <a:avLst/>
          </a:prstGeom>
          <a:solidFill>
            <a:schemeClr val="accent2">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en-US" sz="1000" b="1">
                <a:latin typeface="Arial" charset="0"/>
              </a:rPr>
              <a:t>3</a:t>
            </a:r>
          </a:p>
        </p:txBody>
      </p:sp>
      <p:sp>
        <p:nvSpPr>
          <p:cNvPr id="255" name="Oval 254"/>
          <p:cNvSpPr/>
          <p:nvPr/>
        </p:nvSpPr>
        <p:spPr bwMode="auto">
          <a:xfrm>
            <a:off x="4554620" y="4834846"/>
            <a:ext cx="182880" cy="182880"/>
          </a:xfrm>
          <a:prstGeom prst="ellipse">
            <a:avLst/>
          </a:prstGeom>
          <a:solidFill>
            <a:schemeClr val="accent2">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a:r>
              <a:rPr lang="en-US" sz="1000" b="1">
                <a:latin typeface="Arial" charset="0"/>
              </a:rPr>
              <a:t>4</a:t>
            </a:r>
          </a:p>
        </p:txBody>
      </p:sp>
      <p:sp>
        <p:nvSpPr>
          <p:cNvPr id="257" name="Rectangle 256"/>
          <p:cNvSpPr/>
          <p:nvPr/>
        </p:nvSpPr>
        <p:spPr bwMode="auto">
          <a:xfrm>
            <a:off x="7772199" y="2323372"/>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endParaRPr lang="en-US" sz="2800" b="1">
              <a:latin typeface="Arial" panose="020B0604020202020204" pitchFamily="34" charset="0"/>
            </a:endParaRPr>
          </a:p>
        </p:txBody>
      </p:sp>
      <p:sp>
        <p:nvSpPr>
          <p:cNvPr id="280" name="Oval 279"/>
          <p:cNvSpPr/>
          <p:nvPr/>
        </p:nvSpPr>
        <p:spPr bwMode="auto">
          <a:xfrm>
            <a:off x="8867555" y="2762438"/>
            <a:ext cx="182880" cy="18288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en-US" sz="1000" b="1">
                <a:solidFill>
                  <a:schemeClr val="bg1"/>
                </a:solidFill>
                <a:latin typeface="Arial" charset="0"/>
              </a:rPr>
              <a:t>3</a:t>
            </a:r>
          </a:p>
        </p:txBody>
      </p:sp>
      <p:cxnSp>
        <p:nvCxnSpPr>
          <p:cNvPr id="57" name="Elbow Connector 123">
            <a:extLst>
              <a:ext uri="{FF2B5EF4-FFF2-40B4-BE49-F238E27FC236}">
                <a16:creationId xmlns:a16="http://schemas.microsoft.com/office/drawing/2014/main" id="{6ED4D7CE-D65E-42FB-9B73-C67E92B12E99}"/>
              </a:ext>
            </a:extLst>
          </p:cNvPr>
          <p:cNvCxnSpPr>
            <a:cxnSpLocks/>
            <a:stCxn id="3" idx="2"/>
            <a:endCxn id="27" idx="2"/>
          </p:cNvCxnSpPr>
          <p:nvPr/>
        </p:nvCxnSpPr>
        <p:spPr bwMode="auto">
          <a:xfrm rot="5400000" flipH="1" flipV="1">
            <a:off x="5259092" y="4378813"/>
            <a:ext cx="261119" cy="2682942"/>
          </a:xfrm>
          <a:prstGeom prst="bentConnector3">
            <a:avLst>
              <a:gd name="adj1" fmla="val -87546"/>
            </a:avLst>
          </a:prstGeom>
          <a:noFill/>
          <a:ln w="19050" cap="flat" cmpd="sng" algn="ctr">
            <a:solidFill>
              <a:schemeClr val="tx1"/>
            </a:solidFill>
            <a:prstDash val="dash"/>
            <a:round/>
            <a:headEnd type="triangle"/>
            <a:tailEnd type="none"/>
          </a:ln>
          <a:effectLst/>
        </p:spPr>
      </p:cxnSp>
      <p:cxnSp>
        <p:nvCxnSpPr>
          <p:cNvPr id="21" name="Connector: Elbow 20">
            <a:extLst>
              <a:ext uri="{FF2B5EF4-FFF2-40B4-BE49-F238E27FC236}">
                <a16:creationId xmlns:a16="http://schemas.microsoft.com/office/drawing/2014/main" id="{8A2F3D11-CAFC-482D-9C0F-034BA98CB830}"/>
              </a:ext>
            </a:extLst>
          </p:cNvPr>
          <p:cNvCxnSpPr>
            <a:cxnSpLocks/>
          </p:cNvCxnSpPr>
          <p:nvPr/>
        </p:nvCxnSpPr>
        <p:spPr bwMode="auto">
          <a:xfrm rot="16200000" flipH="1">
            <a:off x="7407083" y="1386616"/>
            <a:ext cx="822960" cy="1005840"/>
          </a:xfrm>
          <a:prstGeom prst="bentConnector2">
            <a:avLst/>
          </a:prstGeom>
          <a:noFill/>
          <a:ln w="19050" cap="flat" cmpd="sng" algn="ctr">
            <a:solidFill>
              <a:schemeClr val="tx1"/>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Elbow Connector 183"/>
          <p:cNvCxnSpPr>
            <a:cxnSpLocks/>
            <a:stCxn id="52" idx="2"/>
            <a:endCxn id="19" idx="1"/>
          </p:cNvCxnSpPr>
          <p:nvPr/>
        </p:nvCxnSpPr>
        <p:spPr bwMode="auto">
          <a:xfrm rot="16200000" flipH="1">
            <a:off x="4169622" y="3212366"/>
            <a:ext cx="1345976" cy="307812"/>
          </a:xfrm>
          <a:prstGeom prst="bentConnector2">
            <a:avLst/>
          </a:prstGeom>
          <a:noFill/>
          <a:ln w="19050" cap="flat" cmpd="sng" algn="ctr">
            <a:solidFill>
              <a:schemeClr val="accent2">
                <a:lumMod val="90000"/>
              </a:schemeClr>
            </a:solidFill>
            <a:prstDash val="solid"/>
            <a:round/>
            <a:headEnd type="triangle"/>
            <a:tailEnd type="none"/>
          </a:ln>
          <a:effectLst/>
        </p:spPr>
      </p:cxnSp>
      <p:sp>
        <p:nvSpPr>
          <p:cNvPr id="40" name="Rectangle 39"/>
          <p:cNvSpPr/>
          <p:nvPr/>
        </p:nvSpPr>
        <p:spPr bwMode="auto">
          <a:xfrm>
            <a:off x="4307942" y="2323955"/>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endParaRPr lang="en-US" sz="2800" b="1">
              <a:latin typeface="Arial" panose="020B0604020202020204" pitchFamily="34" charset="0"/>
            </a:endParaRPr>
          </a:p>
        </p:txBody>
      </p:sp>
      <p:cxnSp>
        <p:nvCxnSpPr>
          <p:cNvPr id="197" name="Elbow Connector 196"/>
          <p:cNvCxnSpPr>
            <a:cxnSpLocks/>
            <a:stCxn id="19" idx="0"/>
            <a:endCxn id="53" idx="2"/>
          </p:cNvCxnSpPr>
          <p:nvPr/>
        </p:nvCxnSpPr>
        <p:spPr bwMode="auto">
          <a:xfrm rot="5400000" flipH="1" flipV="1">
            <a:off x="6958813" y="1508927"/>
            <a:ext cx="955767" cy="3336517"/>
          </a:xfrm>
          <a:prstGeom prst="bentConnector3">
            <a:avLst>
              <a:gd name="adj1" fmla="val 57140"/>
            </a:avLst>
          </a:prstGeom>
          <a:noFill/>
          <a:ln w="19050" cap="flat" cmpd="sng" algn="ctr">
            <a:solidFill>
              <a:schemeClr val="tx1"/>
            </a:solidFill>
            <a:prstDash val="solid"/>
            <a:round/>
            <a:headEnd type="triangle"/>
            <a:tailEnd type="triangle"/>
          </a:ln>
          <a:effectLst/>
        </p:spPr>
      </p:cxnSp>
      <p:sp>
        <p:nvSpPr>
          <p:cNvPr id="52" name="Rounded Rectangle 18">
            <a:extLst>
              <a:ext uri="{FF2B5EF4-FFF2-40B4-BE49-F238E27FC236}">
                <a16:creationId xmlns:a16="http://schemas.microsoft.com/office/drawing/2014/main" id="{6BE9D7B6-6730-49E6-8F6F-6389E2D5E448}"/>
              </a:ext>
            </a:extLst>
          </p:cNvPr>
          <p:cNvSpPr/>
          <p:nvPr/>
        </p:nvSpPr>
        <p:spPr bwMode="auto">
          <a:xfrm>
            <a:off x="3911464" y="1876340"/>
            <a:ext cx="1554480" cy="816945"/>
          </a:xfrm>
          <a:prstGeom prst="roundRect">
            <a:avLst/>
          </a:prstGeom>
          <a:noFill/>
          <a:ln w="25400" cap="flat" cmpd="sng" algn="ctr">
            <a:solidFill>
              <a:schemeClr val="accent2">
                <a:lumMod val="90000"/>
              </a:schemeClr>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a:r>
              <a:rPr lang="en-US" sz="1400" b="1">
                <a:latin typeface="Arial" panose="020B0604020202020204" pitchFamily="34" charset="0"/>
              </a:rPr>
              <a:t>Finacle</a:t>
            </a:r>
          </a:p>
          <a:p>
            <a:pPr algn="ctr" defTabSz="685800"/>
            <a:endParaRPr lang="en-US" sz="1400" b="1">
              <a:latin typeface="Arial" panose="020B0604020202020204" pitchFamily="34" charset="0"/>
            </a:endParaRPr>
          </a:p>
          <a:p>
            <a:pPr algn="ctr" defTabSz="685800"/>
            <a:r>
              <a:rPr lang="en-US" sz="1100" b="1" i="1">
                <a:latin typeface="Arial" panose="020B0604020202020204" pitchFamily="34" charset="0"/>
              </a:rPr>
              <a:t>Limits &amp; Collaterals</a:t>
            </a:r>
          </a:p>
        </p:txBody>
      </p:sp>
      <p:sp>
        <p:nvSpPr>
          <p:cNvPr id="53" name="Rounded Rectangle 25">
            <a:extLst>
              <a:ext uri="{FF2B5EF4-FFF2-40B4-BE49-F238E27FC236}">
                <a16:creationId xmlns:a16="http://schemas.microsoft.com/office/drawing/2014/main" id="{BA1D6080-02DC-4B93-B555-4B56FB9F40AE}"/>
              </a:ext>
            </a:extLst>
          </p:cNvPr>
          <p:cNvSpPr/>
          <p:nvPr/>
        </p:nvSpPr>
        <p:spPr bwMode="auto">
          <a:xfrm>
            <a:off x="8327714" y="1876340"/>
            <a:ext cx="1554480" cy="822960"/>
          </a:xfrm>
          <a:prstGeom prst="roundRect">
            <a:avLst/>
          </a:prstGeom>
          <a:noFill/>
          <a:ln w="25400"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00"/>
            <a:r>
              <a:rPr lang="en-US" sz="1400" b="1">
                <a:latin typeface="Arial" panose="020B0604020202020204" pitchFamily="34" charset="0"/>
              </a:rPr>
              <a:t>CLS</a:t>
            </a:r>
          </a:p>
          <a:p>
            <a:pPr algn="ctr" defTabSz="685800"/>
            <a:endParaRPr lang="en-US" sz="1400" b="1" baseline="30000">
              <a:latin typeface="Arial" panose="020B0604020202020204" pitchFamily="34" charset="0"/>
            </a:endParaRPr>
          </a:p>
          <a:p>
            <a:pPr algn="ctr" defTabSz="685800"/>
            <a:r>
              <a:rPr lang="en-US" sz="1100" b="1" i="1">
                <a:latin typeface="Arial" panose="020B0604020202020204" pitchFamily="34" charset="0"/>
              </a:rPr>
              <a:t>Limits &amp; Collaterals</a:t>
            </a:r>
          </a:p>
        </p:txBody>
      </p:sp>
      <p:cxnSp>
        <p:nvCxnSpPr>
          <p:cNvPr id="78" name="Straight Arrow Connector 77">
            <a:extLst>
              <a:ext uri="{FF2B5EF4-FFF2-40B4-BE49-F238E27FC236}">
                <a16:creationId xmlns:a16="http://schemas.microsoft.com/office/drawing/2014/main" id="{5D755BDC-60EE-4DDC-997E-25F72B287B3F}"/>
              </a:ext>
            </a:extLst>
          </p:cNvPr>
          <p:cNvCxnSpPr/>
          <p:nvPr/>
        </p:nvCxnSpPr>
        <p:spPr bwMode="auto">
          <a:xfrm>
            <a:off x="9390289" y="2720690"/>
            <a:ext cx="0" cy="2320395"/>
          </a:xfrm>
          <a:prstGeom prst="straightConnector1">
            <a:avLst/>
          </a:prstGeom>
          <a:ln w="19050" cap="flat" cmpd="sng" algn="ctr">
            <a:solidFill>
              <a:schemeClr val="tx1"/>
            </a:solidFill>
            <a:prstDash val="dash"/>
            <a:round/>
            <a:headEnd type="non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236" name="Rectangle 235">
            <a:extLst>
              <a:ext uri="{FF2B5EF4-FFF2-40B4-BE49-F238E27FC236}">
                <a16:creationId xmlns:a16="http://schemas.microsoft.com/office/drawing/2014/main" id="{7F115898-A3D5-4336-9B35-E31553F59B1A}"/>
              </a:ext>
            </a:extLst>
          </p:cNvPr>
          <p:cNvSpPr/>
          <p:nvPr/>
        </p:nvSpPr>
        <p:spPr bwMode="auto">
          <a:xfrm>
            <a:off x="2158813" y="6232358"/>
            <a:ext cx="182880" cy="182880"/>
          </a:xfrm>
          <a:prstGeom prst="rect">
            <a:avLst/>
          </a:prstGeom>
          <a:noFill/>
          <a:ln w="25400">
            <a:solidFill>
              <a:schemeClr val="accent2">
                <a:lumMod val="90000"/>
              </a:schemeClr>
            </a:solidFill>
          </a:ln>
          <a:effectLst/>
          <a:extLst/>
        </p:spPr>
        <p:txBody>
          <a:bodyPr vert="horz" wrap="square" lIns="91440" tIns="45720" rIns="91440" bIns="45720" numCol="1" rtlCol="0" anchor="ctr" anchorCtr="0" compatLnSpc="1">
            <a:prstTxWarp prst="textNoShape">
              <a:avLst/>
            </a:prstTxWarp>
          </a:bodyPr>
          <a:lstStyle/>
          <a:p>
            <a:endParaRPr lang="en-US" sz="2800" b="1">
              <a:latin typeface="Arial" panose="020B0604020202020204" pitchFamily="34" charset="0"/>
            </a:endParaRPr>
          </a:p>
        </p:txBody>
      </p:sp>
      <p:sp>
        <p:nvSpPr>
          <p:cNvPr id="82" name="Title 1">
            <a:extLst>
              <a:ext uri="{FF2B5EF4-FFF2-40B4-BE49-F238E27FC236}">
                <a16:creationId xmlns:a16="http://schemas.microsoft.com/office/drawing/2014/main" id="{CC261B8D-C83F-4431-A25D-4CEC6D7C22B6}"/>
              </a:ext>
            </a:extLst>
          </p:cNvPr>
          <p:cNvSpPr txBox="1">
            <a:spLocks/>
          </p:cNvSpPr>
          <p:nvPr/>
        </p:nvSpPr>
        <p:spPr bwMode="auto">
          <a:xfrm>
            <a:off x="2379453" y="6252963"/>
            <a:ext cx="246888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r>
              <a:rPr lang="en-US" altLang="en-US" sz="1000" b="0"/>
              <a:t>Will be decommissioned after CLS Go-Live</a:t>
            </a:r>
          </a:p>
        </p:txBody>
      </p:sp>
      <p:sp>
        <p:nvSpPr>
          <p:cNvPr id="86" name="Rectangle 85">
            <a:extLst>
              <a:ext uri="{FF2B5EF4-FFF2-40B4-BE49-F238E27FC236}">
                <a16:creationId xmlns:a16="http://schemas.microsoft.com/office/drawing/2014/main" id="{4728FC84-CD7A-4B24-B739-99F3938E4DE0}"/>
              </a:ext>
            </a:extLst>
          </p:cNvPr>
          <p:cNvSpPr/>
          <p:nvPr/>
        </p:nvSpPr>
        <p:spPr bwMode="auto">
          <a:xfrm>
            <a:off x="2161085" y="6439350"/>
            <a:ext cx="182880" cy="182880"/>
          </a:xfrm>
          <a:prstGeom prst="rect">
            <a:avLst/>
          </a:prstGeom>
          <a:noFill/>
          <a:ln w="25400">
            <a:solidFill>
              <a:schemeClr val="accent1"/>
            </a:solidFill>
          </a:ln>
          <a:effectLst/>
          <a:extLst/>
        </p:spPr>
        <p:txBody>
          <a:bodyPr vert="horz" wrap="square" lIns="91440" tIns="45720" rIns="91440" bIns="45720" numCol="1" rtlCol="0" anchor="ctr" anchorCtr="0" compatLnSpc="1">
            <a:prstTxWarp prst="textNoShape">
              <a:avLst/>
            </a:prstTxWarp>
          </a:bodyPr>
          <a:lstStyle/>
          <a:p>
            <a:endParaRPr lang="en-US" sz="2800" b="1">
              <a:latin typeface="Arial" panose="020B0604020202020204" pitchFamily="34" charset="0"/>
            </a:endParaRPr>
          </a:p>
        </p:txBody>
      </p:sp>
      <p:sp>
        <p:nvSpPr>
          <p:cNvPr id="87" name="Title 1">
            <a:extLst>
              <a:ext uri="{FF2B5EF4-FFF2-40B4-BE49-F238E27FC236}">
                <a16:creationId xmlns:a16="http://schemas.microsoft.com/office/drawing/2014/main" id="{1BCA0192-75BD-4813-807F-622A5D59F039}"/>
              </a:ext>
            </a:extLst>
          </p:cNvPr>
          <p:cNvSpPr txBox="1">
            <a:spLocks/>
          </p:cNvSpPr>
          <p:nvPr/>
        </p:nvSpPr>
        <p:spPr bwMode="auto">
          <a:xfrm>
            <a:off x="2381725" y="6459955"/>
            <a:ext cx="246888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r>
              <a:rPr lang="en-US" altLang="en-US" sz="1000" b="0"/>
              <a:t>Throw away work</a:t>
            </a:r>
          </a:p>
        </p:txBody>
      </p:sp>
      <p:cxnSp>
        <p:nvCxnSpPr>
          <p:cNvPr id="88" name="Elbow Connector 146">
            <a:extLst>
              <a:ext uri="{FF2B5EF4-FFF2-40B4-BE49-F238E27FC236}">
                <a16:creationId xmlns:a16="http://schemas.microsoft.com/office/drawing/2014/main" id="{06C433E4-AD9D-4A3E-AFBF-1D0F851E0205}"/>
              </a:ext>
            </a:extLst>
          </p:cNvPr>
          <p:cNvCxnSpPr/>
          <p:nvPr/>
        </p:nvCxnSpPr>
        <p:spPr bwMode="auto">
          <a:xfrm>
            <a:off x="5094451" y="6327678"/>
            <a:ext cx="409258" cy="0"/>
          </a:xfrm>
          <a:prstGeom prst="bentConnector3">
            <a:avLst>
              <a:gd name="adj1" fmla="val 50000"/>
            </a:avLst>
          </a:prstGeom>
          <a:noFill/>
          <a:ln w="19050" cap="flat" cmpd="sng" algn="ctr">
            <a:solidFill>
              <a:schemeClr val="tx1"/>
            </a:solidFill>
            <a:prstDash val="dash"/>
            <a:round/>
            <a:headEnd type="none"/>
            <a:tailEnd type="none"/>
          </a:ln>
          <a:effectLst/>
        </p:spPr>
      </p:cxnSp>
      <p:sp>
        <p:nvSpPr>
          <p:cNvPr id="89" name="Title 1">
            <a:extLst>
              <a:ext uri="{FF2B5EF4-FFF2-40B4-BE49-F238E27FC236}">
                <a16:creationId xmlns:a16="http://schemas.microsoft.com/office/drawing/2014/main" id="{365DA107-CA9C-44E0-A2B0-E2FC05085591}"/>
              </a:ext>
            </a:extLst>
          </p:cNvPr>
          <p:cNvSpPr txBox="1">
            <a:spLocks/>
          </p:cNvSpPr>
          <p:nvPr/>
        </p:nvSpPr>
        <p:spPr bwMode="auto">
          <a:xfrm>
            <a:off x="5662495" y="6245049"/>
            <a:ext cx="118872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r>
              <a:rPr lang="en-US" altLang="en-US" sz="1000" b="0"/>
              <a:t>Batch</a:t>
            </a:r>
          </a:p>
        </p:txBody>
      </p:sp>
      <p:cxnSp>
        <p:nvCxnSpPr>
          <p:cNvPr id="90" name="Elbow Connector 146">
            <a:extLst>
              <a:ext uri="{FF2B5EF4-FFF2-40B4-BE49-F238E27FC236}">
                <a16:creationId xmlns:a16="http://schemas.microsoft.com/office/drawing/2014/main" id="{90A26B37-2B30-40F1-BC13-9FC6444E09EA}"/>
              </a:ext>
            </a:extLst>
          </p:cNvPr>
          <p:cNvCxnSpPr/>
          <p:nvPr/>
        </p:nvCxnSpPr>
        <p:spPr bwMode="auto">
          <a:xfrm>
            <a:off x="5094451" y="6480078"/>
            <a:ext cx="409258" cy="0"/>
          </a:xfrm>
          <a:prstGeom prst="bentConnector3">
            <a:avLst>
              <a:gd name="adj1" fmla="val 50000"/>
            </a:avLst>
          </a:prstGeom>
          <a:noFill/>
          <a:ln w="19050" cap="flat" cmpd="sng" algn="ctr">
            <a:solidFill>
              <a:schemeClr val="tx1"/>
            </a:solidFill>
            <a:prstDash val="solid"/>
            <a:round/>
            <a:headEnd type="none"/>
            <a:tailEnd type="none"/>
          </a:ln>
          <a:effectLst/>
        </p:spPr>
      </p:cxnSp>
      <p:sp>
        <p:nvSpPr>
          <p:cNvPr id="91" name="Title 1">
            <a:extLst>
              <a:ext uri="{FF2B5EF4-FFF2-40B4-BE49-F238E27FC236}">
                <a16:creationId xmlns:a16="http://schemas.microsoft.com/office/drawing/2014/main" id="{66713B06-92B1-435E-A4C4-4F358F28C2C8}"/>
              </a:ext>
            </a:extLst>
          </p:cNvPr>
          <p:cNvSpPr txBox="1">
            <a:spLocks/>
          </p:cNvSpPr>
          <p:nvPr/>
        </p:nvSpPr>
        <p:spPr bwMode="auto">
          <a:xfrm>
            <a:off x="5662495" y="6397449"/>
            <a:ext cx="118872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r>
              <a:rPr lang="en-US" altLang="en-US" sz="1000" b="0"/>
              <a:t>Real Time</a:t>
            </a:r>
          </a:p>
        </p:txBody>
      </p:sp>
      <p:sp>
        <p:nvSpPr>
          <p:cNvPr id="2" name="Slide Number Placeholder 1">
            <a:extLst>
              <a:ext uri="{FF2B5EF4-FFF2-40B4-BE49-F238E27FC236}">
                <a16:creationId xmlns:a16="http://schemas.microsoft.com/office/drawing/2014/main" id="{D41A2AF7-2662-4DE1-9D97-C5F26A4BD427}"/>
              </a:ext>
            </a:extLst>
          </p:cNvPr>
          <p:cNvSpPr>
            <a:spLocks noGrp="1"/>
          </p:cNvSpPr>
          <p:nvPr>
            <p:ph type="sldNum" sz="quarter" idx="10"/>
          </p:nvPr>
        </p:nvSpPr>
        <p:spPr/>
        <p:txBody>
          <a:bodyPr/>
          <a:lstStyle/>
          <a:p>
            <a:pPr>
              <a:defRPr/>
            </a:pPr>
            <a:fld id="{8FF3F851-4F98-488A-856B-5F7CBF2B31B3}" type="slidenum">
              <a:rPr lang="en-US" smtClean="0"/>
              <a:pPr>
                <a:defRPr/>
              </a:pPr>
              <a:t>2</a:t>
            </a:fld>
            <a:endParaRPr lang="en-US"/>
          </a:p>
        </p:txBody>
      </p:sp>
      <p:cxnSp>
        <p:nvCxnSpPr>
          <p:cNvPr id="49" name="Elbow Connector 146">
            <a:extLst>
              <a:ext uri="{FF2B5EF4-FFF2-40B4-BE49-F238E27FC236}">
                <a16:creationId xmlns:a16="http://schemas.microsoft.com/office/drawing/2014/main" id="{13737024-64A5-4698-857C-CF8E9148F165}"/>
              </a:ext>
            </a:extLst>
          </p:cNvPr>
          <p:cNvCxnSpPr/>
          <p:nvPr/>
        </p:nvCxnSpPr>
        <p:spPr bwMode="auto">
          <a:xfrm>
            <a:off x="5094451" y="6657502"/>
            <a:ext cx="409258" cy="0"/>
          </a:xfrm>
          <a:prstGeom prst="bentConnector3">
            <a:avLst>
              <a:gd name="adj1" fmla="val 50000"/>
            </a:avLst>
          </a:prstGeom>
          <a:noFill/>
          <a:ln w="19050" cap="flat" cmpd="sng" algn="ctr">
            <a:solidFill>
              <a:schemeClr val="tx1"/>
            </a:solidFill>
            <a:prstDash val="lgDashDot"/>
            <a:round/>
            <a:headEnd type="none"/>
            <a:tailEnd type="none"/>
          </a:ln>
          <a:effectLst/>
        </p:spPr>
      </p:cxnSp>
      <p:sp>
        <p:nvSpPr>
          <p:cNvPr id="50" name="Title 1">
            <a:extLst>
              <a:ext uri="{FF2B5EF4-FFF2-40B4-BE49-F238E27FC236}">
                <a16:creationId xmlns:a16="http://schemas.microsoft.com/office/drawing/2014/main" id="{4236699D-BF76-424E-A587-E2ED64A00C25}"/>
              </a:ext>
            </a:extLst>
          </p:cNvPr>
          <p:cNvSpPr txBox="1">
            <a:spLocks/>
          </p:cNvSpPr>
          <p:nvPr/>
        </p:nvSpPr>
        <p:spPr bwMode="auto">
          <a:xfrm>
            <a:off x="5662495" y="6574873"/>
            <a:ext cx="118872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r>
              <a:rPr lang="en-US" altLang="en-US" sz="1000" b="0"/>
              <a:t>One time migration</a:t>
            </a:r>
          </a:p>
        </p:txBody>
      </p:sp>
      <p:sp>
        <p:nvSpPr>
          <p:cNvPr id="54" name="Title 1">
            <a:extLst>
              <a:ext uri="{FF2B5EF4-FFF2-40B4-BE49-F238E27FC236}">
                <a16:creationId xmlns:a16="http://schemas.microsoft.com/office/drawing/2014/main" id="{AED596A6-E93D-4043-8719-ECFE1636BB6C}"/>
              </a:ext>
            </a:extLst>
          </p:cNvPr>
          <p:cNvSpPr txBox="1">
            <a:spLocks/>
          </p:cNvSpPr>
          <p:nvPr/>
        </p:nvSpPr>
        <p:spPr bwMode="auto">
          <a:xfrm>
            <a:off x="6975580" y="6245049"/>
            <a:ext cx="173736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r>
              <a:rPr lang="en-US" altLang="en-US" sz="1000" b="0"/>
              <a:t>DICF: Data Ingestion and Compute Framework</a:t>
            </a:r>
          </a:p>
          <a:p>
            <a:r>
              <a:rPr lang="en-US" altLang="en-US" sz="1000" b="0" err="1"/>
              <a:t>DaaS</a:t>
            </a:r>
            <a:r>
              <a:rPr lang="en-US" altLang="en-US" sz="1000" b="0"/>
              <a:t>: Data as a Service</a:t>
            </a:r>
          </a:p>
        </p:txBody>
      </p:sp>
      <p:sp>
        <p:nvSpPr>
          <p:cNvPr id="55" name="Rectangle 54">
            <a:extLst>
              <a:ext uri="{FF2B5EF4-FFF2-40B4-BE49-F238E27FC236}">
                <a16:creationId xmlns:a16="http://schemas.microsoft.com/office/drawing/2014/main" id="{DC226712-C5A1-4785-AA64-97418E49192B}"/>
              </a:ext>
            </a:extLst>
          </p:cNvPr>
          <p:cNvSpPr/>
          <p:nvPr/>
        </p:nvSpPr>
        <p:spPr bwMode="auto">
          <a:xfrm>
            <a:off x="2161085" y="6659990"/>
            <a:ext cx="182880" cy="182880"/>
          </a:xfrm>
          <a:prstGeom prst="rect">
            <a:avLst/>
          </a:prstGeom>
          <a:noFill/>
          <a:ln w="25400">
            <a:solidFill>
              <a:srgbClr val="00B0F0"/>
            </a:solidFill>
          </a:ln>
          <a:effectLst/>
          <a:extLst/>
        </p:spPr>
        <p:txBody>
          <a:bodyPr vert="horz" wrap="square" lIns="91440" tIns="45720" rIns="91440" bIns="45720" numCol="1" rtlCol="0" anchor="ctr" anchorCtr="0" compatLnSpc="1">
            <a:prstTxWarp prst="textNoShape">
              <a:avLst/>
            </a:prstTxWarp>
          </a:bodyPr>
          <a:lstStyle/>
          <a:p>
            <a:endParaRPr lang="en-US" sz="2800" b="1">
              <a:latin typeface="Arial" panose="020B0604020202020204" pitchFamily="34" charset="0"/>
            </a:endParaRPr>
          </a:p>
        </p:txBody>
      </p:sp>
      <p:sp>
        <p:nvSpPr>
          <p:cNvPr id="58" name="Title 1">
            <a:extLst>
              <a:ext uri="{FF2B5EF4-FFF2-40B4-BE49-F238E27FC236}">
                <a16:creationId xmlns:a16="http://schemas.microsoft.com/office/drawing/2014/main" id="{4F7D314D-5729-4219-B561-C9206988FF46}"/>
              </a:ext>
            </a:extLst>
          </p:cNvPr>
          <p:cNvSpPr txBox="1">
            <a:spLocks/>
          </p:cNvSpPr>
          <p:nvPr/>
        </p:nvSpPr>
        <p:spPr bwMode="auto">
          <a:xfrm>
            <a:off x="2381725" y="6659990"/>
            <a:ext cx="246888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r>
              <a:rPr lang="en-US" altLang="en-US" sz="1000" b="0"/>
              <a:t>Key dependency on timeline</a:t>
            </a:r>
          </a:p>
        </p:txBody>
      </p:sp>
      <p:grpSp>
        <p:nvGrpSpPr>
          <p:cNvPr id="7" name="Group 6">
            <a:extLst>
              <a:ext uri="{FF2B5EF4-FFF2-40B4-BE49-F238E27FC236}">
                <a16:creationId xmlns:a16="http://schemas.microsoft.com/office/drawing/2014/main" id="{265C2CBD-3CB5-4D6B-B810-5D492FF192A0}"/>
              </a:ext>
            </a:extLst>
          </p:cNvPr>
          <p:cNvGrpSpPr/>
          <p:nvPr/>
        </p:nvGrpSpPr>
        <p:grpSpPr>
          <a:xfrm>
            <a:off x="5310194" y="647111"/>
            <a:ext cx="4572000" cy="822960"/>
            <a:chOff x="3786194" y="647111"/>
            <a:chExt cx="4572000" cy="822960"/>
          </a:xfrm>
        </p:grpSpPr>
        <p:sp>
          <p:nvSpPr>
            <p:cNvPr id="56" name="Rectangle 55"/>
            <p:cNvSpPr/>
            <p:nvPr/>
          </p:nvSpPr>
          <p:spPr bwMode="auto">
            <a:xfrm>
              <a:off x="4638901" y="1003235"/>
              <a:ext cx="233519" cy="29738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endParaRPr lang="en-US" sz="2800" b="1">
                <a:latin typeface="Arial" panose="020B0604020202020204" pitchFamily="34" charset="0"/>
              </a:endParaRPr>
            </a:p>
          </p:txBody>
        </p:sp>
        <p:sp>
          <p:nvSpPr>
            <p:cNvPr id="59" name="Rounded Rectangle 25">
              <a:extLst>
                <a:ext uri="{FF2B5EF4-FFF2-40B4-BE49-F238E27FC236}">
                  <a16:creationId xmlns:a16="http://schemas.microsoft.com/office/drawing/2014/main" id="{986000AF-964F-47E2-9DB9-DFE11E44ECA4}"/>
                </a:ext>
              </a:extLst>
            </p:cNvPr>
            <p:cNvSpPr/>
            <p:nvPr/>
          </p:nvSpPr>
          <p:spPr bwMode="auto">
            <a:xfrm>
              <a:off x="3786194" y="647111"/>
              <a:ext cx="4572000" cy="822960"/>
            </a:xfrm>
            <a:prstGeom prst="roundRect">
              <a:avLst/>
            </a:prstGeom>
            <a:noFill/>
            <a:ln w="25400"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algn="ctr" defTabSz="685800"/>
              <a:r>
                <a:rPr lang="en-US" sz="1400" b="1">
                  <a:latin typeface="Arial" panose="020B0604020202020204" pitchFamily="34" charset="0"/>
                </a:rPr>
                <a:t>Credit Workbench (CLS)</a:t>
              </a:r>
            </a:p>
          </p:txBody>
        </p:sp>
        <p:cxnSp>
          <p:nvCxnSpPr>
            <p:cNvPr id="4" name="Straight Connector 3">
              <a:extLst>
                <a:ext uri="{FF2B5EF4-FFF2-40B4-BE49-F238E27FC236}">
                  <a16:creationId xmlns:a16="http://schemas.microsoft.com/office/drawing/2014/main" id="{9FD4FACA-93C7-4672-B0EB-7DEE2EDDEF02}"/>
                </a:ext>
              </a:extLst>
            </p:cNvPr>
            <p:cNvCxnSpPr/>
            <p:nvPr/>
          </p:nvCxnSpPr>
          <p:spPr bwMode="auto">
            <a:xfrm>
              <a:off x="3786194" y="1058591"/>
              <a:ext cx="4572000" cy="0"/>
            </a:xfrm>
            <a:prstGeom prst="line">
              <a:avLst/>
            </a:prstGeom>
            <a:noFill/>
            <a:ln w="254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Connector 5">
              <a:extLst>
                <a:ext uri="{FF2B5EF4-FFF2-40B4-BE49-F238E27FC236}">
                  <a16:creationId xmlns:a16="http://schemas.microsoft.com/office/drawing/2014/main" id="{CDE88624-E058-4953-8DE8-F1D12D64DB8A}"/>
                </a:ext>
              </a:extLst>
            </p:cNvPr>
            <p:cNvCxnSpPr/>
            <p:nvPr/>
          </p:nvCxnSpPr>
          <p:spPr bwMode="auto">
            <a:xfrm flipH="1">
              <a:off x="5308324" y="1057704"/>
              <a:ext cx="0" cy="411480"/>
            </a:xfrm>
            <a:prstGeom prst="line">
              <a:avLst/>
            </a:prstGeom>
            <a:noFill/>
            <a:ln w="254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a:extLst>
                <a:ext uri="{FF2B5EF4-FFF2-40B4-BE49-F238E27FC236}">
                  <a16:creationId xmlns:a16="http://schemas.microsoft.com/office/drawing/2014/main" id="{7B32C83B-4D29-4C36-A237-CCA1FC40D7C8}"/>
                </a:ext>
              </a:extLst>
            </p:cNvPr>
            <p:cNvCxnSpPr/>
            <p:nvPr/>
          </p:nvCxnSpPr>
          <p:spPr bwMode="auto">
            <a:xfrm flipH="1">
              <a:off x="6830454" y="1057704"/>
              <a:ext cx="0" cy="411480"/>
            </a:xfrm>
            <a:prstGeom prst="line">
              <a:avLst/>
            </a:prstGeom>
            <a:noFill/>
            <a:ln w="254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Title 1">
              <a:extLst>
                <a:ext uri="{FF2B5EF4-FFF2-40B4-BE49-F238E27FC236}">
                  <a16:creationId xmlns:a16="http://schemas.microsoft.com/office/drawing/2014/main" id="{7A1AEF68-D571-4748-A7E7-25FBB082F051}"/>
                </a:ext>
              </a:extLst>
            </p:cNvPr>
            <p:cNvSpPr txBox="1">
              <a:spLocks/>
            </p:cNvSpPr>
            <p:nvPr/>
          </p:nvSpPr>
          <p:spPr bwMode="auto">
            <a:xfrm>
              <a:off x="3998619" y="1130749"/>
              <a:ext cx="1097280"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pPr algn="ctr"/>
              <a:r>
                <a:rPr lang="en-US" altLang="en-US" sz="1100" i="1">
                  <a:latin typeface="Arial" panose="020B0604020202020204" pitchFamily="34" charset="0"/>
                  <a:ea typeface="+mn-ea"/>
                  <a:cs typeface="+mn-cs"/>
                </a:rPr>
                <a:t>Limits</a:t>
              </a:r>
            </a:p>
          </p:txBody>
        </p:sp>
        <p:sp>
          <p:nvSpPr>
            <p:cNvPr id="64" name="Title 1">
              <a:extLst>
                <a:ext uri="{FF2B5EF4-FFF2-40B4-BE49-F238E27FC236}">
                  <a16:creationId xmlns:a16="http://schemas.microsoft.com/office/drawing/2014/main" id="{CFC66483-20DD-41EA-9B1A-8FBAEBBD0787}"/>
                </a:ext>
              </a:extLst>
            </p:cNvPr>
            <p:cNvSpPr txBox="1">
              <a:spLocks/>
            </p:cNvSpPr>
            <p:nvPr/>
          </p:nvSpPr>
          <p:spPr bwMode="auto">
            <a:xfrm>
              <a:off x="7047662" y="1129844"/>
              <a:ext cx="1097280"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pPr algn="ctr"/>
              <a:r>
                <a:rPr lang="en-US" altLang="en-US" sz="1100" i="1">
                  <a:latin typeface="Arial" panose="020B0604020202020204" pitchFamily="34" charset="0"/>
                  <a:ea typeface="+mn-ea"/>
                  <a:cs typeface="+mn-cs"/>
                </a:rPr>
                <a:t>Enquiry &amp; Alerts</a:t>
              </a:r>
            </a:p>
          </p:txBody>
        </p:sp>
        <p:sp>
          <p:nvSpPr>
            <p:cNvPr id="65" name="Title 1">
              <a:extLst>
                <a:ext uri="{FF2B5EF4-FFF2-40B4-BE49-F238E27FC236}">
                  <a16:creationId xmlns:a16="http://schemas.microsoft.com/office/drawing/2014/main" id="{E758AD35-3A24-442C-9422-172A07C61CA5}"/>
                </a:ext>
              </a:extLst>
            </p:cNvPr>
            <p:cNvSpPr txBox="1">
              <a:spLocks/>
            </p:cNvSpPr>
            <p:nvPr/>
          </p:nvSpPr>
          <p:spPr bwMode="auto">
            <a:xfrm>
              <a:off x="5518027" y="1130749"/>
              <a:ext cx="1097280"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bodyPr>
            <a:lstStyle>
              <a:lvl1pPr algn="l" rtl="0" eaLnBrk="1" fontAlgn="base" hangingPunct="1">
                <a:spcBef>
                  <a:spcPct val="0"/>
                </a:spcBef>
                <a:spcAft>
                  <a:spcPct val="0"/>
                </a:spcAft>
                <a:defRPr sz="2100" b="1" kern="1200">
                  <a:solidFill>
                    <a:schemeClr val="tx1"/>
                  </a:solidFill>
                  <a:latin typeface="+mj-lt"/>
                  <a:ea typeface="+mj-ea"/>
                  <a:cs typeface="+mj-cs"/>
                </a:defRPr>
              </a:lvl1pPr>
              <a:lvl2pPr algn="l" rtl="0" eaLnBrk="1" fontAlgn="base" hangingPunct="1">
                <a:spcBef>
                  <a:spcPct val="0"/>
                </a:spcBef>
                <a:spcAft>
                  <a:spcPct val="0"/>
                </a:spcAft>
                <a:defRPr sz="2100" b="1">
                  <a:solidFill>
                    <a:schemeClr val="tx1"/>
                  </a:solidFill>
                  <a:latin typeface="Arial" panose="020B0604020202020204" pitchFamily="34" charset="0"/>
                </a:defRPr>
              </a:lvl2pPr>
              <a:lvl3pPr algn="l" rtl="0" eaLnBrk="1" fontAlgn="base" hangingPunct="1">
                <a:spcBef>
                  <a:spcPct val="0"/>
                </a:spcBef>
                <a:spcAft>
                  <a:spcPct val="0"/>
                </a:spcAft>
                <a:defRPr sz="2100" b="1">
                  <a:solidFill>
                    <a:schemeClr val="tx1"/>
                  </a:solidFill>
                  <a:latin typeface="Arial" panose="020B0604020202020204" pitchFamily="34" charset="0"/>
                </a:defRPr>
              </a:lvl3pPr>
              <a:lvl4pPr algn="l" rtl="0" eaLnBrk="1" fontAlgn="base" hangingPunct="1">
                <a:spcBef>
                  <a:spcPct val="0"/>
                </a:spcBef>
                <a:spcAft>
                  <a:spcPct val="0"/>
                </a:spcAft>
                <a:defRPr sz="2100" b="1">
                  <a:solidFill>
                    <a:schemeClr val="tx1"/>
                  </a:solidFill>
                  <a:latin typeface="Arial" panose="020B0604020202020204" pitchFamily="34" charset="0"/>
                </a:defRPr>
              </a:lvl4pPr>
              <a:lvl5pPr algn="l" rtl="0" eaLnBrk="1" fontAlgn="base" hangingPunct="1">
                <a:spcBef>
                  <a:spcPct val="0"/>
                </a:spcBef>
                <a:spcAft>
                  <a:spcPct val="0"/>
                </a:spcAft>
                <a:defRPr sz="2100" b="1">
                  <a:solidFill>
                    <a:schemeClr val="tx1"/>
                  </a:solidFill>
                  <a:latin typeface="Arial" panose="020B0604020202020204" pitchFamily="34" charset="0"/>
                </a:defRPr>
              </a:lvl5pPr>
              <a:lvl6pPr marL="342900" algn="l" rtl="0" eaLnBrk="1" fontAlgn="base" hangingPunct="1">
                <a:spcBef>
                  <a:spcPct val="0"/>
                </a:spcBef>
                <a:spcAft>
                  <a:spcPct val="0"/>
                </a:spcAft>
                <a:defRPr sz="2100" b="1">
                  <a:solidFill>
                    <a:schemeClr val="tx1"/>
                  </a:solidFill>
                  <a:latin typeface="Arial" panose="020B0604020202020204" pitchFamily="34" charset="0"/>
                </a:defRPr>
              </a:lvl6pPr>
              <a:lvl7pPr marL="685800" algn="l" rtl="0" eaLnBrk="1" fontAlgn="base" hangingPunct="1">
                <a:spcBef>
                  <a:spcPct val="0"/>
                </a:spcBef>
                <a:spcAft>
                  <a:spcPct val="0"/>
                </a:spcAft>
                <a:defRPr sz="2100" b="1">
                  <a:solidFill>
                    <a:schemeClr val="tx1"/>
                  </a:solidFill>
                  <a:latin typeface="Arial" panose="020B0604020202020204" pitchFamily="34" charset="0"/>
                </a:defRPr>
              </a:lvl7pPr>
              <a:lvl8pPr marL="1028700" algn="l" rtl="0" eaLnBrk="1" fontAlgn="base" hangingPunct="1">
                <a:spcBef>
                  <a:spcPct val="0"/>
                </a:spcBef>
                <a:spcAft>
                  <a:spcPct val="0"/>
                </a:spcAft>
                <a:defRPr sz="2100" b="1">
                  <a:solidFill>
                    <a:schemeClr val="tx1"/>
                  </a:solidFill>
                  <a:latin typeface="Arial" panose="020B0604020202020204" pitchFamily="34" charset="0"/>
                </a:defRPr>
              </a:lvl8pPr>
              <a:lvl9pPr marL="1371600" algn="l" rtl="0" eaLnBrk="1" fontAlgn="base" hangingPunct="1">
                <a:spcBef>
                  <a:spcPct val="0"/>
                </a:spcBef>
                <a:spcAft>
                  <a:spcPct val="0"/>
                </a:spcAft>
                <a:defRPr sz="2100" b="1">
                  <a:solidFill>
                    <a:schemeClr val="tx1"/>
                  </a:solidFill>
                  <a:latin typeface="Arial" panose="020B0604020202020204" pitchFamily="34" charset="0"/>
                </a:defRPr>
              </a:lvl9pPr>
            </a:lstStyle>
            <a:p>
              <a:pPr algn="ctr"/>
              <a:r>
                <a:rPr lang="en-US" altLang="en-US" sz="1100" i="1">
                  <a:latin typeface="Arial" panose="020B0604020202020204" pitchFamily="34" charset="0"/>
                  <a:ea typeface="+mn-ea"/>
                  <a:cs typeface="+mn-cs"/>
                </a:rPr>
                <a:t>Collaterals</a:t>
              </a:r>
            </a:p>
          </p:txBody>
        </p:sp>
      </p:grpSp>
      <p:sp>
        <p:nvSpPr>
          <p:cNvPr id="3" name="Rectangle: Rounded Corners 2">
            <a:extLst>
              <a:ext uri="{FF2B5EF4-FFF2-40B4-BE49-F238E27FC236}">
                <a16:creationId xmlns:a16="http://schemas.microsoft.com/office/drawing/2014/main" id="{E703AC77-BD81-4C21-B25F-DD50931A2F5F}"/>
              </a:ext>
            </a:extLst>
          </p:cNvPr>
          <p:cNvSpPr/>
          <p:nvPr/>
        </p:nvSpPr>
        <p:spPr bwMode="auto">
          <a:xfrm>
            <a:off x="2722300" y="5119323"/>
            <a:ext cx="2651760" cy="731520"/>
          </a:xfrm>
          <a:prstGeom prst="roundRect">
            <a:avLst/>
          </a:prstGeom>
          <a:noFill/>
          <a:ln w="25400" cap="flat" cmpd="sng" algn="ctr">
            <a:solidFill>
              <a:srgbClr val="00B0F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endParaRPr lang="en-US" sz="2800" b="1">
              <a:latin typeface="Arial" panose="020B0604020202020204" pitchFamily="34" charset="0"/>
            </a:endParaRPr>
          </a:p>
        </p:txBody>
      </p:sp>
    </p:spTree>
    <p:extLst>
      <p:ext uri="{BB962C8B-B14F-4D97-AF65-F5344CB8AC3E}">
        <p14:creationId xmlns:p14="http://schemas.microsoft.com/office/powerpoint/2010/main" val="2549726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4D21-E316-40B3-904A-5C174C9D4185}"/>
              </a:ext>
            </a:extLst>
          </p:cNvPr>
          <p:cNvSpPr>
            <a:spLocks noGrp="1"/>
          </p:cNvSpPr>
          <p:nvPr>
            <p:ph type="title"/>
          </p:nvPr>
        </p:nvSpPr>
        <p:spPr>
          <a:xfrm>
            <a:off x="860956" y="2978"/>
            <a:ext cx="10470088" cy="439143"/>
          </a:xfrm>
        </p:spPr>
        <p:txBody>
          <a:bodyPr/>
          <a:lstStyle/>
          <a:p>
            <a:r>
              <a:rPr lang="en-US" sz="2000" dirty="0"/>
              <a:t>High level CLS functionality for AU implementation</a:t>
            </a:r>
          </a:p>
        </p:txBody>
      </p:sp>
      <p:sp>
        <p:nvSpPr>
          <p:cNvPr id="24" name="Slide Number Placeholder 23">
            <a:extLst>
              <a:ext uri="{FF2B5EF4-FFF2-40B4-BE49-F238E27FC236}">
                <a16:creationId xmlns:a16="http://schemas.microsoft.com/office/drawing/2014/main" id="{91E8E912-7F7D-450B-BC8B-1C1612D06896}"/>
              </a:ext>
            </a:extLst>
          </p:cNvPr>
          <p:cNvSpPr>
            <a:spLocks noGrp="1"/>
          </p:cNvSpPr>
          <p:nvPr>
            <p:ph type="sldNum" sz="quarter" idx="10"/>
          </p:nvPr>
        </p:nvSpPr>
        <p:spPr/>
        <p:txBody>
          <a:bodyPr/>
          <a:lstStyle/>
          <a:p>
            <a:pPr>
              <a:defRPr/>
            </a:pPr>
            <a:fld id="{8FF3F851-4F98-488A-856B-5F7CBF2B31B3}" type="slidenum">
              <a:rPr lang="en-US" sz="1050" smtClean="0">
                <a:latin typeface="Calibri" panose="020F0502020204030204" pitchFamily="34" charset="0"/>
                <a:cs typeface="Calibri" panose="020F0502020204030204" pitchFamily="34" charset="0"/>
              </a:rPr>
              <a:pPr>
                <a:defRPr/>
              </a:pPr>
              <a:t>3</a:t>
            </a:fld>
            <a:endParaRPr lang="en-US" sz="1050" dirty="0">
              <a:latin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501A4571-1CD4-46F7-9AFA-B9AC298A7A92}"/>
              </a:ext>
            </a:extLst>
          </p:cNvPr>
          <p:cNvSpPr/>
          <p:nvPr/>
        </p:nvSpPr>
        <p:spPr bwMode="auto">
          <a:xfrm>
            <a:off x="2055417" y="470803"/>
            <a:ext cx="1005840" cy="3657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100" b="1" dirty="0">
                <a:latin typeface="Calibri" panose="020F0502020204030204" pitchFamily="34" charset="0"/>
                <a:cs typeface="Calibri" panose="020F0502020204030204" pitchFamily="34" charset="0"/>
              </a:rPr>
              <a:t>2. Limit</a:t>
            </a:r>
          </a:p>
        </p:txBody>
      </p:sp>
      <p:sp>
        <p:nvSpPr>
          <p:cNvPr id="51" name="Rectangle 50">
            <a:extLst>
              <a:ext uri="{FF2B5EF4-FFF2-40B4-BE49-F238E27FC236}">
                <a16:creationId xmlns:a16="http://schemas.microsoft.com/office/drawing/2014/main" id="{A44E536C-1568-4E10-A580-22A1A41E0154}"/>
              </a:ext>
            </a:extLst>
          </p:cNvPr>
          <p:cNvSpPr/>
          <p:nvPr/>
        </p:nvSpPr>
        <p:spPr bwMode="auto">
          <a:xfrm>
            <a:off x="860956" y="470803"/>
            <a:ext cx="1005840" cy="3657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100" b="1" dirty="0">
                <a:cs typeface="Calibri" panose="020F0502020204030204" pitchFamily="34" charset="0"/>
              </a:rPr>
              <a:t>1. Counterparty</a:t>
            </a:r>
          </a:p>
        </p:txBody>
      </p:sp>
      <p:sp>
        <p:nvSpPr>
          <p:cNvPr id="52" name="Rectangle 51">
            <a:extLst>
              <a:ext uri="{FF2B5EF4-FFF2-40B4-BE49-F238E27FC236}">
                <a16:creationId xmlns:a16="http://schemas.microsoft.com/office/drawing/2014/main" id="{C51123EF-D276-4BBA-822E-B8A85B187068}"/>
              </a:ext>
            </a:extLst>
          </p:cNvPr>
          <p:cNvSpPr/>
          <p:nvPr/>
        </p:nvSpPr>
        <p:spPr bwMode="auto">
          <a:xfrm>
            <a:off x="3249878" y="470803"/>
            <a:ext cx="1005840" cy="3657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a:defRPr/>
            </a:pPr>
            <a:r>
              <a:rPr lang="en-US" sz="1100" b="1" dirty="0">
                <a:latin typeface="Calibri" panose="020F0502020204030204" pitchFamily="34" charset="0"/>
                <a:cs typeface="Calibri" panose="020F0502020204030204" pitchFamily="34" charset="0"/>
              </a:rPr>
              <a:t>3. Collateral</a:t>
            </a:r>
            <a:r>
              <a:rPr lang="en-US" sz="1100" b="1" baseline="30000" dirty="0">
                <a:latin typeface="Calibri" panose="020F0502020204030204" pitchFamily="34" charset="0"/>
                <a:cs typeface="Calibri" panose="020F0502020204030204" pitchFamily="34" charset="0"/>
              </a:rPr>
              <a:t>1</a:t>
            </a:r>
          </a:p>
        </p:txBody>
      </p:sp>
      <p:sp>
        <p:nvSpPr>
          <p:cNvPr id="53" name="Rectangle 52">
            <a:extLst>
              <a:ext uri="{FF2B5EF4-FFF2-40B4-BE49-F238E27FC236}">
                <a16:creationId xmlns:a16="http://schemas.microsoft.com/office/drawing/2014/main" id="{364B6AC6-F7AB-400F-9FC1-65059732A691}"/>
              </a:ext>
            </a:extLst>
          </p:cNvPr>
          <p:cNvSpPr/>
          <p:nvPr/>
        </p:nvSpPr>
        <p:spPr bwMode="auto">
          <a:xfrm>
            <a:off x="4444339" y="470803"/>
            <a:ext cx="1005840" cy="3657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100" b="1" dirty="0">
                <a:latin typeface="Calibri" panose="020F0502020204030204" pitchFamily="34" charset="0"/>
                <a:cs typeface="Calibri" panose="020F0502020204030204" pitchFamily="34" charset="0"/>
              </a:rPr>
              <a:t>4. Interfaces &amp; Batches</a:t>
            </a:r>
          </a:p>
        </p:txBody>
      </p:sp>
      <p:cxnSp>
        <p:nvCxnSpPr>
          <p:cNvPr id="54" name="Straight Arrow Connector 53">
            <a:extLst>
              <a:ext uri="{FF2B5EF4-FFF2-40B4-BE49-F238E27FC236}">
                <a16:creationId xmlns:a16="http://schemas.microsoft.com/office/drawing/2014/main" id="{F68C5AC7-A610-4278-8F31-64995D3B4867}"/>
              </a:ext>
            </a:extLst>
          </p:cNvPr>
          <p:cNvCxnSpPr>
            <a:cxnSpLocks/>
          </p:cNvCxnSpPr>
          <p:nvPr/>
        </p:nvCxnSpPr>
        <p:spPr bwMode="auto">
          <a:xfrm flipV="1">
            <a:off x="1955271" y="959372"/>
            <a:ext cx="0" cy="5029200"/>
          </a:xfrm>
          <a:prstGeom prst="straightConnector1">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TextBox 64">
            <a:extLst>
              <a:ext uri="{FF2B5EF4-FFF2-40B4-BE49-F238E27FC236}">
                <a16:creationId xmlns:a16="http://schemas.microsoft.com/office/drawing/2014/main" id="{C1E8843D-DE8D-4477-AA67-F7037149BF8F}"/>
              </a:ext>
            </a:extLst>
          </p:cNvPr>
          <p:cNvSpPr txBox="1"/>
          <p:nvPr/>
        </p:nvSpPr>
        <p:spPr>
          <a:xfrm>
            <a:off x="847307" y="6187442"/>
            <a:ext cx="5029200" cy="707886"/>
          </a:xfrm>
          <a:prstGeom prst="rect">
            <a:avLst/>
          </a:prstGeom>
          <a:noFill/>
        </p:spPr>
        <p:txBody>
          <a:bodyPr wrap="square" rtlCol="0">
            <a:spAutoFit/>
          </a:bodyPr>
          <a:lstStyle/>
          <a:p>
            <a:r>
              <a:rPr lang="en-US" sz="1000" baseline="30000" dirty="0">
                <a:solidFill>
                  <a:schemeClr val="tx2"/>
                </a:solidFill>
                <a:cs typeface="Calibri" panose="020F0502020204030204" pitchFamily="34" charset="0"/>
              </a:rPr>
              <a:t>1</a:t>
            </a:r>
            <a:r>
              <a:rPr lang="en-US" sz="1000" dirty="0">
                <a:solidFill>
                  <a:schemeClr val="tx2"/>
                </a:solidFill>
                <a:cs typeface="Calibri" panose="020F0502020204030204" pitchFamily="34" charset="0"/>
              </a:rPr>
              <a:t> For Australia 3 collateral types: Guarantee, Property and Others (FFA)</a:t>
            </a:r>
            <a:endParaRPr lang="en-US" sz="1000" dirty="0">
              <a:solidFill>
                <a:schemeClr val="tx2"/>
              </a:solidFill>
              <a:latin typeface="Calibri" panose="020F0502020204030204" pitchFamily="34" charset="0"/>
              <a:cs typeface="Calibri" panose="020F0502020204030204" pitchFamily="34" charset="0"/>
            </a:endParaRPr>
          </a:p>
          <a:p>
            <a:r>
              <a:rPr lang="en-US" sz="1000" baseline="30000" dirty="0">
                <a:solidFill>
                  <a:schemeClr val="tx2"/>
                </a:solidFill>
                <a:cs typeface="Calibri" panose="020F0502020204030204" pitchFamily="34" charset="0"/>
              </a:rPr>
              <a:t>2</a:t>
            </a:r>
            <a:r>
              <a:rPr lang="en-US" sz="1000" dirty="0">
                <a:solidFill>
                  <a:schemeClr val="tx2"/>
                </a:solidFill>
                <a:cs typeface="Calibri" panose="020F0502020204030204" pitchFamily="34" charset="0"/>
              </a:rPr>
              <a:t> Existing reports should to be individually assessed if they are still required</a:t>
            </a:r>
          </a:p>
          <a:p>
            <a:r>
              <a:rPr lang="en-US" sz="1000" baseline="30000" dirty="0">
                <a:solidFill>
                  <a:schemeClr val="tx2"/>
                </a:solidFill>
                <a:latin typeface="Calibri" panose="020F0502020204030204" pitchFamily="34" charset="0"/>
                <a:cs typeface="Calibri" panose="020F0502020204030204" pitchFamily="34" charset="0"/>
              </a:rPr>
              <a:t>3</a:t>
            </a:r>
            <a:r>
              <a:rPr lang="en-US" sz="1000" dirty="0">
                <a:solidFill>
                  <a:schemeClr val="tx2"/>
                </a:solidFill>
                <a:latin typeface="Calibri" panose="020F0502020204030204" pitchFamily="34" charset="0"/>
                <a:cs typeface="Calibri" panose="020F0502020204030204" pitchFamily="34" charset="0"/>
              </a:rPr>
              <a:t> i.e. Finacle, IMEX, </a:t>
            </a:r>
            <a:r>
              <a:rPr lang="en-US" sz="1000" dirty="0" err="1">
                <a:solidFill>
                  <a:schemeClr val="tx2"/>
                </a:solidFill>
                <a:latin typeface="Calibri" panose="020F0502020204030204" pitchFamily="34" charset="0"/>
                <a:cs typeface="Calibri" panose="020F0502020204030204" pitchFamily="34" charset="0"/>
              </a:rPr>
              <a:t>FactorPro</a:t>
            </a:r>
            <a:endParaRPr lang="en-US" sz="1000" dirty="0">
              <a:solidFill>
                <a:schemeClr val="tx2"/>
              </a:solidFill>
              <a:latin typeface="Calibri" panose="020F0502020204030204" pitchFamily="34" charset="0"/>
              <a:cs typeface="Calibri" panose="020F0502020204030204" pitchFamily="34" charset="0"/>
            </a:endParaRPr>
          </a:p>
          <a:p>
            <a:r>
              <a:rPr lang="en-US" sz="1000" baseline="30000" dirty="0">
                <a:solidFill>
                  <a:schemeClr val="tx2"/>
                </a:solidFill>
                <a:cs typeface="Calibri" panose="020F0502020204030204" pitchFamily="34" charset="0"/>
              </a:rPr>
              <a:t>4</a:t>
            </a:r>
            <a:r>
              <a:rPr lang="en-US" sz="1000" dirty="0">
                <a:solidFill>
                  <a:schemeClr val="tx2"/>
                </a:solidFill>
                <a:cs typeface="Calibri" panose="020F0502020204030204" pitchFamily="34" charset="0"/>
              </a:rPr>
              <a:t> In end state, many of these will STP from </a:t>
            </a:r>
            <a:r>
              <a:rPr lang="en-US" sz="1000" i="1" dirty="0">
                <a:solidFill>
                  <a:schemeClr val="tx2"/>
                </a:solidFill>
                <a:cs typeface="Calibri" panose="020F0502020204030204" pitchFamily="34" charset="0"/>
              </a:rPr>
              <a:t>Origination</a:t>
            </a:r>
            <a:r>
              <a:rPr lang="en-US" sz="1000" dirty="0">
                <a:solidFill>
                  <a:schemeClr val="tx2"/>
                </a:solidFill>
                <a:cs typeface="Calibri" panose="020F0502020204030204" pitchFamily="34" charset="0"/>
              </a:rPr>
              <a:t> itself; only enrichment will be required</a:t>
            </a:r>
            <a:endParaRPr lang="en-US" sz="1000" dirty="0">
              <a:solidFill>
                <a:schemeClr val="tx2"/>
              </a:solidFill>
              <a:latin typeface="Calibri" panose="020F0502020204030204" pitchFamily="34" charset="0"/>
              <a:cs typeface="Calibri" panose="020F0502020204030204" pitchFamily="34" charset="0"/>
            </a:endParaRPr>
          </a:p>
        </p:txBody>
      </p:sp>
      <p:sp>
        <p:nvSpPr>
          <p:cNvPr id="71" name="Rectangle 70">
            <a:extLst>
              <a:ext uri="{FF2B5EF4-FFF2-40B4-BE49-F238E27FC236}">
                <a16:creationId xmlns:a16="http://schemas.microsoft.com/office/drawing/2014/main" id="{B7DD905E-FA29-4DE1-B73B-D394D3DD0A13}"/>
              </a:ext>
            </a:extLst>
          </p:cNvPr>
          <p:cNvSpPr/>
          <p:nvPr/>
        </p:nvSpPr>
        <p:spPr bwMode="auto">
          <a:xfrm>
            <a:off x="5638800" y="470803"/>
            <a:ext cx="1005840" cy="3657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a:defRPr/>
            </a:pPr>
            <a:r>
              <a:rPr lang="en-US" sz="1100" b="1" dirty="0">
                <a:latin typeface="Calibri" panose="020F0502020204030204" pitchFamily="34" charset="0"/>
                <a:cs typeface="Calibri" panose="020F0502020204030204" pitchFamily="34" charset="0"/>
              </a:rPr>
              <a:t>5. Downstream</a:t>
            </a:r>
          </a:p>
        </p:txBody>
      </p:sp>
      <p:sp>
        <p:nvSpPr>
          <p:cNvPr id="61" name="Rectangle 60">
            <a:extLst>
              <a:ext uri="{FF2B5EF4-FFF2-40B4-BE49-F238E27FC236}">
                <a16:creationId xmlns:a16="http://schemas.microsoft.com/office/drawing/2014/main" id="{B6350C97-49B5-4E02-AC12-847C57281F91}"/>
              </a:ext>
            </a:extLst>
          </p:cNvPr>
          <p:cNvSpPr/>
          <p:nvPr/>
        </p:nvSpPr>
        <p:spPr bwMode="auto">
          <a:xfrm>
            <a:off x="6833261" y="470803"/>
            <a:ext cx="1005840" cy="3657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a:defRPr/>
            </a:pPr>
            <a:r>
              <a:rPr lang="en-US" sz="1100" b="1" dirty="0">
                <a:latin typeface="Calibri" panose="020F0502020204030204" pitchFamily="34" charset="0"/>
                <a:cs typeface="Calibri" panose="020F0502020204030204" pitchFamily="34" charset="0"/>
              </a:rPr>
              <a:t>6. Reports</a:t>
            </a:r>
            <a:r>
              <a:rPr lang="en-US" sz="1100" b="1" baseline="30000" dirty="0">
                <a:latin typeface="Calibri" panose="020F0502020204030204" pitchFamily="34" charset="0"/>
                <a:cs typeface="Calibri" panose="020F0502020204030204" pitchFamily="34" charset="0"/>
              </a:rPr>
              <a:t>2</a:t>
            </a:r>
          </a:p>
        </p:txBody>
      </p:sp>
      <p:sp>
        <p:nvSpPr>
          <p:cNvPr id="63" name="Rectangle 62">
            <a:extLst>
              <a:ext uri="{FF2B5EF4-FFF2-40B4-BE49-F238E27FC236}">
                <a16:creationId xmlns:a16="http://schemas.microsoft.com/office/drawing/2014/main" id="{9EE3E5A6-5E47-41DD-925A-25560264DB08}"/>
              </a:ext>
            </a:extLst>
          </p:cNvPr>
          <p:cNvSpPr/>
          <p:nvPr/>
        </p:nvSpPr>
        <p:spPr bwMode="auto">
          <a:xfrm>
            <a:off x="8027722" y="470803"/>
            <a:ext cx="1005840" cy="3657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a:defRPr/>
            </a:pPr>
            <a:r>
              <a:rPr lang="en-US" sz="1100" b="1" dirty="0">
                <a:latin typeface="Calibri" panose="020F0502020204030204" pitchFamily="34" charset="0"/>
                <a:cs typeface="Calibri" panose="020F0502020204030204" pitchFamily="34" charset="0"/>
              </a:rPr>
              <a:t>7. Excess Management</a:t>
            </a:r>
          </a:p>
        </p:txBody>
      </p:sp>
      <p:sp>
        <p:nvSpPr>
          <p:cNvPr id="67" name="Rectangle 66">
            <a:extLst>
              <a:ext uri="{FF2B5EF4-FFF2-40B4-BE49-F238E27FC236}">
                <a16:creationId xmlns:a16="http://schemas.microsoft.com/office/drawing/2014/main" id="{7D98E1E6-2F97-4F23-A199-CED683056A09}"/>
              </a:ext>
            </a:extLst>
          </p:cNvPr>
          <p:cNvSpPr/>
          <p:nvPr/>
        </p:nvSpPr>
        <p:spPr bwMode="auto">
          <a:xfrm>
            <a:off x="10416644" y="470803"/>
            <a:ext cx="1005840" cy="3657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a:defRPr/>
            </a:pPr>
            <a:r>
              <a:rPr lang="en-US" sz="1100" b="1" dirty="0">
                <a:latin typeface="Calibri" panose="020F0502020204030204" pitchFamily="34" charset="0"/>
                <a:cs typeface="Calibri" panose="020F0502020204030204" pitchFamily="34" charset="0"/>
              </a:rPr>
              <a:t>9. Migration</a:t>
            </a:r>
          </a:p>
        </p:txBody>
      </p:sp>
      <p:sp>
        <p:nvSpPr>
          <p:cNvPr id="70" name="Rectangle 69">
            <a:extLst>
              <a:ext uri="{FF2B5EF4-FFF2-40B4-BE49-F238E27FC236}">
                <a16:creationId xmlns:a16="http://schemas.microsoft.com/office/drawing/2014/main" id="{0F0C4B33-79C3-42EB-8F2F-1C15B3B4359F}"/>
              </a:ext>
            </a:extLst>
          </p:cNvPr>
          <p:cNvSpPr/>
          <p:nvPr/>
        </p:nvSpPr>
        <p:spPr bwMode="auto">
          <a:xfrm>
            <a:off x="9222183" y="470803"/>
            <a:ext cx="1005840" cy="36576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a:defRPr/>
            </a:pPr>
            <a:r>
              <a:rPr lang="en-US" sz="1100" b="1" dirty="0">
                <a:latin typeface="Calibri" panose="020F0502020204030204" pitchFamily="34" charset="0"/>
                <a:cs typeface="Calibri" panose="020F0502020204030204" pitchFamily="34" charset="0"/>
              </a:rPr>
              <a:t>8. Workflow &amp; Admin</a:t>
            </a:r>
          </a:p>
        </p:txBody>
      </p:sp>
      <p:cxnSp>
        <p:nvCxnSpPr>
          <p:cNvPr id="72" name="Straight Arrow Connector 71">
            <a:extLst>
              <a:ext uri="{FF2B5EF4-FFF2-40B4-BE49-F238E27FC236}">
                <a16:creationId xmlns:a16="http://schemas.microsoft.com/office/drawing/2014/main" id="{6E4DED88-881A-4BF8-AE8C-9B58F8074F57}"/>
              </a:ext>
            </a:extLst>
          </p:cNvPr>
          <p:cNvCxnSpPr>
            <a:cxnSpLocks/>
          </p:cNvCxnSpPr>
          <p:nvPr/>
        </p:nvCxnSpPr>
        <p:spPr bwMode="auto">
          <a:xfrm flipV="1">
            <a:off x="3150467" y="959372"/>
            <a:ext cx="0" cy="5029200"/>
          </a:xfrm>
          <a:prstGeom prst="straightConnector1">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Arrow Connector 75">
            <a:extLst>
              <a:ext uri="{FF2B5EF4-FFF2-40B4-BE49-F238E27FC236}">
                <a16:creationId xmlns:a16="http://schemas.microsoft.com/office/drawing/2014/main" id="{7118CFF0-380B-42FD-A813-F8561AA2A8FE}"/>
              </a:ext>
            </a:extLst>
          </p:cNvPr>
          <p:cNvCxnSpPr>
            <a:cxnSpLocks/>
          </p:cNvCxnSpPr>
          <p:nvPr/>
        </p:nvCxnSpPr>
        <p:spPr bwMode="auto">
          <a:xfrm flipV="1">
            <a:off x="4345663" y="959372"/>
            <a:ext cx="0" cy="5029200"/>
          </a:xfrm>
          <a:prstGeom prst="straightConnector1">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Arrow Connector 76">
            <a:extLst>
              <a:ext uri="{FF2B5EF4-FFF2-40B4-BE49-F238E27FC236}">
                <a16:creationId xmlns:a16="http://schemas.microsoft.com/office/drawing/2014/main" id="{63D7CE3E-976E-433A-997A-B90990265E06}"/>
              </a:ext>
            </a:extLst>
          </p:cNvPr>
          <p:cNvCxnSpPr>
            <a:cxnSpLocks/>
          </p:cNvCxnSpPr>
          <p:nvPr/>
        </p:nvCxnSpPr>
        <p:spPr bwMode="auto">
          <a:xfrm flipV="1">
            <a:off x="5540859" y="959372"/>
            <a:ext cx="0" cy="5029200"/>
          </a:xfrm>
          <a:prstGeom prst="straightConnector1">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Arrow Connector 77">
            <a:extLst>
              <a:ext uri="{FF2B5EF4-FFF2-40B4-BE49-F238E27FC236}">
                <a16:creationId xmlns:a16="http://schemas.microsoft.com/office/drawing/2014/main" id="{5929CB79-7B49-481B-B669-DB772DDA34E1}"/>
              </a:ext>
            </a:extLst>
          </p:cNvPr>
          <p:cNvCxnSpPr>
            <a:cxnSpLocks/>
          </p:cNvCxnSpPr>
          <p:nvPr/>
        </p:nvCxnSpPr>
        <p:spPr bwMode="auto">
          <a:xfrm flipV="1">
            <a:off x="6736055" y="959372"/>
            <a:ext cx="0" cy="5029200"/>
          </a:xfrm>
          <a:prstGeom prst="straightConnector1">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Arrow Connector 78">
            <a:extLst>
              <a:ext uri="{FF2B5EF4-FFF2-40B4-BE49-F238E27FC236}">
                <a16:creationId xmlns:a16="http://schemas.microsoft.com/office/drawing/2014/main" id="{26636651-F58D-4CAE-B26F-DE8744D930F6}"/>
              </a:ext>
            </a:extLst>
          </p:cNvPr>
          <p:cNvCxnSpPr>
            <a:cxnSpLocks/>
          </p:cNvCxnSpPr>
          <p:nvPr/>
        </p:nvCxnSpPr>
        <p:spPr bwMode="auto">
          <a:xfrm flipV="1">
            <a:off x="7931251" y="959372"/>
            <a:ext cx="0" cy="5029200"/>
          </a:xfrm>
          <a:prstGeom prst="straightConnector1">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a:extLst>
              <a:ext uri="{FF2B5EF4-FFF2-40B4-BE49-F238E27FC236}">
                <a16:creationId xmlns:a16="http://schemas.microsoft.com/office/drawing/2014/main" id="{E8E79A71-0CF0-41E6-9FE2-E16E31C9AF0E}"/>
              </a:ext>
            </a:extLst>
          </p:cNvPr>
          <p:cNvCxnSpPr>
            <a:cxnSpLocks/>
          </p:cNvCxnSpPr>
          <p:nvPr/>
        </p:nvCxnSpPr>
        <p:spPr bwMode="auto">
          <a:xfrm flipV="1">
            <a:off x="9126447" y="959372"/>
            <a:ext cx="0" cy="5029200"/>
          </a:xfrm>
          <a:prstGeom prst="straightConnector1">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Arrow Connector 80">
            <a:extLst>
              <a:ext uri="{FF2B5EF4-FFF2-40B4-BE49-F238E27FC236}">
                <a16:creationId xmlns:a16="http://schemas.microsoft.com/office/drawing/2014/main" id="{A2D36EE0-05D8-4116-B593-10AA7726C69C}"/>
              </a:ext>
            </a:extLst>
          </p:cNvPr>
          <p:cNvCxnSpPr>
            <a:cxnSpLocks/>
          </p:cNvCxnSpPr>
          <p:nvPr/>
        </p:nvCxnSpPr>
        <p:spPr bwMode="auto">
          <a:xfrm flipV="1">
            <a:off x="10321644" y="959372"/>
            <a:ext cx="0" cy="5029200"/>
          </a:xfrm>
          <a:prstGeom prst="straightConnector1">
            <a:avLst/>
          </a:prstGeom>
          <a:noFill/>
          <a:ln w="127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Arrow Connector 81">
            <a:extLst>
              <a:ext uri="{FF2B5EF4-FFF2-40B4-BE49-F238E27FC236}">
                <a16:creationId xmlns:a16="http://schemas.microsoft.com/office/drawing/2014/main" id="{C75C36F4-E856-41A2-8E76-45D17CC98C43}"/>
              </a:ext>
            </a:extLst>
          </p:cNvPr>
          <p:cNvCxnSpPr>
            <a:cxnSpLocks/>
          </p:cNvCxnSpPr>
          <p:nvPr/>
        </p:nvCxnSpPr>
        <p:spPr bwMode="auto">
          <a:xfrm flipH="1">
            <a:off x="860956" y="914397"/>
            <a:ext cx="10561320" cy="0"/>
          </a:xfrm>
          <a:prstGeom prst="straightConnector1">
            <a:avLst/>
          </a:prstGeom>
          <a:noFill/>
          <a:ln w="158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Rectangle 82">
            <a:extLst>
              <a:ext uri="{FF2B5EF4-FFF2-40B4-BE49-F238E27FC236}">
                <a16:creationId xmlns:a16="http://schemas.microsoft.com/office/drawing/2014/main" id="{9D2C376F-D105-45D3-98D8-70961466CC49}"/>
              </a:ext>
            </a:extLst>
          </p:cNvPr>
          <p:cNvSpPr/>
          <p:nvPr/>
        </p:nvSpPr>
        <p:spPr bwMode="auto">
          <a:xfrm>
            <a:off x="860956" y="995656"/>
            <a:ext cx="1005840" cy="548640"/>
          </a:xfrm>
          <a:prstGeom prst="rect">
            <a:avLst/>
          </a:prstGeom>
          <a:noFill/>
          <a:ln w="1587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Debit Referral, Sup Review, Freeze</a:t>
            </a:r>
          </a:p>
        </p:txBody>
      </p:sp>
      <p:sp>
        <p:nvSpPr>
          <p:cNvPr id="84" name="Rectangle 83">
            <a:extLst>
              <a:ext uri="{FF2B5EF4-FFF2-40B4-BE49-F238E27FC236}">
                <a16:creationId xmlns:a16="http://schemas.microsoft.com/office/drawing/2014/main" id="{84EFEAB5-B59D-4A7D-8319-B8D884BFA569}"/>
              </a:ext>
            </a:extLst>
          </p:cNvPr>
          <p:cNvSpPr/>
          <p:nvPr/>
        </p:nvSpPr>
        <p:spPr bwMode="auto">
          <a:xfrm>
            <a:off x="2055417" y="995656"/>
            <a:ext cx="1005840" cy="182880"/>
          </a:xfrm>
          <a:prstGeom prst="rect">
            <a:avLst/>
          </a:prstGeom>
          <a:noFill/>
          <a:ln w="15875" cap="flat" cmpd="sng" algn="ctr">
            <a:solidFill>
              <a:srgbClr val="0000FF"/>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Enquiry</a:t>
            </a:r>
          </a:p>
        </p:txBody>
      </p:sp>
      <p:sp>
        <p:nvSpPr>
          <p:cNvPr id="86" name="Rectangle 85">
            <a:extLst>
              <a:ext uri="{FF2B5EF4-FFF2-40B4-BE49-F238E27FC236}">
                <a16:creationId xmlns:a16="http://schemas.microsoft.com/office/drawing/2014/main" id="{F75C18C5-5156-43CC-ABE9-F6AA87E5A7EC}"/>
              </a:ext>
            </a:extLst>
          </p:cNvPr>
          <p:cNvSpPr/>
          <p:nvPr/>
        </p:nvSpPr>
        <p:spPr bwMode="auto">
          <a:xfrm>
            <a:off x="4444339" y="995656"/>
            <a:ext cx="1005840" cy="182880"/>
          </a:xfrm>
          <a:prstGeom prst="rect">
            <a:avLst/>
          </a:prstGeom>
          <a:noFill/>
          <a:ln w="15875" cap="flat" cmpd="sng" algn="ctr">
            <a:solidFill>
              <a:srgbClr val="00B05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Re-pipe TPs</a:t>
            </a:r>
            <a:r>
              <a:rPr lang="en-US" sz="1100" baseline="30000" dirty="0">
                <a:cs typeface="Calibri" panose="020F0502020204030204" pitchFamily="34" charset="0"/>
              </a:rPr>
              <a:t>3</a:t>
            </a:r>
          </a:p>
        </p:txBody>
      </p:sp>
      <p:sp>
        <p:nvSpPr>
          <p:cNvPr id="87" name="Rectangle 86">
            <a:extLst>
              <a:ext uri="{FF2B5EF4-FFF2-40B4-BE49-F238E27FC236}">
                <a16:creationId xmlns:a16="http://schemas.microsoft.com/office/drawing/2014/main" id="{DC993D67-5D52-4501-BB8E-1697AF9C0AD4}"/>
              </a:ext>
            </a:extLst>
          </p:cNvPr>
          <p:cNvSpPr/>
          <p:nvPr/>
        </p:nvSpPr>
        <p:spPr bwMode="auto">
          <a:xfrm>
            <a:off x="5638800" y="995656"/>
            <a:ext cx="1005840" cy="548640"/>
          </a:xfrm>
          <a:prstGeom prst="rect">
            <a:avLst/>
          </a:prstGeom>
          <a:noFill/>
          <a:ln w="15875" cap="flat" cmpd="sng" algn="ctr">
            <a:solidFill>
              <a:srgbClr val="00B05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Handoff Limit &amp; Collateral Data to FC</a:t>
            </a:r>
          </a:p>
        </p:txBody>
      </p:sp>
      <p:sp>
        <p:nvSpPr>
          <p:cNvPr id="88" name="Rectangle 87">
            <a:extLst>
              <a:ext uri="{FF2B5EF4-FFF2-40B4-BE49-F238E27FC236}">
                <a16:creationId xmlns:a16="http://schemas.microsoft.com/office/drawing/2014/main" id="{5C9E2843-64C8-4617-884F-C863F13E62A4}"/>
              </a:ext>
            </a:extLst>
          </p:cNvPr>
          <p:cNvSpPr/>
          <p:nvPr/>
        </p:nvSpPr>
        <p:spPr bwMode="auto">
          <a:xfrm>
            <a:off x="6833261" y="995656"/>
            <a:ext cx="1005840" cy="182880"/>
          </a:xfrm>
          <a:prstGeom prst="rect">
            <a:avLst/>
          </a:prstGeom>
          <a:noFill/>
          <a:ln w="15875" cap="flat" cmpd="sng" algn="ctr">
            <a:solidFill>
              <a:srgbClr val="FFC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Online Enquiry</a:t>
            </a:r>
          </a:p>
        </p:txBody>
      </p:sp>
      <p:sp>
        <p:nvSpPr>
          <p:cNvPr id="89" name="Rectangle 88">
            <a:extLst>
              <a:ext uri="{FF2B5EF4-FFF2-40B4-BE49-F238E27FC236}">
                <a16:creationId xmlns:a16="http://schemas.microsoft.com/office/drawing/2014/main" id="{0DB1FAA4-5FE0-48BE-8BBE-D8AE1E808FF4}"/>
              </a:ext>
            </a:extLst>
          </p:cNvPr>
          <p:cNvSpPr/>
          <p:nvPr/>
        </p:nvSpPr>
        <p:spPr bwMode="auto">
          <a:xfrm>
            <a:off x="8027722" y="995656"/>
            <a:ext cx="1005840" cy="182880"/>
          </a:xfrm>
          <a:prstGeom prst="rect">
            <a:avLst/>
          </a:prstGeom>
          <a:noFill/>
          <a:ln w="15875" cap="flat" cmpd="sng" algn="ctr">
            <a:solidFill>
              <a:srgbClr val="00B05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Trigger OT</a:t>
            </a:r>
          </a:p>
        </p:txBody>
      </p:sp>
      <p:sp>
        <p:nvSpPr>
          <p:cNvPr id="90" name="Rectangle 89">
            <a:extLst>
              <a:ext uri="{FF2B5EF4-FFF2-40B4-BE49-F238E27FC236}">
                <a16:creationId xmlns:a16="http://schemas.microsoft.com/office/drawing/2014/main" id="{A27E73CD-79F7-4B48-9B9A-D895ADF50B10}"/>
              </a:ext>
            </a:extLst>
          </p:cNvPr>
          <p:cNvSpPr/>
          <p:nvPr/>
        </p:nvSpPr>
        <p:spPr bwMode="auto">
          <a:xfrm>
            <a:off x="9222183" y="995656"/>
            <a:ext cx="1005840" cy="548640"/>
          </a:xfrm>
          <a:prstGeom prst="rect">
            <a:avLst/>
          </a:prstGeom>
          <a:noFill/>
          <a:ln w="1587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Task List, incl. Maker/ Checker Workflow</a:t>
            </a:r>
          </a:p>
        </p:txBody>
      </p:sp>
      <p:sp>
        <p:nvSpPr>
          <p:cNvPr id="91" name="Rectangle 90">
            <a:extLst>
              <a:ext uri="{FF2B5EF4-FFF2-40B4-BE49-F238E27FC236}">
                <a16:creationId xmlns:a16="http://schemas.microsoft.com/office/drawing/2014/main" id="{6259E6D0-6013-45A5-B8E0-CA4FA5DB8480}"/>
              </a:ext>
            </a:extLst>
          </p:cNvPr>
          <p:cNvSpPr/>
          <p:nvPr/>
        </p:nvSpPr>
        <p:spPr bwMode="auto">
          <a:xfrm>
            <a:off x="10416644" y="995656"/>
            <a:ext cx="1005840" cy="731520"/>
          </a:xfrm>
          <a:prstGeom prst="rect">
            <a:avLst/>
          </a:prstGeom>
          <a:noFill/>
          <a:ln w="15875" cap="flat" cmpd="sng" algn="ctr">
            <a:solidFill>
              <a:srgbClr val="00B05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Mapping Data and Reference Codes for Limits and Collaterals</a:t>
            </a:r>
          </a:p>
        </p:txBody>
      </p:sp>
      <p:sp>
        <p:nvSpPr>
          <p:cNvPr id="92" name="Rectangle 91">
            <a:extLst>
              <a:ext uri="{FF2B5EF4-FFF2-40B4-BE49-F238E27FC236}">
                <a16:creationId xmlns:a16="http://schemas.microsoft.com/office/drawing/2014/main" id="{00D92E0D-02A4-4F6A-BA57-A64ACF1D923F}"/>
              </a:ext>
            </a:extLst>
          </p:cNvPr>
          <p:cNvSpPr/>
          <p:nvPr/>
        </p:nvSpPr>
        <p:spPr bwMode="auto">
          <a:xfrm>
            <a:off x="2055417" y="1337629"/>
            <a:ext cx="1005840" cy="182880"/>
          </a:xfrm>
          <a:prstGeom prst="rect">
            <a:avLst/>
          </a:prstGeom>
          <a:noFill/>
          <a:ln w="1587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Create/ Maintain</a:t>
            </a:r>
          </a:p>
        </p:txBody>
      </p:sp>
      <p:sp>
        <p:nvSpPr>
          <p:cNvPr id="93" name="Rectangle 92">
            <a:extLst>
              <a:ext uri="{FF2B5EF4-FFF2-40B4-BE49-F238E27FC236}">
                <a16:creationId xmlns:a16="http://schemas.microsoft.com/office/drawing/2014/main" id="{7BE9F0CE-AD1E-4F82-A907-CB7D6E3C7398}"/>
              </a:ext>
            </a:extLst>
          </p:cNvPr>
          <p:cNvSpPr/>
          <p:nvPr/>
        </p:nvSpPr>
        <p:spPr bwMode="auto">
          <a:xfrm>
            <a:off x="2055417" y="1685599"/>
            <a:ext cx="1005840" cy="182880"/>
          </a:xfrm>
          <a:prstGeom prst="rect">
            <a:avLst/>
          </a:prstGeom>
          <a:noFill/>
          <a:ln w="1587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Delete/ Undelete</a:t>
            </a:r>
          </a:p>
        </p:txBody>
      </p:sp>
      <p:sp>
        <p:nvSpPr>
          <p:cNvPr id="94" name="Rectangle 93">
            <a:extLst>
              <a:ext uri="{FF2B5EF4-FFF2-40B4-BE49-F238E27FC236}">
                <a16:creationId xmlns:a16="http://schemas.microsoft.com/office/drawing/2014/main" id="{1DD3F752-C093-466F-967B-970C00C70E91}"/>
              </a:ext>
            </a:extLst>
          </p:cNvPr>
          <p:cNvSpPr/>
          <p:nvPr/>
        </p:nvSpPr>
        <p:spPr bwMode="auto">
          <a:xfrm>
            <a:off x="2055417" y="2033569"/>
            <a:ext cx="1005840" cy="182880"/>
          </a:xfrm>
          <a:prstGeom prst="rect">
            <a:avLst/>
          </a:prstGeom>
          <a:noFill/>
          <a:ln w="1587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Freeze/ Unfreeze</a:t>
            </a:r>
          </a:p>
        </p:txBody>
      </p:sp>
      <p:sp>
        <p:nvSpPr>
          <p:cNvPr id="95" name="Rectangle 94">
            <a:extLst>
              <a:ext uri="{FF2B5EF4-FFF2-40B4-BE49-F238E27FC236}">
                <a16:creationId xmlns:a16="http://schemas.microsoft.com/office/drawing/2014/main" id="{772A2E02-38B9-436B-93E6-87825E82B272}"/>
              </a:ext>
            </a:extLst>
          </p:cNvPr>
          <p:cNvSpPr/>
          <p:nvPr/>
        </p:nvSpPr>
        <p:spPr bwMode="auto">
          <a:xfrm>
            <a:off x="2055417" y="2720000"/>
            <a:ext cx="1005840" cy="365760"/>
          </a:xfrm>
          <a:prstGeom prst="rect">
            <a:avLst/>
          </a:prstGeom>
          <a:noFill/>
          <a:ln w="1587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Step Up/ Step Down</a:t>
            </a:r>
          </a:p>
        </p:txBody>
      </p:sp>
      <p:sp>
        <p:nvSpPr>
          <p:cNvPr id="96" name="Rectangle 95">
            <a:extLst>
              <a:ext uri="{FF2B5EF4-FFF2-40B4-BE49-F238E27FC236}">
                <a16:creationId xmlns:a16="http://schemas.microsoft.com/office/drawing/2014/main" id="{4934893F-A195-45CC-B098-78477AF5E82C}"/>
              </a:ext>
            </a:extLst>
          </p:cNvPr>
          <p:cNvSpPr/>
          <p:nvPr/>
        </p:nvSpPr>
        <p:spPr bwMode="auto">
          <a:xfrm>
            <a:off x="2055417" y="2372994"/>
            <a:ext cx="1005840" cy="182880"/>
          </a:xfrm>
          <a:prstGeom prst="rect">
            <a:avLst/>
          </a:prstGeom>
          <a:noFill/>
          <a:ln w="1587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Reallocation</a:t>
            </a:r>
          </a:p>
        </p:txBody>
      </p:sp>
      <p:sp>
        <p:nvSpPr>
          <p:cNvPr id="97" name="Rectangle 96">
            <a:extLst>
              <a:ext uri="{FF2B5EF4-FFF2-40B4-BE49-F238E27FC236}">
                <a16:creationId xmlns:a16="http://schemas.microsoft.com/office/drawing/2014/main" id="{9AF3625C-A2C4-4AF2-8A91-CBB6024FB88A}"/>
              </a:ext>
            </a:extLst>
          </p:cNvPr>
          <p:cNvSpPr/>
          <p:nvPr/>
        </p:nvSpPr>
        <p:spPr bwMode="auto">
          <a:xfrm>
            <a:off x="2059713" y="3567762"/>
            <a:ext cx="1005840" cy="365760"/>
          </a:xfrm>
          <a:prstGeom prst="rect">
            <a:avLst/>
          </a:prstGeom>
          <a:noFill/>
          <a:ln w="1587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User Maintained Liability (UML)</a:t>
            </a:r>
          </a:p>
        </p:txBody>
      </p:sp>
      <p:sp>
        <p:nvSpPr>
          <p:cNvPr id="98" name="Rectangle 97">
            <a:extLst>
              <a:ext uri="{FF2B5EF4-FFF2-40B4-BE49-F238E27FC236}">
                <a16:creationId xmlns:a16="http://schemas.microsoft.com/office/drawing/2014/main" id="{05531336-EFC0-421B-BD14-F0015F53A45E}"/>
              </a:ext>
            </a:extLst>
          </p:cNvPr>
          <p:cNvSpPr/>
          <p:nvPr/>
        </p:nvSpPr>
        <p:spPr bwMode="auto">
          <a:xfrm>
            <a:off x="2055417" y="3238331"/>
            <a:ext cx="1005840" cy="182880"/>
          </a:xfrm>
          <a:prstGeom prst="rect">
            <a:avLst/>
          </a:prstGeom>
          <a:noFill/>
          <a:ln w="1587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Earmarking</a:t>
            </a:r>
          </a:p>
        </p:txBody>
      </p:sp>
      <p:sp>
        <p:nvSpPr>
          <p:cNvPr id="99" name="Rectangle 98">
            <a:extLst>
              <a:ext uri="{FF2B5EF4-FFF2-40B4-BE49-F238E27FC236}">
                <a16:creationId xmlns:a16="http://schemas.microsoft.com/office/drawing/2014/main" id="{110B5E04-0AD9-46E6-B4AC-77206287A633}"/>
              </a:ext>
            </a:extLst>
          </p:cNvPr>
          <p:cNvSpPr/>
          <p:nvPr/>
        </p:nvSpPr>
        <p:spPr bwMode="auto">
          <a:xfrm>
            <a:off x="9211363" y="1697224"/>
            <a:ext cx="1005840" cy="365760"/>
          </a:xfrm>
          <a:prstGeom prst="rect">
            <a:avLst/>
          </a:prstGeom>
          <a:noFill/>
          <a:ln w="1587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Initiate New Tasks</a:t>
            </a:r>
          </a:p>
        </p:txBody>
      </p:sp>
      <p:sp>
        <p:nvSpPr>
          <p:cNvPr id="100" name="Rectangle 99">
            <a:extLst>
              <a:ext uri="{FF2B5EF4-FFF2-40B4-BE49-F238E27FC236}">
                <a16:creationId xmlns:a16="http://schemas.microsoft.com/office/drawing/2014/main" id="{D5583FBD-70FA-445F-A360-A393A7793AA3}"/>
              </a:ext>
            </a:extLst>
          </p:cNvPr>
          <p:cNvSpPr/>
          <p:nvPr/>
        </p:nvSpPr>
        <p:spPr bwMode="auto">
          <a:xfrm>
            <a:off x="9230889" y="3077295"/>
            <a:ext cx="1005840" cy="182880"/>
          </a:xfrm>
          <a:prstGeom prst="rect">
            <a:avLst/>
          </a:prstGeom>
          <a:noFill/>
          <a:ln w="15875" cap="flat" cmpd="sng" algn="ctr">
            <a:solidFill>
              <a:srgbClr val="0000FF"/>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Search</a:t>
            </a:r>
          </a:p>
        </p:txBody>
      </p:sp>
      <p:sp>
        <p:nvSpPr>
          <p:cNvPr id="101" name="Rectangle 100">
            <a:extLst>
              <a:ext uri="{FF2B5EF4-FFF2-40B4-BE49-F238E27FC236}">
                <a16:creationId xmlns:a16="http://schemas.microsoft.com/office/drawing/2014/main" id="{FC69AFE9-F20D-4C2C-BDC1-E5E123222260}"/>
              </a:ext>
            </a:extLst>
          </p:cNvPr>
          <p:cNvSpPr/>
          <p:nvPr/>
        </p:nvSpPr>
        <p:spPr bwMode="auto">
          <a:xfrm>
            <a:off x="9219333" y="2221748"/>
            <a:ext cx="1005840" cy="182880"/>
          </a:xfrm>
          <a:prstGeom prst="rect">
            <a:avLst/>
          </a:prstGeom>
          <a:noFill/>
          <a:ln w="1587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Audit Trail</a:t>
            </a:r>
          </a:p>
        </p:txBody>
      </p:sp>
      <p:sp>
        <p:nvSpPr>
          <p:cNvPr id="102" name="Rectangle 101">
            <a:extLst>
              <a:ext uri="{FF2B5EF4-FFF2-40B4-BE49-F238E27FC236}">
                <a16:creationId xmlns:a16="http://schemas.microsoft.com/office/drawing/2014/main" id="{8CB31D56-3D93-42D2-979F-7AA5AADEE3C0}"/>
              </a:ext>
            </a:extLst>
          </p:cNvPr>
          <p:cNvSpPr/>
          <p:nvPr/>
        </p:nvSpPr>
        <p:spPr bwMode="auto">
          <a:xfrm>
            <a:off x="9230889" y="3755365"/>
            <a:ext cx="1005840" cy="365760"/>
          </a:xfrm>
          <a:prstGeom prst="rect">
            <a:avLst/>
          </a:prstGeom>
          <a:noFill/>
          <a:ln w="15875" cap="flat" cmpd="sng" algn="ctr">
            <a:solidFill>
              <a:srgbClr val="C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Reference Data Maintenance</a:t>
            </a:r>
          </a:p>
        </p:txBody>
      </p:sp>
      <p:sp>
        <p:nvSpPr>
          <p:cNvPr id="103" name="Rectangle 102">
            <a:extLst>
              <a:ext uri="{FF2B5EF4-FFF2-40B4-BE49-F238E27FC236}">
                <a16:creationId xmlns:a16="http://schemas.microsoft.com/office/drawing/2014/main" id="{CB23CE53-F874-409A-8316-DB730BF25F8B}"/>
              </a:ext>
            </a:extLst>
          </p:cNvPr>
          <p:cNvSpPr/>
          <p:nvPr/>
        </p:nvSpPr>
        <p:spPr bwMode="auto">
          <a:xfrm>
            <a:off x="9230889" y="3418305"/>
            <a:ext cx="1005840" cy="182880"/>
          </a:xfrm>
          <a:prstGeom prst="rect">
            <a:avLst/>
          </a:prstGeom>
          <a:noFill/>
          <a:ln w="15875" cap="flat" cmpd="sng" algn="ctr">
            <a:solidFill>
              <a:srgbClr val="00B05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Access Control</a:t>
            </a:r>
          </a:p>
        </p:txBody>
      </p:sp>
      <p:sp>
        <p:nvSpPr>
          <p:cNvPr id="104" name="Rectangle 103">
            <a:extLst>
              <a:ext uri="{FF2B5EF4-FFF2-40B4-BE49-F238E27FC236}">
                <a16:creationId xmlns:a16="http://schemas.microsoft.com/office/drawing/2014/main" id="{6C53B8C6-8765-4AC6-8A61-39F97D558830}"/>
              </a:ext>
            </a:extLst>
          </p:cNvPr>
          <p:cNvSpPr/>
          <p:nvPr/>
        </p:nvSpPr>
        <p:spPr bwMode="auto">
          <a:xfrm>
            <a:off x="9219333" y="2557556"/>
            <a:ext cx="1005840" cy="365760"/>
          </a:xfrm>
          <a:prstGeom prst="rect">
            <a:avLst/>
          </a:prstGeom>
          <a:noFill/>
          <a:ln w="15875" cap="flat" cmpd="sng" algn="ctr">
            <a:solidFill>
              <a:srgbClr val="C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Rules and Validations</a:t>
            </a:r>
          </a:p>
        </p:txBody>
      </p:sp>
      <p:sp>
        <p:nvSpPr>
          <p:cNvPr id="105" name="Rectangle 104">
            <a:extLst>
              <a:ext uri="{FF2B5EF4-FFF2-40B4-BE49-F238E27FC236}">
                <a16:creationId xmlns:a16="http://schemas.microsoft.com/office/drawing/2014/main" id="{5A088039-1412-48EA-B28D-A6494994BD34}"/>
              </a:ext>
            </a:extLst>
          </p:cNvPr>
          <p:cNvSpPr/>
          <p:nvPr/>
        </p:nvSpPr>
        <p:spPr bwMode="auto">
          <a:xfrm>
            <a:off x="6833261" y="1337629"/>
            <a:ext cx="1005840" cy="365760"/>
          </a:xfrm>
          <a:prstGeom prst="rect">
            <a:avLst/>
          </a:prstGeom>
          <a:noFill/>
          <a:ln w="15875" cap="flat" cmpd="sng" algn="ctr">
            <a:solidFill>
              <a:srgbClr val="FFC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Existing Reports with TPs</a:t>
            </a:r>
            <a:r>
              <a:rPr lang="en-US" sz="1100" baseline="30000" dirty="0">
                <a:cs typeface="Calibri" panose="020F0502020204030204" pitchFamily="34" charset="0"/>
              </a:rPr>
              <a:t>3</a:t>
            </a:r>
          </a:p>
        </p:txBody>
      </p:sp>
      <p:sp>
        <p:nvSpPr>
          <p:cNvPr id="106" name="Rectangle 105">
            <a:extLst>
              <a:ext uri="{FF2B5EF4-FFF2-40B4-BE49-F238E27FC236}">
                <a16:creationId xmlns:a16="http://schemas.microsoft.com/office/drawing/2014/main" id="{761B761B-3A94-4B3E-95AF-D7FDA8429CC9}"/>
              </a:ext>
            </a:extLst>
          </p:cNvPr>
          <p:cNvSpPr/>
          <p:nvPr/>
        </p:nvSpPr>
        <p:spPr bwMode="auto">
          <a:xfrm>
            <a:off x="8027722" y="1337629"/>
            <a:ext cx="1005840" cy="182880"/>
          </a:xfrm>
          <a:prstGeom prst="rect">
            <a:avLst/>
          </a:prstGeom>
          <a:noFill/>
          <a:ln w="1587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Uplift OT</a:t>
            </a:r>
          </a:p>
        </p:txBody>
      </p:sp>
      <p:sp>
        <p:nvSpPr>
          <p:cNvPr id="107" name="Rectangle 106">
            <a:extLst>
              <a:ext uri="{FF2B5EF4-FFF2-40B4-BE49-F238E27FC236}">
                <a16:creationId xmlns:a16="http://schemas.microsoft.com/office/drawing/2014/main" id="{A52A17C4-9A7B-4A6F-9E84-517E292DB134}"/>
              </a:ext>
            </a:extLst>
          </p:cNvPr>
          <p:cNvSpPr/>
          <p:nvPr/>
        </p:nvSpPr>
        <p:spPr bwMode="auto">
          <a:xfrm>
            <a:off x="3249878" y="995656"/>
            <a:ext cx="1005840" cy="182880"/>
          </a:xfrm>
          <a:prstGeom prst="rect">
            <a:avLst/>
          </a:prstGeom>
          <a:noFill/>
          <a:ln w="15875" cap="flat" cmpd="sng" algn="ctr">
            <a:solidFill>
              <a:srgbClr val="0000FF"/>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Enquiry</a:t>
            </a:r>
          </a:p>
        </p:txBody>
      </p:sp>
      <p:sp>
        <p:nvSpPr>
          <p:cNvPr id="108" name="Rectangle 107">
            <a:extLst>
              <a:ext uri="{FF2B5EF4-FFF2-40B4-BE49-F238E27FC236}">
                <a16:creationId xmlns:a16="http://schemas.microsoft.com/office/drawing/2014/main" id="{F67C865C-2FA7-4FAC-8795-26509A717E1E}"/>
              </a:ext>
            </a:extLst>
          </p:cNvPr>
          <p:cNvSpPr/>
          <p:nvPr/>
        </p:nvSpPr>
        <p:spPr bwMode="auto">
          <a:xfrm>
            <a:off x="3249878" y="1337629"/>
            <a:ext cx="1005840" cy="182880"/>
          </a:xfrm>
          <a:prstGeom prst="rect">
            <a:avLst/>
          </a:prstGeom>
          <a:noFill/>
          <a:ln w="1587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Create/ Maintain</a:t>
            </a:r>
          </a:p>
        </p:txBody>
      </p:sp>
      <p:sp>
        <p:nvSpPr>
          <p:cNvPr id="109" name="Rectangle 108">
            <a:extLst>
              <a:ext uri="{FF2B5EF4-FFF2-40B4-BE49-F238E27FC236}">
                <a16:creationId xmlns:a16="http://schemas.microsoft.com/office/drawing/2014/main" id="{812133F5-E2CC-4221-B3C7-8767EA39E11B}"/>
              </a:ext>
            </a:extLst>
          </p:cNvPr>
          <p:cNvSpPr/>
          <p:nvPr/>
        </p:nvSpPr>
        <p:spPr bwMode="auto">
          <a:xfrm>
            <a:off x="3258372" y="1685599"/>
            <a:ext cx="1005840" cy="182880"/>
          </a:xfrm>
          <a:prstGeom prst="rect">
            <a:avLst/>
          </a:prstGeom>
          <a:noFill/>
          <a:ln w="1587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Delete/ Undelete</a:t>
            </a:r>
          </a:p>
        </p:txBody>
      </p:sp>
      <p:sp>
        <p:nvSpPr>
          <p:cNvPr id="110" name="Rectangle 109">
            <a:extLst>
              <a:ext uri="{FF2B5EF4-FFF2-40B4-BE49-F238E27FC236}">
                <a16:creationId xmlns:a16="http://schemas.microsoft.com/office/drawing/2014/main" id="{2B840DE6-9E3A-419D-ACE5-922BC41A0DE8}"/>
              </a:ext>
            </a:extLst>
          </p:cNvPr>
          <p:cNvSpPr/>
          <p:nvPr/>
        </p:nvSpPr>
        <p:spPr bwMode="auto">
          <a:xfrm>
            <a:off x="3249878" y="2033569"/>
            <a:ext cx="1005840" cy="182880"/>
          </a:xfrm>
          <a:prstGeom prst="rect">
            <a:avLst/>
          </a:prstGeom>
          <a:noFill/>
          <a:ln w="1587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Link to Limits</a:t>
            </a:r>
          </a:p>
        </p:txBody>
      </p:sp>
      <p:sp>
        <p:nvSpPr>
          <p:cNvPr id="111" name="Rectangle 110">
            <a:extLst>
              <a:ext uri="{FF2B5EF4-FFF2-40B4-BE49-F238E27FC236}">
                <a16:creationId xmlns:a16="http://schemas.microsoft.com/office/drawing/2014/main" id="{A6FE0DF2-EB8A-45AC-AAE1-A7B0BC39DAD5}"/>
              </a:ext>
            </a:extLst>
          </p:cNvPr>
          <p:cNvSpPr/>
          <p:nvPr/>
        </p:nvSpPr>
        <p:spPr bwMode="auto">
          <a:xfrm>
            <a:off x="3258372" y="2720000"/>
            <a:ext cx="1005840" cy="182880"/>
          </a:xfrm>
          <a:prstGeom prst="rect">
            <a:avLst/>
          </a:prstGeom>
          <a:noFill/>
          <a:ln w="1587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Valuation Feeds</a:t>
            </a:r>
          </a:p>
        </p:txBody>
      </p:sp>
      <p:sp>
        <p:nvSpPr>
          <p:cNvPr id="112" name="Rectangle 111">
            <a:extLst>
              <a:ext uri="{FF2B5EF4-FFF2-40B4-BE49-F238E27FC236}">
                <a16:creationId xmlns:a16="http://schemas.microsoft.com/office/drawing/2014/main" id="{02868EEB-C110-449C-937F-52C46BDF2DE0}"/>
              </a:ext>
            </a:extLst>
          </p:cNvPr>
          <p:cNvSpPr/>
          <p:nvPr/>
        </p:nvSpPr>
        <p:spPr bwMode="auto">
          <a:xfrm>
            <a:off x="3249878" y="2372994"/>
            <a:ext cx="1005840" cy="182880"/>
          </a:xfrm>
          <a:prstGeom prst="rect">
            <a:avLst/>
          </a:prstGeom>
          <a:noFill/>
          <a:ln w="1587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Link to A/Cs</a:t>
            </a:r>
          </a:p>
        </p:txBody>
      </p:sp>
      <p:sp>
        <p:nvSpPr>
          <p:cNvPr id="115" name="Rectangle 114">
            <a:extLst>
              <a:ext uri="{FF2B5EF4-FFF2-40B4-BE49-F238E27FC236}">
                <a16:creationId xmlns:a16="http://schemas.microsoft.com/office/drawing/2014/main" id="{EB2F53F8-67D6-4BB8-9133-1CE19E618B91}"/>
              </a:ext>
            </a:extLst>
          </p:cNvPr>
          <p:cNvSpPr/>
          <p:nvPr/>
        </p:nvSpPr>
        <p:spPr bwMode="auto">
          <a:xfrm>
            <a:off x="4444339" y="1337629"/>
            <a:ext cx="1005840" cy="548640"/>
          </a:xfrm>
          <a:prstGeom prst="rect">
            <a:avLst/>
          </a:prstGeom>
          <a:noFill/>
          <a:ln w="15875" cap="flat" cmpd="sng" algn="ctr">
            <a:solidFill>
              <a:srgbClr val="00B05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Modify Excess Management Handling in TPs</a:t>
            </a:r>
            <a:r>
              <a:rPr lang="en-US" sz="1100" baseline="30000" dirty="0">
                <a:cs typeface="Calibri" panose="020F0502020204030204" pitchFamily="34" charset="0"/>
              </a:rPr>
              <a:t>3</a:t>
            </a:r>
          </a:p>
        </p:txBody>
      </p:sp>
      <p:sp>
        <p:nvSpPr>
          <p:cNvPr id="118" name="Rectangle 117">
            <a:extLst>
              <a:ext uri="{FF2B5EF4-FFF2-40B4-BE49-F238E27FC236}">
                <a16:creationId xmlns:a16="http://schemas.microsoft.com/office/drawing/2014/main" id="{5B4A050D-C2A4-4C2A-8782-873C1122E19F}"/>
              </a:ext>
            </a:extLst>
          </p:cNvPr>
          <p:cNvSpPr/>
          <p:nvPr/>
        </p:nvSpPr>
        <p:spPr bwMode="auto">
          <a:xfrm>
            <a:off x="4442135" y="2043778"/>
            <a:ext cx="1005840" cy="365760"/>
          </a:xfrm>
          <a:prstGeom prst="rect">
            <a:avLst/>
          </a:prstGeom>
          <a:noFill/>
          <a:ln w="15875" cap="flat" cmpd="sng" algn="ctr">
            <a:solidFill>
              <a:srgbClr val="00B05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Limit Recalculations</a:t>
            </a:r>
          </a:p>
        </p:txBody>
      </p:sp>
      <p:sp>
        <p:nvSpPr>
          <p:cNvPr id="119" name="Rectangle 118">
            <a:extLst>
              <a:ext uri="{FF2B5EF4-FFF2-40B4-BE49-F238E27FC236}">
                <a16:creationId xmlns:a16="http://schemas.microsoft.com/office/drawing/2014/main" id="{BA0DC5FB-E69D-4ED9-81D7-6FBEEC2B9F23}"/>
              </a:ext>
            </a:extLst>
          </p:cNvPr>
          <p:cNvSpPr/>
          <p:nvPr/>
        </p:nvSpPr>
        <p:spPr bwMode="auto">
          <a:xfrm>
            <a:off x="4442135" y="3095068"/>
            <a:ext cx="1005840" cy="365760"/>
          </a:xfrm>
          <a:prstGeom prst="rect">
            <a:avLst/>
          </a:prstGeom>
          <a:noFill/>
          <a:ln w="15875" cap="flat" cmpd="sng" algn="ctr">
            <a:solidFill>
              <a:srgbClr val="00B05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Commitment Fee Calculation</a:t>
            </a:r>
          </a:p>
        </p:txBody>
      </p:sp>
      <p:sp>
        <p:nvSpPr>
          <p:cNvPr id="120" name="Rectangle 119">
            <a:extLst>
              <a:ext uri="{FF2B5EF4-FFF2-40B4-BE49-F238E27FC236}">
                <a16:creationId xmlns:a16="http://schemas.microsoft.com/office/drawing/2014/main" id="{22EDE3B9-8B63-4BD3-B77F-16985B8BDA83}"/>
              </a:ext>
            </a:extLst>
          </p:cNvPr>
          <p:cNvSpPr/>
          <p:nvPr/>
        </p:nvSpPr>
        <p:spPr bwMode="auto">
          <a:xfrm>
            <a:off x="4442135" y="2570215"/>
            <a:ext cx="1005840" cy="365760"/>
          </a:xfrm>
          <a:prstGeom prst="rect">
            <a:avLst/>
          </a:prstGeom>
          <a:noFill/>
          <a:ln w="15875" cap="flat" cmpd="sng" algn="ctr">
            <a:solidFill>
              <a:srgbClr val="00B05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EOD Utilization Reconciliation</a:t>
            </a:r>
          </a:p>
        </p:txBody>
      </p:sp>
      <p:sp>
        <p:nvSpPr>
          <p:cNvPr id="121" name="Rectangle 120">
            <a:extLst>
              <a:ext uri="{FF2B5EF4-FFF2-40B4-BE49-F238E27FC236}">
                <a16:creationId xmlns:a16="http://schemas.microsoft.com/office/drawing/2014/main" id="{FF98611F-CE8E-4E45-8553-7C92D42328B0}"/>
              </a:ext>
            </a:extLst>
          </p:cNvPr>
          <p:cNvSpPr/>
          <p:nvPr/>
        </p:nvSpPr>
        <p:spPr bwMode="auto">
          <a:xfrm>
            <a:off x="4427115" y="4144774"/>
            <a:ext cx="1005840" cy="365760"/>
          </a:xfrm>
          <a:prstGeom prst="rect">
            <a:avLst/>
          </a:prstGeom>
          <a:noFill/>
          <a:ln w="15875" cap="flat" cmpd="sng" algn="ctr">
            <a:solidFill>
              <a:srgbClr val="00B05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Generate Alerts/ Tasks</a:t>
            </a:r>
          </a:p>
        </p:txBody>
      </p:sp>
      <p:sp>
        <p:nvSpPr>
          <p:cNvPr id="122" name="Rectangle 121">
            <a:extLst>
              <a:ext uri="{FF2B5EF4-FFF2-40B4-BE49-F238E27FC236}">
                <a16:creationId xmlns:a16="http://schemas.microsoft.com/office/drawing/2014/main" id="{EEABD3DF-B3E8-447B-A046-12563292C495}"/>
              </a:ext>
            </a:extLst>
          </p:cNvPr>
          <p:cNvSpPr/>
          <p:nvPr/>
        </p:nvSpPr>
        <p:spPr bwMode="auto">
          <a:xfrm>
            <a:off x="4427115" y="3619921"/>
            <a:ext cx="1005840" cy="365760"/>
          </a:xfrm>
          <a:prstGeom prst="rect">
            <a:avLst/>
          </a:prstGeom>
          <a:noFill/>
          <a:ln w="15875" cap="flat" cmpd="sng" algn="ctr">
            <a:solidFill>
              <a:srgbClr val="00B05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Close/ Archive Limits</a:t>
            </a:r>
          </a:p>
        </p:txBody>
      </p:sp>
      <p:sp>
        <p:nvSpPr>
          <p:cNvPr id="123" name="Rectangle 122">
            <a:extLst>
              <a:ext uri="{FF2B5EF4-FFF2-40B4-BE49-F238E27FC236}">
                <a16:creationId xmlns:a16="http://schemas.microsoft.com/office/drawing/2014/main" id="{3C9AEC1D-FB91-431D-8FBA-C0C90D756CA0}"/>
              </a:ext>
            </a:extLst>
          </p:cNvPr>
          <p:cNvSpPr/>
          <p:nvPr/>
        </p:nvSpPr>
        <p:spPr bwMode="auto">
          <a:xfrm>
            <a:off x="4427115" y="4669627"/>
            <a:ext cx="1005840" cy="365760"/>
          </a:xfrm>
          <a:prstGeom prst="rect">
            <a:avLst/>
          </a:prstGeom>
          <a:noFill/>
          <a:ln w="15875" cap="flat" cmpd="sng" algn="ctr">
            <a:solidFill>
              <a:srgbClr val="00B05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Generate Ops Reports</a:t>
            </a:r>
          </a:p>
        </p:txBody>
      </p:sp>
      <p:sp>
        <p:nvSpPr>
          <p:cNvPr id="59" name="Rectangle 58">
            <a:extLst>
              <a:ext uri="{FF2B5EF4-FFF2-40B4-BE49-F238E27FC236}">
                <a16:creationId xmlns:a16="http://schemas.microsoft.com/office/drawing/2014/main" id="{B3FB653B-CBAF-443F-B21C-D644BD49EA3E}"/>
              </a:ext>
            </a:extLst>
          </p:cNvPr>
          <p:cNvSpPr/>
          <p:nvPr/>
        </p:nvSpPr>
        <p:spPr bwMode="auto">
          <a:xfrm>
            <a:off x="5950299" y="6204317"/>
            <a:ext cx="1371600" cy="274320"/>
          </a:xfrm>
          <a:prstGeom prst="rect">
            <a:avLst/>
          </a:prstGeom>
          <a:noFill/>
          <a:ln w="1587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CCU</a:t>
            </a:r>
            <a:r>
              <a:rPr lang="en-US" sz="1100" baseline="30000" dirty="0">
                <a:cs typeface="Calibri" panose="020F0502020204030204" pitchFamily="34" charset="0"/>
              </a:rPr>
              <a:t>4</a:t>
            </a:r>
          </a:p>
        </p:txBody>
      </p:sp>
      <p:sp>
        <p:nvSpPr>
          <p:cNvPr id="60" name="Rectangle 59">
            <a:extLst>
              <a:ext uri="{FF2B5EF4-FFF2-40B4-BE49-F238E27FC236}">
                <a16:creationId xmlns:a16="http://schemas.microsoft.com/office/drawing/2014/main" id="{22EA3A5C-5D66-493E-9A27-B9E20F44F92A}"/>
              </a:ext>
            </a:extLst>
          </p:cNvPr>
          <p:cNvSpPr/>
          <p:nvPr/>
        </p:nvSpPr>
        <p:spPr bwMode="auto">
          <a:xfrm>
            <a:off x="5950299" y="6552177"/>
            <a:ext cx="1371600" cy="274320"/>
          </a:xfrm>
          <a:prstGeom prst="rect">
            <a:avLst/>
          </a:prstGeom>
          <a:noFill/>
          <a:ln w="15875" cap="flat" cmpd="sng" algn="ctr">
            <a:solidFill>
              <a:srgbClr val="0000FF"/>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CCU, Ops, RM, CRM</a:t>
            </a:r>
          </a:p>
        </p:txBody>
      </p:sp>
      <p:sp>
        <p:nvSpPr>
          <p:cNvPr id="66" name="Rectangle 65">
            <a:extLst>
              <a:ext uri="{FF2B5EF4-FFF2-40B4-BE49-F238E27FC236}">
                <a16:creationId xmlns:a16="http://schemas.microsoft.com/office/drawing/2014/main" id="{82D267CF-438C-4EA2-AE0D-C6EDF134CBB6}"/>
              </a:ext>
            </a:extLst>
          </p:cNvPr>
          <p:cNvSpPr/>
          <p:nvPr/>
        </p:nvSpPr>
        <p:spPr bwMode="auto">
          <a:xfrm>
            <a:off x="7401707" y="6552177"/>
            <a:ext cx="1371600" cy="274320"/>
          </a:xfrm>
          <a:prstGeom prst="rect">
            <a:avLst/>
          </a:prstGeom>
          <a:noFill/>
          <a:ln w="15875" cap="flat" cmpd="sng" algn="ctr">
            <a:solidFill>
              <a:srgbClr val="C00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System Admin/ CWIC</a:t>
            </a:r>
          </a:p>
        </p:txBody>
      </p:sp>
      <p:sp>
        <p:nvSpPr>
          <p:cNvPr id="68" name="Rectangle 67">
            <a:extLst>
              <a:ext uri="{FF2B5EF4-FFF2-40B4-BE49-F238E27FC236}">
                <a16:creationId xmlns:a16="http://schemas.microsoft.com/office/drawing/2014/main" id="{19A8D357-211A-4D56-B7DC-78209C3C7438}"/>
              </a:ext>
            </a:extLst>
          </p:cNvPr>
          <p:cNvSpPr/>
          <p:nvPr/>
        </p:nvSpPr>
        <p:spPr bwMode="auto">
          <a:xfrm>
            <a:off x="7401707" y="6205792"/>
            <a:ext cx="1371600" cy="274320"/>
          </a:xfrm>
          <a:prstGeom prst="rect">
            <a:avLst/>
          </a:prstGeom>
          <a:noFill/>
          <a:ln w="15875" cap="flat" cmpd="sng" algn="ctr">
            <a:solidFill>
              <a:srgbClr val="FFC00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CCU, Ops</a:t>
            </a:r>
          </a:p>
        </p:txBody>
      </p:sp>
      <p:sp>
        <p:nvSpPr>
          <p:cNvPr id="69" name="Rectangle 68">
            <a:extLst>
              <a:ext uri="{FF2B5EF4-FFF2-40B4-BE49-F238E27FC236}">
                <a16:creationId xmlns:a16="http://schemas.microsoft.com/office/drawing/2014/main" id="{68F34984-F3D6-4AE7-A4CB-EB9B0AC80E6F}"/>
              </a:ext>
            </a:extLst>
          </p:cNvPr>
          <p:cNvSpPr/>
          <p:nvPr/>
        </p:nvSpPr>
        <p:spPr bwMode="auto">
          <a:xfrm>
            <a:off x="8853115" y="6205792"/>
            <a:ext cx="1371600" cy="274320"/>
          </a:xfrm>
          <a:prstGeom prst="rect">
            <a:avLst/>
          </a:prstGeom>
          <a:noFill/>
          <a:ln w="15875" cap="flat" cmpd="sng" algn="ctr">
            <a:solidFill>
              <a:srgbClr val="00B050"/>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1100" dirty="0">
                <a:cs typeface="Calibri" panose="020F0502020204030204" pitchFamily="34" charset="0"/>
              </a:rPr>
              <a:t>Backend/ Service only</a:t>
            </a:r>
          </a:p>
        </p:txBody>
      </p:sp>
    </p:spTree>
    <p:extLst>
      <p:ext uri="{BB962C8B-B14F-4D97-AF65-F5344CB8AC3E}">
        <p14:creationId xmlns:p14="http://schemas.microsoft.com/office/powerpoint/2010/main" val="1213204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4D21-E316-40B3-904A-5C174C9D4185}"/>
              </a:ext>
            </a:extLst>
          </p:cNvPr>
          <p:cNvSpPr>
            <a:spLocks noGrp="1"/>
          </p:cNvSpPr>
          <p:nvPr>
            <p:ph type="title"/>
          </p:nvPr>
        </p:nvSpPr>
        <p:spPr>
          <a:xfrm>
            <a:off x="860956" y="2978"/>
            <a:ext cx="10470088" cy="439143"/>
          </a:xfrm>
        </p:spPr>
        <p:txBody>
          <a:bodyPr/>
          <a:lstStyle/>
          <a:p>
            <a:r>
              <a:rPr lang="en-US" sz="2000" dirty="0"/>
              <a:t>Detailed CLS functionality for AU implementation (with schedule</a:t>
            </a:r>
            <a:r>
              <a:rPr lang="en-US" sz="2000" baseline="30000" dirty="0"/>
              <a:t>1</a:t>
            </a:r>
            <a:r>
              <a:rPr lang="en-US" sz="2000" dirty="0"/>
              <a:t>)</a:t>
            </a:r>
          </a:p>
        </p:txBody>
      </p:sp>
      <p:sp>
        <p:nvSpPr>
          <p:cNvPr id="24" name="Slide Number Placeholder 23">
            <a:extLst>
              <a:ext uri="{FF2B5EF4-FFF2-40B4-BE49-F238E27FC236}">
                <a16:creationId xmlns:a16="http://schemas.microsoft.com/office/drawing/2014/main" id="{91E8E912-7F7D-450B-BC8B-1C1612D06896}"/>
              </a:ext>
            </a:extLst>
          </p:cNvPr>
          <p:cNvSpPr>
            <a:spLocks noGrp="1"/>
          </p:cNvSpPr>
          <p:nvPr>
            <p:ph type="sldNum" sz="quarter" idx="10"/>
          </p:nvPr>
        </p:nvSpPr>
        <p:spPr/>
        <p:txBody>
          <a:bodyPr/>
          <a:lstStyle/>
          <a:p>
            <a:pPr>
              <a:defRPr/>
            </a:pPr>
            <a:fld id="{8FF3F851-4F98-488A-856B-5F7CBF2B31B3}" type="slidenum">
              <a:rPr lang="en-US" sz="1050" smtClean="0">
                <a:latin typeface="Calibri" panose="020F0502020204030204" pitchFamily="34" charset="0"/>
                <a:cs typeface="Calibri" panose="020F0502020204030204" pitchFamily="34" charset="0"/>
              </a:rPr>
              <a:pPr>
                <a:defRPr/>
              </a:pPr>
              <a:t>4</a:t>
            </a:fld>
            <a:endParaRPr lang="en-US" sz="1050" dirty="0">
              <a:latin typeface="Calibri" panose="020F0502020204030204" pitchFamily="34" charset="0"/>
              <a:cs typeface="Calibri" panose="020F0502020204030204" pitchFamily="34" charset="0"/>
            </a:endParaRPr>
          </a:p>
        </p:txBody>
      </p:sp>
      <p:sp>
        <p:nvSpPr>
          <p:cNvPr id="59" name="TextBox 58">
            <a:extLst>
              <a:ext uri="{FF2B5EF4-FFF2-40B4-BE49-F238E27FC236}">
                <a16:creationId xmlns:a16="http://schemas.microsoft.com/office/drawing/2014/main" id="{36F47866-BAE0-4F3D-8FF4-D4F2483C03EA}"/>
              </a:ext>
            </a:extLst>
          </p:cNvPr>
          <p:cNvSpPr txBox="1"/>
          <p:nvPr/>
        </p:nvSpPr>
        <p:spPr>
          <a:xfrm>
            <a:off x="847307" y="6187442"/>
            <a:ext cx="9144000" cy="246221"/>
          </a:xfrm>
          <a:prstGeom prst="rect">
            <a:avLst/>
          </a:prstGeom>
          <a:noFill/>
        </p:spPr>
        <p:txBody>
          <a:bodyPr wrap="square" rtlCol="0">
            <a:spAutoFit/>
          </a:bodyPr>
          <a:lstStyle/>
          <a:p>
            <a:r>
              <a:rPr lang="en-US" sz="1000" baseline="30000" dirty="0">
                <a:solidFill>
                  <a:schemeClr val="tx2"/>
                </a:solidFill>
                <a:latin typeface="Calibri" panose="020F0502020204030204" pitchFamily="34" charset="0"/>
                <a:cs typeface="Calibri" panose="020F0502020204030204" pitchFamily="34" charset="0"/>
              </a:rPr>
              <a:t>1</a:t>
            </a:r>
            <a:r>
              <a:rPr lang="en-US" sz="1000" dirty="0">
                <a:solidFill>
                  <a:schemeClr val="tx2"/>
                </a:solidFill>
                <a:latin typeface="Calibri" panose="020F0502020204030204" pitchFamily="34" charset="0"/>
                <a:cs typeface="Calibri" panose="020F0502020204030204" pitchFamily="34" charset="0"/>
              </a:rPr>
              <a:t> Working backwards to target June Go-Live (not based on actual velocity)</a:t>
            </a:r>
          </a:p>
        </p:txBody>
      </p:sp>
      <p:graphicFrame>
        <p:nvGraphicFramePr>
          <p:cNvPr id="3" name="Object 2">
            <a:extLst>
              <a:ext uri="{FF2B5EF4-FFF2-40B4-BE49-F238E27FC236}">
                <a16:creationId xmlns:a16="http://schemas.microsoft.com/office/drawing/2014/main" id="{3AD0B7AC-EC9C-466B-B3E0-777685DBDD6D}"/>
              </a:ext>
            </a:extLst>
          </p:cNvPr>
          <p:cNvGraphicFramePr>
            <a:graphicFrameLocks noChangeAspect="1"/>
          </p:cNvGraphicFramePr>
          <p:nvPr>
            <p:extLst>
              <p:ext uri="{D42A27DB-BD31-4B8C-83A1-F6EECF244321}">
                <p14:modId xmlns:p14="http://schemas.microsoft.com/office/powerpoint/2010/main" val="2673761917"/>
              </p:ext>
            </p:extLst>
          </p:nvPr>
        </p:nvGraphicFramePr>
        <p:xfrm>
          <a:off x="4121624" y="2207418"/>
          <a:ext cx="2895600" cy="2443163"/>
        </p:xfrm>
        <a:graphic>
          <a:graphicData uri="http://schemas.openxmlformats.org/presentationml/2006/ole">
            <mc:AlternateContent xmlns:mc="http://schemas.openxmlformats.org/markup-compatibility/2006">
              <mc:Choice xmlns:v="urn:schemas-microsoft-com:vml" Requires="v">
                <p:oleObj spid="_x0000_s1033" name="Worksheet" showAsIcon="1" r:id="rId4" imgW="914400" imgH="771480" progId="Excel.Sheet.12">
                  <p:embed/>
                </p:oleObj>
              </mc:Choice>
              <mc:Fallback>
                <p:oleObj name="Worksheet" showAsIcon="1" r:id="rId4" imgW="914400" imgH="771480" progId="Excel.Sheet.12">
                  <p:embed/>
                  <p:pic>
                    <p:nvPicPr>
                      <p:cNvPr id="3" name="Object 2">
                        <a:extLst>
                          <a:ext uri="{FF2B5EF4-FFF2-40B4-BE49-F238E27FC236}">
                            <a16:creationId xmlns:a16="http://schemas.microsoft.com/office/drawing/2014/main" id="{3AD0B7AC-EC9C-466B-B3E0-777685DBDD6D}"/>
                          </a:ext>
                        </a:extLst>
                      </p:cNvPr>
                      <p:cNvPicPr/>
                      <p:nvPr/>
                    </p:nvPicPr>
                    <p:blipFill>
                      <a:blip r:embed="rId5"/>
                      <a:stretch>
                        <a:fillRect/>
                      </a:stretch>
                    </p:blipFill>
                    <p:spPr>
                      <a:xfrm>
                        <a:off x="4121624" y="2207418"/>
                        <a:ext cx="2895600" cy="2443163"/>
                      </a:xfrm>
                      <a:prstGeom prst="rect">
                        <a:avLst/>
                      </a:prstGeom>
                    </p:spPr>
                  </p:pic>
                </p:oleObj>
              </mc:Fallback>
            </mc:AlternateContent>
          </a:graphicData>
        </a:graphic>
      </p:graphicFrame>
    </p:spTree>
    <p:extLst>
      <p:ext uri="{BB962C8B-B14F-4D97-AF65-F5344CB8AC3E}">
        <p14:creationId xmlns:p14="http://schemas.microsoft.com/office/powerpoint/2010/main" val="1903409302"/>
      </p:ext>
    </p:extLst>
  </p:cSld>
  <p:clrMapOvr>
    <a:masterClrMapping/>
  </p:clrMapOvr>
</p:sld>
</file>

<file path=ppt/theme/theme1.xml><?xml version="1.0" encoding="utf-8"?>
<a:theme xmlns:a="http://schemas.openxmlformats.org/drawingml/2006/main" name="DBS Colour Theme">
  <a:themeElements>
    <a:clrScheme name="Custom 1">
      <a:dk1>
        <a:srgbClr val="000000"/>
      </a:dk1>
      <a:lt1>
        <a:srgbClr val="FFFFFF"/>
      </a:lt1>
      <a:dk2>
        <a:srgbClr val="000000"/>
      </a:dk2>
      <a:lt2>
        <a:srgbClr val="969696"/>
      </a:lt2>
      <a:accent1>
        <a:srgbClr val="BE050A"/>
      </a:accent1>
      <a:accent2>
        <a:srgbClr val="FAD0A9"/>
      </a:accent2>
      <a:accent3>
        <a:srgbClr val="FFFFFF"/>
      </a:accent3>
      <a:accent4>
        <a:srgbClr val="000000"/>
      </a:accent4>
      <a:accent5>
        <a:srgbClr val="DBAAAA"/>
      </a:accent5>
      <a:accent6>
        <a:srgbClr val="E3BC99"/>
      </a:accent6>
      <a:hlink>
        <a:srgbClr val="E59B9D"/>
      </a:hlink>
      <a:folHlink>
        <a:srgbClr val="B2B2B2"/>
      </a:folHlink>
    </a:clrScheme>
    <a:fontScheme name="DBS PPT template 02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BS PPT template 02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S PPT template 02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BS PPT template 02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S PPT template 02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S PPT template 02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S PPT template 02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BS PPT template 02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S ppt 18 Jan.ppt [Read-Only] [Compatibility Mode]" id="{9678D7A2-D245-4817-9784-B8D0CFA7FACD}" vid="{E0D09B04-E3BA-43F4-A6D2-08D4CED41DD1}"/>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BS ppt 18 Jan.ppt [Read-Only] [Compatibility Mode]" id="{9678D7A2-D245-4817-9784-B8D0CFA7FACD}" vid="{E834B0B7-92B8-4A14-82A2-82BE8A653C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5935</TotalTime>
  <Words>459</Words>
  <Application>Microsoft Office PowerPoint</Application>
  <PresentationFormat>Widescreen</PresentationFormat>
  <Paragraphs>122</Paragraphs>
  <Slides>4</Slides>
  <Notes>3</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4</vt:i4>
      </vt:variant>
    </vt:vector>
  </HeadingPairs>
  <TitlesOfParts>
    <vt:vector size="11" baseType="lpstr">
      <vt:lpstr>Arial</vt:lpstr>
      <vt:lpstr>Calibri</vt:lpstr>
      <vt:lpstr>Calibri Light</vt:lpstr>
      <vt:lpstr>Wingdings</vt:lpstr>
      <vt:lpstr>DBS Colour Theme</vt:lpstr>
      <vt:lpstr>Custom Design</vt:lpstr>
      <vt:lpstr>Worksheet</vt:lpstr>
      <vt:lpstr>Near term roadmap for CLS</vt:lpstr>
      <vt:lpstr>CLS Implementation Approach (by Country e.g. Australia) – Overview</vt:lpstr>
      <vt:lpstr>High level CLS functionality for AU implementation</vt:lpstr>
      <vt:lpstr>Detailed CLS functionality for AU implementation (with schedule1)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Flow</dc:title>
  <dc:creator>Melissa Yan Hua LEO</dc:creator>
  <cp:lastModifiedBy>Shantanu</cp:lastModifiedBy>
  <cp:revision>242</cp:revision>
  <cp:lastPrinted>2018-01-29T04:09:57Z</cp:lastPrinted>
  <dcterms:created xsi:type="dcterms:W3CDTF">2018-01-02T02:33:49Z</dcterms:created>
  <dcterms:modified xsi:type="dcterms:W3CDTF">2018-04-16T02:22:54Z</dcterms:modified>
  <cp:version>10</cp:version>
</cp:coreProperties>
</file>