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16" roundtripDataSignature="AMtx7miHsyEW6YmYTzSkWlwWk7vON1NQ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A7ED24-360A-4C3C-8743-B383D145AC90}">
  <a:tblStyle styleId="{95A7ED24-360A-4C3C-8743-B383D145AC90}" styleName="Table_0">
    <a:wholeTbl>
      <a:tcTxStyle b="off" i="off">
        <a:font>
          <a:latin typeface="Bookman Old Style"/>
          <a:ea typeface="Bookman Old Style"/>
          <a:cs typeface="Bookman Old Style"/>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f6af0d12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8f6af0d1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f6af0d125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f6af0d1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f6af0d125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f6af0d12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f6af0d125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f6af0d12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3"/>
          <p:cNvSpPr txBox="1"/>
          <p:nvPr>
            <p:ph type="ctrTitle"/>
          </p:nvPr>
        </p:nvSpPr>
        <p:spPr>
          <a:xfrm>
            <a:off x="1050877" y="1322386"/>
            <a:ext cx="103632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3"/>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rgbClr val="17365D"/>
              </a:buClr>
              <a:buSzPts val="2000"/>
              <a:buNone/>
              <a:defRPr b="1" sz="2000">
                <a:solidFill>
                  <a:srgbClr val="17365D"/>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6" name="Google Shape;16;p13"/>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22"/>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2"/>
          <p:cNvSpPr txBox="1"/>
          <p:nvPr>
            <p:ph idx="1" type="body"/>
          </p:nvPr>
        </p:nvSpPr>
        <p:spPr>
          <a:xfrm rot="5400000">
            <a:off x="3670302" y="-1714500"/>
            <a:ext cx="4952997" cy="106680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22"/>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2"/>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23"/>
          <p:cNvSpPr txBox="1"/>
          <p:nvPr>
            <p:ph type="title"/>
          </p:nvPr>
        </p:nvSpPr>
        <p:spPr>
          <a:xfrm rot="5400000">
            <a:off x="7285038" y="1828804"/>
            <a:ext cx="5851525"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3"/>
          <p:cNvSpPr txBox="1"/>
          <p:nvPr>
            <p:ph idx="1" type="body"/>
          </p:nvPr>
        </p:nvSpPr>
        <p:spPr>
          <a:xfrm rot="5400000">
            <a:off x="1697038" y="-812796"/>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23"/>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3"/>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4"/>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4"/>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a:solidFill>
                  <a:schemeClr val="dk1"/>
                </a:solidFill>
              </a:defRPr>
            </a:lvl1pPr>
            <a:lvl2pPr indent="-355600" lvl="1" marL="914400" algn="l">
              <a:spcBef>
                <a:spcPts val="400"/>
              </a:spcBef>
              <a:spcAft>
                <a:spcPts val="0"/>
              </a:spcAft>
              <a:buClr>
                <a:schemeClr val="dk1"/>
              </a:buClr>
              <a:buSzPts val="2000"/>
              <a:buChar char="–"/>
              <a:defRPr>
                <a:solidFill>
                  <a:schemeClr val="dk1"/>
                </a:solidFill>
              </a:defRPr>
            </a:lvl2pPr>
            <a:lvl3pPr indent="-342900" lvl="2" marL="1371600" algn="l">
              <a:spcBef>
                <a:spcPts val="360"/>
              </a:spcBef>
              <a:spcAft>
                <a:spcPts val="0"/>
              </a:spcAft>
              <a:buClr>
                <a:schemeClr val="dk1"/>
              </a:buClr>
              <a:buSzPts val="1800"/>
              <a:buChar char="•"/>
              <a:defRPr>
                <a:solidFill>
                  <a:schemeClr val="dk1"/>
                </a:solidFill>
              </a:defRPr>
            </a:lvl3pPr>
            <a:lvl4pPr indent="-330200" lvl="3" marL="1828800" algn="l">
              <a:spcBef>
                <a:spcPts val="320"/>
              </a:spcBef>
              <a:spcAft>
                <a:spcPts val="0"/>
              </a:spcAft>
              <a:buClr>
                <a:schemeClr val="dk1"/>
              </a:buClr>
              <a:buSzPts val="1600"/>
              <a:buChar char="–"/>
              <a:defRPr>
                <a:solidFill>
                  <a:schemeClr val="dk1"/>
                </a:solidFill>
              </a:defRPr>
            </a:lvl4pPr>
            <a:lvl5pPr indent="-330200" lvl="4" marL="2286000" algn="l">
              <a:spcBef>
                <a:spcPts val="320"/>
              </a:spcBef>
              <a:spcAft>
                <a:spcPts val="0"/>
              </a:spcAft>
              <a:buClr>
                <a:schemeClr val="dk1"/>
              </a:buClr>
              <a:buSzPts val="16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14"/>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5"/>
          <p:cNvSpPr txBox="1"/>
          <p:nvPr>
            <p:ph type="title"/>
          </p:nvPr>
        </p:nvSpPr>
        <p:spPr>
          <a:xfrm>
            <a:off x="963084" y="4406903"/>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FF0000"/>
              </a:buClr>
              <a:buSzPts val="4000"/>
              <a:buFont typeface="Verdana"/>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8" name="Google Shape;28;p15"/>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6"/>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 type="body"/>
          </p:nvPr>
        </p:nvSpPr>
        <p:spPr>
          <a:xfrm>
            <a:off x="609600" y="1600203"/>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16"/>
          <p:cNvSpPr txBox="1"/>
          <p:nvPr>
            <p:ph idx="2" type="body"/>
          </p:nvPr>
        </p:nvSpPr>
        <p:spPr>
          <a:xfrm>
            <a:off x="6197600" y="1600203"/>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16"/>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17"/>
          <p:cNvSpPr txBox="1"/>
          <p:nvPr>
            <p:ph type="title"/>
          </p:nvPr>
        </p:nvSpPr>
        <p:spPr>
          <a:xfrm>
            <a:off x="859368" y="304800"/>
            <a:ext cx="106680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7"/>
          <p:cNvSpPr txBox="1"/>
          <p:nvPr>
            <p:ph idx="3" type="body"/>
          </p:nvPr>
        </p:nvSpPr>
        <p:spPr>
          <a:xfrm>
            <a:off x="6193369"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7"/>
          <p:cNvSpPr txBox="1"/>
          <p:nvPr>
            <p:ph idx="4" type="body"/>
          </p:nvPr>
        </p:nvSpPr>
        <p:spPr>
          <a:xfrm>
            <a:off x="6193369"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7"/>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8"/>
          <p:cNvSpPr txBox="1"/>
          <p:nvPr>
            <p:ph type="title"/>
          </p:nvPr>
        </p:nvSpPr>
        <p:spPr>
          <a:xfrm>
            <a:off x="3860800" y="274638"/>
            <a:ext cx="7721600" cy="487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8"/>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AMMU\Desktop\Border.png" id="52" name="Google Shape;52;p18"/>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9"/>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0"/>
          <p:cNvSpPr txBox="1"/>
          <p:nvPr>
            <p:ph type="title"/>
          </p:nvPr>
        </p:nvSpPr>
        <p:spPr>
          <a:xfrm>
            <a:off x="609602"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0000"/>
              </a:buClr>
              <a:buSzPts val="2000"/>
              <a:buFont typeface="Verdan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0"/>
          <p:cNvSpPr txBox="1"/>
          <p:nvPr>
            <p:ph idx="1" type="body"/>
          </p:nvPr>
        </p:nvSpPr>
        <p:spPr>
          <a:xfrm>
            <a:off x="4766733" y="273053"/>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0" name="Google Shape;60;p20"/>
          <p:cNvSpPr txBox="1"/>
          <p:nvPr>
            <p:ph idx="2" type="body"/>
          </p:nvPr>
        </p:nvSpPr>
        <p:spPr>
          <a:xfrm>
            <a:off x="609602" y="1435103"/>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1" name="Google Shape;61;p20"/>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0"/>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1"/>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0000"/>
              </a:buClr>
              <a:buSzPts val="2000"/>
              <a:buFont typeface="Verdan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1"/>
          <p:cNvSpPr/>
          <p:nvPr>
            <p:ph idx="2" type="pic"/>
          </p:nvPr>
        </p:nvSpPr>
        <p:spPr>
          <a:xfrm>
            <a:off x="2389717" y="612775"/>
            <a:ext cx="7315200" cy="4114800"/>
          </a:xfrm>
          <a:prstGeom prst="rect">
            <a:avLst/>
          </a:prstGeom>
          <a:noFill/>
          <a:ln>
            <a:noFill/>
          </a:ln>
        </p:spPr>
      </p:sp>
      <p:sp>
        <p:nvSpPr>
          <p:cNvPr id="67" name="Google Shape;67;p21"/>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21"/>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2"/>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2"/>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Verdana"/>
                <a:ea typeface="Verdana"/>
                <a:cs typeface="Verdana"/>
                <a:sym typeface="Verdana"/>
              </a:defRPr>
            </a:lvl1pPr>
            <a:lvl2pPr indent="0" lvl="1" marL="0" marR="0" rtl="0" algn="r">
              <a:spcBef>
                <a:spcPts val="0"/>
              </a:spcBef>
              <a:buNone/>
              <a:defRPr b="0" i="0" sz="1200" u="none" cap="none" strike="noStrike">
                <a:solidFill>
                  <a:srgbClr val="888888"/>
                </a:solidFill>
                <a:latin typeface="Verdana"/>
                <a:ea typeface="Verdana"/>
                <a:cs typeface="Verdana"/>
                <a:sym typeface="Verdana"/>
              </a:defRPr>
            </a:lvl2pPr>
            <a:lvl3pPr indent="0" lvl="2" marL="0" marR="0" rtl="0" algn="r">
              <a:spcBef>
                <a:spcPts val="0"/>
              </a:spcBef>
              <a:buNone/>
              <a:defRPr b="0" i="0" sz="1200" u="none" cap="none" strike="noStrike">
                <a:solidFill>
                  <a:srgbClr val="888888"/>
                </a:solidFill>
                <a:latin typeface="Verdana"/>
                <a:ea typeface="Verdana"/>
                <a:cs typeface="Verdana"/>
                <a:sym typeface="Verdana"/>
              </a:defRPr>
            </a:lvl3pPr>
            <a:lvl4pPr indent="0" lvl="3" marL="0" marR="0" rtl="0" algn="r">
              <a:spcBef>
                <a:spcPts val="0"/>
              </a:spcBef>
              <a:buNone/>
              <a:defRPr b="0" i="0" sz="1200" u="none" cap="none" strike="noStrike">
                <a:solidFill>
                  <a:srgbClr val="888888"/>
                </a:solidFill>
                <a:latin typeface="Verdana"/>
                <a:ea typeface="Verdana"/>
                <a:cs typeface="Verdana"/>
                <a:sym typeface="Verdana"/>
              </a:defRPr>
            </a:lvl4pPr>
            <a:lvl5pPr indent="0" lvl="4" marL="0" marR="0" rtl="0" algn="r">
              <a:spcBef>
                <a:spcPts val="0"/>
              </a:spcBef>
              <a:buNone/>
              <a:defRPr b="0" i="0" sz="1200" u="none" cap="none" strike="noStrike">
                <a:solidFill>
                  <a:srgbClr val="888888"/>
                </a:solidFill>
                <a:latin typeface="Verdana"/>
                <a:ea typeface="Verdana"/>
                <a:cs typeface="Verdana"/>
                <a:sym typeface="Verdana"/>
              </a:defRPr>
            </a:lvl5pPr>
            <a:lvl6pPr indent="0" lvl="5" marL="0" marR="0" rtl="0" algn="r">
              <a:spcBef>
                <a:spcPts val="0"/>
              </a:spcBef>
              <a:buNone/>
              <a:defRPr b="0" i="0" sz="1200" u="none" cap="none" strike="noStrike">
                <a:solidFill>
                  <a:srgbClr val="888888"/>
                </a:solidFill>
                <a:latin typeface="Verdana"/>
                <a:ea typeface="Verdana"/>
                <a:cs typeface="Verdana"/>
                <a:sym typeface="Verdana"/>
              </a:defRPr>
            </a:lvl6pPr>
            <a:lvl7pPr indent="0" lvl="6" marL="0" marR="0" rtl="0" algn="r">
              <a:spcBef>
                <a:spcPts val="0"/>
              </a:spcBef>
              <a:buNone/>
              <a:defRPr b="0" i="0" sz="1200" u="none" cap="none" strike="noStrike">
                <a:solidFill>
                  <a:srgbClr val="888888"/>
                </a:solidFill>
                <a:latin typeface="Verdana"/>
                <a:ea typeface="Verdana"/>
                <a:cs typeface="Verdana"/>
                <a:sym typeface="Verdana"/>
              </a:defRPr>
            </a:lvl7pPr>
            <a:lvl8pPr indent="0" lvl="7" marL="0" marR="0" rtl="0" algn="r">
              <a:spcBef>
                <a:spcPts val="0"/>
              </a:spcBef>
              <a:buNone/>
              <a:defRPr b="0" i="0" sz="1200" u="none" cap="none" strike="noStrike">
                <a:solidFill>
                  <a:srgbClr val="888888"/>
                </a:solidFill>
                <a:latin typeface="Verdana"/>
                <a:ea typeface="Verdana"/>
                <a:cs typeface="Verdana"/>
                <a:sym typeface="Verdana"/>
              </a:defRPr>
            </a:lvl8pPr>
            <a:lvl9pPr indent="0" lvl="8" marL="0" marR="0" rtl="0" algn="r">
              <a:spcBef>
                <a:spcPts val="0"/>
              </a:spcBef>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2"/>
          <p:cNvCxnSpPr/>
          <p:nvPr/>
        </p:nvCxnSpPr>
        <p:spPr>
          <a:xfrm>
            <a:off x="812800" y="914400"/>
            <a:ext cx="10668000" cy="0"/>
          </a:xfrm>
          <a:prstGeom prst="straightConnector1">
            <a:avLst/>
          </a:prstGeom>
          <a:noFill/>
          <a:ln cap="flat" cmpd="thickThin" w="57150">
            <a:solidFill>
              <a:schemeClr val="dk1"/>
            </a:solidFill>
            <a:prstDash val="solid"/>
            <a:round/>
            <a:headEnd len="med" w="med" type="none"/>
            <a:tailEnd len="med" w="med" type="none"/>
          </a:ln>
        </p:spPr>
      </p:cxnSp>
      <p:pic>
        <p:nvPicPr>
          <p:cNvPr id="12" name="Google Shape;12;p12"/>
          <p:cNvPicPr preferRelativeResize="0"/>
          <p:nvPr/>
        </p:nvPicPr>
        <p:blipFill rotWithShape="1">
          <a:blip r:embed="rId1">
            <a:alphaModFix/>
          </a:blip>
          <a:srcRect b="18045" l="0" r="0" t="0"/>
          <a:stretch/>
        </p:blipFill>
        <p:spPr>
          <a:xfrm>
            <a:off x="0" y="5991366"/>
            <a:ext cx="12192000"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ph type="ctrTitle"/>
          </p:nvPr>
        </p:nvSpPr>
        <p:spPr>
          <a:xfrm>
            <a:off x="790475" y="1069100"/>
            <a:ext cx="10363200" cy="91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7365D"/>
              </a:buClr>
              <a:buSzPts val="2800"/>
              <a:buFont typeface="Verdana"/>
              <a:buNone/>
            </a:pPr>
            <a:br>
              <a:rPr lang="en-US"/>
            </a:br>
            <a:r>
              <a:rPr lang="en-US" sz="3200"/>
              <a:t>Data Analysis on Cybercrime  </a:t>
            </a:r>
            <a:br>
              <a:rPr lang="en-US"/>
            </a:br>
            <a:endParaRPr/>
          </a:p>
        </p:txBody>
      </p:sp>
      <p:sp>
        <p:nvSpPr>
          <p:cNvPr id="88" name="Google Shape;88;p1"/>
          <p:cNvSpPr txBox="1"/>
          <p:nvPr/>
        </p:nvSpPr>
        <p:spPr>
          <a:xfrm>
            <a:off x="3391050" y="359850"/>
            <a:ext cx="5409900" cy="516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17365D"/>
              </a:buClr>
              <a:buSzPts val="2000"/>
              <a:buFont typeface="Arial"/>
              <a:buNone/>
            </a:pPr>
            <a:r>
              <a:rPr b="1" lang="en-US" sz="2200">
                <a:solidFill>
                  <a:srgbClr val="17365D"/>
                </a:solidFill>
                <a:latin typeface="Verdana"/>
                <a:ea typeface="Verdana"/>
                <a:cs typeface="Verdana"/>
                <a:sym typeface="Verdana"/>
              </a:rPr>
              <a:t>Data Handling and Visualization</a:t>
            </a:r>
            <a:endParaRPr b="1" sz="2200">
              <a:solidFill>
                <a:srgbClr val="17365D"/>
              </a:solidFill>
              <a:latin typeface="Verdana"/>
              <a:ea typeface="Verdana"/>
              <a:cs typeface="Verdana"/>
              <a:sym typeface="Verdana"/>
            </a:endParaRPr>
          </a:p>
        </p:txBody>
      </p:sp>
      <p:graphicFrame>
        <p:nvGraphicFramePr>
          <p:cNvPr id="89" name="Google Shape;89;p1"/>
          <p:cNvGraphicFramePr/>
          <p:nvPr/>
        </p:nvGraphicFramePr>
        <p:xfrm>
          <a:off x="1675854" y="3810591"/>
          <a:ext cx="3000000" cy="3000000"/>
        </p:xfrm>
        <a:graphic>
          <a:graphicData uri="http://schemas.openxmlformats.org/drawingml/2006/table">
            <a:tbl>
              <a:tblPr bandRow="1" firstRow="1">
                <a:noFill/>
                <a:tableStyleId>{95A7ED24-360A-4C3C-8743-B383D145AC90}</a:tableStyleId>
              </a:tblPr>
              <a:tblGrid>
                <a:gridCol w="3481050"/>
                <a:gridCol w="5565750"/>
              </a:tblGrid>
              <a:tr h="370850">
                <a:tc>
                  <a:txBody>
                    <a:bodyPr/>
                    <a:lstStyle/>
                    <a:p>
                      <a:pPr indent="0" lvl="0" marL="0" marR="0" rtl="0" algn="ctr">
                        <a:spcBef>
                          <a:spcPts val="0"/>
                        </a:spcBef>
                        <a:spcAft>
                          <a:spcPts val="0"/>
                        </a:spcAft>
                        <a:buNone/>
                      </a:pPr>
                      <a:r>
                        <a:rPr b="1" lang="en-US"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n-US" sz="1800" u="none" cap="none" strike="noStrike">
                          <a:solidFill>
                            <a:srgbClr val="17365D"/>
                          </a:solidFill>
                        </a:rPr>
                        <a:t>Student Name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a:t>20201ISE0054</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Thejas V</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a:t>20201ISE0085</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Shreyas S</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00000">
                <a:tc>
                  <a:txBody>
                    <a:bodyPr/>
                    <a:lstStyle/>
                    <a:p>
                      <a:pPr indent="0" lvl="0" marL="0" marR="0" rtl="0" algn="ctr">
                        <a:spcBef>
                          <a:spcPts val="0"/>
                        </a:spcBef>
                        <a:spcAft>
                          <a:spcPts val="0"/>
                        </a:spcAft>
                        <a:buNone/>
                      </a:pPr>
                      <a:r>
                        <a:rPr lang="en-US" sz="1800"/>
                        <a:t>20201ISE0055</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Vikram</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0" name="Google Shape;90;p1"/>
          <p:cNvSpPr txBox="1"/>
          <p:nvPr/>
        </p:nvSpPr>
        <p:spPr>
          <a:xfrm>
            <a:off x="3267125" y="2085225"/>
            <a:ext cx="5409900" cy="516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17365D"/>
              </a:buClr>
              <a:buSzPts val="2000"/>
              <a:buFont typeface="Arial"/>
              <a:buNone/>
            </a:pPr>
            <a:r>
              <a:rPr b="1" lang="en-US" sz="2400">
                <a:solidFill>
                  <a:srgbClr val="17365D"/>
                </a:solidFill>
                <a:latin typeface="Verdana"/>
                <a:ea typeface="Verdana"/>
                <a:cs typeface="Verdana"/>
                <a:sym typeface="Verdana"/>
              </a:rPr>
              <a:t>Review 0,1</a:t>
            </a:r>
            <a:endParaRPr b="1" sz="2400">
              <a:solidFill>
                <a:srgbClr val="17365D"/>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US"/>
              <a:t>Objective / Problem Statement</a:t>
            </a:r>
            <a:endParaRPr/>
          </a:p>
        </p:txBody>
      </p:sp>
      <p:sp>
        <p:nvSpPr>
          <p:cNvPr id="96" name="Google Shape;96;p2"/>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1200"/>
              </a:spcAft>
              <a:buClr>
                <a:schemeClr val="dk1"/>
              </a:buClr>
              <a:buSzPts val="1100"/>
              <a:buFont typeface="Arial"/>
              <a:buNone/>
            </a:pPr>
            <a:r>
              <a:rPr lang="en-US">
                <a:solidFill>
                  <a:srgbClr val="595959"/>
                </a:solidFill>
                <a:latin typeface="Arial"/>
                <a:ea typeface="Arial"/>
                <a:cs typeface="Arial"/>
                <a:sym typeface="Arial"/>
              </a:rPr>
              <a:t>The increasing complexity and volume of cyber threats pose significant challenges to cybersecurity professionals. Traditional methods of analyzing security data often fall short in detecting and responding to evolving threats in real-time. This project addresses the need for effective data visualization tools to enhance threat intelligence, improve situational awareness, and facilitate proactive defense measures against cyber attacks.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8f6af0d125_0_0"/>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1800"/>
              </a:spcAft>
              <a:buClr>
                <a:schemeClr val="dk1"/>
              </a:buClr>
              <a:buSzPts val="1100"/>
              <a:buFont typeface="Arial"/>
              <a:buNone/>
            </a:pPr>
            <a:r>
              <a:rPr lang="en-US">
                <a:solidFill>
                  <a:srgbClr val="202830"/>
                </a:solidFill>
                <a:highlight>
                  <a:srgbClr val="FFFFFF"/>
                </a:highlight>
              </a:rPr>
              <a:t>Cyber Crime Statistics</a:t>
            </a:r>
            <a:endParaRPr/>
          </a:p>
        </p:txBody>
      </p:sp>
      <p:sp>
        <p:nvSpPr>
          <p:cNvPr id="102" name="Google Shape;102;g28f6af0d125_0_0"/>
          <p:cNvSpPr txBox="1"/>
          <p:nvPr>
            <p:ph idx="1" type="body"/>
          </p:nvPr>
        </p:nvSpPr>
        <p:spPr>
          <a:xfrm>
            <a:off x="812800" y="1143001"/>
            <a:ext cx="10668000" cy="49530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t/>
            </a:r>
            <a:endParaRPr b="1" sz="3000">
              <a:solidFill>
                <a:srgbClr val="202830"/>
              </a:solidFill>
              <a:highlight>
                <a:srgbClr val="FFFFFF"/>
              </a:highlight>
              <a:latin typeface="Arial"/>
              <a:ea typeface="Arial"/>
              <a:cs typeface="Arial"/>
              <a:sym typeface="Arial"/>
            </a:endParaRPr>
          </a:p>
          <a:p>
            <a:pPr indent="-339725" lvl="0" marL="457200" rtl="0" algn="l">
              <a:lnSpc>
                <a:spcPct val="115000"/>
              </a:lnSpc>
              <a:spcBef>
                <a:spcPts val="1800"/>
              </a:spcBef>
              <a:spcAft>
                <a:spcPts val="0"/>
              </a:spcAft>
              <a:buClr>
                <a:srgbClr val="202830"/>
              </a:buClr>
              <a:buSzPts val="1750"/>
              <a:buChar char="●"/>
            </a:pPr>
            <a:r>
              <a:rPr lang="en-US" sz="1750">
                <a:solidFill>
                  <a:srgbClr val="202830"/>
                </a:solidFill>
                <a:highlight>
                  <a:srgbClr val="FFFFFF"/>
                </a:highlight>
                <a:latin typeface="Arial"/>
                <a:ea typeface="Arial"/>
                <a:cs typeface="Arial"/>
                <a:sym typeface="Arial"/>
              </a:rPr>
              <a:t>Nearly 1 billion emails were exposed in a single year, affecting 1 in 5 internet users.</a:t>
            </a:r>
            <a:endParaRPr sz="1750">
              <a:solidFill>
                <a:srgbClr val="202830"/>
              </a:solidFill>
              <a:highlight>
                <a:srgbClr val="FFFFFF"/>
              </a:highlight>
              <a:latin typeface="Arial"/>
              <a:ea typeface="Arial"/>
              <a:cs typeface="Arial"/>
              <a:sym typeface="Arial"/>
            </a:endParaRPr>
          </a:p>
          <a:p>
            <a:pPr indent="-339725" lvl="0" marL="457200" rtl="0" algn="l">
              <a:lnSpc>
                <a:spcPct val="115000"/>
              </a:lnSpc>
              <a:spcBef>
                <a:spcPts val="0"/>
              </a:spcBef>
              <a:spcAft>
                <a:spcPts val="0"/>
              </a:spcAft>
              <a:buClr>
                <a:srgbClr val="202830"/>
              </a:buClr>
              <a:buSzPts val="1750"/>
              <a:buChar char="●"/>
            </a:pPr>
            <a:r>
              <a:rPr lang="en-US" sz="1750">
                <a:solidFill>
                  <a:srgbClr val="202830"/>
                </a:solidFill>
                <a:highlight>
                  <a:srgbClr val="FFFFFF"/>
                </a:highlight>
                <a:latin typeface="Arial"/>
                <a:ea typeface="Arial"/>
                <a:cs typeface="Arial"/>
                <a:sym typeface="Arial"/>
              </a:rPr>
              <a:t>Data breaches cost businesses an average of $4.35 million in 2022.</a:t>
            </a:r>
            <a:endParaRPr sz="1750">
              <a:solidFill>
                <a:srgbClr val="202830"/>
              </a:solidFill>
              <a:highlight>
                <a:srgbClr val="FFFFFF"/>
              </a:highlight>
              <a:latin typeface="Arial"/>
              <a:ea typeface="Arial"/>
              <a:cs typeface="Arial"/>
              <a:sym typeface="Arial"/>
            </a:endParaRPr>
          </a:p>
          <a:p>
            <a:pPr indent="-339725" lvl="0" marL="457200" rtl="0" algn="l">
              <a:lnSpc>
                <a:spcPct val="115000"/>
              </a:lnSpc>
              <a:spcBef>
                <a:spcPts val="0"/>
              </a:spcBef>
              <a:spcAft>
                <a:spcPts val="0"/>
              </a:spcAft>
              <a:buClr>
                <a:srgbClr val="202830"/>
              </a:buClr>
              <a:buSzPts val="1750"/>
              <a:buChar char="●"/>
            </a:pPr>
            <a:r>
              <a:rPr lang="en-US" sz="1750">
                <a:solidFill>
                  <a:srgbClr val="202830"/>
                </a:solidFill>
                <a:highlight>
                  <a:srgbClr val="FFFFFF"/>
                </a:highlight>
                <a:latin typeface="Arial"/>
                <a:ea typeface="Arial"/>
                <a:cs typeface="Arial"/>
                <a:sym typeface="Arial"/>
              </a:rPr>
              <a:t>Around 236.1 million ransomware attacks occurred globally in the first half of 2022.</a:t>
            </a:r>
            <a:endParaRPr sz="1750">
              <a:solidFill>
                <a:srgbClr val="202830"/>
              </a:solidFill>
              <a:highlight>
                <a:srgbClr val="FFFFFF"/>
              </a:highlight>
              <a:latin typeface="Arial"/>
              <a:ea typeface="Arial"/>
              <a:cs typeface="Arial"/>
              <a:sym typeface="Arial"/>
            </a:endParaRPr>
          </a:p>
          <a:p>
            <a:pPr indent="-339725" lvl="0" marL="457200" rtl="0" algn="l">
              <a:lnSpc>
                <a:spcPct val="115000"/>
              </a:lnSpc>
              <a:spcBef>
                <a:spcPts val="0"/>
              </a:spcBef>
              <a:spcAft>
                <a:spcPts val="0"/>
              </a:spcAft>
              <a:buClr>
                <a:srgbClr val="202830"/>
              </a:buClr>
              <a:buSzPts val="1750"/>
              <a:buChar char="●"/>
            </a:pPr>
            <a:r>
              <a:rPr lang="en-US" sz="1750">
                <a:solidFill>
                  <a:srgbClr val="202830"/>
                </a:solidFill>
                <a:highlight>
                  <a:srgbClr val="FFFFFF"/>
                </a:highlight>
                <a:latin typeface="Arial"/>
                <a:ea typeface="Arial"/>
                <a:cs typeface="Arial"/>
                <a:sym typeface="Arial"/>
              </a:rPr>
              <a:t>1 in 2 American internet users had their accounts breached in 2021.</a:t>
            </a:r>
            <a:endParaRPr sz="1750">
              <a:solidFill>
                <a:srgbClr val="202830"/>
              </a:solidFill>
              <a:highlight>
                <a:srgbClr val="FFFFFF"/>
              </a:highlight>
              <a:latin typeface="Arial"/>
              <a:ea typeface="Arial"/>
              <a:cs typeface="Arial"/>
              <a:sym typeface="Arial"/>
            </a:endParaRPr>
          </a:p>
          <a:p>
            <a:pPr indent="-339725" lvl="0" marL="457200" rtl="0" algn="l">
              <a:lnSpc>
                <a:spcPct val="115000"/>
              </a:lnSpc>
              <a:spcBef>
                <a:spcPts val="0"/>
              </a:spcBef>
              <a:spcAft>
                <a:spcPts val="0"/>
              </a:spcAft>
              <a:buClr>
                <a:srgbClr val="202830"/>
              </a:buClr>
              <a:buSzPts val="1750"/>
              <a:buChar char="●"/>
            </a:pPr>
            <a:r>
              <a:rPr lang="en-US" sz="1750">
                <a:solidFill>
                  <a:srgbClr val="202830"/>
                </a:solidFill>
                <a:highlight>
                  <a:srgbClr val="FFFFFF"/>
                </a:highlight>
                <a:latin typeface="Arial"/>
                <a:ea typeface="Arial"/>
                <a:cs typeface="Arial"/>
                <a:sym typeface="Arial"/>
              </a:rPr>
              <a:t>39% of UK businesses reported suffering a cyber attack in 2022.</a:t>
            </a:r>
            <a:endParaRPr sz="1750">
              <a:solidFill>
                <a:srgbClr val="202830"/>
              </a:solidFill>
              <a:highlight>
                <a:srgbClr val="FFFFFF"/>
              </a:highlight>
              <a:latin typeface="Arial"/>
              <a:ea typeface="Arial"/>
              <a:cs typeface="Arial"/>
              <a:sym typeface="Arial"/>
            </a:endParaRPr>
          </a:p>
          <a:p>
            <a:pPr indent="-339725" lvl="0" marL="457200" rtl="0" algn="l">
              <a:lnSpc>
                <a:spcPct val="115000"/>
              </a:lnSpc>
              <a:spcBef>
                <a:spcPts val="0"/>
              </a:spcBef>
              <a:spcAft>
                <a:spcPts val="0"/>
              </a:spcAft>
              <a:buClr>
                <a:srgbClr val="202830"/>
              </a:buClr>
              <a:buSzPts val="1750"/>
              <a:buChar char="●"/>
            </a:pPr>
            <a:r>
              <a:rPr lang="en-US" sz="1750">
                <a:solidFill>
                  <a:srgbClr val="202830"/>
                </a:solidFill>
                <a:highlight>
                  <a:srgbClr val="FFFFFF"/>
                </a:highlight>
                <a:latin typeface="Arial"/>
                <a:ea typeface="Arial"/>
                <a:cs typeface="Arial"/>
                <a:sym typeface="Arial"/>
              </a:rPr>
              <a:t>Around 1 in 10 US organisations have no insurance against cyber attacks.</a:t>
            </a:r>
            <a:endParaRPr sz="1750">
              <a:solidFill>
                <a:srgbClr val="202830"/>
              </a:solidFill>
              <a:highlight>
                <a:srgbClr val="FFFFFF"/>
              </a:highlight>
              <a:latin typeface="Arial"/>
              <a:ea typeface="Arial"/>
              <a:cs typeface="Arial"/>
              <a:sym typeface="Arial"/>
            </a:endParaRPr>
          </a:p>
          <a:p>
            <a:pPr indent="-339725" lvl="0" marL="457200" rtl="0" algn="l">
              <a:lnSpc>
                <a:spcPct val="115000"/>
              </a:lnSpc>
              <a:spcBef>
                <a:spcPts val="0"/>
              </a:spcBef>
              <a:spcAft>
                <a:spcPts val="0"/>
              </a:spcAft>
              <a:buClr>
                <a:srgbClr val="202830"/>
              </a:buClr>
              <a:buSzPts val="1750"/>
              <a:buChar char="●"/>
            </a:pPr>
            <a:r>
              <a:rPr lang="en-US" sz="1750">
                <a:solidFill>
                  <a:srgbClr val="202830"/>
                </a:solidFill>
                <a:highlight>
                  <a:srgbClr val="FFFFFF"/>
                </a:highlight>
                <a:latin typeface="Arial"/>
                <a:ea typeface="Arial"/>
                <a:cs typeface="Arial"/>
                <a:sym typeface="Arial"/>
              </a:rPr>
              <a:t>53.35 million US citizens were affected by cyber crime in the first half of 2022.</a:t>
            </a:r>
            <a:endParaRPr sz="1750">
              <a:solidFill>
                <a:srgbClr val="202830"/>
              </a:solidFill>
              <a:highlight>
                <a:srgbClr val="FFFFFF"/>
              </a:highlight>
              <a:latin typeface="Arial"/>
              <a:ea typeface="Arial"/>
              <a:cs typeface="Arial"/>
              <a:sym typeface="Arial"/>
            </a:endParaRPr>
          </a:p>
          <a:p>
            <a:pPr indent="-339725" lvl="0" marL="457200" rtl="0" algn="l">
              <a:lnSpc>
                <a:spcPct val="115000"/>
              </a:lnSpc>
              <a:spcBef>
                <a:spcPts val="0"/>
              </a:spcBef>
              <a:spcAft>
                <a:spcPts val="0"/>
              </a:spcAft>
              <a:buClr>
                <a:srgbClr val="202830"/>
              </a:buClr>
              <a:buSzPts val="1750"/>
              <a:buChar char="●"/>
            </a:pPr>
            <a:r>
              <a:rPr lang="en-US" sz="1750">
                <a:solidFill>
                  <a:srgbClr val="202830"/>
                </a:solidFill>
                <a:highlight>
                  <a:srgbClr val="FFFFFF"/>
                </a:highlight>
                <a:latin typeface="Arial"/>
                <a:ea typeface="Arial"/>
                <a:cs typeface="Arial"/>
                <a:sym typeface="Arial"/>
              </a:rPr>
              <a:t>Cyber crime cost UK businesses an average of £4200 in 2022.</a:t>
            </a:r>
            <a:endParaRPr sz="1750">
              <a:solidFill>
                <a:srgbClr val="202830"/>
              </a:solidFill>
              <a:highlight>
                <a:srgbClr val="FFFFFF"/>
              </a:highlight>
              <a:latin typeface="Arial"/>
              <a:ea typeface="Arial"/>
              <a:cs typeface="Arial"/>
              <a:sym typeface="Arial"/>
            </a:endParaRPr>
          </a:p>
          <a:p>
            <a:pPr indent="-339725" lvl="0" marL="457200" rtl="0" algn="l">
              <a:lnSpc>
                <a:spcPct val="115000"/>
              </a:lnSpc>
              <a:spcBef>
                <a:spcPts val="0"/>
              </a:spcBef>
              <a:spcAft>
                <a:spcPts val="0"/>
              </a:spcAft>
              <a:buClr>
                <a:srgbClr val="202830"/>
              </a:buClr>
              <a:buSzPts val="1750"/>
              <a:buChar char="●"/>
            </a:pPr>
            <a:r>
              <a:rPr lang="en-US" sz="1750">
                <a:solidFill>
                  <a:srgbClr val="202830"/>
                </a:solidFill>
                <a:highlight>
                  <a:srgbClr val="FFFFFF"/>
                </a:highlight>
                <a:latin typeface="Arial"/>
                <a:ea typeface="Arial"/>
                <a:cs typeface="Arial"/>
                <a:sym typeface="Arial"/>
              </a:rPr>
              <a:t>In 2020, malware attacks increased by 358% compared to 2019.</a:t>
            </a:r>
            <a:endParaRPr sz="1750">
              <a:solidFill>
                <a:srgbClr val="202830"/>
              </a:solidFill>
              <a:highlight>
                <a:srgbClr val="FFFFFF"/>
              </a:highlight>
              <a:latin typeface="Arial"/>
              <a:ea typeface="Arial"/>
              <a:cs typeface="Arial"/>
              <a:sym typeface="Arial"/>
            </a:endParaRPr>
          </a:p>
          <a:p>
            <a:pPr indent="-339725" lvl="0" marL="457200" rtl="0" algn="l">
              <a:lnSpc>
                <a:spcPct val="115000"/>
              </a:lnSpc>
              <a:spcBef>
                <a:spcPts val="0"/>
              </a:spcBef>
              <a:spcAft>
                <a:spcPts val="0"/>
              </a:spcAft>
              <a:buClr>
                <a:srgbClr val="202830"/>
              </a:buClr>
              <a:buSzPts val="1750"/>
              <a:buChar char="●"/>
            </a:pPr>
            <a:r>
              <a:rPr lang="en-US" sz="1750">
                <a:solidFill>
                  <a:srgbClr val="202830"/>
                </a:solidFill>
                <a:highlight>
                  <a:srgbClr val="FFFFFF"/>
                </a:highlight>
                <a:latin typeface="Arial"/>
                <a:ea typeface="Arial"/>
                <a:cs typeface="Arial"/>
                <a:sym typeface="Arial"/>
              </a:rPr>
              <a:t>The most common cyber threat facing businesses and individuals is phishing.</a:t>
            </a:r>
            <a:endParaRPr sz="1750">
              <a:solidFill>
                <a:srgbClr val="202830"/>
              </a:solidFill>
              <a:highlight>
                <a:srgbClr val="FFFFFF"/>
              </a:highlight>
              <a:latin typeface="Arial"/>
              <a:ea typeface="Arial"/>
              <a:cs typeface="Arial"/>
              <a:sym typeface="Arial"/>
            </a:endParaRPr>
          </a:p>
          <a:p>
            <a:pPr indent="0" lvl="0" marL="0" rtl="0" algn="l">
              <a:spcBef>
                <a:spcPts val="2400"/>
              </a:spcBef>
              <a:spcAft>
                <a:spcPts val="0"/>
              </a:spcAft>
              <a:buNone/>
            </a:pPr>
            <a:r>
              <a:t/>
            </a:r>
            <a:endParaRPr sz="3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8f6af0d125_0_6"/>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Existing Methodology</a:t>
            </a:r>
            <a:endParaRPr/>
          </a:p>
        </p:txBody>
      </p:sp>
      <p:sp>
        <p:nvSpPr>
          <p:cNvPr id="108" name="Google Shape;108;g28f6af0d125_0_6"/>
          <p:cNvSpPr txBox="1"/>
          <p:nvPr>
            <p:ph idx="1" type="body"/>
          </p:nvPr>
        </p:nvSpPr>
        <p:spPr>
          <a:xfrm>
            <a:off x="812800" y="1143001"/>
            <a:ext cx="10668000" cy="4953000"/>
          </a:xfrm>
          <a:prstGeom prst="rect">
            <a:avLst/>
          </a:prstGeom>
        </p:spPr>
        <p:txBody>
          <a:bodyPr anchorCtr="0" anchor="t" bIns="45700" lIns="91425" spcFirstLastPara="1" rIns="91425" wrap="square" tIns="45700">
            <a:normAutofit fontScale="92500"/>
          </a:bodyPr>
          <a:lstStyle/>
          <a:p>
            <a:pPr indent="0" lvl="0" marL="0" rtl="0" algn="l">
              <a:spcBef>
                <a:spcPts val="480"/>
              </a:spcBef>
              <a:spcAft>
                <a:spcPts val="0"/>
              </a:spcAft>
              <a:buNone/>
            </a:pPr>
            <a:r>
              <a:rPr lang="en-US">
                <a:latin typeface="Arial"/>
                <a:ea typeface="Arial"/>
                <a:cs typeface="Arial"/>
                <a:sym typeface="Arial"/>
              </a:rPr>
              <a:t>Cybercrime analytics involves:</a:t>
            </a:r>
            <a:endParaRPr>
              <a:latin typeface="Arial"/>
              <a:ea typeface="Arial"/>
              <a:cs typeface="Arial"/>
              <a:sym typeface="Arial"/>
            </a:endParaRPr>
          </a:p>
          <a:p>
            <a:pPr indent="-369570" lvl="0" marL="457200" rtl="0" algn="l">
              <a:lnSpc>
                <a:spcPct val="150000"/>
              </a:lnSpc>
              <a:spcBef>
                <a:spcPts val="480"/>
              </a:spcBef>
              <a:spcAft>
                <a:spcPts val="0"/>
              </a:spcAft>
              <a:buSzPct val="100000"/>
              <a:buChar char="•"/>
            </a:pPr>
            <a:r>
              <a:rPr b="1" lang="en-US">
                <a:latin typeface="Arial"/>
                <a:ea typeface="Arial"/>
                <a:cs typeface="Arial"/>
                <a:sym typeface="Arial"/>
              </a:rPr>
              <a:t>Data Collection</a:t>
            </a:r>
            <a:r>
              <a:rPr lang="en-US">
                <a:latin typeface="Arial"/>
                <a:ea typeface="Arial"/>
                <a:cs typeface="Arial"/>
                <a:sym typeface="Arial"/>
              </a:rPr>
              <a:t>: Gathering diverse data from various sources.</a:t>
            </a:r>
            <a:endParaRPr>
              <a:latin typeface="Arial"/>
              <a:ea typeface="Arial"/>
              <a:cs typeface="Arial"/>
              <a:sym typeface="Arial"/>
            </a:endParaRPr>
          </a:p>
          <a:p>
            <a:pPr indent="-369570" lvl="0" marL="457200" rtl="0" algn="l">
              <a:lnSpc>
                <a:spcPct val="150000"/>
              </a:lnSpc>
              <a:spcBef>
                <a:spcPts val="0"/>
              </a:spcBef>
              <a:spcAft>
                <a:spcPts val="0"/>
              </a:spcAft>
              <a:buSzPct val="100000"/>
              <a:buChar char="•"/>
            </a:pPr>
            <a:r>
              <a:rPr b="1" lang="en-US">
                <a:latin typeface="Arial"/>
                <a:ea typeface="Arial"/>
                <a:cs typeface="Arial"/>
                <a:sym typeface="Arial"/>
              </a:rPr>
              <a:t>Data Normalization</a:t>
            </a:r>
            <a:r>
              <a:rPr lang="en-US">
                <a:latin typeface="Arial"/>
                <a:ea typeface="Arial"/>
                <a:cs typeface="Arial"/>
                <a:sym typeface="Arial"/>
              </a:rPr>
              <a:t>: Making collected data usable through formatting.</a:t>
            </a:r>
            <a:endParaRPr>
              <a:latin typeface="Arial"/>
              <a:ea typeface="Arial"/>
              <a:cs typeface="Arial"/>
              <a:sym typeface="Arial"/>
            </a:endParaRPr>
          </a:p>
          <a:p>
            <a:pPr indent="-369570" lvl="0" marL="457200" rtl="0" algn="l">
              <a:lnSpc>
                <a:spcPct val="150000"/>
              </a:lnSpc>
              <a:spcBef>
                <a:spcPts val="0"/>
              </a:spcBef>
              <a:spcAft>
                <a:spcPts val="0"/>
              </a:spcAft>
              <a:buSzPct val="100000"/>
              <a:buChar char="•"/>
            </a:pPr>
            <a:r>
              <a:rPr b="1" lang="en-US">
                <a:latin typeface="Arial"/>
                <a:ea typeface="Arial"/>
                <a:cs typeface="Arial"/>
                <a:sym typeface="Arial"/>
              </a:rPr>
              <a:t>Behavioral Analytics</a:t>
            </a:r>
            <a:r>
              <a:rPr lang="en-US">
                <a:latin typeface="Arial"/>
                <a:ea typeface="Arial"/>
                <a:cs typeface="Arial"/>
                <a:sym typeface="Arial"/>
              </a:rPr>
              <a:t>: Analyzing user behavior with respect to city/state or country.</a:t>
            </a:r>
            <a:endParaRPr>
              <a:latin typeface="Arial"/>
              <a:ea typeface="Arial"/>
              <a:cs typeface="Arial"/>
              <a:sym typeface="Arial"/>
            </a:endParaRPr>
          </a:p>
          <a:p>
            <a:pPr indent="-369570" lvl="0" marL="457200" rtl="0" algn="l">
              <a:lnSpc>
                <a:spcPct val="150000"/>
              </a:lnSpc>
              <a:spcBef>
                <a:spcPts val="0"/>
              </a:spcBef>
              <a:spcAft>
                <a:spcPts val="0"/>
              </a:spcAft>
              <a:buSzPct val="100000"/>
              <a:buChar char="•"/>
            </a:pPr>
            <a:r>
              <a:rPr b="1" lang="en-US">
                <a:latin typeface="Arial"/>
                <a:ea typeface="Arial"/>
                <a:cs typeface="Arial"/>
                <a:sym typeface="Arial"/>
              </a:rPr>
              <a:t>Threat Intelligence</a:t>
            </a:r>
            <a:r>
              <a:rPr lang="en-US">
                <a:latin typeface="Arial"/>
                <a:ea typeface="Arial"/>
                <a:cs typeface="Arial"/>
                <a:sym typeface="Arial"/>
              </a:rPr>
              <a:t>: Leveraging data on known threats.</a:t>
            </a:r>
            <a:endParaRPr>
              <a:latin typeface="Arial"/>
              <a:ea typeface="Arial"/>
              <a:cs typeface="Arial"/>
              <a:sym typeface="Arial"/>
            </a:endParaRPr>
          </a:p>
          <a:p>
            <a:pPr indent="-369570" lvl="0" marL="457200" rtl="0" algn="l">
              <a:lnSpc>
                <a:spcPct val="150000"/>
              </a:lnSpc>
              <a:spcBef>
                <a:spcPts val="0"/>
              </a:spcBef>
              <a:spcAft>
                <a:spcPts val="0"/>
              </a:spcAft>
              <a:buSzPct val="100000"/>
              <a:buChar char="•"/>
            </a:pPr>
            <a:r>
              <a:rPr b="1" lang="en-US">
                <a:latin typeface="Arial"/>
                <a:ea typeface="Arial"/>
                <a:cs typeface="Arial"/>
                <a:sym typeface="Arial"/>
              </a:rPr>
              <a:t>Incident Response Planning</a:t>
            </a:r>
            <a:r>
              <a:rPr lang="en-US">
                <a:latin typeface="Arial"/>
                <a:ea typeface="Arial"/>
                <a:cs typeface="Arial"/>
                <a:sym typeface="Arial"/>
              </a:rPr>
              <a:t>: Developing protocols for reacting to threats.</a:t>
            </a:r>
            <a:endParaRPr>
              <a:latin typeface="Arial"/>
              <a:ea typeface="Arial"/>
              <a:cs typeface="Arial"/>
              <a:sym typeface="Arial"/>
            </a:endParaRPr>
          </a:p>
          <a:p>
            <a:pPr indent="-369570" lvl="0" marL="457200" rtl="0" algn="l">
              <a:lnSpc>
                <a:spcPct val="150000"/>
              </a:lnSpc>
              <a:spcBef>
                <a:spcPts val="0"/>
              </a:spcBef>
              <a:spcAft>
                <a:spcPts val="0"/>
              </a:spcAft>
              <a:buSzPct val="100000"/>
              <a:buChar char="•"/>
            </a:pPr>
            <a:r>
              <a:rPr b="1" lang="en-US">
                <a:latin typeface="Arial"/>
                <a:ea typeface="Arial"/>
                <a:cs typeface="Arial"/>
                <a:sym typeface="Arial"/>
              </a:rPr>
              <a:t>Continuous Monitoring</a:t>
            </a:r>
            <a:r>
              <a:rPr lang="en-US">
                <a:latin typeface="Arial"/>
                <a:ea typeface="Arial"/>
                <a:cs typeface="Arial"/>
                <a:sym typeface="Arial"/>
              </a:rPr>
              <a:t>: Regularly assessing systems for vulnerabilities.</a:t>
            </a:r>
            <a:endParaRPr>
              <a:latin typeface="Arial"/>
              <a:ea typeface="Arial"/>
              <a:cs typeface="Arial"/>
              <a:sym typeface="Arial"/>
            </a:endParaRPr>
          </a:p>
          <a:p>
            <a:pPr indent="-369570" lvl="0" marL="457200" rtl="0" algn="l">
              <a:lnSpc>
                <a:spcPct val="150000"/>
              </a:lnSpc>
              <a:spcBef>
                <a:spcPts val="0"/>
              </a:spcBef>
              <a:spcAft>
                <a:spcPts val="0"/>
              </a:spcAft>
              <a:buSzPct val="100000"/>
              <a:buChar char="•"/>
            </a:pPr>
            <a:r>
              <a:rPr b="1" lang="en-US">
                <a:latin typeface="Arial"/>
                <a:ea typeface="Arial"/>
                <a:cs typeface="Arial"/>
                <a:sym typeface="Arial"/>
              </a:rPr>
              <a:t>Collaboration</a:t>
            </a:r>
            <a:r>
              <a:rPr lang="en-US">
                <a:latin typeface="Arial"/>
                <a:ea typeface="Arial"/>
                <a:cs typeface="Arial"/>
                <a:sym typeface="Arial"/>
              </a:rPr>
              <a:t>: Sharing information for collective defense efforts.</a:t>
            </a:r>
            <a:endParaRPr>
              <a:latin typeface="Arial"/>
              <a:ea typeface="Arial"/>
              <a:cs typeface="Arial"/>
              <a:sym typeface="Arial"/>
            </a:endParaRPr>
          </a:p>
          <a:p>
            <a:pPr indent="0" lvl="0" marL="0" rtl="0" algn="l">
              <a:spcBef>
                <a:spcPts val="48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8f6af0d125_0_12"/>
          <p:cNvSpPr txBox="1"/>
          <p:nvPr>
            <p:ph type="title"/>
          </p:nvPr>
        </p:nvSpPr>
        <p:spPr>
          <a:xfrm>
            <a:off x="926300" y="582688"/>
            <a:ext cx="10668000" cy="487500"/>
          </a:xfrm>
          <a:prstGeom prst="rect">
            <a:avLst/>
          </a:prstGeom>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US" sz="2400">
                <a:solidFill>
                  <a:srgbClr val="17365D"/>
                </a:solidFill>
              </a:rPr>
              <a:t>These methodologies can be enhanced through:</a:t>
            </a:r>
            <a:endParaRPr sz="2400">
              <a:solidFill>
                <a:srgbClr val="17365D"/>
              </a:solidFill>
            </a:endParaRPr>
          </a:p>
          <a:p>
            <a:pPr indent="0" lvl="0" marL="0" rtl="0" algn="l">
              <a:spcBef>
                <a:spcPts val="0"/>
              </a:spcBef>
              <a:spcAft>
                <a:spcPts val="0"/>
              </a:spcAft>
              <a:buNone/>
            </a:pPr>
            <a:r>
              <a:t/>
            </a:r>
            <a:endParaRPr b="0" sz="2400">
              <a:solidFill>
                <a:schemeClr val="dk1"/>
              </a:solidFill>
            </a:endParaRPr>
          </a:p>
        </p:txBody>
      </p:sp>
      <p:sp>
        <p:nvSpPr>
          <p:cNvPr id="114" name="Google Shape;114;g28f6af0d125_0_12"/>
          <p:cNvSpPr txBox="1"/>
          <p:nvPr>
            <p:ph idx="1" type="body"/>
          </p:nvPr>
        </p:nvSpPr>
        <p:spPr>
          <a:xfrm>
            <a:off x="812800" y="1143001"/>
            <a:ext cx="10668000" cy="4953000"/>
          </a:xfrm>
          <a:prstGeom prst="rect">
            <a:avLst/>
          </a:prstGeom>
        </p:spPr>
        <p:txBody>
          <a:bodyPr anchorCtr="0" anchor="t" bIns="45700" lIns="91425" spcFirstLastPara="1" rIns="91425" wrap="square" tIns="45700">
            <a:normAutofit/>
          </a:bodyPr>
          <a:lstStyle/>
          <a:p>
            <a:pPr indent="-381000" lvl="0" marL="457200" rtl="0" algn="l">
              <a:spcBef>
                <a:spcPts val="480"/>
              </a:spcBef>
              <a:spcAft>
                <a:spcPts val="0"/>
              </a:spcAft>
              <a:buSzPts val="2400"/>
              <a:buFont typeface="Arial"/>
              <a:buChar char="•"/>
            </a:pPr>
            <a:r>
              <a:rPr b="1" lang="en-US">
                <a:latin typeface="Arial"/>
                <a:ea typeface="Arial"/>
                <a:cs typeface="Arial"/>
                <a:sym typeface="Arial"/>
              </a:rPr>
              <a:t>Advanced AI Algorithms</a:t>
            </a:r>
            <a:r>
              <a:rPr lang="en-US">
                <a:latin typeface="Arial"/>
                <a:ea typeface="Arial"/>
                <a:cs typeface="Arial"/>
                <a:sym typeface="Arial"/>
              </a:rPr>
              <a:t>: Developing more sophisticated machine learning models to better detect subtle patterns and anomalies in data.</a:t>
            </a:r>
            <a:endParaRPr>
              <a:latin typeface="Arial"/>
              <a:ea typeface="Arial"/>
              <a:cs typeface="Arial"/>
              <a:sym typeface="Arial"/>
            </a:endParaRPr>
          </a:p>
          <a:p>
            <a:pPr indent="0" lvl="0" marL="457200" rtl="0" algn="l">
              <a:spcBef>
                <a:spcPts val="480"/>
              </a:spcBef>
              <a:spcAft>
                <a:spcPts val="0"/>
              </a:spcAft>
              <a:buNone/>
            </a:pPr>
            <a:r>
              <a:t/>
            </a:r>
            <a:endParaRPr/>
          </a:p>
          <a:p>
            <a:pPr indent="-381000" lvl="0" marL="457200" rtl="0" algn="l">
              <a:spcBef>
                <a:spcPts val="480"/>
              </a:spcBef>
              <a:spcAft>
                <a:spcPts val="0"/>
              </a:spcAft>
              <a:buSzPts val="2400"/>
              <a:buFont typeface="Arial"/>
              <a:buChar char="•"/>
            </a:pPr>
            <a:r>
              <a:rPr b="1" lang="en-US">
                <a:latin typeface="Arial"/>
                <a:ea typeface="Arial"/>
                <a:cs typeface="Arial"/>
                <a:sym typeface="Arial"/>
              </a:rPr>
              <a:t>Real-time Analysis</a:t>
            </a:r>
            <a:r>
              <a:rPr lang="en-US">
                <a:latin typeface="Arial"/>
                <a:ea typeface="Arial"/>
                <a:cs typeface="Arial"/>
                <a:sym typeface="Arial"/>
              </a:rPr>
              <a:t>: Implementing systems for real-time analysis to enable quicker threat detection and response.</a:t>
            </a:r>
            <a:endParaRPr>
              <a:latin typeface="Arial"/>
              <a:ea typeface="Arial"/>
              <a:cs typeface="Arial"/>
              <a:sym typeface="Arial"/>
            </a:endParaRPr>
          </a:p>
          <a:p>
            <a:pPr indent="0" lvl="0" marL="0" rtl="0" algn="l">
              <a:spcBef>
                <a:spcPts val="480"/>
              </a:spcBef>
              <a:spcAft>
                <a:spcPts val="0"/>
              </a:spcAft>
              <a:buNone/>
            </a:pPr>
            <a:r>
              <a:t/>
            </a:r>
            <a:endParaRPr/>
          </a:p>
          <a:p>
            <a:pPr indent="-381000" lvl="0" marL="457200" rtl="0" algn="l">
              <a:spcBef>
                <a:spcPts val="480"/>
              </a:spcBef>
              <a:spcAft>
                <a:spcPts val="0"/>
              </a:spcAft>
              <a:buSzPts val="2400"/>
              <a:buChar char="•"/>
            </a:pPr>
            <a:r>
              <a:rPr b="1" lang="en-US">
                <a:latin typeface="Arial"/>
                <a:ea typeface="Arial"/>
                <a:cs typeface="Arial"/>
                <a:sym typeface="Arial"/>
              </a:rPr>
              <a:t>Contextual Understanding:</a:t>
            </a:r>
            <a:r>
              <a:rPr lang="en-US">
                <a:latin typeface="Arial"/>
                <a:ea typeface="Arial"/>
                <a:cs typeface="Arial"/>
                <a:sym typeface="Arial"/>
              </a:rPr>
              <a:t> Improving algorithms to better understand the context of data and differentiate between normal and abnormal behavior.</a:t>
            </a:r>
            <a:endParaRPr>
              <a:latin typeface="Arial"/>
              <a:ea typeface="Arial"/>
              <a:cs typeface="Arial"/>
              <a:sym typeface="Arial"/>
            </a:endParaRPr>
          </a:p>
          <a:p>
            <a:pPr indent="0" lvl="0" marL="457200" rtl="0" algn="l">
              <a:spcBef>
                <a:spcPts val="480"/>
              </a:spcBef>
              <a:spcAft>
                <a:spcPts val="0"/>
              </a:spcAft>
              <a:buNone/>
            </a:pPr>
            <a:r>
              <a:t/>
            </a:r>
            <a:endParaRPr/>
          </a:p>
          <a:p>
            <a:pPr indent="-381000" lvl="0" marL="457200" rtl="0" algn="l">
              <a:spcBef>
                <a:spcPts val="480"/>
              </a:spcBef>
              <a:spcAft>
                <a:spcPts val="0"/>
              </a:spcAft>
              <a:buSzPts val="2400"/>
              <a:buChar char="•"/>
            </a:pPr>
            <a:r>
              <a:rPr b="1" lang="en-US">
                <a:latin typeface="Arial"/>
                <a:ea typeface="Arial"/>
                <a:cs typeface="Arial"/>
                <a:sym typeface="Arial"/>
              </a:rPr>
              <a:t>Integrated Solutions</a:t>
            </a:r>
            <a:r>
              <a:rPr lang="en-US">
                <a:latin typeface="Arial"/>
                <a:ea typeface="Arial"/>
                <a:cs typeface="Arial"/>
                <a:sym typeface="Arial"/>
              </a:rPr>
              <a:t>: Creating integrated platforms that combine multiple analytics techniques for a comprehensive approach to cybersecurity.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US"/>
              <a:t>Dataset</a:t>
            </a:r>
            <a:endParaRPr/>
          </a:p>
        </p:txBody>
      </p:sp>
      <p:sp>
        <p:nvSpPr>
          <p:cNvPr id="120" name="Google Shape;120;p6"/>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a:t>Our team will be utilizing the dataset provided from “</a:t>
            </a:r>
            <a:r>
              <a:rPr lang="en-US"/>
              <a:t>Open Government Data (OGD) Platform India</a:t>
            </a:r>
            <a:r>
              <a:rPr lang="en-US"/>
              <a:t>” - Cyber Crime in Indian Cities (2018 &amp; 2019)</a:t>
            </a:r>
            <a:endParaRPr/>
          </a:p>
          <a:p>
            <a:pPr indent="0" lvl="0" marL="0" rtl="0" algn="l">
              <a:spcBef>
                <a:spcPts val="0"/>
              </a:spcBef>
              <a:spcAft>
                <a:spcPts val="0"/>
              </a:spcAft>
              <a:buClr>
                <a:schemeClr val="dk1"/>
              </a:buClr>
              <a:buSzPts val="2400"/>
              <a:buNone/>
            </a:pPr>
            <a:r>
              <a:t/>
            </a:r>
            <a:endParaRPr/>
          </a:p>
          <a:p>
            <a:pPr indent="0" lvl="0" marL="0" rtl="0" algn="l">
              <a:spcBef>
                <a:spcPts val="0"/>
              </a:spcBef>
              <a:spcAft>
                <a:spcPts val="0"/>
              </a:spcAft>
              <a:buClr>
                <a:schemeClr val="dk1"/>
              </a:buClr>
              <a:buSzPts val="2400"/>
              <a:buNone/>
            </a:pPr>
            <a:r>
              <a:rPr lang="en-US"/>
              <a:t>Link to the same datasets - </a:t>
            </a:r>
            <a:r>
              <a:rPr lang="en-US">
                <a:solidFill>
                  <a:srgbClr val="0000FF"/>
                </a:solidFill>
              </a:rPr>
              <a:t>https://data.gov.in/catalog/</a:t>
            </a:r>
            <a:endParaRPr>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US"/>
              <a:t>Conclusion</a:t>
            </a:r>
            <a:endParaRPr/>
          </a:p>
        </p:txBody>
      </p:sp>
      <p:sp>
        <p:nvSpPr>
          <p:cNvPr id="126" name="Google Shape;126;p7"/>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480"/>
              </a:spcBef>
              <a:spcAft>
                <a:spcPts val="0"/>
              </a:spcAft>
              <a:buSzPts val="2400"/>
              <a:buChar char="-"/>
            </a:pPr>
            <a:r>
              <a:rPr lang="en-US"/>
              <a:t>Creation of user-friendly data visualization tools for cybersecurity analysts.</a:t>
            </a:r>
            <a:endParaRPr/>
          </a:p>
          <a:p>
            <a:pPr indent="-381000" lvl="0" marL="457200" rtl="0" algn="l">
              <a:lnSpc>
                <a:spcPct val="115000"/>
              </a:lnSpc>
              <a:spcBef>
                <a:spcPts val="0"/>
              </a:spcBef>
              <a:spcAft>
                <a:spcPts val="0"/>
              </a:spcAft>
              <a:buSzPts val="2400"/>
              <a:buChar char="-"/>
            </a:pPr>
            <a:r>
              <a:rPr lang="en-US"/>
              <a:t>Enhanced ability to detect and respond to cyber threats efficiently.</a:t>
            </a:r>
            <a:endParaRPr/>
          </a:p>
          <a:p>
            <a:pPr indent="-381000" lvl="0" marL="457200" rtl="0" algn="l">
              <a:lnSpc>
                <a:spcPct val="115000"/>
              </a:lnSpc>
              <a:spcBef>
                <a:spcPts val="0"/>
              </a:spcBef>
              <a:spcAft>
                <a:spcPts val="0"/>
              </a:spcAft>
              <a:buSzPts val="2400"/>
              <a:buChar char="-"/>
            </a:pPr>
            <a:r>
              <a:rPr lang="en-US"/>
              <a:t>Improved comprehension leading to proactive defense measures against evolving cyber threats.</a:t>
            </a:r>
            <a:endParaRPr/>
          </a:p>
          <a:p>
            <a:pPr indent="0" lvl="0" marL="0" rtl="0" algn="l">
              <a:spcBef>
                <a:spcPts val="480"/>
              </a:spcBef>
              <a:spcAft>
                <a:spcPts val="0"/>
              </a:spcAft>
              <a:buClr>
                <a:schemeClr val="dk1"/>
              </a:buClr>
              <a:buSzPts val="2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0"/>
          <p:cNvSpPr txBox="1"/>
          <p:nvPr>
            <p:ph idx="1" type="body"/>
          </p:nvPr>
        </p:nvSpPr>
        <p:spPr>
          <a:xfrm>
            <a:off x="374450" y="1538926"/>
            <a:ext cx="10668000" cy="4953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None/>
            </a:pPr>
            <a:r>
              <a:t/>
            </a:r>
            <a:endParaRPr sz="4400"/>
          </a:p>
          <a:p>
            <a:pPr indent="0" lvl="0" marL="0" rtl="0" algn="ctr">
              <a:spcBef>
                <a:spcPts val="880"/>
              </a:spcBef>
              <a:spcAft>
                <a:spcPts val="0"/>
              </a:spcAft>
              <a:buClr>
                <a:schemeClr val="dk1"/>
              </a:buClr>
              <a:buSzPts val="4400"/>
              <a:buNone/>
            </a:pPr>
            <a:r>
              <a:t/>
            </a:r>
            <a:endParaRPr sz="4400"/>
          </a:p>
          <a:p>
            <a:pPr indent="0" lvl="0" marL="0" rtl="0" algn="ctr">
              <a:spcBef>
                <a:spcPts val="1200"/>
              </a:spcBef>
              <a:spcAft>
                <a:spcPts val="0"/>
              </a:spcAft>
              <a:buClr>
                <a:schemeClr val="dk1"/>
              </a:buClr>
              <a:buSzPts val="6000"/>
              <a:buNone/>
            </a:pPr>
            <a:r>
              <a:rPr lang="en-US" sz="6000"/>
              <a:t>Thank You</a:t>
            </a:r>
            <a:endParaRPr sz="6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8f6af0d125_0_23"/>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8f6af0d125_0_23"/>
          <p:cNvSpPr txBox="1"/>
          <p:nvPr>
            <p:ph idx="1" type="body"/>
          </p:nvPr>
        </p:nvSpPr>
        <p:spPr>
          <a:xfrm>
            <a:off x="812800" y="1143001"/>
            <a:ext cx="10668000" cy="4953000"/>
          </a:xfrm>
          <a:prstGeom prst="rect">
            <a:avLst/>
          </a:prstGeom>
        </p:spPr>
        <p:txBody>
          <a:bodyPr anchorCtr="0" anchor="t" bIns="45700" lIns="91425" spcFirstLastPara="1" rIns="91425" wrap="square" tIns="45700">
            <a:normAutofit/>
          </a:bodyPr>
          <a:lstStyle/>
          <a:p>
            <a:pPr indent="0" lvl="0" marL="0" rtl="0" algn="l">
              <a:spcBef>
                <a:spcPts val="48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2023-03-16T03:26:27Z</dcterms:created>
  <dc:creator>Sanjeev P Kaulgud-Asst. Prof-CSE</dc:creator>
</cp:coreProperties>
</file>