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10693400" cx="7569200"/>
  <p:notesSz cx="7569200" cy="10693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261775" y="802000"/>
            <a:ext cx="5046375"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6900" y="5079350"/>
            <a:ext cx="6055350" cy="481202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txBox="1"/>
          <p:nvPr>
            <p:ph idx="1" type="body"/>
          </p:nvPr>
        </p:nvSpPr>
        <p:spPr>
          <a:xfrm>
            <a:off x="756900" y="5079350"/>
            <a:ext cx="605535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 name="Google Shape;43;p1:notes"/>
          <p:cNvSpPr/>
          <p:nvPr>
            <p:ph idx="2" type="sldImg"/>
          </p:nvPr>
        </p:nvSpPr>
        <p:spPr>
          <a:xfrm>
            <a:off x="2365375" y="801688"/>
            <a:ext cx="2840038"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ddea455db3_0_75:notes"/>
          <p:cNvSpPr txBox="1"/>
          <p:nvPr>
            <p:ph idx="1" type="body"/>
          </p:nvPr>
        </p:nvSpPr>
        <p:spPr>
          <a:xfrm>
            <a:off x="756900" y="5079350"/>
            <a:ext cx="6055500" cy="48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g2ddea455db3_0_75:notes"/>
          <p:cNvSpPr/>
          <p:nvPr>
            <p:ph idx="2" type="sldImg"/>
          </p:nvPr>
        </p:nvSpPr>
        <p:spPr>
          <a:xfrm>
            <a:off x="1261775" y="802000"/>
            <a:ext cx="50463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ddea455db3_0_89:notes"/>
          <p:cNvSpPr txBox="1"/>
          <p:nvPr>
            <p:ph idx="1" type="body"/>
          </p:nvPr>
        </p:nvSpPr>
        <p:spPr>
          <a:xfrm>
            <a:off x="756900" y="5079350"/>
            <a:ext cx="6055500" cy="48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g2ddea455db3_0_89:notes"/>
          <p:cNvSpPr/>
          <p:nvPr>
            <p:ph idx="2" type="sldImg"/>
          </p:nvPr>
        </p:nvSpPr>
        <p:spPr>
          <a:xfrm>
            <a:off x="1261775" y="802000"/>
            <a:ext cx="50463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dea455db3_0_107:notes"/>
          <p:cNvSpPr txBox="1"/>
          <p:nvPr>
            <p:ph idx="1" type="body"/>
          </p:nvPr>
        </p:nvSpPr>
        <p:spPr>
          <a:xfrm>
            <a:off x="756900" y="5079350"/>
            <a:ext cx="6055500" cy="48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g2ddea455db3_0_107:notes"/>
          <p:cNvSpPr/>
          <p:nvPr>
            <p:ph idx="2" type="sldImg"/>
          </p:nvPr>
        </p:nvSpPr>
        <p:spPr>
          <a:xfrm>
            <a:off x="1261775" y="802000"/>
            <a:ext cx="50463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ddea455db3_0_118:notes"/>
          <p:cNvSpPr txBox="1"/>
          <p:nvPr>
            <p:ph idx="1" type="body"/>
          </p:nvPr>
        </p:nvSpPr>
        <p:spPr>
          <a:xfrm>
            <a:off x="756900" y="5079350"/>
            <a:ext cx="6055500" cy="48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g2ddea455db3_0_118:notes"/>
          <p:cNvSpPr/>
          <p:nvPr>
            <p:ph idx="2" type="sldImg"/>
          </p:nvPr>
        </p:nvSpPr>
        <p:spPr>
          <a:xfrm>
            <a:off x="1261775" y="802000"/>
            <a:ext cx="50463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ddea455db3_0_128:notes"/>
          <p:cNvSpPr txBox="1"/>
          <p:nvPr>
            <p:ph idx="1" type="body"/>
          </p:nvPr>
        </p:nvSpPr>
        <p:spPr>
          <a:xfrm>
            <a:off x="756900" y="5079350"/>
            <a:ext cx="6055500" cy="48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g2ddea455db3_0_128:notes"/>
          <p:cNvSpPr/>
          <p:nvPr>
            <p:ph idx="2" type="sldImg"/>
          </p:nvPr>
        </p:nvSpPr>
        <p:spPr>
          <a:xfrm>
            <a:off x="1261775" y="802000"/>
            <a:ext cx="50463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ddea455db3_0_137:notes"/>
          <p:cNvSpPr txBox="1"/>
          <p:nvPr>
            <p:ph idx="1" type="body"/>
          </p:nvPr>
        </p:nvSpPr>
        <p:spPr>
          <a:xfrm>
            <a:off x="756900" y="5079350"/>
            <a:ext cx="6055500" cy="48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g2ddea455db3_0_137:notes"/>
          <p:cNvSpPr/>
          <p:nvPr>
            <p:ph idx="2" type="sldImg"/>
          </p:nvPr>
        </p:nvSpPr>
        <p:spPr>
          <a:xfrm>
            <a:off x="1261775" y="802000"/>
            <a:ext cx="50463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ddea455db3_0_151:notes"/>
          <p:cNvSpPr txBox="1"/>
          <p:nvPr>
            <p:ph idx="1" type="body"/>
          </p:nvPr>
        </p:nvSpPr>
        <p:spPr>
          <a:xfrm>
            <a:off x="756900" y="5079350"/>
            <a:ext cx="6055500" cy="48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g2ddea455db3_0_151:notes"/>
          <p:cNvSpPr/>
          <p:nvPr>
            <p:ph idx="2" type="sldImg"/>
          </p:nvPr>
        </p:nvSpPr>
        <p:spPr>
          <a:xfrm>
            <a:off x="1261775" y="802000"/>
            <a:ext cx="50463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ddea455db3_0_158:notes"/>
          <p:cNvSpPr txBox="1"/>
          <p:nvPr>
            <p:ph idx="1" type="body"/>
          </p:nvPr>
        </p:nvSpPr>
        <p:spPr>
          <a:xfrm>
            <a:off x="756900" y="5079350"/>
            <a:ext cx="6055500" cy="48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g2ddea455db3_0_158:notes"/>
          <p:cNvSpPr/>
          <p:nvPr>
            <p:ph idx="2" type="sldImg"/>
          </p:nvPr>
        </p:nvSpPr>
        <p:spPr>
          <a:xfrm>
            <a:off x="1261775" y="802000"/>
            <a:ext cx="50463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756900" y="5079350"/>
            <a:ext cx="605535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 name="Google Shape;52;p2:notes"/>
          <p:cNvSpPr/>
          <p:nvPr>
            <p:ph idx="2" type="sldImg"/>
          </p:nvPr>
        </p:nvSpPr>
        <p:spPr>
          <a:xfrm>
            <a:off x="2365375" y="801688"/>
            <a:ext cx="2840038"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4:notes"/>
          <p:cNvSpPr txBox="1"/>
          <p:nvPr>
            <p:ph idx="1" type="body"/>
          </p:nvPr>
        </p:nvSpPr>
        <p:spPr>
          <a:xfrm>
            <a:off x="756900" y="5079350"/>
            <a:ext cx="605535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8" name="Google Shape;78;p4:notes"/>
          <p:cNvSpPr/>
          <p:nvPr>
            <p:ph idx="2" type="sldImg"/>
          </p:nvPr>
        </p:nvSpPr>
        <p:spPr>
          <a:xfrm>
            <a:off x="1261775" y="802000"/>
            <a:ext cx="5046375"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ddea455db3_0_167:notes"/>
          <p:cNvSpPr txBox="1"/>
          <p:nvPr>
            <p:ph idx="1" type="body"/>
          </p:nvPr>
        </p:nvSpPr>
        <p:spPr>
          <a:xfrm>
            <a:off x="756900" y="5079350"/>
            <a:ext cx="6055500" cy="48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g2ddea455db3_0_167:notes"/>
          <p:cNvSpPr/>
          <p:nvPr>
            <p:ph idx="2" type="sldImg"/>
          </p:nvPr>
        </p:nvSpPr>
        <p:spPr>
          <a:xfrm>
            <a:off x="1261775" y="802000"/>
            <a:ext cx="50463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dea455db3_0_29:notes"/>
          <p:cNvSpPr txBox="1"/>
          <p:nvPr>
            <p:ph idx="1" type="body"/>
          </p:nvPr>
        </p:nvSpPr>
        <p:spPr>
          <a:xfrm>
            <a:off x="756900" y="5079350"/>
            <a:ext cx="6055500" cy="48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g2ddea455db3_0_29:notes"/>
          <p:cNvSpPr/>
          <p:nvPr>
            <p:ph idx="2" type="sldImg"/>
          </p:nvPr>
        </p:nvSpPr>
        <p:spPr>
          <a:xfrm>
            <a:off x="1261775" y="802000"/>
            <a:ext cx="50463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dea455db3_0_40:notes"/>
          <p:cNvSpPr txBox="1"/>
          <p:nvPr>
            <p:ph idx="1" type="body"/>
          </p:nvPr>
        </p:nvSpPr>
        <p:spPr>
          <a:xfrm>
            <a:off x="756900" y="5079350"/>
            <a:ext cx="6055500" cy="48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g2ddea455db3_0_40:notes"/>
          <p:cNvSpPr/>
          <p:nvPr>
            <p:ph idx="2" type="sldImg"/>
          </p:nvPr>
        </p:nvSpPr>
        <p:spPr>
          <a:xfrm>
            <a:off x="1261775" y="802000"/>
            <a:ext cx="50463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dea455db3_0_58:notes"/>
          <p:cNvSpPr txBox="1"/>
          <p:nvPr>
            <p:ph idx="1" type="body"/>
          </p:nvPr>
        </p:nvSpPr>
        <p:spPr>
          <a:xfrm>
            <a:off x="756900" y="5079350"/>
            <a:ext cx="6055500" cy="48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g2ddea455db3_0_58:notes"/>
          <p:cNvSpPr/>
          <p:nvPr>
            <p:ph idx="2" type="sldImg"/>
          </p:nvPr>
        </p:nvSpPr>
        <p:spPr>
          <a:xfrm>
            <a:off x="1261775" y="802000"/>
            <a:ext cx="50463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dea455db3_0_48:notes"/>
          <p:cNvSpPr txBox="1"/>
          <p:nvPr>
            <p:ph idx="1" type="body"/>
          </p:nvPr>
        </p:nvSpPr>
        <p:spPr>
          <a:xfrm>
            <a:off x="756900" y="5079350"/>
            <a:ext cx="6055500" cy="48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g2ddea455db3_0_48:notes"/>
          <p:cNvSpPr/>
          <p:nvPr>
            <p:ph idx="2" type="sldImg"/>
          </p:nvPr>
        </p:nvSpPr>
        <p:spPr>
          <a:xfrm>
            <a:off x="1261775" y="802000"/>
            <a:ext cx="50463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dea455db3_0_67:notes"/>
          <p:cNvSpPr txBox="1"/>
          <p:nvPr>
            <p:ph idx="1" type="body"/>
          </p:nvPr>
        </p:nvSpPr>
        <p:spPr>
          <a:xfrm>
            <a:off x="756900" y="5079350"/>
            <a:ext cx="6055500" cy="48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g2ddea455db3_0_67:notes"/>
          <p:cNvSpPr/>
          <p:nvPr>
            <p:ph idx="2" type="sldImg"/>
          </p:nvPr>
        </p:nvSpPr>
        <p:spPr>
          <a:xfrm>
            <a:off x="1261775" y="802000"/>
            <a:ext cx="50463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3" name="Shape 13"/>
        <p:cNvGrpSpPr/>
        <p:nvPr/>
      </p:nvGrpSpPr>
      <p:grpSpPr>
        <a:xfrm>
          <a:off x="0" y="0"/>
          <a:ext cx="0" cy="0"/>
          <a:chOff x="0" y="0"/>
          <a:chExt cx="0" cy="0"/>
        </a:xfrm>
      </p:grpSpPr>
      <p:sp>
        <p:nvSpPr>
          <p:cNvPr id="14" name="Google Shape;14;p2"/>
          <p:cNvSpPr txBox="1"/>
          <p:nvPr>
            <p:ph idx="11" type="ftr"/>
          </p:nvPr>
        </p:nvSpPr>
        <p:spPr>
          <a:xfrm>
            <a:off x="2573528" y="9944862"/>
            <a:ext cx="2422144" cy="53467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0" type="dt"/>
          </p:nvPr>
        </p:nvSpPr>
        <p:spPr>
          <a:xfrm>
            <a:off x="378460" y="9944862"/>
            <a:ext cx="1740916" cy="53467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6604324" y="9715021"/>
            <a:ext cx="165100" cy="194309"/>
          </a:xfrm>
          <a:prstGeom prst="rect">
            <a:avLst/>
          </a:prstGeom>
          <a:noFill/>
          <a:ln>
            <a:noFill/>
          </a:ln>
        </p:spPr>
        <p:txBody>
          <a:bodyPr anchorCtr="0" anchor="t" bIns="0" lIns="0" spcFirstLastPara="1" rIns="0" wrap="square" tIns="0">
            <a:spAutoFit/>
          </a:bodyPr>
          <a:lstStyle>
            <a:lvl1pPr indent="0" lvl="0"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1pPr>
            <a:lvl2pPr indent="0" lvl="1"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2pPr>
            <a:lvl3pPr indent="0" lvl="2"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3pPr>
            <a:lvl4pPr indent="0" lvl="3"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4pPr>
            <a:lvl5pPr indent="0" lvl="4"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5pPr>
            <a:lvl6pPr indent="0" lvl="5"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6pPr>
            <a:lvl7pPr indent="0" lvl="6"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7pPr>
            <a:lvl8pPr indent="0" lvl="7"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8pPr>
            <a:lvl9pPr indent="0" lvl="8"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7" name="Shape 17"/>
        <p:cNvGrpSpPr/>
        <p:nvPr/>
      </p:nvGrpSpPr>
      <p:grpSpPr>
        <a:xfrm>
          <a:off x="0" y="0"/>
          <a:ext cx="0" cy="0"/>
          <a:chOff x="0" y="0"/>
          <a:chExt cx="0" cy="0"/>
        </a:xfrm>
      </p:grpSpPr>
      <p:sp>
        <p:nvSpPr>
          <p:cNvPr id="18" name="Google Shape;18;p3"/>
          <p:cNvSpPr txBox="1"/>
          <p:nvPr>
            <p:ph type="ctrTitle"/>
          </p:nvPr>
        </p:nvSpPr>
        <p:spPr>
          <a:xfrm>
            <a:off x="567690" y="3314954"/>
            <a:ext cx="6433820" cy="224561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subTitle"/>
          </p:nvPr>
        </p:nvSpPr>
        <p:spPr>
          <a:xfrm>
            <a:off x="1135380" y="5988304"/>
            <a:ext cx="5298440" cy="267335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1" type="ftr"/>
          </p:nvPr>
        </p:nvSpPr>
        <p:spPr>
          <a:xfrm>
            <a:off x="2573528" y="9944862"/>
            <a:ext cx="2422144" cy="53467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0" type="dt"/>
          </p:nvPr>
        </p:nvSpPr>
        <p:spPr>
          <a:xfrm>
            <a:off x="378460" y="9944862"/>
            <a:ext cx="1740916" cy="53467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6604324" y="9715021"/>
            <a:ext cx="165100" cy="194309"/>
          </a:xfrm>
          <a:prstGeom prst="rect">
            <a:avLst/>
          </a:prstGeom>
          <a:noFill/>
          <a:ln>
            <a:noFill/>
          </a:ln>
        </p:spPr>
        <p:txBody>
          <a:bodyPr anchorCtr="0" anchor="t" bIns="0" lIns="0" spcFirstLastPara="1" rIns="0" wrap="square" tIns="0">
            <a:spAutoFit/>
          </a:bodyPr>
          <a:lstStyle>
            <a:lvl1pPr indent="0" lvl="0"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1pPr>
            <a:lvl2pPr indent="0" lvl="1"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2pPr>
            <a:lvl3pPr indent="0" lvl="2"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3pPr>
            <a:lvl4pPr indent="0" lvl="3"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4pPr>
            <a:lvl5pPr indent="0" lvl="4"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5pPr>
            <a:lvl6pPr indent="0" lvl="5"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6pPr>
            <a:lvl7pPr indent="0" lvl="6"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7pPr>
            <a:lvl8pPr indent="0" lvl="7"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8pPr>
            <a:lvl9pPr indent="0" lvl="8"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 name="Shape 23"/>
        <p:cNvGrpSpPr/>
        <p:nvPr/>
      </p:nvGrpSpPr>
      <p:grpSpPr>
        <a:xfrm>
          <a:off x="0" y="0"/>
          <a:ext cx="0" cy="0"/>
          <a:chOff x="0" y="0"/>
          <a:chExt cx="0" cy="0"/>
        </a:xfrm>
      </p:grpSpPr>
      <p:sp>
        <p:nvSpPr>
          <p:cNvPr id="24" name="Google Shape;24;p4"/>
          <p:cNvSpPr txBox="1"/>
          <p:nvPr>
            <p:ph type="title"/>
          </p:nvPr>
        </p:nvSpPr>
        <p:spPr>
          <a:xfrm>
            <a:off x="378460" y="427736"/>
            <a:ext cx="6812280" cy="171094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378460" y="2459482"/>
            <a:ext cx="6812280" cy="70576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6" name="Google Shape;26;p4"/>
          <p:cNvSpPr txBox="1"/>
          <p:nvPr>
            <p:ph idx="11" type="ftr"/>
          </p:nvPr>
        </p:nvSpPr>
        <p:spPr>
          <a:xfrm>
            <a:off x="2573528" y="9944862"/>
            <a:ext cx="2422144" cy="53467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0" type="dt"/>
          </p:nvPr>
        </p:nvSpPr>
        <p:spPr>
          <a:xfrm>
            <a:off x="378460" y="9944862"/>
            <a:ext cx="1740916" cy="53467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6604324" y="9715021"/>
            <a:ext cx="165100" cy="194309"/>
          </a:xfrm>
          <a:prstGeom prst="rect">
            <a:avLst/>
          </a:prstGeom>
          <a:noFill/>
          <a:ln>
            <a:noFill/>
          </a:ln>
        </p:spPr>
        <p:txBody>
          <a:bodyPr anchorCtr="0" anchor="t" bIns="0" lIns="0" spcFirstLastPara="1" rIns="0" wrap="square" tIns="0">
            <a:spAutoFit/>
          </a:bodyPr>
          <a:lstStyle>
            <a:lvl1pPr indent="0" lvl="0"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1pPr>
            <a:lvl2pPr indent="0" lvl="1"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2pPr>
            <a:lvl3pPr indent="0" lvl="2"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3pPr>
            <a:lvl4pPr indent="0" lvl="3"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4pPr>
            <a:lvl5pPr indent="0" lvl="4"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5pPr>
            <a:lvl6pPr indent="0" lvl="5"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6pPr>
            <a:lvl7pPr indent="0" lvl="6"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7pPr>
            <a:lvl8pPr indent="0" lvl="7"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8pPr>
            <a:lvl9pPr indent="0" lvl="8"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 name="Shape 29"/>
        <p:cNvGrpSpPr/>
        <p:nvPr/>
      </p:nvGrpSpPr>
      <p:grpSpPr>
        <a:xfrm>
          <a:off x="0" y="0"/>
          <a:ext cx="0" cy="0"/>
          <a:chOff x="0" y="0"/>
          <a:chExt cx="0" cy="0"/>
        </a:xfrm>
      </p:grpSpPr>
      <p:sp>
        <p:nvSpPr>
          <p:cNvPr id="30" name="Google Shape;30;p5"/>
          <p:cNvSpPr txBox="1"/>
          <p:nvPr>
            <p:ph type="title"/>
          </p:nvPr>
        </p:nvSpPr>
        <p:spPr>
          <a:xfrm>
            <a:off x="378460" y="427736"/>
            <a:ext cx="6812280" cy="171094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378460" y="2459482"/>
            <a:ext cx="3292602" cy="70576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2" name="Google Shape;32;p5"/>
          <p:cNvSpPr txBox="1"/>
          <p:nvPr>
            <p:ph idx="2" type="body"/>
          </p:nvPr>
        </p:nvSpPr>
        <p:spPr>
          <a:xfrm>
            <a:off x="3898138" y="2459482"/>
            <a:ext cx="3292602" cy="70576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3" name="Google Shape;33;p5"/>
          <p:cNvSpPr txBox="1"/>
          <p:nvPr>
            <p:ph idx="11" type="ftr"/>
          </p:nvPr>
        </p:nvSpPr>
        <p:spPr>
          <a:xfrm>
            <a:off x="2573528" y="9944862"/>
            <a:ext cx="2422144" cy="53467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0" type="dt"/>
          </p:nvPr>
        </p:nvSpPr>
        <p:spPr>
          <a:xfrm>
            <a:off x="378460" y="9944862"/>
            <a:ext cx="1740916" cy="53467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6604324" y="9715021"/>
            <a:ext cx="165100" cy="194309"/>
          </a:xfrm>
          <a:prstGeom prst="rect">
            <a:avLst/>
          </a:prstGeom>
          <a:noFill/>
          <a:ln>
            <a:noFill/>
          </a:ln>
        </p:spPr>
        <p:txBody>
          <a:bodyPr anchorCtr="0" anchor="t" bIns="0" lIns="0" spcFirstLastPara="1" rIns="0" wrap="square" tIns="0">
            <a:spAutoFit/>
          </a:bodyPr>
          <a:lstStyle>
            <a:lvl1pPr indent="0" lvl="0"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1pPr>
            <a:lvl2pPr indent="0" lvl="1"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2pPr>
            <a:lvl3pPr indent="0" lvl="2"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3pPr>
            <a:lvl4pPr indent="0" lvl="3"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4pPr>
            <a:lvl5pPr indent="0" lvl="4"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5pPr>
            <a:lvl6pPr indent="0" lvl="5"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6pPr>
            <a:lvl7pPr indent="0" lvl="6"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7pPr>
            <a:lvl8pPr indent="0" lvl="7"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8pPr>
            <a:lvl9pPr indent="0" lvl="8"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6" name="Shape 36"/>
        <p:cNvGrpSpPr/>
        <p:nvPr/>
      </p:nvGrpSpPr>
      <p:grpSpPr>
        <a:xfrm>
          <a:off x="0" y="0"/>
          <a:ext cx="0" cy="0"/>
          <a:chOff x="0" y="0"/>
          <a:chExt cx="0" cy="0"/>
        </a:xfrm>
      </p:grpSpPr>
      <p:sp>
        <p:nvSpPr>
          <p:cNvPr id="37" name="Google Shape;37;p6"/>
          <p:cNvSpPr txBox="1"/>
          <p:nvPr>
            <p:ph type="title"/>
          </p:nvPr>
        </p:nvSpPr>
        <p:spPr>
          <a:xfrm>
            <a:off x="378460" y="427736"/>
            <a:ext cx="6812280" cy="171094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2573528" y="9944862"/>
            <a:ext cx="2422144" cy="53467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0" type="dt"/>
          </p:nvPr>
        </p:nvSpPr>
        <p:spPr>
          <a:xfrm>
            <a:off x="378460" y="9944862"/>
            <a:ext cx="1740916" cy="53467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2" type="sldNum"/>
          </p:nvPr>
        </p:nvSpPr>
        <p:spPr>
          <a:xfrm>
            <a:off x="6604324" y="9715021"/>
            <a:ext cx="165100" cy="194309"/>
          </a:xfrm>
          <a:prstGeom prst="rect">
            <a:avLst/>
          </a:prstGeom>
          <a:noFill/>
          <a:ln>
            <a:noFill/>
          </a:ln>
        </p:spPr>
        <p:txBody>
          <a:bodyPr anchorCtr="0" anchor="t" bIns="0" lIns="0" spcFirstLastPara="1" rIns="0" wrap="square" tIns="0">
            <a:spAutoFit/>
          </a:bodyPr>
          <a:lstStyle>
            <a:lvl1pPr indent="0" lvl="0"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1pPr>
            <a:lvl2pPr indent="0" lvl="1"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2pPr>
            <a:lvl3pPr indent="0" lvl="2"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3pPr>
            <a:lvl4pPr indent="0" lvl="3"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4pPr>
            <a:lvl5pPr indent="0" lvl="4"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5pPr>
            <a:lvl6pPr indent="0" lvl="5"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6pPr>
            <a:lvl7pPr indent="0" lvl="6"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7pPr>
            <a:lvl8pPr indent="0" lvl="7"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8pPr>
            <a:lvl9pPr indent="0" lvl="8"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041400" y="654050"/>
            <a:ext cx="5676900" cy="0"/>
          </a:xfrm>
          <a:custGeom>
            <a:rect b="b" l="l" r="r" t="t"/>
            <a:pathLst>
              <a:path extrusionOk="0" h="120000" w="5676900">
                <a:moveTo>
                  <a:pt x="0" y="0"/>
                </a:moveTo>
                <a:lnTo>
                  <a:pt x="5676900" y="0"/>
                </a:lnTo>
              </a:path>
            </a:pathLst>
          </a:cu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1"/>
          <p:cNvSpPr/>
          <p:nvPr/>
        </p:nvSpPr>
        <p:spPr>
          <a:xfrm>
            <a:off x="1041400" y="9531353"/>
            <a:ext cx="5676900" cy="0"/>
          </a:xfrm>
          <a:custGeom>
            <a:rect b="b" l="l" r="r" t="t"/>
            <a:pathLst>
              <a:path extrusionOk="0" h="120000" w="5676900">
                <a:moveTo>
                  <a:pt x="0" y="0"/>
                </a:moveTo>
                <a:lnTo>
                  <a:pt x="5676900" y="0"/>
                </a:lnTo>
              </a:path>
            </a:pathLst>
          </a:cu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 name="Google Shape;8;p1"/>
          <p:cNvSpPr txBox="1"/>
          <p:nvPr>
            <p:ph type="title"/>
          </p:nvPr>
        </p:nvSpPr>
        <p:spPr>
          <a:xfrm>
            <a:off x="378460" y="427736"/>
            <a:ext cx="6812280" cy="1710944"/>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1"/>
          <p:cNvSpPr txBox="1"/>
          <p:nvPr>
            <p:ph idx="1" type="body"/>
          </p:nvPr>
        </p:nvSpPr>
        <p:spPr>
          <a:xfrm>
            <a:off x="378460" y="2459482"/>
            <a:ext cx="6812280" cy="7057644"/>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0" name="Google Shape;10;p1"/>
          <p:cNvSpPr txBox="1"/>
          <p:nvPr>
            <p:ph idx="11" type="ftr"/>
          </p:nvPr>
        </p:nvSpPr>
        <p:spPr>
          <a:xfrm>
            <a:off x="2573528" y="9944862"/>
            <a:ext cx="2422144" cy="53467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0" type="dt"/>
          </p:nvPr>
        </p:nvSpPr>
        <p:spPr>
          <a:xfrm>
            <a:off x="378460" y="9944862"/>
            <a:ext cx="1740916" cy="53467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
          <p:cNvSpPr txBox="1"/>
          <p:nvPr>
            <p:ph idx="12" type="sldNum"/>
          </p:nvPr>
        </p:nvSpPr>
        <p:spPr>
          <a:xfrm>
            <a:off x="6604324" y="9715021"/>
            <a:ext cx="165100" cy="194309"/>
          </a:xfrm>
          <a:prstGeom prst="rect">
            <a:avLst/>
          </a:prstGeom>
          <a:noFill/>
          <a:ln>
            <a:noFill/>
          </a:ln>
        </p:spPr>
        <p:txBody>
          <a:bodyPr anchorCtr="0" anchor="t" bIns="0" lIns="0" spcFirstLastPara="1" rIns="0" wrap="square" tIns="0">
            <a:spAutoFit/>
          </a:bodyPr>
          <a:lstStyle>
            <a:lvl1pPr indent="0" lvl="0" marL="38100" marR="0" rtl="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1pPr>
            <a:lvl2pPr indent="0" lvl="1" marL="38100" marR="0" rtl="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2pPr>
            <a:lvl3pPr indent="0" lvl="2" marL="38100" marR="0" rtl="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3pPr>
            <a:lvl4pPr indent="0" lvl="3" marL="38100" marR="0" rtl="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4pPr>
            <a:lvl5pPr indent="0" lvl="4" marL="38100" marR="0" rtl="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5pPr>
            <a:lvl6pPr indent="0" lvl="5" marL="38100" marR="0" rtl="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6pPr>
            <a:lvl7pPr indent="0" lvl="6" marL="38100" marR="0" rtl="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7pPr>
            <a:lvl8pPr indent="0" lvl="7" marL="38100" marR="0" rtl="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8pPr>
            <a:lvl9pPr indent="0" lvl="8" marL="38100" marR="0" rtl="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9pPr>
          </a:lstStyle>
          <a:p>
            <a:pPr indent="0" lvl="0" marL="38100" rtl="0" algn="l">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 name="Shape 44"/>
        <p:cNvGrpSpPr/>
        <p:nvPr/>
      </p:nvGrpSpPr>
      <p:grpSpPr>
        <a:xfrm>
          <a:off x="0" y="0"/>
          <a:ext cx="0" cy="0"/>
          <a:chOff x="0" y="0"/>
          <a:chExt cx="0" cy="0"/>
        </a:xfrm>
      </p:grpSpPr>
      <p:sp>
        <p:nvSpPr>
          <p:cNvPr id="45" name="Google Shape;45;p7"/>
          <p:cNvSpPr txBox="1"/>
          <p:nvPr/>
        </p:nvSpPr>
        <p:spPr>
          <a:xfrm>
            <a:off x="1817027" y="849591"/>
            <a:ext cx="4015104" cy="764540"/>
          </a:xfrm>
          <a:prstGeom prst="rect">
            <a:avLst/>
          </a:prstGeom>
          <a:noFill/>
          <a:ln>
            <a:noFill/>
          </a:ln>
        </p:spPr>
        <p:txBody>
          <a:bodyPr anchorCtr="0" anchor="t" bIns="0" lIns="0" spcFirstLastPara="1" rIns="0" wrap="square" tIns="12700">
            <a:spAutoFit/>
          </a:bodyPr>
          <a:lstStyle/>
          <a:p>
            <a:pPr indent="-835025" lvl="0" marL="847089" marR="5080" rtl="0" algn="l">
              <a:lnSpc>
                <a:spcPct val="110200"/>
              </a:lnSpc>
              <a:spcBef>
                <a:spcPts val="0"/>
              </a:spcBef>
              <a:spcAft>
                <a:spcPts val="0"/>
              </a:spcAft>
              <a:buClr>
                <a:srgbClr val="000000"/>
              </a:buClr>
              <a:buSzPts val="2200"/>
              <a:buFont typeface="Arial"/>
              <a:buNone/>
            </a:pPr>
            <a:r>
              <a:rPr b="1" i="0" lang="en-US" sz="2200" u="none" cap="none" strike="noStrike">
                <a:solidFill>
                  <a:srgbClr val="000000"/>
                </a:solidFill>
                <a:latin typeface="Times New Roman"/>
                <a:ea typeface="Times New Roman"/>
                <a:cs typeface="Times New Roman"/>
                <a:sym typeface="Times New Roman"/>
              </a:rPr>
              <a:t>DATA VISUALIZATION WITH COVID DATASET</a:t>
            </a:r>
            <a:endParaRPr b="0" i="0" sz="2200" u="none" cap="none" strike="noStrike">
              <a:solidFill>
                <a:srgbClr val="000000"/>
              </a:solidFill>
              <a:latin typeface="Times New Roman"/>
              <a:ea typeface="Times New Roman"/>
              <a:cs typeface="Times New Roman"/>
              <a:sym typeface="Times New Roman"/>
            </a:endParaRPr>
          </a:p>
        </p:txBody>
      </p:sp>
      <p:sp>
        <p:nvSpPr>
          <p:cNvPr id="46" name="Google Shape;46;p7"/>
          <p:cNvSpPr txBox="1"/>
          <p:nvPr/>
        </p:nvSpPr>
        <p:spPr>
          <a:xfrm>
            <a:off x="1816492" y="2031124"/>
            <a:ext cx="3928800" cy="5291705"/>
          </a:xfrm>
          <a:prstGeom prst="rect">
            <a:avLst/>
          </a:prstGeom>
          <a:noFill/>
          <a:ln>
            <a:noFill/>
          </a:ln>
        </p:spPr>
        <p:txBody>
          <a:bodyPr anchorCtr="0" anchor="t" bIns="0" lIns="0" spcFirstLastPara="1" rIns="0" wrap="square" tIns="12700">
            <a:spAutoFit/>
          </a:bodyPr>
          <a:lstStyle/>
          <a:p>
            <a:pPr indent="0" lvl="0" marL="25527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A PROJECT REPORT</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55"/>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255270" marR="0" rtl="0" algn="ctr">
              <a:lnSpc>
                <a:spcPct val="100000"/>
              </a:lnSpc>
              <a:spcBef>
                <a:spcPts val="0"/>
              </a:spcBef>
              <a:spcAft>
                <a:spcPts val="0"/>
              </a:spcAft>
              <a:buClr>
                <a:srgbClr val="000000"/>
              </a:buClr>
              <a:buSzPts val="1400"/>
              <a:buFont typeface="Arial"/>
              <a:buNone/>
            </a:pPr>
            <a:r>
              <a:rPr b="1" i="1" lang="en-US" sz="1400" u="none" cap="none" strike="noStrike">
                <a:solidFill>
                  <a:srgbClr val="000000"/>
                </a:solidFill>
                <a:latin typeface="Times New Roman"/>
                <a:ea typeface="Times New Roman"/>
                <a:cs typeface="Times New Roman"/>
                <a:sym typeface="Times New Roman"/>
              </a:rPr>
              <a:t>Submitted by,</a:t>
            </a:r>
            <a:endParaRPr b="0" i="0" sz="1400" u="none" cap="none" strike="noStrike">
              <a:solidFill>
                <a:srgbClr val="000000"/>
              </a:solidFill>
              <a:latin typeface="Times New Roman"/>
              <a:ea typeface="Times New Roman"/>
              <a:cs typeface="Times New Roman"/>
              <a:sym typeface="Times New Roman"/>
            </a:endParaRPr>
          </a:p>
          <a:p>
            <a:pPr indent="0" lvl="0" marL="598805" marR="335280" rtl="0" algn="ctr">
              <a:lnSpc>
                <a:spcPct val="110200"/>
              </a:lnSpc>
              <a:spcBef>
                <a:spcPts val="1535"/>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THEJAS V- 20201ISE0054 VIKRAM - 20201ISE0055</a:t>
            </a:r>
            <a:endParaRPr b="0" i="0" sz="1600" u="none" cap="none" strike="noStrike">
              <a:solidFill>
                <a:srgbClr val="000000"/>
              </a:solidFill>
              <a:latin typeface="Times New Roman"/>
              <a:ea typeface="Times New Roman"/>
              <a:cs typeface="Times New Roman"/>
              <a:sym typeface="Times New Roman"/>
            </a:endParaRPr>
          </a:p>
          <a:p>
            <a:pPr indent="0" lvl="0" marL="255904" marR="0" rtl="0" algn="ctr">
              <a:lnSpc>
                <a:spcPct val="100000"/>
              </a:lnSpc>
              <a:spcBef>
                <a:spcPts val="195"/>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  SHREYAS S - 20201ISE0085</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76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b="1" i="1" lang="en-US" sz="1400" u="none" cap="none" strike="noStrike">
                <a:solidFill>
                  <a:srgbClr val="000000"/>
                </a:solidFill>
                <a:latin typeface="Times New Roman"/>
                <a:ea typeface="Times New Roman"/>
                <a:cs typeface="Times New Roman"/>
                <a:sym typeface="Times New Roman"/>
              </a:rPr>
              <a:t>Under the guidance of,</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16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Ms. POORNIMA S</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019"/>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b="1" i="1" lang="en-US" sz="1400" u="none" cap="none" strike="noStrike">
                <a:solidFill>
                  <a:srgbClr val="000000"/>
                </a:solidFill>
                <a:latin typeface="Times New Roman"/>
                <a:ea typeface="Times New Roman"/>
                <a:cs typeface="Times New Roman"/>
                <a:sym typeface="Times New Roman"/>
              </a:rPr>
              <a:t>in partial fulfillment for the award of the degree of</a:t>
            </a:r>
            <a:endParaRPr b="0" i="0" sz="1400" u="none" cap="none" strike="noStrike">
              <a:solidFill>
                <a:srgbClr val="000000"/>
              </a:solidFill>
              <a:latin typeface="Times New Roman"/>
              <a:ea typeface="Times New Roman"/>
              <a:cs typeface="Times New Roman"/>
              <a:sym typeface="Times New Roman"/>
            </a:endParaRPr>
          </a:p>
          <a:p>
            <a:pPr indent="0" lvl="0" marL="27305" marR="0" rtl="0" algn="ctr">
              <a:lnSpc>
                <a:spcPct val="100000"/>
              </a:lnSpc>
              <a:spcBef>
                <a:spcPts val="155"/>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BACHELOR OF TECHNOLOGY</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459"/>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a:p>
            <a:pPr indent="0" lvl="0" marL="26669"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IN</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6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INFORMATION SCIENCE AND ENGINEERING</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409"/>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55244"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At</a:t>
            </a:r>
            <a:endParaRPr b="0" i="0" sz="1400" u="none" cap="none" strike="noStrike">
              <a:solidFill>
                <a:srgbClr val="000000"/>
              </a:solidFill>
              <a:latin typeface="Times New Roman"/>
              <a:ea typeface="Times New Roman"/>
              <a:cs typeface="Times New Roman"/>
              <a:sym typeface="Times New Roman"/>
            </a:endParaRPr>
          </a:p>
        </p:txBody>
      </p:sp>
      <p:sp>
        <p:nvSpPr>
          <p:cNvPr id="47" name="Google Shape;47;p7"/>
          <p:cNvSpPr txBox="1"/>
          <p:nvPr/>
        </p:nvSpPr>
        <p:spPr>
          <a:xfrm>
            <a:off x="2462792" y="8701153"/>
            <a:ext cx="2673350" cy="831850"/>
          </a:xfrm>
          <a:prstGeom prst="rect">
            <a:avLst/>
          </a:prstGeom>
          <a:noFill/>
          <a:ln>
            <a:noFill/>
          </a:ln>
        </p:spPr>
        <p:txBody>
          <a:bodyPr anchorCtr="0" anchor="t" bIns="0" lIns="0" spcFirstLastPara="1" rIns="0" wrap="square" tIns="12700">
            <a:spAutoFit/>
          </a:bodyPr>
          <a:lstStyle/>
          <a:p>
            <a:pPr indent="0" lvl="0" marL="12700" marR="5080" rtl="0" algn="ctr">
              <a:lnSpc>
                <a:spcPct val="1102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PRESIDENCY UNIVERSITY BENGALURU</a:t>
            </a:r>
            <a:endParaRPr b="0" i="0" sz="1600" u="none" cap="none" strike="noStrike">
              <a:solidFill>
                <a:srgbClr val="000000"/>
              </a:solidFill>
              <a:latin typeface="Times New Roman"/>
              <a:ea typeface="Times New Roman"/>
              <a:cs typeface="Times New Roman"/>
              <a:sym typeface="Times New Roman"/>
            </a:endParaRPr>
          </a:p>
          <a:p>
            <a:pPr indent="0" lvl="0" marL="0" marR="24130" rtl="0" algn="ctr">
              <a:lnSpc>
                <a:spcPct val="100000"/>
              </a:lnSpc>
              <a:spcBef>
                <a:spcPts val="195"/>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JANUARY 2024</a:t>
            </a:r>
            <a:endParaRPr b="0" i="0" sz="1600" u="none" cap="none" strike="noStrike">
              <a:solidFill>
                <a:srgbClr val="000000"/>
              </a:solidFill>
              <a:latin typeface="Times New Roman"/>
              <a:ea typeface="Times New Roman"/>
              <a:cs typeface="Times New Roman"/>
              <a:sym typeface="Times New Roman"/>
            </a:endParaRPr>
          </a:p>
        </p:txBody>
      </p:sp>
      <p:pic>
        <p:nvPicPr>
          <p:cNvPr id="48" name="Google Shape;48;p7"/>
          <p:cNvPicPr preferRelativeResize="0"/>
          <p:nvPr/>
        </p:nvPicPr>
        <p:blipFill rotWithShape="1">
          <a:blip r:embed="rId3">
            <a:alphaModFix/>
          </a:blip>
          <a:srcRect b="0" l="0" r="0" t="0"/>
          <a:stretch/>
        </p:blipFill>
        <p:spPr>
          <a:xfrm>
            <a:off x="3057525" y="7398553"/>
            <a:ext cx="1438275" cy="1228721"/>
          </a:xfrm>
          <a:prstGeom prst="rect">
            <a:avLst/>
          </a:prstGeom>
          <a:noFill/>
          <a:ln>
            <a:noFill/>
          </a:ln>
        </p:spPr>
      </p:pic>
      <p:sp>
        <p:nvSpPr>
          <p:cNvPr id="49" name="Google Shape;49;p7"/>
          <p:cNvSpPr txBox="1"/>
          <p:nvPr/>
        </p:nvSpPr>
        <p:spPr>
          <a:xfrm>
            <a:off x="5183650" y="3246375"/>
            <a:ext cx="2440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6"/>
          <p:cNvSpPr txBox="1"/>
          <p:nvPr/>
        </p:nvSpPr>
        <p:spPr>
          <a:xfrm>
            <a:off x="180800" y="435225"/>
            <a:ext cx="7388400" cy="10596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16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p>
            <a:pPr indent="0" lvl="0" marL="0" marR="10795"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a:p>
            <a:pPr indent="0" lvl="0" marL="0" marR="10795" rtl="0" algn="ctr">
              <a:lnSpc>
                <a:spcPct val="100000"/>
              </a:lnSpc>
              <a:spcBef>
                <a:spcPts val="840"/>
              </a:spcBef>
              <a:spcAft>
                <a:spcPts val="0"/>
              </a:spcAft>
              <a:buClr>
                <a:srgbClr val="000000"/>
              </a:buClr>
              <a:buSzPts val="1600"/>
              <a:buFont typeface="Arial"/>
              <a:buNone/>
            </a:pPr>
            <a:r>
              <a:rPr b="1" lang="en-US" sz="2200">
                <a:latin typeface="Times New Roman"/>
                <a:ea typeface="Times New Roman"/>
                <a:cs typeface="Times New Roman"/>
                <a:sym typeface="Times New Roman"/>
              </a:rPr>
              <a:t>RESULTS</a:t>
            </a:r>
            <a:endParaRPr b="0" i="0" sz="2200" u="none" cap="none" strike="noStrike">
              <a:solidFill>
                <a:srgbClr val="000000"/>
              </a:solidFill>
              <a:latin typeface="Times New Roman"/>
              <a:ea typeface="Times New Roman"/>
              <a:cs typeface="Times New Roman"/>
              <a:sym typeface="Times New Roman"/>
            </a:endParaRPr>
          </a:p>
          <a:p>
            <a:pPr indent="0" lvl="0" marL="0" marR="46990" rtl="0" algn="l">
              <a:lnSpc>
                <a:spcPct val="143700"/>
              </a:lnSpc>
              <a:spcBef>
                <a:spcPts val="0"/>
              </a:spcBef>
              <a:spcAft>
                <a:spcPts val="0"/>
              </a:spcAft>
              <a:buNone/>
            </a:pPr>
            <a:r>
              <a:t/>
            </a:r>
            <a:endParaRPr sz="1200">
              <a:latin typeface="Times New Roman"/>
              <a:ea typeface="Times New Roman"/>
              <a:cs typeface="Times New Roman"/>
              <a:sym typeface="Times New Roman"/>
            </a:endParaRPr>
          </a:p>
        </p:txBody>
      </p:sp>
      <p:sp>
        <p:nvSpPr>
          <p:cNvPr id="137" name="Google Shape;137;p16"/>
          <p:cNvSpPr txBox="1"/>
          <p:nvPr/>
        </p:nvSpPr>
        <p:spPr>
          <a:xfrm>
            <a:off x="1384868" y="9553838"/>
            <a:ext cx="4992900" cy="169200"/>
          </a:xfrm>
          <a:prstGeom prst="rect">
            <a:avLst/>
          </a:prstGeom>
          <a:noFill/>
          <a:ln>
            <a:noFill/>
          </a:ln>
        </p:spPr>
        <p:txBody>
          <a:bodyPr anchorCtr="0" anchor="t" bIns="0" lIns="0" spcFirstLastPara="1" rIns="0" wrap="square" tIns="0">
            <a:spAutoFit/>
          </a:bodyPr>
          <a:lstStyle/>
          <a:p>
            <a:pPr indent="0" lvl="0" marL="12700" marR="0" rtl="0" algn="l">
              <a:lnSpc>
                <a:spcPct val="118181"/>
              </a:lnSpc>
              <a:spcBef>
                <a:spcPts val="0"/>
              </a:spcBef>
              <a:spcAft>
                <a:spcPts val="0"/>
              </a:spcAft>
              <a:buClr>
                <a:srgbClr val="000000"/>
              </a:buClr>
              <a:buSzPts val="1100"/>
              <a:buFont typeface="Arial"/>
              <a:buNone/>
            </a:pPr>
            <a:r>
              <a:rPr b="0" i="0" lang="en-US" sz="1100" u="none" cap="none" strike="noStrike">
                <a:solidFill>
                  <a:srgbClr val="000000"/>
                </a:solidFill>
                <a:latin typeface="Times New Roman"/>
                <a:ea typeface="Times New Roman"/>
                <a:cs typeface="Times New Roman"/>
                <a:sym typeface="Times New Roman"/>
              </a:rPr>
              <a:t>School of Computer Science Engineering &amp; Information Science, Presidency University.</a:t>
            </a:r>
            <a:endParaRPr b="0" i="0" sz="1100" u="none" cap="none" strike="noStrike">
              <a:solidFill>
                <a:srgbClr val="000000"/>
              </a:solidFill>
              <a:latin typeface="Times New Roman"/>
              <a:ea typeface="Times New Roman"/>
              <a:cs typeface="Times New Roman"/>
              <a:sym typeface="Times New Roman"/>
            </a:endParaRPr>
          </a:p>
        </p:txBody>
      </p:sp>
      <p:sp>
        <p:nvSpPr>
          <p:cNvPr id="138" name="Google Shape;138;p16"/>
          <p:cNvSpPr txBox="1"/>
          <p:nvPr/>
        </p:nvSpPr>
        <p:spPr>
          <a:xfrm>
            <a:off x="0" y="8976700"/>
            <a:ext cx="76245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8</a:t>
            </a:r>
            <a:endParaRPr b="0" i="0" sz="1800" u="none" cap="none" strike="noStrike">
              <a:solidFill>
                <a:srgbClr val="000000"/>
              </a:solidFill>
              <a:latin typeface="Calibri"/>
              <a:ea typeface="Calibri"/>
              <a:cs typeface="Calibri"/>
              <a:sym typeface="Calibri"/>
            </a:endParaRPr>
          </a:p>
        </p:txBody>
      </p:sp>
      <p:sp>
        <p:nvSpPr>
          <p:cNvPr id="139" name="Google Shape;139;p16"/>
          <p:cNvSpPr txBox="1"/>
          <p:nvPr/>
        </p:nvSpPr>
        <p:spPr>
          <a:xfrm>
            <a:off x="734675" y="1627050"/>
            <a:ext cx="6293400" cy="384900"/>
          </a:xfrm>
          <a:prstGeom prst="rect">
            <a:avLst/>
          </a:prstGeom>
          <a:noFill/>
          <a:ln>
            <a:noFill/>
          </a:ln>
        </p:spPr>
        <p:txBody>
          <a:bodyPr anchorCtr="0" anchor="t" bIns="91425" lIns="91425" spcFirstLastPara="1" rIns="91425" wrap="square" tIns="91425">
            <a:spAutoFit/>
          </a:bodyPr>
          <a:lstStyle/>
          <a:p>
            <a:pPr indent="0" lvl="0" marL="0" rtl="0" algn="ctr">
              <a:lnSpc>
                <a:spcPct val="175000"/>
              </a:lnSpc>
              <a:spcBef>
                <a:spcPts val="0"/>
              </a:spcBef>
              <a:spcAft>
                <a:spcPts val="0"/>
              </a:spcAft>
              <a:buNone/>
            </a:pPr>
            <a:r>
              <a:rPr lang="en-US" sz="1300">
                <a:solidFill>
                  <a:schemeClr val="dk1"/>
                </a:solidFill>
                <a:highlight>
                  <a:srgbClr val="FFFFFF"/>
                </a:highlight>
              </a:rPr>
              <a:t>The following are the data visualizations derived from our dataset:</a:t>
            </a:r>
            <a:endParaRPr sz="2000">
              <a:latin typeface="Calibri"/>
              <a:ea typeface="Calibri"/>
              <a:cs typeface="Calibri"/>
              <a:sym typeface="Calibri"/>
            </a:endParaRPr>
          </a:p>
        </p:txBody>
      </p:sp>
      <p:pic>
        <p:nvPicPr>
          <p:cNvPr id="140" name="Google Shape;140;p16"/>
          <p:cNvPicPr preferRelativeResize="0"/>
          <p:nvPr/>
        </p:nvPicPr>
        <p:blipFill>
          <a:blip r:embed="rId3">
            <a:alphaModFix/>
          </a:blip>
          <a:stretch>
            <a:fillRect/>
          </a:stretch>
        </p:blipFill>
        <p:spPr>
          <a:xfrm>
            <a:off x="1229062" y="2120113"/>
            <a:ext cx="5111076" cy="3190725"/>
          </a:xfrm>
          <a:prstGeom prst="rect">
            <a:avLst/>
          </a:prstGeom>
          <a:noFill/>
          <a:ln>
            <a:noFill/>
          </a:ln>
        </p:spPr>
      </p:pic>
      <p:sp>
        <p:nvSpPr>
          <p:cNvPr id="141" name="Google Shape;141;p16"/>
          <p:cNvSpPr txBox="1"/>
          <p:nvPr/>
        </p:nvSpPr>
        <p:spPr>
          <a:xfrm>
            <a:off x="1105575" y="5136700"/>
            <a:ext cx="5659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latin typeface="Calibri"/>
                <a:ea typeface="Calibri"/>
                <a:cs typeface="Calibri"/>
                <a:sym typeface="Calibri"/>
              </a:rPr>
              <a:t>The above graph shows the total number of cybercrimes in each city in 2018.</a:t>
            </a:r>
            <a:endParaRPr sz="1300">
              <a:latin typeface="Calibri"/>
              <a:ea typeface="Calibri"/>
              <a:cs typeface="Calibri"/>
              <a:sym typeface="Calibri"/>
            </a:endParaRPr>
          </a:p>
        </p:txBody>
      </p:sp>
      <p:pic>
        <p:nvPicPr>
          <p:cNvPr id="142" name="Google Shape;142;p16"/>
          <p:cNvPicPr preferRelativeResize="0"/>
          <p:nvPr/>
        </p:nvPicPr>
        <p:blipFill>
          <a:blip r:embed="rId4">
            <a:alphaModFix/>
          </a:blip>
          <a:stretch>
            <a:fillRect/>
          </a:stretch>
        </p:blipFill>
        <p:spPr>
          <a:xfrm>
            <a:off x="902599" y="5782388"/>
            <a:ext cx="5944801" cy="2722775"/>
          </a:xfrm>
          <a:prstGeom prst="rect">
            <a:avLst/>
          </a:prstGeom>
          <a:noFill/>
          <a:ln>
            <a:noFill/>
          </a:ln>
        </p:spPr>
      </p:pic>
      <p:sp>
        <p:nvSpPr>
          <p:cNvPr id="143" name="Google Shape;143;p16"/>
          <p:cNvSpPr txBox="1"/>
          <p:nvPr/>
        </p:nvSpPr>
        <p:spPr>
          <a:xfrm>
            <a:off x="1105575" y="8405800"/>
            <a:ext cx="5659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latin typeface="Calibri"/>
                <a:ea typeface="Calibri"/>
                <a:cs typeface="Calibri"/>
                <a:sym typeface="Calibri"/>
              </a:rPr>
              <a:t>The above graph shows the total number of cybercrimes in each city in 2019.</a:t>
            </a:r>
            <a:endParaRPr sz="13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7"/>
          <p:cNvSpPr txBox="1"/>
          <p:nvPr/>
        </p:nvSpPr>
        <p:spPr>
          <a:xfrm>
            <a:off x="1384868" y="9553838"/>
            <a:ext cx="4992900" cy="169200"/>
          </a:xfrm>
          <a:prstGeom prst="rect">
            <a:avLst/>
          </a:prstGeom>
          <a:noFill/>
          <a:ln>
            <a:noFill/>
          </a:ln>
        </p:spPr>
        <p:txBody>
          <a:bodyPr anchorCtr="0" anchor="t" bIns="0" lIns="0" spcFirstLastPara="1" rIns="0" wrap="square" tIns="0">
            <a:spAutoFit/>
          </a:bodyPr>
          <a:lstStyle/>
          <a:p>
            <a:pPr indent="0" lvl="0" marL="12700" marR="0" rtl="0" algn="l">
              <a:lnSpc>
                <a:spcPct val="118181"/>
              </a:lnSpc>
              <a:spcBef>
                <a:spcPts val="0"/>
              </a:spcBef>
              <a:spcAft>
                <a:spcPts val="0"/>
              </a:spcAft>
              <a:buClr>
                <a:srgbClr val="000000"/>
              </a:buClr>
              <a:buSzPts val="1100"/>
              <a:buFont typeface="Arial"/>
              <a:buNone/>
            </a:pPr>
            <a:r>
              <a:rPr b="0" i="0" lang="en-US" sz="1100" u="none" cap="none" strike="noStrike">
                <a:solidFill>
                  <a:srgbClr val="000000"/>
                </a:solidFill>
                <a:latin typeface="Times New Roman"/>
                <a:ea typeface="Times New Roman"/>
                <a:cs typeface="Times New Roman"/>
                <a:sym typeface="Times New Roman"/>
              </a:rPr>
              <a:t>School of Computer Science Engineering &amp; Information Science, Presidency University.</a:t>
            </a:r>
            <a:endParaRPr b="0" i="0" sz="1100" u="none" cap="none" strike="noStrike">
              <a:solidFill>
                <a:srgbClr val="000000"/>
              </a:solidFill>
              <a:latin typeface="Times New Roman"/>
              <a:ea typeface="Times New Roman"/>
              <a:cs typeface="Times New Roman"/>
              <a:sym typeface="Times New Roman"/>
            </a:endParaRPr>
          </a:p>
        </p:txBody>
      </p:sp>
      <p:sp>
        <p:nvSpPr>
          <p:cNvPr id="149" name="Google Shape;149;p17"/>
          <p:cNvSpPr txBox="1"/>
          <p:nvPr/>
        </p:nvSpPr>
        <p:spPr>
          <a:xfrm>
            <a:off x="0" y="8976700"/>
            <a:ext cx="76245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9</a:t>
            </a:r>
            <a:endParaRPr b="0" i="0" sz="1800" u="none" cap="none" strike="noStrike">
              <a:solidFill>
                <a:srgbClr val="000000"/>
              </a:solidFill>
              <a:latin typeface="Calibri"/>
              <a:ea typeface="Calibri"/>
              <a:cs typeface="Calibri"/>
              <a:sym typeface="Calibri"/>
            </a:endParaRPr>
          </a:p>
        </p:txBody>
      </p:sp>
      <p:sp>
        <p:nvSpPr>
          <p:cNvPr id="150" name="Google Shape;150;p17"/>
          <p:cNvSpPr txBox="1"/>
          <p:nvPr/>
        </p:nvSpPr>
        <p:spPr>
          <a:xfrm>
            <a:off x="1105575" y="3841300"/>
            <a:ext cx="56598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300">
                <a:latin typeface="Calibri"/>
                <a:ea typeface="Calibri"/>
                <a:cs typeface="Calibri"/>
                <a:sym typeface="Calibri"/>
              </a:rPr>
              <a:t>The above graph s</a:t>
            </a:r>
            <a:r>
              <a:rPr lang="en-US" sz="1300">
                <a:latin typeface="Calibri"/>
                <a:ea typeface="Calibri"/>
                <a:cs typeface="Calibri"/>
                <a:sym typeface="Calibri"/>
              </a:rPr>
              <a:t>hows the distribution of total cybercrimes and crime rates across 2018 and 2019.</a:t>
            </a:r>
            <a:endParaRPr sz="1300">
              <a:latin typeface="Calibri"/>
              <a:ea typeface="Calibri"/>
              <a:cs typeface="Calibri"/>
              <a:sym typeface="Calibri"/>
            </a:endParaRPr>
          </a:p>
        </p:txBody>
      </p:sp>
      <p:pic>
        <p:nvPicPr>
          <p:cNvPr id="151" name="Google Shape;151;p17"/>
          <p:cNvPicPr preferRelativeResize="0"/>
          <p:nvPr/>
        </p:nvPicPr>
        <p:blipFill>
          <a:blip r:embed="rId3">
            <a:alphaModFix/>
          </a:blip>
          <a:stretch>
            <a:fillRect/>
          </a:stretch>
        </p:blipFill>
        <p:spPr>
          <a:xfrm>
            <a:off x="959400" y="1192726"/>
            <a:ext cx="5650401" cy="2794849"/>
          </a:xfrm>
          <a:prstGeom prst="rect">
            <a:avLst/>
          </a:prstGeom>
          <a:noFill/>
          <a:ln>
            <a:noFill/>
          </a:ln>
        </p:spPr>
      </p:pic>
      <p:sp>
        <p:nvSpPr>
          <p:cNvPr id="152" name="Google Shape;152;p17"/>
          <p:cNvSpPr txBox="1"/>
          <p:nvPr/>
        </p:nvSpPr>
        <p:spPr>
          <a:xfrm>
            <a:off x="1105575" y="7575100"/>
            <a:ext cx="56598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300">
                <a:latin typeface="Calibri"/>
                <a:ea typeface="Calibri"/>
                <a:cs typeface="Calibri"/>
                <a:sym typeface="Calibri"/>
              </a:rPr>
              <a:t>Shows the distribution of crime rates across 2018 and 2019.</a:t>
            </a:r>
            <a:endParaRPr sz="1300">
              <a:latin typeface="Calibri"/>
              <a:ea typeface="Calibri"/>
              <a:cs typeface="Calibri"/>
              <a:sym typeface="Calibri"/>
            </a:endParaRPr>
          </a:p>
        </p:txBody>
      </p:sp>
      <p:pic>
        <p:nvPicPr>
          <p:cNvPr id="153" name="Google Shape;153;p17"/>
          <p:cNvPicPr preferRelativeResize="0"/>
          <p:nvPr/>
        </p:nvPicPr>
        <p:blipFill rotWithShape="1">
          <a:blip r:embed="rId4">
            <a:alphaModFix/>
          </a:blip>
          <a:srcRect b="13594" l="0" r="0" t="13594"/>
          <a:stretch/>
        </p:blipFill>
        <p:spPr>
          <a:xfrm>
            <a:off x="959400" y="4774126"/>
            <a:ext cx="5650402" cy="2794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nvSpPr>
        <p:spPr>
          <a:xfrm>
            <a:off x="1384868" y="9553838"/>
            <a:ext cx="4992900" cy="169200"/>
          </a:xfrm>
          <a:prstGeom prst="rect">
            <a:avLst/>
          </a:prstGeom>
          <a:noFill/>
          <a:ln>
            <a:noFill/>
          </a:ln>
        </p:spPr>
        <p:txBody>
          <a:bodyPr anchorCtr="0" anchor="t" bIns="0" lIns="0" spcFirstLastPara="1" rIns="0" wrap="square" tIns="0">
            <a:spAutoFit/>
          </a:bodyPr>
          <a:lstStyle/>
          <a:p>
            <a:pPr indent="0" lvl="0" marL="12700" marR="0" rtl="0" algn="l">
              <a:lnSpc>
                <a:spcPct val="118181"/>
              </a:lnSpc>
              <a:spcBef>
                <a:spcPts val="0"/>
              </a:spcBef>
              <a:spcAft>
                <a:spcPts val="0"/>
              </a:spcAft>
              <a:buClr>
                <a:srgbClr val="000000"/>
              </a:buClr>
              <a:buSzPts val="1100"/>
              <a:buFont typeface="Arial"/>
              <a:buNone/>
            </a:pPr>
            <a:r>
              <a:rPr b="0" i="0" lang="en-US" sz="1100" u="none" cap="none" strike="noStrike">
                <a:solidFill>
                  <a:srgbClr val="000000"/>
                </a:solidFill>
                <a:latin typeface="Times New Roman"/>
                <a:ea typeface="Times New Roman"/>
                <a:cs typeface="Times New Roman"/>
                <a:sym typeface="Times New Roman"/>
              </a:rPr>
              <a:t>School of Computer Science Engineering &amp; Information Science, Presidency University.</a:t>
            </a:r>
            <a:endParaRPr b="0" i="0" sz="1100" u="none" cap="none" strike="noStrike">
              <a:solidFill>
                <a:srgbClr val="000000"/>
              </a:solidFill>
              <a:latin typeface="Times New Roman"/>
              <a:ea typeface="Times New Roman"/>
              <a:cs typeface="Times New Roman"/>
              <a:sym typeface="Times New Roman"/>
            </a:endParaRPr>
          </a:p>
        </p:txBody>
      </p:sp>
      <p:sp>
        <p:nvSpPr>
          <p:cNvPr id="159" name="Google Shape;159;p18"/>
          <p:cNvSpPr txBox="1"/>
          <p:nvPr/>
        </p:nvSpPr>
        <p:spPr>
          <a:xfrm>
            <a:off x="0" y="8976700"/>
            <a:ext cx="76245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10</a:t>
            </a:r>
            <a:endParaRPr b="0" i="0" sz="1800" u="none" cap="none" strike="noStrike">
              <a:solidFill>
                <a:srgbClr val="000000"/>
              </a:solidFill>
              <a:latin typeface="Calibri"/>
              <a:ea typeface="Calibri"/>
              <a:cs typeface="Calibri"/>
              <a:sym typeface="Calibri"/>
            </a:endParaRPr>
          </a:p>
        </p:txBody>
      </p:sp>
      <p:sp>
        <p:nvSpPr>
          <p:cNvPr id="160" name="Google Shape;160;p18"/>
          <p:cNvSpPr txBox="1"/>
          <p:nvPr/>
        </p:nvSpPr>
        <p:spPr>
          <a:xfrm>
            <a:off x="1105575" y="3993700"/>
            <a:ext cx="56598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300">
                <a:latin typeface="Calibri"/>
                <a:ea typeface="Calibri"/>
                <a:cs typeface="Calibri"/>
                <a:sym typeface="Calibri"/>
              </a:rPr>
              <a:t>Shows the number of cybercrimes for each motivation in 2018.</a:t>
            </a:r>
            <a:endParaRPr sz="1300">
              <a:latin typeface="Calibri"/>
              <a:ea typeface="Calibri"/>
              <a:cs typeface="Calibri"/>
              <a:sym typeface="Calibri"/>
            </a:endParaRPr>
          </a:p>
        </p:txBody>
      </p:sp>
      <p:pic>
        <p:nvPicPr>
          <p:cNvPr id="161" name="Google Shape;161;p18"/>
          <p:cNvPicPr preferRelativeResize="0"/>
          <p:nvPr/>
        </p:nvPicPr>
        <p:blipFill rotWithShape="1">
          <a:blip r:embed="rId3">
            <a:alphaModFix/>
          </a:blip>
          <a:srcRect b="9422" l="0" r="0" t="9414"/>
          <a:stretch/>
        </p:blipFill>
        <p:spPr>
          <a:xfrm>
            <a:off x="959400" y="1192726"/>
            <a:ext cx="5650400" cy="2794849"/>
          </a:xfrm>
          <a:prstGeom prst="rect">
            <a:avLst/>
          </a:prstGeom>
          <a:noFill/>
          <a:ln>
            <a:noFill/>
          </a:ln>
        </p:spPr>
      </p:pic>
      <p:sp>
        <p:nvSpPr>
          <p:cNvPr id="162" name="Google Shape;162;p18"/>
          <p:cNvSpPr txBox="1"/>
          <p:nvPr/>
        </p:nvSpPr>
        <p:spPr>
          <a:xfrm>
            <a:off x="1105575" y="7575100"/>
            <a:ext cx="56598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300">
                <a:latin typeface="Calibri"/>
                <a:ea typeface="Calibri"/>
                <a:cs typeface="Calibri"/>
                <a:sym typeface="Calibri"/>
              </a:rPr>
              <a:t>Shows the number of cybercrimes for each motivation in 2019.</a:t>
            </a:r>
            <a:endParaRPr sz="1300">
              <a:latin typeface="Calibri"/>
              <a:ea typeface="Calibri"/>
              <a:cs typeface="Calibri"/>
              <a:sym typeface="Calibri"/>
            </a:endParaRPr>
          </a:p>
        </p:txBody>
      </p:sp>
      <p:pic>
        <p:nvPicPr>
          <p:cNvPr id="163" name="Google Shape;163;p18"/>
          <p:cNvPicPr preferRelativeResize="0"/>
          <p:nvPr/>
        </p:nvPicPr>
        <p:blipFill rotWithShape="1">
          <a:blip r:embed="rId4">
            <a:alphaModFix/>
          </a:blip>
          <a:srcRect b="13220" l="0" r="0" t="13212"/>
          <a:stretch/>
        </p:blipFill>
        <p:spPr>
          <a:xfrm>
            <a:off x="959400" y="4774126"/>
            <a:ext cx="5593899" cy="279484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nvSpPr>
        <p:spPr>
          <a:xfrm>
            <a:off x="1384868" y="9553838"/>
            <a:ext cx="4992900" cy="169200"/>
          </a:xfrm>
          <a:prstGeom prst="rect">
            <a:avLst/>
          </a:prstGeom>
          <a:noFill/>
          <a:ln>
            <a:noFill/>
          </a:ln>
        </p:spPr>
        <p:txBody>
          <a:bodyPr anchorCtr="0" anchor="t" bIns="0" lIns="0" spcFirstLastPara="1" rIns="0" wrap="square" tIns="0">
            <a:spAutoFit/>
          </a:bodyPr>
          <a:lstStyle/>
          <a:p>
            <a:pPr indent="0" lvl="0" marL="12700" marR="0" rtl="0" algn="l">
              <a:lnSpc>
                <a:spcPct val="118181"/>
              </a:lnSpc>
              <a:spcBef>
                <a:spcPts val="0"/>
              </a:spcBef>
              <a:spcAft>
                <a:spcPts val="0"/>
              </a:spcAft>
              <a:buClr>
                <a:srgbClr val="000000"/>
              </a:buClr>
              <a:buSzPts val="1100"/>
              <a:buFont typeface="Arial"/>
              <a:buNone/>
            </a:pPr>
            <a:r>
              <a:rPr b="0" i="0" lang="en-US" sz="1100" u="none" cap="none" strike="noStrike">
                <a:solidFill>
                  <a:srgbClr val="000000"/>
                </a:solidFill>
                <a:latin typeface="Times New Roman"/>
                <a:ea typeface="Times New Roman"/>
                <a:cs typeface="Times New Roman"/>
                <a:sym typeface="Times New Roman"/>
              </a:rPr>
              <a:t>School of Computer Science Engineering &amp; Information Science, Presidency University.</a:t>
            </a:r>
            <a:endParaRPr b="0" i="0" sz="1100" u="none" cap="none" strike="noStrike">
              <a:solidFill>
                <a:srgbClr val="000000"/>
              </a:solidFill>
              <a:latin typeface="Times New Roman"/>
              <a:ea typeface="Times New Roman"/>
              <a:cs typeface="Times New Roman"/>
              <a:sym typeface="Times New Roman"/>
            </a:endParaRPr>
          </a:p>
        </p:txBody>
      </p:sp>
      <p:sp>
        <p:nvSpPr>
          <p:cNvPr id="169" name="Google Shape;169;p19"/>
          <p:cNvSpPr txBox="1"/>
          <p:nvPr/>
        </p:nvSpPr>
        <p:spPr>
          <a:xfrm>
            <a:off x="0" y="8976700"/>
            <a:ext cx="76245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11</a:t>
            </a:r>
            <a:endParaRPr b="0" i="0" sz="1800" u="none" cap="none" strike="noStrike">
              <a:solidFill>
                <a:srgbClr val="000000"/>
              </a:solidFill>
              <a:latin typeface="Calibri"/>
              <a:ea typeface="Calibri"/>
              <a:cs typeface="Calibri"/>
              <a:sym typeface="Calibri"/>
            </a:endParaRPr>
          </a:p>
        </p:txBody>
      </p:sp>
      <p:sp>
        <p:nvSpPr>
          <p:cNvPr id="170" name="Google Shape;170;p19"/>
          <p:cNvSpPr txBox="1"/>
          <p:nvPr/>
        </p:nvSpPr>
        <p:spPr>
          <a:xfrm>
            <a:off x="1105575" y="3993700"/>
            <a:ext cx="56598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300">
                <a:latin typeface="Calibri"/>
                <a:ea typeface="Calibri"/>
                <a:cs typeface="Calibri"/>
                <a:sym typeface="Calibri"/>
              </a:rPr>
              <a:t>Shows the number of cybercrimes for each motivation in 2019.</a:t>
            </a:r>
            <a:endParaRPr sz="1300">
              <a:latin typeface="Calibri"/>
              <a:ea typeface="Calibri"/>
              <a:cs typeface="Calibri"/>
              <a:sym typeface="Calibri"/>
            </a:endParaRPr>
          </a:p>
        </p:txBody>
      </p:sp>
      <p:pic>
        <p:nvPicPr>
          <p:cNvPr id="171" name="Google Shape;171;p19"/>
          <p:cNvPicPr preferRelativeResize="0"/>
          <p:nvPr/>
        </p:nvPicPr>
        <p:blipFill rotWithShape="1">
          <a:blip r:embed="rId3">
            <a:alphaModFix/>
          </a:blip>
          <a:srcRect b="13220" l="0" r="0" t="13212"/>
          <a:stretch/>
        </p:blipFill>
        <p:spPr>
          <a:xfrm>
            <a:off x="959400" y="1192726"/>
            <a:ext cx="5650399" cy="2794848"/>
          </a:xfrm>
          <a:prstGeom prst="rect">
            <a:avLst/>
          </a:prstGeom>
          <a:noFill/>
          <a:ln>
            <a:noFill/>
          </a:ln>
        </p:spPr>
      </p:pic>
      <p:sp>
        <p:nvSpPr>
          <p:cNvPr id="172" name="Google Shape;172;p19"/>
          <p:cNvSpPr txBox="1"/>
          <p:nvPr/>
        </p:nvSpPr>
        <p:spPr>
          <a:xfrm>
            <a:off x="1105575" y="7575100"/>
            <a:ext cx="56598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300">
                <a:latin typeface="Calibri"/>
                <a:ea typeface="Calibri"/>
                <a:cs typeface="Calibri"/>
                <a:sym typeface="Calibri"/>
              </a:rPr>
              <a:t>Shows the distribution of cybercrime motivations in Vishakhapatnam in 2018.</a:t>
            </a:r>
            <a:endParaRPr sz="1300">
              <a:latin typeface="Calibri"/>
              <a:ea typeface="Calibri"/>
              <a:cs typeface="Calibri"/>
              <a:sym typeface="Calibri"/>
            </a:endParaRPr>
          </a:p>
        </p:txBody>
      </p:sp>
      <p:pic>
        <p:nvPicPr>
          <p:cNvPr id="173" name="Google Shape;173;p19"/>
          <p:cNvPicPr preferRelativeResize="0"/>
          <p:nvPr/>
        </p:nvPicPr>
        <p:blipFill rotWithShape="1">
          <a:blip r:embed="rId4">
            <a:alphaModFix/>
          </a:blip>
          <a:srcRect b="3236" l="0" r="0" t="3236"/>
          <a:stretch/>
        </p:blipFill>
        <p:spPr>
          <a:xfrm>
            <a:off x="959400" y="4774126"/>
            <a:ext cx="5593897" cy="279484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nvSpPr>
        <p:spPr>
          <a:xfrm>
            <a:off x="1384868" y="9553838"/>
            <a:ext cx="4992900" cy="169200"/>
          </a:xfrm>
          <a:prstGeom prst="rect">
            <a:avLst/>
          </a:prstGeom>
          <a:noFill/>
          <a:ln>
            <a:noFill/>
          </a:ln>
        </p:spPr>
        <p:txBody>
          <a:bodyPr anchorCtr="0" anchor="t" bIns="0" lIns="0" spcFirstLastPara="1" rIns="0" wrap="square" tIns="0">
            <a:spAutoFit/>
          </a:bodyPr>
          <a:lstStyle/>
          <a:p>
            <a:pPr indent="0" lvl="0" marL="12700" marR="0" rtl="0" algn="l">
              <a:lnSpc>
                <a:spcPct val="118181"/>
              </a:lnSpc>
              <a:spcBef>
                <a:spcPts val="0"/>
              </a:spcBef>
              <a:spcAft>
                <a:spcPts val="0"/>
              </a:spcAft>
              <a:buClr>
                <a:srgbClr val="000000"/>
              </a:buClr>
              <a:buSzPts val="1100"/>
              <a:buFont typeface="Arial"/>
              <a:buNone/>
            </a:pPr>
            <a:r>
              <a:rPr b="0" i="0" lang="en-US" sz="1100" u="none" cap="none" strike="noStrike">
                <a:solidFill>
                  <a:srgbClr val="000000"/>
                </a:solidFill>
                <a:latin typeface="Times New Roman"/>
                <a:ea typeface="Times New Roman"/>
                <a:cs typeface="Times New Roman"/>
                <a:sym typeface="Times New Roman"/>
              </a:rPr>
              <a:t>School of Computer Science Engineering &amp; Information Science, Presidency University.</a:t>
            </a:r>
            <a:endParaRPr b="0" i="0" sz="1100" u="none" cap="none" strike="noStrike">
              <a:solidFill>
                <a:srgbClr val="000000"/>
              </a:solidFill>
              <a:latin typeface="Times New Roman"/>
              <a:ea typeface="Times New Roman"/>
              <a:cs typeface="Times New Roman"/>
              <a:sym typeface="Times New Roman"/>
            </a:endParaRPr>
          </a:p>
        </p:txBody>
      </p:sp>
      <p:sp>
        <p:nvSpPr>
          <p:cNvPr id="179" name="Google Shape;179;p20"/>
          <p:cNvSpPr txBox="1"/>
          <p:nvPr/>
        </p:nvSpPr>
        <p:spPr>
          <a:xfrm>
            <a:off x="0" y="8976700"/>
            <a:ext cx="76245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12</a:t>
            </a:r>
            <a:endParaRPr b="0" i="0" sz="1800" u="none" cap="none" strike="noStrike">
              <a:solidFill>
                <a:srgbClr val="000000"/>
              </a:solidFill>
              <a:latin typeface="Calibri"/>
              <a:ea typeface="Calibri"/>
              <a:cs typeface="Calibri"/>
              <a:sym typeface="Calibri"/>
            </a:endParaRPr>
          </a:p>
        </p:txBody>
      </p:sp>
      <p:sp>
        <p:nvSpPr>
          <p:cNvPr id="180" name="Google Shape;180;p20"/>
          <p:cNvSpPr txBox="1"/>
          <p:nvPr/>
        </p:nvSpPr>
        <p:spPr>
          <a:xfrm>
            <a:off x="1105575" y="3993700"/>
            <a:ext cx="56598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300">
                <a:latin typeface="Calibri"/>
                <a:ea typeface="Calibri"/>
                <a:cs typeface="Calibri"/>
                <a:sym typeface="Calibri"/>
              </a:rPr>
              <a:t>Shows a word cloud visualizing the cities with highest crime rates.</a:t>
            </a:r>
            <a:endParaRPr sz="1300">
              <a:latin typeface="Calibri"/>
              <a:ea typeface="Calibri"/>
              <a:cs typeface="Calibri"/>
              <a:sym typeface="Calibri"/>
            </a:endParaRPr>
          </a:p>
        </p:txBody>
      </p:sp>
      <p:pic>
        <p:nvPicPr>
          <p:cNvPr id="181" name="Google Shape;181;p20"/>
          <p:cNvPicPr preferRelativeResize="0"/>
          <p:nvPr/>
        </p:nvPicPr>
        <p:blipFill rotWithShape="1">
          <a:blip r:embed="rId3">
            <a:alphaModFix/>
          </a:blip>
          <a:srcRect b="17329" l="0" r="0" t="17323"/>
          <a:stretch/>
        </p:blipFill>
        <p:spPr>
          <a:xfrm>
            <a:off x="959400" y="1192726"/>
            <a:ext cx="5650398" cy="2794848"/>
          </a:xfrm>
          <a:prstGeom prst="rect">
            <a:avLst/>
          </a:prstGeom>
          <a:noFill/>
          <a:ln>
            <a:noFill/>
          </a:ln>
        </p:spPr>
      </p:pic>
      <p:sp>
        <p:nvSpPr>
          <p:cNvPr id="182" name="Google Shape;182;p20"/>
          <p:cNvSpPr txBox="1"/>
          <p:nvPr/>
        </p:nvSpPr>
        <p:spPr>
          <a:xfrm>
            <a:off x="1105575" y="7575100"/>
            <a:ext cx="56598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300">
                <a:latin typeface="Calibri"/>
                <a:ea typeface="Calibri"/>
                <a:cs typeface="Calibri"/>
                <a:sym typeface="Calibri"/>
              </a:rPr>
              <a:t>Shows the distribution of cybercrime in the form of a heatmap across indian cities.</a:t>
            </a:r>
            <a:endParaRPr sz="1300">
              <a:latin typeface="Calibri"/>
              <a:ea typeface="Calibri"/>
              <a:cs typeface="Calibri"/>
              <a:sym typeface="Calibri"/>
            </a:endParaRPr>
          </a:p>
        </p:txBody>
      </p:sp>
      <p:pic>
        <p:nvPicPr>
          <p:cNvPr id="183" name="Google Shape;183;p20"/>
          <p:cNvPicPr preferRelativeResize="0"/>
          <p:nvPr/>
        </p:nvPicPr>
        <p:blipFill rotWithShape="1">
          <a:blip r:embed="rId4">
            <a:alphaModFix/>
          </a:blip>
          <a:srcRect b="17080" l="0" r="0" t="17073"/>
          <a:stretch/>
        </p:blipFill>
        <p:spPr>
          <a:xfrm>
            <a:off x="959400" y="4774126"/>
            <a:ext cx="5593897" cy="279484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nvSpPr>
        <p:spPr>
          <a:xfrm>
            <a:off x="180800" y="435225"/>
            <a:ext cx="7388400" cy="10596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16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p>
            <a:pPr indent="0" lvl="0" marL="0" marR="10795"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a:p>
            <a:pPr indent="0" lvl="0" marL="0" marR="10795" rtl="0" algn="ctr">
              <a:lnSpc>
                <a:spcPct val="100000"/>
              </a:lnSpc>
              <a:spcBef>
                <a:spcPts val="840"/>
              </a:spcBef>
              <a:spcAft>
                <a:spcPts val="0"/>
              </a:spcAft>
              <a:buClr>
                <a:srgbClr val="000000"/>
              </a:buClr>
              <a:buSzPts val="1600"/>
              <a:buFont typeface="Arial"/>
              <a:buNone/>
            </a:pPr>
            <a:r>
              <a:rPr b="1" lang="en-US" sz="2200">
                <a:latin typeface="Times New Roman"/>
                <a:ea typeface="Times New Roman"/>
                <a:cs typeface="Times New Roman"/>
                <a:sym typeface="Times New Roman"/>
              </a:rPr>
              <a:t>CONCLUSION</a:t>
            </a:r>
            <a:endParaRPr b="0" i="0" sz="2200" u="none" cap="none" strike="noStrike">
              <a:solidFill>
                <a:srgbClr val="000000"/>
              </a:solidFill>
              <a:latin typeface="Times New Roman"/>
              <a:ea typeface="Times New Roman"/>
              <a:cs typeface="Times New Roman"/>
              <a:sym typeface="Times New Roman"/>
            </a:endParaRPr>
          </a:p>
          <a:p>
            <a:pPr indent="0" lvl="0" marL="0" marR="46990" rtl="0" algn="l">
              <a:lnSpc>
                <a:spcPct val="143700"/>
              </a:lnSpc>
              <a:spcBef>
                <a:spcPts val="0"/>
              </a:spcBef>
              <a:spcAft>
                <a:spcPts val="0"/>
              </a:spcAft>
              <a:buNone/>
            </a:pPr>
            <a:r>
              <a:t/>
            </a:r>
            <a:endParaRPr sz="1200">
              <a:latin typeface="Times New Roman"/>
              <a:ea typeface="Times New Roman"/>
              <a:cs typeface="Times New Roman"/>
              <a:sym typeface="Times New Roman"/>
            </a:endParaRPr>
          </a:p>
        </p:txBody>
      </p:sp>
      <p:sp>
        <p:nvSpPr>
          <p:cNvPr id="189" name="Google Shape;189;p21"/>
          <p:cNvSpPr txBox="1"/>
          <p:nvPr/>
        </p:nvSpPr>
        <p:spPr>
          <a:xfrm>
            <a:off x="1384868" y="9553838"/>
            <a:ext cx="4992900" cy="169200"/>
          </a:xfrm>
          <a:prstGeom prst="rect">
            <a:avLst/>
          </a:prstGeom>
          <a:noFill/>
          <a:ln>
            <a:noFill/>
          </a:ln>
        </p:spPr>
        <p:txBody>
          <a:bodyPr anchorCtr="0" anchor="t" bIns="0" lIns="0" spcFirstLastPara="1" rIns="0" wrap="square" tIns="0">
            <a:spAutoFit/>
          </a:bodyPr>
          <a:lstStyle/>
          <a:p>
            <a:pPr indent="0" lvl="0" marL="12700" marR="0" rtl="0" algn="l">
              <a:lnSpc>
                <a:spcPct val="118181"/>
              </a:lnSpc>
              <a:spcBef>
                <a:spcPts val="0"/>
              </a:spcBef>
              <a:spcAft>
                <a:spcPts val="0"/>
              </a:spcAft>
              <a:buClr>
                <a:srgbClr val="000000"/>
              </a:buClr>
              <a:buSzPts val="1100"/>
              <a:buFont typeface="Arial"/>
              <a:buNone/>
            </a:pPr>
            <a:r>
              <a:rPr b="0" i="0" lang="en-US" sz="1100" u="none" cap="none" strike="noStrike">
                <a:solidFill>
                  <a:srgbClr val="000000"/>
                </a:solidFill>
                <a:latin typeface="Times New Roman"/>
                <a:ea typeface="Times New Roman"/>
                <a:cs typeface="Times New Roman"/>
                <a:sym typeface="Times New Roman"/>
              </a:rPr>
              <a:t>School of Computer Science Engineering &amp; Information Science, Presidency University.</a:t>
            </a:r>
            <a:endParaRPr b="0" i="0" sz="1100" u="none" cap="none" strike="noStrike">
              <a:solidFill>
                <a:srgbClr val="000000"/>
              </a:solidFill>
              <a:latin typeface="Times New Roman"/>
              <a:ea typeface="Times New Roman"/>
              <a:cs typeface="Times New Roman"/>
              <a:sym typeface="Times New Roman"/>
            </a:endParaRPr>
          </a:p>
        </p:txBody>
      </p:sp>
      <p:sp>
        <p:nvSpPr>
          <p:cNvPr id="190" name="Google Shape;190;p21"/>
          <p:cNvSpPr txBox="1"/>
          <p:nvPr/>
        </p:nvSpPr>
        <p:spPr>
          <a:xfrm>
            <a:off x="0" y="8976700"/>
            <a:ext cx="76245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13</a:t>
            </a:r>
            <a:endParaRPr b="0" i="0" sz="1800" u="none" cap="none" strike="noStrike">
              <a:solidFill>
                <a:srgbClr val="000000"/>
              </a:solidFill>
              <a:latin typeface="Calibri"/>
              <a:ea typeface="Calibri"/>
              <a:cs typeface="Calibri"/>
              <a:sym typeface="Calibri"/>
            </a:endParaRPr>
          </a:p>
        </p:txBody>
      </p:sp>
      <p:sp>
        <p:nvSpPr>
          <p:cNvPr id="191" name="Google Shape;191;p21"/>
          <p:cNvSpPr txBox="1"/>
          <p:nvPr/>
        </p:nvSpPr>
        <p:spPr>
          <a:xfrm>
            <a:off x="734675" y="1627050"/>
            <a:ext cx="6293400" cy="6684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US" sz="1900">
                <a:solidFill>
                  <a:schemeClr val="dk1"/>
                </a:solidFill>
                <a:highlight>
                  <a:srgbClr val="FFFFFF"/>
                </a:highlight>
                <a:latin typeface="Times New Roman"/>
                <a:ea typeface="Times New Roman"/>
                <a:cs typeface="Times New Roman"/>
                <a:sym typeface="Times New Roman"/>
              </a:rPr>
              <a:t>The analysis of cyber crime data from 2018 and 2019 reveals significant trends and insights into the state of cyber crime in India. Notably, fraud and extortion emerged as the most prevalent categories, indicating a need for stronger preventive measures. The data also highlighted certain states with disproportionately high crime rates, suggesting targeted regional interventions are necessary. Over the two years, while some crime categories showed a decline, others, such as sexual exploitation and terrorism-related activities, unfortunately exhibited an upward trend. These findings underscore the importance of continuous monitoring and adaptive strategies to combat the evolving landscape of cyber crime effectively.</a:t>
            </a:r>
            <a:endParaRPr sz="19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1200"/>
              </a:spcAft>
              <a:buNone/>
            </a:pPr>
            <a:r>
              <a:rPr lang="en-US" sz="1900">
                <a:solidFill>
                  <a:schemeClr val="dk1"/>
                </a:solidFill>
                <a:highlight>
                  <a:srgbClr val="FFFFFF"/>
                </a:highlight>
                <a:latin typeface="Times New Roman"/>
                <a:ea typeface="Times New Roman"/>
                <a:cs typeface="Times New Roman"/>
                <a:sym typeface="Times New Roman"/>
              </a:rPr>
              <a:t>Furthermore, the geographical analysis of cyber crime rates revealed that urban areas, particularly those with higher internet penetration and digital transactions, experienced higher incidences of cyber crimes. This points to the need for increased cybersecurity awareness and robust digital infrastructure to protect sensitive information and prevent cyber attacks.</a:t>
            </a:r>
            <a:endParaRPr sz="19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nvSpPr>
        <p:spPr>
          <a:xfrm>
            <a:off x="1384868" y="9553838"/>
            <a:ext cx="4992900" cy="169200"/>
          </a:xfrm>
          <a:prstGeom prst="rect">
            <a:avLst/>
          </a:prstGeom>
          <a:noFill/>
          <a:ln>
            <a:noFill/>
          </a:ln>
        </p:spPr>
        <p:txBody>
          <a:bodyPr anchorCtr="0" anchor="t" bIns="0" lIns="0" spcFirstLastPara="1" rIns="0" wrap="square" tIns="0">
            <a:spAutoFit/>
          </a:bodyPr>
          <a:lstStyle/>
          <a:p>
            <a:pPr indent="0" lvl="0" marL="12700" marR="0" rtl="0" algn="l">
              <a:lnSpc>
                <a:spcPct val="118181"/>
              </a:lnSpc>
              <a:spcBef>
                <a:spcPts val="0"/>
              </a:spcBef>
              <a:spcAft>
                <a:spcPts val="0"/>
              </a:spcAft>
              <a:buClr>
                <a:srgbClr val="000000"/>
              </a:buClr>
              <a:buSzPts val="1100"/>
              <a:buFont typeface="Arial"/>
              <a:buNone/>
            </a:pPr>
            <a:r>
              <a:rPr b="0" i="0" lang="en-US" sz="1100" u="none" cap="none" strike="noStrike">
                <a:solidFill>
                  <a:srgbClr val="000000"/>
                </a:solidFill>
                <a:latin typeface="Times New Roman"/>
                <a:ea typeface="Times New Roman"/>
                <a:cs typeface="Times New Roman"/>
                <a:sym typeface="Times New Roman"/>
              </a:rPr>
              <a:t>School of Computer Science Engineering &amp; Information Science, Presidency University.</a:t>
            </a:r>
            <a:endParaRPr b="0" i="0" sz="1100" u="none" cap="none" strike="noStrike">
              <a:solidFill>
                <a:srgbClr val="000000"/>
              </a:solidFill>
              <a:latin typeface="Times New Roman"/>
              <a:ea typeface="Times New Roman"/>
              <a:cs typeface="Times New Roman"/>
              <a:sym typeface="Times New Roman"/>
            </a:endParaRPr>
          </a:p>
        </p:txBody>
      </p:sp>
      <p:sp>
        <p:nvSpPr>
          <p:cNvPr id="197" name="Google Shape;197;p22"/>
          <p:cNvSpPr txBox="1"/>
          <p:nvPr/>
        </p:nvSpPr>
        <p:spPr>
          <a:xfrm>
            <a:off x="0" y="8976700"/>
            <a:ext cx="76245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14</a:t>
            </a:r>
            <a:endParaRPr b="0" i="0" sz="1800" u="none" cap="none" strike="noStrike">
              <a:solidFill>
                <a:srgbClr val="000000"/>
              </a:solidFill>
              <a:latin typeface="Calibri"/>
              <a:ea typeface="Calibri"/>
              <a:cs typeface="Calibri"/>
              <a:sym typeface="Calibri"/>
            </a:endParaRPr>
          </a:p>
        </p:txBody>
      </p:sp>
      <p:sp>
        <p:nvSpPr>
          <p:cNvPr id="198" name="Google Shape;198;p22"/>
          <p:cNvSpPr txBox="1"/>
          <p:nvPr/>
        </p:nvSpPr>
        <p:spPr>
          <a:xfrm>
            <a:off x="734675" y="979975"/>
            <a:ext cx="6293400" cy="6810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US" sz="1900">
                <a:solidFill>
                  <a:schemeClr val="dk1"/>
                </a:solidFill>
                <a:highlight>
                  <a:srgbClr val="FFFFFF"/>
                </a:highlight>
                <a:latin typeface="Times New Roman"/>
                <a:ea typeface="Times New Roman"/>
                <a:cs typeface="Times New Roman"/>
                <a:sym typeface="Times New Roman"/>
              </a:rPr>
              <a:t>The correlation analysis demonstrated that certain types of cyber crimes, such as those driven by financial motives, are often interconnected. This suggests that addressing one type of cyber crime could potentially reduce the occurrence of others. Implementing comprehensive cybersecurity policies that address multiple facets of cyber crime could therefore be highly effective.</a:t>
            </a:r>
            <a:endParaRPr sz="19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1900">
                <a:solidFill>
                  <a:schemeClr val="dk1"/>
                </a:solidFill>
                <a:highlight>
                  <a:srgbClr val="FFFFFF"/>
                </a:highlight>
                <a:latin typeface="Times New Roman"/>
                <a:ea typeface="Times New Roman"/>
                <a:cs typeface="Times New Roman"/>
                <a:sym typeface="Times New Roman"/>
              </a:rPr>
              <a:t>In light of these findings, several recommendations can be made:</a:t>
            </a:r>
            <a:endParaRPr sz="19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1900" u="sng">
                <a:solidFill>
                  <a:schemeClr val="dk1"/>
                </a:solidFill>
                <a:highlight>
                  <a:srgbClr val="FFFFFF"/>
                </a:highlight>
                <a:latin typeface="Times New Roman"/>
                <a:ea typeface="Times New Roman"/>
                <a:cs typeface="Times New Roman"/>
                <a:sym typeface="Times New Roman"/>
              </a:rPr>
              <a:t>Policy Implementation:</a:t>
            </a:r>
            <a:r>
              <a:rPr lang="en-US" sz="1900">
                <a:solidFill>
                  <a:schemeClr val="dk1"/>
                </a:solidFill>
                <a:highlight>
                  <a:srgbClr val="FFFFFF"/>
                </a:highlight>
                <a:latin typeface="Times New Roman"/>
                <a:ea typeface="Times New Roman"/>
                <a:cs typeface="Times New Roman"/>
                <a:sym typeface="Times New Roman"/>
              </a:rPr>
              <a:t> Governments should enforce stricter regulations and enhance legal frameworks to deter cyber criminals. This includes updating existing cyber laws and introducing new legislations tailored to emerging cyber threats.</a:t>
            </a:r>
            <a:endParaRPr sz="19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1900" u="sng">
                <a:solidFill>
                  <a:schemeClr val="dk1"/>
                </a:solidFill>
                <a:highlight>
                  <a:srgbClr val="FFFFFF"/>
                </a:highlight>
                <a:latin typeface="Times New Roman"/>
                <a:ea typeface="Times New Roman"/>
                <a:cs typeface="Times New Roman"/>
                <a:sym typeface="Times New Roman"/>
              </a:rPr>
              <a:t>Awareness Programs</a:t>
            </a:r>
            <a:r>
              <a:rPr lang="en-US" sz="1900">
                <a:solidFill>
                  <a:schemeClr val="dk1"/>
                </a:solidFill>
                <a:highlight>
                  <a:srgbClr val="FFFFFF"/>
                </a:highlight>
                <a:latin typeface="Times New Roman"/>
                <a:ea typeface="Times New Roman"/>
                <a:cs typeface="Times New Roman"/>
                <a:sym typeface="Times New Roman"/>
              </a:rPr>
              <a:t>: Public awareness campaigns should be launched to educate citizens about the risks of cyber crime and ways to protect themselves online. Special focus should be given to high-risk areas identified in the analysis.</a:t>
            </a:r>
            <a:endParaRPr sz="19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1200"/>
              </a:spcAft>
              <a:buNone/>
            </a:pPr>
            <a:r>
              <a:t/>
            </a:r>
            <a:endParaRPr sz="19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nvSpPr>
        <p:spPr>
          <a:xfrm>
            <a:off x="1384868" y="9553838"/>
            <a:ext cx="4992900" cy="169200"/>
          </a:xfrm>
          <a:prstGeom prst="rect">
            <a:avLst/>
          </a:prstGeom>
          <a:noFill/>
          <a:ln>
            <a:noFill/>
          </a:ln>
        </p:spPr>
        <p:txBody>
          <a:bodyPr anchorCtr="0" anchor="t" bIns="0" lIns="0" spcFirstLastPara="1" rIns="0" wrap="square" tIns="0">
            <a:spAutoFit/>
          </a:bodyPr>
          <a:lstStyle/>
          <a:p>
            <a:pPr indent="0" lvl="0" marL="12700" marR="0" rtl="0" algn="l">
              <a:lnSpc>
                <a:spcPct val="118181"/>
              </a:lnSpc>
              <a:spcBef>
                <a:spcPts val="0"/>
              </a:spcBef>
              <a:spcAft>
                <a:spcPts val="0"/>
              </a:spcAft>
              <a:buClr>
                <a:srgbClr val="000000"/>
              </a:buClr>
              <a:buSzPts val="1100"/>
              <a:buFont typeface="Arial"/>
              <a:buNone/>
            </a:pPr>
            <a:r>
              <a:rPr b="0" i="0" lang="en-US" sz="1100" u="none" cap="none" strike="noStrike">
                <a:solidFill>
                  <a:srgbClr val="000000"/>
                </a:solidFill>
                <a:latin typeface="Times New Roman"/>
                <a:ea typeface="Times New Roman"/>
                <a:cs typeface="Times New Roman"/>
                <a:sym typeface="Times New Roman"/>
              </a:rPr>
              <a:t>School of Computer Science Engineering &amp; Information Science, Presidency University.</a:t>
            </a:r>
            <a:endParaRPr b="0" i="0" sz="1100" u="none" cap="none" strike="noStrike">
              <a:solidFill>
                <a:srgbClr val="000000"/>
              </a:solidFill>
              <a:latin typeface="Times New Roman"/>
              <a:ea typeface="Times New Roman"/>
              <a:cs typeface="Times New Roman"/>
              <a:sym typeface="Times New Roman"/>
            </a:endParaRPr>
          </a:p>
        </p:txBody>
      </p:sp>
      <p:sp>
        <p:nvSpPr>
          <p:cNvPr id="204" name="Google Shape;204;p23"/>
          <p:cNvSpPr txBox="1"/>
          <p:nvPr/>
        </p:nvSpPr>
        <p:spPr>
          <a:xfrm>
            <a:off x="0" y="8976700"/>
            <a:ext cx="76245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15</a:t>
            </a:r>
            <a:endParaRPr b="0" i="0" sz="1800" u="none" cap="none" strike="noStrike">
              <a:solidFill>
                <a:srgbClr val="000000"/>
              </a:solidFill>
              <a:latin typeface="Calibri"/>
              <a:ea typeface="Calibri"/>
              <a:cs typeface="Calibri"/>
              <a:sym typeface="Calibri"/>
            </a:endParaRPr>
          </a:p>
        </p:txBody>
      </p:sp>
      <p:sp>
        <p:nvSpPr>
          <p:cNvPr id="205" name="Google Shape;205;p23"/>
          <p:cNvSpPr txBox="1"/>
          <p:nvPr/>
        </p:nvSpPr>
        <p:spPr>
          <a:xfrm>
            <a:off x="734675" y="979975"/>
            <a:ext cx="6293400" cy="7665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US" sz="1900" u="sng">
                <a:solidFill>
                  <a:schemeClr val="dk1"/>
                </a:solidFill>
                <a:highlight>
                  <a:srgbClr val="FFFFFF"/>
                </a:highlight>
                <a:latin typeface="Times New Roman"/>
                <a:ea typeface="Times New Roman"/>
                <a:cs typeface="Times New Roman"/>
                <a:sym typeface="Times New Roman"/>
              </a:rPr>
              <a:t>Technological Enhancements:</a:t>
            </a:r>
            <a:r>
              <a:rPr lang="en-US" sz="1900">
                <a:solidFill>
                  <a:schemeClr val="dk1"/>
                </a:solidFill>
                <a:highlight>
                  <a:srgbClr val="FFFFFF"/>
                </a:highlight>
                <a:latin typeface="Times New Roman"/>
                <a:ea typeface="Times New Roman"/>
                <a:cs typeface="Times New Roman"/>
                <a:sym typeface="Times New Roman"/>
              </a:rPr>
              <a:t> Investments in advanced cybersecurity technologies, such as AI-driven threat detection systems and blockchain for secure transactions, should be prioritized. Organizations should also regularly update their security protocols to counteract evolving cyber threats.</a:t>
            </a:r>
            <a:endParaRPr sz="19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1900" u="sng">
                <a:solidFill>
                  <a:schemeClr val="dk1"/>
                </a:solidFill>
                <a:highlight>
                  <a:srgbClr val="FFFFFF"/>
                </a:highlight>
                <a:latin typeface="Times New Roman"/>
                <a:ea typeface="Times New Roman"/>
                <a:cs typeface="Times New Roman"/>
                <a:sym typeface="Times New Roman"/>
              </a:rPr>
              <a:t>Collaboration and Intelligence Sharing:</a:t>
            </a:r>
            <a:r>
              <a:rPr lang="en-US" sz="1900">
                <a:solidFill>
                  <a:schemeClr val="dk1"/>
                </a:solidFill>
                <a:highlight>
                  <a:srgbClr val="FFFFFF"/>
                </a:highlight>
                <a:latin typeface="Times New Roman"/>
                <a:ea typeface="Times New Roman"/>
                <a:cs typeface="Times New Roman"/>
                <a:sym typeface="Times New Roman"/>
              </a:rPr>
              <a:t> Enhanced cooperation between law enforcement agencies, private sector, and international bodies is crucial. Sharing intelligence and best practices can help in anticipating and mitigating cyber threats more effectively.</a:t>
            </a:r>
            <a:endParaRPr sz="19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1900" u="sng">
                <a:solidFill>
                  <a:schemeClr val="dk1"/>
                </a:solidFill>
                <a:highlight>
                  <a:srgbClr val="FFFFFF"/>
                </a:highlight>
                <a:latin typeface="Times New Roman"/>
                <a:ea typeface="Times New Roman"/>
                <a:cs typeface="Times New Roman"/>
                <a:sym typeface="Times New Roman"/>
              </a:rPr>
              <a:t>Research and Development:</a:t>
            </a:r>
            <a:r>
              <a:rPr lang="en-US" sz="1900">
                <a:solidFill>
                  <a:schemeClr val="dk1"/>
                </a:solidFill>
                <a:highlight>
                  <a:srgbClr val="FFFFFF"/>
                </a:highlight>
                <a:latin typeface="Times New Roman"/>
                <a:ea typeface="Times New Roman"/>
                <a:cs typeface="Times New Roman"/>
                <a:sym typeface="Times New Roman"/>
              </a:rPr>
              <a:t> Continued research into cyber crime trends and the development of new cybersecurity measures are essential. Supporting academic and industrial research initiatives can lead to innovative solutions to combat cyber crime.</a:t>
            </a:r>
            <a:endParaRPr sz="19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1200"/>
              </a:spcAft>
              <a:buNone/>
            </a:pPr>
            <a:r>
              <a:rPr lang="en-US" sz="1900">
                <a:solidFill>
                  <a:schemeClr val="dk1"/>
                </a:solidFill>
                <a:highlight>
                  <a:srgbClr val="FFFFFF"/>
                </a:highlight>
                <a:latin typeface="Times New Roman"/>
                <a:ea typeface="Times New Roman"/>
                <a:cs typeface="Times New Roman"/>
                <a:sym typeface="Times New Roman"/>
              </a:rPr>
              <a:t>In conclusion, the dynamic nature of cyber crime necessitates a proactive and multi-faceted approach. By implementing targeted interventions, enhancing public awareness, and leveraging advanced technologies, India can strengthen its defenses against cyber threats and create a safer digital environment for its citizens.</a:t>
            </a:r>
            <a:endParaRPr sz="19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 name="Shape 53"/>
        <p:cNvGrpSpPr/>
        <p:nvPr/>
      </p:nvGrpSpPr>
      <p:grpSpPr>
        <a:xfrm>
          <a:off x="0" y="0"/>
          <a:ext cx="0" cy="0"/>
          <a:chOff x="0" y="0"/>
          <a:chExt cx="0" cy="0"/>
        </a:xfrm>
      </p:grpSpPr>
      <p:sp>
        <p:nvSpPr>
          <p:cNvPr id="54" name="Google Shape;54;p8"/>
          <p:cNvSpPr txBox="1"/>
          <p:nvPr/>
        </p:nvSpPr>
        <p:spPr>
          <a:xfrm>
            <a:off x="1701" y="1038950"/>
            <a:ext cx="7569300" cy="305400"/>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Clr>
                <a:srgbClr val="000000"/>
              </a:buClr>
              <a:buSzPts val="1600"/>
              <a:buFont typeface="Arial"/>
              <a:buNone/>
            </a:pPr>
            <a:r>
              <a:rPr b="1" i="0" lang="en-US" sz="1900" u="none" cap="none" strike="noStrike">
                <a:solidFill>
                  <a:srgbClr val="000000"/>
                </a:solidFill>
                <a:latin typeface="Times New Roman"/>
                <a:ea typeface="Times New Roman"/>
                <a:cs typeface="Times New Roman"/>
                <a:sym typeface="Times New Roman"/>
              </a:rPr>
              <a:t>TABLE OF CONTENTS</a:t>
            </a:r>
            <a:endParaRPr b="0" i="0" sz="1900" u="none" cap="none" strike="noStrike">
              <a:solidFill>
                <a:srgbClr val="000000"/>
              </a:solidFill>
              <a:latin typeface="Times New Roman"/>
              <a:ea typeface="Times New Roman"/>
              <a:cs typeface="Times New Roman"/>
              <a:sym typeface="Times New Roman"/>
            </a:endParaRPr>
          </a:p>
        </p:txBody>
      </p:sp>
      <p:sp>
        <p:nvSpPr>
          <p:cNvPr id="55" name="Google Shape;55;p8"/>
          <p:cNvSpPr txBox="1"/>
          <p:nvPr/>
        </p:nvSpPr>
        <p:spPr>
          <a:xfrm>
            <a:off x="-99" y="1843850"/>
            <a:ext cx="1587600" cy="243600"/>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Clr>
                <a:srgbClr val="000000"/>
              </a:buClr>
              <a:buSzPts val="1200"/>
              <a:buFont typeface="Arial"/>
              <a:buNone/>
            </a:pPr>
            <a:r>
              <a:rPr b="1" i="0" lang="en-US" sz="1500" u="none" cap="none" strike="noStrike">
                <a:solidFill>
                  <a:srgbClr val="000000"/>
                </a:solidFill>
                <a:latin typeface="Times New Roman"/>
                <a:ea typeface="Times New Roman"/>
                <a:cs typeface="Times New Roman"/>
                <a:sym typeface="Times New Roman"/>
              </a:rPr>
              <a:t>CHAPTER NO.</a:t>
            </a:r>
            <a:endParaRPr b="0" i="0" sz="1500" u="none" cap="none" strike="noStrike">
              <a:solidFill>
                <a:srgbClr val="000000"/>
              </a:solidFill>
              <a:latin typeface="Times New Roman"/>
              <a:ea typeface="Times New Roman"/>
              <a:cs typeface="Times New Roman"/>
              <a:sym typeface="Times New Roman"/>
            </a:endParaRPr>
          </a:p>
        </p:txBody>
      </p:sp>
      <p:sp>
        <p:nvSpPr>
          <p:cNvPr id="56" name="Google Shape;56;p8"/>
          <p:cNvSpPr txBox="1"/>
          <p:nvPr/>
        </p:nvSpPr>
        <p:spPr>
          <a:xfrm>
            <a:off x="3249600" y="1843850"/>
            <a:ext cx="964800" cy="243600"/>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Clr>
                <a:srgbClr val="000000"/>
              </a:buClr>
              <a:buSzPts val="1200"/>
              <a:buFont typeface="Arial"/>
              <a:buNone/>
            </a:pPr>
            <a:r>
              <a:rPr b="1" i="0" lang="en-US" sz="1500" u="none" cap="none" strike="noStrike">
                <a:solidFill>
                  <a:srgbClr val="000000"/>
                </a:solidFill>
                <a:latin typeface="Times New Roman"/>
                <a:ea typeface="Times New Roman"/>
                <a:cs typeface="Times New Roman"/>
                <a:sym typeface="Times New Roman"/>
              </a:rPr>
              <a:t>TITLE</a:t>
            </a:r>
            <a:endParaRPr b="0" i="0" sz="1500" u="none" cap="none" strike="noStrike">
              <a:solidFill>
                <a:srgbClr val="000000"/>
              </a:solidFill>
              <a:latin typeface="Times New Roman"/>
              <a:ea typeface="Times New Roman"/>
              <a:cs typeface="Times New Roman"/>
              <a:sym typeface="Times New Roman"/>
            </a:endParaRPr>
          </a:p>
        </p:txBody>
      </p:sp>
      <p:sp>
        <p:nvSpPr>
          <p:cNvPr id="57" name="Google Shape;57;p8"/>
          <p:cNvSpPr txBox="1"/>
          <p:nvPr/>
        </p:nvSpPr>
        <p:spPr>
          <a:xfrm>
            <a:off x="6473745" y="1843850"/>
            <a:ext cx="1095300" cy="243600"/>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Clr>
                <a:srgbClr val="000000"/>
              </a:buClr>
              <a:buSzPts val="1200"/>
              <a:buFont typeface="Arial"/>
              <a:buNone/>
            </a:pPr>
            <a:r>
              <a:rPr b="1" i="0" lang="en-US" sz="1500" u="none" cap="none" strike="noStrike">
                <a:solidFill>
                  <a:srgbClr val="000000"/>
                </a:solidFill>
                <a:latin typeface="Times New Roman"/>
                <a:ea typeface="Times New Roman"/>
                <a:cs typeface="Times New Roman"/>
                <a:sym typeface="Times New Roman"/>
              </a:rPr>
              <a:t>PAGE NO.</a:t>
            </a:r>
            <a:endParaRPr b="0" i="0" sz="1500" u="none" cap="none" strike="noStrike">
              <a:solidFill>
                <a:srgbClr val="000000"/>
              </a:solidFill>
              <a:latin typeface="Times New Roman"/>
              <a:ea typeface="Times New Roman"/>
              <a:cs typeface="Times New Roman"/>
              <a:sym typeface="Times New Roman"/>
            </a:endParaRPr>
          </a:p>
        </p:txBody>
      </p:sp>
      <p:sp>
        <p:nvSpPr>
          <p:cNvPr id="58" name="Google Shape;58;p8"/>
          <p:cNvSpPr txBox="1"/>
          <p:nvPr/>
        </p:nvSpPr>
        <p:spPr>
          <a:xfrm>
            <a:off x="5616575" y="2186755"/>
            <a:ext cx="101700" cy="1974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p:txBody>
      </p:sp>
      <p:sp>
        <p:nvSpPr>
          <p:cNvPr id="59" name="Google Shape;59;p8"/>
          <p:cNvSpPr txBox="1"/>
          <p:nvPr/>
        </p:nvSpPr>
        <p:spPr>
          <a:xfrm>
            <a:off x="604250" y="7801875"/>
            <a:ext cx="7020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 name="Google Shape;60;p8"/>
          <p:cNvSpPr txBox="1"/>
          <p:nvPr/>
        </p:nvSpPr>
        <p:spPr>
          <a:xfrm>
            <a:off x="5687175" y="2239375"/>
            <a:ext cx="1937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 name="Google Shape;61;p8"/>
          <p:cNvSpPr txBox="1"/>
          <p:nvPr/>
        </p:nvSpPr>
        <p:spPr>
          <a:xfrm>
            <a:off x="-99" y="2453450"/>
            <a:ext cx="1587600" cy="243600"/>
          </a:xfrm>
          <a:prstGeom prst="rect">
            <a:avLst/>
          </a:prstGeom>
          <a:noFill/>
          <a:ln>
            <a:noFill/>
          </a:ln>
        </p:spPr>
        <p:txBody>
          <a:bodyPr anchorCtr="0" anchor="t" bIns="0" lIns="0" spcFirstLastPara="1" rIns="0" wrap="square" tIns="12700">
            <a:spAutoFit/>
          </a:bodyPr>
          <a:lstStyle/>
          <a:p>
            <a:pPr indent="0" lvl="0" marL="12700" marR="0" rtl="0" algn="ctr">
              <a:lnSpc>
                <a:spcPct val="115000"/>
              </a:lnSpc>
              <a:spcBef>
                <a:spcPts val="0"/>
              </a:spcBef>
              <a:spcAft>
                <a:spcPts val="0"/>
              </a:spcAft>
              <a:buClr>
                <a:srgbClr val="000000"/>
              </a:buClr>
              <a:buSzPts val="1200"/>
              <a:buFont typeface="Arial"/>
              <a:buNone/>
            </a:pPr>
            <a:r>
              <a:rPr lang="en-US" sz="1500">
                <a:latin typeface="Times New Roman"/>
                <a:ea typeface="Times New Roman"/>
                <a:cs typeface="Times New Roman"/>
                <a:sym typeface="Times New Roman"/>
              </a:rPr>
              <a:t>1</a:t>
            </a:r>
            <a:endParaRPr i="0" sz="1500" u="none" cap="none" strike="noStrike">
              <a:solidFill>
                <a:srgbClr val="000000"/>
              </a:solidFill>
              <a:latin typeface="Times New Roman"/>
              <a:ea typeface="Times New Roman"/>
              <a:cs typeface="Times New Roman"/>
              <a:sym typeface="Times New Roman"/>
            </a:endParaRPr>
          </a:p>
        </p:txBody>
      </p:sp>
      <p:sp>
        <p:nvSpPr>
          <p:cNvPr id="62" name="Google Shape;62;p8"/>
          <p:cNvSpPr txBox="1"/>
          <p:nvPr/>
        </p:nvSpPr>
        <p:spPr>
          <a:xfrm>
            <a:off x="3249600" y="2453450"/>
            <a:ext cx="964800" cy="243600"/>
          </a:xfrm>
          <a:prstGeom prst="rect">
            <a:avLst/>
          </a:prstGeom>
          <a:noFill/>
          <a:ln>
            <a:noFill/>
          </a:ln>
        </p:spPr>
        <p:txBody>
          <a:bodyPr anchorCtr="0" anchor="t" bIns="0" lIns="0" spcFirstLastPara="1" rIns="0" wrap="square" tIns="12700">
            <a:spAutoFit/>
          </a:bodyPr>
          <a:lstStyle/>
          <a:p>
            <a:pPr indent="0" lvl="0" marL="12700" marR="0" rtl="0" algn="ctr">
              <a:lnSpc>
                <a:spcPct val="115000"/>
              </a:lnSpc>
              <a:spcBef>
                <a:spcPts val="0"/>
              </a:spcBef>
              <a:spcAft>
                <a:spcPts val="0"/>
              </a:spcAft>
              <a:buClr>
                <a:srgbClr val="000000"/>
              </a:buClr>
              <a:buSzPts val="1200"/>
              <a:buFont typeface="Arial"/>
              <a:buNone/>
            </a:pPr>
            <a:r>
              <a:rPr lang="en-US" sz="1500">
                <a:latin typeface="Times New Roman"/>
                <a:ea typeface="Times New Roman"/>
                <a:cs typeface="Times New Roman"/>
                <a:sym typeface="Times New Roman"/>
              </a:rPr>
              <a:t>Abstract</a:t>
            </a:r>
            <a:endParaRPr b="0" i="0" sz="1500" u="none" cap="none" strike="noStrike">
              <a:solidFill>
                <a:srgbClr val="000000"/>
              </a:solidFill>
              <a:latin typeface="Times New Roman"/>
              <a:ea typeface="Times New Roman"/>
              <a:cs typeface="Times New Roman"/>
              <a:sym typeface="Times New Roman"/>
            </a:endParaRPr>
          </a:p>
        </p:txBody>
      </p:sp>
      <p:sp>
        <p:nvSpPr>
          <p:cNvPr id="63" name="Google Shape;63;p8"/>
          <p:cNvSpPr txBox="1"/>
          <p:nvPr/>
        </p:nvSpPr>
        <p:spPr>
          <a:xfrm>
            <a:off x="6473745" y="2453450"/>
            <a:ext cx="1095300" cy="243600"/>
          </a:xfrm>
          <a:prstGeom prst="rect">
            <a:avLst/>
          </a:prstGeom>
          <a:noFill/>
          <a:ln>
            <a:noFill/>
          </a:ln>
        </p:spPr>
        <p:txBody>
          <a:bodyPr anchorCtr="0" anchor="t" bIns="0" lIns="0" spcFirstLastPara="1" rIns="0" wrap="square" tIns="12700">
            <a:spAutoFit/>
          </a:bodyPr>
          <a:lstStyle/>
          <a:p>
            <a:pPr indent="0" lvl="0" marL="12700" marR="0" rtl="0" algn="ctr">
              <a:lnSpc>
                <a:spcPct val="115000"/>
              </a:lnSpc>
              <a:spcBef>
                <a:spcPts val="0"/>
              </a:spcBef>
              <a:spcAft>
                <a:spcPts val="0"/>
              </a:spcAft>
              <a:buClr>
                <a:srgbClr val="000000"/>
              </a:buClr>
              <a:buSzPts val="1200"/>
              <a:buFont typeface="Arial"/>
              <a:buNone/>
            </a:pPr>
            <a:r>
              <a:rPr lang="en-US" sz="1500">
                <a:latin typeface="Times New Roman"/>
                <a:ea typeface="Times New Roman"/>
                <a:cs typeface="Times New Roman"/>
                <a:sym typeface="Times New Roman"/>
              </a:rPr>
              <a:t>1</a:t>
            </a:r>
            <a:endParaRPr b="0" i="0" sz="1500" u="none" cap="none" strike="noStrike">
              <a:solidFill>
                <a:srgbClr val="000000"/>
              </a:solidFill>
              <a:latin typeface="Times New Roman"/>
              <a:ea typeface="Times New Roman"/>
              <a:cs typeface="Times New Roman"/>
              <a:sym typeface="Times New Roman"/>
            </a:endParaRPr>
          </a:p>
        </p:txBody>
      </p:sp>
      <p:sp>
        <p:nvSpPr>
          <p:cNvPr id="64" name="Google Shape;64;p8"/>
          <p:cNvSpPr txBox="1"/>
          <p:nvPr/>
        </p:nvSpPr>
        <p:spPr>
          <a:xfrm>
            <a:off x="-99" y="2910650"/>
            <a:ext cx="1587600" cy="243600"/>
          </a:xfrm>
          <a:prstGeom prst="rect">
            <a:avLst/>
          </a:prstGeom>
          <a:noFill/>
          <a:ln>
            <a:noFill/>
          </a:ln>
        </p:spPr>
        <p:txBody>
          <a:bodyPr anchorCtr="0" anchor="t" bIns="0" lIns="0" spcFirstLastPara="1" rIns="0" wrap="square" tIns="12700">
            <a:spAutoFit/>
          </a:bodyPr>
          <a:lstStyle/>
          <a:p>
            <a:pPr indent="0" lvl="0" marL="12700" marR="0" rtl="0" algn="ctr">
              <a:lnSpc>
                <a:spcPct val="115000"/>
              </a:lnSpc>
              <a:spcBef>
                <a:spcPts val="0"/>
              </a:spcBef>
              <a:spcAft>
                <a:spcPts val="0"/>
              </a:spcAft>
              <a:buClr>
                <a:srgbClr val="000000"/>
              </a:buClr>
              <a:buSzPts val="1200"/>
              <a:buFont typeface="Arial"/>
              <a:buNone/>
            </a:pPr>
            <a:r>
              <a:rPr lang="en-US" sz="1500">
                <a:latin typeface="Times New Roman"/>
                <a:ea typeface="Times New Roman"/>
                <a:cs typeface="Times New Roman"/>
                <a:sym typeface="Times New Roman"/>
              </a:rPr>
              <a:t>2</a:t>
            </a:r>
            <a:endParaRPr i="0" sz="1500" u="none" cap="none" strike="noStrike">
              <a:solidFill>
                <a:srgbClr val="000000"/>
              </a:solidFill>
              <a:latin typeface="Times New Roman"/>
              <a:ea typeface="Times New Roman"/>
              <a:cs typeface="Times New Roman"/>
              <a:sym typeface="Times New Roman"/>
            </a:endParaRPr>
          </a:p>
        </p:txBody>
      </p:sp>
      <p:sp>
        <p:nvSpPr>
          <p:cNvPr id="65" name="Google Shape;65;p8"/>
          <p:cNvSpPr txBox="1"/>
          <p:nvPr/>
        </p:nvSpPr>
        <p:spPr>
          <a:xfrm>
            <a:off x="3249600" y="2910650"/>
            <a:ext cx="964800" cy="243600"/>
          </a:xfrm>
          <a:prstGeom prst="rect">
            <a:avLst/>
          </a:prstGeom>
          <a:noFill/>
          <a:ln>
            <a:noFill/>
          </a:ln>
        </p:spPr>
        <p:txBody>
          <a:bodyPr anchorCtr="0" anchor="t" bIns="0" lIns="0" spcFirstLastPara="1" rIns="0" wrap="square" tIns="12700">
            <a:spAutoFit/>
          </a:bodyPr>
          <a:lstStyle/>
          <a:p>
            <a:pPr indent="0" lvl="0" marL="12700" marR="0" rtl="0" algn="ctr">
              <a:lnSpc>
                <a:spcPct val="115000"/>
              </a:lnSpc>
              <a:spcBef>
                <a:spcPts val="0"/>
              </a:spcBef>
              <a:spcAft>
                <a:spcPts val="0"/>
              </a:spcAft>
              <a:buClr>
                <a:srgbClr val="000000"/>
              </a:buClr>
              <a:buSzPts val="1200"/>
              <a:buFont typeface="Arial"/>
              <a:buNone/>
            </a:pPr>
            <a:r>
              <a:rPr lang="en-US" sz="1500">
                <a:latin typeface="Times New Roman"/>
                <a:ea typeface="Times New Roman"/>
                <a:cs typeface="Times New Roman"/>
                <a:sym typeface="Times New Roman"/>
              </a:rPr>
              <a:t>Objective</a:t>
            </a:r>
            <a:endParaRPr b="0" i="0" sz="1500" u="none" cap="none" strike="noStrike">
              <a:solidFill>
                <a:srgbClr val="000000"/>
              </a:solidFill>
              <a:latin typeface="Times New Roman"/>
              <a:ea typeface="Times New Roman"/>
              <a:cs typeface="Times New Roman"/>
              <a:sym typeface="Times New Roman"/>
            </a:endParaRPr>
          </a:p>
        </p:txBody>
      </p:sp>
      <p:sp>
        <p:nvSpPr>
          <p:cNvPr id="66" name="Google Shape;66;p8"/>
          <p:cNvSpPr txBox="1"/>
          <p:nvPr/>
        </p:nvSpPr>
        <p:spPr>
          <a:xfrm>
            <a:off x="6473745" y="2910650"/>
            <a:ext cx="1095300" cy="243600"/>
          </a:xfrm>
          <a:prstGeom prst="rect">
            <a:avLst/>
          </a:prstGeom>
          <a:noFill/>
          <a:ln>
            <a:noFill/>
          </a:ln>
        </p:spPr>
        <p:txBody>
          <a:bodyPr anchorCtr="0" anchor="t" bIns="0" lIns="0" spcFirstLastPara="1" rIns="0" wrap="square" tIns="12700">
            <a:spAutoFit/>
          </a:bodyPr>
          <a:lstStyle/>
          <a:p>
            <a:pPr indent="0" lvl="0" marL="12700" marR="0" rtl="0" algn="ctr">
              <a:lnSpc>
                <a:spcPct val="115000"/>
              </a:lnSpc>
              <a:spcBef>
                <a:spcPts val="0"/>
              </a:spcBef>
              <a:spcAft>
                <a:spcPts val="0"/>
              </a:spcAft>
              <a:buClr>
                <a:srgbClr val="000000"/>
              </a:buClr>
              <a:buSzPts val="1200"/>
              <a:buFont typeface="Arial"/>
              <a:buNone/>
            </a:pPr>
            <a:r>
              <a:rPr lang="en-US" sz="1500">
                <a:latin typeface="Times New Roman"/>
                <a:ea typeface="Times New Roman"/>
                <a:cs typeface="Times New Roman"/>
                <a:sym typeface="Times New Roman"/>
              </a:rPr>
              <a:t>2</a:t>
            </a:r>
            <a:endParaRPr b="0" i="0" sz="1500" u="none" cap="none" strike="noStrike">
              <a:solidFill>
                <a:srgbClr val="000000"/>
              </a:solidFill>
              <a:latin typeface="Times New Roman"/>
              <a:ea typeface="Times New Roman"/>
              <a:cs typeface="Times New Roman"/>
              <a:sym typeface="Times New Roman"/>
            </a:endParaRPr>
          </a:p>
        </p:txBody>
      </p:sp>
      <p:sp>
        <p:nvSpPr>
          <p:cNvPr id="67" name="Google Shape;67;p8"/>
          <p:cNvSpPr txBox="1"/>
          <p:nvPr/>
        </p:nvSpPr>
        <p:spPr>
          <a:xfrm>
            <a:off x="-99" y="3367850"/>
            <a:ext cx="1587600" cy="243600"/>
          </a:xfrm>
          <a:prstGeom prst="rect">
            <a:avLst/>
          </a:prstGeom>
          <a:noFill/>
          <a:ln>
            <a:noFill/>
          </a:ln>
        </p:spPr>
        <p:txBody>
          <a:bodyPr anchorCtr="0" anchor="t" bIns="0" lIns="0" spcFirstLastPara="1" rIns="0" wrap="square" tIns="12700">
            <a:spAutoFit/>
          </a:bodyPr>
          <a:lstStyle/>
          <a:p>
            <a:pPr indent="0" lvl="0" marL="12700" marR="0" rtl="0" algn="ctr">
              <a:lnSpc>
                <a:spcPct val="115000"/>
              </a:lnSpc>
              <a:spcBef>
                <a:spcPts val="0"/>
              </a:spcBef>
              <a:spcAft>
                <a:spcPts val="0"/>
              </a:spcAft>
              <a:buClr>
                <a:srgbClr val="000000"/>
              </a:buClr>
              <a:buSzPts val="1200"/>
              <a:buFont typeface="Arial"/>
              <a:buNone/>
            </a:pPr>
            <a:r>
              <a:rPr lang="en-US" sz="1500">
                <a:latin typeface="Times New Roman"/>
                <a:ea typeface="Times New Roman"/>
                <a:cs typeface="Times New Roman"/>
                <a:sym typeface="Times New Roman"/>
              </a:rPr>
              <a:t>3</a:t>
            </a:r>
            <a:endParaRPr i="0" sz="1500" u="none" cap="none" strike="noStrike">
              <a:solidFill>
                <a:srgbClr val="000000"/>
              </a:solidFill>
              <a:latin typeface="Times New Roman"/>
              <a:ea typeface="Times New Roman"/>
              <a:cs typeface="Times New Roman"/>
              <a:sym typeface="Times New Roman"/>
            </a:endParaRPr>
          </a:p>
        </p:txBody>
      </p:sp>
      <p:sp>
        <p:nvSpPr>
          <p:cNvPr id="68" name="Google Shape;68;p8"/>
          <p:cNvSpPr txBox="1"/>
          <p:nvPr/>
        </p:nvSpPr>
        <p:spPr>
          <a:xfrm>
            <a:off x="3249600" y="3367850"/>
            <a:ext cx="1095300" cy="474600"/>
          </a:xfrm>
          <a:prstGeom prst="rect">
            <a:avLst/>
          </a:prstGeom>
          <a:noFill/>
          <a:ln>
            <a:noFill/>
          </a:ln>
        </p:spPr>
        <p:txBody>
          <a:bodyPr anchorCtr="0" anchor="t" bIns="0" lIns="0" spcFirstLastPara="1" rIns="0" wrap="square" tIns="12700">
            <a:noAutofit/>
          </a:bodyPr>
          <a:lstStyle/>
          <a:p>
            <a:pPr indent="0" lvl="0" marL="12700" marR="0" rtl="0" algn="ctr">
              <a:lnSpc>
                <a:spcPct val="115000"/>
              </a:lnSpc>
              <a:spcBef>
                <a:spcPts val="0"/>
              </a:spcBef>
              <a:spcAft>
                <a:spcPts val="0"/>
              </a:spcAft>
              <a:buClr>
                <a:srgbClr val="000000"/>
              </a:buClr>
              <a:buSzPts val="1200"/>
              <a:buFont typeface="Arial"/>
              <a:buNone/>
            </a:pPr>
            <a:r>
              <a:rPr lang="en-US" sz="1500">
                <a:latin typeface="Times New Roman"/>
                <a:ea typeface="Times New Roman"/>
                <a:cs typeface="Times New Roman"/>
                <a:sym typeface="Times New Roman"/>
              </a:rPr>
              <a:t>Methodology</a:t>
            </a:r>
            <a:endParaRPr b="0" i="0" sz="1500" u="none" cap="none" strike="noStrike">
              <a:solidFill>
                <a:srgbClr val="000000"/>
              </a:solidFill>
              <a:latin typeface="Times New Roman"/>
              <a:ea typeface="Times New Roman"/>
              <a:cs typeface="Times New Roman"/>
              <a:sym typeface="Times New Roman"/>
            </a:endParaRPr>
          </a:p>
        </p:txBody>
      </p:sp>
      <p:sp>
        <p:nvSpPr>
          <p:cNvPr id="69" name="Google Shape;69;p8"/>
          <p:cNvSpPr txBox="1"/>
          <p:nvPr/>
        </p:nvSpPr>
        <p:spPr>
          <a:xfrm>
            <a:off x="6473745" y="3367850"/>
            <a:ext cx="1095300" cy="243600"/>
          </a:xfrm>
          <a:prstGeom prst="rect">
            <a:avLst/>
          </a:prstGeom>
          <a:noFill/>
          <a:ln>
            <a:noFill/>
          </a:ln>
        </p:spPr>
        <p:txBody>
          <a:bodyPr anchorCtr="0" anchor="t" bIns="0" lIns="0" spcFirstLastPara="1" rIns="0" wrap="square" tIns="12700">
            <a:spAutoFit/>
          </a:bodyPr>
          <a:lstStyle/>
          <a:p>
            <a:pPr indent="0" lvl="0" marL="12700" marR="0" rtl="0" algn="ctr">
              <a:lnSpc>
                <a:spcPct val="115000"/>
              </a:lnSpc>
              <a:spcBef>
                <a:spcPts val="0"/>
              </a:spcBef>
              <a:spcAft>
                <a:spcPts val="0"/>
              </a:spcAft>
              <a:buClr>
                <a:srgbClr val="000000"/>
              </a:buClr>
              <a:buSzPts val="1200"/>
              <a:buFont typeface="Arial"/>
              <a:buNone/>
            </a:pPr>
            <a:r>
              <a:rPr lang="en-US" sz="1500">
                <a:latin typeface="Times New Roman"/>
                <a:ea typeface="Times New Roman"/>
                <a:cs typeface="Times New Roman"/>
                <a:sym typeface="Times New Roman"/>
              </a:rPr>
              <a:t>3</a:t>
            </a:r>
            <a:endParaRPr b="0" i="0" sz="1500" u="none" cap="none" strike="noStrike">
              <a:solidFill>
                <a:srgbClr val="000000"/>
              </a:solidFill>
              <a:latin typeface="Times New Roman"/>
              <a:ea typeface="Times New Roman"/>
              <a:cs typeface="Times New Roman"/>
              <a:sym typeface="Times New Roman"/>
            </a:endParaRPr>
          </a:p>
        </p:txBody>
      </p:sp>
      <p:sp>
        <p:nvSpPr>
          <p:cNvPr id="70" name="Google Shape;70;p8"/>
          <p:cNvSpPr txBox="1"/>
          <p:nvPr/>
        </p:nvSpPr>
        <p:spPr>
          <a:xfrm>
            <a:off x="-99" y="3825050"/>
            <a:ext cx="1587600" cy="243600"/>
          </a:xfrm>
          <a:prstGeom prst="rect">
            <a:avLst/>
          </a:prstGeom>
          <a:noFill/>
          <a:ln>
            <a:noFill/>
          </a:ln>
        </p:spPr>
        <p:txBody>
          <a:bodyPr anchorCtr="0" anchor="t" bIns="0" lIns="0" spcFirstLastPara="1" rIns="0" wrap="square" tIns="12700">
            <a:spAutoFit/>
          </a:bodyPr>
          <a:lstStyle/>
          <a:p>
            <a:pPr indent="0" lvl="0" marL="12700" marR="0" rtl="0" algn="ctr">
              <a:lnSpc>
                <a:spcPct val="115000"/>
              </a:lnSpc>
              <a:spcBef>
                <a:spcPts val="0"/>
              </a:spcBef>
              <a:spcAft>
                <a:spcPts val="0"/>
              </a:spcAft>
              <a:buClr>
                <a:srgbClr val="000000"/>
              </a:buClr>
              <a:buSzPts val="1200"/>
              <a:buFont typeface="Arial"/>
              <a:buNone/>
            </a:pPr>
            <a:r>
              <a:rPr lang="en-US" sz="1500">
                <a:latin typeface="Times New Roman"/>
                <a:ea typeface="Times New Roman"/>
                <a:cs typeface="Times New Roman"/>
                <a:sym typeface="Times New Roman"/>
              </a:rPr>
              <a:t>4</a:t>
            </a:r>
            <a:endParaRPr i="0" sz="1500" u="none" cap="none" strike="noStrike">
              <a:solidFill>
                <a:srgbClr val="000000"/>
              </a:solidFill>
              <a:latin typeface="Times New Roman"/>
              <a:ea typeface="Times New Roman"/>
              <a:cs typeface="Times New Roman"/>
              <a:sym typeface="Times New Roman"/>
            </a:endParaRPr>
          </a:p>
        </p:txBody>
      </p:sp>
      <p:sp>
        <p:nvSpPr>
          <p:cNvPr id="71" name="Google Shape;71;p8"/>
          <p:cNvSpPr txBox="1"/>
          <p:nvPr/>
        </p:nvSpPr>
        <p:spPr>
          <a:xfrm>
            <a:off x="3249600" y="3825050"/>
            <a:ext cx="964800" cy="243600"/>
          </a:xfrm>
          <a:prstGeom prst="rect">
            <a:avLst/>
          </a:prstGeom>
          <a:noFill/>
          <a:ln>
            <a:noFill/>
          </a:ln>
        </p:spPr>
        <p:txBody>
          <a:bodyPr anchorCtr="0" anchor="t" bIns="0" lIns="0" spcFirstLastPara="1" rIns="0" wrap="square" tIns="12700">
            <a:spAutoFit/>
          </a:bodyPr>
          <a:lstStyle/>
          <a:p>
            <a:pPr indent="0" lvl="0" marL="12700" marR="0" rtl="0" algn="ctr">
              <a:lnSpc>
                <a:spcPct val="115000"/>
              </a:lnSpc>
              <a:spcBef>
                <a:spcPts val="0"/>
              </a:spcBef>
              <a:spcAft>
                <a:spcPts val="0"/>
              </a:spcAft>
              <a:buClr>
                <a:srgbClr val="000000"/>
              </a:buClr>
              <a:buSzPts val="1200"/>
              <a:buFont typeface="Arial"/>
              <a:buNone/>
            </a:pPr>
            <a:r>
              <a:rPr lang="en-US" sz="1500">
                <a:latin typeface="Times New Roman"/>
                <a:ea typeface="Times New Roman"/>
                <a:cs typeface="Times New Roman"/>
                <a:sym typeface="Times New Roman"/>
              </a:rPr>
              <a:t>Result</a:t>
            </a:r>
            <a:endParaRPr b="0" i="0" sz="1500" u="none" cap="none" strike="noStrike">
              <a:solidFill>
                <a:srgbClr val="000000"/>
              </a:solidFill>
              <a:latin typeface="Times New Roman"/>
              <a:ea typeface="Times New Roman"/>
              <a:cs typeface="Times New Roman"/>
              <a:sym typeface="Times New Roman"/>
            </a:endParaRPr>
          </a:p>
        </p:txBody>
      </p:sp>
      <p:sp>
        <p:nvSpPr>
          <p:cNvPr id="72" name="Google Shape;72;p8"/>
          <p:cNvSpPr txBox="1"/>
          <p:nvPr/>
        </p:nvSpPr>
        <p:spPr>
          <a:xfrm>
            <a:off x="6473745" y="3825050"/>
            <a:ext cx="1095300" cy="243600"/>
          </a:xfrm>
          <a:prstGeom prst="rect">
            <a:avLst/>
          </a:prstGeom>
          <a:noFill/>
          <a:ln>
            <a:noFill/>
          </a:ln>
        </p:spPr>
        <p:txBody>
          <a:bodyPr anchorCtr="0" anchor="t" bIns="0" lIns="0" spcFirstLastPara="1" rIns="0" wrap="square" tIns="12700">
            <a:spAutoFit/>
          </a:bodyPr>
          <a:lstStyle/>
          <a:p>
            <a:pPr indent="0" lvl="0" marL="12700" marR="0" rtl="0" algn="ctr">
              <a:lnSpc>
                <a:spcPct val="115000"/>
              </a:lnSpc>
              <a:spcBef>
                <a:spcPts val="0"/>
              </a:spcBef>
              <a:spcAft>
                <a:spcPts val="0"/>
              </a:spcAft>
              <a:buClr>
                <a:srgbClr val="000000"/>
              </a:buClr>
              <a:buSzPts val="1200"/>
              <a:buFont typeface="Arial"/>
              <a:buNone/>
            </a:pPr>
            <a:r>
              <a:rPr lang="en-US" sz="1500">
                <a:latin typeface="Times New Roman"/>
                <a:ea typeface="Times New Roman"/>
                <a:cs typeface="Times New Roman"/>
                <a:sym typeface="Times New Roman"/>
              </a:rPr>
              <a:t>8</a:t>
            </a:r>
            <a:endParaRPr b="0" i="0" sz="1500" u="none" cap="none" strike="noStrike">
              <a:solidFill>
                <a:srgbClr val="000000"/>
              </a:solidFill>
              <a:latin typeface="Times New Roman"/>
              <a:ea typeface="Times New Roman"/>
              <a:cs typeface="Times New Roman"/>
              <a:sym typeface="Times New Roman"/>
            </a:endParaRPr>
          </a:p>
        </p:txBody>
      </p:sp>
      <p:sp>
        <p:nvSpPr>
          <p:cNvPr id="73" name="Google Shape;73;p8"/>
          <p:cNvSpPr txBox="1"/>
          <p:nvPr/>
        </p:nvSpPr>
        <p:spPr>
          <a:xfrm>
            <a:off x="-99" y="4282250"/>
            <a:ext cx="1587600" cy="243600"/>
          </a:xfrm>
          <a:prstGeom prst="rect">
            <a:avLst/>
          </a:prstGeom>
          <a:noFill/>
          <a:ln>
            <a:noFill/>
          </a:ln>
        </p:spPr>
        <p:txBody>
          <a:bodyPr anchorCtr="0" anchor="t" bIns="0" lIns="0" spcFirstLastPara="1" rIns="0" wrap="square" tIns="12700">
            <a:spAutoFit/>
          </a:bodyPr>
          <a:lstStyle/>
          <a:p>
            <a:pPr indent="0" lvl="0" marL="12700" marR="0" rtl="0" algn="ctr">
              <a:lnSpc>
                <a:spcPct val="115000"/>
              </a:lnSpc>
              <a:spcBef>
                <a:spcPts val="0"/>
              </a:spcBef>
              <a:spcAft>
                <a:spcPts val="0"/>
              </a:spcAft>
              <a:buClr>
                <a:srgbClr val="000000"/>
              </a:buClr>
              <a:buSzPts val="1200"/>
              <a:buFont typeface="Arial"/>
              <a:buNone/>
            </a:pPr>
            <a:r>
              <a:rPr lang="en-US" sz="1500">
                <a:latin typeface="Times New Roman"/>
                <a:ea typeface="Times New Roman"/>
                <a:cs typeface="Times New Roman"/>
                <a:sym typeface="Times New Roman"/>
              </a:rPr>
              <a:t>5</a:t>
            </a:r>
            <a:endParaRPr i="0" sz="1500" u="none" cap="none" strike="noStrike">
              <a:solidFill>
                <a:srgbClr val="000000"/>
              </a:solidFill>
              <a:latin typeface="Times New Roman"/>
              <a:ea typeface="Times New Roman"/>
              <a:cs typeface="Times New Roman"/>
              <a:sym typeface="Times New Roman"/>
            </a:endParaRPr>
          </a:p>
        </p:txBody>
      </p:sp>
      <p:sp>
        <p:nvSpPr>
          <p:cNvPr id="74" name="Google Shape;74;p8"/>
          <p:cNvSpPr txBox="1"/>
          <p:nvPr/>
        </p:nvSpPr>
        <p:spPr>
          <a:xfrm>
            <a:off x="3249600" y="4282250"/>
            <a:ext cx="964800" cy="243600"/>
          </a:xfrm>
          <a:prstGeom prst="rect">
            <a:avLst/>
          </a:prstGeom>
          <a:noFill/>
          <a:ln>
            <a:noFill/>
          </a:ln>
        </p:spPr>
        <p:txBody>
          <a:bodyPr anchorCtr="0" anchor="t" bIns="0" lIns="0" spcFirstLastPara="1" rIns="0" wrap="square" tIns="12700">
            <a:spAutoFit/>
          </a:bodyPr>
          <a:lstStyle/>
          <a:p>
            <a:pPr indent="0" lvl="0" marL="12700" marR="0" rtl="0" algn="ctr">
              <a:lnSpc>
                <a:spcPct val="115000"/>
              </a:lnSpc>
              <a:spcBef>
                <a:spcPts val="0"/>
              </a:spcBef>
              <a:spcAft>
                <a:spcPts val="0"/>
              </a:spcAft>
              <a:buClr>
                <a:srgbClr val="000000"/>
              </a:buClr>
              <a:buSzPts val="1200"/>
              <a:buFont typeface="Arial"/>
              <a:buNone/>
            </a:pPr>
            <a:r>
              <a:rPr lang="en-US" sz="1500">
                <a:latin typeface="Times New Roman"/>
                <a:ea typeface="Times New Roman"/>
                <a:cs typeface="Times New Roman"/>
                <a:sym typeface="Times New Roman"/>
              </a:rPr>
              <a:t>Conclusion</a:t>
            </a:r>
            <a:endParaRPr b="0" i="0" sz="1500" u="none" cap="none" strike="noStrike">
              <a:solidFill>
                <a:srgbClr val="000000"/>
              </a:solidFill>
              <a:latin typeface="Times New Roman"/>
              <a:ea typeface="Times New Roman"/>
              <a:cs typeface="Times New Roman"/>
              <a:sym typeface="Times New Roman"/>
            </a:endParaRPr>
          </a:p>
        </p:txBody>
      </p:sp>
      <p:sp>
        <p:nvSpPr>
          <p:cNvPr id="75" name="Google Shape;75;p8"/>
          <p:cNvSpPr txBox="1"/>
          <p:nvPr/>
        </p:nvSpPr>
        <p:spPr>
          <a:xfrm>
            <a:off x="6473745" y="4282250"/>
            <a:ext cx="1095300" cy="243600"/>
          </a:xfrm>
          <a:prstGeom prst="rect">
            <a:avLst/>
          </a:prstGeom>
          <a:noFill/>
          <a:ln>
            <a:noFill/>
          </a:ln>
        </p:spPr>
        <p:txBody>
          <a:bodyPr anchorCtr="0" anchor="t" bIns="0" lIns="0" spcFirstLastPara="1" rIns="0" wrap="square" tIns="12700">
            <a:spAutoFit/>
          </a:bodyPr>
          <a:lstStyle/>
          <a:p>
            <a:pPr indent="0" lvl="0" marL="12700" marR="0" rtl="0" algn="ctr">
              <a:lnSpc>
                <a:spcPct val="115000"/>
              </a:lnSpc>
              <a:spcBef>
                <a:spcPts val="0"/>
              </a:spcBef>
              <a:spcAft>
                <a:spcPts val="0"/>
              </a:spcAft>
              <a:buClr>
                <a:srgbClr val="000000"/>
              </a:buClr>
              <a:buSzPts val="1200"/>
              <a:buFont typeface="Arial"/>
              <a:buNone/>
            </a:pPr>
            <a:r>
              <a:rPr lang="en-US" sz="1500">
                <a:latin typeface="Times New Roman"/>
                <a:ea typeface="Times New Roman"/>
                <a:cs typeface="Times New Roman"/>
                <a:sym typeface="Times New Roman"/>
              </a:rPr>
              <a:t>13</a:t>
            </a:r>
            <a:endParaRPr b="0" i="0" sz="15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9"/>
          <p:cNvSpPr txBox="1"/>
          <p:nvPr/>
        </p:nvSpPr>
        <p:spPr>
          <a:xfrm>
            <a:off x="180800" y="435225"/>
            <a:ext cx="7388400" cy="10596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16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p>
            <a:pPr indent="0" lvl="0" marL="0" marR="10795"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a:p>
            <a:pPr indent="0" lvl="0" marL="0" marR="10795" rtl="0" algn="ctr">
              <a:lnSpc>
                <a:spcPct val="100000"/>
              </a:lnSpc>
              <a:spcBef>
                <a:spcPts val="840"/>
              </a:spcBef>
              <a:spcAft>
                <a:spcPts val="0"/>
              </a:spcAft>
              <a:buClr>
                <a:srgbClr val="000000"/>
              </a:buClr>
              <a:buSzPts val="1600"/>
              <a:buFont typeface="Arial"/>
              <a:buNone/>
            </a:pPr>
            <a:r>
              <a:rPr b="1" lang="en-US" sz="2200">
                <a:latin typeface="Times New Roman"/>
                <a:ea typeface="Times New Roman"/>
                <a:cs typeface="Times New Roman"/>
                <a:sym typeface="Times New Roman"/>
              </a:rPr>
              <a:t>ABSTRACT</a:t>
            </a:r>
            <a:endParaRPr b="0" i="0" sz="2200" u="none" cap="none" strike="noStrike">
              <a:solidFill>
                <a:srgbClr val="000000"/>
              </a:solidFill>
              <a:latin typeface="Times New Roman"/>
              <a:ea typeface="Times New Roman"/>
              <a:cs typeface="Times New Roman"/>
              <a:sym typeface="Times New Roman"/>
            </a:endParaRPr>
          </a:p>
          <a:p>
            <a:pPr indent="0" lvl="0" marL="0" marR="46990" rtl="0" algn="l">
              <a:lnSpc>
                <a:spcPct val="143700"/>
              </a:lnSpc>
              <a:spcBef>
                <a:spcPts val="0"/>
              </a:spcBef>
              <a:spcAft>
                <a:spcPts val="0"/>
              </a:spcAft>
              <a:buNone/>
            </a:pPr>
            <a:r>
              <a:t/>
            </a:r>
            <a:endParaRPr sz="1200">
              <a:latin typeface="Times New Roman"/>
              <a:ea typeface="Times New Roman"/>
              <a:cs typeface="Times New Roman"/>
              <a:sym typeface="Times New Roman"/>
            </a:endParaRPr>
          </a:p>
        </p:txBody>
      </p:sp>
      <p:sp>
        <p:nvSpPr>
          <p:cNvPr id="81" name="Google Shape;81;p9"/>
          <p:cNvSpPr txBox="1"/>
          <p:nvPr/>
        </p:nvSpPr>
        <p:spPr>
          <a:xfrm>
            <a:off x="1384868" y="9553838"/>
            <a:ext cx="4993005" cy="180340"/>
          </a:xfrm>
          <a:prstGeom prst="rect">
            <a:avLst/>
          </a:prstGeom>
          <a:noFill/>
          <a:ln>
            <a:noFill/>
          </a:ln>
        </p:spPr>
        <p:txBody>
          <a:bodyPr anchorCtr="0" anchor="t" bIns="0" lIns="0" spcFirstLastPara="1" rIns="0" wrap="square" tIns="0">
            <a:spAutoFit/>
          </a:bodyPr>
          <a:lstStyle/>
          <a:p>
            <a:pPr indent="0" lvl="0" marL="12700" marR="0" rtl="0" algn="l">
              <a:lnSpc>
                <a:spcPct val="118181"/>
              </a:lnSpc>
              <a:spcBef>
                <a:spcPts val="0"/>
              </a:spcBef>
              <a:spcAft>
                <a:spcPts val="0"/>
              </a:spcAft>
              <a:buClr>
                <a:srgbClr val="000000"/>
              </a:buClr>
              <a:buSzPts val="1100"/>
              <a:buFont typeface="Arial"/>
              <a:buNone/>
            </a:pPr>
            <a:r>
              <a:rPr b="0" i="0" lang="en-US" sz="1100" u="none" cap="none" strike="noStrike">
                <a:solidFill>
                  <a:srgbClr val="000000"/>
                </a:solidFill>
                <a:latin typeface="Times New Roman"/>
                <a:ea typeface="Times New Roman"/>
                <a:cs typeface="Times New Roman"/>
                <a:sym typeface="Times New Roman"/>
              </a:rPr>
              <a:t>School of Computer Science Engineering &amp; Information Science, Presidency University.</a:t>
            </a:r>
            <a:endParaRPr b="0" i="0" sz="1100" u="none" cap="none" strike="noStrike">
              <a:solidFill>
                <a:srgbClr val="000000"/>
              </a:solidFill>
              <a:latin typeface="Times New Roman"/>
              <a:ea typeface="Times New Roman"/>
              <a:cs typeface="Times New Roman"/>
              <a:sym typeface="Times New Roman"/>
            </a:endParaRPr>
          </a:p>
        </p:txBody>
      </p:sp>
      <p:sp>
        <p:nvSpPr>
          <p:cNvPr id="82" name="Google Shape;82;p9"/>
          <p:cNvSpPr txBox="1"/>
          <p:nvPr/>
        </p:nvSpPr>
        <p:spPr>
          <a:xfrm>
            <a:off x="0" y="8976700"/>
            <a:ext cx="76245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1</a:t>
            </a:r>
            <a:endParaRPr b="0" i="0" sz="1800" u="none" cap="none" strike="noStrike">
              <a:solidFill>
                <a:srgbClr val="000000"/>
              </a:solidFill>
              <a:latin typeface="Calibri"/>
              <a:ea typeface="Calibri"/>
              <a:cs typeface="Calibri"/>
              <a:sym typeface="Calibri"/>
            </a:endParaRPr>
          </a:p>
        </p:txBody>
      </p:sp>
      <p:sp>
        <p:nvSpPr>
          <p:cNvPr id="83" name="Google Shape;83;p9"/>
          <p:cNvSpPr txBox="1"/>
          <p:nvPr/>
        </p:nvSpPr>
        <p:spPr>
          <a:xfrm>
            <a:off x="734675" y="1627050"/>
            <a:ext cx="6293400" cy="664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highlight>
                  <a:srgbClr val="FFFFFF"/>
                </a:highlight>
              </a:rPr>
              <a:t>					</a:t>
            </a:r>
            <a:endParaRPr sz="1100">
              <a:solidFill>
                <a:schemeClr val="dk1"/>
              </a:solidFill>
              <a:highlight>
                <a:srgbClr val="FFFFFF"/>
              </a:highlight>
            </a:endParaRPr>
          </a:p>
          <a:p>
            <a:pPr indent="0" lvl="0" marL="0" rtl="0" algn="just">
              <a:lnSpc>
                <a:spcPct val="115000"/>
              </a:lnSpc>
              <a:spcBef>
                <a:spcPts val="0"/>
              </a:spcBef>
              <a:spcAft>
                <a:spcPts val="0"/>
              </a:spcAft>
              <a:buNone/>
            </a:pPr>
            <a:r>
              <a:rPr lang="en-US" sz="2000">
                <a:solidFill>
                  <a:srgbClr val="595959"/>
                </a:solidFill>
                <a:latin typeface="Times New Roman"/>
                <a:ea typeface="Times New Roman"/>
                <a:cs typeface="Times New Roman"/>
                <a:sym typeface="Times New Roman"/>
              </a:rPr>
              <a:t>This report presents a detailed analysis of cyber crime statistics in India for the years 2018 and 2019, focusing on various categories of cyber crimes across different states. Using statewise data, we performed comprehensive data cleaning, exploratory data analysis (EDA), and visualization to uncover trends, patterns, and insights. The findings highlight that fraud and extortion are the most common types of cyber crimes, while some states experience significantly higher crime rates than others. The analysis also reveals both declines and increases in specific crime categories over the two years, with concerning trends in areas such as sexual exploitation and terrorism-related activities. This study underscores the need for targeted policy measures, awareness programs, and technological advancements to effectively address and mitigate the impact of cyber crime in India.</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0"/>
          <p:cNvSpPr txBox="1"/>
          <p:nvPr/>
        </p:nvSpPr>
        <p:spPr>
          <a:xfrm>
            <a:off x="180800" y="435225"/>
            <a:ext cx="7388400" cy="10596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16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p>
            <a:pPr indent="0" lvl="0" marL="0" marR="10795"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a:p>
            <a:pPr indent="0" lvl="0" marL="0" marR="10795" rtl="0" algn="ctr">
              <a:lnSpc>
                <a:spcPct val="100000"/>
              </a:lnSpc>
              <a:spcBef>
                <a:spcPts val="840"/>
              </a:spcBef>
              <a:spcAft>
                <a:spcPts val="0"/>
              </a:spcAft>
              <a:buClr>
                <a:srgbClr val="000000"/>
              </a:buClr>
              <a:buSzPts val="1600"/>
              <a:buFont typeface="Arial"/>
              <a:buNone/>
            </a:pPr>
            <a:r>
              <a:rPr b="1" lang="en-US" sz="2200">
                <a:latin typeface="Times New Roman"/>
                <a:ea typeface="Times New Roman"/>
                <a:cs typeface="Times New Roman"/>
                <a:sym typeface="Times New Roman"/>
              </a:rPr>
              <a:t>OBJECTIVE</a:t>
            </a:r>
            <a:endParaRPr b="0" i="0" sz="2200" u="none" cap="none" strike="noStrike">
              <a:solidFill>
                <a:srgbClr val="000000"/>
              </a:solidFill>
              <a:latin typeface="Times New Roman"/>
              <a:ea typeface="Times New Roman"/>
              <a:cs typeface="Times New Roman"/>
              <a:sym typeface="Times New Roman"/>
            </a:endParaRPr>
          </a:p>
          <a:p>
            <a:pPr indent="0" lvl="0" marL="0" marR="46990" rtl="0" algn="l">
              <a:lnSpc>
                <a:spcPct val="143700"/>
              </a:lnSpc>
              <a:spcBef>
                <a:spcPts val="0"/>
              </a:spcBef>
              <a:spcAft>
                <a:spcPts val="0"/>
              </a:spcAft>
              <a:buNone/>
            </a:pPr>
            <a:r>
              <a:t/>
            </a:r>
            <a:endParaRPr sz="1200">
              <a:latin typeface="Times New Roman"/>
              <a:ea typeface="Times New Roman"/>
              <a:cs typeface="Times New Roman"/>
              <a:sym typeface="Times New Roman"/>
            </a:endParaRPr>
          </a:p>
        </p:txBody>
      </p:sp>
      <p:sp>
        <p:nvSpPr>
          <p:cNvPr id="89" name="Google Shape;89;p10"/>
          <p:cNvSpPr txBox="1"/>
          <p:nvPr/>
        </p:nvSpPr>
        <p:spPr>
          <a:xfrm>
            <a:off x="1384868" y="9553838"/>
            <a:ext cx="4992900" cy="169200"/>
          </a:xfrm>
          <a:prstGeom prst="rect">
            <a:avLst/>
          </a:prstGeom>
          <a:noFill/>
          <a:ln>
            <a:noFill/>
          </a:ln>
        </p:spPr>
        <p:txBody>
          <a:bodyPr anchorCtr="0" anchor="t" bIns="0" lIns="0" spcFirstLastPara="1" rIns="0" wrap="square" tIns="0">
            <a:spAutoFit/>
          </a:bodyPr>
          <a:lstStyle/>
          <a:p>
            <a:pPr indent="0" lvl="0" marL="12700" marR="0" rtl="0" algn="l">
              <a:lnSpc>
                <a:spcPct val="118181"/>
              </a:lnSpc>
              <a:spcBef>
                <a:spcPts val="0"/>
              </a:spcBef>
              <a:spcAft>
                <a:spcPts val="0"/>
              </a:spcAft>
              <a:buClr>
                <a:srgbClr val="000000"/>
              </a:buClr>
              <a:buSzPts val="1100"/>
              <a:buFont typeface="Arial"/>
              <a:buNone/>
            </a:pPr>
            <a:r>
              <a:rPr b="0" i="0" lang="en-US" sz="1100" u="none" cap="none" strike="noStrike">
                <a:solidFill>
                  <a:srgbClr val="000000"/>
                </a:solidFill>
                <a:latin typeface="Times New Roman"/>
                <a:ea typeface="Times New Roman"/>
                <a:cs typeface="Times New Roman"/>
                <a:sym typeface="Times New Roman"/>
              </a:rPr>
              <a:t>School of Computer Science Engineering &amp; Information Science, Presidency University.</a:t>
            </a:r>
            <a:endParaRPr b="0" i="0" sz="1100" u="none" cap="none" strike="noStrike">
              <a:solidFill>
                <a:srgbClr val="000000"/>
              </a:solidFill>
              <a:latin typeface="Times New Roman"/>
              <a:ea typeface="Times New Roman"/>
              <a:cs typeface="Times New Roman"/>
              <a:sym typeface="Times New Roman"/>
            </a:endParaRPr>
          </a:p>
        </p:txBody>
      </p:sp>
      <p:sp>
        <p:nvSpPr>
          <p:cNvPr id="90" name="Google Shape;90;p10"/>
          <p:cNvSpPr txBox="1"/>
          <p:nvPr/>
        </p:nvSpPr>
        <p:spPr>
          <a:xfrm>
            <a:off x="0" y="8976700"/>
            <a:ext cx="76245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91" name="Google Shape;91;p10"/>
          <p:cNvSpPr txBox="1"/>
          <p:nvPr/>
        </p:nvSpPr>
        <p:spPr>
          <a:xfrm>
            <a:off x="734675" y="1627050"/>
            <a:ext cx="6293400" cy="447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highlight>
                  <a:srgbClr val="FFFFFF"/>
                </a:highlight>
              </a:rPr>
              <a:t>					</a:t>
            </a:r>
            <a:endParaRPr sz="1100">
              <a:solidFill>
                <a:schemeClr val="dk1"/>
              </a:solidFill>
              <a:highlight>
                <a:srgbClr val="FFFFFF"/>
              </a:highlight>
            </a:endParaRPr>
          </a:p>
          <a:p>
            <a:pPr indent="0" lvl="0" marL="0" rtl="0" algn="just">
              <a:lnSpc>
                <a:spcPct val="115000"/>
              </a:lnSpc>
              <a:spcBef>
                <a:spcPts val="1200"/>
              </a:spcBef>
              <a:spcAft>
                <a:spcPts val="0"/>
              </a:spcAft>
              <a:buNone/>
            </a:pPr>
            <a:r>
              <a:rPr lang="en-US" sz="2000">
                <a:solidFill>
                  <a:srgbClr val="595959"/>
                </a:solidFill>
                <a:highlight>
                  <a:srgbClr val="FFFFFF"/>
                </a:highlight>
                <a:latin typeface="Times New Roman"/>
                <a:ea typeface="Times New Roman"/>
                <a:cs typeface="Times New Roman"/>
                <a:sym typeface="Times New Roman"/>
              </a:rPr>
              <a:t>The increasing complexity and volume of cyber threats pose significant challenges to cybersecurity professionals. Traditional methods of analyzing security data often fall short in detecting and responding to evolving threats in real-time. This project addresses the need for effective data visualization tools to enhance threat intelligence, improve situational awareness, and facilitate proactive defense measures against cyber attacks. </a:t>
            </a:r>
            <a:endParaRPr sz="2000">
              <a:solidFill>
                <a:srgbClr val="595959"/>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1100">
                <a:solidFill>
                  <a:schemeClr val="dk1"/>
                </a:solidFill>
                <a:highlight>
                  <a:srgbClr val="FFFFFF"/>
                </a:highlight>
              </a:rPr>
              <a:t>					</a:t>
            </a:r>
            <a:endParaRPr sz="1100">
              <a:solidFill>
                <a:schemeClr val="dk1"/>
              </a:solidFill>
              <a:highlight>
                <a:srgbClr val="FFFFFF"/>
              </a:highlight>
            </a:endParaRPr>
          </a:p>
          <a:p>
            <a:pPr indent="0" lvl="0" marL="0" rtl="0" algn="l">
              <a:spcBef>
                <a:spcPts val="0"/>
              </a:spcBef>
              <a:spcAft>
                <a:spcPts val="0"/>
              </a:spcAft>
              <a:buNone/>
            </a:pPr>
            <a:r>
              <a:rPr lang="en-US" sz="1100">
                <a:solidFill>
                  <a:schemeClr val="dk1"/>
                </a:solidFill>
                <a:highlight>
                  <a:srgbClr val="FFFFFF"/>
                </a:highlight>
              </a:rPr>
              <a:t>				</a:t>
            </a:r>
            <a:endParaRPr sz="1100">
              <a:solidFill>
                <a:schemeClr val="dk1"/>
              </a:solidFill>
              <a:highlight>
                <a:srgbClr val="FFFFFF"/>
              </a:highlight>
            </a:endParaRPr>
          </a:p>
          <a:p>
            <a:pPr indent="0" lvl="0" marL="0" rtl="0" algn="l">
              <a:spcBef>
                <a:spcPts val="0"/>
              </a:spcBef>
              <a:spcAft>
                <a:spcPts val="0"/>
              </a:spcAft>
              <a:buNone/>
            </a:pPr>
            <a:r>
              <a:rPr lang="en-US" sz="1100">
                <a:solidFill>
                  <a:schemeClr val="dk1"/>
                </a:solidFill>
                <a:highlight>
                  <a:srgbClr val="FFFFFF"/>
                </a:highlight>
              </a:rPr>
              <a:t>			</a:t>
            </a:r>
            <a:endParaRPr sz="1100">
              <a:solidFill>
                <a:schemeClr val="dk1"/>
              </a:solidFill>
              <a:highlight>
                <a:srgbClr val="FFFFFF"/>
              </a:highlight>
            </a:endParaRPr>
          </a:p>
          <a:p>
            <a:pPr indent="0" lvl="0" marL="0" rtl="0" algn="l">
              <a:spcBef>
                <a:spcPts val="0"/>
              </a:spcBef>
              <a:spcAft>
                <a:spcPts val="0"/>
              </a:spcAft>
              <a:buNone/>
            </a:pPr>
            <a:r>
              <a:rPr lang="en-US" sz="1100">
                <a:solidFill>
                  <a:schemeClr val="dk1"/>
                </a:solidFill>
              </a:rPr>
              <a:t>		</a:t>
            </a:r>
            <a:endParaRPr sz="1100">
              <a:solidFill>
                <a:schemeClr val="dk1"/>
              </a:solidFill>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1"/>
          <p:cNvSpPr txBox="1"/>
          <p:nvPr/>
        </p:nvSpPr>
        <p:spPr>
          <a:xfrm>
            <a:off x="180800" y="435225"/>
            <a:ext cx="7388400" cy="10596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16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p>
            <a:pPr indent="0" lvl="0" marL="0" marR="10795"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a:p>
            <a:pPr indent="0" lvl="0" marL="0" marR="10795" rtl="0" algn="ctr">
              <a:lnSpc>
                <a:spcPct val="100000"/>
              </a:lnSpc>
              <a:spcBef>
                <a:spcPts val="840"/>
              </a:spcBef>
              <a:spcAft>
                <a:spcPts val="0"/>
              </a:spcAft>
              <a:buClr>
                <a:srgbClr val="000000"/>
              </a:buClr>
              <a:buSzPts val="1600"/>
              <a:buFont typeface="Arial"/>
              <a:buNone/>
            </a:pPr>
            <a:r>
              <a:rPr b="1" lang="en-US" sz="2200">
                <a:latin typeface="Times New Roman"/>
                <a:ea typeface="Times New Roman"/>
                <a:cs typeface="Times New Roman"/>
                <a:sym typeface="Times New Roman"/>
              </a:rPr>
              <a:t>METHODOLOGY</a:t>
            </a:r>
            <a:endParaRPr b="0" i="0" sz="2200" u="none" cap="none" strike="noStrike">
              <a:solidFill>
                <a:srgbClr val="000000"/>
              </a:solidFill>
              <a:latin typeface="Times New Roman"/>
              <a:ea typeface="Times New Roman"/>
              <a:cs typeface="Times New Roman"/>
              <a:sym typeface="Times New Roman"/>
            </a:endParaRPr>
          </a:p>
          <a:p>
            <a:pPr indent="0" lvl="0" marL="0" marR="46990" rtl="0" algn="l">
              <a:lnSpc>
                <a:spcPct val="143700"/>
              </a:lnSpc>
              <a:spcBef>
                <a:spcPts val="0"/>
              </a:spcBef>
              <a:spcAft>
                <a:spcPts val="0"/>
              </a:spcAft>
              <a:buNone/>
            </a:pPr>
            <a:r>
              <a:t/>
            </a:r>
            <a:endParaRPr sz="1200">
              <a:latin typeface="Times New Roman"/>
              <a:ea typeface="Times New Roman"/>
              <a:cs typeface="Times New Roman"/>
              <a:sym typeface="Times New Roman"/>
            </a:endParaRPr>
          </a:p>
        </p:txBody>
      </p:sp>
      <p:sp>
        <p:nvSpPr>
          <p:cNvPr id="97" name="Google Shape;97;p11"/>
          <p:cNvSpPr txBox="1"/>
          <p:nvPr/>
        </p:nvSpPr>
        <p:spPr>
          <a:xfrm>
            <a:off x="1384868" y="9553838"/>
            <a:ext cx="4992900" cy="169200"/>
          </a:xfrm>
          <a:prstGeom prst="rect">
            <a:avLst/>
          </a:prstGeom>
          <a:noFill/>
          <a:ln>
            <a:noFill/>
          </a:ln>
        </p:spPr>
        <p:txBody>
          <a:bodyPr anchorCtr="0" anchor="t" bIns="0" lIns="0" spcFirstLastPara="1" rIns="0" wrap="square" tIns="0">
            <a:spAutoFit/>
          </a:bodyPr>
          <a:lstStyle/>
          <a:p>
            <a:pPr indent="0" lvl="0" marL="12700" marR="0" rtl="0" algn="l">
              <a:lnSpc>
                <a:spcPct val="118181"/>
              </a:lnSpc>
              <a:spcBef>
                <a:spcPts val="0"/>
              </a:spcBef>
              <a:spcAft>
                <a:spcPts val="0"/>
              </a:spcAft>
              <a:buClr>
                <a:srgbClr val="000000"/>
              </a:buClr>
              <a:buSzPts val="1100"/>
              <a:buFont typeface="Arial"/>
              <a:buNone/>
            </a:pPr>
            <a:r>
              <a:rPr b="0" i="0" lang="en-US" sz="1100" u="none" cap="none" strike="noStrike">
                <a:solidFill>
                  <a:srgbClr val="000000"/>
                </a:solidFill>
                <a:latin typeface="Times New Roman"/>
                <a:ea typeface="Times New Roman"/>
                <a:cs typeface="Times New Roman"/>
                <a:sym typeface="Times New Roman"/>
              </a:rPr>
              <a:t>School of Computer Science Engineering &amp; Information Science, Presidency University.</a:t>
            </a:r>
            <a:endParaRPr b="0" i="0" sz="1100" u="none" cap="none" strike="noStrike">
              <a:solidFill>
                <a:srgbClr val="000000"/>
              </a:solidFill>
              <a:latin typeface="Times New Roman"/>
              <a:ea typeface="Times New Roman"/>
              <a:cs typeface="Times New Roman"/>
              <a:sym typeface="Times New Roman"/>
            </a:endParaRPr>
          </a:p>
        </p:txBody>
      </p:sp>
      <p:sp>
        <p:nvSpPr>
          <p:cNvPr id="98" name="Google Shape;98;p11"/>
          <p:cNvSpPr txBox="1"/>
          <p:nvPr/>
        </p:nvSpPr>
        <p:spPr>
          <a:xfrm>
            <a:off x="0" y="8976700"/>
            <a:ext cx="76245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3</a:t>
            </a:r>
            <a:endParaRPr b="0" i="0" sz="1800" u="none" cap="none" strike="noStrike">
              <a:solidFill>
                <a:srgbClr val="000000"/>
              </a:solidFill>
              <a:latin typeface="Calibri"/>
              <a:ea typeface="Calibri"/>
              <a:cs typeface="Calibri"/>
              <a:sym typeface="Calibri"/>
            </a:endParaRPr>
          </a:p>
        </p:txBody>
      </p:sp>
      <p:sp>
        <p:nvSpPr>
          <p:cNvPr id="99" name="Google Shape;99;p11"/>
          <p:cNvSpPr txBox="1"/>
          <p:nvPr/>
        </p:nvSpPr>
        <p:spPr>
          <a:xfrm>
            <a:off x="734675" y="1627050"/>
            <a:ext cx="6293400" cy="7218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100">
                <a:solidFill>
                  <a:schemeClr val="dk1"/>
                </a:solidFill>
                <a:highlight>
                  <a:srgbClr val="FFFFFF"/>
                </a:highlight>
              </a:rPr>
              <a:t>					</a:t>
            </a:r>
            <a:endParaRPr sz="1100">
              <a:solidFill>
                <a:schemeClr val="dk1"/>
              </a:solidFill>
              <a:highlight>
                <a:srgbClr val="FFFFFF"/>
              </a:highlight>
            </a:endParaRPr>
          </a:p>
          <a:p>
            <a:pPr indent="0" lvl="0" marL="0" rtl="0" algn="just">
              <a:lnSpc>
                <a:spcPct val="115000"/>
              </a:lnSpc>
              <a:spcBef>
                <a:spcPts val="1200"/>
              </a:spcBef>
              <a:spcAft>
                <a:spcPts val="0"/>
              </a:spcAft>
              <a:buNone/>
            </a:pPr>
            <a:r>
              <a:rPr b="1" lang="en-US" sz="2000">
                <a:solidFill>
                  <a:srgbClr val="595959"/>
                </a:solidFill>
                <a:highlight>
                  <a:srgbClr val="FFFFFF"/>
                </a:highlight>
                <a:latin typeface="Times New Roman"/>
                <a:ea typeface="Times New Roman"/>
                <a:cs typeface="Times New Roman"/>
                <a:sym typeface="Times New Roman"/>
              </a:rPr>
              <a:t>Data Collection</a:t>
            </a:r>
            <a:endParaRPr b="1" sz="2000">
              <a:solidFill>
                <a:srgbClr val="595959"/>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2000" u="sng">
                <a:solidFill>
                  <a:srgbClr val="595959"/>
                </a:solidFill>
                <a:highlight>
                  <a:srgbClr val="FFFFFF"/>
                </a:highlight>
                <a:latin typeface="Times New Roman"/>
                <a:ea typeface="Times New Roman"/>
                <a:cs typeface="Times New Roman"/>
                <a:sym typeface="Times New Roman"/>
              </a:rPr>
              <a:t>Sources</a:t>
            </a:r>
            <a:r>
              <a:rPr lang="en-US" sz="2000">
                <a:solidFill>
                  <a:srgbClr val="595959"/>
                </a:solidFill>
                <a:highlight>
                  <a:srgbClr val="FFFFFF"/>
                </a:highlight>
                <a:latin typeface="Times New Roman"/>
                <a:ea typeface="Times New Roman"/>
                <a:cs typeface="Times New Roman"/>
                <a:sym typeface="Times New Roman"/>
              </a:rPr>
              <a:t>: The data for this analysis was sourced from reliable and authoritative databases, specifically focusing on cyber crime statistics for India for the years 2018 and 2019. Government databases, official cyber crime reports, and credible research publications were utilized to ensure the accuracy and completeness of the data.</a:t>
            </a:r>
            <a:endParaRPr sz="2000">
              <a:solidFill>
                <a:srgbClr val="595959"/>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2000" u="sng">
                <a:solidFill>
                  <a:srgbClr val="595959"/>
                </a:solidFill>
                <a:highlight>
                  <a:srgbClr val="FFFFFF"/>
                </a:highlight>
                <a:latin typeface="Times New Roman"/>
                <a:ea typeface="Times New Roman"/>
                <a:cs typeface="Times New Roman"/>
                <a:sym typeface="Times New Roman"/>
              </a:rPr>
              <a:t>Scope</a:t>
            </a:r>
            <a:r>
              <a:rPr lang="en-US" sz="2000">
                <a:solidFill>
                  <a:srgbClr val="595959"/>
                </a:solidFill>
                <a:highlight>
                  <a:srgbClr val="FFFFFF"/>
                </a:highlight>
                <a:latin typeface="Times New Roman"/>
                <a:ea typeface="Times New Roman"/>
                <a:cs typeface="Times New Roman"/>
                <a:sym typeface="Times New Roman"/>
              </a:rPr>
              <a:t>: The dataset includes columns representing different cities and various categories of cyber crimes, such as Personal Revenge, Anger, Fraud, Extortion, and more, along with metrics like Total crimes and Crime Rate.</a:t>
            </a:r>
            <a:endParaRPr sz="2000">
              <a:solidFill>
                <a:srgbClr val="595959"/>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US" sz="2000">
                <a:solidFill>
                  <a:srgbClr val="595959"/>
                </a:solidFill>
                <a:highlight>
                  <a:srgbClr val="FFFFFF"/>
                </a:highlight>
                <a:latin typeface="Times New Roman"/>
                <a:ea typeface="Times New Roman"/>
                <a:cs typeface="Times New Roman"/>
                <a:sym typeface="Times New Roman"/>
              </a:rPr>
              <a:t>Data Cleaning</a:t>
            </a:r>
            <a:endParaRPr b="1" sz="2000">
              <a:solidFill>
                <a:srgbClr val="595959"/>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2000" u="sng">
                <a:solidFill>
                  <a:srgbClr val="595959"/>
                </a:solidFill>
                <a:highlight>
                  <a:srgbClr val="FFFFFF"/>
                </a:highlight>
                <a:latin typeface="Times New Roman"/>
                <a:ea typeface="Times New Roman"/>
                <a:cs typeface="Times New Roman"/>
                <a:sym typeface="Times New Roman"/>
              </a:rPr>
              <a:t>Missing Values:</a:t>
            </a:r>
            <a:r>
              <a:rPr lang="en-US" sz="2000">
                <a:solidFill>
                  <a:srgbClr val="595959"/>
                </a:solidFill>
                <a:highlight>
                  <a:srgbClr val="FFFFFF"/>
                </a:highlight>
                <a:latin typeface="Times New Roman"/>
                <a:ea typeface="Times New Roman"/>
                <a:cs typeface="Times New Roman"/>
                <a:sym typeface="Times New Roman"/>
              </a:rPr>
              <a:t> Missing data were addressed by either imputing values using statistical methods (e.g., mean or median imputation) or by removing incomplete records to maintain dataset integrity.</a:t>
            </a:r>
            <a:endParaRPr sz="2000">
              <a:solidFill>
                <a:srgbClr val="595959"/>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1200"/>
              </a:spcAft>
              <a:buNone/>
            </a:pPr>
            <a:r>
              <a:t/>
            </a: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2"/>
          <p:cNvSpPr txBox="1"/>
          <p:nvPr/>
        </p:nvSpPr>
        <p:spPr>
          <a:xfrm>
            <a:off x="180800" y="435225"/>
            <a:ext cx="7388400" cy="10596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16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p>
            <a:pPr indent="0" lvl="0" marL="0" marR="10795"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a:p>
            <a:pPr indent="0" lvl="0" marL="0" marR="10795" rtl="0" algn="ctr">
              <a:lnSpc>
                <a:spcPct val="100000"/>
              </a:lnSpc>
              <a:spcBef>
                <a:spcPts val="840"/>
              </a:spcBef>
              <a:spcAft>
                <a:spcPts val="0"/>
              </a:spcAft>
              <a:buClr>
                <a:srgbClr val="000000"/>
              </a:buClr>
              <a:buSzPts val="16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46990" rtl="0" algn="l">
              <a:lnSpc>
                <a:spcPct val="143700"/>
              </a:lnSpc>
              <a:spcBef>
                <a:spcPts val="0"/>
              </a:spcBef>
              <a:spcAft>
                <a:spcPts val="0"/>
              </a:spcAft>
              <a:buNone/>
            </a:pPr>
            <a:r>
              <a:t/>
            </a:r>
            <a:endParaRPr sz="1200">
              <a:latin typeface="Times New Roman"/>
              <a:ea typeface="Times New Roman"/>
              <a:cs typeface="Times New Roman"/>
              <a:sym typeface="Times New Roman"/>
            </a:endParaRPr>
          </a:p>
        </p:txBody>
      </p:sp>
      <p:sp>
        <p:nvSpPr>
          <p:cNvPr id="105" name="Google Shape;105;p12"/>
          <p:cNvSpPr txBox="1"/>
          <p:nvPr/>
        </p:nvSpPr>
        <p:spPr>
          <a:xfrm>
            <a:off x="1384868" y="9553838"/>
            <a:ext cx="4992900" cy="169200"/>
          </a:xfrm>
          <a:prstGeom prst="rect">
            <a:avLst/>
          </a:prstGeom>
          <a:noFill/>
          <a:ln>
            <a:noFill/>
          </a:ln>
        </p:spPr>
        <p:txBody>
          <a:bodyPr anchorCtr="0" anchor="t" bIns="0" lIns="0" spcFirstLastPara="1" rIns="0" wrap="square" tIns="0">
            <a:spAutoFit/>
          </a:bodyPr>
          <a:lstStyle/>
          <a:p>
            <a:pPr indent="0" lvl="0" marL="12700" marR="0" rtl="0" algn="l">
              <a:lnSpc>
                <a:spcPct val="118181"/>
              </a:lnSpc>
              <a:spcBef>
                <a:spcPts val="0"/>
              </a:spcBef>
              <a:spcAft>
                <a:spcPts val="0"/>
              </a:spcAft>
              <a:buClr>
                <a:srgbClr val="000000"/>
              </a:buClr>
              <a:buSzPts val="1100"/>
              <a:buFont typeface="Arial"/>
              <a:buNone/>
            </a:pPr>
            <a:r>
              <a:rPr b="0" i="0" lang="en-US" sz="1100" u="none" cap="none" strike="noStrike">
                <a:solidFill>
                  <a:srgbClr val="000000"/>
                </a:solidFill>
                <a:latin typeface="Times New Roman"/>
                <a:ea typeface="Times New Roman"/>
                <a:cs typeface="Times New Roman"/>
                <a:sym typeface="Times New Roman"/>
              </a:rPr>
              <a:t>School of Computer Science Engineering &amp; Information Science, Presidency University.</a:t>
            </a:r>
            <a:endParaRPr b="0" i="0" sz="1100" u="none" cap="none" strike="noStrike">
              <a:solidFill>
                <a:srgbClr val="000000"/>
              </a:solidFill>
              <a:latin typeface="Times New Roman"/>
              <a:ea typeface="Times New Roman"/>
              <a:cs typeface="Times New Roman"/>
              <a:sym typeface="Times New Roman"/>
            </a:endParaRPr>
          </a:p>
        </p:txBody>
      </p:sp>
      <p:sp>
        <p:nvSpPr>
          <p:cNvPr id="106" name="Google Shape;106;p12"/>
          <p:cNvSpPr txBox="1"/>
          <p:nvPr/>
        </p:nvSpPr>
        <p:spPr>
          <a:xfrm>
            <a:off x="0" y="8976700"/>
            <a:ext cx="76245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4</a:t>
            </a:r>
            <a:endParaRPr b="0" i="0" sz="1800" u="none" cap="none" strike="noStrike">
              <a:solidFill>
                <a:srgbClr val="000000"/>
              </a:solidFill>
              <a:latin typeface="Calibri"/>
              <a:ea typeface="Calibri"/>
              <a:cs typeface="Calibri"/>
              <a:sym typeface="Calibri"/>
            </a:endParaRPr>
          </a:p>
        </p:txBody>
      </p:sp>
      <p:sp>
        <p:nvSpPr>
          <p:cNvPr id="107" name="Google Shape;107;p12"/>
          <p:cNvSpPr txBox="1"/>
          <p:nvPr/>
        </p:nvSpPr>
        <p:spPr>
          <a:xfrm>
            <a:off x="734675" y="1156600"/>
            <a:ext cx="6293400" cy="6772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US" sz="2000" u="sng">
                <a:solidFill>
                  <a:srgbClr val="595959"/>
                </a:solidFill>
                <a:highlight>
                  <a:srgbClr val="FFFFFF"/>
                </a:highlight>
                <a:latin typeface="Times New Roman"/>
                <a:ea typeface="Times New Roman"/>
                <a:cs typeface="Times New Roman"/>
                <a:sym typeface="Times New Roman"/>
              </a:rPr>
              <a:t>Error Correction:</a:t>
            </a:r>
            <a:r>
              <a:rPr lang="en-US" sz="2000">
                <a:solidFill>
                  <a:srgbClr val="595959"/>
                </a:solidFill>
                <a:highlight>
                  <a:srgbClr val="FFFFFF"/>
                </a:highlight>
                <a:latin typeface="Times New Roman"/>
                <a:ea typeface="Times New Roman"/>
                <a:cs typeface="Times New Roman"/>
                <a:sym typeface="Times New Roman"/>
              </a:rPr>
              <a:t> Data entries were scrutinized for errors, such as duplicate records, incorrect categorizations, or out-of-range values. Identified errors were corrected through cross-verification with source data.</a:t>
            </a:r>
            <a:endParaRPr sz="2000">
              <a:solidFill>
                <a:srgbClr val="595959"/>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2000" u="sng">
                <a:solidFill>
                  <a:srgbClr val="595959"/>
                </a:solidFill>
                <a:highlight>
                  <a:srgbClr val="FFFFFF"/>
                </a:highlight>
                <a:latin typeface="Times New Roman"/>
                <a:ea typeface="Times New Roman"/>
                <a:cs typeface="Times New Roman"/>
                <a:sym typeface="Times New Roman"/>
              </a:rPr>
              <a:t>Consistency:</a:t>
            </a:r>
            <a:r>
              <a:rPr lang="en-US" sz="2000">
                <a:solidFill>
                  <a:srgbClr val="595959"/>
                </a:solidFill>
                <a:highlight>
                  <a:srgbClr val="FFFFFF"/>
                </a:highlight>
                <a:latin typeface="Times New Roman"/>
                <a:ea typeface="Times New Roman"/>
                <a:cs typeface="Times New Roman"/>
                <a:sym typeface="Times New Roman"/>
              </a:rPr>
              <a:t> Ensured consistency in data formatting, units, and column names to facilitate seamless integration and analysis. This involved standardizing categorical variables and normalizing numerical values where necessary.</a:t>
            </a:r>
            <a:endParaRPr sz="2000">
              <a:solidFill>
                <a:srgbClr val="595959"/>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US" sz="2000">
                <a:solidFill>
                  <a:srgbClr val="595959"/>
                </a:solidFill>
                <a:highlight>
                  <a:srgbClr val="FFFFFF"/>
                </a:highlight>
                <a:latin typeface="Times New Roman"/>
                <a:ea typeface="Times New Roman"/>
                <a:cs typeface="Times New Roman"/>
                <a:sym typeface="Times New Roman"/>
              </a:rPr>
              <a:t>Data Preparation</a:t>
            </a:r>
            <a:endParaRPr b="1" sz="2000">
              <a:solidFill>
                <a:srgbClr val="595959"/>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2000" u="sng">
                <a:solidFill>
                  <a:srgbClr val="595959"/>
                </a:solidFill>
                <a:highlight>
                  <a:srgbClr val="FFFFFF"/>
                </a:highlight>
                <a:latin typeface="Times New Roman"/>
                <a:ea typeface="Times New Roman"/>
                <a:cs typeface="Times New Roman"/>
                <a:sym typeface="Times New Roman"/>
              </a:rPr>
              <a:t>Normalization</a:t>
            </a:r>
            <a:r>
              <a:rPr lang="en-US" sz="2000">
                <a:solidFill>
                  <a:srgbClr val="595959"/>
                </a:solidFill>
                <a:highlight>
                  <a:srgbClr val="FFFFFF"/>
                </a:highlight>
                <a:latin typeface="Times New Roman"/>
                <a:ea typeface="Times New Roman"/>
                <a:cs typeface="Times New Roman"/>
                <a:sym typeface="Times New Roman"/>
              </a:rPr>
              <a:t>: Data normalization techniques were applied to ensure that all variables are on a comparable scale, particularly for numerical fields. This step is crucial for accurate statistical analysis and visualization.</a:t>
            </a:r>
            <a:endParaRPr sz="2000">
              <a:solidFill>
                <a:srgbClr val="595959"/>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1200"/>
              </a:spcAft>
              <a:buNone/>
            </a:pPr>
            <a:r>
              <a:rPr lang="en-US" sz="2000" u="sng">
                <a:solidFill>
                  <a:srgbClr val="595959"/>
                </a:solidFill>
                <a:highlight>
                  <a:srgbClr val="FFFFFF"/>
                </a:highlight>
                <a:latin typeface="Times New Roman"/>
                <a:ea typeface="Times New Roman"/>
                <a:cs typeface="Times New Roman"/>
                <a:sym typeface="Times New Roman"/>
              </a:rPr>
              <a:t>Feature Engineering</a:t>
            </a:r>
            <a:r>
              <a:rPr lang="en-US" sz="2000">
                <a:solidFill>
                  <a:srgbClr val="595959"/>
                </a:solidFill>
                <a:highlight>
                  <a:srgbClr val="FFFFFF"/>
                </a:highlight>
                <a:latin typeface="Times New Roman"/>
                <a:ea typeface="Times New Roman"/>
                <a:cs typeface="Times New Roman"/>
                <a:sym typeface="Times New Roman"/>
              </a:rPr>
              <a:t>: Additional features were derived from existing data to enrich the analysis. For example, crime rates per capita were calculated for more insightful comparisons across different states and cities.</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3"/>
          <p:cNvSpPr txBox="1"/>
          <p:nvPr/>
        </p:nvSpPr>
        <p:spPr>
          <a:xfrm>
            <a:off x="180800" y="435225"/>
            <a:ext cx="7388400" cy="10596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16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p>
            <a:pPr indent="0" lvl="0" marL="0" marR="10795"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a:p>
            <a:pPr indent="0" lvl="0" marL="0" marR="10795" rtl="0" algn="ctr">
              <a:lnSpc>
                <a:spcPct val="100000"/>
              </a:lnSpc>
              <a:spcBef>
                <a:spcPts val="840"/>
              </a:spcBef>
              <a:spcAft>
                <a:spcPts val="0"/>
              </a:spcAft>
              <a:buClr>
                <a:srgbClr val="000000"/>
              </a:buClr>
              <a:buSzPts val="16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46990" rtl="0" algn="l">
              <a:lnSpc>
                <a:spcPct val="143700"/>
              </a:lnSpc>
              <a:spcBef>
                <a:spcPts val="0"/>
              </a:spcBef>
              <a:spcAft>
                <a:spcPts val="0"/>
              </a:spcAft>
              <a:buNone/>
            </a:pPr>
            <a:r>
              <a:t/>
            </a:r>
            <a:endParaRPr sz="1200">
              <a:latin typeface="Times New Roman"/>
              <a:ea typeface="Times New Roman"/>
              <a:cs typeface="Times New Roman"/>
              <a:sym typeface="Times New Roman"/>
            </a:endParaRPr>
          </a:p>
        </p:txBody>
      </p:sp>
      <p:sp>
        <p:nvSpPr>
          <p:cNvPr id="113" name="Google Shape;113;p13"/>
          <p:cNvSpPr txBox="1"/>
          <p:nvPr/>
        </p:nvSpPr>
        <p:spPr>
          <a:xfrm>
            <a:off x="1384868" y="9553838"/>
            <a:ext cx="4992900" cy="169200"/>
          </a:xfrm>
          <a:prstGeom prst="rect">
            <a:avLst/>
          </a:prstGeom>
          <a:noFill/>
          <a:ln>
            <a:noFill/>
          </a:ln>
        </p:spPr>
        <p:txBody>
          <a:bodyPr anchorCtr="0" anchor="t" bIns="0" lIns="0" spcFirstLastPara="1" rIns="0" wrap="square" tIns="0">
            <a:spAutoFit/>
          </a:bodyPr>
          <a:lstStyle/>
          <a:p>
            <a:pPr indent="0" lvl="0" marL="12700" marR="0" rtl="0" algn="l">
              <a:lnSpc>
                <a:spcPct val="118181"/>
              </a:lnSpc>
              <a:spcBef>
                <a:spcPts val="0"/>
              </a:spcBef>
              <a:spcAft>
                <a:spcPts val="0"/>
              </a:spcAft>
              <a:buClr>
                <a:srgbClr val="000000"/>
              </a:buClr>
              <a:buSzPts val="1100"/>
              <a:buFont typeface="Arial"/>
              <a:buNone/>
            </a:pPr>
            <a:r>
              <a:rPr b="0" i="0" lang="en-US" sz="1100" u="none" cap="none" strike="noStrike">
                <a:solidFill>
                  <a:srgbClr val="000000"/>
                </a:solidFill>
                <a:latin typeface="Times New Roman"/>
                <a:ea typeface="Times New Roman"/>
                <a:cs typeface="Times New Roman"/>
                <a:sym typeface="Times New Roman"/>
              </a:rPr>
              <a:t>School of Computer Science Engineering &amp; Information Science, Presidency University.</a:t>
            </a:r>
            <a:endParaRPr b="0" i="0" sz="1100" u="none" cap="none" strike="noStrike">
              <a:solidFill>
                <a:srgbClr val="000000"/>
              </a:solidFill>
              <a:latin typeface="Times New Roman"/>
              <a:ea typeface="Times New Roman"/>
              <a:cs typeface="Times New Roman"/>
              <a:sym typeface="Times New Roman"/>
            </a:endParaRPr>
          </a:p>
        </p:txBody>
      </p:sp>
      <p:sp>
        <p:nvSpPr>
          <p:cNvPr id="114" name="Google Shape;114;p13"/>
          <p:cNvSpPr txBox="1"/>
          <p:nvPr/>
        </p:nvSpPr>
        <p:spPr>
          <a:xfrm>
            <a:off x="0" y="8976700"/>
            <a:ext cx="76245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5</a:t>
            </a:r>
            <a:endParaRPr b="0" i="0" sz="1800" u="none" cap="none" strike="noStrike">
              <a:solidFill>
                <a:srgbClr val="000000"/>
              </a:solidFill>
              <a:latin typeface="Calibri"/>
              <a:ea typeface="Calibri"/>
              <a:cs typeface="Calibri"/>
              <a:sym typeface="Calibri"/>
            </a:endParaRPr>
          </a:p>
        </p:txBody>
      </p:sp>
      <p:sp>
        <p:nvSpPr>
          <p:cNvPr id="115" name="Google Shape;115;p13"/>
          <p:cNvSpPr txBox="1"/>
          <p:nvPr/>
        </p:nvSpPr>
        <p:spPr>
          <a:xfrm>
            <a:off x="734675" y="1156600"/>
            <a:ext cx="6293400" cy="7249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US" sz="2000" u="sng">
                <a:solidFill>
                  <a:srgbClr val="595959"/>
                </a:solidFill>
                <a:highlight>
                  <a:srgbClr val="FFFFFF"/>
                </a:highlight>
                <a:latin typeface="Times New Roman"/>
                <a:ea typeface="Times New Roman"/>
                <a:cs typeface="Times New Roman"/>
                <a:sym typeface="Times New Roman"/>
              </a:rPr>
              <a:t>Error Correction:</a:t>
            </a:r>
            <a:r>
              <a:rPr lang="en-US" sz="2000">
                <a:solidFill>
                  <a:srgbClr val="595959"/>
                </a:solidFill>
                <a:highlight>
                  <a:srgbClr val="FFFFFF"/>
                </a:highlight>
                <a:latin typeface="Times New Roman"/>
                <a:ea typeface="Times New Roman"/>
                <a:cs typeface="Times New Roman"/>
                <a:sym typeface="Times New Roman"/>
              </a:rPr>
              <a:t> Data entries were scrutinized for errors, such as duplicate records, incorrect categorizations, or out-of-range values. Identified errors were corrected through cross-verification with source data.</a:t>
            </a:r>
            <a:endParaRPr sz="2000">
              <a:solidFill>
                <a:srgbClr val="595959"/>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2000" u="sng">
                <a:solidFill>
                  <a:srgbClr val="595959"/>
                </a:solidFill>
                <a:highlight>
                  <a:srgbClr val="FFFFFF"/>
                </a:highlight>
                <a:latin typeface="Times New Roman"/>
                <a:ea typeface="Times New Roman"/>
                <a:cs typeface="Times New Roman"/>
                <a:sym typeface="Times New Roman"/>
              </a:rPr>
              <a:t>Consistency:</a:t>
            </a:r>
            <a:r>
              <a:rPr lang="en-US" sz="2000">
                <a:solidFill>
                  <a:srgbClr val="595959"/>
                </a:solidFill>
                <a:highlight>
                  <a:srgbClr val="FFFFFF"/>
                </a:highlight>
                <a:latin typeface="Times New Roman"/>
                <a:ea typeface="Times New Roman"/>
                <a:cs typeface="Times New Roman"/>
                <a:sym typeface="Times New Roman"/>
              </a:rPr>
              <a:t> Ensured consistency in data formatting, units, and column names to facilitate seamless integration and analysis. This involved standardizing categorical variables and normalizing numerical values where necessary.</a:t>
            </a:r>
            <a:endParaRPr sz="2000">
              <a:solidFill>
                <a:srgbClr val="595959"/>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US" sz="2000">
                <a:solidFill>
                  <a:srgbClr val="595959"/>
                </a:solidFill>
                <a:highlight>
                  <a:srgbClr val="FFFFFF"/>
                </a:highlight>
                <a:latin typeface="Times New Roman"/>
                <a:ea typeface="Times New Roman"/>
                <a:cs typeface="Times New Roman"/>
                <a:sym typeface="Times New Roman"/>
              </a:rPr>
              <a:t>Data Preparation</a:t>
            </a:r>
            <a:endParaRPr b="1" sz="2000">
              <a:solidFill>
                <a:srgbClr val="595959"/>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2000" u="sng">
                <a:solidFill>
                  <a:srgbClr val="595959"/>
                </a:solidFill>
                <a:highlight>
                  <a:srgbClr val="FFFFFF"/>
                </a:highlight>
                <a:latin typeface="Times New Roman"/>
                <a:ea typeface="Times New Roman"/>
                <a:cs typeface="Times New Roman"/>
                <a:sym typeface="Times New Roman"/>
              </a:rPr>
              <a:t>Normalization</a:t>
            </a:r>
            <a:r>
              <a:rPr lang="en-US" sz="2000">
                <a:solidFill>
                  <a:srgbClr val="595959"/>
                </a:solidFill>
                <a:highlight>
                  <a:srgbClr val="FFFFFF"/>
                </a:highlight>
                <a:latin typeface="Times New Roman"/>
                <a:ea typeface="Times New Roman"/>
                <a:cs typeface="Times New Roman"/>
                <a:sym typeface="Times New Roman"/>
              </a:rPr>
              <a:t>: Data normalization techniques were applied to ensure that all variables are on a comparable scale, particularly for numerical fields. This step is crucial for accurate statistical analysis and visualization.</a:t>
            </a:r>
            <a:endParaRPr sz="2000">
              <a:solidFill>
                <a:srgbClr val="595959"/>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2000" u="sng">
                <a:solidFill>
                  <a:srgbClr val="595959"/>
                </a:solidFill>
                <a:highlight>
                  <a:srgbClr val="FFFFFF"/>
                </a:highlight>
                <a:latin typeface="Times New Roman"/>
                <a:ea typeface="Times New Roman"/>
                <a:cs typeface="Times New Roman"/>
                <a:sym typeface="Times New Roman"/>
              </a:rPr>
              <a:t>Feature Engineering</a:t>
            </a:r>
            <a:r>
              <a:rPr lang="en-US" sz="2000">
                <a:solidFill>
                  <a:srgbClr val="595959"/>
                </a:solidFill>
                <a:highlight>
                  <a:srgbClr val="FFFFFF"/>
                </a:highlight>
                <a:latin typeface="Times New Roman"/>
                <a:ea typeface="Times New Roman"/>
                <a:cs typeface="Times New Roman"/>
                <a:sym typeface="Times New Roman"/>
              </a:rPr>
              <a:t>: Additional features were derived from existing data to enrich the analysis. For example, crime rates per capita were calculated for more insightful comparisons across different states and cities.</a:t>
            </a:r>
            <a:endParaRPr sz="2000">
              <a:solidFill>
                <a:srgbClr val="595959"/>
              </a:solidFill>
              <a:highlight>
                <a:srgbClr val="FFFFFF"/>
              </a:highlight>
              <a:latin typeface="Times New Roman"/>
              <a:ea typeface="Times New Roman"/>
              <a:cs typeface="Times New Roman"/>
              <a:sym typeface="Times New Roman"/>
            </a:endParaRPr>
          </a:p>
          <a:p>
            <a:pPr indent="0" lvl="0" marL="0" rtl="0" algn="just">
              <a:spcBef>
                <a:spcPts val="1200"/>
              </a:spcBef>
              <a:spcAft>
                <a:spcPts val="0"/>
              </a:spcAft>
              <a:buNone/>
            </a:pPr>
            <a:r>
              <a:t/>
            </a: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4"/>
          <p:cNvSpPr txBox="1"/>
          <p:nvPr/>
        </p:nvSpPr>
        <p:spPr>
          <a:xfrm>
            <a:off x="180800" y="435225"/>
            <a:ext cx="7388400" cy="10596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16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p>
            <a:pPr indent="0" lvl="0" marL="0" marR="10795"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a:p>
            <a:pPr indent="0" lvl="0" marL="0" marR="10795" rtl="0" algn="ctr">
              <a:lnSpc>
                <a:spcPct val="100000"/>
              </a:lnSpc>
              <a:spcBef>
                <a:spcPts val="840"/>
              </a:spcBef>
              <a:spcAft>
                <a:spcPts val="0"/>
              </a:spcAft>
              <a:buClr>
                <a:srgbClr val="000000"/>
              </a:buClr>
              <a:buSzPts val="16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46990" rtl="0" algn="l">
              <a:lnSpc>
                <a:spcPct val="143700"/>
              </a:lnSpc>
              <a:spcBef>
                <a:spcPts val="0"/>
              </a:spcBef>
              <a:spcAft>
                <a:spcPts val="0"/>
              </a:spcAft>
              <a:buNone/>
            </a:pPr>
            <a:r>
              <a:t/>
            </a:r>
            <a:endParaRPr sz="1200">
              <a:latin typeface="Times New Roman"/>
              <a:ea typeface="Times New Roman"/>
              <a:cs typeface="Times New Roman"/>
              <a:sym typeface="Times New Roman"/>
            </a:endParaRPr>
          </a:p>
        </p:txBody>
      </p:sp>
      <p:sp>
        <p:nvSpPr>
          <p:cNvPr id="121" name="Google Shape;121;p14"/>
          <p:cNvSpPr txBox="1"/>
          <p:nvPr/>
        </p:nvSpPr>
        <p:spPr>
          <a:xfrm>
            <a:off x="1384868" y="9553838"/>
            <a:ext cx="4992900" cy="169200"/>
          </a:xfrm>
          <a:prstGeom prst="rect">
            <a:avLst/>
          </a:prstGeom>
          <a:noFill/>
          <a:ln>
            <a:noFill/>
          </a:ln>
        </p:spPr>
        <p:txBody>
          <a:bodyPr anchorCtr="0" anchor="t" bIns="0" lIns="0" spcFirstLastPara="1" rIns="0" wrap="square" tIns="0">
            <a:spAutoFit/>
          </a:bodyPr>
          <a:lstStyle/>
          <a:p>
            <a:pPr indent="0" lvl="0" marL="12700" marR="0" rtl="0" algn="l">
              <a:lnSpc>
                <a:spcPct val="118181"/>
              </a:lnSpc>
              <a:spcBef>
                <a:spcPts val="0"/>
              </a:spcBef>
              <a:spcAft>
                <a:spcPts val="0"/>
              </a:spcAft>
              <a:buClr>
                <a:srgbClr val="000000"/>
              </a:buClr>
              <a:buSzPts val="1100"/>
              <a:buFont typeface="Arial"/>
              <a:buNone/>
            </a:pPr>
            <a:r>
              <a:rPr b="0" i="0" lang="en-US" sz="1100" u="none" cap="none" strike="noStrike">
                <a:solidFill>
                  <a:srgbClr val="000000"/>
                </a:solidFill>
                <a:latin typeface="Times New Roman"/>
                <a:ea typeface="Times New Roman"/>
                <a:cs typeface="Times New Roman"/>
                <a:sym typeface="Times New Roman"/>
              </a:rPr>
              <a:t>School of Computer Science Engineering &amp; Information Science, Presidency University.</a:t>
            </a:r>
            <a:endParaRPr b="0" i="0" sz="1100" u="none" cap="none" strike="noStrike">
              <a:solidFill>
                <a:srgbClr val="000000"/>
              </a:solidFill>
              <a:latin typeface="Times New Roman"/>
              <a:ea typeface="Times New Roman"/>
              <a:cs typeface="Times New Roman"/>
              <a:sym typeface="Times New Roman"/>
            </a:endParaRPr>
          </a:p>
        </p:txBody>
      </p:sp>
      <p:sp>
        <p:nvSpPr>
          <p:cNvPr id="122" name="Google Shape;122;p14"/>
          <p:cNvSpPr txBox="1"/>
          <p:nvPr/>
        </p:nvSpPr>
        <p:spPr>
          <a:xfrm>
            <a:off x="0" y="8976700"/>
            <a:ext cx="76245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6</a:t>
            </a:r>
            <a:endParaRPr b="0" i="0" sz="1800" u="none" cap="none" strike="noStrike">
              <a:solidFill>
                <a:srgbClr val="000000"/>
              </a:solidFill>
              <a:latin typeface="Calibri"/>
              <a:ea typeface="Calibri"/>
              <a:cs typeface="Calibri"/>
              <a:sym typeface="Calibri"/>
            </a:endParaRPr>
          </a:p>
        </p:txBody>
      </p:sp>
      <p:sp>
        <p:nvSpPr>
          <p:cNvPr id="123" name="Google Shape;123;p14"/>
          <p:cNvSpPr txBox="1"/>
          <p:nvPr/>
        </p:nvSpPr>
        <p:spPr>
          <a:xfrm>
            <a:off x="734675" y="1156600"/>
            <a:ext cx="6293400" cy="7603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100">
                <a:solidFill>
                  <a:schemeClr val="dk1"/>
                </a:solidFill>
                <a:highlight>
                  <a:srgbClr val="FFFFFF"/>
                </a:highlight>
              </a:rPr>
              <a:t>					</a:t>
            </a:r>
            <a:endParaRPr sz="1100">
              <a:solidFill>
                <a:schemeClr val="dk1"/>
              </a:solidFill>
              <a:highlight>
                <a:srgbClr val="FFFFFF"/>
              </a:highlight>
            </a:endParaRPr>
          </a:p>
          <a:p>
            <a:pPr indent="0" lvl="0" marL="0" rtl="0" algn="just">
              <a:lnSpc>
                <a:spcPct val="115000"/>
              </a:lnSpc>
              <a:spcBef>
                <a:spcPts val="1200"/>
              </a:spcBef>
              <a:spcAft>
                <a:spcPts val="0"/>
              </a:spcAft>
              <a:buNone/>
            </a:pPr>
            <a:r>
              <a:rPr b="1" lang="en-US" sz="2000">
                <a:solidFill>
                  <a:srgbClr val="595959"/>
                </a:solidFill>
                <a:highlight>
                  <a:srgbClr val="FFFFFF"/>
                </a:highlight>
                <a:latin typeface="Times New Roman"/>
                <a:ea typeface="Times New Roman"/>
                <a:cs typeface="Times New Roman"/>
                <a:sym typeface="Times New Roman"/>
              </a:rPr>
              <a:t>Exploratory Data Analysis (EDA)</a:t>
            </a:r>
            <a:endParaRPr b="1" sz="2000">
              <a:solidFill>
                <a:srgbClr val="595959"/>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2000" u="sng">
                <a:solidFill>
                  <a:srgbClr val="595959"/>
                </a:solidFill>
                <a:highlight>
                  <a:srgbClr val="FFFFFF"/>
                </a:highlight>
                <a:latin typeface="Times New Roman"/>
                <a:ea typeface="Times New Roman"/>
                <a:cs typeface="Times New Roman"/>
                <a:sym typeface="Times New Roman"/>
              </a:rPr>
              <a:t>Descriptive Statistics:</a:t>
            </a:r>
            <a:r>
              <a:rPr lang="en-US" sz="2000">
                <a:solidFill>
                  <a:srgbClr val="595959"/>
                </a:solidFill>
                <a:highlight>
                  <a:srgbClr val="FFFFFF"/>
                </a:highlight>
                <a:latin typeface="Times New Roman"/>
                <a:ea typeface="Times New Roman"/>
                <a:cs typeface="Times New Roman"/>
                <a:sym typeface="Times New Roman"/>
              </a:rPr>
              <a:t> Basic statistical measures (mean, median, standard deviation, etc.) were computed to summarize the central tendencies and dispersion of the data.</a:t>
            </a:r>
            <a:endParaRPr sz="2000">
              <a:solidFill>
                <a:srgbClr val="595959"/>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2000" u="sng">
                <a:solidFill>
                  <a:srgbClr val="595959"/>
                </a:solidFill>
                <a:highlight>
                  <a:srgbClr val="FFFFFF"/>
                </a:highlight>
                <a:latin typeface="Times New Roman"/>
                <a:ea typeface="Times New Roman"/>
                <a:cs typeface="Times New Roman"/>
                <a:sym typeface="Times New Roman"/>
              </a:rPr>
              <a:t>Visual Exploration:</a:t>
            </a:r>
            <a:r>
              <a:rPr lang="en-US" sz="2000">
                <a:solidFill>
                  <a:srgbClr val="595959"/>
                </a:solidFill>
                <a:highlight>
                  <a:srgbClr val="FFFFFF"/>
                </a:highlight>
                <a:latin typeface="Times New Roman"/>
                <a:ea typeface="Times New Roman"/>
                <a:cs typeface="Times New Roman"/>
                <a:sym typeface="Times New Roman"/>
              </a:rPr>
              <a:t> Initial visualizations, such as histograms, box plots, and scatter plots, were created to explore the distribution of data and identify any apparent trends or anomalies.</a:t>
            </a:r>
            <a:endParaRPr sz="2000">
              <a:solidFill>
                <a:srgbClr val="595959"/>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2000" u="sng">
                <a:solidFill>
                  <a:srgbClr val="595959"/>
                </a:solidFill>
                <a:highlight>
                  <a:srgbClr val="FFFFFF"/>
                </a:highlight>
                <a:latin typeface="Times New Roman"/>
                <a:ea typeface="Times New Roman"/>
                <a:cs typeface="Times New Roman"/>
                <a:sym typeface="Times New Roman"/>
              </a:rPr>
              <a:t>Comparative Analysis: </a:t>
            </a:r>
            <a:r>
              <a:rPr lang="en-US" sz="2000">
                <a:solidFill>
                  <a:srgbClr val="595959"/>
                </a:solidFill>
                <a:highlight>
                  <a:srgbClr val="FFFFFF"/>
                </a:highlight>
                <a:latin typeface="Times New Roman"/>
                <a:ea typeface="Times New Roman"/>
                <a:cs typeface="Times New Roman"/>
                <a:sym typeface="Times New Roman"/>
              </a:rPr>
              <a:t>Year-over-year comparisons were made between 2018 and 2019 to identify trends in different types of cyber crimes. This included the use of bar charts and line graphs.</a:t>
            </a:r>
            <a:endParaRPr sz="2000">
              <a:solidFill>
                <a:srgbClr val="595959"/>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US" sz="2000">
                <a:solidFill>
                  <a:srgbClr val="595959"/>
                </a:solidFill>
                <a:highlight>
                  <a:srgbClr val="FFFFFF"/>
                </a:highlight>
                <a:latin typeface="Times New Roman"/>
                <a:ea typeface="Times New Roman"/>
                <a:cs typeface="Times New Roman"/>
                <a:sym typeface="Times New Roman"/>
              </a:rPr>
              <a:t>Data Visualization</a:t>
            </a:r>
            <a:endParaRPr b="1" sz="2000">
              <a:solidFill>
                <a:srgbClr val="595959"/>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1200"/>
              </a:spcAft>
              <a:buNone/>
            </a:pPr>
            <a:r>
              <a:rPr lang="en-US" sz="2000" u="sng">
                <a:solidFill>
                  <a:srgbClr val="595959"/>
                </a:solidFill>
                <a:highlight>
                  <a:srgbClr val="FFFFFF"/>
                </a:highlight>
                <a:latin typeface="Times New Roman"/>
                <a:ea typeface="Times New Roman"/>
                <a:cs typeface="Times New Roman"/>
                <a:sym typeface="Times New Roman"/>
              </a:rPr>
              <a:t>Category Distribution:</a:t>
            </a:r>
            <a:r>
              <a:rPr lang="en-US" sz="2000">
                <a:solidFill>
                  <a:srgbClr val="595959"/>
                </a:solidFill>
                <a:highlight>
                  <a:srgbClr val="FFFFFF"/>
                </a:highlight>
                <a:latin typeface="Times New Roman"/>
                <a:ea typeface="Times New Roman"/>
                <a:cs typeface="Times New Roman"/>
                <a:sym typeface="Times New Roman"/>
              </a:rPr>
              <a:t> Pie charts and bar graphs were used to represent the distribution of different types of cyber crimes. This helps in understanding which crimes are most prevalent.</a:t>
            </a:r>
            <a:endParaRPr sz="2000">
              <a:solidFill>
                <a:srgbClr val="59595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5"/>
          <p:cNvSpPr txBox="1"/>
          <p:nvPr/>
        </p:nvSpPr>
        <p:spPr>
          <a:xfrm>
            <a:off x="180800" y="435225"/>
            <a:ext cx="7388400" cy="10596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16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p>
            <a:pPr indent="0" lvl="0" marL="0" marR="10795"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a:p>
            <a:pPr indent="0" lvl="0" marL="0" marR="10795" rtl="0" algn="ctr">
              <a:lnSpc>
                <a:spcPct val="100000"/>
              </a:lnSpc>
              <a:spcBef>
                <a:spcPts val="840"/>
              </a:spcBef>
              <a:spcAft>
                <a:spcPts val="0"/>
              </a:spcAft>
              <a:buClr>
                <a:srgbClr val="000000"/>
              </a:buClr>
              <a:buSzPts val="16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46990" rtl="0" algn="l">
              <a:lnSpc>
                <a:spcPct val="143700"/>
              </a:lnSpc>
              <a:spcBef>
                <a:spcPts val="0"/>
              </a:spcBef>
              <a:spcAft>
                <a:spcPts val="0"/>
              </a:spcAft>
              <a:buNone/>
            </a:pPr>
            <a:r>
              <a:t/>
            </a:r>
            <a:endParaRPr sz="1200">
              <a:latin typeface="Times New Roman"/>
              <a:ea typeface="Times New Roman"/>
              <a:cs typeface="Times New Roman"/>
              <a:sym typeface="Times New Roman"/>
            </a:endParaRPr>
          </a:p>
        </p:txBody>
      </p:sp>
      <p:sp>
        <p:nvSpPr>
          <p:cNvPr id="129" name="Google Shape;129;p15"/>
          <p:cNvSpPr txBox="1"/>
          <p:nvPr/>
        </p:nvSpPr>
        <p:spPr>
          <a:xfrm>
            <a:off x="1384868" y="9553838"/>
            <a:ext cx="4992900" cy="169200"/>
          </a:xfrm>
          <a:prstGeom prst="rect">
            <a:avLst/>
          </a:prstGeom>
          <a:noFill/>
          <a:ln>
            <a:noFill/>
          </a:ln>
        </p:spPr>
        <p:txBody>
          <a:bodyPr anchorCtr="0" anchor="t" bIns="0" lIns="0" spcFirstLastPara="1" rIns="0" wrap="square" tIns="0">
            <a:spAutoFit/>
          </a:bodyPr>
          <a:lstStyle/>
          <a:p>
            <a:pPr indent="0" lvl="0" marL="12700" marR="0" rtl="0" algn="l">
              <a:lnSpc>
                <a:spcPct val="118181"/>
              </a:lnSpc>
              <a:spcBef>
                <a:spcPts val="0"/>
              </a:spcBef>
              <a:spcAft>
                <a:spcPts val="0"/>
              </a:spcAft>
              <a:buClr>
                <a:srgbClr val="000000"/>
              </a:buClr>
              <a:buSzPts val="1100"/>
              <a:buFont typeface="Arial"/>
              <a:buNone/>
            </a:pPr>
            <a:r>
              <a:rPr b="0" i="0" lang="en-US" sz="1100" u="none" cap="none" strike="noStrike">
                <a:solidFill>
                  <a:srgbClr val="000000"/>
                </a:solidFill>
                <a:latin typeface="Times New Roman"/>
                <a:ea typeface="Times New Roman"/>
                <a:cs typeface="Times New Roman"/>
                <a:sym typeface="Times New Roman"/>
              </a:rPr>
              <a:t>School of Computer Science Engineering &amp; Information Science, Presidency University.</a:t>
            </a:r>
            <a:endParaRPr b="0" i="0" sz="1100" u="none" cap="none" strike="noStrike">
              <a:solidFill>
                <a:srgbClr val="000000"/>
              </a:solidFill>
              <a:latin typeface="Times New Roman"/>
              <a:ea typeface="Times New Roman"/>
              <a:cs typeface="Times New Roman"/>
              <a:sym typeface="Times New Roman"/>
            </a:endParaRPr>
          </a:p>
        </p:txBody>
      </p:sp>
      <p:sp>
        <p:nvSpPr>
          <p:cNvPr id="130" name="Google Shape;130;p15"/>
          <p:cNvSpPr txBox="1"/>
          <p:nvPr/>
        </p:nvSpPr>
        <p:spPr>
          <a:xfrm>
            <a:off x="0" y="8976700"/>
            <a:ext cx="76245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7</a:t>
            </a:r>
            <a:endParaRPr b="0" i="0" sz="1800" u="none" cap="none" strike="noStrike">
              <a:solidFill>
                <a:srgbClr val="000000"/>
              </a:solidFill>
              <a:latin typeface="Calibri"/>
              <a:ea typeface="Calibri"/>
              <a:cs typeface="Calibri"/>
              <a:sym typeface="Calibri"/>
            </a:endParaRPr>
          </a:p>
        </p:txBody>
      </p:sp>
      <p:sp>
        <p:nvSpPr>
          <p:cNvPr id="131" name="Google Shape;131;p15"/>
          <p:cNvSpPr txBox="1"/>
          <p:nvPr/>
        </p:nvSpPr>
        <p:spPr>
          <a:xfrm>
            <a:off x="734675" y="1156600"/>
            <a:ext cx="6293400" cy="7942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US" sz="2000" u="sng">
                <a:solidFill>
                  <a:srgbClr val="595959"/>
                </a:solidFill>
                <a:highlight>
                  <a:srgbClr val="FFFFFF"/>
                </a:highlight>
                <a:latin typeface="Times New Roman"/>
                <a:ea typeface="Times New Roman"/>
                <a:cs typeface="Times New Roman"/>
                <a:sym typeface="Times New Roman"/>
              </a:rPr>
              <a:t>Trend Analysis:</a:t>
            </a:r>
            <a:r>
              <a:rPr lang="en-US" sz="2000">
                <a:solidFill>
                  <a:srgbClr val="595959"/>
                </a:solidFill>
                <a:highlight>
                  <a:srgbClr val="FFFFFF"/>
                </a:highlight>
                <a:latin typeface="Times New Roman"/>
                <a:ea typeface="Times New Roman"/>
                <a:cs typeface="Times New Roman"/>
                <a:sym typeface="Times New Roman"/>
              </a:rPr>
              <a:t> Line graphs were used to track changes in crime rates over the two years, identifying increasing or decreasing trends.</a:t>
            </a:r>
            <a:endParaRPr sz="2000">
              <a:solidFill>
                <a:srgbClr val="595959"/>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2000" u="sng">
                <a:solidFill>
                  <a:srgbClr val="595959"/>
                </a:solidFill>
                <a:highlight>
                  <a:srgbClr val="FFFFFF"/>
                </a:highlight>
                <a:latin typeface="Times New Roman"/>
                <a:ea typeface="Times New Roman"/>
                <a:cs typeface="Times New Roman"/>
                <a:sym typeface="Times New Roman"/>
              </a:rPr>
              <a:t>Correlation Analysis:</a:t>
            </a:r>
            <a:r>
              <a:rPr lang="en-US" sz="2000">
                <a:solidFill>
                  <a:srgbClr val="595959"/>
                </a:solidFill>
                <a:highlight>
                  <a:srgbClr val="FFFFFF"/>
                </a:highlight>
                <a:latin typeface="Times New Roman"/>
                <a:ea typeface="Times New Roman"/>
                <a:cs typeface="Times New Roman"/>
                <a:sym typeface="Times New Roman"/>
              </a:rPr>
              <a:t> Heatmaps were created to examine correlations between various crime categories, revealing potential relationships and patterns.</a:t>
            </a:r>
            <a:endParaRPr sz="2000">
              <a:solidFill>
                <a:srgbClr val="595959"/>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US" sz="2000">
                <a:solidFill>
                  <a:srgbClr val="595959"/>
                </a:solidFill>
                <a:highlight>
                  <a:srgbClr val="FFFFFF"/>
                </a:highlight>
                <a:latin typeface="Times New Roman"/>
                <a:ea typeface="Times New Roman"/>
                <a:cs typeface="Times New Roman"/>
                <a:sym typeface="Times New Roman"/>
              </a:rPr>
              <a:t>Reporting</a:t>
            </a:r>
            <a:endParaRPr b="1" sz="2000">
              <a:solidFill>
                <a:srgbClr val="595959"/>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2000" u="sng">
                <a:solidFill>
                  <a:srgbClr val="595959"/>
                </a:solidFill>
                <a:highlight>
                  <a:srgbClr val="FFFFFF"/>
                </a:highlight>
                <a:latin typeface="Times New Roman"/>
                <a:ea typeface="Times New Roman"/>
                <a:cs typeface="Times New Roman"/>
                <a:sym typeface="Times New Roman"/>
              </a:rPr>
              <a:t>Summary of Findings:</a:t>
            </a:r>
            <a:r>
              <a:rPr lang="en-US" sz="2000">
                <a:solidFill>
                  <a:srgbClr val="595959"/>
                </a:solidFill>
                <a:highlight>
                  <a:srgbClr val="FFFFFF"/>
                </a:highlight>
                <a:latin typeface="Times New Roman"/>
                <a:ea typeface="Times New Roman"/>
                <a:cs typeface="Times New Roman"/>
                <a:sym typeface="Times New Roman"/>
              </a:rPr>
              <a:t> Key findings from the analysis were summarized, focusing on the most significant trends and insights. This includes the identification of the most common types of cyber crimes and regions with the highest crime rates.</a:t>
            </a:r>
            <a:endParaRPr sz="2000">
              <a:solidFill>
                <a:srgbClr val="595959"/>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2000" u="sng">
                <a:solidFill>
                  <a:srgbClr val="595959"/>
                </a:solidFill>
                <a:highlight>
                  <a:srgbClr val="FFFFFF"/>
                </a:highlight>
                <a:latin typeface="Times New Roman"/>
                <a:ea typeface="Times New Roman"/>
                <a:cs typeface="Times New Roman"/>
                <a:sym typeface="Times New Roman"/>
              </a:rPr>
              <a:t>Presentation Preparation:</a:t>
            </a:r>
            <a:r>
              <a:rPr lang="en-US" sz="2000">
                <a:solidFill>
                  <a:srgbClr val="595959"/>
                </a:solidFill>
                <a:highlight>
                  <a:srgbClr val="FFFFFF"/>
                </a:highlight>
                <a:latin typeface="Times New Roman"/>
                <a:ea typeface="Times New Roman"/>
                <a:cs typeface="Times New Roman"/>
                <a:sym typeface="Times New Roman"/>
              </a:rPr>
              <a:t> Findings were organized into a coherent narrative for presentation, with supporting visuals and clear, concise explanations to communicate the results effectively.</a:t>
            </a:r>
            <a:endParaRPr sz="2000">
              <a:solidFill>
                <a:srgbClr val="595959"/>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2000">
              <a:solidFill>
                <a:srgbClr val="595959"/>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b="1" sz="2000">
              <a:solidFill>
                <a:srgbClr val="595959"/>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1200"/>
              </a:spcAft>
              <a:buNone/>
            </a:pPr>
            <a:r>
              <a:t/>
            </a:r>
            <a:endParaRPr sz="2000">
              <a:solidFill>
                <a:srgbClr val="595959"/>
              </a:solidFill>
              <a:highlight>
                <a:srgbClr val="FFFFFF"/>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