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Varela Round"/>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D852B2F-5CCB-4195-91F7-C73CB9641B08}">
  <a:tblStyle styleId="{8D852B2F-5CCB-4195-91F7-C73CB9641B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VarelaRou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fe8fd52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fe8fd52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e8fd525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e8fd525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3fe8fd525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fe8fd52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fdf6d421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fdf6d421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fdf6d42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fdf6d42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fdf6d421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fdf6d421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fdf6d421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fdf6d421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3fdf6d42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fdf6d42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3fe8fd52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fe8fd5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fe8fd52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fe8fd52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fe8fd52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fe8fd52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Assignment 3</a:t>
            </a:r>
            <a:endParaRPr/>
          </a:p>
          <a:p>
            <a:pPr indent="0" lvl="0" marL="0">
              <a:spcBef>
                <a:spcPts val="0"/>
              </a:spcBef>
              <a:spcAft>
                <a:spcPts val="0"/>
              </a:spcAft>
              <a:buNone/>
            </a:pPr>
            <a:r>
              <a:rPr lang="en" sz="3000"/>
              <a:t>IS F462 - Network Programming</a:t>
            </a:r>
            <a:endParaRPr sz="3000"/>
          </a:p>
        </p:txBody>
      </p:sp>
      <p:sp>
        <p:nvSpPr>
          <p:cNvPr id="68" name="Google Shape;68;p13"/>
          <p:cNvSpPr txBox="1"/>
          <p:nvPr>
            <p:ph idx="1" type="subTitle"/>
          </p:nvPr>
        </p:nvSpPr>
        <p:spPr>
          <a:xfrm>
            <a:off x="390525" y="3703519"/>
            <a:ext cx="8222100" cy="93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Shreyas Bhat </a:t>
            </a:r>
            <a:endParaRPr/>
          </a:p>
          <a:p>
            <a:pPr indent="0" lvl="0" marL="0">
              <a:spcBef>
                <a:spcPts val="0"/>
              </a:spcBef>
              <a:spcAft>
                <a:spcPts val="0"/>
              </a:spcAft>
              <a:buNone/>
            </a:pPr>
            <a:r>
              <a:rPr lang="en"/>
              <a:t>2015A7PS0033G</a:t>
            </a:r>
            <a:endParaRPr/>
          </a:p>
          <a:p>
            <a:pPr indent="0" lvl="0" marL="0">
              <a:spcBef>
                <a:spcPts val="0"/>
              </a:spcBef>
              <a:spcAft>
                <a:spcPts val="0"/>
              </a:spcAft>
              <a:buNone/>
            </a:pPr>
            <a:r>
              <a:rPr lang="en"/>
              <a:t>f20150033@goa.bits-pilani.ac.in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IPv4 to 32 bit Network Byte order conversion</a:t>
            </a:r>
            <a:endParaRPr/>
          </a:p>
        </p:txBody>
      </p:sp>
      <p:sp>
        <p:nvSpPr>
          <p:cNvPr id="138" name="Google Shape;138;p22"/>
          <p:cNvSpPr txBox="1"/>
          <p:nvPr/>
        </p:nvSpPr>
        <p:spPr>
          <a:xfrm>
            <a:off x="250600" y="926875"/>
            <a:ext cx="8674200" cy="399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Multiple C functions are available to convert a dotted decimal </a:t>
            </a:r>
            <a:r>
              <a:rPr b="1" lang="en"/>
              <a:t>IPv4</a:t>
            </a:r>
            <a:r>
              <a:rPr lang="en"/>
              <a:t> address to the network byte ordered decimal value.</a:t>
            </a:r>
            <a:endParaRPr/>
          </a:p>
          <a:p>
            <a:pPr indent="0" lvl="0" marL="0">
              <a:spcBef>
                <a:spcPts val="0"/>
              </a:spcBef>
              <a:spcAft>
                <a:spcPts val="0"/>
              </a:spcAft>
              <a:buNone/>
            </a:pPr>
            <a:r>
              <a:t/>
            </a:r>
            <a:endParaRPr/>
          </a:p>
          <a:p>
            <a:pPr indent="-317500" lvl="0" marL="457200" rtl="0">
              <a:spcBef>
                <a:spcPts val="0"/>
              </a:spcBef>
              <a:spcAft>
                <a:spcPts val="0"/>
              </a:spcAft>
              <a:buSzPts val="1400"/>
              <a:buChar char="●"/>
            </a:pPr>
            <a:r>
              <a:rPr b="1" lang="en"/>
              <a:t>inet_aton</a:t>
            </a:r>
            <a:r>
              <a:rPr lang="en"/>
              <a:t> : </a:t>
            </a:r>
            <a:endParaRPr/>
          </a:p>
          <a:p>
            <a:pPr indent="-317500" lvl="1" marL="914400" rtl="0">
              <a:spcBef>
                <a:spcPts val="0"/>
              </a:spcBef>
              <a:spcAft>
                <a:spcPts val="0"/>
              </a:spcAft>
              <a:buSzPts val="1400"/>
              <a:buChar char="○"/>
            </a:pPr>
            <a:r>
              <a:rPr lang="en"/>
              <a:t>struct in_addr addr;</a:t>
            </a:r>
            <a:br>
              <a:rPr lang="en"/>
            </a:br>
            <a:r>
              <a:rPr lang="en"/>
              <a:t>inet_aton("10.0.0.1", &amp;addr); // store IP in addr</a:t>
            </a:r>
            <a:endParaRPr/>
          </a:p>
          <a:p>
            <a:pPr indent="0" lvl="0" marL="914400" rtl="0">
              <a:spcBef>
                <a:spcPts val="0"/>
              </a:spcBef>
              <a:spcAft>
                <a:spcPts val="0"/>
              </a:spcAft>
              <a:buNone/>
            </a:pPr>
            <a:r>
              <a:t/>
            </a:r>
            <a:endParaRPr/>
          </a:p>
          <a:p>
            <a:pPr indent="-317500" lvl="0" marL="457200" rtl="0">
              <a:spcBef>
                <a:spcPts val="0"/>
              </a:spcBef>
              <a:spcAft>
                <a:spcPts val="0"/>
              </a:spcAft>
              <a:buSzPts val="1400"/>
              <a:buChar char="●"/>
            </a:pPr>
            <a:r>
              <a:rPr b="1" lang="en"/>
              <a:t>inet_addr</a:t>
            </a:r>
            <a:r>
              <a:rPr lang="en"/>
              <a:t> : A deprecated function now. Unable to handle the IP address </a:t>
            </a:r>
            <a:r>
              <a:rPr b="1" lang="en"/>
              <a:t>255.255.255.255</a:t>
            </a:r>
            <a:r>
              <a:rPr lang="en"/>
              <a:t> as it returns </a:t>
            </a:r>
            <a:r>
              <a:rPr b="1" lang="en"/>
              <a:t>INADDR_NONE</a:t>
            </a:r>
            <a:r>
              <a:rPr lang="en"/>
              <a:t> which is 32 bits 1 when an error is encountered.</a:t>
            </a:r>
            <a:endParaRPr/>
          </a:p>
          <a:p>
            <a:pPr indent="-317500" lvl="1" marL="914400" rtl="0">
              <a:spcBef>
                <a:spcPts val="0"/>
              </a:spcBef>
              <a:spcAft>
                <a:spcPts val="0"/>
              </a:spcAft>
              <a:buSzPts val="1400"/>
              <a:buChar char="○"/>
            </a:pPr>
            <a:r>
              <a:rPr lang="en"/>
              <a:t>struct in_addr addr;</a:t>
            </a:r>
            <a:br>
              <a:rPr lang="en"/>
            </a:br>
            <a:r>
              <a:rPr lang="en"/>
              <a:t>addr.s_addr = inet_addr("10.0.0.1"); // store IP in addr</a:t>
            </a:r>
            <a:endParaRPr/>
          </a:p>
          <a:p>
            <a:pPr indent="0" lvl="0" marL="914400" rtl="0">
              <a:spcBef>
                <a:spcPts val="0"/>
              </a:spcBef>
              <a:spcAft>
                <a:spcPts val="0"/>
              </a:spcAft>
              <a:buNone/>
            </a:pPr>
            <a:r>
              <a:t/>
            </a:r>
            <a:endParaRPr/>
          </a:p>
          <a:p>
            <a:pPr indent="-317500" lvl="0" marL="457200" rtl="0">
              <a:spcBef>
                <a:spcPts val="0"/>
              </a:spcBef>
              <a:spcAft>
                <a:spcPts val="0"/>
              </a:spcAft>
              <a:buSzPts val="1400"/>
              <a:buChar char="●"/>
            </a:pPr>
            <a:r>
              <a:rPr b="1" lang="en"/>
              <a:t>inet_pton : </a:t>
            </a:r>
            <a:r>
              <a:rPr lang="en"/>
              <a:t>Used to convert both </a:t>
            </a:r>
            <a:r>
              <a:rPr b="1" lang="en"/>
              <a:t>IPv4</a:t>
            </a:r>
            <a:r>
              <a:rPr lang="en"/>
              <a:t> and </a:t>
            </a:r>
            <a:r>
              <a:rPr b="1" lang="en"/>
              <a:t>IPv6</a:t>
            </a:r>
            <a:r>
              <a:rPr lang="en"/>
              <a:t> to network byte ordered decimal format. If the first argument is </a:t>
            </a:r>
            <a:r>
              <a:rPr b="1" lang="en"/>
              <a:t>AF_INET</a:t>
            </a:r>
            <a:r>
              <a:rPr lang="en"/>
              <a:t> then an </a:t>
            </a:r>
            <a:r>
              <a:rPr b="1" lang="en"/>
              <a:t>IPv4</a:t>
            </a:r>
            <a:r>
              <a:rPr lang="en"/>
              <a:t> address is converted and if the first argument is </a:t>
            </a:r>
            <a:r>
              <a:rPr b="1" lang="en"/>
              <a:t>AF_INET6</a:t>
            </a:r>
            <a:r>
              <a:rPr lang="en"/>
              <a:t> then an </a:t>
            </a:r>
            <a:r>
              <a:rPr b="1" lang="en"/>
              <a:t>IPv6</a:t>
            </a:r>
            <a:r>
              <a:rPr lang="en"/>
              <a:t> address is converted.</a:t>
            </a:r>
            <a:endParaRPr/>
          </a:p>
          <a:p>
            <a:pPr indent="-317500" lvl="1" marL="914400" rtl="0">
              <a:spcBef>
                <a:spcPts val="0"/>
              </a:spcBef>
              <a:spcAft>
                <a:spcPts val="0"/>
              </a:spcAft>
              <a:buSzPts val="1400"/>
              <a:buChar char="○"/>
            </a:pPr>
            <a:r>
              <a:rPr lang="en"/>
              <a:t>unsigned char buf[sizeof(struct in6_addr)];</a:t>
            </a:r>
            <a:endParaRPr/>
          </a:p>
          <a:p>
            <a:pPr indent="0" lvl="0" marL="914400" rtl="0">
              <a:spcBef>
                <a:spcPts val="0"/>
              </a:spcBef>
              <a:spcAft>
                <a:spcPts val="0"/>
              </a:spcAft>
              <a:buNone/>
            </a:pPr>
            <a:r>
              <a:rPr lang="en"/>
              <a:t>int s = inet_pton(AF_INET, “10.0.0.1”, buf);</a:t>
            </a:r>
            <a:endParaRPr/>
          </a:p>
          <a:p>
            <a:pPr indent="0" lvl="0" marL="914400" rtl="0">
              <a:spcBef>
                <a:spcPts val="0"/>
              </a:spcBef>
              <a:spcAft>
                <a:spcPts val="0"/>
              </a:spcAft>
              <a:buNone/>
            </a:pPr>
            <a:r>
              <a:t/>
            </a:r>
            <a:endParaRPr/>
          </a:p>
          <a:p>
            <a:pPr indent="0" lvl="0" marL="914400" rt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Functions to read and write from a Socket stream</a:t>
            </a:r>
            <a:endParaRPr/>
          </a:p>
        </p:txBody>
      </p:sp>
      <p:sp>
        <p:nvSpPr>
          <p:cNvPr id="144" name="Google Shape;144;p23"/>
          <p:cNvSpPr txBox="1"/>
          <p:nvPr/>
        </p:nvSpPr>
        <p:spPr>
          <a:xfrm>
            <a:off x="328800" y="865075"/>
            <a:ext cx="8431500" cy="396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There are designated C functions to read and write from a socket stream.</a:t>
            </a:r>
            <a:endParaRPr/>
          </a:p>
          <a:p>
            <a:pPr indent="0" lvl="0" marL="0">
              <a:spcBef>
                <a:spcPts val="0"/>
              </a:spcBef>
              <a:spcAft>
                <a:spcPts val="0"/>
              </a:spcAft>
              <a:buNone/>
            </a:pPr>
            <a:r>
              <a:rPr lang="en"/>
              <a:t>Assuming Berkeley Sockets being used.</a:t>
            </a:r>
            <a:endParaRPr/>
          </a:p>
          <a:p>
            <a:pPr indent="0" lvl="0" marL="0">
              <a:spcBef>
                <a:spcPts val="0"/>
              </a:spcBef>
              <a:spcAft>
                <a:spcPts val="0"/>
              </a:spcAft>
              <a:buNone/>
            </a:pPr>
            <a:r>
              <a:t/>
            </a:r>
            <a:endParaRPr/>
          </a:p>
          <a:p>
            <a:pPr indent="-317500" lvl="0" marL="457200" rtl="0">
              <a:spcBef>
                <a:spcPts val="0"/>
              </a:spcBef>
              <a:spcAft>
                <a:spcPts val="0"/>
              </a:spcAft>
              <a:buSzPts val="1400"/>
              <a:buChar char="●"/>
            </a:pPr>
            <a:r>
              <a:rPr b="1" lang="en"/>
              <a:t>WRITING</a:t>
            </a:r>
            <a:endParaRPr b="1"/>
          </a:p>
          <a:p>
            <a:pPr indent="-317500" lvl="1" marL="914400" rtl="0">
              <a:spcBef>
                <a:spcPts val="0"/>
              </a:spcBef>
              <a:spcAft>
                <a:spcPts val="0"/>
              </a:spcAft>
              <a:buSzPts val="1400"/>
              <a:buChar char="○"/>
            </a:pPr>
            <a:r>
              <a:rPr b="1" lang="en"/>
              <a:t>ssize_t write(int fs, const void *buf, ssize_t N); </a:t>
            </a:r>
            <a:endParaRPr b="1"/>
          </a:p>
          <a:p>
            <a:pPr indent="-317500" lvl="1" marL="914400" rtl="0">
              <a:spcBef>
                <a:spcPts val="0"/>
              </a:spcBef>
              <a:spcAft>
                <a:spcPts val="0"/>
              </a:spcAft>
              <a:buSzPts val="1400"/>
              <a:buChar char="○"/>
            </a:pPr>
            <a:r>
              <a:rPr b="1" lang="en"/>
              <a:t>f</a:t>
            </a:r>
            <a:r>
              <a:rPr b="1" lang="en"/>
              <a:t>s</a:t>
            </a:r>
            <a:r>
              <a:rPr lang="en"/>
              <a:t> is the socket descriptor</a:t>
            </a:r>
            <a:endParaRPr/>
          </a:p>
          <a:p>
            <a:pPr indent="-317500" lvl="1" marL="914400" rtl="0">
              <a:spcBef>
                <a:spcPts val="0"/>
              </a:spcBef>
              <a:spcAft>
                <a:spcPts val="0"/>
              </a:spcAft>
              <a:buSzPts val="1400"/>
              <a:buChar char="○"/>
            </a:pPr>
            <a:r>
              <a:rPr b="1" lang="en"/>
              <a:t>b</a:t>
            </a:r>
            <a:r>
              <a:rPr b="1" lang="en"/>
              <a:t>uf</a:t>
            </a:r>
            <a:r>
              <a:rPr lang="en"/>
              <a:t> is the pointer to the buffer holding data to be written</a:t>
            </a:r>
            <a:endParaRPr/>
          </a:p>
          <a:p>
            <a:pPr indent="-317500" lvl="1" marL="914400" rtl="0">
              <a:spcBef>
                <a:spcPts val="0"/>
              </a:spcBef>
              <a:spcAft>
                <a:spcPts val="0"/>
              </a:spcAft>
              <a:buSzPts val="1400"/>
              <a:buChar char="○"/>
            </a:pPr>
            <a:r>
              <a:rPr b="1" lang="en"/>
              <a:t>N</a:t>
            </a:r>
            <a:r>
              <a:rPr lang="en"/>
              <a:t> is the size of the data to be written </a:t>
            </a:r>
            <a:endParaRPr/>
          </a:p>
          <a:p>
            <a:pPr indent="-317500" lvl="0" marL="457200" rtl="0">
              <a:spcBef>
                <a:spcPts val="0"/>
              </a:spcBef>
              <a:spcAft>
                <a:spcPts val="0"/>
              </a:spcAft>
              <a:buSzPts val="1400"/>
              <a:buChar char="●"/>
            </a:pPr>
            <a:r>
              <a:rPr b="1" lang="en"/>
              <a:t>READING</a:t>
            </a:r>
            <a:endParaRPr b="1"/>
          </a:p>
          <a:p>
            <a:pPr indent="-317500" lvl="1" marL="914400" rtl="0">
              <a:spcBef>
                <a:spcPts val="0"/>
              </a:spcBef>
              <a:spcAft>
                <a:spcPts val="0"/>
              </a:spcAft>
              <a:buSzPts val="1400"/>
              <a:buChar char="○"/>
            </a:pPr>
            <a:r>
              <a:rPr b="1" lang="en"/>
              <a:t>ssize_t read(int socket, void *buf, ssize_t N);</a:t>
            </a:r>
            <a:endParaRPr b="1"/>
          </a:p>
          <a:p>
            <a:pPr indent="-317500" lvl="1" marL="914400" rtl="0">
              <a:spcBef>
                <a:spcPts val="0"/>
              </a:spcBef>
              <a:spcAft>
                <a:spcPts val="0"/>
              </a:spcAft>
              <a:buSzPts val="1400"/>
              <a:buChar char="○"/>
            </a:pPr>
            <a:r>
              <a:rPr b="1" lang="en"/>
              <a:t>fs</a:t>
            </a:r>
            <a:r>
              <a:rPr lang="en"/>
              <a:t> is the socket descriptor</a:t>
            </a:r>
            <a:endParaRPr/>
          </a:p>
          <a:p>
            <a:pPr indent="-317500" lvl="1" marL="914400" rtl="0">
              <a:spcBef>
                <a:spcPts val="0"/>
              </a:spcBef>
              <a:spcAft>
                <a:spcPts val="0"/>
              </a:spcAft>
              <a:buSzPts val="1400"/>
              <a:buChar char="○"/>
            </a:pPr>
            <a:r>
              <a:rPr b="1" lang="en"/>
              <a:t>buf</a:t>
            </a:r>
            <a:r>
              <a:rPr lang="en"/>
              <a:t> is the pointer to the buffer that receives the data.</a:t>
            </a:r>
            <a:endParaRPr/>
          </a:p>
          <a:p>
            <a:pPr indent="-317500" lvl="1" marL="914400" rtl="0">
              <a:spcBef>
                <a:spcPts val="0"/>
              </a:spcBef>
              <a:spcAft>
                <a:spcPts val="0"/>
              </a:spcAft>
              <a:buSzPts val="1400"/>
              <a:buChar char="○"/>
            </a:pPr>
            <a:r>
              <a:rPr b="1" lang="en"/>
              <a:t>N</a:t>
            </a:r>
            <a:r>
              <a:rPr lang="en"/>
              <a:t> is the length in bytes of the buffer pointed to by the buf parameter.</a:t>
            </a:r>
            <a:endParaRPr/>
          </a:p>
          <a:p>
            <a:pPr indent="0" lvl="0" marL="914400" rtl="0">
              <a:spcBef>
                <a:spcPts val="0"/>
              </a:spcBef>
              <a:spcAft>
                <a:spcPts val="0"/>
              </a:spcAft>
              <a:buNone/>
            </a:pPr>
            <a:r>
              <a:t/>
            </a:r>
            <a:endParaRPr/>
          </a:p>
          <a:p>
            <a:pPr indent="0" lvl="0" marL="0">
              <a:spcBef>
                <a:spcPts val="0"/>
              </a:spcBef>
              <a:spcAft>
                <a:spcPts val="0"/>
              </a:spcAft>
              <a:buNone/>
            </a:pPr>
            <a:r>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Example of read and write</a:t>
            </a:r>
            <a:endParaRPr/>
          </a:p>
        </p:txBody>
      </p:sp>
      <p:sp>
        <p:nvSpPr>
          <p:cNvPr id="150" name="Google Shape;150;p24"/>
          <p:cNvSpPr txBox="1"/>
          <p:nvPr/>
        </p:nvSpPr>
        <p:spPr>
          <a:xfrm>
            <a:off x="308600" y="933450"/>
            <a:ext cx="8616300" cy="389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 Write to socket</a:t>
            </a:r>
            <a:br>
              <a:rPr lang="en"/>
            </a:br>
            <a:r>
              <a:rPr lang="en"/>
              <a:t>  * socketfd is the socket descriptor</a:t>
            </a:r>
            <a:br>
              <a:rPr lang="en"/>
            </a:br>
            <a:r>
              <a:rPr lang="en"/>
              <a:t>  * buffer is the pointer to the data to be written</a:t>
            </a:r>
            <a:br>
              <a:rPr lang="en"/>
            </a:br>
            <a:r>
              <a:rPr lang="en"/>
              <a:t>  * strlen(buffer) is the length of the data to be written</a:t>
            </a:r>
            <a:br>
              <a:rPr lang="en"/>
            </a:br>
            <a:r>
              <a:rPr lang="en"/>
              <a:t>  */</a:t>
            </a:r>
            <a:br>
              <a:rPr lang="en"/>
            </a:br>
            <a:r>
              <a:rPr lang="en"/>
              <a:t>  n = write(socketfd,buffer,strlen(buffer));</a:t>
            </a:r>
            <a:br>
              <a:rPr lang="en"/>
            </a:br>
            <a:r>
              <a:rPr lang="en"/>
              <a:t>  if(n &lt; 0) error("Error writing to socket!");</a:t>
            </a:r>
            <a:br>
              <a:rPr lang="en"/>
            </a:br>
            <a:r>
              <a:rPr lang="en"/>
              <a:t>  bzero(buffer,256);</a:t>
            </a:r>
            <a:br>
              <a:rPr lang="en"/>
            </a:br>
            <a:br>
              <a:rPr lang="en"/>
            </a:br>
            <a:r>
              <a:rPr lang="en"/>
              <a:t>  /* Read from socket buffer</a:t>
            </a:r>
            <a:br>
              <a:rPr lang="en"/>
            </a:br>
            <a:r>
              <a:rPr lang="en"/>
              <a:t>  * socketfd is the socket descriptor</a:t>
            </a:r>
            <a:br>
              <a:rPr lang="en"/>
            </a:br>
            <a:r>
              <a:rPr lang="en"/>
              <a:t>  * buffer is the pointer to the socket buffer where all socket data is present</a:t>
            </a:r>
            <a:br>
              <a:rPr lang="en"/>
            </a:br>
            <a:r>
              <a:rPr lang="en"/>
              <a:t>  * 255 is the socket buffer size</a:t>
            </a:r>
            <a:br>
              <a:rPr lang="en"/>
            </a:br>
            <a:r>
              <a:rPr lang="en"/>
              <a:t>  */</a:t>
            </a:r>
            <a:br>
              <a:rPr lang="en"/>
            </a:br>
            <a:r>
              <a:rPr lang="en"/>
              <a:t>  n = read(socketfd,buffer,255);</a:t>
            </a:r>
            <a:br>
              <a:rPr lang="en"/>
            </a:br>
            <a:r>
              <a:rPr lang="en"/>
              <a:t>  if(n &lt; 0) error("Error reading from socket!");</a:t>
            </a:r>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TCP State Diagram</a:t>
            </a:r>
            <a:endParaRPr/>
          </a:p>
        </p:txBody>
      </p:sp>
      <p:pic>
        <p:nvPicPr>
          <p:cNvPr id="74" name="Google Shape;74;p14"/>
          <p:cNvPicPr preferRelativeResize="0"/>
          <p:nvPr/>
        </p:nvPicPr>
        <p:blipFill>
          <a:blip r:embed="rId3">
            <a:alphaModFix/>
          </a:blip>
          <a:stretch>
            <a:fillRect/>
          </a:stretch>
        </p:blipFill>
        <p:spPr>
          <a:xfrm>
            <a:off x="152400" y="771450"/>
            <a:ext cx="4761242" cy="4219651"/>
          </a:xfrm>
          <a:prstGeom prst="rect">
            <a:avLst/>
          </a:prstGeom>
          <a:noFill/>
          <a:ln>
            <a:noFill/>
          </a:ln>
        </p:spPr>
      </p:pic>
      <p:sp>
        <p:nvSpPr>
          <p:cNvPr id="75" name="Google Shape;75;p14"/>
          <p:cNvSpPr txBox="1"/>
          <p:nvPr/>
        </p:nvSpPr>
        <p:spPr>
          <a:xfrm>
            <a:off x="5131650" y="3755700"/>
            <a:ext cx="3793200" cy="1235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Varela Round"/>
                <a:ea typeface="Varela Round"/>
                <a:cs typeface="Varela Round"/>
                <a:sym typeface="Varela Round"/>
              </a:rPr>
              <a:t>Reference</a:t>
            </a:r>
            <a:r>
              <a:rPr lang="en">
                <a:latin typeface="Varela Round"/>
                <a:ea typeface="Varela Round"/>
                <a:cs typeface="Varela Round"/>
                <a:sym typeface="Varela Round"/>
              </a:rPr>
              <a:t> </a:t>
            </a:r>
            <a:endParaRPr>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https://www.ibm.com/support/knowledgecenter/en/SSLTBW_2.1.0/com.ibm.zos.v2r1.halu101/constatus.htm</a:t>
            </a:r>
            <a:endParaRPr>
              <a:latin typeface="Varela Round"/>
              <a:ea typeface="Varela Round"/>
              <a:cs typeface="Varela Round"/>
              <a:sym typeface="Varela Round"/>
            </a:endParaRPr>
          </a:p>
        </p:txBody>
      </p:sp>
      <p:sp>
        <p:nvSpPr>
          <p:cNvPr id="76" name="Google Shape;76;p14"/>
          <p:cNvSpPr txBox="1"/>
          <p:nvPr/>
        </p:nvSpPr>
        <p:spPr>
          <a:xfrm>
            <a:off x="5131650" y="1029475"/>
            <a:ext cx="3591300" cy="45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TCP State Diagram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TCP Port Numbers and Classes</a:t>
            </a:r>
            <a:endParaRPr/>
          </a:p>
        </p:txBody>
      </p:sp>
      <p:sp>
        <p:nvSpPr>
          <p:cNvPr id="82" name="Google Shape;82;p15"/>
          <p:cNvSpPr txBox="1"/>
          <p:nvPr/>
        </p:nvSpPr>
        <p:spPr>
          <a:xfrm>
            <a:off x="301875" y="924975"/>
            <a:ext cx="8510700" cy="385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 total of 65535 TCP ports are available.</a:t>
            </a:r>
            <a:endParaRPr/>
          </a:p>
          <a:p>
            <a:pPr indent="0" lvl="0" marL="0">
              <a:spcBef>
                <a:spcPts val="0"/>
              </a:spcBef>
              <a:spcAft>
                <a:spcPts val="0"/>
              </a:spcAft>
              <a:buNone/>
            </a:pPr>
            <a:r>
              <a:t/>
            </a:r>
            <a:endParaRPr/>
          </a:p>
          <a:p>
            <a:pPr indent="0" lvl="0" marL="0">
              <a:lnSpc>
                <a:spcPct val="150000"/>
              </a:lnSpc>
              <a:spcBef>
                <a:spcPts val="0"/>
              </a:spcBef>
              <a:spcAft>
                <a:spcPts val="0"/>
              </a:spcAft>
              <a:buNone/>
            </a:pPr>
            <a:r>
              <a:rPr lang="en"/>
              <a:t>TCP port classes : </a:t>
            </a:r>
            <a:endParaRPr/>
          </a:p>
          <a:p>
            <a:pPr indent="-317500" lvl="0" marL="457200" rtl="0">
              <a:lnSpc>
                <a:spcPct val="150000"/>
              </a:lnSpc>
              <a:spcBef>
                <a:spcPts val="0"/>
              </a:spcBef>
              <a:spcAft>
                <a:spcPts val="0"/>
              </a:spcAft>
              <a:buSzPts val="1400"/>
              <a:buChar char="●"/>
            </a:pPr>
            <a:r>
              <a:rPr b="1" lang="en"/>
              <a:t>0–1023 </a:t>
            </a:r>
            <a:r>
              <a:rPr lang="en"/>
              <a:t>– system or well-known ports (Utilized by services and applications)</a:t>
            </a:r>
            <a:endParaRPr/>
          </a:p>
          <a:p>
            <a:pPr indent="-317500" lvl="0" marL="457200" rtl="0">
              <a:lnSpc>
                <a:spcPct val="150000"/>
              </a:lnSpc>
              <a:spcBef>
                <a:spcPts val="0"/>
              </a:spcBef>
              <a:spcAft>
                <a:spcPts val="0"/>
              </a:spcAft>
              <a:buSzPts val="1400"/>
              <a:buChar char="●"/>
            </a:pPr>
            <a:r>
              <a:rPr b="1" lang="en"/>
              <a:t>1024–49151</a:t>
            </a:r>
            <a:r>
              <a:rPr lang="en"/>
              <a:t> – user or registered ports (assigned to user processes and/or applications)</a:t>
            </a:r>
            <a:endParaRPr/>
          </a:p>
          <a:p>
            <a:pPr indent="-317500" lvl="0" marL="457200" rtl="0">
              <a:lnSpc>
                <a:spcPct val="150000"/>
              </a:lnSpc>
              <a:spcBef>
                <a:spcPts val="0"/>
              </a:spcBef>
              <a:spcAft>
                <a:spcPts val="0"/>
              </a:spcAft>
              <a:buSzPts val="1400"/>
              <a:buChar char="●"/>
            </a:pPr>
            <a:r>
              <a:rPr b="1" lang="en"/>
              <a:t>49152-65535</a:t>
            </a:r>
            <a:r>
              <a:rPr lang="en"/>
              <a:t> – dynamic / private ports (usually assigned dynamically to client applications when initiating a connection)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Common Internet Protocols</a:t>
            </a:r>
            <a:endParaRPr/>
          </a:p>
        </p:txBody>
      </p:sp>
      <p:graphicFrame>
        <p:nvGraphicFramePr>
          <p:cNvPr id="88" name="Google Shape;88;p16"/>
          <p:cNvGraphicFramePr/>
          <p:nvPr/>
        </p:nvGraphicFramePr>
        <p:xfrm>
          <a:off x="571500" y="704850"/>
          <a:ext cx="3000000" cy="3000000"/>
        </p:xfrm>
        <a:graphic>
          <a:graphicData uri="http://schemas.openxmlformats.org/drawingml/2006/table">
            <a:tbl>
              <a:tblPr>
                <a:noFill/>
                <a:tableStyleId>{8D852B2F-5CCB-4195-91F7-C73CB9641B08}</a:tableStyleId>
              </a:tblPr>
              <a:tblGrid>
                <a:gridCol w="3986175"/>
                <a:gridCol w="3986175"/>
              </a:tblGrid>
              <a:tr h="432150">
                <a:tc>
                  <a:txBody>
                    <a:bodyPr>
                      <a:noAutofit/>
                    </a:bodyPr>
                    <a:lstStyle/>
                    <a:p>
                      <a:pPr indent="0" lvl="0" marL="0">
                        <a:spcBef>
                          <a:spcPts val="0"/>
                        </a:spcBef>
                        <a:spcAft>
                          <a:spcPts val="0"/>
                        </a:spcAft>
                        <a:buNone/>
                      </a:pPr>
                      <a:r>
                        <a:rPr b="1" lang="en"/>
                        <a:t>Protocol</a:t>
                      </a:r>
                      <a:endParaRPr b="1"/>
                    </a:p>
                  </a:txBody>
                  <a:tcPr marT="91425" marB="91425" marR="91425" marL="91425"/>
                </a:tc>
                <a:tc>
                  <a:txBody>
                    <a:bodyPr>
                      <a:noAutofit/>
                    </a:bodyPr>
                    <a:lstStyle/>
                    <a:p>
                      <a:pPr indent="0" lvl="0" marL="0">
                        <a:spcBef>
                          <a:spcPts val="0"/>
                        </a:spcBef>
                        <a:spcAft>
                          <a:spcPts val="0"/>
                        </a:spcAft>
                        <a:buNone/>
                      </a:pPr>
                      <a:r>
                        <a:rPr b="1" lang="en"/>
                        <a:t>Underlying protocol</a:t>
                      </a:r>
                      <a:endParaRPr b="1"/>
                    </a:p>
                  </a:txBody>
                  <a:tcPr marT="91425" marB="91425" marR="91425" marL="91425"/>
                </a:tc>
              </a:tr>
              <a:tr h="432150">
                <a:tc>
                  <a:txBody>
                    <a:bodyPr>
                      <a:noAutofit/>
                    </a:bodyPr>
                    <a:lstStyle/>
                    <a:p>
                      <a:pPr indent="0" lvl="0" marL="0">
                        <a:spcBef>
                          <a:spcPts val="0"/>
                        </a:spcBef>
                        <a:spcAft>
                          <a:spcPts val="0"/>
                        </a:spcAft>
                        <a:buNone/>
                      </a:pPr>
                      <a:r>
                        <a:rPr lang="en"/>
                        <a:t>HTTP</a:t>
                      </a:r>
                      <a:endParaRPr/>
                    </a:p>
                  </a:txBody>
                  <a:tcPr marT="91425" marB="91425" marR="91425" marL="91425"/>
                </a:tc>
                <a:tc>
                  <a:txBody>
                    <a:bodyPr>
                      <a:noAutofit/>
                    </a:bodyPr>
                    <a:lstStyle/>
                    <a:p>
                      <a:pPr indent="0" lvl="0" marL="0">
                        <a:spcBef>
                          <a:spcPts val="0"/>
                        </a:spcBef>
                        <a:spcAft>
                          <a:spcPts val="0"/>
                        </a:spcAft>
                        <a:buNone/>
                      </a:pPr>
                      <a:r>
                        <a:rPr lang="en"/>
                        <a:t>TCP (Sometimes UDP also used)</a:t>
                      </a:r>
                      <a:endParaRPr/>
                    </a:p>
                  </a:txBody>
                  <a:tcPr marT="91425" marB="91425" marR="91425" marL="91425"/>
                </a:tc>
              </a:tr>
              <a:tr h="432150">
                <a:tc>
                  <a:txBody>
                    <a:bodyPr>
                      <a:noAutofit/>
                    </a:bodyPr>
                    <a:lstStyle/>
                    <a:p>
                      <a:pPr indent="0" lvl="0" marL="0" rtl="0">
                        <a:spcBef>
                          <a:spcPts val="0"/>
                        </a:spcBef>
                        <a:spcAft>
                          <a:spcPts val="0"/>
                        </a:spcAft>
                        <a:buNone/>
                      </a:pPr>
                      <a:r>
                        <a:rPr lang="en"/>
                        <a:t>HTTPS</a:t>
                      </a:r>
                      <a:endParaRPr/>
                    </a:p>
                  </a:txBody>
                  <a:tcPr marT="91425" marB="91425" marR="91425" marL="91425"/>
                </a:tc>
                <a:tc>
                  <a:txBody>
                    <a:bodyPr>
                      <a:noAutofit/>
                    </a:bodyPr>
                    <a:lstStyle/>
                    <a:p>
                      <a:pPr indent="0" lvl="0" marL="0" rtl="0">
                        <a:spcBef>
                          <a:spcPts val="0"/>
                        </a:spcBef>
                        <a:spcAft>
                          <a:spcPts val="0"/>
                        </a:spcAft>
                        <a:buNone/>
                      </a:pPr>
                      <a:r>
                        <a:rPr lang="en"/>
                        <a:t>TCP</a:t>
                      </a:r>
                      <a:endParaRPr/>
                    </a:p>
                  </a:txBody>
                  <a:tcPr marT="91425" marB="91425" marR="91425" marL="91425"/>
                </a:tc>
              </a:tr>
              <a:tr h="432150">
                <a:tc>
                  <a:txBody>
                    <a:bodyPr>
                      <a:noAutofit/>
                    </a:bodyPr>
                    <a:lstStyle/>
                    <a:p>
                      <a:pPr indent="0" lvl="0" marL="0">
                        <a:spcBef>
                          <a:spcPts val="0"/>
                        </a:spcBef>
                        <a:spcAft>
                          <a:spcPts val="0"/>
                        </a:spcAft>
                        <a:buNone/>
                      </a:pPr>
                      <a:r>
                        <a:rPr lang="en"/>
                        <a:t>IMAP/POP3/SMTP</a:t>
                      </a:r>
                      <a:endParaRPr/>
                    </a:p>
                  </a:txBody>
                  <a:tcPr marT="91425" marB="91425" marR="91425" marL="91425"/>
                </a:tc>
                <a:tc>
                  <a:txBody>
                    <a:bodyPr>
                      <a:noAutofit/>
                    </a:bodyPr>
                    <a:lstStyle/>
                    <a:p>
                      <a:pPr indent="0" lvl="0" marL="0">
                        <a:spcBef>
                          <a:spcPts val="0"/>
                        </a:spcBef>
                        <a:spcAft>
                          <a:spcPts val="0"/>
                        </a:spcAft>
                        <a:buNone/>
                      </a:pPr>
                      <a:r>
                        <a:rPr lang="en"/>
                        <a:t>TCP</a:t>
                      </a:r>
                      <a:endParaRPr/>
                    </a:p>
                  </a:txBody>
                  <a:tcPr marT="91425" marB="91425" marR="91425" marL="91425"/>
                </a:tc>
              </a:tr>
              <a:tr h="432150">
                <a:tc>
                  <a:txBody>
                    <a:bodyPr>
                      <a:noAutofit/>
                    </a:bodyPr>
                    <a:lstStyle/>
                    <a:p>
                      <a:pPr indent="0" lvl="0" marL="0">
                        <a:spcBef>
                          <a:spcPts val="0"/>
                        </a:spcBef>
                        <a:spcAft>
                          <a:spcPts val="0"/>
                        </a:spcAft>
                        <a:buNone/>
                      </a:pPr>
                      <a:r>
                        <a:rPr lang="en"/>
                        <a:t>FTP</a:t>
                      </a:r>
                      <a:endParaRPr/>
                    </a:p>
                  </a:txBody>
                  <a:tcPr marT="91425" marB="91425" marR="91425" marL="91425"/>
                </a:tc>
                <a:tc>
                  <a:txBody>
                    <a:bodyPr>
                      <a:noAutofit/>
                    </a:bodyPr>
                    <a:lstStyle/>
                    <a:p>
                      <a:pPr indent="0" lvl="0" marL="0">
                        <a:spcBef>
                          <a:spcPts val="0"/>
                        </a:spcBef>
                        <a:spcAft>
                          <a:spcPts val="0"/>
                        </a:spcAft>
                        <a:buNone/>
                      </a:pPr>
                      <a:r>
                        <a:rPr lang="en"/>
                        <a:t>TCP</a:t>
                      </a:r>
                      <a:endParaRPr/>
                    </a:p>
                  </a:txBody>
                  <a:tcPr marT="91425" marB="91425" marR="91425" marL="91425"/>
                </a:tc>
              </a:tr>
              <a:tr h="432150">
                <a:tc>
                  <a:txBody>
                    <a:bodyPr>
                      <a:noAutofit/>
                    </a:bodyPr>
                    <a:lstStyle/>
                    <a:p>
                      <a:pPr indent="0" lvl="0" marL="0">
                        <a:spcBef>
                          <a:spcPts val="0"/>
                        </a:spcBef>
                        <a:spcAft>
                          <a:spcPts val="0"/>
                        </a:spcAft>
                        <a:buNone/>
                      </a:pPr>
                      <a:r>
                        <a:rPr lang="en"/>
                        <a:t>DNS</a:t>
                      </a:r>
                      <a:endParaRPr/>
                    </a:p>
                  </a:txBody>
                  <a:tcPr marT="91425" marB="91425" marR="91425" marL="91425"/>
                </a:tc>
                <a:tc>
                  <a:txBody>
                    <a:bodyPr>
                      <a:noAutofit/>
                    </a:bodyPr>
                    <a:lstStyle/>
                    <a:p>
                      <a:pPr indent="0" lvl="0" marL="0">
                        <a:spcBef>
                          <a:spcPts val="0"/>
                        </a:spcBef>
                        <a:spcAft>
                          <a:spcPts val="0"/>
                        </a:spcAft>
                        <a:buNone/>
                      </a:pPr>
                      <a:r>
                        <a:rPr lang="en"/>
                        <a:t>Both UDP and TCP</a:t>
                      </a:r>
                      <a:endParaRPr/>
                    </a:p>
                  </a:txBody>
                  <a:tcPr marT="91425" marB="91425" marR="91425" marL="91425"/>
                </a:tc>
              </a:tr>
              <a:tr h="432150">
                <a:tc>
                  <a:txBody>
                    <a:bodyPr>
                      <a:noAutofit/>
                    </a:bodyPr>
                    <a:lstStyle/>
                    <a:p>
                      <a:pPr indent="0" lvl="0" marL="0">
                        <a:spcBef>
                          <a:spcPts val="0"/>
                        </a:spcBef>
                        <a:spcAft>
                          <a:spcPts val="0"/>
                        </a:spcAft>
                        <a:buNone/>
                      </a:pPr>
                      <a:r>
                        <a:rPr lang="en"/>
                        <a:t>DHCP</a:t>
                      </a:r>
                      <a:endParaRPr/>
                    </a:p>
                  </a:txBody>
                  <a:tcPr marT="91425" marB="91425" marR="91425" marL="91425"/>
                </a:tc>
                <a:tc>
                  <a:txBody>
                    <a:bodyPr>
                      <a:noAutofit/>
                    </a:bodyPr>
                    <a:lstStyle/>
                    <a:p>
                      <a:pPr indent="0" lvl="0" marL="0">
                        <a:spcBef>
                          <a:spcPts val="0"/>
                        </a:spcBef>
                        <a:spcAft>
                          <a:spcPts val="0"/>
                        </a:spcAft>
                        <a:buNone/>
                      </a:pPr>
                      <a:r>
                        <a:rPr lang="en"/>
                        <a:t>UDP</a:t>
                      </a:r>
                      <a:endParaRPr/>
                    </a:p>
                  </a:txBody>
                  <a:tcPr marT="91425" marB="91425" marR="91425" marL="91425"/>
                </a:tc>
              </a:tr>
              <a:tr h="432150">
                <a:tc>
                  <a:txBody>
                    <a:bodyPr>
                      <a:noAutofit/>
                    </a:bodyPr>
                    <a:lstStyle/>
                    <a:p>
                      <a:pPr indent="0" lvl="0" marL="0" rtl="0">
                        <a:spcBef>
                          <a:spcPts val="0"/>
                        </a:spcBef>
                        <a:spcAft>
                          <a:spcPts val="0"/>
                        </a:spcAft>
                        <a:buNone/>
                      </a:pPr>
                      <a:r>
                        <a:rPr lang="en"/>
                        <a:t>TCP and UDP</a:t>
                      </a:r>
                      <a:endParaRPr/>
                    </a:p>
                  </a:txBody>
                  <a:tcPr marT="91425" marB="91425" marR="91425" marL="91425"/>
                </a:tc>
                <a:tc>
                  <a:txBody>
                    <a:bodyPr>
                      <a:noAutofit/>
                    </a:bodyPr>
                    <a:lstStyle/>
                    <a:p>
                      <a:pPr indent="0" lvl="0" marL="0">
                        <a:spcBef>
                          <a:spcPts val="0"/>
                        </a:spcBef>
                        <a:spcAft>
                          <a:spcPts val="0"/>
                        </a:spcAft>
                        <a:buNone/>
                      </a:pPr>
                      <a:r>
                        <a:rPr lang="en"/>
                        <a:t>IP</a:t>
                      </a:r>
                      <a:endParaRPr/>
                    </a:p>
                  </a:txBody>
                  <a:tcPr marT="91425" marB="91425" marR="91425" marL="91425"/>
                </a:tc>
              </a:tr>
              <a:tr h="432150">
                <a:tc>
                  <a:txBody>
                    <a:bodyPr>
                      <a:noAutofit/>
                    </a:bodyPr>
                    <a:lstStyle/>
                    <a:p>
                      <a:pPr indent="0" lvl="0" marL="0" rtl="0">
                        <a:spcBef>
                          <a:spcPts val="0"/>
                        </a:spcBef>
                        <a:spcAft>
                          <a:spcPts val="0"/>
                        </a:spcAft>
                        <a:buNone/>
                      </a:pPr>
                      <a:r>
                        <a:rPr lang="en"/>
                        <a:t>SSH</a:t>
                      </a:r>
                      <a:endParaRPr/>
                    </a:p>
                  </a:txBody>
                  <a:tcPr marT="91425" marB="91425" marR="91425" marL="91425"/>
                </a:tc>
                <a:tc>
                  <a:txBody>
                    <a:bodyPr>
                      <a:noAutofit/>
                    </a:bodyPr>
                    <a:lstStyle/>
                    <a:p>
                      <a:pPr indent="0" lvl="0" marL="0">
                        <a:spcBef>
                          <a:spcPts val="0"/>
                        </a:spcBef>
                        <a:spcAft>
                          <a:spcPts val="0"/>
                        </a:spcAft>
                        <a:buNone/>
                      </a:pPr>
                      <a:r>
                        <a:rPr lang="en"/>
                        <a:t>TCP</a:t>
                      </a:r>
                      <a:endParaRPr/>
                    </a:p>
                  </a:txBody>
                  <a:tcPr marT="91425" marB="91425" marR="91425" marL="91425"/>
                </a:tc>
              </a:tr>
              <a:tr h="432150">
                <a:tc>
                  <a:txBody>
                    <a:bodyPr>
                      <a:noAutofit/>
                    </a:bodyPr>
                    <a:lstStyle/>
                    <a:p>
                      <a:pPr indent="0" lvl="0" marL="0" rtl="0">
                        <a:spcBef>
                          <a:spcPts val="0"/>
                        </a:spcBef>
                        <a:spcAft>
                          <a:spcPts val="0"/>
                        </a:spcAft>
                        <a:buNone/>
                      </a:pPr>
                      <a:r>
                        <a:rPr lang="en"/>
                        <a:t>NTP (Network Time Protocol)</a:t>
                      </a:r>
                      <a:endParaRPr/>
                    </a:p>
                  </a:txBody>
                  <a:tcPr marT="91425" marB="91425" marR="91425" marL="91425"/>
                </a:tc>
                <a:tc>
                  <a:txBody>
                    <a:bodyPr>
                      <a:noAutofit/>
                    </a:bodyPr>
                    <a:lstStyle/>
                    <a:p>
                      <a:pPr indent="0" lvl="0" marL="0" rtl="0">
                        <a:spcBef>
                          <a:spcPts val="0"/>
                        </a:spcBef>
                        <a:spcAft>
                          <a:spcPts val="0"/>
                        </a:spcAft>
                        <a:buNone/>
                      </a:pPr>
                      <a:r>
                        <a:rPr lang="en"/>
                        <a:t>UDP</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Packet Structure for IPv4</a:t>
            </a:r>
            <a:endParaRPr/>
          </a:p>
        </p:txBody>
      </p:sp>
      <p:pic>
        <p:nvPicPr>
          <p:cNvPr id="94" name="Google Shape;94;p17"/>
          <p:cNvPicPr preferRelativeResize="0"/>
          <p:nvPr/>
        </p:nvPicPr>
        <p:blipFill>
          <a:blip r:embed="rId3">
            <a:alphaModFix/>
          </a:blip>
          <a:stretch>
            <a:fillRect/>
          </a:stretch>
        </p:blipFill>
        <p:spPr>
          <a:xfrm>
            <a:off x="175275" y="1160050"/>
            <a:ext cx="5600425" cy="3179525"/>
          </a:xfrm>
          <a:prstGeom prst="rect">
            <a:avLst/>
          </a:prstGeom>
          <a:noFill/>
          <a:ln>
            <a:noFill/>
          </a:ln>
        </p:spPr>
      </p:pic>
      <p:sp>
        <p:nvSpPr>
          <p:cNvPr id="95" name="Google Shape;95;p17"/>
          <p:cNvSpPr txBox="1"/>
          <p:nvPr/>
        </p:nvSpPr>
        <p:spPr>
          <a:xfrm>
            <a:off x="6126450" y="3173775"/>
            <a:ext cx="2798400" cy="116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Varela Round"/>
                <a:ea typeface="Varela Round"/>
                <a:cs typeface="Varela Round"/>
                <a:sym typeface="Varela Round"/>
              </a:rPr>
              <a:t>Reference</a:t>
            </a:r>
            <a:endParaRPr b="1">
              <a:latin typeface="Varela Round"/>
              <a:ea typeface="Varela Round"/>
              <a:cs typeface="Varela Round"/>
              <a:sym typeface="Varela Round"/>
            </a:endParaRPr>
          </a:p>
          <a:p>
            <a:pPr indent="0" lvl="0" marL="0">
              <a:spcBef>
                <a:spcPts val="0"/>
              </a:spcBef>
              <a:spcAft>
                <a:spcPts val="0"/>
              </a:spcAft>
              <a:buNone/>
            </a:pPr>
            <a:r>
              <a:t/>
            </a:r>
            <a:endParaRPr>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https://advancedinternettechnologies.wordpress.com/ipv4-header/</a:t>
            </a:r>
            <a:endParaRPr>
              <a:latin typeface="Varela Round"/>
              <a:ea typeface="Varela Round"/>
              <a:cs typeface="Varela Round"/>
              <a:sym typeface="Varela Round"/>
            </a:endParaRPr>
          </a:p>
        </p:txBody>
      </p:sp>
      <p:sp>
        <p:nvSpPr>
          <p:cNvPr id="96" name="Google Shape;96;p17"/>
          <p:cNvSpPr txBox="1"/>
          <p:nvPr/>
        </p:nvSpPr>
        <p:spPr>
          <a:xfrm>
            <a:off x="5985500" y="1276350"/>
            <a:ext cx="2891700" cy="754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IPv4 Header. The IPv4 packet will contain both the header and the payload.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Packet Structure for IPv6</a:t>
            </a:r>
            <a:endParaRPr/>
          </a:p>
        </p:txBody>
      </p:sp>
      <p:sp>
        <p:nvSpPr>
          <p:cNvPr id="102" name="Google Shape;102;p18"/>
          <p:cNvSpPr txBox="1"/>
          <p:nvPr/>
        </p:nvSpPr>
        <p:spPr>
          <a:xfrm>
            <a:off x="6202650" y="3402375"/>
            <a:ext cx="2798400" cy="116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Varela Round"/>
                <a:ea typeface="Varela Round"/>
                <a:cs typeface="Varela Round"/>
                <a:sym typeface="Varela Round"/>
              </a:rPr>
              <a:t>Reference</a:t>
            </a:r>
            <a:endParaRPr b="1">
              <a:latin typeface="Varela Round"/>
              <a:ea typeface="Varela Round"/>
              <a:cs typeface="Varela Round"/>
              <a:sym typeface="Varela Round"/>
            </a:endParaRPr>
          </a:p>
          <a:p>
            <a:pPr indent="0" lvl="0" marL="0" rtl="0">
              <a:spcBef>
                <a:spcPts val="0"/>
              </a:spcBef>
              <a:spcAft>
                <a:spcPts val="0"/>
              </a:spcAft>
              <a:buNone/>
            </a:pPr>
            <a:r>
              <a:t/>
            </a:r>
            <a:endParaRPr>
              <a:latin typeface="Varela Round"/>
              <a:ea typeface="Varela Round"/>
              <a:cs typeface="Varela Round"/>
              <a:sym typeface="Varela Round"/>
            </a:endParaRPr>
          </a:p>
          <a:p>
            <a:pPr indent="0" lvl="0" marL="0" rtl="0">
              <a:spcBef>
                <a:spcPts val="0"/>
              </a:spcBef>
              <a:spcAft>
                <a:spcPts val="0"/>
              </a:spcAft>
              <a:buNone/>
            </a:pPr>
            <a:r>
              <a:rPr lang="en">
                <a:latin typeface="Varela Round"/>
                <a:ea typeface="Varela Round"/>
                <a:cs typeface="Varela Round"/>
                <a:sym typeface="Varela Round"/>
              </a:rPr>
              <a:t>https://techdifferences.com/difference-between-ipv4-and-ipv6.html</a:t>
            </a:r>
            <a:endParaRPr>
              <a:latin typeface="Varela Round"/>
              <a:ea typeface="Varela Round"/>
              <a:cs typeface="Varela Round"/>
              <a:sym typeface="Varela Round"/>
            </a:endParaRPr>
          </a:p>
        </p:txBody>
      </p:sp>
      <p:pic>
        <p:nvPicPr>
          <p:cNvPr id="103" name="Google Shape;103;p18"/>
          <p:cNvPicPr preferRelativeResize="0"/>
          <p:nvPr/>
        </p:nvPicPr>
        <p:blipFill>
          <a:blip r:embed="rId3">
            <a:alphaModFix/>
          </a:blip>
          <a:stretch>
            <a:fillRect/>
          </a:stretch>
        </p:blipFill>
        <p:spPr>
          <a:xfrm>
            <a:off x="159726" y="1003850"/>
            <a:ext cx="5758024" cy="357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Unix Socket Packet Structure</a:t>
            </a:r>
            <a:endParaRPr/>
          </a:p>
        </p:txBody>
      </p:sp>
      <p:sp>
        <p:nvSpPr>
          <p:cNvPr id="109" name="Google Shape;109;p19"/>
          <p:cNvSpPr txBox="1"/>
          <p:nvPr/>
        </p:nvSpPr>
        <p:spPr>
          <a:xfrm>
            <a:off x="273850" y="758025"/>
            <a:ext cx="8584500" cy="4143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These sockets can be used for IPC. Supports both SOCK_STREAM and SOCK_DGRAM.</a:t>
            </a:r>
            <a:endParaRPr/>
          </a:p>
          <a:p>
            <a:pPr indent="0" lvl="0" marL="0">
              <a:spcBef>
                <a:spcPts val="0"/>
              </a:spcBef>
              <a:spcAft>
                <a:spcPts val="0"/>
              </a:spcAft>
              <a:buNone/>
            </a:pPr>
            <a:r>
              <a:t/>
            </a:r>
            <a:endParaRPr/>
          </a:p>
          <a:p>
            <a:pPr indent="0" lvl="0" marL="0">
              <a:spcBef>
                <a:spcPts val="0"/>
              </a:spcBef>
              <a:spcAft>
                <a:spcPts val="0"/>
              </a:spcAft>
              <a:buNone/>
            </a:pPr>
            <a:r>
              <a:rPr lang="en"/>
              <a:t>If SOCK_STREAM is used packet structure would be the same as TCP. If SOCK_DGRAM is used packet structure would be the same as UDP.</a:t>
            </a:r>
            <a:endParaRPr/>
          </a:p>
        </p:txBody>
      </p:sp>
      <p:pic>
        <p:nvPicPr>
          <p:cNvPr id="110" name="Google Shape;110;p19"/>
          <p:cNvPicPr preferRelativeResize="0"/>
          <p:nvPr/>
        </p:nvPicPr>
        <p:blipFill>
          <a:blip r:embed="rId3">
            <a:alphaModFix/>
          </a:blip>
          <a:stretch>
            <a:fillRect/>
          </a:stretch>
        </p:blipFill>
        <p:spPr>
          <a:xfrm>
            <a:off x="197510" y="2021838"/>
            <a:ext cx="3086075" cy="2343275"/>
          </a:xfrm>
          <a:prstGeom prst="rect">
            <a:avLst/>
          </a:prstGeom>
          <a:noFill/>
          <a:ln>
            <a:noFill/>
          </a:ln>
        </p:spPr>
      </p:pic>
      <p:sp>
        <p:nvSpPr>
          <p:cNvPr id="111" name="Google Shape;111;p19"/>
          <p:cNvSpPr txBox="1"/>
          <p:nvPr/>
        </p:nvSpPr>
        <p:spPr>
          <a:xfrm>
            <a:off x="264225" y="4142275"/>
            <a:ext cx="2976300" cy="112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Varela Round"/>
                <a:ea typeface="Varela Round"/>
                <a:cs typeface="Varela Round"/>
                <a:sym typeface="Varela Round"/>
              </a:rPr>
              <a:t>Reference</a:t>
            </a:r>
            <a:endParaRPr b="1">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https://www.techrepublic.com/article/exploring-the-anatomy-of-a-data-packet/</a:t>
            </a:r>
            <a:endParaRPr>
              <a:latin typeface="Varela Round"/>
              <a:ea typeface="Varela Round"/>
              <a:cs typeface="Varela Round"/>
              <a:sym typeface="Varela Round"/>
            </a:endParaRPr>
          </a:p>
        </p:txBody>
      </p:sp>
      <p:pic>
        <p:nvPicPr>
          <p:cNvPr id="112" name="Google Shape;112;p19"/>
          <p:cNvPicPr preferRelativeResize="0"/>
          <p:nvPr/>
        </p:nvPicPr>
        <p:blipFill>
          <a:blip r:embed="rId4">
            <a:alphaModFix/>
          </a:blip>
          <a:stretch>
            <a:fillRect/>
          </a:stretch>
        </p:blipFill>
        <p:spPr>
          <a:xfrm>
            <a:off x="3836647" y="2118575"/>
            <a:ext cx="5021700" cy="1845025"/>
          </a:xfrm>
          <a:prstGeom prst="rect">
            <a:avLst/>
          </a:prstGeom>
          <a:noFill/>
          <a:ln>
            <a:noFill/>
          </a:ln>
        </p:spPr>
      </p:pic>
      <p:sp>
        <p:nvSpPr>
          <p:cNvPr id="113" name="Google Shape;113;p19"/>
          <p:cNvSpPr txBox="1"/>
          <p:nvPr/>
        </p:nvSpPr>
        <p:spPr>
          <a:xfrm>
            <a:off x="3918850" y="4194900"/>
            <a:ext cx="4939500" cy="746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Varela Round"/>
                <a:ea typeface="Varela Round"/>
                <a:cs typeface="Varela Round"/>
                <a:sym typeface="Varela Round"/>
              </a:rPr>
              <a:t>Reference</a:t>
            </a:r>
            <a:endParaRPr b="1">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http://www.tcpipguide.com/free/t_UDPMessageFormat.htm</a:t>
            </a:r>
            <a:endParaRPr>
              <a:latin typeface="Varela Round"/>
              <a:ea typeface="Varela Round"/>
              <a:cs typeface="Varela Round"/>
              <a:sym typeface="Varela Round"/>
            </a:endParaRPr>
          </a:p>
        </p:txBody>
      </p:sp>
      <p:sp>
        <p:nvSpPr>
          <p:cNvPr id="114" name="Google Shape;114;p19"/>
          <p:cNvSpPr txBox="1"/>
          <p:nvPr/>
        </p:nvSpPr>
        <p:spPr>
          <a:xfrm>
            <a:off x="197500" y="1745600"/>
            <a:ext cx="3086100" cy="325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SOCK_STREAM</a:t>
            </a:r>
            <a:endParaRPr b="1"/>
          </a:p>
        </p:txBody>
      </p:sp>
      <p:sp>
        <p:nvSpPr>
          <p:cNvPr id="115" name="Google Shape;115;p19"/>
          <p:cNvSpPr txBox="1"/>
          <p:nvPr/>
        </p:nvSpPr>
        <p:spPr>
          <a:xfrm>
            <a:off x="3931300" y="1745600"/>
            <a:ext cx="3086100" cy="32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SOCK_DGRAM</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Datalink Socket Packet Structure</a:t>
            </a:r>
            <a:endParaRPr/>
          </a:p>
        </p:txBody>
      </p:sp>
      <p:sp>
        <p:nvSpPr>
          <p:cNvPr id="121" name="Google Shape;121;p20"/>
          <p:cNvSpPr txBox="1"/>
          <p:nvPr/>
        </p:nvSpPr>
        <p:spPr>
          <a:xfrm>
            <a:off x="254850" y="911300"/>
            <a:ext cx="8700000" cy="401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Such a socket is used to send Ethernet frames. It is a type of a RAW_SOCKET.</a:t>
            </a:r>
            <a:endParaRPr/>
          </a:p>
        </p:txBody>
      </p:sp>
      <p:pic>
        <p:nvPicPr>
          <p:cNvPr id="122" name="Google Shape;122;p20"/>
          <p:cNvPicPr preferRelativeResize="0"/>
          <p:nvPr/>
        </p:nvPicPr>
        <p:blipFill>
          <a:blip r:embed="rId3">
            <a:alphaModFix/>
          </a:blip>
          <a:stretch>
            <a:fillRect/>
          </a:stretch>
        </p:blipFill>
        <p:spPr>
          <a:xfrm>
            <a:off x="436600" y="1496200"/>
            <a:ext cx="7486650" cy="2571750"/>
          </a:xfrm>
          <a:prstGeom prst="rect">
            <a:avLst/>
          </a:prstGeom>
          <a:noFill/>
          <a:ln>
            <a:noFill/>
          </a:ln>
        </p:spPr>
      </p:pic>
      <p:sp>
        <p:nvSpPr>
          <p:cNvPr id="123" name="Google Shape;123;p20"/>
          <p:cNvSpPr txBox="1"/>
          <p:nvPr/>
        </p:nvSpPr>
        <p:spPr>
          <a:xfrm>
            <a:off x="486550" y="4328725"/>
            <a:ext cx="7437300" cy="60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Varela Round"/>
                <a:ea typeface="Varela Round"/>
                <a:cs typeface="Varela Round"/>
                <a:sym typeface="Varela Round"/>
              </a:rPr>
              <a:t>Reference</a:t>
            </a:r>
            <a:endParaRPr b="1">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http://fschub.com/ethernet-frame-fields-structure/</a:t>
            </a:r>
            <a:endParaRPr>
              <a:latin typeface="Varela Round"/>
              <a:ea typeface="Varela Round"/>
              <a:cs typeface="Varela Round"/>
              <a:sym typeface="Varela Rou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Little Endian </a:t>
            </a:r>
            <a:r>
              <a:rPr lang="en"/>
              <a:t>vs</a:t>
            </a:r>
            <a:r>
              <a:rPr lang="en"/>
              <a:t> Big Endian</a:t>
            </a:r>
            <a:endParaRPr/>
          </a:p>
        </p:txBody>
      </p:sp>
      <p:pic>
        <p:nvPicPr>
          <p:cNvPr id="129" name="Google Shape;129;p21"/>
          <p:cNvPicPr preferRelativeResize="0"/>
          <p:nvPr/>
        </p:nvPicPr>
        <p:blipFill>
          <a:blip r:embed="rId3">
            <a:alphaModFix/>
          </a:blip>
          <a:stretch>
            <a:fillRect/>
          </a:stretch>
        </p:blipFill>
        <p:spPr>
          <a:xfrm>
            <a:off x="236125" y="874075"/>
            <a:ext cx="4847576" cy="2605575"/>
          </a:xfrm>
          <a:prstGeom prst="rect">
            <a:avLst/>
          </a:prstGeom>
          <a:noFill/>
          <a:ln>
            <a:noFill/>
          </a:ln>
        </p:spPr>
      </p:pic>
      <p:sp>
        <p:nvSpPr>
          <p:cNvPr id="130" name="Google Shape;130;p21"/>
          <p:cNvSpPr txBox="1"/>
          <p:nvPr/>
        </p:nvSpPr>
        <p:spPr>
          <a:xfrm>
            <a:off x="5179375" y="821375"/>
            <a:ext cx="3745500" cy="254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only difference between big endian and little endian is the order of bytes while storing them.</a:t>
            </a:r>
            <a:endParaRPr/>
          </a:p>
          <a:p>
            <a:pPr indent="0" lvl="0" marL="0">
              <a:spcBef>
                <a:spcPts val="0"/>
              </a:spcBef>
              <a:spcAft>
                <a:spcPts val="0"/>
              </a:spcAft>
              <a:buNone/>
            </a:pPr>
            <a:r>
              <a:t/>
            </a:r>
            <a:endParaRPr/>
          </a:p>
          <a:p>
            <a:pPr indent="0" lvl="0" marL="0">
              <a:spcBef>
                <a:spcPts val="0"/>
              </a:spcBef>
              <a:spcAft>
                <a:spcPts val="0"/>
              </a:spcAft>
              <a:buNone/>
            </a:pPr>
            <a:r>
              <a:rPr b="1" lang="en"/>
              <a:t>Network Byte Order </a:t>
            </a:r>
            <a:r>
              <a:rPr lang="en"/>
              <a:t>is </a:t>
            </a:r>
            <a:r>
              <a:rPr lang="en"/>
              <a:t>meaning the order of transmission for bits and bytes over the wire in network protocols.</a:t>
            </a:r>
            <a:endParaRPr/>
          </a:p>
          <a:p>
            <a:pPr indent="0" lvl="0" marL="0">
              <a:spcBef>
                <a:spcPts val="0"/>
              </a:spcBef>
              <a:spcAft>
                <a:spcPts val="0"/>
              </a:spcAft>
              <a:buNone/>
            </a:pPr>
            <a:r>
              <a:t/>
            </a:r>
            <a:endParaRPr/>
          </a:p>
          <a:p>
            <a:pPr indent="0" lvl="0" marL="0">
              <a:spcBef>
                <a:spcPts val="0"/>
              </a:spcBef>
              <a:spcAft>
                <a:spcPts val="0"/>
              </a:spcAft>
              <a:buNone/>
            </a:pPr>
            <a:r>
              <a:rPr lang="en"/>
              <a:t>Big Endian or Little Endian is converted to the Network Byte order before transmission with the help of byte swap macros.</a:t>
            </a:r>
            <a:endParaRPr/>
          </a:p>
        </p:txBody>
      </p:sp>
      <p:sp>
        <p:nvSpPr>
          <p:cNvPr id="131" name="Google Shape;131;p21"/>
          <p:cNvSpPr txBox="1"/>
          <p:nvPr/>
        </p:nvSpPr>
        <p:spPr>
          <a:xfrm>
            <a:off x="2901150" y="3635050"/>
            <a:ext cx="5926200" cy="1843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Big Endian byte order has been chosen to be the network byte order. So Big Endian doesn’t need conversion to network byte order but little endian does need byte swapping to convert to network byte order.</a:t>
            </a:r>
            <a:endParaRPr/>
          </a:p>
        </p:txBody>
      </p:sp>
      <p:sp>
        <p:nvSpPr>
          <p:cNvPr id="132" name="Google Shape;132;p21"/>
          <p:cNvSpPr txBox="1"/>
          <p:nvPr/>
        </p:nvSpPr>
        <p:spPr>
          <a:xfrm>
            <a:off x="183450" y="3369275"/>
            <a:ext cx="2717700" cy="87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Varela Round"/>
                <a:ea typeface="Varela Round"/>
                <a:cs typeface="Varela Round"/>
                <a:sym typeface="Varela Round"/>
              </a:rPr>
              <a:t>Reference</a:t>
            </a:r>
            <a:endParaRPr b="1">
              <a:latin typeface="Varela Round"/>
              <a:ea typeface="Varela Round"/>
              <a:cs typeface="Varela Round"/>
              <a:sym typeface="Varela Round"/>
            </a:endParaRPr>
          </a:p>
          <a:p>
            <a:pPr indent="0" lvl="0" marL="0">
              <a:spcBef>
                <a:spcPts val="0"/>
              </a:spcBef>
              <a:spcAft>
                <a:spcPts val="0"/>
              </a:spcAft>
              <a:buNone/>
            </a:pPr>
            <a:r>
              <a:rPr lang="en">
                <a:latin typeface="Varela Round"/>
                <a:ea typeface="Varela Round"/>
                <a:cs typeface="Varela Round"/>
                <a:sym typeface="Varela Round"/>
              </a:rPr>
              <a:t>https://en.wikipedia.org/wiki/File:Big-little_endian.png</a:t>
            </a:r>
            <a:endParaRPr>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