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3" r:id="rId11"/>
    <p:sldId id="274" r:id="rId12"/>
    <p:sldId id="275" r:id="rId13"/>
    <p:sldId id="265" r:id="rId14"/>
    <p:sldId id="276" r:id="rId15"/>
    <p:sldId id="268" r:id="rId16"/>
    <p:sldId id="269" r:id="rId17"/>
    <p:sldId id="270" r:id="rId18"/>
    <p:sldId id="272" r:id="rId19"/>
    <p:sldId id="277" r:id="rId20"/>
    <p:sldId id="278" r:id="rId21"/>
    <p:sldId id="279" r:id="rId22"/>
    <p:sldId id="280" r:id="rId23"/>
    <p:sldId id="281" r:id="rId24"/>
    <p:sldId id="282" r:id="rId25"/>
    <p:sldId id="283" r:id="rId26"/>
    <p:sldId id="271"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222A22-1330-4168-B390-3822EA74E8F7}" type="datetimeFigureOut">
              <a:rPr lang="en-IN" smtClean="0"/>
              <a:t>13-05-2022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55BD81-3C87-422A-B35B-754969A415E4}" type="slidenum">
              <a:rPr lang="en-IN" smtClean="0"/>
              <a:t>‹#›</a:t>
            </a:fld>
            <a:endParaRPr lang="en-IN"/>
          </a:p>
        </p:txBody>
      </p:sp>
    </p:spTree>
    <p:extLst>
      <p:ext uri="{BB962C8B-B14F-4D97-AF65-F5344CB8AC3E}">
        <p14:creationId xmlns:p14="http://schemas.microsoft.com/office/powerpoint/2010/main" val="3386000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222A22-1330-4168-B390-3822EA74E8F7}" type="datetimeFigureOut">
              <a:rPr lang="en-IN" smtClean="0"/>
              <a:t>13-05-2022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55BD81-3C87-422A-B35B-754969A415E4}" type="slidenum">
              <a:rPr lang="en-IN" smtClean="0"/>
              <a:t>‹#›</a:t>
            </a:fld>
            <a:endParaRPr lang="en-IN"/>
          </a:p>
        </p:txBody>
      </p:sp>
    </p:spTree>
    <p:extLst>
      <p:ext uri="{BB962C8B-B14F-4D97-AF65-F5344CB8AC3E}">
        <p14:creationId xmlns:p14="http://schemas.microsoft.com/office/powerpoint/2010/main" val="2007964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222A22-1330-4168-B390-3822EA74E8F7}" type="datetimeFigureOut">
              <a:rPr lang="en-IN" smtClean="0"/>
              <a:t>13-05-2022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55BD81-3C87-422A-B35B-754969A415E4}" type="slidenum">
              <a:rPr lang="en-IN" smtClean="0"/>
              <a:t>‹#›</a:t>
            </a:fld>
            <a:endParaRPr lang="en-IN"/>
          </a:p>
        </p:txBody>
      </p:sp>
    </p:spTree>
    <p:extLst>
      <p:ext uri="{BB962C8B-B14F-4D97-AF65-F5344CB8AC3E}">
        <p14:creationId xmlns:p14="http://schemas.microsoft.com/office/powerpoint/2010/main" val="1985531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222A22-1330-4168-B390-3822EA74E8F7}" type="datetimeFigureOut">
              <a:rPr lang="en-IN" smtClean="0"/>
              <a:t>13-05-2022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55BD81-3C87-422A-B35B-754969A415E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56901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222A22-1330-4168-B390-3822EA74E8F7}" type="datetimeFigureOut">
              <a:rPr lang="en-IN" smtClean="0"/>
              <a:t>13-05-2022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55BD81-3C87-422A-B35B-754969A415E4}" type="slidenum">
              <a:rPr lang="en-IN" smtClean="0"/>
              <a:t>‹#›</a:t>
            </a:fld>
            <a:endParaRPr lang="en-IN"/>
          </a:p>
        </p:txBody>
      </p:sp>
    </p:spTree>
    <p:extLst>
      <p:ext uri="{BB962C8B-B14F-4D97-AF65-F5344CB8AC3E}">
        <p14:creationId xmlns:p14="http://schemas.microsoft.com/office/powerpoint/2010/main" val="2535213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222A22-1330-4168-B390-3822EA74E8F7}" type="datetimeFigureOut">
              <a:rPr lang="en-IN" smtClean="0"/>
              <a:t>13-05-2022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55BD81-3C87-422A-B35B-754969A415E4}" type="slidenum">
              <a:rPr lang="en-IN" smtClean="0"/>
              <a:t>‹#›</a:t>
            </a:fld>
            <a:endParaRPr lang="en-IN"/>
          </a:p>
        </p:txBody>
      </p:sp>
    </p:spTree>
    <p:extLst>
      <p:ext uri="{BB962C8B-B14F-4D97-AF65-F5344CB8AC3E}">
        <p14:creationId xmlns:p14="http://schemas.microsoft.com/office/powerpoint/2010/main" val="2313807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222A22-1330-4168-B390-3822EA74E8F7}" type="datetimeFigureOut">
              <a:rPr lang="en-IN" smtClean="0"/>
              <a:t>13-05-2022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55BD81-3C87-422A-B35B-754969A415E4}" type="slidenum">
              <a:rPr lang="en-IN" smtClean="0"/>
              <a:t>‹#›</a:t>
            </a:fld>
            <a:endParaRPr lang="en-IN"/>
          </a:p>
        </p:txBody>
      </p:sp>
    </p:spTree>
    <p:extLst>
      <p:ext uri="{BB962C8B-B14F-4D97-AF65-F5344CB8AC3E}">
        <p14:creationId xmlns:p14="http://schemas.microsoft.com/office/powerpoint/2010/main" val="2619392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22A22-1330-4168-B390-3822EA74E8F7}" type="datetimeFigureOut">
              <a:rPr lang="en-IN" smtClean="0"/>
              <a:t>13-05-2022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55BD81-3C87-422A-B35B-754969A415E4}" type="slidenum">
              <a:rPr lang="en-IN" smtClean="0"/>
              <a:t>‹#›</a:t>
            </a:fld>
            <a:endParaRPr lang="en-IN"/>
          </a:p>
        </p:txBody>
      </p:sp>
    </p:spTree>
    <p:extLst>
      <p:ext uri="{BB962C8B-B14F-4D97-AF65-F5344CB8AC3E}">
        <p14:creationId xmlns:p14="http://schemas.microsoft.com/office/powerpoint/2010/main" val="751411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22A22-1330-4168-B390-3822EA74E8F7}" type="datetimeFigureOut">
              <a:rPr lang="en-IN" smtClean="0"/>
              <a:t>13-05-2022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55BD81-3C87-422A-B35B-754969A415E4}" type="slidenum">
              <a:rPr lang="en-IN" smtClean="0"/>
              <a:t>‹#›</a:t>
            </a:fld>
            <a:endParaRPr lang="en-IN"/>
          </a:p>
        </p:txBody>
      </p:sp>
    </p:spTree>
    <p:extLst>
      <p:ext uri="{BB962C8B-B14F-4D97-AF65-F5344CB8AC3E}">
        <p14:creationId xmlns:p14="http://schemas.microsoft.com/office/powerpoint/2010/main" val="112788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E222A22-1330-4168-B390-3822EA74E8F7}" type="datetimeFigureOut">
              <a:rPr lang="en-IN" smtClean="0"/>
              <a:t>13-05-2022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55BD81-3C87-422A-B35B-754969A415E4}" type="slidenum">
              <a:rPr lang="en-IN" smtClean="0"/>
              <a:t>‹#›</a:t>
            </a:fld>
            <a:endParaRPr lang="en-IN"/>
          </a:p>
        </p:txBody>
      </p:sp>
    </p:spTree>
    <p:extLst>
      <p:ext uri="{BB962C8B-B14F-4D97-AF65-F5344CB8AC3E}">
        <p14:creationId xmlns:p14="http://schemas.microsoft.com/office/powerpoint/2010/main" val="238427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222A22-1330-4168-B390-3822EA74E8F7}" type="datetimeFigureOut">
              <a:rPr lang="en-IN" smtClean="0"/>
              <a:t>13-05-2022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55BD81-3C87-422A-B35B-754969A415E4}" type="slidenum">
              <a:rPr lang="en-IN" smtClean="0"/>
              <a:t>‹#›</a:t>
            </a:fld>
            <a:endParaRPr lang="en-IN"/>
          </a:p>
        </p:txBody>
      </p:sp>
    </p:spTree>
    <p:extLst>
      <p:ext uri="{BB962C8B-B14F-4D97-AF65-F5344CB8AC3E}">
        <p14:creationId xmlns:p14="http://schemas.microsoft.com/office/powerpoint/2010/main" val="3385142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222A22-1330-4168-B390-3822EA74E8F7}" type="datetimeFigureOut">
              <a:rPr lang="en-IN" smtClean="0"/>
              <a:t>13-05-2022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55BD81-3C87-422A-B35B-754969A415E4}" type="slidenum">
              <a:rPr lang="en-IN" smtClean="0"/>
              <a:t>‹#›</a:t>
            </a:fld>
            <a:endParaRPr lang="en-IN"/>
          </a:p>
        </p:txBody>
      </p:sp>
    </p:spTree>
    <p:extLst>
      <p:ext uri="{BB962C8B-B14F-4D97-AF65-F5344CB8AC3E}">
        <p14:creationId xmlns:p14="http://schemas.microsoft.com/office/powerpoint/2010/main" val="3745798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222A22-1330-4168-B390-3822EA74E8F7}" type="datetimeFigureOut">
              <a:rPr lang="en-IN" smtClean="0"/>
              <a:t>13-05-2022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55BD81-3C87-422A-B35B-754969A415E4}" type="slidenum">
              <a:rPr lang="en-IN" smtClean="0"/>
              <a:t>‹#›</a:t>
            </a:fld>
            <a:endParaRPr lang="en-IN"/>
          </a:p>
        </p:txBody>
      </p:sp>
    </p:spTree>
    <p:extLst>
      <p:ext uri="{BB962C8B-B14F-4D97-AF65-F5344CB8AC3E}">
        <p14:creationId xmlns:p14="http://schemas.microsoft.com/office/powerpoint/2010/main" val="1452240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E222A22-1330-4168-B390-3822EA74E8F7}" type="datetimeFigureOut">
              <a:rPr lang="en-IN" smtClean="0"/>
              <a:t>13-05-2022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F55BD81-3C87-422A-B35B-754969A415E4}" type="slidenum">
              <a:rPr lang="en-IN" smtClean="0"/>
              <a:t>‹#›</a:t>
            </a:fld>
            <a:endParaRPr lang="en-IN"/>
          </a:p>
        </p:txBody>
      </p:sp>
    </p:spTree>
    <p:extLst>
      <p:ext uri="{BB962C8B-B14F-4D97-AF65-F5344CB8AC3E}">
        <p14:creationId xmlns:p14="http://schemas.microsoft.com/office/powerpoint/2010/main" val="3565018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E222A22-1330-4168-B390-3822EA74E8F7}" type="datetimeFigureOut">
              <a:rPr lang="en-IN" smtClean="0"/>
              <a:t>13-05-2022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F55BD81-3C87-422A-B35B-754969A415E4}" type="slidenum">
              <a:rPr lang="en-IN" smtClean="0"/>
              <a:t>‹#›</a:t>
            </a:fld>
            <a:endParaRPr lang="en-IN"/>
          </a:p>
        </p:txBody>
      </p:sp>
    </p:spTree>
    <p:extLst>
      <p:ext uri="{BB962C8B-B14F-4D97-AF65-F5344CB8AC3E}">
        <p14:creationId xmlns:p14="http://schemas.microsoft.com/office/powerpoint/2010/main" val="1689638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E222A22-1330-4168-B390-3822EA74E8F7}" type="datetimeFigureOut">
              <a:rPr lang="en-IN" smtClean="0"/>
              <a:t>13-05-2022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F55BD81-3C87-422A-B35B-754969A415E4}" type="slidenum">
              <a:rPr lang="en-IN" smtClean="0"/>
              <a:t>‹#›</a:t>
            </a:fld>
            <a:endParaRPr lang="en-IN"/>
          </a:p>
        </p:txBody>
      </p:sp>
    </p:spTree>
    <p:extLst>
      <p:ext uri="{BB962C8B-B14F-4D97-AF65-F5344CB8AC3E}">
        <p14:creationId xmlns:p14="http://schemas.microsoft.com/office/powerpoint/2010/main" val="3701623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222A22-1330-4168-B390-3822EA74E8F7}" type="datetimeFigureOut">
              <a:rPr lang="en-IN" smtClean="0"/>
              <a:t>13-05-2022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55BD81-3C87-422A-B35B-754969A415E4}" type="slidenum">
              <a:rPr lang="en-IN" smtClean="0"/>
              <a:t>‹#›</a:t>
            </a:fld>
            <a:endParaRPr lang="en-IN"/>
          </a:p>
        </p:txBody>
      </p:sp>
    </p:spTree>
    <p:extLst>
      <p:ext uri="{BB962C8B-B14F-4D97-AF65-F5344CB8AC3E}">
        <p14:creationId xmlns:p14="http://schemas.microsoft.com/office/powerpoint/2010/main" val="4281222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E222A22-1330-4168-B390-3822EA74E8F7}" type="datetimeFigureOut">
              <a:rPr lang="en-IN" smtClean="0"/>
              <a:t>13-05-2022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F55BD81-3C87-422A-B35B-754969A415E4}" type="slidenum">
              <a:rPr lang="en-IN" smtClean="0"/>
              <a:t>‹#›</a:t>
            </a:fld>
            <a:endParaRPr lang="en-IN"/>
          </a:p>
        </p:txBody>
      </p:sp>
    </p:spTree>
    <p:extLst>
      <p:ext uri="{BB962C8B-B14F-4D97-AF65-F5344CB8AC3E}">
        <p14:creationId xmlns:p14="http://schemas.microsoft.com/office/powerpoint/2010/main" val="7111545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CC01-7E55-4A3C-B8C0-F67A2E1EF4FB}"/>
              </a:ext>
            </a:extLst>
          </p:cNvPr>
          <p:cNvSpPr>
            <a:spLocks noGrp="1"/>
          </p:cNvSpPr>
          <p:nvPr>
            <p:ph type="ctr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Heart Disease Detection Using Machine Learning</a:t>
            </a:r>
            <a:endParaRPr lang="en-IN" dirty="0">
              <a:latin typeface="Tahoma" panose="020B0604030504040204" pitchFamily="34" charset="0"/>
              <a:ea typeface="Tahoma" panose="020B0604030504040204" pitchFamily="34" charset="0"/>
              <a:cs typeface="Tahoma" panose="020B0604030504040204" pitchFamily="34" charset="0"/>
            </a:endParaRPr>
          </a:p>
        </p:txBody>
      </p:sp>
      <p:sp>
        <p:nvSpPr>
          <p:cNvPr id="3" name="Subtitle 2">
            <a:extLst>
              <a:ext uri="{FF2B5EF4-FFF2-40B4-BE49-F238E27FC236}">
                <a16:creationId xmlns:a16="http://schemas.microsoft.com/office/drawing/2014/main" id="{FFA3D2B8-7E1E-4138-AE4C-30524AA146C7}"/>
              </a:ext>
            </a:extLst>
          </p:cNvPr>
          <p:cNvSpPr>
            <a:spLocks noGrp="1"/>
          </p:cNvSpPr>
          <p:nvPr>
            <p:ph type="subTitle" idx="1"/>
          </p:nvPr>
        </p:nvSpPr>
        <p:spPr>
          <a:xfrm>
            <a:off x="4989837" y="4880018"/>
            <a:ext cx="6262882" cy="1912668"/>
          </a:xfrm>
        </p:spPr>
        <p:txBody>
          <a:bodyPr>
            <a:normAutofit fontScale="92500" lnSpcReduction="10000"/>
          </a:bodyPr>
          <a:lstStyle/>
          <a:p>
            <a:r>
              <a:rPr lang="en-US" dirty="0"/>
              <a:t>Presented by:</a:t>
            </a:r>
            <a:endParaRPr lang="en-IN" dirty="0"/>
          </a:p>
          <a:p>
            <a:r>
              <a:rPr lang="en-US" dirty="0"/>
              <a:t>   Shreya Singhal-19btrcs075</a:t>
            </a:r>
          </a:p>
          <a:p>
            <a:r>
              <a:rPr lang="en-US" dirty="0"/>
              <a:t>   Shreyas Nikhil-19btrcs076</a:t>
            </a:r>
          </a:p>
          <a:p>
            <a:r>
              <a:rPr lang="en-US" dirty="0"/>
              <a:t>   shylaja.d.s-19btrcs077</a:t>
            </a:r>
          </a:p>
          <a:p>
            <a:r>
              <a:rPr lang="en-US" dirty="0"/>
              <a:t>   Radhika sanghai-19btrcs117</a:t>
            </a:r>
          </a:p>
          <a:p>
            <a:endParaRPr lang="en-US" dirty="0"/>
          </a:p>
          <a:p>
            <a:endParaRPr lang="en-US" dirty="0"/>
          </a:p>
        </p:txBody>
      </p:sp>
    </p:spTree>
    <p:extLst>
      <p:ext uri="{BB962C8B-B14F-4D97-AF65-F5344CB8AC3E}">
        <p14:creationId xmlns:p14="http://schemas.microsoft.com/office/powerpoint/2010/main" val="3574822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B5C33-61CE-4E9E-8BAB-7518E0267D68}"/>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Analysis of data(</a:t>
            </a:r>
            <a:r>
              <a:rPr lang="en-US" dirty="0" err="1">
                <a:latin typeface="Tahoma" panose="020B0604030504040204" pitchFamily="34" charset="0"/>
                <a:ea typeface="Tahoma" panose="020B0604030504040204" pitchFamily="34" charset="0"/>
                <a:cs typeface="Tahoma" panose="020B0604030504040204" pitchFamily="34" charset="0"/>
              </a:rPr>
              <a:t>cont</a:t>
            </a:r>
            <a:r>
              <a:rPr lang="en-US" dirty="0">
                <a:latin typeface="Tahoma" panose="020B0604030504040204" pitchFamily="34" charset="0"/>
                <a:ea typeface="Tahoma" panose="020B0604030504040204" pitchFamily="34" charset="0"/>
                <a:cs typeface="Tahoma" panose="020B0604030504040204" pitchFamily="34" charset="0"/>
              </a:rPr>
              <a:t>…)</a:t>
            </a:r>
            <a:endParaRPr lang="en-IN" dirty="0"/>
          </a:p>
        </p:txBody>
      </p:sp>
      <p:sp>
        <p:nvSpPr>
          <p:cNvPr id="4" name="Content Placeholder 3">
            <a:extLst>
              <a:ext uri="{FF2B5EF4-FFF2-40B4-BE49-F238E27FC236}">
                <a16:creationId xmlns:a16="http://schemas.microsoft.com/office/drawing/2014/main" id="{98076AF3-1F66-4F03-BEC7-277718B33E0F}"/>
              </a:ext>
            </a:extLst>
          </p:cNvPr>
          <p:cNvSpPr>
            <a:spLocks noGrp="1"/>
          </p:cNvSpPr>
          <p:nvPr>
            <p:ph idx="1"/>
          </p:nvPr>
        </p:nvSpPr>
        <p:spPr>
          <a:xfrm>
            <a:off x="1015516" y="1606004"/>
            <a:ext cx="8946541" cy="4195481"/>
          </a:xfrm>
        </p:spPr>
        <p:txBody>
          <a:bodyPr/>
          <a:lstStyle/>
          <a:p>
            <a:pPr marL="0" indent="0">
              <a:buNone/>
            </a:pPr>
            <a:r>
              <a:rPr lang="en-US" dirty="0"/>
              <a:t>slope (the slope of the ST segment of peak exercise): People with a slope value of 2 (Down sloping: signs of an unhealthy heart) are more likely to have heart disease than people with  slope 0 (Upsloping: best heart rate with exercise) or 1 (Flat sloping: minimal change (typical healthy heart)).</a:t>
            </a:r>
          </a:p>
          <a:p>
            <a:pPr marL="0" indent="0">
              <a:buNone/>
            </a:pPr>
            <a:endParaRPr lang="en-IN" dirty="0"/>
          </a:p>
        </p:txBody>
      </p:sp>
      <p:pic>
        <p:nvPicPr>
          <p:cNvPr id="7" name="Picture 6">
            <a:extLst>
              <a:ext uri="{FF2B5EF4-FFF2-40B4-BE49-F238E27FC236}">
                <a16:creationId xmlns:a16="http://schemas.microsoft.com/office/drawing/2014/main" id="{34E50192-9CB7-4EE5-9C01-ED42712EAA35}"/>
              </a:ext>
            </a:extLst>
          </p:cNvPr>
          <p:cNvPicPr>
            <a:picLocks noChangeAspect="1"/>
          </p:cNvPicPr>
          <p:nvPr/>
        </p:nvPicPr>
        <p:blipFill>
          <a:blip r:embed="rId2"/>
          <a:stretch>
            <a:fillRect/>
          </a:stretch>
        </p:blipFill>
        <p:spPr>
          <a:xfrm>
            <a:off x="1125570" y="3322005"/>
            <a:ext cx="7991798" cy="2883486"/>
          </a:xfrm>
          <a:prstGeom prst="rect">
            <a:avLst/>
          </a:prstGeom>
        </p:spPr>
      </p:pic>
    </p:spTree>
    <p:extLst>
      <p:ext uri="{BB962C8B-B14F-4D97-AF65-F5344CB8AC3E}">
        <p14:creationId xmlns:p14="http://schemas.microsoft.com/office/powerpoint/2010/main" val="3423389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B5C33-61CE-4E9E-8BAB-7518E0267D68}"/>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Analysis of data(</a:t>
            </a:r>
            <a:r>
              <a:rPr lang="en-US" dirty="0" err="1">
                <a:latin typeface="Tahoma" panose="020B0604030504040204" pitchFamily="34" charset="0"/>
                <a:ea typeface="Tahoma" panose="020B0604030504040204" pitchFamily="34" charset="0"/>
                <a:cs typeface="Tahoma" panose="020B0604030504040204" pitchFamily="34" charset="0"/>
              </a:rPr>
              <a:t>cont</a:t>
            </a:r>
            <a:r>
              <a:rPr lang="en-US" dirty="0">
                <a:latin typeface="Tahoma" panose="020B0604030504040204" pitchFamily="34" charset="0"/>
                <a:ea typeface="Tahoma" panose="020B0604030504040204" pitchFamily="34" charset="0"/>
                <a:cs typeface="Tahoma" panose="020B0604030504040204" pitchFamily="34" charset="0"/>
              </a:rPr>
              <a:t>…)</a:t>
            </a:r>
            <a:endParaRPr lang="en-IN" dirty="0"/>
          </a:p>
        </p:txBody>
      </p:sp>
      <p:sp>
        <p:nvSpPr>
          <p:cNvPr id="4" name="Content Placeholder 3">
            <a:extLst>
              <a:ext uri="{FF2B5EF4-FFF2-40B4-BE49-F238E27FC236}">
                <a16:creationId xmlns:a16="http://schemas.microsoft.com/office/drawing/2014/main" id="{6E88932F-4295-4960-B3EB-68BEBDDE9EFD}"/>
              </a:ext>
            </a:extLst>
          </p:cNvPr>
          <p:cNvSpPr>
            <a:spLocks noGrp="1"/>
          </p:cNvSpPr>
          <p:nvPr>
            <p:ph idx="1"/>
          </p:nvPr>
        </p:nvSpPr>
        <p:spPr>
          <a:xfrm>
            <a:off x="1104293" y="1591279"/>
            <a:ext cx="8946541" cy="4195481"/>
          </a:xfrm>
        </p:spPr>
        <p:txBody>
          <a:bodyPr/>
          <a:lstStyle/>
          <a:p>
            <a:pPr marL="0" indent="0">
              <a:buNone/>
            </a:pPr>
            <a:r>
              <a:rPr lang="en-US" dirty="0"/>
              <a:t>ca (number of major vessels (0-3) stained by fluoroscopy): the more blood movement the better, so people with ca equal to 0 are more likely to have heart disease.</a:t>
            </a:r>
          </a:p>
          <a:p>
            <a:pPr marL="0" indent="0">
              <a:buNone/>
            </a:pPr>
            <a:endParaRPr lang="en-US" dirty="0"/>
          </a:p>
          <a:p>
            <a:pPr marL="0" indent="0">
              <a:buNone/>
            </a:pPr>
            <a:endParaRPr lang="en-IN" dirty="0"/>
          </a:p>
        </p:txBody>
      </p:sp>
      <p:pic>
        <p:nvPicPr>
          <p:cNvPr id="7" name="Picture 6">
            <a:extLst>
              <a:ext uri="{FF2B5EF4-FFF2-40B4-BE49-F238E27FC236}">
                <a16:creationId xmlns:a16="http://schemas.microsoft.com/office/drawing/2014/main" id="{B4139375-0DE4-4443-B4BB-1B869E5DF902}"/>
              </a:ext>
            </a:extLst>
          </p:cNvPr>
          <p:cNvPicPr>
            <a:picLocks noChangeAspect="1"/>
          </p:cNvPicPr>
          <p:nvPr/>
        </p:nvPicPr>
        <p:blipFill>
          <a:blip r:embed="rId2"/>
          <a:stretch>
            <a:fillRect/>
          </a:stretch>
        </p:blipFill>
        <p:spPr>
          <a:xfrm>
            <a:off x="1219338" y="2671347"/>
            <a:ext cx="7631699" cy="3486150"/>
          </a:xfrm>
          <a:prstGeom prst="rect">
            <a:avLst/>
          </a:prstGeom>
        </p:spPr>
      </p:pic>
    </p:spTree>
    <p:extLst>
      <p:ext uri="{BB962C8B-B14F-4D97-AF65-F5344CB8AC3E}">
        <p14:creationId xmlns:p14="http://schemas.microsoft.com/office/powerpoint/2010/main" val="2472991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B5C33-61CE-4E9E-8BAB-7518E0267D68}"/>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Analysis of data(</a:t>
            </a:r>
            <a:r>
              <a:rPr lang="en-US" dirty="0" err="1">
                <a:latin typeface="Tahoma" panose="020B0604030504040204" pitchFamily="34" charset="0"/>
                <a:ea typeface="Tahoma" panose="020B0604030504040204" pitchFamily="34" charset="0"/>
                <a:cs typeface="Tahoma" panose="020B0604030504040204" pitchFamily="34" charset="0"/>
              </a:rPr>
              <a:t>cont</a:t>
            </a:r>
            <a:r>
              <a:rPr lang="en-US" dirty="0">
                <a:latin typeface="Tahoma" panose="020B0604030504040204" pitchFamily="34" charset="0"/>
                <a:ea typeface="Tahoma" panose="020B0604030504040204" pitchFamily="34" charset="0"/>
                <a:cs typeface="Tahoma" panose="020B0604030504040204" pitchFamily="34" charset="0"/>
              </a:rPr>
              <a:t>…)</a:t>
            </a:r>
            <a:endParaRPr lang="en-IN" dirty="0"/>
          </a:p>
        </p:txBody>
      </p:sp>
      <p:sp>
        <p:nvSpPr>
          <p:cNvPr id="4" name="Content Placeholder 3">
            <a:extLst>
              <a:ext uri="{FF2B5EF4-FFF2-40B4-BE49-F238E27FC236}">
                <a16:creationId xmlns:a16="http://schemas.microsoft.com/office/drawing/2014/main" id="{6E88932F-4295-4960-B3EB-68BEBDDE9EFD}"/>
              </a:ext>
            </a:extLst>
          </p:cNvPr>
          <p:cNvSpPr>
            <a:spLocks noGrp="1"/>
          </p:cNvSpPr>
          <p:nvPr>
            <p:ph idx="1"/>
          </p:nvPr>
        </p:nvSpPr>
        <p:spPr>
          <a:xfrm>
            <a:off x="1104293" y="1591279"/>
            <a:ext cx="8946541" cy="4195481"/>
          </a:xfrm>
        </p:spPr>
        <p:txBody>
          <a:bodyPr/>
          <a:lstStyle/>
          <a:p>
            <a:pPr marL="0" indent="0">
              <a:buNone/>
            </a:pPr>
            <a:r>
              <a:rPr lang="en-US" dirty="0" err="1"/>
              <a:t>thal</a:t>
            </a:r>
            <a:r>
              <a:rPr lang="en-US" dirty="0"/>
              <a:t> (</a:t>
            </a:r>
            <a:r>
              <a:rPr lang="en-US" dirty="0" err="1"/>
              <a:t>thalium</a:t>
            </a:r>
            <a:r>
              <a:rPr lang="en-US" dirty="0"/>
              <a:t> stress result): People with a </a:t>
            </a:r>
            <a:r>
              <a:rPr lang="en-US" dirty="0" err="1"/>
              <a:t>thal</a:t>
            </a:r>
            <a:r>
              <a:rPr lang="en-US" dirty="0"/>
              <a:t> value of 2 are more likely to have heart disease.</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B58D6D82-890E-4C5D-ACF8-DDDA5C766A13}"/>
              </a:ext>
            </a:extLst>
          </p:cNvPr>
          <p:cNvPicPr>
            <a:picLocks noChangeAspect="1"/>
          </p:cNvPicPr>
          <p:nvPr/>
        </p:nvPicPr>
        <p:blipFill>
          <a:blip r:embed="rId2"/>
          <a:stretch>
            <a:fillRect/>
          </a:stretch>
        </p:blipFill>
        <p:spPr>
          <a:xfrm>
            <a:off x="1185770" y="2374268"/>
            <a:ext cx="7461080" cy="3476625"/>
          </a:xfrm>
          <a:prstGeom prst="rect">
            <a:avLst/>
          </a:prstGeom>
        </p:spPr>
      </p:pic>
    </p:spTree>
    <p:extLst>
      <p:ext uri="{BB962C8B-B14F-4D97-AF65-F5344CB8AC3E}">
        <p14:creationId xmlns:p14="http://schemas.microsoft.com/office/powerpoint/2010/main" val="3736870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E3A29-B19D-41FB-84F4-884F9CB3BE57}"/>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Analysis of data(</a:t>
            </a:r>
            <a:r>
              <a:rPr lang="en-US" dirty="0" err="1">
                <a:latin typeface="Tahoma" panose="020B0604030504040204" pitchFamily="34" charset="0"/>
                <a:ea typeface="Tahoma" panose="020B0604030504040204" pitchFamily="34" charset="0"/>
                <a:cs typeface="Tahoma" panose="020B0604030504040204" pitchFamily="34" charset="0"/>
              </a:rPr>
              <a:t>cont</a:t>
            </a:r>
            <a:r>
              <a:rPr lang="en-US" dirty="0">
                <a:latin typeface="Tahoma" panose="020B0604030504040204" pitchFamily="34" charset="0"/>
                <a:ea typeface="Tahoma" panose="020B0604030504040204" pitchFamily="34" charset="0"/>
                <a:cs typeface="Tahoma" panose="020B0604030504040204" pitchFamily="34" charset="0"/>
              </a:rPr>
              <a:t>…)</a:t>
            </a:r>
            <a:endParaRPr lang="en-IN" dirty="0"/>
          </a:p>
        </p:txBody>
      </p:sp>
      <p:sp>
        <p:nvSpPr>
          <p:cNvPr id="4" name="Content Placeholder 3">
            <a:extLst>
              <a:ext uri="{FF2B5EF4-FFF2-40B4-BE49-F238E27FC236}">
                <a16:creationId xmlns:a16="http://schemas.microsoft.com/office/drawing/2014/main" id="{D5340AFF-52F3-4FF0-ADD9-AC50C4D15C28}"/>
              </a:ext>
            </a:extLst>
          </p:cNvPr>
          <p:cNvSpPr>
            <a:spLocks noGrp="1"/>
          </p:cNvSpPr>
          <p:nvPr>
            <p:ph idx="1"/>
          </p:nvPr>
        </p:nvSpPr>
        <p:spPr>
          <a:xfrm>
            <a:off x="801471" y="1440359"/>
            <a:ext cx="8946541" cy="4195481"/>
          </a:xfrm>
        </p:spPr>
        <p:txBody>
          <a:bodyPr/>
          <a:lstStyle/>
          <a:p>
            <a:pPr marL="0" indent="0">
              <a:buNone/>
            </a:pPr>
            <a:r>
              <a:rPr lang="en-US" dirty="0" err="1"/>
              <a:t>trestbps</a:t>
            </a:r>
            <a:r>
              <a:rPr lang="en-US" dirty="0"/>
              <a:t>: resting blood pressure anything above 130-140 is generally of concern </a:t>
            </a:r>
          </a:p>
          <a:p>
            <a:pPr marL="0" indent="0">
              <a:buNone/>
            </a:pPr>
            <a:r>
              <a:rPr lang="en-US" dirty="0" err="1"/>
              <a:t>chol</a:t>
            </a:r>
            <a:r>
              <a:rPr lang="en-US" dirty="0"/>
              <a:t>: greater than 200 is of concern</a:t>
            </a:r>
          </a:p>
          <a:p>
            <a:pPr marL="0" indent="0">
              <a:buNone/>
            </a:pPr>
            <a:endParaRPr lang="en-IN" dirty="0"/>
          </a:p>
        </p:txBody>
      </p:sp>
      <p:pic>
        <p:nvPicPr>
          <p:cNvPr id="7" name="Picture 6">
            <a:extLst>
              <a:ext uri="{FF2B5EF4-FFF2-40B4-BE49-F238E27FC236}">
                <a16:creationId xmlns:a16="http://schemas.microsoft.com/office/drawing/2014/main" id="{659A7046-9EB7-4E84-B601-699AE6EF7169}"/>
              </a:ext>
            </a:extLst>
          </p:cNvPr>
          <p:cNvPicPr>
            <a:picLocks noChangeAspect="1"/>
          </p:cNvPicPr>
          <p:nvPr/>
        </p:nvPicPr>
        <p:blipFill>
          <a:blip r:embed="rId2"/>
          <a:stretch>
            <a:fillRect/>
          </a:stretch>
        </p:blipFill>
        <p:spPr>
          <a:xfrm>
            <a:off x="908003" y="2663762"/>
            <a:ext cx="5114925" cy="3448050"/>
          </a:xfrm>
          <a:prstGeom prst="rect">
            <a:avLst/>
          </a:prstGeom>
        </p:spPr>
      </p:pic>
      <p:pic>
        <p:nvPicPr>
          <p:cNvPr id="9" name="Picture 8">
            <a:extLst>
              <a:ext uri="{FF2B5EF4-FFF2-40B4-BE49-F238E27FC236}">
                <a16:creationId xmlns:a16="http://schemas.microsoft.com/office/drawing/2014/main" id="{59E31730-ED7C-43A5-8ADF-AEFBE413D3A4}"/>
              </a:ext>
            </a:extLst>
          </p:cNvPr>
          <p:cNvPicPr>
            <a:picLocks noChangeAspect="1"/>
          </p:cNvPicPr>
          <p:nvPr/>
        </p:nvPicPr>
        <p:blipFill>
          <a:blip r:embed="rId3"/>
          <a:stretch>
            <a:fillRect/>
          </a:stretch>
        </p:blipFill>
        <p:spPr>
          <a:xfrm>
            <a:off x="6390854" y="2654237"/>
            <a:ext cx="5219700" cy="3457575"/>
          </a:xfrm>
          <a:prstGeom prst="rect">
            <a:avLst/>
          </a:prstGeom>
        </p:spPr>
      </p:pic>
    </p:spTree>
    <p:extLst>
      <p:ext uri="{BB962C8B-B14F-4D97-AF65-F5344CB8AC3E}">
        <p14:creationId xmlns:p14="http://schemas.microsoft.com/office/powerpoint/2010/main" val="3134333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E3A29-B19D-41FB-84F4-884F9CB3BE57}"/>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Analysis of data(</a:t>
            </a:r>
            <a:r>
              <a:rPr lang="en-US" dirty="0" err="1">
                <a:latin typeface="Tahoma" panose="020B0604030504040204" pitchFamily="34" charset="0"/>
                <a:ea typeface="Tahoma" panose="020B0604030504040204" pitchFamily="34" charset="0"/>
                <a:cs typeface="Tahoma" panose="020B0604030504040204" pitchFamily="34" charset="0"/>
              </a:rPr>
              <a:t>cont</a:t>
            </a:r>
            <a:r>
              <a:rPr lang="en-US" dirty="0">
                <a:latin typeface="Tahoma" panose="020B0604030504040204" pitchFamily="34" charset="0"/>
                <a:ea typeface="Tahoma" panose="020B0604030504040204" pitchFamily="34" charset="0"/>
                <a:cs typeface="Tahoma" panose="020B0604030504040204" pitchFamily="34" charset="0"/>
              </a:rPr>
              <a:t>…)</a:t>
            </a:r>
            <a:endParaRPr lang="en-IN" dirty="0"/>
          </a:p>
        </p:txBody>
      </p:sp>
      <p:sp>
        <p:nvSpPr>
          <p:cNvPr id="4" name="Content Placeholder 3">
            <a:extLst>
              <a:ext uri="{FF2B5EF4-FFF2-40B4-BE49-F238E27FC236}">
                <a16:creationId xmlns:a16="http://schemas.microsoft.com/office/drawing/2014/main" id="{D5340AFF-52F3-4FF0-ADD9-AC50C4D15C28}"/>
              </a:ext>
            </a:extLst>
          </p:cNvPr>
          <p:cNvSpPr>
            <a:spLocks noGrp="1"/>
          </p:cNvSpPr>
          <p:nvPr>
            <p:ph idx="1"/>
          </p:nvPr>
        </p:nvSpPr>
        <p:spPr>
          <a:xfrm>
            <a:off x="801471" y="1440359"/>
            <a:ext cx="8946541" cy="4195481"/>
          </a:xfrm>
        </p:spPr>
        <p:txBody>
          <a:bodyPr/>
          <a:lstStyle/>
          <a:p>
            <a:pPr marL="0" indent="0">
              <a:buNone/>
            </a:pPr>
            <a:r>
              <a:rPr lang="en-US" dirty="0" err="1"/>
              <a:t>Thalach</a:t>
            </a:r>
            <a:r>
              <a:rPr lang="en-US" dirty="0"/>
              <a:t>(maximum heart rate achieved): People with a maximum of over 140 are more likely to have heart disease.</a:t>
            </a:r>
          </a:p>
          <a:p>
            <a:pPr marL="0" indent="0">
              <a:buNone/>
            </a:pPr>
            <a:r>
              <a:rPr lang="en-US" dirty="0"/>
              <a:t>the old peak of exercise-induced ST depression vs. rest looks at heart stress during exercise. An unhealthy heart will stress more.</a:t>
            </a:r>
            <a:endParaRPr lang="en-IN" dirty="0"/>
          </a:p>
        </p:txBody>
      </p:sp>
      <p:pic>
        <p:nvPicPr>
          <p:cNvPr id="5" name="Picture 4">
            <a:extLst>
              <a:ext uri="{FF2B5EF4-FFF2-40B4-BE49-F238E27FC236}">
                <a16:creationId xmlns:a16="http://schemas.microsoft.com/office/drawing/2014/main" id="{FD96AA7B-3ABE-492F-8BF2-DC6AACD36584}"/>
              </a:ext>
            </a:extLst>
          </p:cNvPr>
          <p:cNvPicPr>
            <a:picLocks noChangeAspect="1"/>
          </p:cNvPicPr>
          <p:nvPr/>
        </p:nvPicPr>
        <p:blipFill>
          <a:blip r:embed="rId2"/>
          <a:stretch>
            <a:fillRect/>
          </a:stretch>
        </p:blipFill>
        <p:spPr>
          <a:xfrm>
            <a:off x="912139" y="2957232"/>
            <a:ext cx="5029200" cy="3400425"/>
          </a:xfrm>
          <a:prstGeom prst="rect">
            <a:avLst/>
          </a:prstGeom>
        </p:spPr>
      </p:pic>
      <p:pic>
        <p:nvPicPr>
          <p:cNvPr id="8" name="Picture 7">
            <a:extLst>
              <a:ext uri="{FF2B5EF4-FFF2-40B4-BE49-F238E27FC236}">
                <a16:creationId xmlns:a16="http://schemas.microsoft.com/office/drawing/2014/main" id="{F9777B05-7280-4AF7-B4E7-4AA6D9EE7401}"/>
              </a:ext>
            </a:extLst>
          </p:cNvPr>
          <p:cNvPicPr>
            <a:picLocks noChangeAspect="1"/>
          </p:cNvPicPr>
          <p:nvPr/>
        </p:nvPicPr>
        <p:blipFill>
          <a:blip r:embed="rId3"/>
          <a:stretch>
            <a:fillRect/>
          </a:stretch>
        </p:blipFill>
        <p:spPr>
          <a:xfrm>
            <a:off x="6470757" y="2919132"/>
            <a:ext cx="5038725" cy="3438525"/>
          </a:xfrm>
          <a:prstGeom prst="rect">
            <a:avLst/>
          </a:prstGeom>
        </p:spPr>
      </p:pic>
    </p:spTree>
    <p:extLst>
      <p:ext uri="{BB962C8B-B14F-4D97-AF65-F5344CB8AC3E}">
        <p14:creationId xmlns:p14="http://schemas.microsoft.com/office/powerpoint/2010/main" val="1456904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F51C-1A2A-43F4-B477-A44724538E02}"/>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Decision Tree Classifier</a:t>
            </a:r>
            <a:endParaRPr lang="en-IN"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B49A67BB-8FDF-40C0-8923-21E837912B6E}"/>
              </a:ext>
            </a:extLst>
          </p:cNvPr>
          <p:cNvSpPr>
            <a:spLocks noGrp="1"/>
          </p:cNvSpPr>
          <p:nvPr>
            <p:ph idx="1"/>
          </p:nvPr>
        </p:nvSpPr>
        <p:spPr/>
        <p:txBody>
          <a:bodyPr/>
          <a:lstStyle/>
          <a:p>
            <a:r>
              <a:rPr lang="en-US" dirty="0"/>
              <a:t>Decision Tree is 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a:t>
            </a:r>
          </a:p>
          <a:p>
            <a:r>
              <a:rPr lang="en-US" dirty="0"/>
              <a:t>In a Decision tree, there are two nodes, which are the Decision Node and Leaf Node. Decision nodes are used to make any decision and have multiple branches, whereas Leaf nodes are the output of those decisions and do not contain any further branches.</a:t>
            </a:r>
            <a:endParaRPr lang="en-IN" dirty="0"/>
          </a:p>
        </p:txBody>
      </p:sp>
    </p:spTree>
    <p:extLst>
      <p:ext uri="{BB962C8B-B14F-4D97-AF65-F5344CB8AC3E}">
        <p14:creationId xmlns:p14="http://schemas.microsoft.com/office/powerpoint/2010/main" val="3534084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4728E-90C8-43DD-8F7A-096D41CAE53E}"/>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Decision Tree Classifier(</a:t>
            </a:r>
            <a:r>
              <a:rPr lang="en-US" dirty="0" err="1">
                <a:latin typeface="Tahoma" panose="020B0604030504040204" pitchFamily="34" charset="0"/>
                <a:ea typeface="Tahoma" panose="020B0604030504040204" pitchFamily="34" charset="0"/>
                <a:cs typeface="Tahoma" panose="020B0604030504040204" pitchFamily="34" charset="0"/>
              </a:rPr>
              <a:t>cont</a:t>
            </a:r>
            <a:r>
              <a:rPr lang="en-US" dirty="0">
                <a:latin typeface="Tahoma" panose="020B0604030504040204" pitchFamily="34" charset="0"/>
                <a:ea typeface="Tahoma" panose="020B0604030504040204" pitchFamily="34" charset="0"/>
                <a:cs typeface="Tahoma" panose="020B0604030504040204" pitchFamily="34" charset="0"/>
              </a:rPr>
              <a:t>…)</a:t>
            </a:r>
            <a:endParaRPr lang="en-IN" dirty="0"/>
          </a:p>
        </p:txBody>
      </p:sp>
      <p:pic>
        <p:nvPicPr>
          <p:cNvPr id="6" name="Content Placeholder 5">
            <a:extLst>
              <a:ext uri="{FF2B5EF4-FFF2-40B4-BE49-F238E27FC236}">
                <a16:creationId xmlns:a16="http://schemas.microsoft.com/office/drawing/2014/main" id="{49B1B922-C844-408A-975E-E17F6EACC7C7}"/>
              </a:ext>
            </a:extLst>
          </p:cNvPr>
          <p:cNvPicPr>
            <a:picLocks noGrp="1" noChangeAspect="1"/>
          </p:cNvPicPr>
          <p:nvPr>
            <p:ph idx="1"/>
          </p:nvPr>
        </p:nvPicPr>
        <p:blipFill>
          <a:blip r:embed="rId2"/>
          <a:stretch>
            <a:fillRect/>
          </a:stretch>
        </p:blipFill>
        <p:spPr>
          <a:xfrm>
            <a:off x="783771" y="1661333"/>
            <a:ext cx="10384972" cy="4587067"/>
          </a:xfrm>
        </p:spPr>
      </p:pic>
    </p:spTree>
    <p:extLst>
      <p:ext uri="{BB962C8B-B14F-4D97-AF65-F5344CB8AC3E}">
        <p14:creationId xmlns:p14="http://schemas.microsoft.com/office/powerpoint/2010/main" val="2034915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A6BD5-41D8-4C45-8409-E1FBEE0BC730}"/>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Decision Tree Classifier(</a:t>
            </a:r>
            <a:r>
              <a:rPr lang="en-US" dirty="0" err="1">
                <a:latin typeface="Tahoma" panose="020B0604030504040204" pitchFamily="34" charset="0"/>
                <a:ea typeface="Tahoma" panose="020B0604030504040204" pitchFamily="34" charset="0"/>
                <a:cs typeface="Tahoma" panose="020B0604030504040204" pitchFamily="34" charset="0"/>
              </a:rPr>
              <a:t>cont</a:t>
            </a:r>
            <a:r>
              <a:rPr lang="en-US" dirty="0">
                <a:latin typeface="Tahoma" panose="020B0604030504040204" pitchFamily="34" charset="0"/>
                <a:ea typeface="Tahoma" panose="020B0604030504040204" pitchFamily="34" charset="0"/>
                <a:cs typeface="Tahoma" panose="020B0604030504040204" pitchFamily="34" charset="0"/>
              </a:rPr>
              <a:t>…)</a:t>
            </a:r>
            <a:endParaRPr lang="en-IN" dirty="0"/>
          </a:p>
        </p:txBody>
      </p:sp>
      <p:sp>
        <p:nvSpPr>
          <p:cNvPr id="3" name="Content Placeholder 2">
            <a:extLst>
              <a:ext uri="{FF2B5EF4-FFF2-40B4-BE49-F238E27FC236}">
                <a16:creationId xmlns:a16="http://schemas.microsoft.com/office/drawing/2014/main" id="{9FF6846F-C210-4B41-97BB-77BC6C5E3F69}"/>
              </a:ext>
            </a:extLst>
          </p:cNvPr>
          <p:cNvSpPr>
            <a:spLocks noGrp="1"/>
          </p:cNvSpPr>
          <p:nvPr>
            <p:ph idx="1"/>
          </p:nvPr>
        </p:nvSpPr>
        <p:spPr/>
        <p:txBody>
          <a:bodyPr/>
          <a:lstStyle/>
          <a:p>
            <a:pPr marL="0" indent="0">
              <a:buNone/>
            </a:pPr>
            <a:r>
              <a:rPr lang="en-US" dirty="0"/>
              <a:t>Advantages of Decision Trees:-</a:t>
            </a:r>
          </a:p>
          <a:p>
            <a:pPr lvl="1"/>
            <a:r>
              <a:rPr lang="en-US" b="0" i="0" dirty="0">
                <a:effectLst/>
                <a:latin typeface="inter-regular"/>
              </a:rPr>
              <a:t>It is simple to understand as it follows the same process which a human follow while making any decision in real-life.</a:t>
            </a:r>
          </a:p>
          <a:p>
            <a:pPr lvl="1"/>
            <a:r>
              <a:rPr lang="en-US" b="0" i="0" dirty="0">
                <a:effectLst/>
                <a:latin typeface="inter-regular"/>
              </a:rPr>
              <a:t>It can be very useful for solving decision-related problems.</a:t>
            </a:r>
          </a:p>
          <a:p>
            <a:pPr lvl="1"/>
            <a:r>
              <a:rPr lang="en-US" b="0" i="0" dirty="0">
                <a:effectLst/>
                <a:latin typeface="inter-regular"/>
              </a:rPr>
              <a:t>It helps to think about all the possible outcomes for a problem.  </a:t>
            </a:r>
          </a:p>
          <a:p>
            <a:pPr marL="57150" indent="0">
              <a:buNone/>
            </a:pPr>
            <a:r>
              <a:rPr lang="en-US" dirty="0"/>
              <a:t>Disadvantages of Decision Trees:-</a:t>
            </a:r>
          </a:p>
          <a:p>
            <a:pPr marL="800100" lvl="1"/>
            <a:r>
              <a:rPr lang="en-US" dirty="0">
                <a:latin typeface="inter-regular"/>
              </a:rPr>
              <a:t>The decision tree contains lots of layers, which makes it complex.</a:t>
            </a:r>
          </a:p>
          <a:p>
            <a:pPr marL="800100" lvl="1"/>
            <a:r>
              <a:rPr lang="en-US" dirty="0">
                <a:latin typeface="inter-regular"/>
              </a:rPr>
              <a:t>It may have an overfitting issue, which can be resolved using the Random Forest algorithm.</a:t>
            </a:r>
          </a:p>
          <a:p>
            <a:pPr marL="800100" lvl="1"/>
            <a:r>
              <a:rPr lang="en-US" dirty="0">
                <a:latin typeface="inter-regular"/>
              </a:rPr>
              <a:t>For more class labels, the computational complexity of the decision tree may increase.</a:t>
            </a:r>
          </a:p>
          <a:p>
            <a:pPr marL="457200" lvl="1" indent="0">
              <a:buNone/>
            </a:pPr>
            <a:endParaRPr lang="en-US" b="0" i="0" dirty="0">
              <a:effectLst/>
              <a:latin typeface="inter-regular"/>
            </a:endParaRPr>
          </a:p>
          <a:p>
            <a:endParaRPr lang="en-IN" dirty="0"/>
          </a:p>
        </p:txBody>
      </p:sp>
    </p:spTree>
    <p:extLst>
      <p:ext uri="{BB962C8B-B14F-4D97-AF65-F5344CB8AC3E}">
        <p14:creationId xmlns:p14="http://schemas.microsoft.com/office/powerpoint/2010/main" val="2146047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05ED-0AD4-4F4F-ABC9-8DEFE4779022}"/>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Support Vector Classifier</a:t>
            </a:r>
            <a:endParaRPr lang="en-IN"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A06A15F6-2E16-4602-ACD5-EE3511539A99}"/>
              </a:ext>
            </a:extLst>
          </p:cNvPr>
          <p:cNvSpPr>
            <a:spLocks noGrp="1"/>
          </p:cNvSpPr>
          <p:nvPr>
            <p:ph idx="1"/>
          </p:nvPr>
        </p:nvSpPr>
        <p:spPr/>
        <p:txBody>
          <a:bodyPr>
            <a:normAutofit/>
          </a:bodyPr>
          <a:lstStyle/>
          <a:p>
            <a:r>
              <a:rPr lang="en-US" dirty="0">
                <a:latin typeface="inter-regular"/>
              </a:rPr>
              <a:t>Support Vector Machine or SVM is one of the most popular Supervised Learning algorithms, which is used for Classification as well as Regression problems. However, primarily, it is used for Classification problems in Machine Learning.</a:t>
            </a:r>
          </a:p>
          <a:p>
            <a:r>
              <a:rPr lang="en-US" dirty="0">
                <a:latin typeface="inter-regular"/>
              </a:rPr>
              <a:t>The goal of the SVM algorithm is to create the best line or decision boundary that can segregate n-dimensional space into classes so that we can easily put the new data point in the correct category in the future. This best decision boundary is called a hyperplane.</a:t>
            </a:r>
          </a:p>
          <a:p>
            <a:r>
              <a:rPr lang="en-US" dirty="0">
                <a:latin typeface="inter-regular"/>
              </a:rPr>
              <a:t>SVM chooses the extreme points/vectors that help in creating the hyperplane. These extreme cases are called as support vectors, and hence algorithm is termed as Support Vector Machine. </a:t>
            </a:r>
            <a:endParaRPr lang="en-IN" dirty="0">
              <a:latin typeface="inter-regular"/>
            </a:endParaRPr>
          </a:p>
        </p:txBody>
      </p:sp>
    </p:spTree>
    <p:extLst>
      <p:ext uri="{BB962C8B-B14F-4D97-AF65-F5344CB8AC3E}">
        <p14:creationId xmlns:p14="http://schemas.microsoft.com/office/powerpoint/2010/main" val="3799254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05ED-0AD4-4F4F-ABC9-8DEFE4779022}"/>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Support Vector Classifier(</a:t>
            </a:r>
            <a:r>
              <a:rPr lang="en-US" dirty="0" err="1">
                <a:latin typeface="Tahoma" panose="020B0604030504040204" pitchFamily="34" charset="0"/>
                <a:ea typeface="Tahoma" panose="020B0604030504040204" pitchFamily="34" charset="0"/>
                <a:cs typeface="Tahoma" panose="020B0604030504040204" pitchFamily="34" charset="0"/>
              </a:rPr>
              <a:t>cont</a:t>
            </a:r>
            <a:r>
              <a:rPr lang="en-US" dirty="0">
                <a:latin typeface="Tahoma" panose="020B0604030504040204" pitchFamily="34" charset="0"/>
                <a:ea typeface="Tahoma" panose="020B0604030504040204" pitchFamily="34" charset="0"/>
                <a:cs typeface="Tahoma" panose="020B0604030504040204" pitchFamily="34" charset="0"/>
              </a:rPr>
              <a:t>…)</a:t>
            </a:r>
            <a:endParaRPr lang="en-IN" dirty="0">
              <a:latin typeface="Tahoma" panose="020B0604030504040204" pitchFamily="34" charset="0"/>
              <a:ea typeface="Tahoma" panose="020B0604030504040204" pitchFamily="34" charset="0"/>
              <a:cs typeface="Tahoma" panose="020B0604030504040204" pitchFamily="34" charset="0"/>
            </a:endParaRPr>
          </a:p>
        </p:txBody>
      </p:sp>
      <p:pic>
        <p:nvPicPr>
          <p:cNvPr id="14" name="Content Placeholder 13">
            <a:extLst>
              <a:ext uri="{FF2B5EF4-FFF2-40B4-BE49-F238E27FC236}">
                <a16:creationId xmlns:a16="http://schemas.microsoft.com/office/drawing/2014/main" id="{51903F0C-5B88-42A1-A3EA-B2E4BF548D06}"/>
              </a:ext>
            </a:extLst>
          </p:cNvPr>
          <p:cNvPicPr>
            <a:picLocks noGrp="1" noChangeAspect="1"/>
          </p:cNvPicPr>
          <p:nvPr>
            <p:ph idx="1"/>
          </p:nvPr>
        </p:nvPicPr>
        <p:blipFill>
          <a:blip r:embed="rId2"/>
          <a:stretch>
            <a:fillRect/>
          </a:stretch>
        </p:blipFill>
        <p:spPr>
          <a:xfrm>
            <a:off x="2727638" y="2043760"/>
            <a:ext cx="5698499" cy="4195762"/>
          </a:xfrm>
        </p:spPr>
      </p:pic>
    </p:spTree>
    <p:extLst>
      <p:ext uri="{BB962C8B-B14F-4D97-AF65-F5344CB8AC3E}">
        <p14:creationId xmlns:p14="http://schemas.microsoft.com/office/powerpoint/2010/main" val="4084140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9AD5B-4635-4E73-B10F-48C3F3F1EF8D}"/>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Introduction</a:t>
            </a:r>
            <a:endParaRPr lang="en-IN"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79A59452-F96A-42A5-89B8-71C17C70A9C8}"/>
              </a:ext>
            </a:extLst>
          </p:cNvPr>
          <p:cNvSpPr>
            <a:spLocks noGrp="1"/>
          </p:cNvSpPr>
          <p:nvPr>
            <p:ph idx="1"/>
          </p:nvPr>
        </p:nvSpPr>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Heart disease is a term that covers all the possible disorders of the heart.</a:t>
            </a:r>
          </a:p>
          <a:p>
            <a:r>
              <a:rPr lang="en-US" dirty="0">
                <a:latin typeface="Tahoma" panose="020B0604030504040204" pitchFamily="34" charset="0"/>
                <a:ea typeface="Tahoma" panose="020B0604030504040204" pitchFamily="34" charset="0"/>
                <a:cs typeface="Tahoma" panose="020B0604030504040204" pitchFamily="34" charset="0"/>
              </a:rPr>
              <a:t>They have become a major concern to deal with as a studies show that the number of deaths due to heart diseases have increased significantly over the past few decades.</a:t>
            </a:r>
          </a:p>
          <a:p>
            <a:r>
              <a:rPr lang="en-US" dirty="0">
                <a:latin typeface="Tahoma" panose="020B0604030504040204" pitchFamily="34" charset="0"/>
                <a:ea typeface="Tahoma" panose="020B0604030504040204" pitchFamily="34" charset="0"/>
                <a:cs typeface="Tahoma" panose="020B0604030504040204" pitchFamily="34" charset="0"/>
              </a:rPr>
              <a:t>Thus preventing Heart diseases has become more than necessary.</a:t>
            </a:r>
          </a:p>
          <a:p>
            <a:r>
              <a:rPr lang="en-US" dirty="0">
                <a:latin typeface="Tahoma" panose="020B0604030504040204" pitchFamily="34" charset="0"/>
                <a:ea typeface="Tahoma" panose="020B0604030504040204" pitchFamily="34" charset="0"/>
                <a:cs typeface="Tahoma" panose="020B0604030504040204" pitchFamily="34" charset="0"/>
              </a:rPr>
              <a:t>A good data driven system can predict the possible risks of heart disease and thus helps to prevent it.</a:t>
            </a:r>
          </a:p>
          <a:p>
            <a:r>
              <a:rPr lang="en-US" dirty="0">
                <a:latin typeface="Tahoma" panose="020B0604030504040204" pitchFamily="34" charset="0"/>
                <a:ea typeface="Tahoma" panose="020B0604030504040204" pitchFamily="34" charset="0"/>
                <a:cs typeface="Tahoma" panose="020B0604030504040204" pitchFamily="34" charset="0"/>
              </a:rPr>
              <a:t>Machine learning helps in predicting the possible risks of heart disease.</a:t>
            </a:r>
            <a:endParaRPr lang="en-I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53797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05ED-0AD4-4F4F-ABC9-8DEFE4779022}"/>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Naïve Bayes Classification</a:t>
            </a:r>
            <a:endParaRPr lang="en-IN" dirty="0">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3">
            <a:extLst>
              <a:ext uri="{FF2B5EF4-FFF2-40B4-BE49-F238E27FC236}">
                <a16:creationId xmlns:a16="http://schemas.microsoft.com/office/drawing/2014/main" id="{8219AE58-8CE0-4803-9C02-5AE340DAD549}"/>
              </a:ext>
            </a:extLst>
          </p:cNvPr>
          <p:cNvSpPr>
            <a:spLocks noGrp="1"/>
          </p:cNvSpPr>
          <p:nvPr>
            <p:ph idx="1"/>
          </p:nvPr>
        </p:nvSpPr>
        <p:spPr/>
        <p:txBody>
          <a:bodyPr/>
          <a:lstStyle/>
          <a:p>
            <a:r>
              <a:rPr lang="en-US" dirty="0"/>
              <a:t>Naïve Bayes algorithm is a supervised learning algorithm, which is based on Bayes theorem and used for solving classification problems.</a:t>
            </a:r>
          </a:p>
          <a:p>
            <a:r>
              <a:rPr lang="en-US" dirty="0"/>
              <a:t>It is mainly used in text classification that includes a high-dimensional training dataset.</a:t>
            </a:r>
          </a:p>
          <a:p>
            <a:r>
              <a:rPr lang="en-US" dirty="0"/>
              <a:t>Naïve Bayes Classifier is one of the simple and most effective Classification algorithms which helps in building the fast machine learning models that can make quick predictions.</a:t>
            </a:r>
          </a:p>
          <a:p>
            <a:r>
              <a:rPr lang="en-US" dirty="0"/>
              <a:t>It is a probabilistic classifier, which means it predicts on the basis of the probability of an object.</a:t>
            </a:r>
            <a:endParaRPr lang="en-IN" dirty="0"/>
          </a:p>
        </p:txBody>
      </p:sp>
    </p:spTree>
    <p:extLst>
      <p:ext uri="{BB962C8B-B14F-4D97-AF65-F5344CB8AC3E}">
        <p14:creationId xmlns:p14="http://schemas.microsoft.com/office/powerpoint/2010/main" val="1210419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05ED-0AD4-4F4F-ABC9-8DEFE4779022}"/>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Naïve Bayes Classification(</a:t>
            </a:r>
            <a:r>
              <a:rPr lang="en-US" dirty="0" err="1">
                <a:latin typeface="Tahoma" panose="020B0604030504040204" pitchFamily="34" charset="0"/>
                <a:ea typeface="Tahoma" panose="020B0604030504040204" pitchFamily="34" charset="0"/>
                <a:cs typeface="Tahoma" panose="020B0604030504040204" pitchFamily="34" charset="0"/>
              </a:rPr>
              <a:t>cont</a:t>
            </a:r>
            <a:r>
              <a:rPr lang="en-US" dirty="0">
                <a:latin typeface="Tahoma" panose="020B0604030504040204" pitchFamily="34" charset="0"/>
                <a:ea typeface="Tahoma" panose="020B0604030504040204" pitchFamily="34" charset="0"/>
                <a:cs typeface="Tahoma" panose="020B0604030504040204" pitchFamily="34" charset="0"/>
              </a:rPr>
              <a:t>…)</a:t>
            </a:r>
            <a:endParaRPr lang="en-IN" dirty="0">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3">
            <a:extLst>
              <a:ext uri="{FF2B5EF4-FFF2-40B4-BE49-F238E27FC236}">
                <a16:creationId xmlns:a16="http://schemas.microsoft.com/office/drawing/2014/main" id="{8219AE58-8CE0-4803-9C02-5AE340DAD549}"/>
              </a:ext>
            </a:extLst>
          </p:cNvPr>
          <p:cNvSpPr>
            <a:spLocks noGrp="1"/>
          </p:cNvSpPr>
          <p:nvPr>
            <p:ph idx="1"/>
          </p:nvPr>
        </p:nvSpPr>
        <p:spPr/>
        <p:txBody>
          <a:bodyPr>
            <a:normAutofit fontScale="92500" lnSpcReduction="10000"/>
          </a:bodyPr>
          <a:lstStyle/>
          <a:p>
            <a:r>
              <a:rPr lang="en-US" dirty="0"/>
              <a:t>It depends on the principle of Bayes' Theorem</a:t>
            </a:r>
          </a:p>
          <a:p>
            <a:r>
              <a:rPr lang="en-US" dirty="0"/>
              <a:t>Bayes' theorem is also known as Bayes' Rule or Bayes' law, which is used to determine the probability of a hypothesis with prior knowledge. It depends on the conditional probability.</a:t>
            </a:r>
          </a:p>
          <a:p>
            <a:r>
              <a:rPr lang="en-US" dirty="0"/>
              <a:t>The formula for Bayes' theorem is given as:</a:t>
            </a:r>
          </a:p>
          <a:p>
            <a:endParaRPr lang="en-US" dirty="0"/>
          </a:p>
          <a:p>
            <a:pPr marL="0" indent="0">
              <a:buNone/>
            </a:pPr>
            <a:endParaRPr lang="en-US" dirty="0"/>
          </a:p>
          <a:p>
            <a:endParaRPr lang="en-US" dirty="0"/>
          </a:p>
          <a:p>
            <a:pPr marL="400050" lvl="1" indent="0">
              <a:buNone/>
            </a:pPr>
            <a:r>
              <a:rPr lang="en-US" dirty="0"/>
              <a:t>P(A|B) is Posterior probability: Probability of hypothesis A on the observed event B.</a:t>
            </a:r>
          </a:p>
          <a:p>
            <a:pPr marL="400050" lvl="1" indent="0">
              <a:buNone/>
            </a:pPr>
            <a:r>
              <a:rPr lang="en-US" dirty="0"/>
              <a:t>P(B|A) is Likelihood probability: Probability of the evidence given that the probability of a hypothesis is true.</a:t>
            </a:r>
            <a:endParaRPr lang="en-IN" dirty="0"/>
          </a:p>
        </p:txBody>
      </p:sp>
      <p:pic>
        <p:nvPicPr>
          <p:cNvPr id="5" name="Picture 4">
            <a:extLst>
              <a:ext uri="{FF2B5EF4-FFF2-40B4-BE49-F238E27FC236}">
                <a16:creationId xmlns:a16="http://schemas.microsoft.com/office/drawing/2014/main" id="{06E5742F-D3B5-4377-B817-C4C1CAF6599E}"/>
              </a:ext>
            </a:extLst>
          </p:cNvPr>
          <p:cNvPicPr>
            <a:picLocks noChangeAspect="1"/>
          </p:cNvPicPr>
          <p:nvPr/>
        </p:nvPicPr>
        <p:blipFill>
          <a:blip r:embed="rId2"/>
          <a:stretch>
            <a:fillRect/>
          </a:stretch>
        </p:blipFill>
        <p:spPr>
          <a:xfrm>
            <a:off x="1571347" y="3857695"/>
            <a:ext cx="4338981" cy="803082"/>
          </a:xfrm>
          <a:prstGeom prst="rect">
            <a:avLst/>
          </a:prstGeom>
        </p:spPr>
      </p:pic>
    </p:spTree>
    <p:extLst>
      <p:ext uri="{BB962C8B-B14F-4D97-AF65-F5344CB8AC3E}">
        <p14:creationId xmlns:p14="http://schemas.microsoft.com/office/powerpoint/2010/main" val="3283055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05ED-0AD4-4F4F-ABC9-8DEFE4779022}"/>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Random Forest Classifier</a:t>
            </a:r>
            <a:endParaRPr lang="en-IN" dirty="0">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3">
            <a:extLst>
              <a:ext uri="{FF2B5EF4-FFF2-40B4-BE49-F238E27FC236}">
                <a16:creationId xmlns:a16="http://schemas.microsoft.com/office/drawing/2014/main" id="{8219AE58-8CE0-4803-9C02-5AE340DAD549}"/>
              </a:ext>
            </a:extLst>
          </p:cNvPr>
          <p:cNvSpPr>
            <a:spLocks noGrp="1"/>
          </p:cNvSpPr>
          <p:nvPr>
            <p:ph idx="1"/>
          </p:nvPr>
        </p:nvSpPr>
        <p:spPr/>
        <p:txBody>
          <a:bodyPr>
            <a:normAutofit/>
          </a:bodyPr>
          <a:lstStyle/>
          <a:p>
            <a:r>
              <a:rPr lang="en-IN" dirty="0"/>
              <a:t>Random Forest is </a:t>
            </a:r>
            <a:r>
              <a:rPr lang="en-US" dirty="0"/>
              <a:t>based on the concept of ensemble learning, which is a process of combining multiple classifiers to solve a complex problem and to improve the performance of the model.</a:t>
            </a:r>
          </a:p>
          <a:p>
            <a:r>
              <a:rPr lang="en-US" dirty="0"/>
              <a:t>Random Forest is a classifier that contains a number of decision trees on various subsets of the given dataset and takes the average to improve the predictive accuracy of that dataset.</a:t>
            </a:r>
          </a:p>
          <a:p>
            <a:r>
              <a:rPr lang="en-US" dirty="0"/>
              <a:t>Instead of relying on one decision tree, the random forest takes the prediction from each tree and based on the majority votes of predictions, and it predicts the final output.</a:t>
            </a:r>
          </a:p>
          <a:p>
            <a:r>
              <a:rPr lang="en-US" dirty="0"/>
              <a:t>The greater number of trees in the forest leads to higher accuracy and prevents the problem of overfitting.</a:t>
            </a:r>
          </a:p>
          <a:p>
            <a:endParaRPr lang="en-IN" dirty="0"/>
          </a:p>
        </p:txBody>
      </p:sp>
    </p:spTree>
    <p:extLst>
      <p:ext uri="{BB962C8B-B14F-4D97-AF65-F5344CB8AC3E}">
        <p14:creationId xmlns:p14="http://schemas.microsoft.com/office/powerpoint/2010/main" val="527710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05ED-0AD4-4F4F-ABC9-8DEFE4779022}"/>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Random Forest Classifier</a:t>
            </a:r>
            <a:endParaRPr lang="en-IN" dirty="0">
              <a:latin typeface="Tahoma" panose="020B0604030504040204" pitchFamily="34" charset="0"/>
              <a:ea typeface="Tahoma" panose="020B0604030504040204" pitchFamily="34" charset="0"/>
              <a:cs typeface="Tahoma" panose="020B0604030504040204" pitchFamily="34" charset="0"/>
            </a:endParaRPr>
          </a:p>
        </p:txBody>
      </p:sp>
      <p:pic>
        <p:nvPicPr>
          <p:cNvPr id="3074" name="Picture 2" descr="Random Forest Algorithm">
            <a:extLst>
              <a:ext uri="{FF2B5EF4-FFF2-40B4-BE49-F238E27FC236}">
                <a16:creationId xmlns:a16="http://schemas.microsoft.com/office/drawing/2014/main" id="{4FFEC1FA-67E2-4046-9A2F-050F803E2E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8366" y="1943679"/>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556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05ED-0AD4-4F4F-ABC9-8DEFE4779022}"/>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Logistic Regression</a:t>
            </a:r>
            <a:endParaRPr lang="en-IN"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1DD9A34B-DA56-4745-AAA0-CE00C350598B}"/>
              </a:ext>
            </a:extLst>
          </p:cNvPr>
          <p:cNvSpPr>
            <a:spLocks noGrp="1"/>
          </p:cNvSpPr>
          <p:nvPr>
            <p:ph idx="1"/>
          </p:nvPr>
        </p:nvSpPr>
        <p:spPr/>
        <p:txBody>
          <a:bodyPr>
            <a:normAutofit lnSpcReduction="10000"/>
          </a:bodyPr>
          <a:lstStyle/>
          <a:p>
            <a:r>
              <a:rPr lang="en-IN" dirty="0"/>
              <a:t>Logistic regression is </a:t>
            </a:r>
            <a:r>
              <a:rPr lang="en-US" dirty="0"/>
              <a:t>used for predicting the categorical dependent variable using a given set of independent variables.</a:t>
            </a:r>
          </a:p>
          <a:p>
            <a:r>
              <a:rPr lang="en-US" dirty="0"/>
              <a:t>Logistic regression predicts the output of a categorical dependent variable. Therefore the outcome must be a categorical or discrete value. It can be either Yes or No, 0 or 1, true or False, etc. but instead of giving the exact value as 0 and 1, it gives the probabilistic values which lie between 0 and 1.</a:t>
            </a:r>
          </a:p>
          <a:p>
            <a:r>
              <a:rPr lang="en-US" dirty="0"/>
              <a:t>In Logistic regression, instead of fitting a regression line, we fit an "S" shaped logistic function, which predicts two maximum values (0 or 1).</a:t>
            </a:r>
          </a:p>
          <a:p>
            <a:r>
              <a:rPr lang="en-US" dirty="0"/>
              <a:t>The curve from the logistic function indicates the likelihood of something such as whether the cells are cancerous or not, a mouse is obese or not based on its weight, etc.</a:t>
            </a:r>
            <a:endParaRPr lang="en-IN" dirty="0"/>
          </a:p>
        </p:txBody>
      </p:sp>
    </p:spTree>
    <p:extLst>
      <p:ext uri="{BB962C8B-B14F-4D97-AF65-F5344CB8AC3E}">
        <p14:creationId xmlns:p14="http://schemas.microsoft.com/office/powerpoint/2010/main" val="1823113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05ED-0AD4-4F4F-ABC9-8DEFE4779022}"/>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Logistic Regression(</a:t>
            </a:r>
            <a:r>
              <a:rPr lang="en-US" dirty="0" err="1">
                <a:latin typeface="Tahoma" panose="020B0604030504040204" pitchFamily="34" charset="0"/>
                <a:ea typeface="Tahoma" panose="020B0604030504040204" pitchFamily="34" charset="0"/>
                <a:cs typeface="Tahoma" panose="020B0604030504040204" pitchFamily="34" charset="0"/>
              </a:rPr>
              <a:t>cont</a:t>
            </a:r>
            <a:r>
              <a:rPr lang="en-US" dirty="0">
                <a:latin typeface="Tahoma" panose="020B0604030504040204" pitchFamily="34" charset="0"/>
                <a:ea typeface="Tahoma" panose="020B0604030504040204" pitchFamily="34" charset="0"/>
                <a:cs typeface="Tahoma" panose="020B0604030504040204" pitchFamily="34" charset="0"/>
              </a:rPr>
              <a:t>…)</a:t>
            </a:r>
            <a:endParaRPr lang="en-IN" dirty="0">
              <a:latin typeface="Tahoma" panose="020B0604030504040204" pitchFamily="34" charset="0"/>
              <a:ea typeface="Tahoma" panose="020B0604030504040204" pitchFamily="34" charset="0"/>
              <a:cs typeface="Tahoma" panose="020B0604030504040204" pitchFamily="34" charset="0"/>
            </a:endParaRPr>
          </a:p>
        </p:txBody>
      </p:sp>
      <p:pic>
        <p:nvPicPr>
          <p:cNvPr id="5" name="Content Placeholder 4">
            <a:extLst>
              <a:ext uri="{FF2B5EF4-FFF2-40B4-BE49-F238E27FC236}">
                <a16:creationId xmlns:a16="http://schemas.microsoft.com/office/drawing/2014/main" id="{4CC232A9-FE24-47C8-9540-C2D2C622C2D6}"/>
              </a:ext>
            </a:extLst>
          </p:cNvPr>
          <p:cNvPicPr>
            <a:picLocks noGrp="1" noChangeAspect="1"/>
          </p:cNvPicPr>
          <p:nvPr>
            <p:ph idx="1"/>
          </p:nvPr>
        </p:nvPicPr>
        <p:blipFill>
          <a:blip r:embed="rId2"/>
          <a:stretch>
            <a:fillRect/>
          </a:stretch>
        </p:blipFill>
        <p:spPr>
          <a:xfrm>
            <a:off x="2609850" y="2259806"/>
            <a:ext cx="5934075" cy="3781425"/>
          </a:xfrm>
        </p:spPr>
      </p:pic>
    </p:spTree>
    <p:extLst>
      <p:ext uri="{BB962C8B-B14F-4D97-AF65-F5344CB8AC3E}">
        <p14:creationId xmlns:p14="http://schemas.microsoft.com/office/powerpoint/2010/main" val="818109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646F0-6DB4-4011-AE9F-5EE906B80F48}"/>
              </a:ext>
            </a:extLst>
          </p:cNvPr>
          <p:cNvSpPr>
            <a:spLocks noGrp="1"/>
          </p:cNvSpPr>
          <p:nvPr>
            <p:ph type="title"/>
          </p:nvPr>
        </p:nvSpPr>
        <p:spPr/>
        <p:txBody>
          <a:bodyPr/>
          <a:lstStyle/>
          <a:p>
            <a:r>
              <a:rPr lang="en-US" dirty="0"/>
              <a:t>Implementation Results</a:t>
            </a:r>
            <a:endParaRPr lang="en-IN" dirty="0"/>
          </a:p>
        </p:txBody>
      </p:sp>
      <p:sp>
        <p:nvSpPr>
          <p:cNvPr id="3" name="Content Placeholder 2">
            <a:extLst>
              <a:ext uri="{FF2B5EF4-FFF2-40B4-BE49-F238E27FC236}">
                <a16:creationId xmlns:a16="http://schemas.microsoft.com/office/drawing/2014/main" id="{7811495C-618E-4F7B-B820-FFFCEBE9AEFF}"/>
              </a:ext>
            </a:extLst>
          </p:cNvPr>
          <p:cNvSpPr>
            <a:spLocks noGrp="1"/>
          </p:cNvSpPr>
          <p:nvPr>
            <p:ph idx="1"/>
          </p:nvPr>
        </p:nvSpPr>
        <p:spPr/>
        <p:txBody>
          <a:bodyPr/>
          <a:lstStyle/>
          <a:p>
            <a:r>
              <a:rPr lang="en-US" dirty="0"/>
              <a:t>We achieved a 84% accuracy by using decision tree classifier to train the dataset</a:t>
            </a:r>
          </a:p>
          <a:p>
            <a:r>
              <a:rPr lang="en-US" dirty="0"/>
              <a:t>We achieved a 86% accuracy by using support vector classifier</a:t>
            </a:r>
          </a:p>
          <a:p>
            <a:r>
              <a:rPr lang="en-US" dirty="0"/>
              <a:t>We achieved a 80% accuracy by using naïve bayes classifier</a:t>
            </a:r>
          </a:p>
          <a:p>
            <a:r>
              <a:rPr lang="en-US" dirty="0"/>
              <a:t>We achieved a 86% accuracy by using random forest classifier</a:t>
            </a:r>
          </a:p>
          <a:p>
            <a:r>
              <a:rPr lang="en-US" dirty="0"/>
              <a:t>We achieved a 88% accuracy by using logistic regression</a:t>
            </a:r>
          </a:p>
          <a:p>
            <a:endParaRPr lang="en-IN" dirty="0"/>
          </a:p>
        </p:txBody>
      </p:sp>
    </p:spTree>
    <p:extLst>
      <p:ext uri="{BB962C8B-B14F-4D97-AF65-F5344CB8AC3E}">
        <p14:creationId xmlns:p14="http://schemas.microsoft.com/office/powerpoint/2010/main" val="1967158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84098-6873-4ECA-A858-6CE301C3E427}"/>
              </a:ext>
            </a:extLst>
          </p:cNvPr>
          <p:cNvSpPr>
            <a:spLocks noGrp="1"/>
          </p:cNvSpPr>
          <p:nvPr>
            <p:ph type="title"/>
          </p:nvPr>
        </p:nvSpPr>
        <p:spPr>
          <a:xfrm>
            <a:off x="1037997" y="2440138"/>
            <a:ext cx="9404723" cy="5630841"/>
          </a:xfrm>
        </p:spPr>
        <p:txBody>
          <a:bodyPr/>
          <a:lstStyle/>
          <a:p>
            <a:pPr algn="ctr"/>
            <a:r>
              <a:rPr lang="en-US" sz="8000" dirty="0"/>
              <a:t>THANK YOU</a:t>
            </a:r>
            <a:endParaRPr lang="en-IN" sz="8000" dirty="0"/>
          </a:p>
        </p:txBody>
      </p:sp>
      <p:sp>
        <p:nvSpPr>
          <p:cNvPr id="3" name="Content Placeholder 2">
            <a:extLst>
              <a:ext uri="{FF2B5EF4-FFF2-40B4-BE49-F238E27FC236}">
                <a16:creationId xmlns:a16="http://schemas.microsoft.com/office/drawing/2014/main" id="{97AC0BF8-9920-438A-A3D4-FB034EC8DD32}"/>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725607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75E9A-D141-491F-A456-6BA0B7481C8D}"/>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Problem Definition</a:t>
            </a:r>
            <a:endParaRPr lang="en-IN"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A1A28A3A-FF68-454A-9985-56546B4823A9}"/>
              </a:ext>
            </a:extLst>
          </p:cNvPr>
          <p:cNvSpPr>
            <a:spLocks noGrp="1"/>
          </p:cNvSpPr>
          <p:nvPr>
            <p:ph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 dataset is formed by taking into consideration the information collected from around 900 individuals.</a:t>
            </a:r>
          </a:p>
          <a:p>
            <a:r>
              <a:rPr lang="en-US" dirty="0">
                <a:latin typeface="Tahoma" panose="020B0604030504040204" pitchFamily="34" charset="0"/>
                <a:ea typeface="Tahoma" panose="020B0604030504040204" pitchFamily="34" charset="0"/>
                <a:cs typeface="Tahoma" panose="020B0604030504040204" pitchFamily="34" charset="0"/>
              </a:rPr>
              <a:t>We have to predict based on the given information whether the individual will suffer from heart disease or not.</a:t>
            </a:r>
            <a:endParaRPr lang="en-I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85838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23059-216B-454C-BB0F-7CE898426557}"/>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Dataset Information</a:t>
            </a:r>
            <a:endParaRPr lang="en-IN"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9B55F120-14C1-4B8F-A166-A7EC8855D6EF}"/>
              </a:ext>
            </a:extLst>
          </p:cNvPr>
          <p:cNvSpPr>
            <a:spLocks noGrp="1"/>
          </p:cNvSpPr>
          <p:nvPr>
            <p:ph idx="1"/>
          </p:nvPr>
        </p:nvSpPr>
        <p:spPr>
          <a:xfrm>
            <a:off x="1104293" y="2052918"/>
            <a:ext cx="8946541" cy="4195481"/>
          </a:xfrm>
        </p:spPr>
        <p:txBody>
          <a:bodyPr>
            <a:normAutofit lnSpcReduction="10000"/>
          </a:bodyPr>
          <a:lstStyle/>
          <a:p>
            <a:r>
              <a:rPr lang="en-US" dirty="0"/>
              <a:t>Attributes:-</a:t>
            </a:r>
            <a:endParaRPr lang="en-IN" dirty="0">
              <a:latin typeface="Inter"/>
            </a:endParaRPr>
          </a:p>
          <a:p>
            <a:pPr marL="0" indent="0">
              <a:buNone/>
            </a:pPr>
            <a:r>
              <a:rPr lang="en-IN" dirty="0">
                <a:latin typeface="Inter"/>
              </a:rPr>
              <a:t>1. Age</a:t>
            </a:r>
          </a:p>
          <a:p>
            <a:pPr marL="0" indent="0">
              <a:buNone/>
            </a:pPr>
            <a:r>
              <a:rPr lang="en-IN" dirty="0">
                <a:latin typeface="Inter"/>
              </a:rPr>
              <a:t>2. Sex</a:t>
            </a:r>
          </a:p>
          <a:p>
            <a:pPr marL="0" indent="0">
              <a:buNone/>
            </a:pPr>
            <a:r>
              <a:rPr lang="en-IN" dirty="0">
                <a:latin typeface="Inter"/>
              </a:rPr>
              <a:t>3. cp: Chest pain type (4 values; 0: typical angina 1: atypical angina 2: non-anginal pain 3: asymptomatic)</a:t>
            </a:r>
          </a:p>
          <a:p>
            <a:pPr marL="0" indent="0">
              <a:buNone/>
            </a:pPr>
            <a:r>
              <a:rPr lang="en-IN" dirty="0">
                <a:latin typeface="Inter"/>
              </a:rPr>
              <a:t>4. </a:t>
            </a:r>
            <a:r>
              <a:rPr lang="en-IN" dirty="0" err="1">
                <a:latin typeface="Inter"/>
              </a:rPr>
              <a:t>trestbps</a:t>
            </a:r>
            <a:r>
              <a:rPr lang="en-IN" dirty="0">
                <a:latin typeface="Inter"/>
              </a:rPr>
              <a:t>: Resting blood pressure </a:t>
            </a:r>
            <a:r>
              <a:rPr lang="en-US" dirty="0">
                <a:latin typeface="Inter"/>
              </a:rPr>
              <a:t>(in mm Hg on admission to the hospital)</a:t>
            </a:r>
            <a:endParaRPr lang="en-IN" dirty="0">
              <a:latin typeface="Inter"/>
            </a:endParaRPr>
          </a:p>
          <a:p>
            <a:pPr marL="0" indent="0">
              <a:buNone/>
            </a:pPr>
            <a:r>
              <a:rPr lang="en-IN" dirty="0">
                <a:latin typeface="Inter"/>
              </a:rPr>
              <a:t>5. </a:t>
            </a:r>
            <a:r>
              <a:rPr lang="en-IN" dirty="0" err="1">
                <a:latin typeface="Inter"/>
              </a:rPr>
              <a:t>chol</a:t>
            </a:r>
            <a:r>
              <a:rPr lang="en-IN" dirty="0">
                <a:latin typeface="Inter"/>
              </a:rPr>
              <a:t>: Serum cholesterol in mg/dl</a:t>
            </a:r>
          </a:p>
          <a:p>
            <a:pPr marL="0" indent="0">
              <a:buNone/>
            </a:pPr>
            <a:r>
              <a:rPr lang="en-IN" dirty="0">
                <a:latin typeface="Inter"/>
              </a:rPr>
              <a:t>6. </a:t>
            </a:r>
            <a:r>
              <a:rPr lang="en-IN" dirty="0" err="1">
                <a:latin typeface="Inter"/>
              </a:rPr>
              <a:t>fbs</a:t>
            </a:r>
            <a:r>
              <a:rPr lang="en-IN" dirty="0">
                <a:latin typeface="Inter"/>
              </a:rPr>
              <a:t>: Fasting blood sugar &gt; 120 mg/dl(1 = true; 0 = false)</a:t>
            </a:r>
          </a:p>
          <a:p>
            <a:pPr marL="0" indent="0">
              <a:buNone/>
            </a:pPr>
            <a:r>
              <a:rPr lang="en-US" dirty="0"/>
              <a:t>7.</a:t>
            </a:r>
            <a:r>
              <a:rPr lang="en-US" dirty="0">
                <a:latin typeface="Inter"/>
              </a:rPr>
              <a:t> </a:t>
            </a:r>
            <a:r>
              <a:rPr lang="en-US" dirty="0" err="1">
                <a:latin typeface="Inter"/>
              </a:rPr>
              <a:t>restecg</a:t>
            </a:r>
            <a:r>
              <a:rPr lang="en-US" dirty="0"/>
              <a:t>: </a:t>
            </a:r>
            <a:r>
              <a:rPr lang="en-IN" dirty="0">
                <a:latin typeface="Inter"/>
              </a:rPr>
              <a:t>Resting electrocardiographic results(0: normal,1: having ST-T wave abnormality ,2: s</a:t>
            </a:r>
            <a:r>
              <a:rPr lang="en-US" dirty="0" err="1">
                <a:latin typeface="Inter"/>
              </a:rPr>
              <a:t>howing</a:t>
            </a:r>
            <a:r>
              <a:rPr lang="en-US" dirty="0">
                <a:latin typeface="Inter"/>
              </a:rPr>
              <a:t> probable or definite left ventricular hypertrophy by Estes’ criteria</a:t>
            </a:r>
            <a:r>
              <a:rPr lang="en-IN" dirty="0">
                <a:latin typeface="Inter"/>
              </a:rPr>
              <a:t>)</a:t>
            </a:r>
          </a:p>
          <a:p>
            <a:pPr marL="0" indent="0">
              <a:buNone/>
            </a:pPr>
            <a:endParaRPr lang="en-IN" dirty="0">
              <a:latin typeface="Inter"/>
            </a:endParaRPr>
          </a:p>
          <a:p>
            <a:pPr marL="514350" indent="-514350">
              <a:buFont typeface="+mj-lt"/>
              <a:buAutoNum type="arabicPeriod"/>
            </a:pPr>
            <a:endParaRPr lang="en-IN" dirty="0"/>
          </a:p>
        </p:txBody>
      </p:sp>
    </p:spTree>
    <p:extLst>
      <p:ext uri="{BB962C8B-B14F-4D97-AF65-F5344CB8AC3E}">
        <p14:creationId xmlns:p14="http://schemas.microsoft.com/office/powerpoint/2010/main" val="3049777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84188-B487-4E93-BA0B-167DECBB141B}"/>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Dataset Information(</a:t>
            </a:r>
            <a:r>
              <a:rPr lang="en-US" dirty="0" err="1">
                <a:latin typeface="Tahoma" panose="020B0604030504040204" pitchFamily="34" charset="0"/>
                <a:ea typeface="Tahoma" panose="020B0604030504040204" pitchFamily="34" charset="0"/>
                <a:cs typeface="Tahoma" panose="020B0604030504040204" pitchFamily="34" charset="0"/>
              </a:rPr>
              <a:t>cont</a:t>
            </a:r>
            <a:r>
              <a:rPr lang="en-US" dirty="0">
                <a:latin typeface="Tahoma" panose="020B0604030504040204" pitchFamily="34" charset="0"/>
                <a:ea typeface="Tahoma" panose="020B0604030504040204" pitchFamily="34" charset="0"/>
                <a:cs typeface="Tahoma" panose="020B0604030504040204" pitchFamily="34" charset="0"/>
              </a:rPr>
              <a:t>…)</a:t>
            </a:r>
            <a:endParaRPr lang="en-IN" dirty="0"/>
          </a:p>
        </p:txBody>
      </p:sp>
      <p:sp>
        <p:nvSpPr>
          <p:cNvPr id="3" name="Content Placeholder 2">
            <a:extLst>
              <a:ext uri="{FF2B5EF4-FFF2-40B4-BE49-F238E27FC236}">
                <a16:creationId xmlns:a16="http://schemas.microsoft.com/office/drawing/2014/main" id="{BB05285A-E35F-4C62-A000-91F079888574}"/>
              </a:ext>
            </a:extLst>
          </p:cNvPr>
          <p:cNvSpPr>
            <a:spLocks noGrp="1"/>
          </p:cNvSpPr>
          <p:nvPr>
            <p:ph idx="1"/>
          </p:nvPr>
        </p:nvSpPr>
        <p:spPr/>
        <p:txBody>
          <a:bodyPr/>
          <a:lstStyle/>
          <a:p>
            <a:pPr marL="0" indent="0">
              <a:buNone/>
            </a:pPr>
            <a:r>
              <a:rPr lang="en-IN" dirty="0">
                <a:latin typeface="Inter"/>
              </a:rPr>
              <a:t>8. </a:t>
            </a:r>
            <a:r>
              <a:rPr lang="en-IN" dirty="0" err="1">
                <a:latin typeface="Inter"/>
              </a:rPr>
              <a:t>thalach</a:t>
            </a:r>
            <a:r>
              <a:rPr lang="en-IN" dirty="0">
                <a:latin typeface="Inter"/>
              </a:rPr>
              <a:t>: Maximum heart rate achieved</a:t>
            </a:r>
          </a:p>
          <a:p>
            <a:pPr marL="0" indent="0">
              <a:buNone/>
            </a:pPr>
            <a:r>
              <a:rPr lang="en-IN" dirty="0">
                <a:latin typeface="Inter"/>
              </a:rPr>
              <a:t>9. </a:t>
            </a:r>
            <a:r>
              <a:rPr lang="en-IN" dirty="0" err="1">
                <a:latin typeface="Inter"/>
              </a:rPr>
              <a:t>exang</a:t>
            </a:r>
            <a:r>
              <a:rPr lang="en-IN" dirty="0">
                <a:latin typeface="Inter"/>
              </a:rPr>
              <a:t>: Exercise induced angina</a:t>
            </a:r>
          </a:p>
          <a:p>
            <a:pPr marL="0" indent="0">
              <a:buNone/>
            </a:pPr>
            <a:r>
              <a:rPr lang="en-IN" dirty="0">
                <a:latin typeface="Inter"/>
              </a:rPr>
              <a:t>10. </a:t>
            </a:r>
            <a:r>
              <a:rPr lang="en-IN" dirty="0" err="1">
                <a:latin typeface="Inter"/>
              </a:rPr>
              <a:t>Oldpeak</a:t>
            </a:r>
            <a:r>
              <a:rPr lang="en-IN" dirty="0">
                <a:latin typeface="Inter"/>
              </a:rPr>
              <a:t>= ST depression induced by exercise relative to rest</a:t>
            </a:r>
          </a:p>
          <a:p>
            <a:pPr marL="0" indent="0">
              <a:buNone/>
            </a:pPr>
            <a:r>
              <a:rPr lang="en-IN" dirty="0">
                <a:latin typeface="Inter"/>
              </a:rPr>
              <a:t>11. slope: The slope of the peak exercise ST segment(0: up-sloping  1: flat 2: down-    sloping)</a:t>
            </a:r>
          </a:p>
          <a:p>
            <a:pPr marL="0" indent="0">
              <a:buNone/>
            </a:pPr>
            <a:r>
              <a:rPr lang="en-IN" dirty="0">
                <a:latin typeface="Inter"/>
              </a:rPr>
              <a:t>12. ca: Number of major vessels(0-3) </a:t>
            </a:r>
            <a:r>
              <a:rPr lang="en-IN" dirty="0" err="1">
                <a:latin typeface="Inter"/>
              </a:rPr>
              <a:t>colored</a:t>
            </a:r>
            <a:r>
              <a:rPr lang="en-IN" dirty="0">
                <a:latin typeface="Inter"/>
              </a:rPr>
              <a:t> by </a:t>
            </a:r>
            <a:r>
              <a:rPr lang="en-IN" dirty="0" err="1">
                <a:latin typeface="Inter"/>
              </a:rPr>
              <a:t>flourosopy</a:t>
            </a:r>
            <a:endParaRPr lang="en-IN" dirty="0">
              <a:latin typeface="Inter"/>
            </a:endParaRPr>
          </a:p>
          <a:p>
            <a:pPr marL="0" indent="0">
              <a:buNone/>
            </a:pPr>
            <a:r>
              <a:rPr lang="en-IN" dirty="0">
                <a:latin typeface="Inter"/>
              </a:rPr>
              <a:t>13. </a:t>
            </a:r>
            <a:r>
              <a:rPr lang="en-IN" dirty="0" err="1">
                <a:latin typeface="Inter"/>
              </a:rPr>
              <a:t>thal</a:t>
            </a:r>
            <a:r>
              <a:rPr lang="en-IN" dirty="0">
                <a:latin typeface="Inter"/>
              </a:rPr>
              <a:t>: </a:t>
            </a:r>
            <a:r>
              <a:rPr lang="en-IN" dirty="0" err="1">
                <a:latin typeface="Inter"/>
              </a:rPr>
              <a:t>thalium</a:t>
            </a:r>
            <a:r>
              <a:rPr lang="en-IN" dirty="0">
                <a:latin typeface="Inter"/>
              </a:rPr>
              <a:t> stress results. 0=normal; 1=fixed defect; 2=reversable defect</a:t>
            </a:r>
          </a:p>
          <a:p>
            <a:pPr marL="0" indent="0">
              <a:buNone/>
            </a:pPr>
            <a:r>
              <a:rPr lang="en-IN" dirty="0">
                <a:latin typeface="Inter"/>
              </a:rPr>
              <a:t>14. target: 0=not diagnosed 1=diagnosed</a:t>
            </a:r>
            <a:endParaRPr lang="en-IN" dirty="0"/>
          </a:p>
          <a:p>
            <a:pPr marL="0" indent="0">
              <a:buNone/>
            </a:pPr>
            <a:endParaRPr lang="en-IN" dirty="0"/>
          </a:p>
        </p:txBody>
      </p:sp>
    </p:spTree>
    <p:extLst>
      <p:ext uri="{BB962C8B-B14F-4D97-AF65-F5344CB8AC3E}">
        <p14:creationId xmlns:p14="http://schemas.microsoft.com/office/powerpoint/2010/main" val="3759981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F74AA-AFA3-4FE3-B06B-D96ED53F4BB6}"/>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Analysis of data</a:t>
            </a:r>
            <a:endParaRPr lang="en-IN"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4C6C4463-0C11-4AF1-867A-38170FCBB684}"/>
              </a:ext>
            </a:extLst>
          </p:cNvPr>
          <p:cNvSpPr>
            <a:spLocks noGrp="1"/>
          </p:cNvSpPr>
          <p:nvPr>
            <p:ph idx="1"/>
          </p:nvPr>
        </p:nvSpPr>
        <p:spPr/>
        <p:txBody>
          <a:bodyPr/>
          <a:lstStyle/>
          <a:p>
            <a:pPr marL="0" indent="0">
              <a:buNone/>
            </a:pPr>
            <a:r>
              <a:rPr lang="en-US" dirty="0"/>
              <a:t>1: Diagnosed with heart disease  0: Not diagnosed with heart disease</a:t>
            </a:r>
          </a:p>
          <a:p>
            <a:pPr marL="0" indent="0">
              <a:buNone/>
            </a:pPr>
            <a:endParaRPr lang="en-IN" dirty="0"/>
          </a:p>
        </p:txBody>
      </p:sp>
      <p:pic>
        <p:nvPicPr>
          <p:cNvPr id="7" name="Picture 6">
            <a:extLst>
              <a:ext uri="{FF2B5EF4-FFF2-40B4-BE49-F238E27FC236}">
                <a16:creationId xmlns:a16="http://schemas.microsoft.com/office/drawing/2014/main" id="{64C14102-089B-41DB-8792-BD335693F44E}"/>
              </a:ext>
            </a:extLst>
          </p:cNvPr>
          <p:cNvPicPr>
            <a:picLocks noChangeAspect="1"/>
          </p:cNvPicPr>
          <p:nvPr/>
        </p:nvPicPr>
        <p:blipFill>
          <a:blip r:embed="rId2"/>
          <a:stretch>
            <a:fillRect/>
          </a:stretch>
        </p:blipFill>
        <p:spPr>
          <a:xfrm>
            <a:off x="1256599" y="2575438"/>
            <a:ext cx="8419246" cy="3829844"/>
          </a:xfrm>
          <a:prstGeom prst="rect">
            <a:avLst/>
          </a:prstGeom>
        </p:spPr>
      </p:pic>
    </p:spTree>
    <p:extLst>
      <p:ext uri="{BB962C8B-B14F-4D97-AF65-F5344CB8AC3E}">
        <p14:creationId xmlns:p14="http://schemas.microsoft.com/office/powerpoint/2010/main" val="2613781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D9F2E-85C0-48EF-9EF1-D61496F953AE}"/>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Analysis of data(</a:t>
            </a:r>
            <a:r>
              <a:rPr lang="en-US" dirty="0" err="1">
                <a:latin typeface="Tahoma" panose="020B0604030504040204" pitchFamily="34" charset="0"/>
                <a:ea typeface="Tahoma" panose="020B0604030504040204" pitchFamily="34" charset="0"/>
                <a:cs typeface="Tahoma" panose="020B0604030504040204" pitchFamily="34" charset="0"/>
              </a:rPr>
              <a:t>cont</a:t>
            </a:r>
            <a:r>
              <a:rPr lang="en-US" dirty="0">
                <a:latin typeface="Tahoma" panose="020B0604030504040204" pitchFamily="34" charset="0"/>
                <a:ea typeface="Tahoma" panose="020B0604030504040204" pitchFamily="34" charset="0"/>
                <a:cs typeface="Tahoma" panose="020B0604030504040204" pitchFamily="34" charset="0"/>
              </a:rPr>
              <a:t>…)</a:t>
            </a:r>
            <a:endParaRPr lang="en-IN" dirty="0"/>
          </a:p>
        </p:txBody>
      </p:sp>
      <p:sp>
        <p:nvSpPr>
          <p:cNvPr id="8" name="Content Placeholder 7">
            <a:extLst>
              <a:ext uri="{FF2B5EF4-FFF2-40B4-BE49-F238E27FC236}">
                <a16:creationId xmlns:a16="http://schemas.microsoft.com/office/drawing/2014/main" id="{7BBE36E8-5021-4719-99EB-718320127420}"/>
              </a:ext>
            </a:extLst>
          </p:cNvPr>
          <p:cNvSpPr>
            <a:spLocks noGrp="1"/>
          </p:cNvSpPr>
          <p:nvPr>
            <p:ph idx="1"/>
          </p:nvPr>
        </p:nvSpPr>
        <p:spPr/>
        <p:txBody>
          <a:bodyPr/>
          <a:lstStyle/>
          <a:p>
            <a:pPr marL="0" indent="0">
              <a:buNone/>
            </a:pPr>
            <a:r>
              <a:rPr lang="en-US" dirty="0"/>
              <a:t>People with cp 1, 2, 3 are more likely to have heart disease than people with cp 0</a:t>
            </a:r>
          </a:p>
          <a:p>
            <a:pPr marL="0" indent="0">
              <a:buNone/>
            </a:pPr>
            <a:endParaRPr lang="en-IN" dirty="0"/>
          </a:p>
        </p:txBody>
      </p:sp>
      <p:pic>
        <p:nvPicPr>
          <p:cNvPr id="10" name="Picture 9">
            <a:extLst>
              <a:ext uri="{FF2B5EF4-FFF2-40B4-BE49-F238E27FC236}">
                <a16:creationId xmlns:a16="http://schemas.microsoft.com/office/drawing/2014/main" id="{120B20C6-CB0F-49FF-A283-3225E52AA348}"/>
              </a:ext>
            </a:extLst>
          </p:cNvPr>
          <p:cNvPicPr>
            <a:picLocks noChangeAspect="1"/>
          </p:cNvPicPr>
          <p:nvPr/>
        </p:nvPicPr>
        <p:blipFill>
          <a:blip r:embed="rId2"/>
          <a:stretch>
            <a:fillRect/>
          </a:stretch>
        </p:blipFill>
        <p:spPr>
          <a:xfrm>
            <a:off x="1168626" y="2771774"/>
            <a:ext cx="7891398" cy="3476625"/>
          </a:xfrm>
          <a:prstGeom prst="rect">
            <a:avLst/>
          </a:prstGeom>
        </p:spPr>
      </p:pic>
    </p:spTree>
    <p:extLst>
      <p:ext uri="{BB962C8B-B14F-4D97-AF65-F5344CB8AC3E}">
        <p14:creationId xmlns:p14="http://schemas.microsoft.com/office/powerpoint/2010/main" val="3528999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733A7-6237-4C9C-AB67-0B374EA1A64D}"/>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Analysis of data(</a:t>
            </a:r>
            <a:r>
              <a:rPr lang="en-US" dirty="0" err="1">
                <a:latin typeface="Tahoma" panose="020B0604030504040204" pitchFamily="34" charset="0"/>
                <a:ea typeface="Tahoma" panose="020B0604030504040204" pitchFamily="34" charset="0"/>
                <a:cs typeface="Tahoma" panose="020B0604030504040204" pitchFamily="34" charset="0"/>
              </a:rPr>
              <a:t>cont</a:t>
            </a:r>
            <a:r>
              <a:rPr lang="en-US" dirty="0">
                <a:latin typeface="Tahoma" panose="020B0604030504040204" pitchFamily="34" charset="0"/>
                <a:ea typeface="Tahoma" panose="020B0604030504040204" pitchFamily="34" charset="0"/>
                <a:cs typeface="Tahoma" panose="020B0604030504040204" pitchFamily="34" charset="0"/>
              </a:rPr>
              <a:t>…)</a:t>
            </a:r>
            <a:endParaRPr lang="en-IN" dirty="0"/>
          </a:p>
        </p:txBody>
      </p:sp>
      <p:sp>
        <p:nvSpPr>
          <p:cNvPr id="4" name="Content Placeholder 3">
            <a:extLst>
              <a:ext uri="{FF2B5EF4-FFF2-40B4-BE49-F238E27FC236}">
                <a16:creationId xmlns:a16="http://schemas.microsoft.com/office/drawing/2014/main" id="{5D02A97A-0589-4F24-AB32-D56673A5CD4E}"/>
              </a:ext>
            </a:extLst>
          </p:cNvPr>
          <p:cNvSpPr>
            <a:spLocks noGrp="1"/>
          </p:cNvSpPr>
          <p:nvPr>
            <p:ph idx="1"/>
          </p:nvPr>
        </p:nvSpPr>
        <p:spPr>
          <a:xfrm>
            <a:off x="1104293" y="1464424"/>
            <a:ext cx="8946541" cy="4195481"/>
          </a:xfrm>
        </p:spPr>
        <p:txBody>
          <a:bodyPr/>
          <a:lstStyle/>
          <a:p>
            <a:pPr marL="0" indent="0">
              <a:buNone/>
            </a:pPr>
            <a:r>
              <a:rPr lang="en-US" dirty="0"/>
              <a:t>(resting ECG results): People with a value of 1 (reporting an abnormal heart rhythm, which can range from mild symptoms to severe problems) are more likely to have heart disease</a:t>
            </a:r>
          </a:p>
          <a:p>
            <a:pPr marL="0" indent="0">
              <a:buNone/>
            </a:pPr>
            <a:endParaRPr lang="en-IN" dirty="0"/>
          </a:p>
        </p:txBody>
      </p:sp>
      <p:pic>
        <p:nvPicPr>
          <p:cNvPr id="7" name="Picture 6">
            <a:extLst>
              <a:ext uri="{FF2B5EF4-FFF2-40B4-BE49-F238E27FC236}">
                <a16:creationId xmlns:a16="http://schemas.microsoft.com/office/drawing/2014/main" id="{E1EFA236-37A8-4FCC-92DD-EF9CB7AECF63}"/>
              </a:ext>
            </a:extLst>
          </p:cNvPr>
          <p:cNvPicPr>
            <a:picLocks noChangeAspect="1"/>
          </p:cNvPicPr>
          <p:nvPr/>
        </p:nvPicPr>
        <p:blipFill>
          <a:blip r:embed="rId2"/>
          <a:stretch>
            <a:fillRect/>
          </a:stretch>
        </p:blipFill>
        <p:spPr>
          <a:xfrm>
            <a:off x="1212073" y="2616328"/>
            <a:ext cx="7492481" cy="3352800"/>
          </a:xfrm>
          <a:prstGeom prst="rect">
            <a:avLst/>
          </a:prstGeom>
        </p:spPr>
      </p:pic>
    </p:spTree>
    <p:extLst>
      <p:ext uri="{BB962C8B-B14F-4D97-AF65-F5344CB8AC3E}">
        <p14:creationId xmlns:p14="http://schemas.microsoft.com/office/powerpoint/2010/main" val="3376025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B5C33-61CE-4E9E-8BAB-7518E0267D68}"/>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Analysis of data(</a:t>
            </a:r>
            <a:r>
              <a:rPr lang="en-US" dirty="0" err="1">
                <a:latin typeface="Tahoma" panose="020B0604030504040204" pitchFamily="34" charset="0"/>
                <a:ea typeface="Tahoma" panose="020B0604030504040204" pitchFamily="34" charset="0"/>
                <a:cs typeface="Tahoma" panose="020B0604030504040204" pitchFamily="34" charset="0"/>
              </a:rPr>
              <a:t>cont</a:t>
            </a:r>
            <a:r>
              <a:rPr lang="en-US" dirty="0">
                <a:latin typeface="Tahoma" panose="020B0604030504040204" pitchFamily="34" charset="0"/>
                <a:ea typeface="Tahoma" panose="020B0604030504040204" pitchFamily="34" charset="0"/>
                <a:cs typeface="Tahoma" panose="020B0604030504040204" pitchFamily="34" charset="0"/>
              </a:rPr>
              <a:t>…)</a:t>
            </a:r>
            <a:endParaRPr lang="en-IN" dirty="0"/>
          </a:p>
        </p:txBody>
      </p:sp>
      <p:sp>
        <p:nvSpPr>
          <p:cNvPr id="4" name="Content Placeholder 3">
            <a:extLst>
              <a:ext uri="{FF2B5EF4-FFF2-40B4-BE49-F238E27FC236}">
                <a16:creationId xmlns:a16="http://schemas.microsoft.com/office/drawing/2014/main" id="{AC393A5D-9CAB-4B68-8111-C074064809A7}"/>
              </a:ext>
            </a:extLst>
          </p:cNvPr>
          <p:cNvSpPr>
            <a:spLocks noGrp="1"/>
          </p:cNvSpPr>
          <p:nvPr>
            <p:ph idx="1"/>
          </p:nvPr>
        </p:nvSpPr>
        <p:spPr>
          <a:xfrm>
            <a:off x="1104293" y="1511381"/>
            <a:ext cx="8946541" cy="4195481"/>
          </a:xfrm>
        </p:spPr>
        <p:txBody>
          <a:bodyPr/>
          <a:lstStyle/>
          <a:p>
            <a:pPr marL="0" indent="0">
              <a:buNone/>
            </a:pPr>
            <a:r>
              <a:rPr lang="en-US" dirty="0" err="1"/>
              <a:t>exang</a:t>
            </a:r>
            <a:r>
              <a:rPr lang="en-US" dirty="0"/>
              <a:t> (exercise-induced angina): people with a value of 0 (No: angina induced by exercise) have more heart disease than people with a value of 1 (Yes: angina induced by exercise)</a:t>
            </a:r>
          </a:p>
          <a:p>
            <a:pPr marL="0" indent="0">
              <a:buNone/>
            </a:pPr>
            <a:endParaRPr lang="en-IN" dirty="0"/>
          </a:p>
        </p:txBody>
      </p:sp>
      <p:pic>
        <p:nvPicPr>
          <p:cNvPr id="7" name="Picture 6">
            <a:extLst>
              <a:ext uri="{FF2B5EF4-FFF2-40B4-BE49-F238E27FC236}">
                <a16:creationId xmlns:a16="http://schemas.microsoft.com/office/drawing/2014/main" id="{517D0FCF-BFF3-43ED-8E56-8A41B04DB1FB}"/>
              </a:ext>
            </a:extLst>
          </p:cNvPr>
          <p:cNvPicPr>
            <a:picLocks noChangeAspect="1"/>
          </p:cNvPicPr>
          <p:nvPr/>
        </p:nvPicPr>
        <p:blipFill>
          <a:blip r:embed="rId2"/>
          <a:stretch>
            <a:fillRect/>
          </a:stretch>
        </p:blipFill>
        <p:spPr>
          <a:xfrm>
            <a:off x="1222470" y="2669304"/>
            <a:ext cx="7455452" cy="3429000"/>
          </a:xfrm>
          <a:prstGeom prst="rect">
            <a:avLst/>
          </a:prstGeom>
        </p:spPr>
      </p:pic>
    </p:spTree>
    <p:extLst>
      <p:ext uri="{BB962C8B-B14F-4D97-AF65-F5344CB8AC3E}">
        <p14:creationId xmlns:p14="http://schemas.microsoft.com/office/powerpoint/2010/main" val="3289869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542</TotalTime>
  <Words>1597</Words>
  <Application>Microsoft Office PowerPoint</Application>
  <PresentationFormat>Widescreen</PresentationFormat>
  <Paragraphs>103</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Century Gothic</vt:lpstr>
      <vt:lpstr>Inter</vt:lpstr>
      <vt:lpstr>inter-regular</vt:lpstr>
      <vt:lpstr>Tahoma</vt:lpstr>
      <vt:lpstr>Wingdings 3</vt:lpstr>
      <vt:lpstr>Ion</vt:lpstr>
      <vt:lpstr>Heart Disease Detection Using Machine Learning</vt:lpstr>
      <vt:lpstr>Introduction</vt:lpstr>
      <vt:lpstr>Problem Definition</vt:lpstr>
      <vt:lpstr>Dataset Information</vt:lpstr>
      <vt:lpstr>Dataset Information(cont…)</vt:lpstr>
      <vt:lpstr>Analysis of data</vt:lpstr>
      <vt:lpstr>Analysis of data(cont…)</vt:lpstr>
      <vt:lpstr>Analysis of data(cont…)</vt:lpstr>
      <vt:lpstr>Analysis of data(cont…)</vt:lpstr>
      <vt:lpstr>Analysis of data(cont…)</vt:lpstr>
      <vt:lpstr>Analysis of data(cont…)</vt:lpstr>
      <vt:lpstr>Analysis of data(cont…)</vt:lpstr>
      <vt:lpstr>Analysis of data(cont…)</vt:lpstr>
      <vt:lpstr>Analysis of data(cont…)</vt:lpstr>
      <vt:lpstr>Decision Tree Classifier</vt:lpstr>
      <vt:lpstr>Decision Tree Classifier(cont…)</vt:lpstr>
      <vt:lpstr>Decision Tree Classifier(cont…)</vt:lpstr>
      <vt:lpstr>Support Vector Classifier</vt:lpstr>
      <vt:lpstr>Support Vector Classifier(cont…)</vt:lpstr>
      <vt:lpstr>Naïve Bayes Classification</vt:lpstr>
      <vt:lpstr>Naïve Bayes Classification(cont…)</vt:lpstr>
      <vt:lpstr>Random Forest Classifier</vt:lpstr>
      <vt:lpstr>Random Forest Classifier</vt:lpstr>
      <vt:lpstr>Logistic Regression</vt:lpstr>
      <vt:lpstr>Logistic Regression(cont…)</vt:lpstr>
      <vt:lpstr>Implementation 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Using Machine Learning</dc:title>
  <dc:creator>HOME</dc:creator>
  <cp:lastModifiedBy>HOME</cp:lastModifiedBy>
  <cp:revision>69</cp:revision>
  <dcterms:created xsi:type="dcterms:W3CDTF">2022-04-29T06:17:37Z</dcterms:created>
  <dcterms:modified xsi:type="dcterms:W3CDTF">2022-05-13T08:51:00Z</dcterms:modified>
</cp:coreProperties>
</file>