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80" r:id="rId2"/>
    <p:sldId id="257" r:id="rId3"/>
    <p:sldId id="258" r:id="rId4"/>
    <p:sldId id="263" r:id="rId5"/>
    <p:sldId id="259" r:id="rId6"/>
    <p:sldId id="264" r:id="rId7"/>
    <p:sldId id="265" r:id="rId8"/>
    <p:sldId id="274" r:id="rId9"/>
    <p:sldId id="267" r:id="rId10"/>
    <p:sldId id="266" r:id="rId11"/>
    <p:sldId id="275" r:id="rId12"/>
    <p:sldId id="268" r:id="rId13"/>
    <p:sldId id="276" r:id="rId14"/>
    <p:sldId id="273" r:id="rId15"/>
    <p:sldId id="269" r:id="rId16"/>
    <p:sldId id="277" r:id="rId17"/>
    <p:sldId id="272" r:id="rId18"/>
    <p:sldId id="271" r:id="rId19"/>
    <p:sldId id="278" r:id="rId20"/>
    <p:sldId id="270" r:id="rId21"/>
    <p:sldId id="279" r:id="rId22"/>
    <p:sldId id="262" r:id="rId23"/>
  </p:sldIdLst>
  <p:sldSz cx="10969625" cy="617061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buFontTx/>
      <a:buNone/>
      <a:defRPr lang="en-US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 autoAdjust="0"/>
    <p:restoredTop sz="92150" autoAdjust="0"/>
  </p:normalViewPr>
  <p:slideViewPr>
    <p:cSldViewPr snapToGrid="0">
      <p:cViewPr varScale="1">
        <p:scale>
          <a:sx n="120" d="100"/>
          <a:sy n="120" d="100"/>
        </p:scale>
        <p:origin x="390" y="102"/>
      </p:cViewPr>
      <p:guideLst>
        <p:guide orient="horz" pos="160"/>
        <p:guide orient="horz" pos="656"/>
        <p:guide orient="horz" pos="816"/>
        <p:guide orient="horz" pos="3440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6287F-1174-46B6-8AA1-7C660A733BD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4C993-1D92-463F-B9A7-7E172183B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It permits e.g. quick analysis, recognition and enhancement of job responsibilities, tasks, performance competencies and organizational work flows.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4C993-1D92-463F-B9A7-7E172183B6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5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5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35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1" y="328614"/>
            <a:ext cx="6895434" cy="522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0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0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28" y="1538289"/>
            <a:ext cx="9460587" cy="25669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28" y="4129088"/>
            <a:ext cx="9460587" cy="13509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2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6" y="1296000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4" y="1295999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1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8" y="328613"/>
            <a:ext cx="9460587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9" y="1512888"/>
            <a:ext cx="4641401" cy="741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9" y="2254250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0"/>
            <a:ext cx="4662567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0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8" y="411163"/>
            <a:ext cx="3538725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7" y="889001"/>
            <a:ext cx="5553597" cy="438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8" y="1851025"/>
            <a:ext cx="3538725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96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8" y="411163"/>
            <a:ext cx="3538725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7" y="889001"/>
            <a:ext cx="5553597" cy="4384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8" y="1851025"/>
            <a:ext cx="3538725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919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7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7" name="Grafik 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615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251460" indent="-251460" algn="l" defTabSz="914400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508000" indent="-274320" algn="l" defTabSz="914400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730250" indent="-204470" algn="l" defTabSz="914400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932180" indent="-184150" algn="l" defTabSz="914400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932180" indent="-184150" algn="l" defTabSz="914400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932180" indent="-184150" algn="l" defTabSz="914400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932180" indent="-184150" algn="l" defTabSz="914400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932180" indent="-184150" algn="l" defTabSz="914400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932180" indent="-184150" algn="l" defTabSz="914400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12.png"/><Relationship Id="rId5" Type="http://schemas.openxmlformats.org/officeDocument/2006/relationships/tags" Target="../tags/tag8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../media/image13.png"/><Relationship Id="rId5" Type="http://schemas.openxmlformats.org/officeDocument/2006/relationships/tags" Target="../tags/tag9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image" Target="../media/image14.png"/><Relationship Id="rId5" Type="http://schemas.openxmlformats.org/officeDocument/2006/relationships/tags" Target="../tags/tag10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image" Target="../media/image15.png"/><Relationship Id="rId5" Type="http://schemas.openxmlformats.org/officeDocument/2006/relationships/tags" Target="../tags/tag11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13.xml"/><Relationship Id="rId9" Type="http://schemas.openxmlformats.org/officeDocument/2006/relationships/tags" Target="../tags/tag1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image" Target="../media/image16.png"/><Relationship Id="rId5" Type="http://schemas.openxmlformats.org/officeDocument/2006/relationships/tags" Target="../tags/tag12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image" Target="../media/image17.png"/><Relationship Id="rId5" Type="http://schemas.openxmlformats.org/officeDocument/2006/relationships/tags" Target="../tags/tag13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18.png"/><Relationship Id="rId5" Type="http://schemas.openxmlformats.org/officeDocument/2006/relationships/tags" Target="../tags/tag14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image" Target="../media/image19.png"/><Relationship Id="rId5" Type="http://schemas.openxmlformats.org/officeDocument/2006/relationships/tags" Target="../tags/tag15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49.xml"/><Relationship Id="rId9" Type="http://schemas.openxmlformats.org/officeDocument/2006/relationships/tags" Target="../tags/tag15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image" Target="../media/image20.png"/><Relationship Id="rId5" Type="http://schemas.openxmlformats.org/officeDocument/2006/relationships/tags" Target="../tags/tag15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58.xml"/><Relationship Id="rId9" Type="http://schemas.openxmlformats.org/officeDocument/2006/relationships/tags" Target="../tags/tag16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image" Target="../media/image21.png"/><Relationship Id="rId5" Type="http://schemas.openxmlformats.org/officeDocument/2006/relationships/tags" Target="../tags/tag16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7.xml"/><Relationship Id="rId9" Type="http://schemas.openxmlformats.org/officeDocument/2006/relationships/tags" Target="../tags/tag17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3" Type="http://schemas.openxmlformats.org/officeDocument/2006/relationships/tags" Target="../tags/tag175.xml"/><Relationship Id="rId21" Type="http://schemas.openxmlformats.org/officeDocument/2006/relationships/tags" Target="../tags/tag193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image" Target="../media/image22.png"/><Relationship Id="rId5" Type="http://schemas.openxmlformats.org/officeDocument/2006/relationships/tags" Target="../tags/tag19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image" Target="../media/image23.png"/><Relationship Id="rId5" Type="http://schemas.openxmlformats.org/officeDocument/2006/relationships/tags" Target="../tags/tag20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5.png"/><Relationship Id="rId5" Type="http://schemas.openxmlformats.org/officeDocument/2006/relationships/tags" Target="../tags/tag2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6.png"/><Relationship Id="rId5" Type="http://schemas.openxmlformats.org/officeDocument/2006/relationships/tags" Target="../tags/tag3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7.png"/><Relationship Id="rId5" Type="http://schemas.openxmlformats.org/officeDocument/2006/relationships/tags" Target="../tags/tag4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8.png"/><Relationship Id="rId5" Type="http://schemas.openxmlformats.org/officeDocument/2006/relationships/tags" Target="../tags/tag5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9.png"/><Relationship Id="rId5" Type="http://schemas.openxmlformats.org/officeDocument/2006/relationships/tags" Target="../tags/tag6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10.png"/><Relationship Id="rId5" Type="http://schemas.openxmlformats.org/officeDocument/2006/relationships/tags" Target="../tags/tag6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11.png"/><Relationship Id="rId5" Type="http://schemas.openxmlformats.org/officeDocument/2006/relationships/tags" Target="../tags/tag7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9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80"/>
            <a:ext cx="9872980" cy="520446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USER-</a:t>
            </a:r>
            <a:r>
              <a:rPr lang="de-DE" dirty="0" err="1" smtClean="0"/>
              <a:t>guide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4200" dirty="0" smtClean="0"/>
              <a:t>Multi-Moment Analysis (MMA) Tool BueP</a:t>
            </a:r>
            <a:br>
              <a:rPr lang="de-DE" sz="4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Status: 2016-09-23</a:t>
            </a:r>
            <a:r>
              <a:rPr lang="de-DE" sz="4200" dirty="0"/>
              <a:t/>
            </a:r>
            <a:br>
              <a:rPr lang="de-DE" sz="4200" dirty="0"/>
            </a:br>
            <a:endParaRPr lang="de-DE" sz="4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2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Employee</a:t>
            </a:r>
            <a:r>
              <a:rPr lang="de-DE" sz="2800" dirty="0"/>
              <a:t> – Data </a:t>
            </a:r>
            <a:r>
              <a:rPr lang="de-DE" sz="2800" dirty="0" err="1"/>
              <a:t>table</a:t>
            </a:r>
            <a:endParaRPr lang="en-US" sz="2800" dirty="0"/>
          </a:p>
        </p:txBody>
      </p:sp>
      <p:sp>
        <p:nvSpPr>
          <p:cNvPr id="13" name="Rectangle 1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10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002234" y="1295400"/>
            <a:ext cx="5729312" cy="41681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>
            <p:custDataLst>
              <p:tags r:id="rId9"/>
            </p:custDataLst>
          </p:nvPr>
        </p:nvSpPr>
        <p:spPr>
          <a:xfrm>
            <a:off x="410845" y="1304894"/>
            <a:ext cx="3328765" cy="1766394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65190" tIns="32595" rIns="65190" bIns="32595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6" dirty="0">
                <a:solidFill>
                  <a:srgbClr val="000000"/>
                </a:solidFill>
              </a:rPr>
              <a:t>This </a:t>
            </a:r>
            <a:r>
              <a:rPr lang="en-US" sz="1556" dirty="0" smtClean="0">
                <a:solidFill>
                  <a:srgbClr val="000000"/>
                </a:solidFill>
              </a:rPr>
              <a:t>data </a:t>
            </a:r>
            <a:r>
              <a:rPr lang="en-US" sz="1556" dirty="0">
                <a:solidFill>
                  <a:srgbClr val="000000"/>
                </a:solidFill>
              </a:rPr>
              <a:t>table </a:t>
            </a:r>
            <a:r>
              <a:rPr lang="en-US" sz="1556" dirty="0" smtClean="0">
                <a:solidFill>
                  <a:srgbClr val="000000"/>
                </a:solidFill>
              </a:rPr>
              <a:t>shows </a:t>
            </a:r>
            <a:r>
              <a:rPr lang="en-US" sz="1556" dirty="0">
                <a:solidFill>
                  <a:srgbClr val="000000"/>
                </a:solidFill>
              </a:rPr>
              <a:t>the list of </a:t>
            </a:r>
            <a:r>
              <a:rPr lang="en-US" sz="1556" dirty="0" smtClean="0">
                <a:solidFill>
                  <a:srgbClr val="000000"/>
                </a:solidFill>
              </a:rPr>
              <a:t>employees </a:t>
            </a:r>
            <a:r>
              <a:rPr lang="en-US" sz="1556" dirty="0">
                <a:solidFill>
                  <a:srgbClr val="000000"/>
                </a:solidFill>
              </a:rPr>
              <a:t>with unique </a:t>
            </a:r>
            <a:r>
              <a:rPr lang="en-US" sz="1556" dirty="0" smtClean="0">
                <a:solidFill>
                  <a:srgbClr val="000000"/>
                </a:solidFill>
              </a:rPr>
              <a:t>ID </a:t>
            </a:r>
            <a:r>
              <a:rPr lang="en-US" sz="1556" dirty="0">
                <a:solidFill>
                  <a:srgbClr val="000000"/>
                </a:solidFill>
              </a:rPr>
              <a:t>and with function </a:t>
            </a:r>
            <a:r>
              <a:rPr lang="en-US" sz="1556" dirty="0" smtClean="0">
                <a:solidFill>
                  <a:srgbClr val="000000"/>
                </a:solidFill>
              </a:rPr>
              <a:t>ID</a:t>
            </a:r>
            <a:endParaRPr lang="en-US" sz="1556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Employee – Functions data table</a:t>
            </a:r>
            <a:endParaRPr kumimoji="0" lang="en-US" sz="2800" b="0" i="0" u="none" strike="noStrike" kern="0" cap="none" normalizeH="0" baseline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Electrical Drives | BueP/BPS-IE | 201609-23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de-DE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" name="Grafik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534525" y="1094826"/>
            <a:ext cx="5024511" cy="3369315"/>
          </a:xfrm>
          <a:prstGeom prst="rect">
            <a:avLst/>
          </a:prstGeom>
        </p:spPr>
      </p:pic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410845" y="1110360"/>
            <a:ext cx="3068256" cy="1255044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8717" tIns="29359" rIns="58717" bIns="29359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2" dirty="0">
                <a:solidFill>
                  <a:srgbClr val="000000"/>
                </a:solidFill>
              </a:rPr>
              <a:t>This table </a:t>
            </a:r>
            <a:r>
              <a:rPr lang="en-US" sz="1402" dirty="0" smtClean="0">
                <a:solidFill>
                  <a:srgbClr val="000000"/>
                </a:solidFill>
              </a:rPr>
              <a:t>shows </a:t>
            </a:r>
            <a:r>
              <a:rPr lang="en-US" sz="1402" dirty="0">
                <a:solidFill>
                  <a:srgbClr val="000000"/>
                </a:solidFill>
              </a:rPr>
              <a:t>the functions of </a:t>
            </a:r>
            <a:r>
              <a:rPr lang="en-US" sz="1402" dirty="0" smtClean="0">
                <a:solidFill>
                  <a:srgbClr val="000000"/>
                </a:solidFill>
              </a:rPr>
              <a:t>employee </a:t>
            </a:r>
            <a:r>
              <a:rPr lang="en-US" sz="1402" dirty="0">
                <a:solidFill>
                  <a:srgbClr val="000000"/>
                </a:solidFill>
              </a:rPr>
              <a:t>with </a:t>
            </a:r>
            <a:r>
              <a:rPr lang="en-US" sz="1402" dirty="0" smtClean="0">
                <a:solidFill>
                  <a:srgbClr val="000000"/>
                </a:solidFill>
              </a:rPr>
              <a:t>function 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2" dirty="0" smtClean="0">
                <a:solidFill>
                  <a:srgbClr val="000000"/>
                </a:solidFill>
              </a:rPr>
              <a:t>Different functions have their unique ID</a:t>
            </a:r>
            <a:endParaRPr lang="en-US" sz="1402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4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Employee – </a:t>
            </a:r>
            <a:r>
              <a:rPr lang="en-US" sz="2800" dirty="0" smtClean="0"/>
              <a:t>Activities</a:t>
            </a:r>
            <a:endParaRPr lang="en-US" sz="2800" kern="0" dirty="0"/>
          </a:p>
        </p:txBody>
      </p:sp>
      <p:sp>
        <p:nvSpPr>
          <p:cNvPr id="12" name="Rectangle 11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12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2" name="TextBox 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81122" y="1295400"/>
            <a:ext cx="6655256" cy="41681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>
            <p:custDataLst>
              <p:tags r:id="rId9"/>
            </p:custDataLst>
          </p:nvPr>
        </p:nvSpPr>
        <p:spPr>
          <a:xfrm>
            <a:off x="430767" y="1115060"/>
            <a:ext cx="3378668" cy="1632472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8689" tIns="29345" rIns="58689" bIns="29345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30" dirty="0">
                <a:solidFill>
                  <a:srgbClr val="000000"/>
                </a:solidFill>
              </a:rPr>
              <a:t>This </a:t>
            </a:r>
            <a:r>
              <a:rPr lang="en-US" sz="1430" dirty="0" smtClean="0">
                <a:solidFill>
                  <a:srgbClr val="000000"/>
                </a:solidFill>
              </a:rPr>
              <a:t>window shows  </a:t>
            </a:r>
            <a:r>
              <a:rPr lang="en-US" sz="1430" dirty="0">
                <a:solidFill>
                  <a:srgbClr val="000000"/>
                </a:solidFill>
              </a:rPr>
              <a:t>the activity </a:t>
            </a:r>
            <a:r>
              <a:rPr lang="en-US" sz="1430" dirty="0" smtClean="0">
                <a:solidFill>
                  <a:srgbClr val="000000"/>
                </a:solidFill>
              </a:rPr>
              <a:t>  information </a:t>
            </a:r>
            <a:r>
              <a:rPr lang="en-US" sz="1430" dirty="0">
                <a:solidFill>
                  <a:srgbClr val="000000"/>
                </a:solidFill>
              </a:rPr>
              <a:t>of e</a:t>
            </a:r>
            <a:r>
              <a:rPr lang="en-US" sz="1430" dirty="0" smtClean="0">
                <a:solidFill>
                  <a:srgbClr val="000000"/>
                </a:solidFill>
              </a:rPr>
              <a:t>mployee with </a:t>
            </a:r>
            <a:r>
              <a:rPr lang="en-US" sz="1430" dirty="0">
                <a:solidFill>
                  <a:srgbClr val="000000"/>
                </a:solidFill>
              </a:rPr>
              <a:t>two </a:t>
            </a:r>
            <a:r>
              <a:rPr lang="en-US" sz="1430" dirty="0" smtClean="0">
                <a:solidFill>
                  <a:srgbClr val="000000"/>
                </a:solidFill>
              </a:rPr>
              <a:t>other options: </a:t>
            </a:r>
            <a:endParaRPr lang="en-US" sz="1430" dirty="0">
              <a:solidFill>
                <a:srgbClr val="000000"/>
              </a:solidFill>
            </a:endParaRPr>
          </a:p>
          <a:p>
            <a:r>
              <a:rPr lang="en-US" sz="1430" dirty="0" smtClean="0">
                <a:solidFill>
                  <a:srgbClr val="000000"/>
                </a:solidFill>
              </a:rPr>
              <a:t>       1.Nicht </a:t>
            </a:r>
            <a:r>
              <a:rPr lang="en-US" sz="1430" dirty="0" err="1" smtClean="0">
                <a:solidFill>
                  <a:srgbClr val="000000"/>
                </a:solidFill>
              </a:rPr>
              <a:t>auffindbar</a:t>
            </a:r>
            <a:r>
              <a:rPr lang="en-US" sz="1430" dirty="0" smtClean="0">
                <a:solidFill>
                  <a:srgbClr val="000000"/>
                </a:solidFill>
              </a:rPr>
              <a:t> (</a:t>
            </a:r>
            <a:r>
              <a:rPr lang="en-US" sz="1430" dirty="0">
                <a:solidFill>
                  <a:srgbClr val="000000"/>
                </a:solidFill>
              </a:rPr>
              <a:t>Not </a:t>
            </a:r>
            <a:r>
              <a:rPr lang="en-US" sz="1430" dirty="0" smtClean="0">
                <a:solidFill>
                  <a:srgbClr val="000000"/>
                </a:solidFill>
              </a:rPr>
              <a:t>traceable</a:t>
            </a:r>
            <a:r>
              <a:rPr lang="en-US" sz="1430" dirty="0">
                <a:solidFill>
                  <a:srgbClr val="000000"/>
                </a:solidFill>
              </a:rPr>
              <a:t>)  </a:t>
            </a:r>
            <a:endParaRPr lang="en-US" sz="1430" dirty="0" smtClean="0">
              <a:solidFill>
                <a:srgbClr val="000000"/>
              </a:solidFill>
            </a:endParaRPr>
          </a:p>
          <a:p>
            <a:r>
              <a:rPr lang="en-US" sz="1430" dirty="0">
                <a:solidFill>
                  <a:srgbClr val="000000"/>
                </a:solidFill>
              </a:rPr>
              <a:t> </a:t>
            </a:r>
            <a:r>
              <a:rPr lang="en-US" sz="1430" dirty="0" smtClean="0">
                <a:solidFill>
                  <a:srgbClr val="000000"/>
                </a:solidFill>
              </a:rPr>
              <a:t>      2.Nicht </a:t>
            </a:r>
            <a:r>
              <a:rPr lang="en-US" sz="1430" dirty="0" err="1" smtClean="0">
                <a:solidFill>
                  <a:srgbClr val="000000"/>
                </a:solidFill>
              </a:rPr>
              <a:t>anwesend</a:t>
            </a:r>
            <a:r>
              <a:rPr lang="en-US" sz="1430" dirty="0" smtClean="0">
                <a:solidFill>
                  <a:srgbClr val="000000"/>
                </a:solidFill>
              </a:rPr>
              <a:t> (Not present</a:t>
            </a:r>
            <a:r>
              <a:rPr lang="de-DE" sz="143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30" dirty="0" smtClean="0">
                <a:solidFill>
                  <a:srgbClr val="000000"/>
                </a:solidFill>
              </a:rPr>
              <a:t>Observer can select the activity done by employee </a:t>
            </a:r>
          </a:p>
          <a:p>
            <a:endParaRPr lang="en-US" sz="143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84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Employee – </a:t>
            </a:r>
            <a:r>
              <a:rPr lang="en-US" sz="2800" dirty="0" smtClean="0"/>
              <a:t>Activities data table</a:t>
            </a:r>
            <a:endParaRPr lang="en-US" sz="2800" kern="0" dirty="0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Electrical Drives | BueP/BPS-IE | 201609-23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de-DE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" name="Grafik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19338" y="1116760"/>
            <a:ext cx="4840309" cy="2957967"/>
          </a:xfrm>
          <a:prstGeom prst="rect">
            <a:avLst/>
          </a:prstGeom>
        </p:spPr>
      </p:pic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410845" y="1000760"/>
            <a:ext cx="3096350" cy="1722283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4653" tIns="27327" rIns="54653" bIns="27327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32" dirty="0">
                <a:solidFill>
                  <a:srgbClr val="000000"/>
                </a:solidFill>
              </a:rPr>
              <a:t>This table </a:t>
            </a:r>
            <a:r>
              <a:rPr lang="en-US" sz="1332" dirty="0" smtClean="0">
                <a:solidFill>
                  <a:srgbClr val="000000"/>
                </a:solidFill>
              </a:rPr>
              <a:t>shows </a:t>
            </a:r>
            <a:r>
              <a:rPr lang="en-US" sz="1332" dirty="0">
                <a:solidFill>
                  <a:srgbClr val="000000"/>
                </a:solidFill>
              </a:rPr>
              <a:t>the information about different activities done by employee with respective </a:t>
            </a:r>
            <a:r>
              <a:rPr lang="en-US" sz="1332" dirty="0" smtClean="0">
                <a:solidFill>
                  <a:srgbClr val="000000"/>
                </a:solidFill>
              </a:rPr>
              <a:t>ID</a:t>
            </a:r>
            <a:endParaRPr lang="en-US" sz="1332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8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Machine</a:t>
            </a: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14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4" name="TextBox 3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10845" y="1156970"/>
            <a:ext cx="3973778" cy="416814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Here are the different time slots for machine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Once the selection of time slot is done, it shows the list of machines . </a:t>
            </a: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613910" y="1295400"/>
            <a:ext cx="5963200" cy="37109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0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Machine - Lines</a:t>
            </a:r>
            <a:endParaRPr lang="en-US" sz="2800" dirty="0"/>
          </a:p>
        </p:txBody>
      </p:sp>
      <p:sp>
        <p:nvSpPr>
          <p:cNvPr id="12" name="Rectangle 11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15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2" name="TextBox 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204741" y="892247"/>
            <a:ext cx="5209999" cy="3285300"/>
          </a:xfrm>
          <a:prstGeom prst="rect">
            <a:avLst/>
          </a:prstGeom>
        </p:spPr>
      </p:pic>
      <p:sp>
        <p:nvSpPr>
          <p:cNvPr id="3" name="TextBox 2"/>
          <p:cNvSpPr txBox="1"/>
          <p:nvPr>
            <p:custDataLst>
              <p:tags r:id="rId9"/>
            </p:custDataLst>
          </p:nvPr>
        </p:nvSpPr>
        <p:spPr>
          <a:xfrm>
            <a:off x="554990" y="1000760"/>
            <a:ext cx="3012031" cy="1080209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3458" tIns="26729" rIns="53458" bIns="26729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20" dirty="0">
                <a:solidFill>
                  <a:srgbClr val="000000"/>
                </a:solidFill>
              </a:rPr>
              <a:t>This window </a:t>
            </a:r>
            <a:r>
              <a:rPr lang="en-US" sz="1320" dirty="0" smtClean="0">
                <a:solidFill>
                  <a:srgbClr val="000000"/>
                </a:solidFill>
              </a:rPr>
              <a:t>shows the </a:t>
            </a:r>
            <a:r>
              <a:rPr lang="en-US" sz="1320" dirty="0">
                <a:solidFill>
                  <a:srgbClr val="000000"/>
                </a:solidFill>
              </a:rPr>
              <a:t>list of machine lines at particular </a:t>
            </a:r>
            <a:r>
              <a:rPr lang="en-US" sz="1320" dirty="0" smtClean="0">
                <a:solidFill>
                  <a:srgbClr val="000000"/>
                </a:solidFill>
              </a:rPr>
              <a:t>place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20" dirty="0" smtClean="0">
                <a:solidFill>
                  <a:srgbClr val="000000"/>
                </a:solidFill>
              </a:rPr>
              <a:t>After selecting the proper machine line, it shows the list of machines on that line</a:t>
            </a:r>
            <a:endParaRPr lang="en-US" sz="132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0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Machine </a:t>
            </a:r>
            <a:r>
              <a:rPr lang="en-US" sz="2800" dirty="0" smtClean="0"/>
              <a:t>– Lines data table</a:t>
            </a:r>
            <a:endParaRPr lang="en-US" sz="2800" dirty="0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Electrical Drives | BueP/BPS-IE | 201609-23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de-DE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" name="Inhaltsplatzhalter 5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495040" y="1295400"/>
            <a:ext cx="6743699" cy="41681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554990" y="1036320"/>
            <a:ext cx="2644120" cy="934197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6147" tIns="28073" rIns="56147" bIns="28073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86" dirty="0">
                <a:solidFill>
                  <a:srgbClr val="000000"/>
                </a:solidFill>
              </a:rPr>
              <a:t>This table </a:t>
            </a:r>
            <a:r>
              <a:rPr lang="en-US" sz="1386" dirty="0" smtClean="0">
                <a:solidFill>
                  <a:srgbClr val="000000"/>
                </a:solidFill>
              </a:rPr>
              <a:t>shows </a:t>
            </a:r>
            <a:r>
              <a:rPr lang="en-US" sz="1386" dirty="0">
                <a:solidFill>
                  <a:srgbClr val="000000"/>
                </a:solidFill>
              </a:rPr>
              <a:t>the list of machine lines with respective </a:t>
            </a:r>
            <a:r>
              <a:rPr lang="en-US" sz="1386" dirty="0" smtClean="0">
                <a:solidFill>
                  <a:srgbClr val="000000"/>
                </a:solidFill>
              </a:rPr>
              <a:t>ID </a:t>
            </a:r>
            <a:r>
              <a:rPr lang="en-US" sz="1386" dirty="0">
                <a:solidFill>
                  <a:srgbClr val="000000"/>
                </a:solidFill>
              </a:rPr>
              <a:t>with type and place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4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Machines – List </a:t>
            </a:r>
            <a:endParaRPr lang="en-US" sz="2800" dirty="0"/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17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3" name="Rectangle 2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2" name="TextBox 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5" name="Grafik 6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412115" y="1295400"/>
            <a:ext cx="6909550" cy="41681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>
            <p:custDataLst>
              <p:tags r:id="rId9"/>
            </p:custDataLst>
          </p:nvPr>
        </p:nvSpPr>
        <p:spPr>
          <a:xfrm>
            <a:off x="390212" y="1130300"/>
            <a:ext cx="2611603" cy="1490960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4741" tIns="27371" rIns="54741" bIns="27371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74" dirty="0">
                <a:solidFill>
                  <a:srgbClr val="000000"/>
                </a:solidFill>
              </a:rPr>
              <a:t>This is </a:t>
            </a:r>
            <a:r>
              <a:rPr lang="en-US" sz="1374" dirty="0" smtClean="0">
                <a:solidFill>
                  <a:srgbClr val="000000"/>
                </a:solidFill>
              </a:rPr>
              <a:t>the list </a:t>
            </a:r>
            <a:r>
              <a:rPr lang="en-US" sz="1374" dirty="0">
                <a:solidFill>
                  <a:srgbClr val="000000"/>
                </a:solidFill>
              </a:rPr>
              <a:t>of machines in the machine </a:t>
            </a:r>
            <a:r>
              <a:rPr lang="en-US" sz="1374" dirty="0" smtClean="0">
                <a:solidFill>
                  <a:srgbClr val="000000"/>
                </a:solidFill>
              </a:rPr>
              <a:t>line. After </a:t>
            </a:r>
            <a:r>
              <a:rPr lang="en-US" sz="1374" dirty="0">
                <a:solidFill>
                  <a:srgbClr val="000000"/>
                </a:solidFill>
              </a:rPr>
              <a:t>selecting the particular machine the list of </a:t>
            </a:r>
            <a:r>
              <a:rPr lang="en-US" sz="1374" dirty="0" smtClean="0">
                <a:solidFill>
                  <a:srgbClr val="000000"/>
                </a:solidFill>
              </a:rPr>
              <a:t>states of </a:t>
            </a:r>
            <a:r>
              <a:rPr lang="en-US" sz="1374" dirty="0">
                <a:solidFill>
                  <a:srgbClr val="000000"/>
                </a:solidFill>
              </a:rPr>
              <a:t>machine will </a:t>
            </a:r>
            <a:r>
              <a:rPr lang="en-US" sz="1374" dirty="0" smtClean="0">
                <a:solidFill>
                  <a:srgbClr val="000000"/>
                </a:solidFill>
              </a:rPr>
              <a:t>be generated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7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Machine </a:t>
            </a:r>
            <a:r>
              <a:rPr lang="en-US" sz="2800" dirty="0"/>
              <a:t>– </a:t>
            </a:r>
            <a:r>
              <a:rPr lang="en-US" sz="2800" dirty="0" smtClean="0"/>
              <a:t>States list</a:t>
            </a:r>
            <a:endParaRPr lang="en-US" sz="2800" dirty="0"/>
          </a:p>
        </p:txBody>
      </p:sp>
      <p:sp>
        <p:nvSpPr>
          <p:cNvPr id="12" name="Rectangle 11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18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2" name="TextBox 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17781" y="1295400"/>
            <a:ext cx="6698217" cy="41681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>
            <p:custDataLst>
              <p:tags r:id="rId9"/>
            </p:custDataLst>
          </p:nvPr>
        </p:nvSpPr>
        <p:spPr>
          <a:xfrm>
            <a:off x="410845" y="1000760"/>
            <a:ext cx="2903838" cy="1442084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5706" tIns="27853" rIns="55706" bIns="27853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89" dirty="0">
                <a:solidFill>
                  <a:srgbClr val="000000"/>
                </a:solidFill>
              </a:rPr>
              <a:t>This </a:t>
            </a:r>
            <a:r>
              <a:rPr lang="en-US" sz="1389" dirty="0" smtClean="0">
                <a:solidFill>
                  <a:srgbClr val="000000"/>
                </a:solidFill>
              </a:rPr>
              <a:t>shows </a:t>
            </a:r>
            <a:r>
              <a:rPr lang="en-US" sz="1389" dirty="0">
                <a:solidFill>
                  <a:srgbClr val="000000"/>
                </a:solidFill>
              </a:rPr>
              <a:t>the list of </a:t>
            </a:r>
            <a:r>
              <a:rPr lang="en-US" sz="1389" dirty="0" smtClean="0">
                <a:solidFill>
                  <a:srgbClr val="000000"/>
                </a:solidFill>
              </a:rPr>
              <a:t>states </a:t>
            </a:r>
            <a:r>
              <a:rPr lang="en-US" sz="1389" dirty="0">
                <a:solidFill>
                  <a:srgbClr val="000000"/>
                </a:solidFill>
              </a:rPr>
              <a:t>of machine </a:t>
            </a:r>
            <a:endParaRPr lang="en-US" sz="1389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89" dirty="0" smtClean="0">
                <a:solidFill>
                  <a:srgbClr val="000000"/>
                </a:solidFill>
              </a:rPr>
              <a:t>Observer have to select the current state of machine</a:t>
            </a:r>
            <a:endParaRPr lang="en-US" sz="1389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8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Machine – </a:t>
            </a:r>
            <a:r>
              <a:rPr lang="en-US" sz="2800" dirty="0" smtClean="0"/>
              <a:t>State data table</a:t>
            </a:r>
            <a:endParaRPr lang="en-US" sz="2800" dirty="0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Electrical Drives | BueP/BPS-IE | 201609-23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de-DE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" name="Grafik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498339" y="956954"/>
            <a:ext cx="5023681" cy="3453226"/>
          </a:xfrm>
          <a:prstGeom prst="rect">
            <a:avLst/>
          </a:prstGeom>
        </p:spPr>
      </p:pic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666044" y="956954"/>
            <a:ext cx="3425331" cy="1137086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3345" tIns="26673" rIns="53345" bIns="26673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30" dirty="0">
                <a:solidFill>
                  <a:srgbClr val="000000"/>
                </a:solidFill>
              </a:rPr>
              <a:t>This data table </a:t>
            </a:r>
            <a:r>
              <a:rPr lang="en-US" sz="1330" dirty="0" smtClean="0">
                <a:solidFill>
                  <a:srgbClr val="000000"/>
                </a:solidFill>
              </a:rPr>
              <a:t>shows </a:t>
            </a:r>
            <a:r>
              <a:rPr lang="en-US" sz="1330" dirty="0">
                <a:solidFill>
                  <a:srgbClr val="000000"/>
                </a:solidFill>
              </a:rPr>
              <a:t>the list of </a:t>
            </a:r>
            <a:r>
              <a:rPr lang="en-US" sz="1330" dirty="0" smtClean="0">
                <a:solidFill>
                  <a:srgbClr val="000000"/>
                </a:solidFill>
              </a:rPr>
              <a:t>states </a:t>
            </a:r>
            <a:r>
              <a:rPr lang="en-US" sz="1330" dirty="0">
                <a:solidFill>
                  <a:srgbClr val="000000"/>
                </a:solidFill>
              </a:rPr>
              <a:t>of machine with </a:t>
            </a:r>
            <a:r>
              <a:rPr lang="en-US" sz="1330" dirty="0" smtClean="0">
                <a:solidFill>
                  <a:srgbClr val="000000"/>
                </a:solidFill>
              </a:rPr>
              <a:t>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30" dirty="0" smtClean="0">
                <a:solidFill>
                  <a:srgbClr val="000000"/>
                </a:solidFill>
              </a:rPr>
              <a:t>Every state has it’s unique ID</a:t>
            </a:r>
            <a:endParaRPr lang="en-US" sz="133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1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What is MMA?</a:t>
            </a: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2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4" name="TextBox 3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3026410" y="1295400"/>
            <a:ext cx="7680960" cy="416814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MMA is a statistical </a:t>
            </a:r>
            <a:r>
              <a:rPr lang="en-US" dirty="0" smtClean="0">
                <a:solidFill>
                  <a:srgbClr val="000000"/>
                </a:solidFill>
              </a:rPr>
              <a:t>method for </a:t>
            </a:r>
            <a:r>
              <a:rPr lang="en-US" dirty="0" smtClean="0">
                <a:solidFill>
                  <a:srgbClr val="000000"/>
                </a:solidFill>
              </a:rPr>
              <a:t>determining the proportion of time spent by workers in various defined categories of activities.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This </a:t>
            </a:r>
            <a:r>
              <a:rPr lang="en-US" dirty="0" smtClean="0">
                <a:solidFill>
                  <a:srgbClr val="000000"/>
                </a:solidFill>
              </a:rPr>
              <a:t>user guide gives the step by step representation of </a:t>
            </a:r>
            <a:r>
              <a:rPr lang="en-US" dirty="0" smtClean="0">
                <a:solidFill>
                  <a:srgbClr val="000000"/>
                </a:solidFill>
              </a:rPr>
              <a:t>“How </a:t>
            </a:r>
            <a:r>
              <a:rPr lang="en-US" dirty="0" smtClean="0">
                <a:solidFill>
                  <a:srgbClr val="000000"/>
                </a:solidFill>
              </a:rPr>
              <a:t>to use the </a:t>
            </a:r>
            <a:r>
              <a:rPr lang="en-US" dirty="0" smtClean="0">
                <a:solidFill>
                  <a:srgbClr val="000000"/>
                </a:solidFill>
              </a:rPr>
              <a:t>BueP MMA </a:t>
            </a:r>
            <a:r>
              <a:rPr lang="en-US" dirty="0" smtClean="0">
                <a:solidFill>
                  <a:srgbClr val="000000"/>
                </a:solidFill>
              </a:rPr>
              <a:t>web </a:t>
            </a:r>
            <a:r>
              <a:rPr lang="en-US" dirty="0" smtClean="0">
                <a:solidFill>
                  <a:srgbClr val="000000"/>
                </a:solidFill>
              </a:rPr>
              <a:t>application”.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4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Machines </a:t>
            </a:r>
            <a:r>
              <a:rPr lang="en-US" sz="2800" dirty="0" smtClean="0"/>
              <a:t>- Tree </a:t>
            </a:r>
            <a:r>
              <a:rPr lang="en-US" sz="2800" dirty="0"/>
              <a:t>structure </a:t>
            </a:r>
          </a:p>
        </p:txBody>
      </p:sp>
      <p:sp>
        <p:nvSpPr>
          <p:cNvPr id="18" name="Rectangle 1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20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3" name="Rectangle 2"/>
          <p:cNvSpPr/>
          <p:nvPr>
            <p:custDataLst>
              <p:tags r:id="rId8"/>
            </p:custDataLst>
          </p:nvPr>
        </p:nvSpPr>
        <p:spPr>
          <a:xfrm>
            <a:off x="7130529" y="1440404"/>
            <a:ext cx="938883" cy="310889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5300" tIns="27650" rIns="55300" bIns="27650" rtlCol="0" anchor="ctr">
            <a:noAutofit/>
          </a:bodyPr>
          <a:lstStyle/>
          <a:p>
            <a:pPr algn="ctr"/>
            <a:r>
              <a:rPr lang="de-DE" sz="882" dirty="0">
                <a:solidFill>
                  <a:srgbClr val="000000"/>
                </a:solidFill>
              </a:rPr>
              <a:t>Place(Ort)</a:t>
            </a:r>
            <a:endParaRPr lang="en-US" sz="882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9"/>
            </p:custDataLst>
          </p:nvPr>
        </p:nvSpPr>
        <p:spPr>
          <a:xfrm>
            <a:off x="6087934" y="2237609"/>
            <a:ext cx="1042596" cy="298453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5300" tIns="27650" rIns="55300" bIns="27650" rtlCol="0" anchor="ctr">
            <a:noAutofit/>
          </a:bodyPr>
          <a:lstStyle/>
          <a:p>
            <a:pPr algn="ctr"/>
            <a:r>
              <a:rPr lang="de-DE" sz="882" dirty="0" err="1">
                <a:solidFill>
                  <a:srgbClr val="000000"/>
                </a:solidFill>
              </a:rPr>
              <a:t>Machine</a:t>
            </a:r>
            <a:r>
              <a:rPr lang="de-DE" sz="882" dirty="0">
                <a:solidFill>
                  <a:srgbClr val="000000"/>
                </a:solidFill>
              </a:rPr>
              <a:t> Line 1</a:t>
            </a:r>
          </a:p>
          <a:p>
            <a:pPr algn="ctr"/>
            <a:r>
              <a:rPr lang="de-DE" sz="882" dirty="0">
                <a:solidFill>
                  <a:srgbClr val="000000"/>
                </a:solidFill>
              </a:rPr>
              <a:t>(</a:t>
            </a:r>
            <a:r>
              <a:rPr lang="de-DE" sz="882" dirty="0" err="1">
                <a:solidFill>
                  <a:srgbClr val="000000"/>
                </a:solidFill>
              </a:rPr>
              <a:t>Oberort</a:t>
            </a:r>
            <a:r>
              <a:rPr lang="de-DE" sz="882" dirty="0">
                <a:solidFill>
                  <a:srgbClr val="000000"/>
                </a:solidFill>
              </a:rPr>
              <a:t>)</a:t>
            </a:r>
            <a:endParaRPr lang="en-US" sz="882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10"/>
            </p:custDataLst>
          </p:nvPr>
        </p:nvSpPr>
        <p:spPr>
          <a:xfrm>
            <a:off x="8071297" y="2140544"/>
            <a:ext cx="1052099" cy="298453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5300" tIns="27650" rIns="55300" bIns="27650" rtlCol="0" anchor="ctr">
            <a:noAutofit/>
          </a:bodyPr>
          <a:lstStyle/>
          <a:p>
            <a:pPr algn="ctr"/>
            <a:r>
              <a:rPr lang="de-DE" sz="882" dirty="0" err="1">
                <a:solidFill>
                  <a:srgbClr val="000000"/>
                </a:solidFill>
              </a:rPr>
              <a:t>Machine</a:t>
            </a:r>
            <a:r>
              <a:rPr lang="de-DE" sz="882" dirty="0">
                <a:solidFill>
                  <a:srgbClr val="000000"/>
                </a:solidFill>
              </a:rPr>
              <a:t> Line2</a:t>
            </a:r>
          </a:p>
          <a:p>
            <a:pPr algn="ctr"/>
            <a:r>
              <a:rPr lang="de-DE" sz="882" dirty="0">
                <a:solidFill>
                  <a:srgbClr val="000000"/>
                </a:solidFill>
              </a:rPr>
              <a:t>(</a:t>
            </a:r>
            <a:r>
              <a:rPr lang="de-DE" sz="882" dirty="0" err="1">
                <a:solidFill>
                  <a:srgbClr val="000000"/>
                </a:solidFill>
              </a:rPr>
              <a:t>Oberort</a:t>
            </a:r>
            <a:r>
              <a:rPr lang="de-DE" sz="882" dirty="0">
                <a:solidFill>
                  <a:srgbClr val="000000"/>
                </a:solidFill>
              </a:rPr>
              <a:t>)</a:t>
            </a:r>
            <a:endParaRPr lang="en-US" sz="882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11"/>
            </p:custDataLst>
          </p:nvPr>
        </p:nvSpPr>
        <p:spPr>
          <a:xfrm>
            <a:off x="5343640" y="2770778"/>
            <a:ext cx="966257" cy="367625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5300" tIns="27650" rIns="55300" bIns="27650" rtlCol="0" anchor="ctr">
            <a:noAutofit/>
          </a:bodyPr>
          <a:lstStyle/>
          <a:p>
            <a:pPr algn="ctr"/>
            <a:r>
              <a:rPr lang="en-US" sz="882" dirty="0" smtClean="0">
                <a:solidFill>
                  <a:srgbClr val="000000"/>
                </a:solidFill>
              </a:rPr>
              <a:t>Machine 1</a:t>
            </a:r>
          </a:p>
          <a:p>
            <a:pPr algn="ctr"/>
            <a:r>
              <a:rPr lang="de-DE" sz="882" dirty="0" smtClean="0">
                <a:solidFill>
                  <a:srgbClr val="000000"/>
                </a:solidFill>
              </a:rPr>
              <a:t>(</a:t>
            </a:r>
            <a:r>
              <a:rPr lang="de-DE" sz="882" dirty="0" err="1">
                <a:solidFill>
                  <a:srgbClr val="000000"/>
                </a:solidFill>
              </a:rPr>
              <a:t>Unterort</a:t>
            </a:r>
            <a:r>
              <a:rPr lang="de-DE" sz="882" dirty="0">
                <a:solidFill>
                  <a:srgbClr val="000000"/>
                </a:solidFill>
              </a:rPr>
              <a:t>)</a:t>
            </a:r>
            <a:endParaRPr lang="en-US" sz="882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>
            <p:custDataLst>
              <p:tags r:id="rId12"/>
            </p:custDataLst>
          </p:nvPr>
        </p:nvSpPr>
        <p:spPr>
          <a:xfrm>
            <a:off x="6706191" y="2770778"/>
            <a:ext cx="848679" cy="367625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5300" tIns="27650" rIns="55300" bIns="27650" rtlCol="0" anchor="ctr">
            <a:noAutofit/>
          </a:bodyPr>
          <a:lstStyle/>
          <a:p>
            <a:pPr algn="ctr"/>
            <a:r>
              <a:rPr lang="en-US" sz="882" dirty="0" smtClean="0">
                <a:solidFill>
                  <a:srgbClr val="000000"/>
                </a:solidFill>
              </a:rPr>
              <a:t>Machine 2</a:t>
            </a:r>
          </a:p>
          <a:p>
            <a:pPr algn="ctr"/>
            <a:r>
              <a:rPr lang="de-DE" sz="882" dirty="0" smtClean="0">
                <a:solidFill>
                  <a:srgbClr val="000000"/>
                </a:solidFill>
              </a:rPr>
              <a:t>(</a:t>
            </a:r>
            <a:r>
              <a:rPr lang="de-DE" sz="882" dirty="0" err="1">
                <a:solidFill>
                  <a:srgbClr val="000000"/>
                </a:solidFill>
              </a:rPr>
              <a:t>Unterort</a:t>
            </a:r>
            <a:r>
              <a:rPr lang="de-DE" sz="882" dirty="0">
                <a:solidFill>
                  <a:srgbClr val="000000"/>
                </a:solidFill>
              </a:rPr>
              <a:t>)</a:t>
            </a:r>
            <a:endParaRPr lang="en-US" sz="882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>
            <p:custDataLst>
              <p:tags r:id="rId13"/>
            </p:custDataLst>
          </p:nvPr>
        </p:nvSpPr>
        <p:spPr>
          <a:xfrm>
            <a:off x="7799957" y="2775135"/>
            <a:ext cx="809152" cy="367625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5300" tIns="27650" rIns="55300" bIns="27650" rtlCol="0" anchor="ctr">
            <a:noAutofit/>
          </a:bodyPr>
          <a:lstStyle/>
          <a:p>
            <a:pPr algn="ctr"/>
            <a:r>
              <a:rPr lang="de-DE" sz="882" dirty="0" err="1" smtClean="0">
                <a:solidFill>
                  <a:srgbClr val="000000"/>
                </a:solidFill>
              </a:rPr>
              <a:t>Machine</a:t>
            </a:r>
            <a:r>
              <a:rPr lang="de-DE" sz="882" dirty="0" smtClean="0">
                <a:solidFill>
                  <a:srgbClr val="000000"/>
                </a:solidFill>
              </a:rPr>
              <a:t> 3</a:t>
            </a:r>
            <a:endParaRPr lang="de-DE" sz="882" dirty="0">
              <a:solidFill>
                <a:srgbClr val="000000"/>
              </a:solidFill>
            </a:endParaRPr>
          </a:p>
          <a:p>
            <a:pPr algn="ctr"/>
            <a:r>
              <a:rPr lang="de-DE" sz="882" dirty="0">
                <a:solidFill>
                  <a:srgbClr val="000000"/>
                </a:solidFill>
              </a:rPr>
              <a:t>(</a:t>
            </a:r>
            <a:r>
              <a:rPr lang="de-DE" sz="882" dirty="0" err="1">
                <a:solidFill>
                  <a:srgbClr val="000000"/>
                </a:solidFill>
              </a:rPr>
              <a:t>Unterort</a:t>
            </a:r>
            <a:r>
              <a:rPr lang="de-DE" sz="882" dirty="0">
                <a:solidFill>
                  <a:srgbClr val="000000"/>
                </a:solidFill>
              </a:rPr>
              <a:t>)</a:t>
            </a:r>
            <a:endParaRPr lang="en-US" sz="882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>
            <p:custDataLst>
              <p:tags r:id="rId14"/>
            </p:custDataLst>
          </p:nvPr>
        </p:nvSpPr>
        <p:spPr>
          <a:xfrm>
            <a:off x="8848564" y="2770777"/>
            <a:ext cx="766943" cy="367625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5300" tIns="27650" rIns="55300" bIns="27650" rtlCol="0" anchor="ctr">
            <a:noAutofit/>
          </a:bodyPr>
          <a:lstStyle/>
          <a:p>
            <a:pPr algn="ctr"/>
            <a:r>
              <a:rPr lang="de-DE" sz="882" dirty="0" err="1" smtClean="0">
                <a:solidFill>
                  <a:srgbClr val="000000"/>
                </a:solidFill>
              </a:rPr>
              <a:t>Machine</a:t>
            </a:r>
            <a:r>
              <a:rPr lang="de-DE" sz="882" dirty="0" smtClean="0">
                <a:solidFill>
                  <a:srgbClr val="000000"/>
                </a:solidFill>
              </a:rPr>
              <a:t> 4</a:t>
            </a:r>
          </a:p>
          <a:p>
            <a:pPr algn="ctr"/>
            <a:r>
              <a:rPr lang="de-DE" sz="882" dirty="0" smtClean="0">
                <a:solidFill>
                  <a:srgbClr val="000000"/>
                </a:solidFill>
              </a:rPr>
              <a:t>(</a:t>
            </a:r>
            <a:r>
              <a:rPr lang="de-DE" sz="882" dirty="0" err="1" smtClean="0">
                <a:solidFill>
                  <a:srgbClr val="000000"/>
                </a:solidFill>
              </a:rPr>
              <a:t>Unterort</a:t>
            </a:r>
            <a:r>
              <a:rPr lang="de-DE" sz="882" dirty="0" smtClean="0">
                <a:solidFill>
                  <a:srgbClr val="000000"/>
                </a:solidFill>
              </a:rPr>
              <a:t>)</a:t>
            </a:r>
            <a:endParaRPr lang="en-US" sz="882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>
            <p:custDataLst>
              <p:tags r:id="rId15"/>
            </p:custDataLst>
          </p:nvPr>
        </p:nvSpPr>
        <p:spPr>
          <a:xfrm>
            <a:off x="554990" y="822607"/>
            <a:ext cx="3212620" cy="1225352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5300" tIns="27650" rIns="55300" bIns="2765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36" dirty="0">
                <a:solidFill>
                  <a:srgbClr val="000000"/>
                </a:solidFill>
              </a:rPr>
              <a:t>The respective </a:t>
            </a:r>
            <a:r>
              <a:rPr lang="en-US" sz="1336" dirty="0" smtClean="0">
                <a:solidFill>
                  <a:srgbClr val="000000"/>
                </a:solidFill>
              </a:rPr>
              <a:t>ID </a:t>
            </a:r>
            <a:r>
              <a:rPr lang="en-US" sz="1336" dirty="0">
                <a:solidFill>
                  <a:srgbClr val="000000"/>
                </a:solidFill>
              </a:rPr>
              <a:t>of </a:t>
            </a:r>
            <a:r>
              <a:rPr lang="en-US" sz="1336" dirty="0" smtClean="0">
                <a:solidFill>
                  <a:srgbClr val="000000"/>
                </a:solidFill>
              </a:rPr>
              <a:t>place </a:t>
            </a:r>
            <a:r>
              <a:rPr lang="en-US" sz="1336" dirty="0">
                <a:solidFill>
                  <a:srgbClr val="000000"/>
                </a:solidFill>
              </a:rPr>
              <a:t>, </a:t>
            </a:r>
            <a:r>
              <a:rPr lang="en-US" sz="1336" dirty="0" smtClean="0">
                <a:solidFill>
                  <a:srgbClr val="000000"/>
                </a:solidFill>
              </a:rPr>
              <a:t>machine </a:t>
            </a:r>
            <a:r>
              <a:rPr lang="en-US" sz="1336" dirty="0">
                <a:solidFill>
                  <a:srgbClr val="000000"/>
                </a:solidFill>
              </a:rPr>
              <a:t>l</a:t>
            </a:r>
            <a:r>
              <a:rPr lang="en-US" sz="1336" dirty="0" smtClean="0">
                <a:solidFill>
                  <a:srgbClr val="000000"/>
                </a:solidFill>
              </a:rPr>
              <a:t>ine </a:t>
            </a:r>
            <a:r>
              <a:rPr lang="en-US" sz="1336" dirty="0">
                <a:solidFill>
                  <a:srgbClr val="000000"/>
                </a:solidFill>
              </a:rPr>
              <a:t>(</a:t>
            </a:r>
            <a:r>
              <a:rPr lang="en-US" sz="1336" dirty="0" err="1">
                <a:solidFill>
                  <a:srgbClr val="000000"/>
                </a:solidFill>
              </a:rPr>
              <a:t>Oberort</a:t>
            </a:r>
            <a:r>
              <a:rPr lang="en-US" sz="1336" dirty="0">
                <a:solidFill>
                  <a:srgbClr val="000000"/>
                </a:solidFill>
              </a:rPr>
              <a:t>) &amp; </a:t>
            </a:r>
            <a:r>
              <a:rPr lang="en-US" sz="1336" dirty="0" smtClean="0">
                <a:solidFill>
                  <a:srgbClr val="000000"/>
                </a:solidFill>
              </a:rPr>
              <a:t>machine </a:t>
            </a:r>
            <a:r>
              <a:rPr lang="en-US" sz="1336" dirty="0">
                <a:solidFill>
                  <a:srgbClr val="000000"/>
                </a:solidFill>
              </a:rPr>
              <a:t>(</a:t>
            </a:r>
            <a:r>
              <a:rPr lang="en-US" sz="1336" dirty="0" err="1">
                <a:solidFill>
                  <a:srgbClr val="000000"/>
                </a:solidFill>
              </a:rPr>
              <a:t>Unterort</a:t>
            </a:r>
            <a:r>
              <a:rPr lang="en-US" sz="1336" dirty="0">
                <a:solidFill>
                  <a:srgbClr val="000000"/>
                </a:solidFill>
              </a:rPr>
              <a:t>) are </a:t>
            </a:r>
            <a:r>
              <a:rPr lang="en-US" sz="1336" dirty="0" smtClean="0">
                <a:solidFill>
                  <a:srgbClr val="000000"/>
                </a:solidFill>
              </a:rPr>
              <a:t>saved in the database</a:t>
            </a:r>
            <a:endParaRPr lang="en-US" sz="1336" dirty="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3" idx="2"/>
            <a:endCxn id="7" idx="0"/>
          </p:cNvCxnSpPr>
          <p:nvPr>
            <p:custDataLst>
              <p:tags r:id="rId16"/>
            </p:custDataLst>
          </p:nvPr>
        </p:nvCxnSpPr>
        <p:spPr>
          <a:xfrm rot="5400000">
            <a:off x="6861444" y="1499082"/>
            <a:ext cx="486316" cy="990739"/>
          </a:xfrm>
          <a:prstGeom prst="bentConnector3">
            <a:avLst>
              <a:gd name="adj1" fmla="val 50000"/>
            </a:avLst>
          </a:prstGeom>
          <a:ln>
            <a:solidFill>
              <a:srgbClr val="A801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2"/>
            <a:endCxn id="9" idx="0"/>
          </p:cNvCxnSpPr>
          <p:nvPr>
            <p:custDataLst>
              <p:tags r:id="rId17"/>
            </p:custDataLst>
          </p:nvPr>
        </p:nvCxnSpPr>
        <p:spPr>
          <a:xfrm rot="16200000" flipH="1">
            <a:off x="7904034" y="1447230"/>
            <a:ext cx="389251" cy="997376"/>
          </a:xfrm>
          <a:prstGeom prst="bentConnector3">
            <a:avLst>
              <a:gd name="adj1" fmla="val 50000"/>
            </a:avLst>
          </a:prstGeom>
          <a:ln>
            <a:solidFill>
              <a:srgbClr val="A801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10" idx="0"/>
          </p:cNvCxnSpPr>
          <p:nvPr>
            <p:custDataLst>
              <p:tags r:id="rId18"/>
            </p:custDataLst>
          </p:nvPr>
        </p:nvCxnSpPr>
        <p:spPr>
          <a:xfrm rot="5400000">
            <a:off x="6100643" y="2262189"/>
            <a:ext cx="234716" cy="782463"/>
          </a:xfrm>
          <a:prstGeom prst="bentConnector3">
            <a:avLst>
              <a:gd name="adj1" fmla="val 50000"/>
            </a:avLst>
          </a:prstGeom>
          <a:ln>
            <a:solidFill>
              <a:srgbClr val="A801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13" idx="0"/>
          </p:cNvCxnSpPr>
          <p:nvPr>
            <p:custDataLst>
              <p:tags r:id="rId19"/>
            </p:custDataLst>
          </p:nvPr>
        </p:nvCxnSpPr>
        <p:spPr>
          <a:xfrm rot="16200000" flipH="1">
            <a:off x="6752523" y="2392770"/>
            <a:ext cx="234716" cy="521299"/>
          </a:xfrm>
          <a:prstGeom prst="bentConnector3">
            <a:avLst>
              <a:gd name="adj1" fmla="val 50000"/>
            </a:avLst>
          </a:prstGeom>
          <a:ln>
            <a:solidFill>
              <a:srgbClr val="A801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>
            <p:custDataLst>
              <p:tags r:id="rId20"/>
            </p:custDataLst>
          </p:nvPr>
        </p:nvCxnSpPr>
        <p:spPr>
          <a:xfrm rot="5400000">
            <a:off x="8240174" y="2403358"/>
            <a:ext cx="336138" cy="392812"/>
          </a:xfrm>
          <a:prstGeom prst="bentConnector3">
            <a:avLst/>
          </a:prstGeom>
          <a:ln>
            <a:solidFill>
              <a:srgbClr val="A801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2"/>
            <a:endCxn id="15" idx="0"/>
          </p:cNvCxnSpPr>
          <p:nvPr>
            <p:custDataLst>
              <p:tags r:id="rId21"/>
            </p:custDataLst>
          </p:nvPr>
        </p:nvCxnSpPr>
        <p:spPr>
          <a:xfrm rot="16200000" flipH="1">
            <a:off x="8748801" y="2287542"/>
            <a:ext cx="331780" cy="634689"/>
          </a:xfrm>
          <a:prstGeom prst="bentConnector3">
            <a:avLst>
              <a:gd name="adj1" fmla="val 50000"/>
            </a:avLst>
          </a:prstGeom>
          <a:ln>
            <a:solidFill>
              <a:srgbClr val="A801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848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Machines - Tree structure </a:t>
            </a:r>
            <a:r>
              <a:rPr lang="en-US" sz="2800" dirty="0" smtClean="0"/>
              <a:t>data table</a:t>
            </a:r>
            <a:endParaRPr lang="en-US" sz="2800" dirty="0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Electrical Drives | BueP/BPS-IE | 201609-23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de-DE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" name="Inhaltsplatzhalter 4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30318" y="1295400"/>
            <a:ext cx="6473144" cy="41681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593090" y="1000760"/>
            <a:ext cx="2844322" cy="1689885"/>
          </a:xfrm>
          <a:prstGeom prst="rect">
            <a:avLst/>
          </a:prstGeom>
          <a:solidFill>
            <a:scrgbClr r="0" g="0" b="0">
              <a:alpha val="0"/>
            </a:scrgbClr>
          </a:solidFill>
          <a:ln/>
        </p:spPr>
        <p:txBody>
          <a:bodyPr wrap="square" lIns="0" tIns="0" rIns="0" bIns="0" rtlCol="0">
            <a:noAutofit/>
          </a:bodyPr>
          <a:lstStyle/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427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This data table contains the two layers of machine</a:t>
            </a:r>
            <a:r>
              <a:rPr kumimoji="0" lang="en-US" sz="1427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tree structure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427" kern="0" dirty="0" smtClean="0">
                <a:solidFill>
                  <a:srgbClr val="000000"/>
                </a:solidFill>
              </a:rPr>
              <a:t>This two layers are  saved with respective ID in database</a:t>
            </a:r>
            <a:endParaRPr kumimoji="0" lang="en-US" sz="1427" b="0" i="0" u="none" strike="noStrike" kern="0" cap="none" spc="0" normalizeH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2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Analysis of data</a:t>
            </a: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22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3" name="TextBox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5" name="TextBox 4"/>
          <p:cNvSpPr txBox="1"/>
          <p:nvPr>
            <p:custDataLst>
              <p:tags r:id="rId8"/>
            </p:custDataLst>
          </p:nvPr>
        </p:nvSpPr>
        <p:spPr>
          <a:xfrm>
            <a:off x="259080" y="989427"/>
            <a:ext cx="2490709" cy="2390043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5623" tIns="27812" rIns="55623" bIns="27812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81" dirty="0">
                <a:solidFill>
                  <a:srgbClr val="000000"/>
                </a:solidFill>
              </a:rPr>
              <a:t>This is a </a:t>
            </a:r>
            <a:r>
              <a:rPr lang="en-US" sz="1381" dirty="0" smtClean="0">
                <a:solidFill>
                  <a:srgbClr val="000000"/>
                </a:solidFill>
              </a:rPr>
              <a:t>window </a:t>
            </a:r>
            <a:r>
              <a:rPr lang="en-US" sz="1381" dirty="0">
                <a:solidFill>
                  <a:srgbClr val="000000"/>
                </a:solidFill>
              </a:rPr>
              <a:t>for analysis of selected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81" dirty="0">
                <a:solidFill>
                  <a:srgbClr val="000000"/>
                </a:solidFill>
              </a:rPr>
              <a:t>Here we can select the different parameters of data to get the </a:t>
            </a:r>
            <a:r>
              <a:rPr lang="en-US" sz="1381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81" dirty="0" smtClean="0">
                <a:solidFill>
                  <a:srgbClr val="000000"/>
                </a:solidFill>
              </a:rPr>
              <a:t>After selecting proper data the analysis is shown on the right side of the window  </a:t>
            </a:r>
            <a:endParaRPr lang="en-US" sz="1381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89" y="1295400"/>
            <a:ext cx="7116802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86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/>
              <a:t>Observer (Beobachter)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3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10" y="1403414"/>
            <a:ext cx="7680960" cy="3952112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>
            <p:custDataLst>
              <p:tags r:id="rId9"/>
            </p:custDataLst>
          </p:nvPr>
        </p:nvSpPr>
        <p:spPr>
          <a:xfrm>
            <a:off x="415068" y="1141627"/>
            <a:ext cx="2287492" cy="1292304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3288" tIns="26644" rIns="53288" bIns="26644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34" dirty="0">
                <a:solidFill>
                  <a:srgbClr val="000000"/>
                </a:solidFill>
              </a:rPr>
              <a:t>This </a:t>
            </a:r>
            <a:r>
              <a:rPr lang="en-US" sz="1334" dirty="0" smtClean="0">
                <a:solidFill>
                  <a:srgbClr val="000000"/>
                </a:solidFill>
              </a:rPr>
              <a:t>window shows </a:t>
            </a:r>
            <a:r>
              <a:rPr lang="en-US" sz="1334" dirty="0">
                <a:solidFill>
                  <a:srgbClr val="000000"/>
                </a:solidFill>
              </a:rPr>
              <a:t>the list of available observer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34" dirty="0" smtClean="0">
                <a:solidFill>
                  <a:srgbClr val="000000"/>
                </a:solidFill>
              </a:rPr>
              <a:t>Please select </a:t>
            </a:r>
            <a:r>
              <a:rPr lang="en-US" sz="1334" dirty="0">
                <a:solidFill>
                  <a:srgbClr val="000000"/>
                </a:solidFill>
              </a:rPr>
              <a:t>the proper observer </a:t>
            </a:r>
          </a:p>
          <a:p>
            <a:pPr marL="231329" indent="-231329">
              <a:buFont typeface="Arial" panose="020B0604020202020204" pitchFamily="34" charset="0"/>
              <a:buChar char="•"/>
            </a:pPr>
            <a:endParaRPr lang="de-DE" sz="1334" dirty="0">
              <a:solidFill>
                <a:srgbClr val="000000"/>
              </a:solidFill>
            </a:endParaRPr>
          </a:p>
          <a:p>
            <a:endParaRPr lang="en-US" sz="1334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1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/>
              <a:t>Observer - </a:t>
            </a:r>
            <a:r>
              <a:rPr lang="en-US" sz="2800" dirty="0"/>
              <a:t>Data table</a:t>
            </a: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4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10845" y="1282210"/>
            <a:ext cx="4228611" cy="416814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Here is the </a:t>
            </a: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>
                <a:solidFill>
                  <a:srgbClr val="000000"/>
                </a:solidFill>
              </a:rPr>
              <a:t>table for observer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Every observer </a:t>
            </a:r>
            <a:r>
              <a:rPr lang="en-US" dirty="0" smtClean="0">
                <a:solidFill>
                  <a:srgbClr val="000000"/>
                </a:solidFill>
              </a:rPr>
              <a:t>has unique ID 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One can edit the observer list from data </a:t>
            </a:r>
            <a:r>
              <a:rPr lang="en-US" dirty="0" smtClean="0">
                <a:solidFill>
                  <a:srgbClr val="000000"/>
                </a:solidFill>
              </a:rPr>
              <a:t>table. Database access is necessary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According </a:t>
            </a:r>
            <a:r>
              <a:rPr lang="en-US" dirty="0">
                <a:solidFill>
                  <a:srgbClr val="000000"/>
                </a:solidFill>
              </a:rPr>
              <a:t>to the list of observer it displays the list of observer </a:t>
            </a:r>
            <a:r>
              <a:rPr lang="en-US" dirty="0" smtClean="0">
                <a:solidFill>
                  <a:srgbClr val="000000"/>
                </a:solidFill>
              </a:rPr>
              <a:t>buttons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777741" y="1282210"/>
            <a:ext cx="5806440" cy="37271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1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smtClean="0"/>
              <a:t>Area </a:t>
            </a:r>
            <a:r>
              <a:rPr lang="de-DE" sz="2800" dirty="0"/>
              <a:t>(Bereich)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5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22" y="1295400"/>
            <a:ext cx="7215136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>
            <p:custDataLst>
              <p:tags r:id="rId9"/>
            </p:custDataLst>
          </p:nvPr>
        </p:nvSpPr>
        <p:spPr>
          <a:xfrm>
            <a:off x="410845" y="1289050"/>
            <a:ext cx="2726637" cy="1964115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6393" tIns="28196" rIns="56393" bIns="28196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85" dirty="0" smtClean="0">
                <a:solidFill>
                  <a:srgbClr val="000000"/>
                </a:solidFill>
              </a:rPr>
              <a:t>Please </a:t>
            </a:r>
            <a:r>
              <a:rPr lang="en-US" sz="1385" dirty="0">
                <a:solidFill>
                  <a:srgbClr val="000000"/>
                </a:solidFill>
              </a:rPr>
              <a:t>select the proper </a:t>
            </a:r>
            <a:r>
              <a:rPr lang="en-US" sz="1385" dirty="0" smtClean="0">
                <a:solidFill>
                  <a:srgbClr val="000000"/>
                </a:solidFill>
              </a:rPr>
              <a:t>area </a:t>
            </a:r>
            <a:endParaRPr lang="en-US" sz="1385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85" dirty="0" smtClean="0">
                <a:solidFill>
                  <a:srgbClr val="000000"/>
                </a:solidFill>
              </a:rPr>
              <a:t>It’s </a:t>
            </a:r>
            <a:r>
              <a:rPr lang="en-US" sz="1385" dirty="0">
                <a:solidFill>
                  <a:srgbClr val="000000"/>
                </a:solidFill>
              </a:rPr>
              <a:t>very important to select the proper </a:t>
            </a:r>
            <a:r>
              <a:rPr lang="en-US" sz="1385" dirty="0" smtClean="0">
                <a:solidFill>
                  <a:srgbClr val="000000"/>
                </a:solidFill>
              </a:rPr>
              <a:t>area</a:t>
            </a:r>
            <a:r>
              <a:rPr lang="en-US" sz="1385" dirty="0">
                <a:solidFill>
                  <a:srgbClr val="000000"/>
                </a:solidFill>
              </a:rPr>
              <a:t>. Because the list of </a:t>
            </a:r>
            <a:r>
              <a:rPr lang="en-US" sz="1385" dirty="0" smtClean="0">
                <a:solidFill>
                  <a:srgbClr val="000000"/>
                </a:solidFill>
              </a:rPr>
              <a:t>employees </a:t>
            </a:r>
            <a:r>
              <a:rPr lang="en-US" sz="1385" dirty="0">
                <a:solidFill>
                  <a:srgbClr val="000000"/>
                </a:solidFill>
              </a:rPr>
              <a:t>and machines will be generated according to the selected a</a:t>
            </a:r>
            <a:r>
              <a:rPr lang="en-US" sz="1385" dirty="0" smtClean="0">
                <a:solidFill>
                  <a:srgbClr val="000000"/>
                </a:solidFill>
              </a:rPr>
              <a:t>rea</a:t>
            </a:r>
            <a:endParaRPr lang="en-US" sz="1385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2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smtClean="0"/>
              <a:t>Area </a:t>
            </a:r>
            <a:r>
              <a:rPr lang="de-DE" sz="2800" dirty="0"/>
              <a:t>– Data </a:t>
            </a:r>
            <a:r>
              <a:rPr lang="en-US" sz="2800" dirty="0"/>
              <a:t>table</a:t>
            </a: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6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055110" y="1295400"/>
            <a:ext cx="5623560" cy="41681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>
            <p:custDataLst>
              <p:tags r:id="rId9"/>
            </p:custDataLst>
          </p:nvPr>
        </p:nvSpPr>
        <p:spPr>
          <a:xfrm>
            <a:off x="259080" y="1289050"/>
            <a:ext cx="3895929" cy="1450998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64449" tIns="32225" rIns="64449" bIns="32225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69" dirty="0">
                <a:solidFill>
                  <a:srgbClr val="000000"/>
                </a:solidFill>
              </a:rPr>
              <a:t>Here </a:t>
            </a:r>
            <a:r>
              <a:rPr lang="en-US" sz="1469" dirty="0" smtClean="0">
                <a:solidFill>
                  <a:srgbClr val="000000"/>
                </a:solidFill>
              </a:rPr>
              <a:t>is </a:t>
            </a:r>
            <a:r>
              <a:rPr lang="en-US" sz="1469" dirty="0">
                <a:solidFill>
                  <a:srgbClr val="000000"/>
                </a:solidFill>
              </a:rPr>
              <a:t>the data table for list of different </a:t>
            </a:r>
            <a:r>
              <a:rPr lang="en-US" sz="1469" dirty="0" smtClean="0">
                <a:solidFill>
                  <a:srgbClr val="000000"/>
                </a:solidFill>
              </a:rPr>
              <a:t>areas (e.g. window lift area )</a:t>
            </a:r>
            <a:endParaRPr lang="en-US" sz="1469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69" dirty="0">
                <a:solidFill>
                  <a:srgbClr val="000000"/>
                </a:solidFill>
              </a:rPr>
              <a:t>One can edit the </a:t>
            </a:r>
            <a:r>
              <a:rPr lang="en-US" sz="1469" dirty="0" smtClean="0">
                <a:solidFill>
                  <a:srgbClr val="000000"/>
                </a:solidFill>
              </a:rPr>
              <a:t>areas from </a:t>
            </a:r>
            <a:r>
              <a:rPr lang="en-US" sz="1469" dirty="0" smtClean="0">
                <a:solidFill>
                  <a:srgbClr val="000000"/>
                </a:solidFill>
              </a:rPr>
              <a:t>database</a:t>
            </a:r>
          </a:p>
          <a:p>
            <a:r>
              <a:rPr lang="en-US" sz="1469" dirty="0" smtClean="0">
                <a:solidFill>
                  <a:srgbClr val="000000"/>
                </a:solidFill>
              </a:rPr>
              <a:t>      </a:t>
            </a:r>
            <a:r>
              <a:rPr lang="en-US" sz="1469" u="sng" dirty="0" smtClean="0">
                <a:solidFill>
                  <a:srgbClr val="000000"/>
                </a:solidFill>
              </a:rPr>
              <a:t>Database </a:t>
            </a:r>
            <a:r>
              <a:rPr lang="en-US" sz="1469" u="sng" dirty="0">
                <a:solidFill>
                  <a:srgbClr val="000000"/>
                </a:solidFill>
              </a:rPr>
              <a:t>access is necessary  </a:t>
            </a:r>
            <a:endParaRPr lang="en-US" sz="1469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69" dirty="0">
                <a:solidFill>
                  <a:srgbClr val="000000"/>
                </a:solidFill>
              </a:rPr>
              <a:t>Every </a:t>
            </a:r>
            <a:r>
              <a:rPr lang="en-US" sz="1469" dirty="0" smtClean="0">
                <a:solidFill>
                  <a:srgbClr val="000000"/>
                </a:solidFill>
              </a:rPr>
              <a:t>area has it’s </a:t>
            </a:r>
            <a:r>
              <a:rPr lang="en-US" sz="1469" dirty="0">
                <a:solidFill>
                  <a:srgbClr val="000000"/>
                </a:solidFill>
              </a:rPr>
              <a:t>unique </a:t>
            </a:r>
            <a:r>
              <a:rPr lang="en-US" sz="1469" dirty="0" smtClean="0">
                <a:solidFill>
                  <a:srgbClr val="000000"/>
                </a:solidFill>
              </a:rPr>
              <a:t>ID in database </a:t>
            </a:r>
            <a:endParaRPr lang="en-US" sz="1469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10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/>
              <a:t>Employee(</a:t>
            </a:r>
            <a:r>
              <a:rPr lang="en-US" sz="2800" dirty="0" err="1"/>
              <a:t>Mitarbeiter</a:t>
            </a:r>
            <a:r>
              <a:rPr lang="de-DE" sz="2800" dirty="0" smtClean="0"/>
              <a:t>)- Time Slot</a:t>
            </a:r>
            <a:endParaRPr lang="en-US" sz="2800" dirty="0"/>
          </a:p>
        </p:txBody>
      </p:sp>
      <p:sp>
        <p:nvSpPr>
          <p:cNvPr id="13" name="Rectangle 1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7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814996" y="1126621"/>
            <a:ext cx="6690905" cy="2467813"/>
          </a:xfrm>
          <a:prstGeom prst="rect">
            <a:avLst/>
          </a:prstGeom>
        </p:spPr>
      </p:pic>
      <p:sp>
        <p:nvSpPr>
          <p:cNvPr id="3" name="TextBox 2"/>
          <p:cNvSpPr txBox="1"/>
          <p:nvPr>
            <p:custDataLst>
              <p:tags r:id="rId9"/>
            </p:custDataLst>
          </p:nvPr>
        </p:nvSpPr>
        <p:spPr>
          <a:xfrm>
            <a:off x="593089" y="1126621"/>
            <a:ext cx="3221907" cy="1959145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1315" tIns="25658" rIns="51315" bIns="25658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13" dirty="0" smtClean="0">
                <a:solidFill>
                  <a:srgbClr val="000000"/>
                </a:solidFill>
              </a:rPr>
              <a:t>This window shows the available </a:t>
            </a:r>
          </a:p>
          <a:p>
            <a:r>
              <a:rPr lang="en-US" sz="1313" dirty="0">
                <a:solidFill>
                  <a:srgbClr val="000000"/>
                </a:solidFill>
              </a:rPr>
              <a:t> </a:t>
            </a:r>
            <a:r>
              <a:rPr lang="en-US" sz="1313" dirty="0" smtClean="0">
                <a:solidFill>
                  <a:srgbClr val="000000"/>
                </a:solidFill>
              </a:rPr>
              <a:t>   </a:t>
            </a:r>
            <a:r>
              <a:rPr lang="en-US" sz="1313" dirty="0">
                <a:solidFill>
                  <a:srgbClr val="000000"/>
                </a:solidFill>
              </a:rPr>
              <a:t> </a:t>
            </a:r>
            <a:r>
              <a:rPr lang="en-US" sz="1313" dirty="0" smtClean="0">
                <a:solidFill>
                  <a:srgbClr val="000000"/>
                </a:solidFill>
              </a:rPr>
              <a:t>  </a:t>
            </a:r>
            <a:r>
              <a:rPr lang="en-US" sz="1313" dirty="0" smtClean="0">
                <a:solidFill>
                  <a:srgbClr val="000000"/>
                </a:solidFill>
              </a:rPr>
              <a:t>time </a:t>
            </a:r>
            <a:r>
              <a:rPr lang="en-US" sz="1313" dirty="0" smtClean="0">
                <a:solidFill>
                  <a:srgbClr val="000000"/>
                </a:solidFill>
              </a:rPr>
              <a:t>slot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13" dirty="0" smtClean="0">
                <a:solidFill>
                  <a:srgbClr val="000000"/>
                </a:solidFill>
              </a:rPr>
              <a:t>By the current time it indicates the current time slot for the observer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13" dirty="0" smtClean="0">
                <a:solidFill>
                  <a:srgbClr val="000000"/>
                </a:solidFill>
              </a:rPr>
              <a:t>Completed time slots are shown by green color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41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err="1" smtClean="0"/>
              <a:t>Employees</a:t>
            </a:r>
            <a:r>
              <a:rPr lang="de-DE" sz="2800" dirty="0" smtClean="0"/>
              <a:t> </a:t>
            </a:r>
            <a:r>
              <a:rPr lang="de-DE" sz="2800" dirty="0"/>
              <a:t>– List 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Electrical Drives | BueP/BPS-IE | 201609-23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de-DE" sz="600" b="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" name="Inhaltsplatzhalter 5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026410" y="1372118"/>
            <a:ext cx="7680960" cy="401470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266700" y="1372118"/>
            <a:ext cx="2637108" cy="1155628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  <p:txBody>
          <a:bodyPr wrap="square" lIns="50930" tIns="25465" rIns="50930" bIns="25465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3" dirty="0">
                <a:solidFill>
                  <a:srgbClr val="000000"/>
                </a:solidFill>
              </a:rPr>
              <a:t>After that it will show the list of </a:t>
            </a:r>
            <a:r>
              <a:rPr lang="en-US" sz="1303" dirty="0" smtClean="0">
                <a:solidFill>
                  <a:srgbClr val="000000"/>
                </a:solidFill>
              </a:rPr>
              <a:t>employees </a:t>
            </a:r>
            <a:r>
              <a:rPr lang="en-US" sz="1303" dirty="0">
                <a:solidFill>
                  <a:srgbClr val="000000"/>
                </a:solidFill>
              </a:rPr>
              <a:t>with work title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3" dirty="0">
                <a:solidFill>
                  <a:srgbClr val="000000"/>
                </a:solidFill>
              </a:rPr>
              <a:t>Select only those </a:t>
            </a:r>
            <a:r>
              <a:rPr lang="en-US" sz="1303" dirty="0" smtClean="0">
                <a:solidFill>
                  <a:srgbClr val="000000"/>
                </a:solidFill>
              </a:rPr>
              <a:t>employees, who </a:t>
            </a:r>
            <a:r>
              <a:rPr lang="en-US" sz="1303" dirty="0">
                <a:solidFill>
                  <a:srgbClr val="000000"/>
                </a:solidFill>
              </a:rPr>
              <a:t>work on that day.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870966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Employees - Selected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201609-23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9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3" name="TextBox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266700" y="1316989"/>
            <a:ext cx="3825615" cy="416814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After selecting the employees. It will give the list of all available employees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Once observer click on the button of particular employee, it shows the list of activities 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1"/>
          <a:srcRect r="10082"/>
          <a:stretch/>
        </p:blipFill>
        <p:spPr>
          <a:xfrm>
            <a:off x="4669561" y="1525269"/>
            <a:ext cx="5905999" cy="37084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90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OPY.COMBOINDEX" val="0"/>
  <p:tag name="FIELD.BGROUP.CONTENT" val="Electrical Drives"/>
  <p:tag name="FIELD.BGROUP.COMBOINDEX" val="0"/>
  <p:tag name="FIELD.CHAPTER.CONTENT" val="Titel des Kapitels"/>
  <p:tag name="FIELD.CHAPTER.COMBOINDEX" val="0"/>
  <p:tag name="FIELD.DPT.CONTENT" val="BueP/BPS-IE"/>
  <p:tag name="MIWBCLNT.HOMEURL" val="\\SI41956.de.bosch.com\Folienbibliothek$\content\portal.htm"/>
  <p:tag name="FIELDS.INITIALIZED" val="1"/>
  <p:tag name="CONFIG" val="BOSCH2"/>
  <p:tag name="CFG.VERSION" val="0"/>
  <p:tag name="CFG.LAYOUTID" val="Bosch Layout 16:9 with Navigation Bar (new colored style)"/>
  <p:tag name="CFG.LAYOUTRES" val="BOSCH2_16_9_NAVI"/>
  <p:tag name="CFG.LAYOUT" val="BOSCH2"/>
  <p:tag name="MAPNAME" val="Map1"/>
  <p:tag name="LICENSEKEY" val="46504b9e-b1c9-48ed-967f-a36de42ae84b"/>
  <p:tag name="MLI" val="1"/>
  <p:tag name="ADM" val="1"/>
  <p:tag name="SLIDEMASTERMASTERNAME" val="Slide"/>
  <p:tag name="SLIDEMASTERSHAPESETGROUPCLASSNAME" val="ShapeSetGroup1"/>
  <p:tag name="SLIDEMASTERCOLORSETGROUPCLASSNAME" val="ColorSetGroup3"/>
  <p:tag name="SLIDEMASTERFONTSETGROUPCLASSNAME" val="FontSetGroup1"/>
  <p:tag name="SLIDEMASTERSTYLESETGROUPCLASSNAME" val="StyleSetGroup1"/>
  <p:tag name="TITLEMASTERMASTERNAME" val="TitleSlide"/>
  <p:tag name="TITLEMASTERSHAPESETGROUPCLASSNAME" val="ShapeSetGroup1"/>
  <p:tag name="TITLEMASTERCOLORSETGROUPCLASSNAME" val="ColorSetGroup3"/>
  <p:tag name="TITLEMASTERFONTSETGROUPCLASSNAME" val="FontSetGroup1"/>
  <p:tag name="TITLEMASTERSTYLESETGROUPCLASSNAME" val="StyleSetGroup1"/>
  <p:tag name="CFG.CUSTOMERVERSION" val="9"/>
  <p:tag name="AGCN" val="0"/>
  <p:tag name="FIELD.DPT.COMBOINDEX" val="-2"/>
  <p:tag name="LAYOUTLANGUAGE" val="1033"/>
  <p:tag name="ML_1" val="RB_BUE_ED"/>
  <p:tag name="ML_2" val="Bosch2.mcr"/>
  <p:tag name="ML_LAYOUT_RESOURCE" val="BOSCH2_16_9_NAVI.mcr"/>
  <p:tag name="FIELD.CONF.SUFFIX.CONTENT" val="\n | "/>
  <p:tag name="FIELD.CONF.COMBOINDEX" val="0"/>
  <p:tag name="FIELD.REM_ABL.SUFFIX.CONTENT" val="&#10;\n"/>
  <p:tag name="FIELD.REM_ABL.COMBOINDEX" val="-2"/>
  <p:tag name="FIELD.BGROUP.SUFFIX.CONTENT" val=" | "/>
  <p:tag name="FIELD.BGROUP.VALUE" val="Electrical Drives | "/>
  <p:tag name="FIELD.CHAPTER.VALUE" val="Titel des Kapitels"/>
  <p:tag name="FIELD.DPT.SUFFIX.CONTENT" val=" | "/>
  <p:tag name="FIELD.DPT.VALUE" val="BueP/BPS-IE | "/>
  <p:tag name="FIELD.DATE.COMBOINDEX" val="-2"/>
  <p:tag name="SLIDEMASTERMODIFIED" val="1"/>
  <p:tag name="TITLEMASTERMODIFIED" val="1"/>
  <p:tag name="FIELD.COPY.CONTENT" val="© Robert Bosch GmbH 2016. All rights reserved, also regarding any disposal, exploitation, reproduction, editing, distribution, as well as in the event of applications for industrial property rights."/>
  <p:tag name="FIELD.COPY.VALUE" val="© Robert Bosch GmbH 2016. All rights reserved, also regarding any disposal, exploitation, reproduction, editing, distribution, as well as in the event of applications for industrial property rights."/>
  <p:tag name="FIELD.DATE.CONTENT" val="201609-23"/>
  <p:tag name="FIELD.DATE.VALUE" val="201609-23"/>
  <p:tag name="FIELD.REM_ABL.CONTENT" val=""/>
  <p:tag name="FIELD.REM_ABL.VALUE" val=""/>
  <p:tag name="FIELD.REM_ANL.COMBOINDEX" val="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SHAPESETGROUPCLASSNAME" val="ShapeSetGroup1"/>
  <p:tag name="SHAPESETCLASSNAME" val="TitleSupergraphic1"/>
  <p:tag name="COLORSETGROUPCLASSNAME" val="ColorSetGroup3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  <p:tag name="COLORS" val="-2;-2;-2;-2;-1;-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1_SHAPECLASSPROTECTIONTYPE" val="31"/>
  <p:tag name="RECTANGLE 7_SHAPECLASSPROTECTIONTYPE" val="3"/>
  <p:tag name="RECTANGLE 9_SHAPECLASSPROTECTIONTYPE" val="63"/>
  <p:tag name="RECTANGLE 10_SHAPECLASSPROTECTIONTYPE" val="63"/>
  <p:tag name="RECTANGLE 11_SHAPECLASSPROTECTIONTYPE" val="63"/>
  <p:tag name="INHALTSPLATZHALTER 5_SHAPECLASSPROTECTIONTYPE" val="0"/>
  <p:tag name="TEXTBOX 12_SHAPECLASSPROTECTIONTYPE" val="25"/>
  <p:tag name="NBTXT" val="Employee – Data table"/>
  <p:tag name="AGTX" val="Employee – Data table"/>
  <p:tag name="FIELD.CHAPTER.COMBOINDEX" val="0"/>
  <p:tag name="FIELD.DPT.CONTENT" val="BueP/BPS-IE"/>
  <p:tag name="FIELD.DPT.VALUE" val="BueP/BPS-IE | "/>
  <p:tag name="FIELD.CHAPTER.CONTENT" val="Employee – Activities"/>
  <p:tag name="FIELD.CHAPTER.VALUE" val="Employee – Activities"/>
  <p:tag name="CONFIG" val="BOSCH2"/>
  <p:tag name="CONTENT PLACEHOLDER 5_SHAPECLASSPROTECTIONTYPE" val="0"/>
  <p:tag name="NBTXTC" val=""/>
  <p:tag name="AGTXC" val=""/>
  <p:tag name="FIELD.REM_ANL.COMBOINDEX" val="-2"/>
  <p:tag name="FIELD.DPT.COMBOINDEX" val="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FONTSETGROUPCLASSNAME" val="FontSetGroup1"/>
  <p:tag name="SHAPECLASSNAME" val="TitleOnTitleSlides"/>
  <p:tag name="SHAPECLASSPROTECTIONTYPE" val="0"/>
  <p:tag name="COLORSETGROUPCLASSNAME" val="ColorSetGroup3"/>
  <p:tag name="COLORS" val="Black;-1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BUE_ED"/>
  <p:tag name="ML_2" val="Bosch2.mcr"/>
  <p:tag name="ML_LAYOUT_RESOURCE" val="BOSCH2_16_9_NAVI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0"/>
  <p:tag name="FIELD.DPT.CONTENT" val="BueP/BPS-IE"/>
  <p:tag name="FIELD.DPT.VALUE" val="BueP/BPS-IE | "/>
  <p:tag name="FIELD.CHAPTER.CONTENT" val="Employee – Activities data table"/>
  <p:tag name="FIELD.CHAPTER.VALUE" val="Employee – Activities data table"/>
  <p:tag name="CONFIG" val="BOSCH2"/>
  <p:tag name="FIELD.REM_ANL.COMBOINDEX" val="-2"/>
  <p:tag name="FIELD.DPT.COMBOINDEX" val="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5_SHAPECLASSPROTECTIONTYPE" val="3"/>
  <p:tag name="RECTANGLE 8_SHAPECLASSPROTECTIONTYPE" val="63"/>
  <p:tag name="RECTANGLE 9_SHAPECLASSPROTECTIONTYPE" val="63"/>
  <p:tag name="RECTANGLE 10_SHAPECLASSPROTECTIONTYPE" val="63"/>
  <p:tag name="CONTENT PLACEHOLDER 6_SHAPECLASSPROTECTIONTYPE" val="0"/>
  <p:tag name="TEXTBOX 11_SHAPECLASSPROTECTIONTYPE" val="25"/>
  <p:tag name="TITLE 1_SHAPECLASSPROTECTIONTYPE" val="9"/>
  <p:tag name="NBTXT" val="Machine"/>
  <p:tag name="AGTX" val="Machine"/>
  <p:tag name="FIELD.CHAPTER.COMBOINDEX" val="0"/>
  <p:tag name="FIELD.DPT.CONTENT" val="BueP/BPS-IE"/>
  <p:tag name="FIELD.DPT.VALUE" val="BueP/BPS-IE | "/>
  <p:tag name="FIELD.CHAPTER.CONTENT" val="Machine"/>
  <p:tag name="FIELD.CHAPTER.VALUE" val="Machine"/>
  <p:tag name="CONFIG" val="BOSCH2"/>
  <p:tag name="NBTXTC" val=""/>
  <p:tag name="AGTXC" val=""/>
  <p:tag name="FIELD.REM_ANL.COMBOINDEX" val="-2"/>
  <p:tag name="FIELD.DPT.COMBOINDEX" val="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8_SHAPECLASSPROTECTIONTYPE" val="63"/>
  <p:tag name="RECTANGLE 9_SHAPECLASSPROTECTIONTYPE" val="63"/>
  <p:tag name="CONTENT PLACEHOLDER 2_SHAPECLASSPROTECTIONTYPE" val="0"/>
  <p:tag name="TEXTBOX 10_SHAPECLASSPROTECTIONTYPE" val="25"/>
  <p:tag name="TITLE 1_SHAPECLASSPROTECTIONTYPE" val="9"/>
  <p:tag name="NBTXT" val="What is MMA?"/>
  <p:tag name="AGTX" val="What is MMA?"/>
  <p:tag name="FIELD.CHAPTER.COMBOINDEX" val="0"/>
  <p:tag name="FIELD.DPT.CONTENT" val="BueP/BPS-IE"/>
  <p:tag name="FIELD.DPT.VALUE" val="BueP/BPS-IE | "/>
  <p:tag name="FIELD.CHAPTER.CONTENT" val="What is MMA?"/>
  <p:tag name="FIELD.CHAPTER.VALUE" val="What is MMA?"/>
  <p:tag name="CONFIG" val="BOSCH2"/>
  <p:tag name="NBTXTC" val=""/>
  <p:tag name="AGTXC" val=""/>
  <p:tag name="FIELD.REM_ANL.COMBOINDEX" val="-2"/>
  <p:tag name="FIELD.DPT.COMBOINDEX" val="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1_SHAPECLASSPROTECTIONTYPE" val="31"/>
  <p:tag name="RECTANGLE 6_SHAPECLASSPROTECTIONTYPE" val="3"/>
  <p:tag name="RECTANGLE 8_SHAPECLASSPROTECTIONTYPE" val="63"/>
  <p:tag name="RECTANGLE 10_SHAPECLASSPROTECTIONTYPE" val="63"/>
  <p:tag name="RECTANGLE 11_SHAPECLASSPROTECTIONTYPE" val="63"/>
  <p:tag name="INHALTSPLATZHALTER 5_SHAPECLASSPROTECTIONTYPE" val="0"/>
  <p:tag name="TEXTBOX 12_SHAPECLASSPROTECTIONTYPE" val="25"/>
  <p:tag name="NBTXT" val="Machine"/>
  <p:tag name="AGTX" val="Machine"/>
  <p:tag name="CONTENT PLACEHOLDER 14_SHAPECLASSPROTECTIONTYPE" val="0"/>
  <p:tag name="FIELD.CHAPTER.COMBOINDEX" val="0"/>
  <p:tag name="FIELD.DPT.CONTENT" val="BueP/BPS-IE"/>
  <p:tag name="FIELD.DPT.VALUE" val="BueP/BPS-IE | "/>
  <p:tag name="FIELD.CHAPTER.CONTENT" val="Machine - Lines"/>
  <p:tag name="FIELD.CHAPTER.VALUE" val="Machine - Lines"/>
  <p:tag name="CONFIG" val="BOSCH2"/>
  <p:tag name="NBTXTC" val=""/>
  <p:tag name="AGTXC" val=""/>
  <p:tag name="FIELD.REM_ANL.COMBOINDEX" val="-2"/>
  <p:tag name="FIELD.DPT.COMBOINDEX" val="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BUE_ED"/>
  <p:tag name="ML_2" val="Bosch2.mcr"/>
  <p:tag name="ML_LAYOUT_RESOURCE" val="BOSCH2_16_9_NAVI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0"/>
  <p:tag name="FIELD.DPT.CONTENT" val="BueP/BPS-IE"/>
  <p:tag name="FIELD.DPT.VALUE" val="BueP/BPS-IE | "/>
  <p:tag name="FIELD.CHAPTER.CONTENT" val="Machine – Lines data table"/>
  <p:tag name="FIELD.CHAPTER.VALUE" val="Machine – Lines data table"/>
  <p:tag name="CONFIG" val="BOSCH2"/>
  <p:tag name="INHALTSPLATZHALTER 5_SHAPECLASSPROTECTIONTYPE" val="0"/>
  <p:tag name="FIELD.REM_ANL.COMBOINDEX" val="-2"/>
  <p:tag name="FIELD.DPT.COMBOINDEX" val="-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1_SHAPECLASSPROTECTIONTYPE" val="31"/>
  <p:tag name="RECTANGLE 2_SHAPECLASSPROTECTIONTYPE" val="3"/>
  <p:tag name="RECTANGLE 6_SHAPECLASSPROTECTIONTYPE" val="63"/>
  <p:tag name="RECTANGLE 8_SHAPECLASSPROTECTIONTYPE" val="63"/>
  <p:tag name="RECTANGLE 9_SHAPECLASSPROTECTIONTYPE" val="63"/>
  <p:tag name="GRAFIK 6_SHAPECLASSPROTECTIONTYPE" val="0"/>
  <p:tag name="TEXTBOX 10_SHAPECLASSPROTECTIONTYPE" val="25"/>
  <p:tag name="NBTXT" val="Machine"/>
  <p:tag name="AGTX" val="Machine"/>
  <p:tag name="FIELD.CHAPTER.COMBOINDEX" val="0"/>
  <p:tag name="FIELD.DPT.CONTENT" val="BueP/BPS-IE"/>
  <p:tag name="FIELD.DPT.VALUE" val="BueP/BPS-IE | "/>
  <p:tag name="FIELD.CHAPTER.CONTENT" val="Machines – List "/>
  <p:tag name="FIELD.CHAPTER.VALUE" val="Machines – List "/>
  <p:tag name="CONFIG" val="BOSCH2"/>
  <p:tag name="NBTXTC" val=""/>
  <p:tag name="AGTXC" val=""/>
  <p:tag name="FIELD.REM_ANL.COMBOINDEX" val="-2"/>
  <p:tag name="FIELD.DPT.COMBOINDEX" val="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1_SHAPECLASSPROTECTIONTYPE" val="31"/>
  <p:tag name="RECTANGLE 7_SHAPECLASSPROTECTIONTYPE" val="3"/>
  <p:tag name="RECTANGLE 8_SHAPECLASSPROTECTIONTYPE" val="63"/>
  <p:tag name="RECTANGLE 10_SHAPECLASSPROTECTIONTYPE" val="63"/>
  <p:tag name="RECTANGLE 11_SHAPECLASSPROTECTIONTYPE" val="63"/>
  <p:tag name="INHALTSPLATZHALTER 4_SHAPECLASSPROTECTIONTYPE" val="0"/>
  <p:tag name="TEXTBOX 12_SHAPECLASSPROTECTIONTYPE" val="25"/>
  <p:tag name="NBTXT" val="Machine"/>
  <p:tag name="AGTX" val="Machine"/>
  <p:tag name="FIELD.CHAPTER.COMBOINDEX" val="0"/>
  <p:tag name="FIELD.DPT.CONTENT" val="BueP/BPS-IE"/>
  <p:tag name="FIELD.DPT.VALUE" val="BueP/BPS-IE | "/>
  <p:tag name="FIELD.CHAPTER.CONTENT" val="Machine – States list"/>
  <p:tag name="FIELD.CHAPTER.VALUE" val="Machine – States list"/>
  <p:tag name="CONFIG" val="BOSCH2"/>
  <p:tag name="CONTENT PLACEHOLDER 4_SHAPECLASSPROTECTIONTYPE" val="0"/>
  <p:tag name="NBTXTC" val=""/>
  <p:tag name="AGTXC" val=""/>
  <p:tag name="FIELD.REM_ANL.COMBOINDEX" val="-2"/>
  <p:tag name="FIELD.DPT.COMBOINDEX" val="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BUE_ED"/>
  <p:tag name="ML_2" val="Bosch2.mcr"/>
  <p:tag name="ML_LAYOUT_RESOURCE" val="BOSCH2_16_9_NAVI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0"/>
  <p:tag name="FIELD.DPT.CONTENT" val="BueP/BPS-IE"/>
  <p:tag name="FIELD.DPT.VALUE" val="BueP/BPS-IE | "/>
  <p:tag name="FIELD.CHAPTER.CONTENT" val="Machine – State data table"/>
  <p:tag name="FIELD.CHAPTER.VALUE" val="Machine – State data table"/>
  <p:tag name="CONFIG" val="BOSCH2"/>
  <p:tag name="FIELD.REM_ANL.COMBOINDEX" val="-2"/>
  <p:tag name="FIELD.DPT.COMBOINDEX" val="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7_SHAPECLASSPROTECTIONTYPE" val="31"/>
  <p:tag name="RECTANGLE 10_SHAPECLASSPROTECTIONTYPE" val="3"/>
  <p:tag name="RECTANGLE 11_SHAPECLASSPROTECTIONTYPE" val="63"/>
  <p:tag name="RECTANGLE 15_SHAPECLASSPROTECTIONTYPE" val="63"/>
  <p:tag name="RECTANGLE 17_SHAPECLASSPROTECTIONTYPE" val="63"/>
  <p:tag name="INHALTSPLATZHALTER 4_SHAPECLASSPROTECTIONTYPE" val="0"/>
  <p:tag name="TEXTBOX 18_SHAPECLASSPROTECTIONTYPE" val="25"/>
  <p:tag name="TITEL 1_SHAPECLASSPROTECTIONTYPE" val="9"/>
  <p:tag name="NBTXT" val="Tree structure of Machines at Place/Area"/>
  <p:tag name="AGTX" val="Tree structure of Machines at Place/Area"/>
  <p:tag name="CONTENT PLACEHOLDER 19_SHAPECLASSPROTECTIONTYPE" val="0"/>
  <p:tag name="FIELD.CHAPTER.COMBOINDEX" val="0"/>
  <p:tag name="FIELD.DPT.CONTENT" val="BueP/BPS-IE"/>
  <p:tag name="FIELD.DPT.VALUE" val="BueP/BPS-IE | "/>
  <p:tag name="FIELD.CHAPTER.CONTENT" val="Machines - Tree structure "/>
  <p:tag name="FIELD.CHAPTER.VALUE" val="Machines - Tree structure "/>
  <p:tag name="CONFIG" val="BOSCH2"/>
  <p:tag name="NBTXTC" val=""/>
  <p:tag name="AGTXC" val=""/>
  <p:tag name="FIELD.REM_ANL.COMBOINDEX" val="-2"/>
  <p:tag name="FIELD.DPT.COMBOINDEX" val="-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BUE_ED"/>
  <p:tag name="ML_2" val="Bosch2.mcr"/>
  <p:tag name="ML_LAYOUT_RESOURCE" val="BOSCH2_16_9_NAVI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0"/>
  <p:tag name="FIELD.DPT.CONTENT" val="BueP/BPS-IE"/>
  <p:tag name="FIELD.DPT.VALUE" val="BueP/BPS-IE | "/>
  <p:tag name="FIELD.CHAPTER.CONTENT" val="Machines - Tree structure data table"/>
  <p:tag name="FIELD.CHAPTER.VALUE" val="Machines - Tree structure data table"/>
  <p:tag name="CONFIG" val="BOSCH2"/>
  <p:tag name="INHALTSPLATZHALTER 4_SHAPECLASSPROTECTIONTYPE" val="0"/>
  <p:tag name="FIELD.REM_ANL.COMBOINDEX" val="-2"/>
  <p:tag name="FIELD.DPT.COMBOINDEX" val="-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AGTX" val="Observer (Beobachter)"/>
  <p:tag name="FIELD.CHAPTER.COMBOINDEX" val="0"/>
  <p:tag name="FIELD.DPT.CONTENT" val="BueP/BPS-IE"/>
  <p:tag name="FIELD.DPT.VALUE" val="BueP/BPS-IE | "/>
  <p:tag name="FIELD.CHAPTER.CONTENT" val="Observer (Beobachter)"/>
  <p:tag name="FIELD.CHAPTER.VALUE" val="Observer (Beobachter)"/>
  <p:tag name="CONFIG" val="BOSCH2"/>
  <p:tag name="NBTXTC" val=""/>
  <p:tag name="AGTXC" val=""/>
  <p:tag name="FIELD.REM_ANL.COMBOINDEX" val="-2"/>
  <p:tag name="FIELD.DPT.COMBOINDEX" val="-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5_SHAPECLASSPROTECTIONTYPE" val="0"/>
  <p:tag name="TEXTBOX 11_SHAPECLASSPROTECTIONTYPE" val="25"/>
  <p:tag name="TITLE 1_SHAPECLASSPROTECTIONTYPE" val="9"/>
  <p:tag name="NBTXT" val="Analysis of data"/>
  <p:tag name="AGTX" val="Analysis of data"/>
  <p:tag name="CONTENT PLACEHOLDER 1_SHAPECLASSPROTECTIONTYPE" val="0"/>
  <p:tag name="FIELD.CHAPTER.COMBOINDEX" val="0"/>
  <p:tag name="FIELD.DPT.CONTENT" val="BueP/BPS-IE"/>
  <p:tag name="FIELD.DPT.VALUE" val="BueP/BPS-IE | "/>
  <p:tag name="FIELD.CHAPTER.CONTENT" val="Analysis of data"/>
  <p:tag name="FIELD.CHAPTER.VALUE" val="Analysis of data"/>
  <p:tag name="CONFIG" val="BOSCH2"/>
  <p:tag name="CONTENT PLACEHOLDER 3_SHAPECLASSPROTECTIONTYPE" val="0"/>
  <p:tag name="NBTXTC" val=""/>
  <p:tag name="AGTXC" val=""/>
  <p:tag name="FIELD.REM_ANL.COMBOINDEX" val="-2"/>
  <p:tag name="FIELD.DPT.COMBOINDEX" val="-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7_SHAPECLASSPROTECTIONTYPE" val="3"/>
  <p:tag name="RECTANGLE 8_SHAPECLASSPROTECTIONTYPE" val="63"/>
  <p:tag name="RECTANGLE 9_SHAPECLASSPROTECTIONTYPE" val="63"/>
  <p:tag name="RECTANGLE 10_SHAPECLASSPROTECTIONTYPE" val="63"/>
  <p:tag name="INHALTSPLATZHALTER 2_SHAPECLASSPROTECTIONTYPE" val="0"/>
  <p:tag name="TEXTBOX 11_SHAPECLASSPROTECTIONTYPE" val="25"/>
  <p:tag name="TITEL 1_SHAPECLASSPROTECTIONTYPE" val="9"/>
  <p:tag name="NBTXT" val="Observer - Data table"/>
  <p:tag name="AGTX" val="Observer - Data table"/>
  <p:tag name="FIELD.CHAPTER.COMBOINDEX" val="0"/>
  <p:tag name="FIELD.DPT.CONTENT" val="BueP/BPS-IE"/>
  <p:tag name="FIELD.DPT.VALUE" val="BueP/BPS-IE | "/>
  <p:tag name="FIELD.CHAPTER.CONTENT" val="Observer - Data table"/>
  <p:tag name="FIELD.CHAPTER.VALUE" val="Observer - Data table"/>
  <p:tag name="CONFIG" val="BOSCH2"/>
  <p:tag name="CONTENT PLACEHOLDER 2_SHAPECLASSPROTECTIONTYPE" val="0"/>
  <p:tag name="NBTXTC" val=""/>
  <p:tag name="AGTXC" val=""/>
  <p:tag name="FIELD.REM_ANL.COMBOINDEX" val="-2"/>
  <p:tag name="FIELD.DPT.COMBOINDEX" val="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4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Place (Bereich)"/>
  <p:tag name="AGTX" val="Place (Bereich)"/>
  <p:tag name="FIELD.CHAPTER.COMBOINDEX" val="0"/>
  <p:tag name="FIELD.DPT.CONTENT" val="BueP/BPS-IE"/>
  <p:tag name="FIELD.DPT.VALUE" val="BueP/BPS-IE | "/>
  <p:tag name="FIELD.CHAPTER.CONTENT" val="Area (Bereich)"/>
  <p:tag name="FIELD.CHAPTER.VALUE" val="Area (Bereich)"/>
  <p:tag name="CONFIG" val="BOSCH2"/>
  <p:tag name="NBTXTC" val=""/>
  <p:tag name="AGTXC" val=""/>
  <p:tag name="FIELD.REM_ANL.COMBOINDEX" val="-2"/>
  <p:tag name="FIELD.DPT.COMBOINDEX" val="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3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7_SHAPECLASSPROTECTIONTYPE" val="3"/>
  <p:tag name="RECTANGLE 8_SHAPECLASSPROTECTIONTYPE" val="63"/>
  <p:tag name="RECTANGLE 9_SHAPECLASSPROTECTIONTYPE" val="63"/>
  <p:tag name="RECTANGLE 10_SHAPECLASSPROTECTIONTYPE" val="63"/>
  <p:tag name="INHALTSPLATZHALTER 4_SHAPECLASSPROTECTIONTYPE" val="0"/>
  <p:tag name="TEXTBOX 11_SHAPECLASSPROTECTIONTYPE" val="25"/>
  <p:tag name="TITEL 1_SHAPECLASSPROTECTIONTYPE" val="9"/>
  <p:tag name="NBTXT" val="Place – Data table"/>
  <p:tag name="AGTX" val="Place – Data table"/>
  <p:tag name="FIELD.CHAPTER.COMBOINDEX" val="0"/>
  <p:tag name="FIELD.DPT.CONTENT" val="BueP/BPS-IE"/>
  <p:tag name="FIELD.DPT.VALUE" val="BueP/BPS-IE | "/>
  <p:tag name="FIELD.CHAPTER.CONTENT" val="Area – Data table"/>
  <p:tag name="FIELD.CHAPTER.VALUE" val="Area – Data table"/>
  <p:tag name="CONFIG" val="BOSCH2"/>
  <p:tag name="CONTENT PLACEHOLDER 4_SHAPECLASSPROTECTIONTYPE" val="0"/>
  <p:tag name="NBTXTC" val=""/>
  <p:tag name="AGTXC" val=""/>
  <p:tag name="FIELD.REM_ANL.COMBOINDEX" val="-2"/>
  <p:tag name="FIELD.DPT.COMBOINDEX" val="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3"/>
  <p:tag name="FONTSETGROUPCLASSNAME" val="FontSetGroup1"/>
  <p:tag name="SHAPECLASSNAME" val="TitleOnTitleSlides"/>
  <p:tag name="SHAPECLASSPROTECTIONTYP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7_SHAPECLASSPROTECTIONTYPE" val="31"/>
  <p:tag name="RECTANGLE 8_SHAPECLASSPROTECTIONTYPE" val="3"/>
  <p:tag name="RECTANGLE 10_SHAPECLASSPROTECTIONTYPE" val="63"/>
  <p:tag name="RECTANGLE 11_SHAPECLASSPROTECTIONTYPE" val="63"/>
  <p:tag name="RECTANGLE 12_SHAPECLASSPROTECTIONTYPE" val="63"/>
  <p:tag name="INHALTSPLATZHALTER 5_SHAPECLASSPROTECTIONTYPE" val="0"/>
  <p:tag name="TEXTBOX 13_SHAPECLASSPROTECTIONTYPE" val="25"/>
  <p:tag name="TITEL 1_SHAPECLASSPROTECTIONTYPE" val="9"/>
  <p:tag name="NBTXT" val="Employee(Mitarbeiter)"/>
  <p:tag name="AGTX" val="Employee(Mitarbeiter)"/>
  <p:tag name="CONTENT PLACEHOLDER 14_SHAPECLASSPROTECTIONTYPE" val="0"/>
  <p:tag name="FIELD.CHAPTER.COMBOINDEX" val="0"/>
  <p:tag name="FIELD.DPT.CONTENT" val="BueP/BPS-IE"/>
  <p:tag name="FIELD.DPT.VALUE" val="BueP/BPS-IE | "/>
  <p:tag name="FIELD.CHAPTER.CONTENT" val="Employee(Mitarbeiter)- Time Slot"/>
  <p:tag name="FIELD.CHAPTER.VALUE" val="Employee(Mitarbeiter)- Time Slot"/>
  <p:tag name="CONFIG" val="BOSCH2"/>
  <p:tag name="NBTXTC" val=""/>
  <p:tag name="AGTXC" val=""/>
  <p:tag name="FIELD.REM_ANL.COMBOINDEX" val="-2"/>
  <p:tag name="FIELD.DPT.COMBOINDEX" val="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BUE_ED"/>
  <p:tag name="ML_2" val="Bosch2.mcr"/>
  <p:tag name="ML_LAYOUT_RESOURCE" val="BOSCH2_16_9_NAVI.mcr"/>
  <p:tag name="SHAPESETGROUPCLASSNAME" val="ShapeSetGroup1"/>
  <p:tag name="SHAPESETCLASSNAME" val="TitleSupergraphic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PICTURE 5_SHAPECLASSPROTECTIONTYPE" val="15"/>
  <p:tag name="SUBTITLE 2_SHAPECLASSPROTECTIONTYPE" val="0"/>
  <p:tag name="TITLE 1_SHAPECLASSPROTECTIONTYPE" val="0"/>
  <p:tag name="FIELD.CHAPTER.CONTENT" val="Titel des Kapitels"/>
  <p:tag name="FIELD.CHAPTER.VALUE" val="Titel des Kapitels"/>
  <p:tag name="FIELD.CHAPTER.COMBOINDEX" val="0"/>
  <p:tag name="FIELD.DPT.CONTENT" val="BueP/BPS-IE"/>
  <p:tag name="FIELD.DPT.VALUE" val="BueP/BPS-IE | "/>
  <p:tag name="COLORSETGROUPCLASSNAME" val="ColorSetGroup3"/>
  <p:tag name="CONFIG" val="BOSCH2"/>
  <p:tag name="PICTURE 6_SHAPECLASSPROTECTIONTYPE" val="15"/>
  <p:tag name="PICTURE 7_SHAPECLASSPROTECTIONTYPE" val="15"/>
  <p:tag name="PICTURE 8_SHAPECLASSPROTECTIONTYPE" val="15"/>
  <p:tag name="FIELD.REM_ANL.COMBOINDEX" val="-2"/>
  <p:tag name="FIELD.DPT.COMBOINDEX" val="-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BUE_ED"/>
  <p:tag name="ML_2" val="Bosch2.mcr"/>
  <p:tag name="ML_LAYOUT_RESOURCE" val="BOSCH2_16_9_NAVI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0"/>
  <p:tag name="FIELD.DPT.CONTENT" val="BueP/BPS-IE"/>
  <p:tag name="FIELD.DPT.VALUE" val="BueP/BPS-IE | "/>
  <p:tag name="FIELD.CHAPTER.CONTENT" val="Employees – List "/>
  <p:tag name="FIELD.CHAPTER.VALUE" val="Employees – List "/>
  <p:tag name="CONFIG" val="BOSCH2"/>
  <p:tag name="INHALTSPLATZHALTER 5_SHAPECLASSPROTECTIONTYPE" val="0"/>
  <p:tag name="FIELD.REM_ANL.COMBOINDEX" val="-2"/>
  <p:tag name="FIELD.DPT.COMBOINDEX" val="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ETCLASSNAME" val="ColorSet1"/>
  <p:tag name="MLI" val="1"/>
  <p:tag name="SHAPESETGROUPCLASSNAME" val="ShapeSetGroup1"/>
  <p:tag name="SHAPESETCLASSNAME" val="TitleSupergraphic1"/>
  <p:tag name="FONTSETGROUPCLASSNAME" val="FontSetGroup1"/>
  <p:tag name="SHAPECLASSNAME" val="HiddenSubtitle"/>
  <p:tag name="SHAPECLASSPROTECTIONTYPE" val="0"/>
  <p:tag name="COLORSETGROUPCLASSNAME" val="ColorSetGroup3"/>
  <p:tag name="ML_SENDTOBACK" val=" 1"/>
  <p:tag name="COLORS" val="-2;-2;-2;-2;-1;-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5_SHAPECLASSPROTECTIONTYPE" val="3"/>
  <p:tag name="RECTANGLE 8_SHAPECLASSPROTECTIONTYPE" val="63"/>
  <p:tag name="RECTANGLE 9_SHAPECLASSPROTECTIONTYPE" val="63"/>
  <p:tag name="RECTANGLE 10_SHAPECLASSPROTECTIONTYPE" val="63"/>
  <p:tag name="INHALTSPLATZHALTER 7_SHAPECLASSPROTECTIONTYPE" val="0"/>
  <p:tag name="TEXTBOX 11_SHAPECLASSPROTECTIONTYPE" val="25"/>
  <p:tag name="TITEL 1_SHAPECLASSPROTECTIONTYPE" val="9"/>
  <p:tag name="NBTXT" val="Employee"/>
  <p:tag name="AGTX" val="Employee"/>
  <p:tag name="FIELD.CHAPTER.COMBOINDEX" val="0"/>
  <p:tag name="FIELD.DPT.CONTENT" val="BueP/BPS-IE"/>
  <p:tag name="FIELD.DPT.VALUE" val="BueP/BPS-IE | "/>
  <p:tag name="FIELD.CHAPTER.CONTENT" val="Employees - Selected"/>
  <p:tag name="FIELD.CHAPTER.VALUE" val="Employees - Selected"/>
  <p:tag name="CONFIG" val="BOSCH2"/>
  <p:tag name="CONTENT PLACEHOLDER 7_SHAPECLASSPROTECTIONTYPE" val="0"/>
  <p:tag name="NBTXTC" val=""/>
  <p:tag name="AGTXC" val=""/>
  <p:tag name="FIELD.REM_ANL.COMBOINDEX" val="-2"/>
  <p:tag name="FIELD.DPT.COMBOINDEX" val="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SHAPESETGROUPCLASSNAME" val="ShapeSetGroup1"/>
  <p:tag name="SHAPESETCLASSNAME" val="TitleSupergraphic1"/>
  <p:tag name="COLORSETGROUPCLASSNAME" val="ColorSetGroup3"/>
  <p:tag name="FONTSETGROUPCLASSNAME" val="FontSetGroup1"/>
  <p:tag name="SHAPECLASSFILE" val="Bosch-Supergraphic-P1-16-9.png"/>
  <p:tag name="MLI" val="1"/>
  <p:tag name="SHAPECLASSNAME" val="Supergraphic1"/>
  <p:tag name="SHAPECLASSPROTECTIONTYPE" val="15"/>
  <p:tag name="COLORS" val="-2;-2;-2;-2;-1;-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7_SHAPECLASSPROTECTIONTYPE" val="31"/>
  <p:tag name="RECTANGLE 9_SHAPECLASSPROTECTIONTYPE" val="3"/>
  <p:tag name="RECTANGLE 10_SHAPECLASSPROTECTIONTYPE" val="63"/>
  <p:tag name="RECTANGLE 11_SHAPECLASSPROTECTIONTYPE" val="63"/>
  <p:tag name="RECTANGLE 12_SHAPECLASSPROTECTIONTYPE" val="63"/>
  <p:tag name="INHALTSPLATZHALTER 4_SHAPECLASSPROTECTIONTYPE" val="0"/>
  <p:tag name="TEXTBOX 13_SHAPECLASSPROTECTIONTYPE" val="25"/>
  <p:tag name="TITEL 1_SHAPECLASSPROTECTIONTYPE" val="9"/>
  <p:tag name="NBTXT" val="Employee – Data table"/>
  <p:tag name="AGTX" val="Employee – Data table"/>
  <p:tag name="FIELD.CHAPTER.COMBOINDEX" val="0"/>
  <p:tag name="FIELD.DPT.CONTENT" val="BueP/BPS-IE"/>
  <p:tag name="FIELD.DPT.VALUE" val="BueP/BPS-IE | "/>
  <p:tag name="FIELD.CHAPTER.CONTENT" val="Employee – Data table"/>
  <p:tag name="FIELD.CHAPTER.VALUE" val="Employee – Data table"/>
  <p:tag name="CONFIG" val="BOSCH2"/>
  <p:tag name="CONTENT PLACEHOLDER 4_SHAPECLASSPROTECTIONTYPE" val="0"/>
  <p:tag name="NBTXTC" val=""/>
  <p:tag name="AGTXC" val=""/>
  <p:tag name="FIELD.REM_ANL.COMBOINDEX" val="-2"/>
  <p:tag name="FIELD.DPT.COMBOINDEX" val="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SHAPESETGROUPCLASSNAME" val="ShapeSetGroup1"/>
  <p:tag name="SHAPESETCLASSNAME" val="TitleSupergraphic1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  <p:tag name="COLORS" val="-2;-2;-2;-2;-1;-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BUE_ED"/>
  <p:tag name="ML_2" val="Bosch2.mcr"/>
  <p:tag name="ML_LAYOUT_RESOURCE" val="BOSCH2_16_9_NAVI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0"/>
  <p:tag name="FIELD.DPT.CONTENT" val="BueP/BPS-IE"/>
  <p:tag name="FIELD.DPT.VALUE" val="BueP/BPS-IE | "/>
  <p:tag name="FIELD.CHAPTER.CONTENT" val="Employee – Functions data table"/>
  <p:tag name="FIELD.CHAPTER.VALUE" val="Employee – Functions data table"/>
  <p:tag name="CONFIG" val="BOSCH2"/>
  <p:tag name="FIELD.REM_ANL.COMBOINDEX" val="-2"/>
  <p:tag name="FIELD.DPT.COMBOINDEX" val="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FONTCOLOR" val="Black"/>
  <p:tag name="FONTCOLOR2" val="LightGray"/>
  <p:tag name="FONTCOLOR3" val="LightGray"/>
  <p:tag name="RUNS.FONT" val="3"/>
  <p:tag name="COLORS" val="-2;-2;-2;-2;-3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9C79B100-3E8C-49C0-8475-54E7D673F8CF}" vid="{0EBFA600-AC06-4417-8FA0-E8FF3BF23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DefaultBosch2016</Template>
  <TotalTime>0</TotalTime>
  <Words>1529</Words>
  <Application>Microsoft Office PowerPoint</Application>
  <PresentationFormat>Benutzerdefiniert</PresentationFormat>
  <Paragraphs>146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Bosch Office Sans</vt:lpstr>
      <vt:lpstr>Calibri</vt:lpstr>
      <vt:lpstr>Wingdings</vt:lpstr>
      <vt:lpstr>Wingdings 3</vt:lpstr>
      <vt:lpstr>Bosch</vt:lpstr>
      <vt:lpstr> USER-guide  Multi-Moment Analysis (MMA) Tool BueP   Status: 2016-09-23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Multi-Moment-Analyse(MMA)</dc:title>
  <dc:creator>FIXED-TERM Ekghare Gaurav Dayanand (BueP/BPS-IE)</dc:creator>
  <cp:lastModifiedBy>Bickel Boris (BueP/BPS-IE)</cp:lastModifiedBy>
  <cp:revision>80</cp:revision>
  <dcterms:created xsi:type="dcterms:W3CDTF">2016-09-13T14:01:48Z</dcterms:created>
  <dcterms:modified xsi:type="dcterms:W3CDTF">2016-09-23T07:55:13Z</dcterms:modified>
</cp:coreProperties>
</file>