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80" r:id="rId5"/>
    <p:sldId id="281" r:id="rId6"/>
    <p:sldId id="295" r:id="rId7"/>
    <p:sldId id="296" r:id="rId8"/>
    <p:sldId id="282" r:id="rId9"/>
    <p:sldId id="299" r:id="rId10"/>
    <p:sldId id="298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0" r:id="rId24"/>
    <p:sldId id="297" r:id="rId25"/>
  </p:sldIdLst>
  <p:sldSz cx="10969625" cy="617061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buFontTx/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34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822"/>
      </p:cViewPr>
      <p:guideLst>
        <p:guide orient="horz" pos="160"/>
        <p:guide orient="horz" pos="656"/>
        <p:guide orient="horz" pos="816"/>
        <p:guide orient="horz" pos="3440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6287F-1174-46B6-8AA1-7C660A733BD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4C993-1D92-463F-B9A7-7E172183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4C993-1D92-463F-B9A7-7E172183B6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4C993-1D92-463F-B9A7-7E172183B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65" y="648000"/>
            <a:ext cx="10275808" cy="388800"/>
          </a:xfrm>
        </p:spPr>
        <p:txBody>
          <a:bodyPr anchor="t" anchorCtr="0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65" y="1296000"/>
            <a:ext cx="10275808" cy="41688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5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35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1" y="328614"/>
            <a:ext cx="6895434" cy="522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0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28" y="1538289"/>
            <a:ext cx="9460587" cy="25669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28" y="4129088"/>
            <a:ext cx="9460587" cy="13509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2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6" y="1296000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4" y="1295999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1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8" y="328613"/>
            <a:ext cx="9460587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9" y="1512888"/>
            <a:ext cx="4641401" cy="741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9" y="2254250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0"/>
            <a:ext cx="4662567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0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8" y="411163"/>
            <a:ext cx="3538725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7" y="889001"/>
            <a:ext cx="5553597" cy="438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8" y="1851025"/>
            <a:ext cx="3538725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96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8" y="411163"/>
            <a:ext cx="3538725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7" y="889001"/>
            <a:ext cx="5553597" cy="4384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8" y="1851025"/>
            <a:ext cx="3538725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19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7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4" name="Picture 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615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600" indent="-273600" algn="l" defTabSz="914400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800" indent="-205200" algn="l" defTabSz="914400" rtl="0" eaLnBrk="1" latinLnBrk="0" hangingPunct="1">
        <a:lnSpc>
          <a:spcPct val="102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.emf"/><Relationship Id="rId5" Type="http://schemas.openxmlformats.org/officeDocument/2006/relationships/tags" Target="../tags/tag8.xml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9.JP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image" Target="../media/image11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image" Target="../media/image12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../media/image13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../media/image14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image" Target="../media/image15.png"/><Relationship Id="rId5" Type="http://schemas.openxmlformats.org/officeDocument/2006/relationships/tags" Target="../tags/tag17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image" Target="../media/image16.pn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image" Target="../media/image17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0.xml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image" Target="../media/image18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image" Target="../media/image19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10.xml"/><Relationship Id="rId10" Type="http://schemas.openxmlformats.org/officeDocument/2006/relationships/tags" Target="../tags/tag215.xml"/><Relationship Id="rId4" Type="http://schemas.openxmlformats.org/officeDocument/2006/relationships/tags" Target="../tags/tag209.xml"/><Relationship Id="rId9" Type="http://schemas.openxmlformats.org/officeDocument/2006/relationships/tags" Target="../tags/tag2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image" Target="../media/image20.png"/><Relationship Id="rId5" Type="http://schemas.openxmlformats.org/officeDocument/2006/relationships/tags" Target="../tags/tag22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9.xml"/><Relationship Id="rId9" Type="http://schemas.openxmlformats.org/officeDocument/2006/relationships/tags" Target="../tags/tag2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tags" Target="../tags/tag242.xml"/><Relationship Id="rId3" Type="http://schemas.openxmlformats.org/officeDocument/2006/relationships/tags" Target="../tags/tag227.xml"/><Relationship Id="rId21" Type="http://schemas.openxmlformats.org/officeDocument/2006/relationships/tags" Target="../tags/tag245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20" Type="http://schemas.openxmlformats.org/officeDocument/2006/relationships/tags" Target="../tags/tag244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10" Type="http://schemas.openxmlformats.org/officeDocument/2006/relationships/tags" Target="../tags/tag234.xml"/><Relationship Id="rId19" Type="http://schemas.openxmlformats.org/officeDocument/2006/relationships/tags" Target="../tags/tag243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Relationship Id="rId2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image" Target="../media/image21.png"/><Relationship Id="rId5" Type="http://schemas.openxmlformats.org/officeDocument/2006/relationships/tags" Target="../tags/tag25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49.xml"/><Relationship Id="rId9" Type="http://schemas.openxmlformats.org/officeDocument/2006/relationships/tags" Target="../tags/tag2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5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5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6.JP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7.JP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solidFill>
            <a:scrgbClr r="0" g="0" b="0">
              <a:alpha val="0"/>
            </a:scrgbClr>
          </a:solidFill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r>
              <a:rPr lang="en-US" dirty="0" smtClean="0"/>
              <a:t>Multi-Moment-</a:t>
            </a:r>
            <a:r>
              <a:rPr lang="en-US" dirty="0" err="1" smtClean="0"/>
              <a:t>Analyse</a:t>
            </a:r>
            <a:r>
              <a:rPr lang="en-US" dirty="0" smtClean="0"/>
              <a:t>(MMA)</a:t>
            </a:r>
            <a:endParaRPr lang="en-US" dirty="0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solidFill>
            <a:scrgbClr r="0" g="0" b="0">
              <a:alpha val="0"/>
            </a:scrgbClr>
          </a:solidFill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>
            <p:custDataLst>
              <p:tags r:id="rId7"/>
            </p:custDataLst>
          </p:nvPr>
        </p:nvSpPr>
        <p:spPr>
          <a:xfrm>
            <a:off x="0" y="2613745"/>
            <a:ext cx="10853420" cy="24150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b="1" kern="0" dirty="0" smtClean="0">
                <a:solidFill>
                  <a:schemeClr val="bg1"/>
                </a:solidFill>
              </a:rPr>
              <a:t>Multi-Moment Analysis</a:t>
            </a:r>
          </a:p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b="1" kern="0" dirty="0" smtClean="0">
              <a:solidFill>
                <a:schemeClr val="bg1"/>
              </a:solidFill>
            </a:endParaRPr>
          </a:p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(MMA)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48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smtClean="0">
                <a:solidFill>
                  <a:srgbClr val="08427E"/>
                </a:solidFill>
              </a:rPr>
              <a:t>Observer(Beobachter)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10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554990" y="829310"/>
            <a:ext cx="10017760" cy="476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de-DE" kern="0" dirty="0" smtClean="0">
                <a:solidFill>
                  <a:srgbClr val="000000"/>
                </a:solidFill>
              </a:rPr>
              <a:t>Double </a:t>
            </a:r>
            <a:r>
              <a:rPr lang="de-DE" kern="0" dirty="0" err="1" smtClean="0">
                <a:solidFill>
                  <a:srgbClr val="000000"/>
                </a:solidFill>
              </a:rPr>
              <a:t>click</a:t>
            </a:r>
            <a:r>
              <a:rPr lang="de-DE" kern="0" dirty="0" smtClean="0">
                <a:solidFill>
                  <a:srgbClr val="000000"/>
                </a:solidFill>
              </a:rPr>
              <a:t> on Data </a:t>
            </a:r>
            <a:r>
              <a:rPr lang="de-DE" kern="0" dirty="0" err="1" smtClean="0">
                <a:solidFill>
                  <a:srgbClr val="000000"/>
                </a:solidFill>
              </a:rPr>
              <a:t>button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to</a:t>
            </a:r>
            <a:r>
              <a:rPr lang="de-DE" kern="0" dirty="0" smtClean="0">
                <a:solidFill>
                  <a:srgbClr val="000000"/>
                </a:solidFill>
              </a:rPr>
              <a:t> update </a:t>
            </a:r>
            <a:r>
              <a:rPr lang="de-DE" kern="0" dirty="0" err="1" smtClean="0">
                <a:solidFill>
                  <a:srgbClr val="000000"/>
                </a:solidFill>
              </a:rPr>
              <a:t>or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delete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data</a:t>
            </a:r>
            <a:r>
              <a:rPr lang="de-DE" kern="0" dirty="0" smtClean="0">
                <a:solidFill>
                  <a:srgbClr val="000000"/>
                </a:solidFill>
              </a:rPr>
              <a:t>. Same </a:t>
            </a:r>
            <a:r>
              <a:rPr lang="de-DE" kern="0" dirty="0" err="1" smtClean="0">
                <a:solidFill>
                  <a:srgbClr val="000000"/>
                </a:solidFill>
              </a:rPr>
              <a:t>applies</a:t>
            </a:r>
            <a:r>
              <a:rPr lang="de-DE" kern="0" dirty="0" smtClean="0">
                <a:solidFill>
                  <a:srgbClr val="000000"/>
                </a:solidFill>
              </a:rPr>
              <a:t>  </a:t>
            </a:r>
            <a:r>
              <a:rPr lang="de-DE" kern="0" dirty="0" err="1" smtClean="0">
                <a:solidFill>
                  <a:srgbClr val="000000"/>
                </a:solidFill>
              </a:rPr>
              <a:t>for</a:t>
            </a:r>
            <a:r>
              <a:rPr lang="de-DE" kern="0" dirty="0" smtClean="0">
                <a:solidFill>
                  <a:srgbClr val="000000"/>
                </a:solidFill>
              </a:rPr>
              <a:t> all </a:t>
            </a:r>
            <a:r>
              <a:rPr lang="de-DE" kern="0" dirty="0" err="1" smtClean="0">
                <a:solidFill>
                  <a:srgbClr val="000000"/>
                </a:solidFill>
              </a:rPr>
              <a:t>data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button</a:t>
            </a:r>
            <a:r>
              <a:rPr lang="de-DE" kern="0" dirty="0">
                <a:solidFill>
                  <a:srgbClr val="000000"/>
                </a:solidFill>
              </a:rPr>
              <a:t>.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470660"/>
            <a:ext cx="10345419" cy="3992880"/>
          </a:xfrm>
          <a:prstGeom prst="rect">
            <a:avLst/>
          </a:prstGeom>
        </p:spPr>
      </p:pic>
      <p:sp>
        <p:nvSpPr>
          <p:cNvPr id="13" name="Up Arrow 12"/>
          <p:cNvSpPr/>
          <p:nvPr>
            <p:custDataLst>
              <p:tags r:id="rId10"/>
            </p:custDataLst>
          </p:nvPr>
        </p:nvSpPr>
        <p:spPr>
          <a:xfrm>
            <a:off x="1120140" y="357124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Up Arrow 15"/>
          <p:cNvSpPr/>
          <p:nvPr>
            <p:custDataLst>
              <p:tags r:id="rId11"/>
            </p:custDataLst>
          </p:nvPr>
        </p:nvSpPr>
        <p:spPr>
          <a:xfrm>
            <a:off x="4878070" y="378841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Up Arrow 16"/>
          <p:cNvSpPr/>
          <p:nvPr>
            <p:custDataLst>
              <p:tags r:id="rId12"/>
            </p:custDataLst>
          </p:nvPr>
        </p:nvSpPr>
        <p:spPr>
          <a:xfrm>
            <a:off x="5962014" y="378841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3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smtClean="0">
                <a:solidFill>
                  <a:srgbClr val="08427E"/>
                </a:solidFill>
              </a:rPr>
              <a:t>Area(Bereich)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11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554990" y="829310"/>
            <a:ext cx="10017760" cy="476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areas</a:t>
            </a:r>
            <a:r>
              <a:rPr lang="de-DE" kern="0" dirty="0" smtClean="0">
                <a:solidFill>
                  <a:srgbClr val="000000"/>
                </a:solidFill>
              </a:rPr>
              <a:t>. </a:t>
            </a:r>
            <a:r>
              <a:rPr lang="de-DE" kern="0" dirty="0" err="1" smtClean="0">
                <a:solidFill>
                  <a:srgbClr val="000000"/>
                </a:solidFill>
              </a:rPr>
              <a:t>Please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click</a:t>
            </a:r>
            <a:r>
              <a:rPr lang="de-DE" kern="0" dirty="0" smtClean="0">
                <a:solidFill>
                  <a:srgbClr val="000000"/>
                </a:solidFill>
              </a:rPr>
              <a:t> on </a:t>
            </a:r>
            <a:r>
              <a:rPr lang="de-DE" kern="0" dirty="0" smtClean="0">
                <a:solidFill>
                  <a:srgbClr val="000000"/>
                </a:solidFill>
              </a:rPr>
              <a:t>New</a:t>
            </a:r>
            <a:r>
              <a:rPr lang="de-DE" kern="0" dirty="0" smtClean="0">
                <a:solidFill>
                  <a:srgbClr val="000000"/>
                </a:solidFill>
              </a:rPr>
              <a:t>(Neu) </a:t>
            </a:r>
            <a:r>
              <a:rPr lang="de-DE" kern="0" dirty="0" err="1" smtClean="0">
                <a:solidFill>
                  <a:srgbClr val="000000"/>
                </a:solidFill>
              </a:rPr>
              <a:t>button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to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add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data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295401"/>
            <a:ext cx="10452100" cy="4085589"/>
          </a:xfrm>
          <a:prstGeom prst="rect">
            <a:avLst/>
          </a:prstGeom>
        </p:spPr>
      </p:pic>
      <p:sp>
        <p:nvSpPr>
          <p:cNvPr id="17" name="Up Arrow 16"/>
          <p:cNvSpPr/>
          <p:nvPr>
            <p:custDataLst>
              <p:tags r:id="rId10"/>
            </p:custDataLst>
          </p:nvPr>
        </p:nvSpPr>
        <p:spPr>
          <a:xfrm>
            <a:off x="3810001" y="1564641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0" name="Up Arrow 19"/>
          <p:cNvSpPr/>
          <p:nvPr>
            <p:custDataLst>
              <p:tags r:id="rId11"/>
            </p:custDataLst>
          </p:nvPr>
        </p:nvSpPr>
        <p:spPr>
          <a:xfrm>
            <a:off x="9673590" y="1969137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4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err="1" smtClean="0">
                <a:solidFill>
                  <a:srgbClr val="08427E"/>
                </a:solidFill>
              </a:rPr>
              <a:t>Employee</a:t>
            </a:r>
            <a:r>
              <a:rPr lang="de-DE" sz="2800" dirty="0" smtClean="0">
                <a:solidFill>
                  <a:srgbClr val="08427E"/>
                </a:solidFill>
              </a:rPr>
              <a:t> List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12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554990" y="715486"/>
            <a:ext cx="1001776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all </a:t>
            </a:r>
            <a:r>
              <a:rPr lang="de-DE" kern="0" dirty="0" err="1" smtClean="0">
                <a:solidFill>
                  <a:srgbClr val="000000"/>
                </a:solidFill>
              </a:rPr>
              <a:t>employees</a:t>
            </a:r>
            <a:r>
              <a:rPr lang="de-DE" kern="0" dirty="0" smtClean="0">
                <a:solidFill>
                  <a:srgbClr val="000000"/>
                </a:solidFill>
              </a:rPr>
              <a:t> in </a:t>
            </a:r>
            <a:r>
              <a:rPr lang="de-DE" kern="0" dirty="0" err="1" smtClean="0">
                <a:solidFill>
                  <a:srgbClr val="000000"/>
                </a:solidFill>
              </a:rPr>
              <a:t>that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area</a:t>
            </a:r>
            <a:r>
              <a:rPr lang="de-DE" kern="0" dirty="0" smtClean="0">
                <a:solidFill>
                  <a:srgbClr val="000000"/>
                </a:solidFill>
              </a:rPr>
              <a:t>. Select </a:t>
            </a:r>
            <a:r>
              <a:rPr lang="de-DE" kern="0" dirty="0" err="1" smtClean="0">
                <a:solidFill>
                  <a:srgbClr val="000000"/>
                </a:solidFill>
              </a:rPr>
              <a:t>employees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and</a:t>
            </a:r>
            <a:r>
              <a:rPr lang="de-DE" kern="0" dirty="0" smtClean="0">
                <a:solidFill>
                  <a:srgbClr val="000000"/>
                </a:solidFill>
              </a:rPr>
              <a:t> send </a:t>
            </a:r>
            <a:r>
              <a:rPr lang="de-DE" kern="0" dirty="0" err="1" smtClean="0">
                <a:solidFill>
                  <a:srgbClr val="000000"/>
                </a:solidFill>
              </a:rPr>
              <a:t>or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delete</a:t>
            </a:r>
            <a:r>
              <a:rPr lang="de-DE" kern="0" dirty="0" smtClean="0">
                <a:solidFill>
                  <a:srgbClr val="000000"/>
                </a:solidFill>
              </a:rPr>
              <a:t> .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63955"/>
            <a:ext cx="10444480" cy="4299586"/>
          </a:xfrm>
          <a:prstGeom prst="rect">
            <a:avLst/>
          </a:prstGeom>
        </p:spPr>
      </p:pic>
      <p:sp>
        <p:nvSpPr>
          <p:cNvPr id="19" name="Up Arrow 18"/>
          <p:cNvSpPr/>
          <p:nvPr>
            <p:custDataLst>
              <p:tags r:id="rId10"/>
            </p:custDataLst>
          </p:nvPr>
        </p:nvSpPr>
        <p:spPr>
          <a:xfrm>
            <a:off x="9304020" y="2525078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1" name="Up Arrow 20"/>
          <p:cNvSpPr/>
          <p:nvPr>
            <p:custDataLst>
              <p:tags r:id="rId11"/>
            </p:custDataLst>
          </p:nvPr>
        </p:nvSpPr>
        <p:spPr>
          <a:xfrm>
            <a:off x="7212330" y="2591435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2" name="Up Arrow 21"/>
          <p:cNvSpPr/>
          <p:nvPr>
            <p:custDataLst>
              <p:tags r:id="rId12"/>
            </p:custDataLst>
          </p:nvPr>
        </p:nvSpPr>
        <p:spPr>
          <a:xfrm>
            <a:off x="10007600" y="1925956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8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err="1" smtClean="0">
                <a:solidFill>
                  <a:srgbClr val="08427E"/>
                </a:solidFill>
              </a:rPr>
              <a:t>Employee</a:t>
            </a:r>
            <a:r>
              <a:rPr lang="de-DE" sz="2800" dirty="0" smtClean="0">
                <a:solidFill>
                  <a:srgbClr val="08427E"/>
                </a:solidFill>
              </a:rPr>
              <a:t> Tour Time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13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554990" y="715486"/>
            <a:ext cx="1001776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time </a:t>
            </a:r>
            <a:r>
              <a:rPr lang="de-DE" kern="0" dirty="0" err="1" smtClean="0">
                <a:solidFill>
                  <a:srgbClr val="000000"/>
                </a:solidFill>
              </a:rPr>
              <a:t>slots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with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red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as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current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0845" y="1201420"/>
            <a:ext cx="10300335" cy="4044950"/>
          </a:xfrm>
          <a:prstGeom prst="rect">
            <a:avLst/>
          </a:prstGeom>
        </p:spPr>
      </p:pic>
      <p:sp>
        <p:nvSpPr>
          <p:cNvPr id="13" name="Up Arrow 12"/>
          <p:cNvSpPr/>
          <p:nvPr>
            <p:custDataLst>
              <p:tags r:id="rId10"/>
            </p:custDataLst>
          </p:nvPr>
        </p:nvSpPr>
        <p:spPr>
          <a:xfrm>
            <a:off x="5072380" y="2881629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1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err="1" smtClean="0">
                <a:solidFill>
                  <a:srgbClr val="08427E"/>
                </a:solidFill>
              </a:rPr>
              <a:t>Employee</a:t>
            </a:r>
            <a:r>
              <a:rPr lang="de-DE" sz="2800" dirty="0" smtClean="0">
                <a:solidFill>
                  <a:srgbClr val="08427E"/>
                </a:solidFill>
              </a:rPr>
              <a:t> List Selected 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14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411480" y="715486"/>
            <a:ext cx="1016127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selected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employees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66700" y="1227614"/>
            <a:ext cx="10444480" cy="3758407"/>
          </a:xfrm>
          <a:prstGeom prst="rect">
            <a:avLst/>
          </a:prstGeom>
        </p:spPr>
      </p:pic>
      <p:sp>
        <p:nvSpPr>
          <p:cNvPr id="14" name="Up Arrow 13"/>
          <p:cNvSpPr/>
          <p:nvPr>
            <p:custDataLst>
              <p:tags r:id="rId10"/>
            </p:custDataLst>
          </p:nvPr>
        </p:nvSpPr>
        <p:spPr>
          <a:xfrm>
            <a:off x="900430" y="3681729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3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Employee Activities List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15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411480" y="715486"/>
            <a:ext cx="1016127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employee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activities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66700" y="1044493"/>
            <a:ext cx="10546080" cy="4419047"/>
          </a:xfrm>
          <a:prstGeom prst="rect">
            <a:avLst/>
          </a:prstGeom>
        </p:spPr>
      </p:pic>
      <p:sp>
        <p:nvSpPr>
          <p:cNvPr id="13" name="Up Arrow 12"/>
          <p:cNvSpPr/>
          <p:nvPr>
            <p:custDataLst>
              <p:tags r:id="rId10"/>
            </p:custDataLst>
          </p:nvPr>
        </p:nvSpPr>
        <p:spPr>
          <a:xfrm>
            <a:off x="5248275" y="3099435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1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Machine Line List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16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411480" y="715486"/>
            <a:ext cx="1016127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machine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lines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66700" y="1130300"/>
            <a:ext cx="10444480" cy="4161790"/>
          </a:xfrm>
          <a:prstGeom prst="rect">
            <a:avLst/>
          </a:prstGeom>
        </p:spPr>
      </p:pic>
      <p:sp>
        <p:nvSpPr>
          <p:cNvPr id="14" name="Up Arrow 13"/>
          <p:cNvSpPr/>
          <p:nvPr>
            <p:custDataLst>
              <p:tags r:id="rId10"/>
            </p:custDataLst>
          </p:nvPr>
        </p:nvSpPr>
        <p:spPr>
          <a:xfrm>
            <a:off x="1179195" y="2985135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3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Completed Employee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17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339090" y="713821"/>
            <a:ext cx="1016127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completed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employee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as</a:t>
            </a:r>
            <a:r>
              <a:rPr lang="de-DE" kern="0" dirty="0" smtClean="0">
                <a:solidFill>
                  <a:srgbClr val="000000"/>
                </a:solidFill>
              </a:rPr>
              <a:t> in </a:t>
            </a:r>
            <a:r>
              <a:rPr lang="de-DE" kern="0" dirty="0" err="1" smtClean="0">
                <a:solidFill>
                  <a:srgbClr val="000000"/>
                </a:solidFill>
              </a:rPr>
              <a:t>green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color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with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details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above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66700" y="1201420"/>
            <a:ext cx="10306050" cy="3601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3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Machine Tour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18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339090" y="713821"/>
            <a:ext cx="1016127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time </a:t>
            </a:r>
            <a:r>
              <a:rPr lang="de-DE" kern="0" dirty="0" err="1" smtClean="0">
                <a:solidFill>
                  <a:srgbClr val="000000"/>
                </a:solidFill>
              </a:rPr>
              <a:t>slots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for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machine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line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with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current</a:t>
            </a:r>
            <a:r>
              <a:rPr lang="de-DE" kern="0" dirty="0" smtClean="0">
                <a:solidFill>
                  <a:srgbClr val="000000"/>
                </a:solidFill>
              </a:rPr>
              <a:t> time </a:t>
            </a:r>
            <a:r>
              <a:rPr lang="de-DE" kern="0" dirty="0" err="1" smtClean="0">
                <a:solidFill>
                  <a:srgbClr val="000000"/>
                </a:solidFill>
              </a:rPr>
              <a:t>slot</a:t>
            </a:r>
            <a:r>
              <a:rPr lang="de-DE" kern="0" dirty="0" smtClean="0">
                <a:solidFill>
                  <a:srgbClr val="000000"/>
                </a:solidFill>
              </a:rPr>
              <a:t> in </a:t>
            </a:r>
            <a:r>
              <a:rPr lang="de-DE" kern="0" dirty="0" err="1" smtClean="0">
                <a:solidFill>
                  <a:srgbClr val="000000"/>
                </a:solidFill>
              </a:rPr>
              <a:t>red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66700" y="1130300"/>
            <a:ext cx="10328910" cy="4192311"/>
          </a:xfrm>
          <a:prstGeom prst="rect">
            <a:avLst/>
          </a:prstGeom>
        </p:spPr>
      </p:pic>
      <p:sp>
        <p:nvSpPr>
          <p:cNvPr id="13" name="Up Arrow 12"/>
          <p:cNvSpPr/>
          <p:nvPr>
            <p:custDataLst>
              <p:tags r:id="rId10"/>
            </p:custDataLst>
          </p:nvPr>
        </p:nvSpPr>
        <p:spPr>
          <a:xfrm>
            <a:off x="5169535" y="2918917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4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Machine Lines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19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339090" y="713821"/>
            <a:ext cx="1016127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machine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lines</a:t>
            </a:r>
            <a:r>
              <a:rPr lang="de-DE" kern="0" dirty="0" smtClean="0">
                <a:solidFill>
                  <a:srgbClr val="000000"/>
                </a:solidFill>
              </a:rPr>
              <a:t> 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66700" y="1000760"/>
            <a:ext cx="10444480" cy="4264304"/>
          </a:xfrm>
          <a:prstGeom prst="rect">
            <a:avLst/>
          </a:prstGeom>
        </p:spPr>
      </p:pic>
      <p:sp>
        <p:nvSpPr>
          <p:cNvPr id="14" name="Up Arrow 13"/>
          <p:cNvSpPr/>
          <p:nvPr>
            <p:custDataLst>
              <p:tags r:id="rId10"/>
            </p:custDataLst>
          </p:nvPr>
        </p:nvSpPr>
        <p:spPr>
          <a:xfrm>
            <a:off x="929005" y="2985135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6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>
                <a:solidFill>
                  <a:srgbClr val="08427E"/>
                </a:solidFill>
              </a:rPr>
              <a:t>What is MMA?</a:t>
            </a:r>
            <a:endParaRPr lang="en-US" sz="2800" dirty="0"/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2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11480" y="1295399"/>
            <a:ext cx="1029589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MMA is a statistical technique for determining the proportion of time spent by workers in various defined categories of activities.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It permits quick analysis, recognition and enhancement of job responsibilities, tasks, performance competencies and organizational work flows.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This user guide gives the step by step representation of “ How to use the </a:t>
            </a:r>
            <a:r>
              <a:rPr lang="en-US" dirty="0" err="1" smtClean="0">
                <a:solidFill>
                  <a:srgbClr val="000000"/>
                </a:solidFill>
              </a:rPr>
              <a:t>Buep</a:t>
            </a:r>
            <a:r>
              <a:rPr lang="en-US" dirty="0" smtClean="0">
                <a:solidFill>
                  <a:srgbClr val="000000"/>
                </a:solidFill>
              </a:rPr>
              <a:t>-MMA web application 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Please follow the arrow given below . On click will give the respective web page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Up Arrow 11"/>
          <p:cNvSpPr/>
          <p:nvPr>
            <p:custDataLst>
              <p:tags r:id="rId9"/>
            </p:custDataLst>
          </p:nvPr>
        </p:nvSpPr>
        <p:spPr>
          <a:xfrm>
            <a:off x="1320165" y="372618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4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Machines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20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339090" y="713821"/>
            <a:ext cx="1016127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machines</a:t>
            </a:r>
            <a:r>
              <a:rPr lang="de-DE" kern="0" dirty="0" smtClean="0">
                <a:solidFill>
                  <a:srgbClr val="000000"/>
                </a:solidFill>
              </a:rPr>
              <a:t> in </a:t>
            </a:r>
            <a:r>
              <a:rPr lang="de-DE" kern="0" dirty="0" err="1" smtClean="0">
                <a:solidFill>
                  <a:srgbClr val="000000"/>
                </a:solidFill>
              </a:rPr>
              <a:t>that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line</a:t>
            </a:r>
            <a:r>
              <a:rPr lang="de-DE" kern="0" dirty="0" smtClean="0">
                <a:solidFill>
                  <a:srgbClr val="000000"/>
                </a:solidFill>
              </a:rPr>
              <a:t>  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9090" y="1193655"/>
            <a:ext cx="9970770" cy="3794031"/>
          </a:xfrm>
          <a:prstGeom prst="rect">
            <a:avLst/>
          </a:prstGeom>
        </p:spPr>
      </p:pic>
      <p:sp>
        <p:nvSpPr>
          <p:cNvPr id="13" name="Up Arrow 12"/>
          <p:cNvSpPr/>
          <p:nvPr>
            <p:custDataLst>
              <p:tags r:id="rId10"/>
            </p:custDataLst>
          </p:nvPr>
        </p:nvSpPr>
        <p:spPr>
          <a:xfrm>
            <a:off x="1027430" y="337947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4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Machine states 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21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339090" y="713821"/>
            <a:ext cx="1016127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states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machine</a:t>
            </a:r>
            <a:r>
              <a:rPr lang="de-DE" kern="0" dirty="0" smtClean="0">
                <a:solidFill>
                  <a:srgbClr val="000000"/>
                </a:solidFill>
              </a:rPr>
              <a:t>   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9080" y="1008857"/>
            <a:ext cx="10452100" cy="4324508"/>
          </a:xfrm>
          <a:prstGeom prst="rect">
            <a:avLst/>
          </a:prstGeom>
        </p:spPr>
      </p:pic>
      <p:sp>
        <p:nvSpPr>
          <p:cNvPr id="14" name="Up Arrow 13"/>
          <p:cNvSpPr/>
          <p:nvPr>
            <p:custDataLst>
              <p:tags r:id="rId10"/>
            </p:custDataLst>
          </p:nvPr>
        </p:nvSpPr>
        <p:spPr>
          <a:xfrm>
            <a:off x="1164590" y="268224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66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/>
              <a:t>Completed machine  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22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339090" y="713821"/>
            <a:ext cx="10161270" cy="5900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machines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with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completed</a:t>
            </a:r>
            <a:r>
              <a:rPr lang="de-DE" kern="0" dirty="0" smtClean="0">
                <a:solidFill>
                  <a:srgbClr val="000000"/>
                </a:solidFill>
              </a:rPr>
              <a:t> in </a:t>
            </a:r>
            <a:r>
              <a:rPr lang="de-DE" kern="0" dirty="0" err="1" smtClean="0">
                <a:solidFill>
                  <a:srgbClr val="000000"/>
                </a:solidFill>
              </a:rPr>
              <a:t>green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and</a:t>
            </a:r>
            <a:r>
              <a:rPr lang="de-DE" kern="0" dirty="0" smtClean="0">
                <a:solidFill>
                  <a:srgbClr val="000000"/>
                </a:solidFill>
              </a:rPr>
              <a:t> last </a:t>
            </a:r>
            <a:r>
              <a:rPr lang="de-DE" kern="0" dirty="0" err="1" smtClean="0">
                <a:solidFill>
                  <a:srgbClr val="000000"/>
                </a:solidFill>
              </a:rPr>
              <a:t>details</a:t>
            </a:r>
            <a:r>
              <a:rPr lang="de-DE" kern="0" dirty="0" smtClean="0">
                <a:solidFill>
                  <a:srgbClr val="000000"/>
                </a:solidFill>
              </a:rPr>
              <a:t>    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59080" y="1179551"/>
            <a:ext cx="10241280" cy="41967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54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>
                <a:solidFill>
                  <a:srgbClr val="08427E"/>
                </a:solidFill>
              </a:rPr>
              <a:t>Machines </a:t>
            </a:r>
            <a:r>
              <a:rPr lang="en-US" sz="2800" dirty="0" smtClean="0">
                <a:solidFill>
                  <a:srgbClr val="08427E"/>
                </a:solidFill>
              </a:rPr>
              <a:t>- Tree </a:t>
            </a:r>
            <a:r>
              <a:rPr lang="en-US" sz="2800" dirty="0">
                <a:solidFill>
                  <a:srgbClr val="08427E"/>
                </a:solidFill>
              </a:rPr>
              <a:t>structure </a:t>
            </a:r>
            <a:endParaRPr lang="en-US" sz="2800" dirty="0"/>
          </a:p>
        </p:txBody>
      </p:sp>
      <p:sp>
        <p:nvSpPr>
          <p:cNvPr id="18" name="Rectangle 1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23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3" name="Rectangle 2"/>
          <p:cNvSpPr/>
          <p:nvPr>
            <p:custDataLst>
              <p:tags r:id="rId8"/>
            </p:custDataLst>
          </p:nvPr>
        </p:nvSpPr>
        <p:spPr>
          <a:xfrm>
            <a:off x="7266394" y="1284127"/>
            <a:ext cx="1264803" cy="418809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4496" tIns="37248" rIns="74496" bIns="37248" rtlCol="0" anchor="ctr">
            <a:noAutofit/>
          </a:bodyPr>
          <a:lstStyle/>
          <a:p>
            <a:pPr algn="ctr"/>
            <a:r>
              <a:rPr lang="de-DE" sz="1188" dirty="0">
                <a:solidFill>
                  <a:srgbClr val="000000"/>
                </a:solidFill>
              </a:rPr>
              <a:t>Place(Ort)</a:t>
            </a:r>
            <a:endParaRPr lang="en-US" sz="1188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9"/>
            </p:custDataLst>
          </p:nvPr>
        </p:nvSpPr>
        <p:spPr>
          <a:xfrm>
            <a:off x="5861876" y="2358071"/>
            <a:ext cx="1404518" cy="402057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4496" tIns="37248" rIns="74496" bIns="37248" rtlCol="0" anchor="ctr">
            <a:noAutofit/>
          </a:bodyPr>
          <a:lstStyle/>
          <a:p>
            <a:pPr algn="ctr"/>
            <a:r>
              <a:rPr lang="de-DE" sz="1188" dirty="0">
                <a:solidFill>
                  <a:srgbClr val="000000"/>
                </a:solidFill>
              </a:rPr>
              <a:t>Machine Line 1</a:t>
            </a:r>
          </a:p>
          <a:p>
            <a:pPr algn="ctr"/>
            <a:r>
              <a:rPr lang="de-DE" sz="1188" dirty="0">
                <a:solidFill>
                  <a:srgbClr val="000000"/>
                </a:solidFill>
              </a:rPr>
              <a:t>(Oberort)</a:t>
            </a:r>
            <a:endParaRPr lang="en-US" sz="1188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10"/>
            </p:custDataLst>
          </p:nvPr>
        </p:nvSpPr>
        <p:spPr>
          <a:xfrm>
            <a:off x="8533734" y="2227311"/>
            <a:ext cx="1417320" cy="402057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4496" tIns="37248" rIns="74496" bIns="37248" rtlCol="0" anchor="ctr">
            <a:noAutofit/>
          </a:bodyPr>
          <a:lstStyle/>
          <a:p>
            <a:pPr algn="ctr"/>
            <a:r>
              <a:rPr lang="de-DE" sz="1188" dirty="0">
                <a:solidFill>
                  <a:srgbClr val="000000"/>
                </a:solidFill>
              </a:rPr>
              <a:t>Machine Line2</a:t>
            </a:r>
          </a:p>
          <a:p>
            <a:pPr algn="ctr"/>
            <a:r>
              <a:rPr lang="de-DE" sz="1188" dirty="0">
                <a:solidFill>
                  <a:srgbClr val="000000"/>
                </a:solidFill>
              </a:rPr>
              <a:t>(Oberort)</a:t>
            </a:r>
            <a:endParaRPr lang="en-US" sz="1188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11"/>
            </p:custDataLst>
          </p:nvPr>
        </p:nvSpPr>
        <p:spPr>
          <a:xfrm>
            <a:off x="4859211" y="3076322"/>
            <a:ext cx="1301679" cy="495241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4496" tIns="37248" rIns="74496" bIns="37248" rtlCol="0" anchor="ctr">
            <a:noAutofit/>
          </a:bodyPr>
          <a:lstStyle/>
          <a:p>
            <a:pPr algn="ctr"/>
            <a:r>
              <a:rPr lang="en-US" sz="1188" dirty="0" smtClean="0">
                <a:solidFill>
                  <a:srgbClr val="000000"/>
                </a:solidFill>
              </a:rPr>
              <a:t>Machine 1</a:t>
            </a:r>
          </a:p>
          <a:p>
            <a:pPr algn="ctr"/>
            <a:r>
              <a:rPr lang="de-DE" sz="1188" dirty="0" smtClean="0">
                <a:solidFill>
                  <a:srgbClr val="000000"/>
                </a:solidFill>
              </a:rPr>
              <a:t>(</a:t>
            </a:r>
            <a:r>
              <a:rPr lang="de-DE" sz="1188" dirty="0">
                <a:solidFill>
                  <a:srgbClr val="000000"/>
                </a:solidFill>
              </a:rPr>
              <a:t>Unterort)</a:t>
            </a:r>
            <a:endParaRPr lang="en-US" sz="1188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>
            <p:custDataLst>
              <p:tags r:id="rId12"/>
            </p:custDataLst>
          </p:nvPr>
        </p:nvSpPr>
        <p:spPr>
          <a:xfrm>
            <a:off x="6694751" y="3076321"/>
            <a:ext cx="1143286" cy="495241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4496" tIns="37248" rIns="74496" bIns="37248" rtlCol="0" anchor="ctr">
            <a:noAutofit/>
          </a:bodyPr>
          <a:lstStyle/>
          <a:p>
            <a:pPr algn="ctr"/>
            <a:r>
              <a:rPr lang="en-US" sz="1188" dirty="0" smtClean="0">
                <a:solidFill>
                  <a:srgbClr val="000000"/>
                </a:solidFill>
              </a:rPr>
              <a:t>Machine 2</a:t>
            </a:r>
          </a:p>
          <a:p>
            <a:pPr algn="ctr"/>
            <a:r>
              <a:rPr lang="de-DE" sz="1188" dirty="0" smtClean="0">
                <a:solidFill>
                  <a:srgbClr val="000000"/>
                </a:solidFill>
              </a:rPr>
              <a:t>(</a:t>
            </a:r>
            <a:r>
              <a:rPr lang="de-DE" sz="1188" dirty="0">
                <a:solidFill>
                  <a:srgbClr val="000000"/>
                </a:solidFill>
              </a:rPr>
              <a:t>Unterort)</a:t>
            </a:r>
            <a:endParaRPr lang="en-US" sz="1188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>
            <p:custDataLst>
              <p:tags r:id="rId13"/>
            </p:custDataLst>
          </p:nvPr>
        </p:nvSpPr>
        <p:spPr>
          <a:xfrm>
            <a:off x="8168204" y="3082191"/>
            <a:ext cx="1090037" cy="495241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4496" tIns="37248" rIns="74496" bIns="37248" rtlCol="0" anchor="ctr">
            <a:noAutofit/>
          </a:bodyPr>
          <a:lstStyle/>
          <a:p>
            <a:pPr algn="ctr"/>
            <a:r>
              <a:rPr lang="de-DE" sz="1188" dirty="0" smtClean="0">
                <a:solidFill>
                  <a:srgbClr val="000000"/>
                </a:solidFill>
              </a:rPr>
              <a:t>Machine 3</a:t>
            </a:r>
            <a:endParaRPr lang="de-DE" sz="1188" dirty="0">
              <a:solidFill>
                <a:srgbClr val="000000"/>
              </a:solidFill>
            </a:endParaRPr>
          </a:p>
          <a:p>
            <a:pPr algn="ctr"/>
            <a:r>
              <a:rPr lang="de-DE" sz="1188" dirty="0">
                <a:solidFill>
                  <a:srgbClr val="000000"/>
                </a:solidFill>
              </a:rPr>
              <a:t>(Unterort)</a:t>
            </a:r>
            <a:endParaRPr lang="en-US" sz="1188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>
            <p:custDataLst>
              <p:tags r:id="rId14"/>
            </p:custDataLst>
          </p:nvPr>
        </p:nvSpPr>
        <p:spPr>
          <a:xfrm>
            <a:off x="9580818" y="3076320"/>
            <a:ext cx="1033176" cy="495241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4496" tIns="37248" rIns="74496" bIns="37248" rtlCol="0" anchor="ctr">
            <a:noAutofit/>
          </a:bodyPr>
          <a:lstStyle/>
          <a:p>
            <a:pPr algn="ctr"/>
            <a:r>
              <a:rPr lang="de-DE" sz="1188" dirty="0" smtClean="0">
                <a:solidFill>
                  <a:srgbClr val="000000"/>
                </a:solidFill>
              </a:rPr>
              <a:t>Machine 4</a:t>
            </a:r>
          </a:p>
          <a:p>
            <a:pPr algn="ctr"/>
            <a:r>
              <a:rPr lang="de-DE" sz="1188" dirty="0" smtClean="0">
                <a:solidFill>
                  <a:srgbClr val="000000"/>
                </a:solidFill>
              </a:rPr>
              <a:t>(Unterort)</a:t>
            </a:r>
            <a:endParaRPr lang="en-US" sz="1188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>
            <p:custDataLst>
              <p:tags r:id="rId15"/>
            </p:custDataLst>
          </p:nvPr>
        </p:nvSpPr>
        <p:spPr>
          <a:xfrm>
            <a:off x="266700" y="1081906"/>
            <a:ext cx="4327835" cy="1650716"/>
          </a:xfrm>
          <a:prstGeom prst="rect">
            <a:avLst/>
          </a:prstGeom>
          <a:solidFill>
            <a:scrgbClr r="0" g="0" b="0">
              <a:alpha val="0"/>
            </a:scrgbClr>
          </a:solidFill>
          <a:ln/>
        </p:spPr>
        <p:txBody>
          <a:bodyPr wrap="square" lIns="74496" tIns="37248" rIns="74496" bIns="37248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respective </a:t>
            </a:r>
            <a:r>
              <a:rPr lang="en-US" dirty="0" smtClean="0">
                <a:solidFill>
                  <a:srgbClr val="000000"/>
                </a:solidFill>
              </a:rPr>
              <a:t>ID </a:t>
            </a:r>
            <a:r>
              <a:rPr lang="en-US" dirty="0">
                <a:solidFill>
                  <a:srgbClr val="000000"/>
                </a:solidFill>
              </a:rPr>
              <a:t>of </a:t>
            </a:r>
            <a:r>
              <a:rPr lang="en-US" dirty="0" smtClean="0">
                <a:solidFill>
                  <a:srgbClr val="000000"/>
                </a:solidFill>
              </a:rPr>
              <a:t>place 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machine 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ine </a:t>
            </a:r>
            <a:r>
              <a:rPr lang="en-US" dirty="0">
                <a:solidFill>
                  <a:srgbClr val="000000"/>
                </a:solidFill>
              </a:rPr>
              <a:t>(Oberort) &amp; </a:t>
            </a:r>
            <a:r>
              <a:rPr lang="en-US" dirty="0" smtClean="0">
                <a:solidFill>
                  <a:srgbClr val="000000"/>
                </a:solidFill>
              </a:rPr>
              <a:t>machine </a:t>
            </a:r>
            <a:r>
              <a:rPr lang="en-US" dirty="0">
                <a:solidFill>
                  <a:srgbClr val="000000"/>
                </a:solidFill>
              </a:rPr>
              <a:t>(Unterort) are </a:t>
            </a:r>
            <a:r>
              <a:rPr lang="en-US" dirty="0" smtClean="0">
                <a:solidFill>
                  <a:srgbClr val="000000"/>
                </a:solidFill>
              </a:rPr>
              <a:t>saved in the database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3" idx="2"/>
            <a:endCxn id="7" idx="0"/>
          </p:cNvCxnSpPr>
          <p:nvPr>
            <p:custDataLst>
              <p:tags r:id="rId16"/>
            </p:custDataLst>
          </p:nvPr>
        </p:nvCxnSpPr>
        <p:spPr>
          <a:xfrm rot="5400000">
            <a:off x="6903899" y="1363173"/>
            <a:ext cx="655135" cy="1334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9" idx="0"/>
          </p:cNvCxnSpPr>
          <p:nvPr>
            <p:custDataLst>
              <p:tags r:id="rId17"/>
            </p:custDataLst>
          </p:nvPr>
        </p:nvCxnSpPr>
        <p:spPr>
          <a:xfrm>
            <a:off x="7898795" y="2019129"/>
            <a:ext cx="1343599" cy="208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10" idx="0"/>
          </p:cNvCxnSpPr>
          <p:nvPr>
            <p:custDataLst>
              <p:tags r:id="rId18"/>
            </p:custDataLst>
          </p:nvPr>
        </p:nvCxnSpPr>
        <p:spPr>
          <a:xfrm rot="5400000">
            <a:off x="5878996" y="2391183"/>
            <a:ext cx="316194" cy="1054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13" idx="0"/>
          </p:cNvCxnSpPr>
          <p:nvPr>
            <p:custDataLst>
              <p:tags r:id="rId19"/>
            </p:custDataLst>
          </p:nvPr>
        </p:nvCxnSpPr>
        <p:spPr>
          <a:xfrm>
            <a:off x="6564135" y="2940468"/>
            <a:ext cx="702259" cy="135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2"/>
            <a:endCxn id="14" idx="0"/>
          </p:cNvCxnSpPr>
          <p:nvPr>
            <p:custDataLst>
              <p:tags r:id="rId20"/>
            </p:custDataLst>
          </p:nvPr>
        </p:nvCxnSpPr>
        <p:spPr>
          <a:xfrm rot="5400000">
            <a:off x="8751398" y="2591194"/>
            <a:ext cx="452823" cy="529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5" idx="0"/>
          </p:cNvCxnSpPr>
          <p:nvPr>
            <p:custDataLst>
              <p:tags r:id="rId21"/>
            </p:custDataLst>
          </p:nvPr>
        </p:nvCxnSpPr>
        <p:spPr>
          <a:xfrm>
            <a:off x="9273708" y="2837550"/>
            <a:ext cx="823698" cy="238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848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dirty="0" smtClean="0">
                <a:solidFill>
                  <a:srgbClr val="08427E"/>
                </a:solidFill>
              </a:rPr>
              <a:t>Report </a:t>
            </a:r>
            <a:endParaRPr lang="en-US" sz="2800" dirty="0"/>
          </a:p>
        </p:txBody>
      </p:sp>
      <p:sp>
        <p:nvSpPr>
          <p:cNvPr id="18" name="Rectangle 1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2" name="Rectangle 1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24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44" name="TextBox 43"/>
          <p:cNvSpPr txBox="1"/>
          <p:nvPr>
            <p:custDataLst>
              <p:tags r:id="rId8"/>
            </p:custDataLst>
          </p:nvPr>
        </p:nvSpPr>
        <p:spPr>
          <a:xfrm>
            <a:off x="129540" y="1036320"/>
            <a:ext cx="5162550" cy="2838450"/>
          </a:xfrm>
          <a:prstGeom prst="rect">
            <a:avLst/>
          </a:prstGeom>
          <a:solidFill>
            <a:scrgbClr r="0" g="0" b="0">
              <a:alpha val="0"/>
            </a:scrgbClr>
          </a:solidFill>
          <a:ln/>
        </p:spPr>
        <p:txBody>
          <a:bodyPr wrap="square" lIns="74496" tIns="37248" rIns="74496" bIns="37248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When all the machines and employees are completed the time slot must be green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The analyze can be done by user by selecting appropriate data for machine or employees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The report will be open in pop-up window with all selected details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And Print and Export to excel option will be provided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680710" y="1036320"/>
            <a:ext cx="5132705" cy="4290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54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err="1" smtClean="0">
                <a:solidFill>
                  <a:srgbClr val="08427E"/>
                </a:solidFill>
              </a:rPr>
              <a:t>Introduction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3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54991" y="1554480"/>
            <a:ext cx="10017760" cy="3909695"/>
          </a:xfrm>
          <a:prstGeom prst="rect">
            <a:avLst/>
          </a:prstGeom>
        </p:spPr>
      </p:pic>
      <p:sp>
        <p:nvSpPr>
          <p:cNvPr id="17" name="Up Arrow 16"/>
          <p:cNvSpPr/>
          <p:nvPr>
            <p:custDataLst>
              <p:tags r:id="rId9"/>
            </p:custDataLst>
          </p:nvPr>
        </p:nvSpPr>
        <p:spPr>
          <a:xfrm>
            <a:off x="1977390" y="187452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>
            <p:custDataLst>
              <p:tags r:id="rId10"/>
            </p:custDataLst>
          </p:nvPr>
        </p:nvSpPr>
        <p:spPr>
          <a:xfrm>
            <a:off x="554990" y="1036320"/>
            <a:ext cx="10017760" cy="518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This Page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gives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small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introduction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about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MMA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1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err="1" smtClean="0">
                <a:solidFill>
                  <a:srgbClr val="08427E"/>
                </a:solidFill>
              </a:rPr>
              <a:t>Introduction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4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65352" y="1295400"/>
            <a:ext cx="9437333" cy="4168775"/>
          </a:xfrm>
          <a:prstGeom prst="rect">
            <a:avLst/>
          </a:prstGeom>
        </p:spPr>
      </p:pic>
      <p:sp>
        <p:nvSpPr>
          <p:cNvPr id="17" name="Up Arrow 16"/>
          <p:cNvSpPr/>
          <p:nvPr>
            <p:custDataLst>
              <p:tags r:id="rId9"/>
            </p:custDataLst>
          </p:nvPr>
        </p:nvSpPr>
        <p:spPr>
          <a:xfrm>
            <a:off x="2884982" y="451485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>
            <p:custDataLst>
              <p:tags r:id="rId10"/>
            </p:custDataLst>
          </p:nvPr>
        </p:nvSpPr>
        <p:spPr>
          <a:xfrm>
            <a:off x="554990" y="812800"/>
            <a:ext cx="10017760" cy="476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report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page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8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err="1" smtClean="0">
                <a:solidFill>
                  <a:srgbClr val="08427E"/>
                </a:solidFill>
              </a:rPr>
              <a:t>Introduction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5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65352" y="1295400"/>
            <a:ext cx="9437333" cy="4168775"/>
          </a:xfrm>
          <a:prstGeom prst="rect">
            <a:avLst/>
          </a:prstGeom>
        </p:spPr>
      </p:pic>
      <p:sp>
        <p:nvSpPr>
          <p:cNvPr id="17" name="Up Arrow 16"/>
          <p:cNvSpPr/>
          <p:nvPr>
            <p:custDataLst>
              <p:tags r:id="rId9"/>
            </p:custDataLst>
          </p:nvPr>
        </p:nvSpPr>
        <p:spPr>
          <a:xfrm>
            <a:off x="6211112" y="457200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>
            <p:custDataLst>
              <p:tags r:id="rId10"/>
            </p:custDataLst>
          </p:nvPr>
        </p:nvSpPr>
        <p:spPr>
          <a:xfrm>
            <a:off x="554990" y="829310"/>
            <a:ext cx="10017760" cy="476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selection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time </a:t>
            </a:r>
            <a:r>
              <a:rPr lang="de-DE" kern="0" dirty="0" err="1" smtClean="0">
                <a:solidFill>
                  <a:srgbClr val="000000"/>
                </a:solidFill>
              </a:rPr>
              <a:t>slot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page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8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err="1" smtClean="0">
                <a:solidFill>
                  <a:srgbClr val="08427E"/>
                </a:solidFill>
              </a:rPr>
              <a:t>Introduction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6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65352" y="1295400"/>
            <a:ext cx="9437333" cy="4168775"/>
          </a:xfrm>
          <a:prstGeom prst="rect">
            <a:avLst/>
          </a:prstGeom>
        </p:spPr>
      </p:pic>
      <p:sp>
        <p:nvSpPr>
          <p:cNvPr id="17" name="Up Arrow 16"/>
          <p:cNvSpPr/>
          <p:nvPr>
            <p:custDataLst>
              <p:tags r:id="rId9"/>
            </p:custDataLst>
          </p:nvPr>
        </p:nvSpPr>
        <p:spPr>
          <a:xfrm>
            <a:off x="7022642" y="1485265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>
            <p:custDataLst>
              <p:tags r:id="rId10"/>
            </p:custDataLst>
          </p:nvPr>
        </p:nvSpPr>
        <p:spPr>
          <a:xfrm>
            <a:off x="554990" y="829310"/>
            <a:ext cx="10017760" cy="476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make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full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screen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mode</a:t>
            </a:r>
            <a:r>
              <a:rPr lang="de-DE" kern="0" dirty="0" smtClean="0">
                <a:solidFill>
                  <a:srgbClr val="000000"/>
                </a:solidFill>
              </a:rPr>
              <a:t> on  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6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err="1" smtClean="0">
                <a:solidFill>
                  <a:srgbClr val="08427E"/>
                </a:solidFill>
              </a:rPr>
              <a:t>Introduction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7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65352" y="1295400"/>
            <a:ext cx="9437333" cy="4168775"/>
          </a:xfrm>
          <a:prstGeom prst="rect">
            <a:avLst/>
          </a:prstGeom>
        </p:spPr>
      </p:pic>
      <p:sp>
        <p:nvSpPr>
          <p:cNvPr id="17" name="Up Arrow 16"/>
          <p:cNvSpPr/>
          <p:nvPr>
            <p:custDataLst>
              <p:tags r:id="rId9"/>
            </p:custDataLst>
          </p:nvPr>
        </p:nvSpPr>
        <p:spPr>
          <a:xfrm>
            <a:off x="7525562" y="156464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>
            <p:custDataLst>
              <p:tags r:id="rId10"/>
            </p:custDataLst>
          </p:nvPr>
        </p:nvSpPr>
        <p:spPr>
          <a:xfrm>
            <a:off x="554990" y="829310"/>
            <a:ext cx="10017760" cy="476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give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languanges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options</a:t>
            </a:r>
            <a:r>
              <a:rPr lang="de-DE" kern="0" dirty="0" smtClean="0">
                <a:solidFill>
                  <a:srgbClr val="000000"/>
                </a:solidFill>
              </a:rPr>
              <a:t>  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3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smtClean="0">
                <a:solidFill>
                  <a:srgbClr val="08427E"/>
                </a:solidFill>
              </a:rPr>
              <a:t>Observer(Beobachter)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8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554990" y="829310"/>
            <a:ext cx="10017760" cy="476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de-DE" kern="0" dirty="0" smtClean="0">
                <a:solidFill>
                  <a:srgbClr val="000000"/>
                </a:solidFill>
              </a:rPr>
              <a:t>This will </a:t>
            </a:r>
            <a:r>
              <a:rPr lang="de-DE" kern="0" dirty="0" err="1" smtClean="0">
                <a:solidFill>
                  <a:srgbClr val="000000"/>
                </a:solidFill>
              </a:rPr>
              <a:t>the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list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of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observers</a:t>
            </a:r>
            <a:r>
              <a:rPr lang="de-DE" kern="0" dirty="0" smtClean="0">
                <a:solidFill>
                  <a:srgbClr val="000000"/>
                </a:solidFill>
              </a:rPr>
              <a:t> . </a:t>
            </a:r>
            <a:r>
              <a:rPr lang="de-DE" kern="0" dirty="0" err="1" smtClean="0">
                <a:solidFill>
                  <a:srgbClr val="000000"/>
                </a:solidFill>
              </a:rPr>
              <a:t>Please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click</a:t>
            </a:r>
            <a:r>
              <a:rPr lang="de-DE" kern="0" dirty="0" smtClean="0">
                <a:solidFill>
                  <a:srgbClr val="000000"/>
                </a:solidFill>
              </a:rPr>
              <a:t> on </a:t>
            </a:r>
            <a:r>
              <a:rPr lang="de-DE" kern="0" dirty="0" smtClean="0">
                <a:solidFill>
                  <a:srgbClr val="000000"/>
                </a:solidFill>
              </a:rPr>
              <a:t>New</a:t>
            </a:r>
            <a:r>
              <a:rPr lang="de-DE" kern="0" dirty="0" smtClean="0">
                <a:solidFill>
                  <a:srgbClr val="000000"/>
                </a:solidFill>
              </a:rPr>
              <a:t>(Neu) </a:t>
            </a:r>
            <a:r>
              <a:rPr lang="de-DE" kern="0" dirty="0" err="1" smtClean="0">
                <a:solidFill>
                  <a:srgbClr val="000000"/>
                </a:solidFill>
              </a:rPr>
              <a:t>button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to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add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new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data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470660"/>
            <a:ext cx="10058400" cy="4145750"/>
          </a:xfrm>
          <a:prstGeom prst="rect">
            <a:avLst/>
          </a:prstGeom>
        </p:spPr>
      </p:pic>
      <p:sp>
        <p:nvSpPr>
          <p:cNvPr id="14" name="Up Arrow 13"/>
          <p:cNvSpPr/>
          <p:nvPr>
            <p:custDataLst>
              <p:tags r:id="rId10"/>
            </p:custDataLst>
          </p:nvPr>
        </p:nvSpPr>
        <p:spPr>
          <a:xfrm>
            <a:off x="9454515" y="2214645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Up Arrow 14"/>
          <p:cNvSpPr/>
          <p:nvPr>
            <p:custDataLst>
              <p:tags r:id="rId11"/>
            </p:custDataLst>
          </p:nvPr>
        </p:nvSpPr>
        <p:spPr>
          <a:xfrm>
            <a:off x="2485390" y="1723155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de-DE" sz="2800" dirty="0" smtClean="0">
                <a:solidFill>
                  <a:srgbClr val="08427E"/>
                </a:solidFill>
              </a:rPr>
              <a:t>Observer(Beobachter)</a:t>
            </a:r>
            <a:endParaRPr lang="en-US" sz="2800" dirty="0"/>
          </a:p>
        </p:txBody>
      </p:sp>
      <p:sp>
        <p:nvSpPr>
          <p:cNvPr id="11" name="Rectangle 10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Electrical Drives | BueP/BPS-IE | 20.09.2016</a:t>
            </a:r>
            <a:endParaRPr lang="en-US" sz="60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de-DE" sz="600" smtClean="0">
                <a:solidFill>
                  <a:srgbClr val="B2B3B5"/>
                </a:solidFill>
                <a:latin typeface="Bosch Office Sans" panose="020B0604020202020204" pitchFamily="34" charset="0"/>
              </a:rPr>
              <a:t>© Robert Bosch GmbH 2016. Alle Rechte vorbehalten, auch bzgl. jeder Verfügung, Verwertung, Reproduktion, Bearbeitung, Weitergabe sowie für den Fall von Schutzrechtsanmeldungen.</a:t>
            </a:r>
            <a:endParaRPr lang="en-US" sz="600">
              <a:solidFill>
                <a:srgbClr val="B2B3B5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US" sz="1200" smtClean="0">
                <a:solidFill>
                  <a:srgbClr val="999FA6"/>
                </a:solidFill>
                <a:latin typeface="Bosch Office Sans" panose="020B0604020202020204" pitchFamily="34" charset="0"/>
              </a:rPr>
              <a:t>9</a:t>
            </a:r>
            <a:endParaRPr lang="en-US" sz="1200">
              <a:solidFill>
                <a:srgbClr val="999FA6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US" sz="550">
              <a:solidFill>
                <a:schemeClr val="tx1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/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>
          <a:xfrm>
            <a:off x="457200" y="829310"/>
            <a:ext cx="10115550" cy="476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de-DE" kern="0" noProof="0" dirty="0" smtClean="0">
                <a:solidFill>
                  <a:srgbClr val="000000"/>
                </a:solidFill>
              </a:rPr>
              <a:t>Data Entry form will </a:t>
            </a:r>
            <a:r>
              <a:rPr lang="de-DE" kern="0" noProof="0" dirty="0" err="1" smtClean="0">
                <a:solidFill>
                  <a:srgbClr val="000000"/>
                </a:solidFill>
              </a:rPr>
              <a:t>be</a:t>
            </a:r>
            <a:r>
              <a:rPr lang="de-DE" kern="0" noProof="0" dirty="0" smtClean="0">
                <a:solidFill>
                  <a:srgbClr val="000000"/>
                </a:solidFill>
              </a:rPr>
              <a:t> open </a:t>
            </a:r>
            <a:r>
              <a:rPr lang="de-DE" kern="0" noProof="0" dirty="0" err="1" smtClean="0">
                <a:solidFill>
                  <a:srgbClr val="000000"/>
                </a:solidFill>
              </a:rPr>
              <a:t>to</a:t>
            </a:r>
            <a:r>
              <a:rPr lang="de-DE" kern="0" noProof="0" dirty="0" smtClean="0">
                <a:solidFill>
                  <a:srgbClr val="000000"/>
                </a:solidFill>
              </a:rPr>
              <a:t> </a:t>
            </a:r>
            <a:r>
              <a:rPr lang="de-DE" kern="0" noProof="0" dirty="0" err="1" smtClean="0">
                <a:solidFill>
                  <a:srgbClr val="000000"/>
                </a:solidFill>
              </a:rPr>
              <a:t>add</a:t>
            </a:r>
            <a:r>
              <a:rPr lang="de-DE" kern="0" noProof="0" dirty="0" smtClean="0">
                <a:solidFill>
                  <a:srgbClr val="000000"/>
                </a:solidFill>
              </a:rPr>
              <a:t> </a:t>
            </a:r>
            <a:r>
              <a:rPr lang="de-DE" kern="0" noProof="0" dirty="0" err="1" smtClean="0">
                <a:solidFill>
                  <a:srgbClr val="000000"/>
                </a:solidFill>
              </a:rPr>
              <a:t>new</a:t>
            </a:r>
            <a:r>
              <a:rPr lang="de-DE" kern="0" noProof="0" dirty="0" smtClean="0">
                <a:solidFill>
                  <a:srgbClr val="000000"/>
                </a:solidFill>
              </a:rPr>
              <a:t> </a:t>
            </a:r>
            <a:r>
              <a:rPr lang="de-DE" kern="0" noProof="0" dirty="0" err="1" smtClean="0">
                <a:solidFill>
                  <a:srgbClr val="000000"/>
                </a:solidFill>
              </a:rPr>
              <a:t>data</a:t>
            </a:r>
            <a:r>
              <a:rPr lang="de-DE" kern="0" dirty="0" smtClean="0">
                <a:solidFill>
                  <a:srgbClr val="000000"/>
                </a:solidFill>
              </a:rPr>
              <a:t>. Same </a:t>
            </a:r>
            <a:r>
              <a:rPr lang="de-DE" kern="0" dirty="0" err="1" smtClean="0">
                <a:solidFill>
                  <a:srgbClr val="000000"/>
                </a:solidFill>
              </a:rPr>
              <a:t>applies</a:t>
            </a:r>
            <a:r>
              <a:rPr lang="de-DE" kern="0" dirty="0" smtClean="0">
                <a:solidFill>
                  <a:srgbClr val="000000"/>
                </a:solidFill>
              </a:rPr>
              <a:t> </a:t>
            </a:r>
            <a:r>
              <a:rPr lang="de-DE" kern="0" dirty="0" err="1" smtClean="0">
                <a:solidFill>
                  <a:srgbClr val="000000"/>
                </a:solidFill>
              </a:rPr>
              <a:t>for</a:t>
            </a:r>
            <a:r>
              <a:rPr lang="de-DE" kern="0" dirty="0" smtClean="0">
                <a:solidFill>
                  <a:srgbClr val="000000"/>
                </a:solidFill>
              </a:rPr>
              <a:t> all Data.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311909"/>
            <a:ext cx="10444480" cy="4199619"/>
          </a:xfrm>
          <a:prstGeom prst="rect">
            <a:avLst/>
          </a:prstGeom>
        </p:spPr>
      </p:pic>
      <p:sp>
        <p:nvSpPr>
          <p:cNvPr id="16" name="Up Arrow 15"/>
          <p:cNvSpPr/>
          <p:nvPr>
            <p:custDataLst>
              <p:tags r:id="rId10"/>
            </p:custDataLst>
          </p:nvPr>
        </p:nvSpPr>
        <p:spPr>
          <a:xfrm>
            <a:off x="3023235" y="2985135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Up Arrow 16"/>
          <p:cNvSpPr/>
          <p:nvPr>
            <p:custDataLst>
              <p:tags r:id="rId11"/>
            </p:custDataLst>
          </p:nvPr>
        </p:nvSpPr>
        <p:spPr>
          <a:xfrm>
            <a:off x="735965" y="4283710"/>
            <a:ext cx="582930" cy="78867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6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LANGUAGE" val="1031"/>
  <p:tag name="ML_1" val="RB_BUE_ED"/>
  <p:tag name="ML_2" val="Bosch2.mcr"/>
  <p:tag name="ML_LAYOUT_RESOURCE" val="BOSCH2_16_9_NAVI.mcr"/>
  <p:tag name="FIELD.DATE.CONTENT" val="20.09.2016"/>
  <p:tag name="FIELD.DATE.VALUE" val="20.09.2016"/>
  <p:tag name="FIELD.DATE.COMBOINDEX" val="-2"/>
  <p:tag name="FIELD.CONF.SUFFIX.CONTENT" val="\n | "/>
  <p:tag name="FIELD.CONF.COMBOINDEX" val="0"/>
  <p:tag name="FIELD.REM_ABL.SUFFIX.CONTENT" val="&#10;\n"/>
  <p:tag name="FIELD.REM_ABL.COMBOINDEX" val="-2"/>
  <p:tag name="FIELD.COPY.CONTENT" val="© Robert Bosch GmbH 2016. Alle Rechte vorbehalten, auch bzgl. jeder Verfügung, Verwertung, Reproduktion, Bearbeitung, Weitergabe sowie für den Fall von Schutzrechtsanmeldungen."/>
  <p:tag name="FIELD.COPY.VALUE" val="© Robert Bosch GmbH 2016. Alle Rechte vorbehalten, auch bzgl. jeder Verfügung, Verwertung, Reproduktion, Bearbeitung, Weitergabe sowie für den Fall von Schutzrechtsanmeldungen."/>
  <p:tag name="FIELD.COPY.COMBOINDEX" val="0"/>
  <p:tag name="FIELD.BGROUP.CONTENT" val="Electrical Drives"/>
  <p:tag name="FIELD.BGROUP.VALUE" val="Electrical Drives | "/>
  <p:tag name="FIELD.BGROUP.SUFFIX.CONTENT" val=" | "/>
  <p:tag name="FIELD.BGROUP.COMBOINDEX" val="0"/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SUFFIX.CONTENT" val=" | "/>
  <p:tag name="FIELD.DPT.COMBOINDEX" val="0"/>
  <p:tag name="MIWBCLNT.HOMEURL" val="\\SI41956.de.bosch.com\Folienbibliothek$\content\portal.htm"/>
  <p:tag name="FIELDS.INITIALIZED" val="1"/>
  <p:tag name="CONFIG" val="BOSCH2"/>
  <p:tag name="CFG.VERSION" val="0"/>
  <p:tag name="CFG.LAYOUTID" val="Bosch Layout 16:9 with Navigation Bar (new colored style)"/>
  <p:tag name="CFG.LAYOUTRES" val="BOSCH2_16_9_NAVI"/>
  <p:tag name="CFG.LAYOUT" val="BOSCH2"/>
  <p:tag name="MAPNAME" val="Map1"/>
  <p:tag name="LICENSEKEY" val="46504b9e-b1c9-48ed-967f-a36de42ae84b"/>
  <p:tag name="MLI" val="1"/>
  <p:tag name="ADM" val="1"/>
  <p:tag name="SLIDEMASTERMASTERNAME" val="Slide"/>
  <p:tag name="SLIDEMASTERSHAPESETGROUPCLASSNAME" val="ShapeSetGroup1"/>
  <p:tag name="SLIDEMASTERCOLORSETGROUPCLASSNAME" val="ColorSetGroup3"/>
  <p:tag name="SLIDEMASTERFONTSETGROUPCLASSNAME" val="FontSetGroup1"/>
  <p:tag name="SLIDEMASTERSTYLESETGROUPCLASSNAME" val="StyleSetGroup1"/>
  <p:tag name="SLIDEMASTERMODIFIED" val="1"/>
  <p:tag name="TITLEMASTERMASTERNAME" val="TitleSlide"/>
  <p:tag name="TITLEMASTERSHAPESETGROUPCLASSNAME" val="ShapeSetGroup1"/>
  <p:tag name="TITLEMASTERCOLORSETGROUPCLASSNAME" val="ColorSetGroup3"/>
  <p:tag name="TITLEMASTERFONTSETGROUPCLASSNAME" val="FontSetGroup1"/>
  <p:tag name="TITLEMASTERSTYLESETGROUPCLASSNAME" val="StyleSetGroup1"/>
  <p:tag name="TITLEMASTERMODIFIED" val="1"/>
  <p:tag name="CFG.CUSTOMERVERSION" val="9"/>
  <p:tag name="AGC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8_SHAPECLASSPROTECTIONTYPE" val="63"/>
  <p:tag name="RECTANGLE 9_SHAPECLASSPROTECTIONTYPE" val="63"/>
  <p:tag name="CONTENT PLACEHOLDER 2_SHAPECLASSPROTECTIONTYPE" val="0"/>
  <p:tag name="TEXTBOX 10_SHAPECLASSPROTECTIONTYPE" val="25"/>
  <p:tag name="TITLE 1_SHAPECLASSPROTECTIONTYPE" val="9"/>
  <p:tag name="NBTXT" val="What is MMA?"/>
  <p:tag name="NBTXTC" val="What is MMA?"/>
  <p:tag name="AGTX" val="What is MMA?"/>
  <p:tag name="AGTXC" val="What is MMA?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7_SHAPECLASSPROTECTIONTYPE" val="31"/>
  <p:tag name="RECTANGLE 10_SHAPECLASSPROTECTIONTYPE" val="3"/>
  <p:tag name="RECTANGLE 11_SHAPECLASSPROTECTIONTYPE" val="63"/>
  <p:tag name="RECTANGLE 15_SHAPECLASSPROTECTIONTYPE" val="63"/>
  <p:tag name="RECTANGLE 17_SHAPECLASSPROTECTIONTYPE" val="63"/>
  <p:tag name="INHALTSPLATZHALTER 4_SHAPECLASSPROTECTIONTYPE" val="0"/>
  <p:tag name="TEXTBOX 18_SHAPECLASSPROTECTIONTYPE" val="25"/>
  <p:tag name="TITEL 1_SHAPECLASSPROTECTIONTYPE" val="9"/>
  <p:tag name="NBTXT" val="Tree structure of Machines at Place/Area"/>
  <p:tag name="NBTXTC" val="Tree structure of Machines at Place/Area"/>
  <p:tag name="AGTX" val="Tree structure of Machines at Place/Area"/>
  <p:tag name="AGTXC" val="Tree structure of Machines at Place/Area"/>
  <p:tag name="CONTENT PLACEHOLDER 19_SHAPECLASSPROTECTIONTYPE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7_SHAPECLASSPROTECTIONTYPE" val="31"/>
  <p:tag name="RECTANGLE 10_SHAPECLASSPROTECTIONTYPE" val="3"/>
  <p:tag name="RECTANGLE 11_SHAPECLASSPROTECTIONTYPE" val="63"/>
  <p:tag name="RECTANGLE 15_SHAPECLASSPROTECTIONTYPE" val="63"/>
  <p:tag name="RECTANGLE 17_SHAPECLASSPROTECTIONTYPE" val="63"/>
  <p:tag name="INHALTSPLATZHALTER 4_SHAPECLASSPROTECTIONTYPE" val="0"/>
  <p:tag name="TEXTBOX 18_SHAPECLASSPROTECTIONTYPE" val="25"/>
  <p:tag name="TITEL 1_SHAPECLASSPROTECTIONTYPE" val="9"/>
  <p:tag name="NBTXT" val="Tree structure of Machines at Place/Area"/>
  <p:tag name="NBTXTC" val="Tree structure of Machines at Place/Area"/>
  <p:tag name="AGTX" val="Tree structure of Machines at Place/Area"/>
  <p:tag name="AGTXC" val="Tree structure of Machines at Place/Area"/>
  <p:tag name="CONTENT PLACEHOLDER 19_SHAPECLASSPROTECTIONTYP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TitleSupergraphic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5_SHAPECLASSPROTECTIONTYPE" val="15"/>
  <p:tag name="PICTURE 6_SHAPECLASSPROTECTIONTYPE" val="15"/>
  <p:tag name="SUBTITLE 2_SHAPECLASSPROTECTIONTYPE" val="0"/>
  <p:tag name="TITLE 1_SHAPECLASSPROTECTIONTYP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3"/>
  <p:tag name="FONTSETGROUPCLASSNAME" val="FontSetGroup1"/>
  <p:tag name="SHAPECLASSNAME" val="TitleOnTitleSlides"/>
  <p:tag name="SHAPECLASSPROTECTIONTYPE" val="0"/>
  <p:tag name="COLORS" val="-2;-2;-2;-2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3"/>
  <p:tag name="FONTSETGROUPCLASSNAME" val="FontSetGroup1"/>
  <p:tag name="SHAPECLASSNAME" val="HiddenSubtitle"/>
  <p:tag name="SHAPECLASSPROTECTIONTYPE" val="0"/>
  <p:tag name="ML_SENDTOBACK" val=" 1"/>
  <p:tag name="COLORS" val="-2;-2;-2;-2;-1;-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SHAPESETGROUPCLASSNAME" val="ShapeSetGroup1"/>
  <p:tag name="SHAPESETCLASSNAME" val="TitleSupergraphic1"/>
  <p:tag name="COLORSETGROUPCLASSNAME" val="ColorSetGroup3"/>
  <p:tag name="FONTSETGROUPCLASSNAME" val="FontSetGroup1"/>
  <p:tag name="SHAPECLASSFILE" val="Bosch-Supergraphic-P1-16-9.png"/>
  <p:tag name="MLI" val="1"/>
  <p:tag name="SHAPECLASSNAME" val="Supergraphic1"/>
  <p:tag name="SHAPECLASSPROTECTIONTYPE" val="15"/>
  <p:tag name="COLORS" val="-2;-2;-2;-2;-1;-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SHAPESETGROUPCLASSNAME" val="ShapeSetGroup1"/>
  <p:tag name="SHAPESETCLASSNAME" val="TitleSupergraphic1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  <p:tag name="COLORS" val="-2;-2;-2;-2;-1;-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SHAPESETGROUPCLASSNAME" val="ShapeSetGroup1"/>
  <p:tag name="SHAPESETCLASSNAME" val="TitleSupergraphic1"/>
  <p:tag name="COLORSETGROUPCLASSNAME" val="ColorSetGroup3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  <p:tag name="COLORS" val="-2;-2;-2;-2;-1;-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CHAPTER.COMBOINDEX" val="0"/>
  <p:tag name="FIELD.REM_ANL.COMBOINDEX" val="0"/>
  <p:tag name="FIELD.DPT.CONTENT" val="BueP/BPS-IE"/>
  <p:tag name="FIELD.DPT.VALUE" val="BueP/BPS-IE | "/>
  <p:tag name="FIELD.DPT.COMBOINDEX" val="0"/>
  <p:tag name="ML_1" val="RB_BUE_ED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5_SHAPECLASSPROTECTIONTYPE" val="31"/>
  <p:tag name="RECTANGLE 6_SHAPECLASSPROTECTIONTYPE" val="3"/>
  <p:tag name="RECTANGLE 8_SHAPECLASSPROTECTIONTYPE" val="63"/>
  <p:tag name="RECTANGLE 9_SHAPECLASSPROTECTIONTYPE" val="63"/>
  <p:tag name="RECTANGLE 10_SHAPECLASSPROTECTIONTYPE" val="63"/>
  <p:tag name="CONTENT PLACEHOLDER 3_SHAPECLASSPROTECTIONTYPE" val="0"/>
  <p:tag name="TEXTBOX 11_SHAPECLASSPROTECTIONTYPE" val="25"/>
  <p:tag name="TITLE 1_SHAPECLASSPROTECTIONTYPE" val="9"/>
  <p:tag name="NBTXT" val="Observer (Beobachter)"/>
  <p:tag name="NBTXTC" val="Observer (Beobachter)"/>
  <p:tag name="AGTX" val="Observer (Beobachter)"/>
  <p:tag name="AGTXC" val="Observer (Beobachter)"/>
  <p:tag name="CONTENT PLACEHOLDER 1_SHAPECLASSPROTECTIONTYPE" val="0"/>
  <p:tag name="CONTENT PLACEHOLDER 7_SHAPECLASSPROTECTIONTYPE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  <p:tag name="COLORS" val="-2;-2;-2;-2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  <p:tag name="COLORS" val="-2;-2;-2;-2;LightGray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  <p:tag name="COLORS" val="-2;-2;-2;-2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1246</Words>
  <Application>Microsoft Office PowerPoint</Application>
  <PresentationFormat>Custom</PresentationFormat>
  <Paragraphs>140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Bosch Office Sans</vt:lpstr>
      <vt:lpstr>Calibri</vt:lpstr>
      <vt:lpstr>Wingdings</vt:lpstr>
      <vt:lpstr>Wingdings 3</vt:lpstr>
      <vt:lpstr>Bosch</vt:lpstr>
      <vt:lpstr>Multi-Moment-Analyse(MMA)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Multi-Moment-Analyse(MMA)</dc:title>
  <dc:creator>FIXED-TERM Ekghare Gaurav Dayanand (BueP/BPS-IE)</dc:creator>
  <cp:lastModifiedBy>FIXED-TERM Ekghare Gaurav Dayanand (BueP/BPS-IE)</cp:lastModifiedBy>
  <cp:revision>92</cp:revision>
  <dcterms:created xsi:type="dcterms:W3CDTF">2016-09-13T14:01:48Z</dcterms:created>
  <dcterms:modified xsi:type="dcterms:W3CDTF">2017-02-14T09:25:31Z</dcterms:modified>
</cp:coreProperties>
</file>