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8"/>
  </p:notesMasterIdLst>
  <p:sldIdLst>
    <p:sldId id="298" r:id="rId2"/>
    <p:sldId id="315" r:id="rId3"/>
    <p:sldId id="266" r:id="rId4"/>
    <p:sldId id="271" r:id="rId5"/>
    <p:sldId id="269" r:id="rId6"/>
    <p:sldId id="267" r:id="rId7"/>
    <p:sldId id="299" r:id="rId8"/>
    <p:sldId id="300" r:id="rId9"/>
    <p:sldId id="306" r:id="rId10"/>
    <p:sldId id="311" r:id="rId11"/>
    <p:sldId id="318" r:id="rId12"/>
    <p:sldId id="314" r:id="rId13"/>
    <p:sldId id="319" r:id="rId14"/>
    <p:sldId id="308" r:id="rId15"/>
    <p:sldId id="313" r:id="rId16"/>
    <p:sldId id="310" r:id="rId17"/>
    <p:sldId id="291" r:id="rId18"/>
    <p:sldId id="292" r:id="rId19"/>
    <p:sldId id="293" r:id="rId20"/>
    <p:sldId id="331" r:id="rId21"/>
    <p:sldId id="302" r:id="rId22"/>
    <p:sldId id="283" r:id="rId23"/>
    <p:sldId id="304" r:id="rId24"/>
    <p:sldId id="324" r:id="rId25"/>
    <p:sldId id="316" r:id="rId26"/>
    <p:sldId id="330" r:id="rId27"/>
    <p:sldId id="317" r:id="rId28"/>
    <p:sldId id="329" r:id="rId29"/>
    <p:sldId id="321" r:id="rId30"/>
    <p:sldId id="323" r:id="rId31"/>
    <p:sldId id="325" r:id="rId32"/>
    <p:sldId id="326" r:id="rId33"/>
    <p:sldId id="327" r:id="rId34"/>
    <p:sldId id="328" r:id="rId35"/>
    <p:sldId id="285" r:id="rId36"/>
    <p:sldId id="32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EBD"/>
    <a:srgbClr val="BFE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5" autoAdjust="0"/>
    <p:restoredTop sz="81142" autoAdjust="0"/>
  </p:normalViewPr>
  <p:slideViewPr>
    <p:cSldViewPr snapToGrid="0">
      <p:cViewPr varScale="1">
        <p:scale>
          <a:sx n="55" d="100"/>
          <a:sy n="55" d="100"/>
        </p:scale>
        <p:origin x="10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3158802150815"/>
          <c:y val="1.9004366863550153E-2"/>
          <c:w val="0.88474852400196713"/>
          <c:h val="0.883815785393914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</a:effectLst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1.25</c:v>
                </c:pt>
                <c:pt idx="1">
                  <c:v>0.86</c:v>
                </c:pt>
                <c:pt idx="2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A6-4267-9E3C-08389D2F5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3376240"/>
        <c:axId val="603374928"/>
      </c:barChart>
      <c:catAx>
        <c:axId val="603376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374928"/>
        <c:crosses val="autoZero"/>
        <c:auto val="1"/>
        <c:lblAlgn val="ctr"/>
        <c:lblOffset val="100"/>
        <c:noMultiLvlLbl val="1"/>
      </c:catAx>
      <c:valAx>
        <c:axId val="603374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37624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5AE29-4F7C-4CA5-B98B-C82289292C99}" type="datetimeFigureOut">
              <a:rPr lang="en-SG" smtClean="0"/>
              <a:t>4/10/2017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E59A3-C131-4410-B3D3-3223C75D3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592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6190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B0744-1F62-4374-87EE-572D0CECAB9A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0001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baseline="0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B0744-1F62-4374-87EE-572D0CECAB9A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4989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B0744-1F62-4374-87EE-572D0CECAB9A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1842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1971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1457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04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B0744-1F62-4374-87EE-572D0CECAB9A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2469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2763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6007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15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8136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4271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0491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9088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baseline="0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B0744-1F62-4374-87EE-572D0CECAB9A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6259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4/10/2017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586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4/10/2017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735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4/10/2017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4643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4/10/2017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6468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4/10/2017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5622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4/10/2017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9700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4/10/2017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0591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4/10/2017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27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4/10/2017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408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4/10/2017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033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4/10/2017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123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4/10/2017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298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4/10/2017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612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4/10/2017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21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4/10/2017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04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4/10/2017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55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E9024-17DE-4849-9A54-007B8F15ADFE}" type="datetimeFigureOut">
              <a:rPr lang="en-SG" smtClean="0"/>
              <a:t>4/10/2017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101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F71D-1D4F-43E0-A89C-B7183C9B5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8190" y="862104"/>
            <a:ext cx="8915399" cy="2262781"/>
          </a:xfrm>
        </p:spPr>
        <p:txBody>
          <a:bodyPr/>
          <a:lstStyle/>
          <a:p>
            <a:pPr algn="ctr"/>
            <a:r>
              <a:rPr lang="en-SG" b="1" dirty="0"/>
              <a:t>Project Management Review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97964-20BD-47F3-96E7-53415409D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842" y="3373326"/>
            <a:ext cx="10132093" cy="1931123"/>
          </a:xfrm>
        </p:spPr>
        <p:txBody>
          <a:bodyPr>
            <a:noAutofit/>
          </a:bodyPr>
          <a:lstStyle/>
          <a:p>
            <a:pPr algn="ctr"/>
            <a:r>
              <a:rPr lang="en-SG" sz="4000" b="1" dirty="0"/>
              <a:t>Done by: G1T3</a:t>
            </a:r>
          </a:p>
        </p:txBody>
      </p:sp>
    </p:spTree>
    <p:extLst>
      <p:ext uri="{BB962C8B-B14F-4D97-AF65-F5344CB8AC3E}">
        <p14:creationId xmlns:p14="http://schemas.microsoft.com/office/powerpoint/2010/main" val="117289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0BBD5734-5321-4EBD-96F7-DC8885AAD8D0}"/>
              </a:ext>
            </a:extLst>
          </p:cNvPr>
          <p:cNvSpPr/>
          <p:nvPr/>
        </p:nvSpPr>
        <p:spPr>
          <a:xfrm>
            <a:off x="275573" y="5295160"/>
            <a:ext cx="428226" cy="3794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181" name="Title 1">
            <a:extLst>
              <a:ext uri="{FF2B5EF4-FFF2-40B4-BE49-F238E27FC236}">
                <a16:creationId xmlns:a16="http://schemas.microsoft.com/office/drawing/2014/main" id="{6C076172-9876-4788-A4AB-BEF63008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" y="-39192"/>
            <a:ext cx="12097004" cy="1325563"/>
          </a:xfrm>
        </p:spPr>
        <p:txBody>
          <a:bodyPr>
            <a:noAutofit/>
          </a:bodyPr>
          <a:lstStyle/>
          <a:p>
            <a:pPr algn="ctr"/>
            <a:r>
              <a:rPr lang="en-SG" b="1" u="sng" dirty="0"/>
              <a:t>Iteration 1 </a:t>
            </a:r>
            <a:r>
              <a:rPr lang="en-SG" b="1" u="sng" dirty="0">
                <a:solidFill>
                  <a:sysClr val="windowText" lastClr="000000"/>
                </a:solidFill>
              </a:rPr>
              <a:t>Critical Path: 6 Days, Slack: 9 days</a:t>
            </a:r>
            <a:br>
              <a:rPr lang="en-SG" b="1" u="sng" dirty="0">
                <a:solidFill>
                  <a:sysClr val="windowText" lastClr="000000"/>
                </a:solidFill>
              </a:rPr>
            </a:br>
            <a:endParaRPr lang="en-SG" b="1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AC026EB-894E-4E62-A19E-D64FD34920C9}"/>
              </a:ext>
            </a:extLst>
          </p:cNvPr>
          <p:cNvSpPr/>
          <p:nvPr/>
        </p:nvSpPr>
        <p:spPr>
          <a:xfrm>
            <a:off x="427973" y="5447560"/>
            <a:ext cx="428226" cy="3794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BE92CE-273D-4BDB-A2AA-46C385181663}"/>
              </a:ext>
            </a:extLst>
          </p:cNvPr>
          <p:cNvSpPr txBox="1"/>
          <p:nvPr/>
        </p:nvSpPr>
        <p:spPr>
          <a:xfrm>
            <a:off x="187890" y="623589"/>
            <a:ext cx="12004110" cy="6234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1CBEFAA-48B3-4C63-95AA-1B3754A43354}"/>
              </a:ext>
            </a:extLst>
          </p:cNvPr>
          <p:cNvSpPr/>
          <p:nvPr/>
        </p:nvSpPr>
        <p:spPr>
          <a:xfrm>
            <a:off x="6220967" y="861049"/>
            <a:ext cx="5063952" cy="5498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Design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162E434-94B4-4691-B716-633434AA4383}"/>
              </a:ext>
            </a:extLst>
          </p:cNvPr>
          <p:cNvSpPr/>
          <p:nvPr/>
        </p:nvSpPr>
        <p:spPr>
          <a:xfrm>
            <a:off x="611769" y="868338"/>
            <a:ext cx="5251018" cy="5498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Planning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555108C0-B291-4EFD-A33D-53C9CAD7FD2C}"/>
              </a:ext>
            </a:extLst>
          </p:cNvPr>
          <p:cNvSpPr/>
          <p:nvPr/>
        </p:nvSpPr>
        <p:spPr>
          <a:xfrm>
            <a:off x="11407015" y="3472671"/>
            <a:ext cx="608645" cy="6050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0B71148-4A12-49C2-A05D-DA8FDA205844}"/>
              </a:ext>
            </a:extLst>
          </p:cNvPr>
          <p:cNvSpPr/>
          <p:nvPr/>
        </p:nvSpPr>
        <p:spPr>
          <a:xfrm>
            <a:off x="933929" y="2876171"/>
            <a:ext cx="1900786" cy="225101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Discussion on Project Requirements and team's project iterative approach </a:t>
            </a:r>
          </a:p>
          <a:p>
            <a:pPr algn="ctr"/>
            <a:r>
              <a:rPr lang="en-US" sz="1600" b="1" dirty="0"/>
              <a:t>(1 day)</a:t>
            </a:r>
            <a:endParaRPr lang="en-SG" sz="1600" b="1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AF869FD-6CD5-4348-993F-761AAA78EF6E}"/>
              </a:ext>
            </a:extLst>
          </p:cNvPr>
          <p:cNvSpPr/>
          <p:nvPr/>
        </p:nvSpPr>
        <p:spPr>
          <a:xfrm>
            <a:off x="2218068" y="1135805"/>
            <a:ext cx="1925428" cy="88926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Plan project broad schedule (1 day)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3C2D76C-189C-41F7-BF53-4DF05430EC48}"/>
              </a:ext>
            </a:extLst>
          </p:cNvPr>
          <p:cNvSpPr/>
          <p:nvPr/>
        </p:nvSpPr>
        <p:spPr>
          <a:xfrm>
            <a:off x="2264030" y="5396505"/>
            <a:ext cx="2135214" cy="815087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Create use case diagram (1 day)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3AC570C-F007-4E27-8834-5BC5AAFA70EB}"/>
              </a:ext>
            </a:extLst>
          </p:cNvPr>
          <p:cNvSpPr/>
          <p:nvPr/>
        </p:nvSpPr>
        <p:spPr>
          <a:xfrm>
            <a:off x="3506232" y="3543418"/>
            <a:ext cx="2248187" cy="1751742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Functionalities breakdown and logic sketching </a:t>
            </a:r>
          </a:p>
          <a:p>
            <a:pPr algn="ctr"/>
            <a:r>
              <a:rPr lang="en-SG" sz="1600" b="1" dirty="0"/>
              <a:t>(1 day)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865DA14-4D29-4860-AE81-7EAD432F74EE}"/>
              </a:ext>
            </a:extLst>
          </p:cNvPr>
          <p:cNvSpPr/>
          <p:nvPr/>
        </p:nvSpPr>
        <p:spPr>
          <a:xfrm>
            <a:off x="6877621" y="3854274"/>
            <a:ext cx="2195241" cy="974658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Create Login sequence diagrams (1 day)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D7E7E52-638B-46F6-81F9-BBD453EAEB12}"/>
              </a:ext>
            </a:extLst>
          </p:cNvPr>
          <p:cNvSpPr/>
          <p:nvPr/>
        </p:nvSpPr>
        <p:spPr>
          <a:xfrm>
            <a:off x="6511662" y="1956650"/>
            <a:ext cx="1941082" cy="66161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Prepare metrics (2 days)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4F1F2B4-79FA-49AF-85F8-9CD3B21D4F89}"/>
              </a:ext>
            </a:extLst>
          </p:cNvPr>
          <p:cNvSpPr/>
          <p:nvPr/>
        </p:nvSpPr>
        <p:spPr>
          <a:xfrm>
            <a:off x="8813282" y="1338195"/>
            <a:ext cx="2103420" cy="66818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Test Plan Preparation (1 day)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5F37C44-7553-4C47-96D5-EB2EB8BC25A4}"/>
              </a:ext>
            </a:extLst>
          </p:cNvPr>
          <p:cNvSpPr/>
          <p:nvPr/>
        </p:nvSpPr>
        <p:spPr>
          <a:xfrm>
            <a:off x="3707770" y="2148600"/>
            <a:ext cx="1845109" cy="89579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Create iteration breakdown (1 day)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B9B9202-FEE1-4A99-8F19-642D9571F17A}"/>
              </a:ext>
            </a:extLst>
          </p:cNvPr>
          <p:cNvSpPr/>
          <p:nvPr/>
        </p:nvSpPr>
        <p:spPr>
          <a:xfrm>
            <a:off x="6849837" y="5227828"/>
            <a:ext cx="2166273" cy="983764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Create database ER diagrams (1 day)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DF4EA60-D332-42A4-854F-A930C10DE724}"/>
              </a:ext>
            </a:extLst>
          </p:cNvPr>
          <p:cNvSpPr/>
          <p:nvPr/>
        </p:nvSpPr>
        <p:spPr>
          <a:xfrm>
            <a:off x="6820870" y="2802583"/>
            <a:ext cx="2137598" cy="911896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Create class diagram (1 day)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100019F1-E558-47A4-A9F6-DCDB0AC2ED7A}"/>
              </a:ext>
            </a:extLst>
          </p:cNvPr>
          <p:cNvSpPr/>
          <p:nvPr/>
        </p:nvSpPr>
        <p:spPr>
          <a:xfrm>
            <a:off x="205381" y="3524761"/>
            <a:ext cx="428226" cy="3794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C578018B-F405-4273-AF3A-DCFECE40DBF3}"/>
              </a:ext>
            </a:extLst>
          </p:cNvPr>
          <p:cNvCxnSpPr>
            <a:cxnSpLocks/>
            <a:endCxn id="133" idx="1"/>
          </p:cNvCxnSpPr>
          <p:nvPr/>
        </p:nvCxnSpPr>
        <p:spPr>
          <a:xfrm rot="5400000" flipH="1" flipV="1">
            <a:off x="1281223" y="2156658"/>
            <a:ext cx="1513064" cy="3606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3951D7F-0BA9-4CE2-AB8A-0914FD8C929F}"/>
              </a:ext>
            </a:extLst>
          </p:cNvPr>
          <p:cNvCxnSpPr>
            <a:cxnSpLocks/>
            <a:stCxn id="133" idx="3"/>
            <a:endCxn id="139" idx="0"/>
          </p:cNvCxnSpPr>
          <p:nvPr/>
        </p:nvCxnSpPr>
        <p:spPr>
          <a:xfrm>
            <a:off x="4143496" y="1580438"/>
            <a:ext cx="486829" cy="568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B56328FA-F685-4C33-9DBB-C456142BAF9D}"/>
              </a:ext>
            </a:extLst>
          </p:cNvPr>
          <p:cNvCxnSpPr>
            <a:cxnSpLocks/>
            <a:stCxn id="137" idx="3"/>
            <a:endCxn id="138" idx="1"/>
          </p:cNvCxnSpPr>
          <p:nvPr/>
        </p:nvCxnSpPr>
        <p:spPr>
          <a:xfrm flipV="1">
            <a:off x="8452744" y="1672285"/>
            <a:ext cx="360538" cy="6151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EECFC06B-C335-4B9B-B635-8E46FD629A53}"/>
              </a:ext>
            </a:extLst>
          </p:cNvPr>
          <p:cNvCxnSpPr>
            <a:cxnSpLocks/>
            <a:stCxn id="132" idx="2"/>
            <a:endCxn id="134" idx="1"/>
          </p:cNvCxnSpPr>
          <p:nvPr/>
        </p:nvCxnSpPr>
        <p:spPr>
          <a:xfrm rot="16200000" flipH="1">
            <a:off x="1735745" y="5275764"/>
            <a:ext cx="676862" cy="3797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570DBD2F-CBFB-42A5-BBF9-D76F457AE6BE}"/>
              </a:ext>
            </a:extLst>
          </p:cNvPr>
          <p:cNvCxnSpPr>
            <a:cxnSpLocks/>
            <a:stCxn id="134" idx="3"/>
            <a:endCxn id="135" idx="2"/>
          </p:cNvCxnSpPr>
          <p:nvPr/>
        </p:nvCxnSpPr>
        <p:spPr>
          <a:xfrm flipV="1">
            <a:off x="4399244" y="5295160"/>
            <a:ext cx="231082" cy="5088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1153250-1DCF-4A6C-8CC4-DA2E781D728B}"/>
              </a:ext>
            </a:extLst>
          </p:cNvPr>
          <p:cNvCxnSpPr>
            <a:cxnSpLocks/>
            <a:stCxn id="142" idx="6"/>
          </p:cNvCxnSpPr>
          <p:nvPr/>
        </p:nvCxnSpPr>
        <p:spPr>
          <a:xfrm>
            <a:off x="633607" y="3714479"/>
            <a:ext cx="300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5795A73A-77B0-4CDD-A188-A12DAFDD96EE}"/>
              </a:ext>
            </a:extLst>
          </p:cNvPr>
          <p:cNvCxnSpPr>
            <a:endCxn id="141" idx="1"/>
          </p:cNvCxnSpPr>
          <p:nvPr/>
        </p:nvCxnSpPr>
        <p:spPr>
          <a:xfrm flipV="1">
            <a:off x="5754419" y="3258531"/>
            <a:ext cx="1066451" cy="443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A3E5B901-CDC4-45B0-8BFF-E5568AE0AAFD}"/>
              </a:ext>
            </a:extLst>
          </p:cNvPr>
          <p:cNvCxnSpPr>
            <a:cxnSpLocks/>
          </p:cNvCxnSpPr>
          <p:nvPr/>
        </p:nvCxnSpPr>
        <p:spPr>
          <a:xfrm>
            <a:off x="5729079" y="4905247"/>
            <a:ext cx="1120758" cy="875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F69D97ED-3078-4BCC-A0BC-052C3D79DB5F}"/>
              </a:ext>
            </a:extLst>
          </p:cNvPr>
          <p:cNvCxnSpPr>
            <a:cxnSpLocks/>
            <a:stCxn id="140" idx="3"/>
            <a:endCxn id="131" idx="4"/>
          </p:cNvCxnSpPr>
          <p:nvPr/>
        </p:nvCxnSpPr>
        <p:spPr>
          <a:xfrm flipV="1">
            <a:off x="9016110" y="4077763"/>
            <a:ext cx="2695228" cy="1641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906C5B22-31B8-4725-9239-196E510C99D4}"/>
              </a:ext>
            </a:extLst>
          </p:cNvPr>
          <p:cNvCxnSpPr>
            <a:stCxn id="138" idx="3"/>
            <a:endCxn id="131" idx="0"/>
          </p:cNvCxnSpPr>
          <p:nvPr/>
        </p:nvCxnSpPr>
        <p:spPr>
          <a:xfrm>
            <a:off x="10916702" y="1672285"/>
            <a:ext cx="794636" cy="18003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3E56F08F-CF1B-4BB2-A087-B779302B1696}"/>
              </a:ext>
            </a:extLst>
          </p:cNvPr>
          <p:cNvCxnSpPr>
            <a:stCxn id="141" idx="3"/>
            <a:endCxn id="131" idx="1"/>
          </p:cNvCxnSpPr>
          <p:nvPr/>
        </p:nvCxnSpPr>
        <p:spPr>
          <a:xfrm>
            <a:off x="8958468" y="3258531"/>
            <a:ext cx="2537681" cy="302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A4A48711-A2F1-468A-A971-45B9A1805BA7}"/>
              </a:ext>
            </a:extLst>
          </p:cNvPr>
          <p:cNvCxnSpPr>
            <a:stCxn id="136" idx="3"/>
            <a:endCxn id="131" idx="3"/>
          </p:cNvCxnSpPr>
          <p:nvPr/>
        </p:nvCxnSpPr>
        <p:spPr>
          <a:xfrm flipV="1">
            <a:off x="9072862" y="3989149"/>
            <a:ext cx="2423287" cy="3524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CC1FB413-15B4-46C7-B040-030C19E166B2}"/>
              </a:ext>
            </a:extLst>
          </p:cNvPr>
          <p:cNvCxnSpPr>
            <a:cxnSpLocks/>
          </p:cNvCxnSpPr>
          <p:nvPr/>
        </p:nvCxnSpPr>
        <p:spPr>
          <a:xfrm>
            <a:off x="5552879" y="2326350"/>
            <a:ext cx="96005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6E8BA0-4568-4BFD-B259-C5858935B66A}"/>
              </a:ext>
            </a:extLst>
          </p:cNvPr>
          <p:cNvCxnSpPr/>
          <p:nvPr/>
        </p:nvCxnSpPr>
        <p:spPr>
          <a:xfrm>
            <a:off x="5754419" y="4459266"/>
            <a:ext cx="7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54D1DC-79BC-41EE-A478-1D04BE02E0A6}"/>
              </a:ext>
            </a:extLst>
          </p:cNvPr>
          <p:cNvCxnSpPr/>
          <p:nvPr/>
        </p:nvCxnSpPr>
        <p:spPr>
          <a:xfrm>
            <a:off x="5754419" y="4484318"/>
            <a:ext cx="1123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512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BB00-578D-4497-BB31-20914A24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Task Metric Result for Iteration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099F8F-A27B-4D89-B43C-BDC349C1B1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2601"/>
              </p:ext>
            </p:extLst>
          </p:nvPr>
        </p:nvGraphicFramePr>
        <p:xfrm>
          <a:off x="1385740" y="1376313"/>
          <a:ext cx="10297216" cy="4873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304">
                  <a:extLst>
                    <a:ext uri="{9D8B030D-6E8A-4147-A177-3AD203B41FA5}">
                      <a16:colId xmlns:a16="http://schemas.microsoft.com/office/drawing/2014/main" val="2488489107"/>
                    </a:ext>
                  </a:extLst>
                </a:gridCol>
                <a:gridCol w="2574304">
                  <a:extLst>
                    <a:ext uri="{9D8B030D-6E8A-4147-A177-3AD203B41FA5}">
                      <a16:colId xmlns:a16="http://schemas.microsoft.com/office/drawing/2014/main" val="2648887256"/>
                    </a:ext>
                  </a:extLst>
                </a:gridCol>
                <a:gridCol w="2574304">
                  <a:extLst>
                    <a:ext uri="{9D8B030D-6E8A-4147-A177-3AD203B41FA5}">
                      <a16:colId xmlns:a16="http://schemas.microsoft.com/office/drawing/2014/main" val="163518590"/>
                    </a:ext>
                  </a:extLst>
                </a:gridCol>
                <a:gridCol w="2574304">
                  <a:extLst>
                    <a:ext uri="{9D8B030D-6E8A-4147-A177-3AD203B41FA5}">
                      <a16:colId xmlns:a16="http://schemas.microsoft.com/office/drawing/2014/main" val="626994445"/>
                    </a:ext>
                  </a:extLst>
                </a:gridCol>
              </a:tblGrid>
              <a:tr h="1452830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No. of Planned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800" dirty="0"/>
                        <a:t>Total no. of Tasks</a:t>
                      </a:r>
                    </a:p>
                    <a:p>
                      <a:pPr algn="ctr"/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Completed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Uncompleted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564791"/>
                  </a:ext>
                </a:extLst>
              </a:tr>
              <a:tr h="1452830">
                <a:tc>
                  <a:txBody>
                    <a:bodyPr/>
                    <a:lstStyle/>
                    <a:p>
                      <a:pPr algn="ctr"/>
                      <a:r>
                        <a:rPr lang="en-SG" sz="3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505540"/>
                  </a:ext>
                </a:extLst>
              </a:tr>
              <a:tr h="1967998">
                <a:tc gridSpan="4">
                  <a:txBody>
                    <a:bodyPr/>
                    <a:lstStyle/>
                    <a:p>
                      <a:pPr algn="ctr"/>
                      <a:endParaRPr lang="en-SG" sz="3600" b="1" dirty="0"/>
                    </a:p>
                    <a:p>
                      <a:pPr algn="ctr"/>
                      <a:r>
                        <a:rPr lang="en-SG" sz="3600" b="1" dirty="0"/>
                        <a:t>Result: 1.2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334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799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0BBD5734-5321-4EBD-96F7-DC8885AAD8D0}"/>
              </a:ext>
            </a:extLst>
          </p:cNvPr>
          <p:cNvSpPr/>
          <p:nvPr/>
        </p:nvSpPr>
        <p:spPr>
          <a:xfrm>
            <a:off x="275573" y="5295160"/>
            <a:ext cx="428226" cy="3794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181" name="Title 1">
            <a:extLst>
              <a:ext uri="{FF2B5EF4-FFF2-40B4-BE49-F238E27FC236}">
                <a16:creationId xmlns:a16="http://schemas.microsoft.com/office/drawing/2014/main" id="{6C076172-9876-4788-A4AB-BEF63008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42" y="-56424"/>
            <a:ext cx="12097004" cy="1325563"/>
          </a:xfrm>
        </p:spPr>
        <p:txBody>
          <a:bodyPr>
            <a:noAutofit/>
          </a:bodyPr>
          <a:lstStyle/>
          <a:p>
            <a:pPr algn="ctr"/>
            <a:r>
              <a:rPr lang="en-SG" b="1" u="sng" dirty="0"/>
              <a:t>Iteration 2 </a:t>
            </a:r>
            <a:r>
              <a:rPr lang="en-SG" b="1" u="sng" dirty="0">
                <a:solidFill>
                  <a:sysClr val="windowText" lastClr="000000"/>
                </a:solidFill>
              </a:rPr>
              <a:t>Critical Path: 11 Days, Slack: 3 Day</a:t>
            </a:r>
            <a:br>
              <a:rPr lang="en-SG" b="1" u="sng" dirty="0">
                <a:solidFill>
                  <a:sysClr val="windowText" lastClr="000000"/>
                </a:solidFill>
              </a:rPr>
            </a:br>
            <a:endParaRPr lang="en-SG" b="1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AC026EB-894E-4E62-A19E-D64FD34920C9}"/>
              </a:ext>
            </a:extLst>
          </p:cNvPr>
          <p:cNvSpPr/>
          <p:nvPr/>
        </p:nvSpPr>
        <p:spPr>
          <a:xfrm>
            <a:off x="427973" y="5447560"/>
            <a:ext cx="428226" cy="3794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BE92CE-273D-4BDB-A2AA-46C385181663}"/>
              </a:ext>
            </a:extLst>
          </p:cNvPr>
          <p:cNvSpPr txBox="1"/>
          <p:nvPr/>
        </p:nvSpPr>
        <p:spPr>
          <a:xfrm>
            <a:off x="187890" y="623589"/>
            <a:ext cx="12004110" cy="6234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209641-10C0-4CA8-9558-CE1C1265CC6A}"/>
              </a:ext>
            </a:extLst>
          </p:cNvPr>
          <p:cNvSpPr/>
          <p:nvPr/>
        </p:nvSpPr>
        <p:spPr>
          <a:xfrm>
            <a:off x="566613" y="4804910"/>
            <a:ext cx="11246663" cy="1990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Design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55AF29-08D0-45A0-AE6A-3B43CFF95F43}"/>
              </a:ext>
            </a:extLst>
          </p:cNvPr>
          <p:cNvSpPr/>
          <p:nvPr/>
        </p:nvSpPr>
        <p:spPr>
          <a:xfrm>
            <a:off x="4454612" y="763413"/>
            <a:ext cx="7100571" cy="1858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Testing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79B69-2572-44EE-81E1-9D494C6322FA}"/>
              </a:ext>
            </a:extLst>
          </p:cNvPr>
          <p:cNvSpPr/>
          <p:nvPr/>
        </p:nvSpPr>
        <p:spPr>
          <a:xfrm>
            <a:off x="1556609" y="879912"/>
            <a:ext cx="2594597" cy="1617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Planning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58A779-D2ED-4DF7-A67F-7CCA9851F9EB}"/>
              </a:ext>
            </a:extLst>
          </p:cNvPr>
          <p:cNvSpPr/>
          <p:nvPr/>
        </p:nvSpPr>
        <p:spPr>
          <a:xfrm>
            <a:off x="284887" y="3528120"/>
            <a:ext cx="421022" cy="488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0E6F3A-0CEB-4FFA-B888-253E5639AB04}"/>
              </a:ext>
            </a:extLst>
          </p:cNvPr>
          <p:cNvSpPr/>
          <p:nvPr/>
        </p:nvSpPr>
        <p:spPr>
          <a:xfrm>
            <a:off x="11480340" y="459165"/>
            <a:ext cx="573505" cy="565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89A83C-D1B7-42FA-8564-48ED797CC9B5}"/>
              </a:ext>
            </a:extLst>
          </p:cNvPr>
          <p:cNvSpPr/>
          <p:nvPr/>
        </p:nvSpPr>
        <p:spPr>
          <a:xfrm>
            <a:off x="2109169" y="1455583"/>
            <a:ext cx="1573361" cy="78984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Create test cases (1 days)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2F9EDE-F368-409A-ACE3-A34469717D8C}"/>
              </a:ext>
            </a:extLst>
          </p:cNvPr>
          <p:cNvSpPr/>
          <p:nvPr/>
        </p:nvSpPr>
        <p:spPr>
          <a:xfrm>
            <a:off x="6509959" y="1027463"/>
            <a:ext cx="3885124" cy="54710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Overall functions testing (1 day)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91A210-250B-469E-BC96-19D176E08302}"/>
              </a:ext>
            </a:extLst>
          </p:cNvPr>
          <p:cNvSpPr/>
          <p:nvPr/>
        </p:nvSpPr>
        <p:spPr>
          <a:xfrm>
            <a:off x="7388139" y="5352948"/>
            <a:ext cx="1538358" cy="1154034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AGI sequence diagrams (1 day)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D570A2-EF77-481A-A595-C0B344483AAB}"/>
              </a:ext>
            </a:extLst>
          </p:cNvPr>
          <p:cNvSpPr/>
          <p:nvPr/>
        </p:nvSpPr>
        <p:spPr>
          <a:xfrm>
            <a:off x="5245373" y="5244736"/>
            <a:ext cx="1519963" cy="1349561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TOP K reports sequence diagrams (1 day)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952E68-370B-4325-8DD9-1FBA7F52A7BD}"/>
              </a:ext>
            </a:extLst>
          </p:cNvPr>
          <p:cNvSpPr/>
          <p:nvPr/>
        </p:nvSpPr>
        <p:spPr>
          <a:xfrm>
            <a:off x="3023691" y="5192727"/>
            <a:ext cx="1584026" cy="1450618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Student Breakdown report sequence diagrams (1 day)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773383-7045-4146-9CED-C3EC887126F8}"/>
              </a:ext>
            </a:extLst>
          </p:cNvPr>
          <p:cNvSpPr/>
          <p:nvPr/>
        </p:nvSpPr>
        <p:spPr>
          <a:xfrm>
            <a:off x="727221" y="5299628"/>
            <a:ext cx="1425984" cy="126535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Bootstrap sequence diagrams (1 day)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2C51FA-796E-4358-8B22-B7DBED1A7BC4}"/>
              </a:ext>
            </a:extLst>
          </p:cNvPr>
          <p:cNvSpPr/>
          <p:nvPr/>
        </p:nvSpPr>
        <p:spPr>
          <a:xfrm>
            <a:off x="717030" y="2481541"/>
            <a:ext cx="11255042" cy="23463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Coding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2C3BA4-E7DB-4C16-873C-DFF6640660E6}"/>
              </a:ext>
            </a:extLst>
          </p:cNvPr>
          <p:cNvSpPr/>
          <p:nvPr/>
        </p:nvSpPr>
        <p:spPr>
          <a:xfrm>
            <a:off x="983695" y="3108333"/>
            <a:ext cx="1842357" cy="95672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Login Authentication (1 day)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A7AF60-315D-400E-9EDA-0A08AF6AA86B}"/>
              </a:ext>
            </a:extLst>
          </p:cNvPr>
          <p:cNvSpPr/>
          <p:nvPr/>
        </p:nvSpPr>
        <p:spPr>
          <a:xfrm>
            <a:off x="3331419" y="2677214"/>
            <a:ext cx="1217023" cy="76171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Login Page (1 day)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2AB160-31E9-41D9-9366-41FE1659A7E8}"/>
              </a:ext>
            </a:extLst>
          </p:cNvPr>
          <p:cNvSpPr/>
          <p:nvPr/>
        </p:nvSpPr>
        <p:spPr>
          <a:xfrm>
            <a:off x="5140489" y="2731200"/>
            <a:ext cx="1892622" cy="69441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 err="1"/>
              <a:t>DBConnection</a:t>
            </a:r>
            <a:r>
              <a:rPr lang="en-SG" sz="1400" b="1" dirty="0"/>
              <a:t> (1 day)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E92565-5524-4FF2-879F-D1599E1035D7}"/>
              </a:ext>
            </a:extLst>
          </p:cNvPr>
          <p:cNvSpPr/>
          <p:nvPr/>
        </p:nvSpPr>
        <p:spPr>
          <a:xfrm>
            <a:off x="2892229" y="3986702"/>
            <a:ext cx="1342505" cy="59678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Upload Page (1 day)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EA40E3-3979-49CB-9B16-993C136875E4}"/>
              </a:ext>
            </a:extLst>
          </p:cNvPr>
          <p:cNvSpPr/>
          <p:nvPr/>
        </p:nvSpPr>
        <p:spPr>
          <a:xfrm>
            <a:off x="7402019" y="2719548"/>
            <a:ext cx="1528188" cy="649724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Home Page (1 day)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641A1D-1E24-43D5-BFC0-93BCF3282388}"/>
              </a:ext>
            </a:extLst>
          </p:cNvPr>
          <p:cNvSpPr/>
          <p:nvPr/>
        </p:nvSpPr>
        <p:spPr>
          <a:xfrm>
            <a:off x="6752942" y="3756313"/>
            <a:ext cx="1273888" cy="106443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Validation Location (1 day)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DFAF62-F687-456A-9F57-331CA715AE1D}"/>
              </a:ext>
            </a:extLst>
          </p:cNvPr>
          <p:cNvSpPr/>
          <p:nvPr/>
        </p:nvSpPr>
        <p:spPr>
          <a:xfrm>
            <a:off x="8520127" y="3875261"/>
            <a:ext cx="1747374" cy="83937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Validation Demographic ( 1 day)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B6AA29-8BC5-4751-9D06-274C5B4A6B05}"/>
              </a:ext>
            </a:extLst>
          </p:cNvPr>
          <p:cNvSpPr/>
          <p:nvPr/>
        </p:nvSpPr>
        <p:spPr>
          <a:xfrm>
            <a:off x="10067817" y="2677214"/>
            <a:ext cx="1528188" cy="107593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Validation Location look up (1 day)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5998DE-1B30-469E-8D39-B8F7EFC1C83B}"/>
              </a:ext>
            </a:extLst>
          </p:cNvPr>
          <p:cNvSpPr/>
          <p:nvPr/>
        </p:nvSpPr>
        <p:spPr>
          <a:xfrm>
            <a:off x="4643516" y="1881526"/>
            <a:ext cx="2121820" cy="571801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Debug Login  (1 day)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11EE0B-B81F-4F82-988D-73FF97CDC4B9}"/>
              </a:ext>
            </a:extLst>
          </p:cNvPr>
          <p:cNvSpPr/>
          <p:nvPr/>
        </p:nvSpPr>
        <p:spPr>
          <a:xfrm>
            <a:off x="8756846" y="1959941"/>
            <a:ext cx="2203294" cy="53457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Debug Bootstrap  (1 day)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F190FC8-5C93-4452-9040-B9440E6867FC}"/>
              </a:ext>
            </a:extLst>
          </p:cNvPr>
          <p:cNvCxnSpPr>
            <a:cxnSpLocks/>
            <a:stCxn id="11" idx="0"/>
            <a:endCxn id="13" idx="1"/>
          </p:cNvCxnSpPr>
          <p:nvPr/>
        </p:nvCxnSpPr>
        <p:spPr>
          <a:xfrm rot="5400000" flipH="1" flipV="1">
            <a:off x="463475" y="1882427"/>
            <a:ext cx="1677617" cy="16137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AC38CBC-69EC-4987-9200-F22E75E97A60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3682530" y="1301018"/>
            <a:ext cx="2827429" cy="549485"/>
          </a:xfrm>
          <a:prstGeom prst="bentConnector3">
            <a:avLst>
              <a:gd name="adj1" fmla="val 50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76EFE47-5177-4EA9-BF7B-947ED7104985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rot="5400000" flipH="1" flipV="1">
            <a:off x="6924996" y="354002"/>
            <a:ext cx="306954" cy="2748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9B7DD6F-3D83-43FA-8FAA-A1CC69498FE0}"/>
              </a:ext>
            </a:extLst>
          </p:cNvPr>
          <p:cNvCxnSpPr>
            <a:cxnSpLocks/>
            <a:stCxn id="29" idx="0"/>
            <a:endCxn id="14" idx="2"/>
          </p:cNvCxnSpPr>
          <p:nvPr/>
        </p:nvCxnSpPr>
        <p:spPr>
          <a:xfrm rot="16200000" flipV="1">
            <a:off x="8962823" y="1064271"/>
            <a:ext cx="385369" cy="14059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1AD79AB-5DB2-4E6F-B7D7-3C29B696CA87}"/>
              </a:ext>
            </a:extLst>
          </p:cNvPr>
          <p:cNvCxnSpPr>
            <a:cxnSpLocks/>
            <a:stCxn id="14" idx="3"/>
            <a:endCxn id="12" idx="2"/>
          </p:cNvCxnSpPr>
          <p:nvPr/>
        </p:nvCxnSpPr>
        <p:spPr>
          <a:xfrm flipV="1">
            <a:off x="10395083" y="741969"/>
            <a:ext cx="1085257" cy="5590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1D6CB29-E912-4059-B430-EBE5BA9B876D}"/>
              </a:ext>
            </a:extLst>
          </p:cNvPr>
          <p:cNvCxnSpPr>
            <a:stCxn id="11" idx="4"/>
            <a:endCxn id="18" idx="1"/>
          </p:cNvCxnSpPr>
          <p:nvPr/>
        </p:nvCxnSpPr>
        <p:spPr>
          <a:xfrm rot="16200000" flipH="1">
            <a:off x="-346754" y="4858328"/>
            <a:ext cx="1916127" cy="2318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689E6D1-0BB7-436F-AA18-F8A2E438ED12}"/>
              </a:ext>
            </a:extLst>
          </p:cNvPr>
          <p:cNvCxnSpPr>
            <a:stCxn id="18" idx="3"/>
            <a:endCxn id="17" idx="1"/>
          </p:cNvCxnSpPr>
          <p:nvPr/>
        </p:nvCxnSpPr>
        <p:spPr>
          <a:xfrm flipV="1">
            <a:off x="2153205" y="5918036"/>
            <a:ext cx="870486" cy="1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4C72147-630C-4770-BBC6-D7E5E3DFB808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>
            <a:off x="4607717" y="5918036"/>
            <a:ext cx="637656" cy="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EF30C71-DB59-4EE6-8A79-51EF11FB04FA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6765336" y="5919517"/>
            <a:ext cx="622803" cy="1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2C3FA33B-DC2C-4223-B99C-0B9C31D059D2}"/>
              </a:ext>
            </a:extLst>
          </p:cNvPr>
          <p:cNvCxnSpPr>
            <a:cxnSpLocks/>
            <a:stCxn id="53" idx="3"/>
            <a:endCxn id="12" idx="4"/>
          </p:cNvCxnSpPr>
          <p:nvPr/>
        </p:nvCxnSpPr>
        <p:spPr>
          <a:xfrm flipV="1">
            <a:off x="11088180" y="1024773"/>
            <a:ext cx="678913" cy="48211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366A15C-C3BC-48B1-9D90-6B6B7403042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2826052" y="3058071"/>
            <a:ext cx="505367" cy="528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EFD155F6-FBFB-4B2E-BDB3-40E48FABC11C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7033111" y="3044410"/>
            <a:ext cx="368908" cy="3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19F8F74E-71A7-4193-B5D2-119DB71BE7A0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4548442" y="3058071"/>
            <a:ext cx="592047" cy="2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FC34CCF8-7A76-4207-B818-55D23935420B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rot="5400000">
            <a:off x="4544600" y="2444501"/>
            <a:ext cx="561083" cy="25233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A7E6BA78-6CE7-41C4-B329-58FE72C00C06}"/>
              </a:ext>
            </a:extLst>
          </p:cNvPr>
          <p:cNvCxnSpPr>
            <a:cxnSpLocks/>
            <a:stCxn id="24" idx="0"/>
            <a:endCxn id="28" idx="3"/>
          </p:cNvCxnSpPr>
          <p:nvPr/>
        </p:nvCxnSpPr>
        <p:spPr>
          <a:xfrm rot="16200000" flipV="1">
            <a:off x="7189665" y="1743099"/>
            <a:ext cx="552121" cy="14007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DC0BCF15-8DCD-440A-96B0-EAAD95DA420D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8026830" y="4288530"/>
            <a:ext cx="493297" cy="6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0160A00A-3BBE-4BC7-885B-AE6B78A0759E}"/>
              </a:ext>
            </a:extLst>
          </p:cNvPr>
          <p:cNvCxnSpPr>
            <a:cxnSpLocks/>
            <a:stCxn id="26" idx="3"/>
            <a:endCxn id="27" idx="2"/>
          </p:cNvCxnSpPr>
          <p:nvPr/>
        </p:nvCxnSpPr>
        <p:spPr>
          <a:xfrm flipV="1">
            <a:off x="10267501" y="3753146"/>
            <a:ext cx="564410" cy="541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F3F368A5-7F1B-45F6-82F3-E63229DCDAD8}"/>
              </a:ext>
            </a:extLst>
          </p:cNvPr>
          <p:cNvCxnSpPr>
            <a:cxnSpLocks/>
            <a:stCxn id="27" idx="1"/>
            <a:endCxn id="29" idx="2"/>
          </p:cNvCxnSpPr>
          <p:nvPr/>
        </p:nvCxnSpPr>
        <p:spPr>
          <a:xfrm rot="10800000">
            <a:off x="9858493" y="2494514"/>
            <a:ext cx="209324" cy="7206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2FFEC11-76FF-4AEC-9DE0-6D3F6F395959}"/>
              </a:ext>
            </a:extLst>
          </p:cNvPr>
          <p:cNvSpPr/>
          <p:nvPr/>
        </p:nvSpPr>
        <p:spPr>
          <a:xfrm>
            <a:off x="4712590" y="3974010"/>
            <a:ext cx="1528188" cy="62903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Upload Servlet (1  day)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88A05F7-7D14-4824-872F-B7F3399B4DB5}"/>
              </a:ext>
            </a:extLst>
          </p:cNvPr>
          <p:cNvCxnSpPr>
            <a:stCxn id="23" idx="3"/>
            <a:endCxn id="127" idx="1"/>
          </p:cNvCxnSpPr>
          <p:nvPr/>
        </p:nvCxnSpPr>
        <p:spPr>
          <a:xfrm>
            <a:off x="4234734" y="4285095"/>
            <a:ext cx="477856" cy="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92E6201-1C8B-4C89-B614-73D739EEAEF1}"/>
              </a:ext>
            </a:extLst>
          </p:cNvPr>
          <p:cNvCxnSpPr>
            <a:stCxn id="127" idx="3"/>
            <a:endCxn id="25" idx="1"/>
          </p:cNvCxnSpPr>
          <p:nvPr/>
        </p:nvCxnSpPr>
        <p:spPr>
          <a:xfrm>
            <a:off x="6240778" y="4288530"/>
            <a:ext cx="512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16F29DE-D718-4222-995D-71C4F1E1EC20}"/>
              </a:ext>
            </a:extLst>
          </p:cNvPr>
          <p:cNvCxnSpPr>
            <a:stCxn id="18" idx="3"/>
            <a:endCxn id="20" idx="2"/>
          </p:cNvCxnSpPr>
          <p:nvPr/>
        </p:nvCxnSpPr>
        <p:spPr>
          <a:xfrm flipH="1" flipV="1">
            <a:off x="1904874" y="4065054"/>
            <a:ext cx="248331" cy="1867250"/>
          </a:xfrm>
          <a:prstGeom prst="bentConnector4">
            <a:avLst>
              <a:gd name="adj1" fmla="val -92055"/>
              <a:gd name="adj2" fmla="val 669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46FA5DC-0957-4A40-8A24-285662EC09F6}"/>
              </a:ext>
            </a:extLst>
          </p:cNvPr>
          <p:cNvSpPr/>
          <p:nvPr/>
        </p:nvSpPr>
        <p:spPr>
          <a:xfrm>
            <a:off x="9549822" y="5268909"/>
            <a:ext cx="1538358" cy="1154034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HM sequence diagrams (1 day)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40E9FD7-6833-4001-837B-6C1E7A763B12}"/>
              </a:ext>
            </a:extLst>
          </p:cNvPr>
          <p:cNvCxnSpPr>
            <a:stCxn id="15" idx="3"/>
            <a:endCxn id="53" idx="1"/>
          </p:cNvCxnSpPr>
          <p:nvPr/>
        </p:nvCxnSpPr>
        <p:spPr>
          <a:xfrm flipV="1">
            <a:off x="8926497" y="5845926"/>
            <a:ext cx="623325" cy="8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560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62CF-AFF9-4B03-B6BE-57976FCE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Task Metric Result for Iteration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1EE591-F7B4-4AD0-B3B6-62BA4426D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3871552-0D51-4E97-A12D-77CA304DED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424911"/>
              </p:ext>
            </p:extLst>
          </p:nvPr>
        </p:nvGraphicFramePr>
        <p:xfrm>
          <a:off x="1385740" y="1376313"/>
          <a:ext cx="10297216" cy="4873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304">
                  <a:extLst>
                    <a:ext uri="{9D8B030D-6E8A-4147-A177-3AD203B41FA5}">
                      <a16:colId xmlns:a16="http://schemas.microsoft.com/office/drawing/2014/main" val="2488489107"/>
                    </a:ext>
                  </a:extLst>
                </a:gridCol>
                <a:gridCol w="2574304">
                  <a:extLst>
                    <a:ext uri="{9D8B030D-6E8A-4147-A177-3AD203B41FA5}">
                      <a16:colId xmlns:a16="http://schemas.microsoft.com/office/drawing/2014/main" val="2648887256"/>
                    </a:ext>
                  </a:extLst>
                </a:gridCol>
                <a:gridCol w="2574304">
                  <a:extLst>
                    <a:ext uri="{9D8B030D-6E8A-4147-A177-3AD203B41FA5}">
                      <a16:colId xmlns:a16="http://schemas.microsoft.com/office/drawing/2014/main" val="163518590"/>
                    </a:ext>
                  </a:extLst>
                </a:gridCol>
                <a:gridCol w="2574304">
                  <a:extLst>
                    <a:ext uri="{9D8B030D-6E8A-4147-A177-3AD203B41FA5}">
                      <a16:colId xmlns:a16="http://schemas.microsoft.com/office/drawing/2014/main" val="626994445"/>
                    </a:ext>
                  </a:extLst>
                </a:gridCol>
              </a:tblGrid>
              <a:tr h="1452830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No. of Planned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800" dirty="0"/>
                        <a:t>Total no. of Tasks</a:t>
                      </a:r>
                    </a:p>
                    <a:p>
                      <a:pPr algn="ctr"/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Completed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Uncompleted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564791"/>
                  </a:ext>
                </a:extLst>
              </a:tr>
              <a:tr h="1452830">
                <a:tc>
                  <a:txBody>
                    <a:bodyPr/>
                    <a:lstStyle/>
                    <a:p>
                      <a:pPr algn="ctr"/>
                      <a:r>
                        <a:rPr lang="en-SG" sz="3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505540"/>
                  </a:ext>
                </a:extLst>
              </a:tr>
              <a:tr h="1967998">
                <a:tc gridSpan="4">
                  <a:txBody>
                    <a:bodyPr/>
                    <a:lstStyle/>
                    <a:p>
                      <a:pPr algn="ctr"/>
                      <a:endParaRPr lang="en-SG" sz="3600" b="1" dirty="0"/>
                    </a:p>
                    <a:p>
                      <a:pPr algn="ctr"/>
                      <a:r>
                        <a:rPr lang="en-SG" sz="3600" b="1" dirty="0"/>
                        <a:t>Result: 0.83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334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129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BE92CE-273D-4BDB-A2AA-46C385181663}"/>
              </a:ext>
            </a:extLst>
          </p:cNvPr>
          <p:cNvSpPr txBox="1"/>
          <p:nvPr/>
        </p:nvSpPr>
        <p:spPr>
          <a:xfrm>
            <a:off x="184507" y="611698"/>
            <a:ext cx="12011423" cy="6234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D92605-42C6-4FBD-8E21-72321B127674}"/>
              </a:ext>
            </a:extLst>
          </p:cNvPr>
          <p:cNvSpPr/>
          <p:nvPr/>
        </p:nvSpPr>
        <p:spPr>
          <a:xfrm>
            <a:off x="887916" y="3392551"/>
            <a:ext cx="7505613" cy="34131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Coding</a:t>
            </a:r>
          </a:p>
        </p:txBody>
      </p:sp>
      <p:sp>
        <p:nvSpPr>
          <p:cNvPr id="181" name="Title 1">
            <a:extLst>
              <a:ext uri="{FF2B5EF4-FFF2-40B4-BE49-F238E27FC236}">
                <a16:creationId xmlns:a16="http://schemas.microsoft.com/office/drawing/2014/main" id="{6C076172-9876-4788-A4AB-BEF63008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97004" cy="1325563"/>
          </a:xfrm>
        </p:spPr>
        <p:txBody>
          <a:bodyPr>
            <a:noAutofit/>
          </a:bodyPr>
          <a:lstStyle/>
          <a:p>
            <a:pPr algn="ctr"/>
            <a:r>
              <a:rPr lang="en-SG" b="1" u="sng" dirty="0"/>
              <a:t>Iteration 3 </a:t>
            </a:r>
            <a:r>
              <a:rPr lang="en-SG" b="1" u="sng" dirty="0">
                <a:solidFill>
                  <a:sysClr val="windowText" lastClr="000000"/>
                </a:solidFill>
              </a:rPr>
              <a:t>Critical Path: 10 Days, Slack: 4 days</a:t>
            </a:r>
            <a:br>
              <a:rPr lang="en-SG" b="1" u="sng" dirty="0">
                <a:solidFill>
                  <a:sysClr val="windowText" lastClr="000000"/>
                </a:solidFill>
              </a:rPr>
            </a:br>
            <a:endParaRPr lang="en-SG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E4BDE3-B23B-4399-B438-D8AECF390077}"/>
              </a:ext>
            </a:extLst>
          </p:cNvPr>
          <p:cNvSpPr/>
          <p:nvPr/>
        </p:nvSpPr>
        <p:spPr>
          <a:xfrm>
            <a:off x="4959351" y="960967"/>
            <a:ext cx="6685697" cy="221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Testing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CDEEEC-41E3-4C05-AD2B-06F945F6B62E}"/>
              </a:ext>
            </a:extLst>
          </p:cNvPr>
          <p:cNvSpPr/>
          <p:nvPr/>
        </p:nvSpPr>
        <p:spPr>
          <a:xfrm>
            <a:off x="903236" y="625120"/>
            <a:ext cx="4056810" cy="27854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Planning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851FC3-0963-437C-BDDA-F874A4C5AFED}"/>
              </a:ext>
            </a:extLst>
          </p:cNvPr>
          <p:cNvSpPr/>
          <p:nvPr/>
        </p:nvSpPr>
        <p:spPr>
          <a:xfrm>
            <a:off x="8404641" y="2828909"/>
            <a:ext cx="3240390" cy="1907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Integration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565120-4800-42E2-B01C-7A10EA52418F}"/>
              </a:ext>
            </a:extLst>
          </p:cNvPr>
          <p:cNvSpPr/>
          <p:nvPr/>
        </p:nvSpPr>
        <p:spPr>
          <a:xfrm>
            <a:off x="8761196" y="5099114"/>
            <a:ext cx="2756930" cy="15923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Deployment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FDA8F3-8392-4BD3-A46A-C38055C921E9}"/>
              </a:ext>
            </a:extLst>
          </p:cNvPr>
          <p:cNvSpPr/>
          <p:nvPr/>
        </p:nvSpPr>
        <p:spPr>
          <a:xfrm>
            <a:off x="11618495" y="2870563"/>
            <a:ext cx="573505" cy="565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722270-5FF3-4FFF-A3F6-C695614896B7}"/>
              </a:ext>
            </a:extLst>
          </p:cNvPr>
          <p:cNvSpPr/>
          <p:nvPr/>
        </p:nvSpPr>
        <p:spPr>
          <a:xfrm>
            <a:off x="1781895" y="2822737"/>
            <a:ext cx="1374282" cy="504955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Update test plan (1 day)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364558-42C6-474B-928F-5AA893DA24E7}"/>
              </a:ext>
            </a:extLst>
          </p:cNvPr>
          <p:cNvSpPr/>
          <p:nvPr/>
        </p:nvSpPr>
        <p:spPr>
          <a:xfrm>
            <a:off x="3444772" y="1974360"/>
            <a:ext cx="1275444" cy="82032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test cases (1 day)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2D75ED-DA24-4C5F-B79C-848E9C481AA5}"/>
              </a:ext>
            </a:extLst>
          </p:cNvPr>
          <p:cNvSpPr/>
          <p:nvPr/>
        </p:nvSpPr>
        <p:spPr>
          <a:xfrm>
            <a:off x="9547839" y="1092994"/>
            <a:ext cx="1661034" cy="90885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Overall functions testing &amp; debugging(1 day)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B685EE-9D4F-4AE1-8376-8F5B6F9837A7}"/>
              </a:ext>
            </a:extLst>
          </p:cNvPr>
          <p:cNvSpPr/>
          <p:nvPr/>
        </p:nvSpPr>
        <p:spPr>
          <a:xfrm>
            <a:off x="3594059" y="3700635"/>
            <a:ext cx="1411693" cy="996701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Top K DAO -</a:t>
            </a:r>
          </a:p>
          <a:p>
            <a:pPr algn="ctr"/>
            <a:r>
              <a:rPr lang="en-SG" sz="1400" b="1" dirty="0"/>
              <a:t>Top K places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53A886-C00B-40FC-98D8-7C0AB4CDBFDD}"/>
              </a:ext>
            </a:extLst>
          </p:cNvPr>
          <p:cNvSpPr/>
          <p:nvPr/>
        </p:nvSpPr>
        <p:spPr>
          <a:xfrm>
            <a:off x="9090529" y="3346021"/>
            <a:ext cx="2231606" cy="120547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Integrate required functions with previous functions (1 day)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B8D64E-9906-4688-BE43-0F5CD0CD2659}"/>
              </a:ext>
            </a:extLst>
          </p:cNvPr>
          <p:cNvSpPr/>
          <p:nvPr/>
        </p:nvSpPr>
        <p:spPr>
          <a:xfrm>
            <a:off x="9363176" y="5706216"/>
            <a:ext cx="1456983" cy="79400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Deployment on AWS (1 day)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4CCFD-1324-4466-8029-D60F878D77FA}"/>
              </a:ext>
            </a:extLst>
          </p:cNvPr>
          <p:cNvSpPr/>
          <p:nvPr/>
        </p:nvSpPr>
        <p:spPr>
          <a:xfrm>
            <a:off x="1097492" y="2152273"/>
            <a:ext cx="2216287" cy="570494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PM Review Preparation (1 day)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EE91D4-D59B-4781-853D-1F8728CA836C}"/>
              </a:ext>
            </a:extLst>
          </p:cNvPr>
          <p:cNvSpPr/>
          <p:nvPr/>
        </p:nvSpPr>
        <p:spPr>
          <a:xfrm>
            <a:off x="3419236" y="1067984"/>
            <a:ext cx="1409122" cy="701296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PM Review (1 day)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AE27A5-0ECD-4CE0-88F9-334F81DDBBCC}"/>
              </a:ext>
            </a:extLst>
          </p:cNvPr>
          <p:cNvSpPr/>
          <p:nvPr/>
        </p:nvSpPr>
        <p:spPr>
          <a:xfrm>
            <a:off x="6959841" y="3871706"/>
            <a:ext cx="1275444" cy="76301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UI Design (1 day)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0A65E3-B0CE-4BBD-AF77-7432C6D34AC8}"/>
              </a:ext>
            </a:extLst>
          </p:cNvPr>
          <p:cNvSpPr/>
          <p:nvPr/>
        </p:nvSpPr>
        <p:spPr>
          <a:xfrm>
            <a:off x="1453642" y="1058564"/>
            <a:ext cx="1487109" cy="71241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Supervisor Meeting 1 (1 day)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4520538-7A69-4ED0-AB09-D104A0A84616}"/>
              </a:ext>
            </a:extLst>
          </p:cNvPr>
          <p:cNvSpPr/>
          <p:nvPr/>
        </p:nvSpPr>
        <p:spPr>
          <a:xfrm>
            <a:off x="126966" y="3327693"/>
            <a:ext cx="573505" cy="565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6CD2743-7FC4-4AF3-97F4-96FF0B411D47}"/>
              </a:ext>
            </a:extLst>
          </p:cNvPr>
          <p:cNvCxnSpPr>
            <a:cxnSpLocks/>
            <a:stCxn id="34" idx="4"/>
            <a:endCxn id="65" idx="1"/>
          </p:cNvCxnSpPr>
          <p:nvPr/>
        </p:nvCxnSpPr>
        <p:spPr>
          <a:xfrm rot="16200000" flipH="1">
            <a:off x="324496" y="3982524"/>
            <a:ext cx="827152" cy="648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D30E7E6-2B93-473D-BFE1-80BA149D3E0B}"/>
              </a:ext>
            </a:extLst>
          </p:cNvPr>
          <p:cNvCxnSpPr>
            <a:cxnSpLocks/>
            <a:stCxn id="34" idx="7"/>
            <a:endCxn id="14" idx="1"/>
          </p:cNvCxnSpPr>
          <p:nvPr/>
        </p:nvCxnSpPr>
        <p:spPr>
          <a:xfrm rot="5400000" flipH="1" flipV="1">
            <a:off x="1031535" y="2660164"/>
            <a:ext cx="335309" cy="1165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26614CA-F986-4AA5-ABB1-538BCF3F4407}"/>
              </a:ext>
            </a:extLst>
          </p:cNvPr>
          <p:cNvCxnSpPr>
            <a:cxnSpLocks/>
            <a:stCxn id="34" idx="0"/>
            <a:endCxn id="24" idx="1"/>
          </p:cNvCxnSpPr>
          <p:nvPr/>
        </p:nvCxnSpPr>
        <p:spPr>
          <a:xfrm rot="5400000" flipH="1" flipV="1">
            <a:off x="310519" y="2540721"/>
            <a:ext cx="890173" cy="683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B8217BD-808B-4065-8DA1-3CDC725EC804}"/>
              </a:ext>
            </a:extLst>
          </p:cNvPr>
          <p:cNvCxnSpPr>
            <a:cxnSpLocks/>
            <a:stCxn id="31" idx="3"/>
            <a:endCxn id="27" idx="1"/>
          </p:cNvCxnSpPr>
          <p:nvPr/>
        </p:nvCxnSpPr>
        <p:spPr>
          <a:xfrm>
            <a:off x="2940751" y="1414769"/>
            <a:ext cx="478485" cy="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587C846-1BD7-4F05-AF8D-362199CE00D9}"/>
              </a:ext>
            </a:extLst>
          </p:cNvPr>
          <p:cNvCxnSpPr>
            <a:cxnSpLocks/>
            <a:stCxn id="14" idx="3"/>
            <a:endCxn id="15" idx="2"/>
          </p:cNvCxnSpPr>
          <p:nvPr/>
        </p:nvCxnSpPr>
        <p:spPr>
          <a:xfrm flipV="1">
            <a:off x="3156177" y="2794680"/>
            <a:ext cx="926317" cy="2805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B260644-3971-4F45-910B-FFCC579D33BC}"/>
              </a:ext>
            </a:extLst>
          </p:cNvPr>
          <p:cNvCxnSpPr>
            <a:cxnSpLocks/>
            <a:stCxn id="27" idx="0"/>
            <a:endCxn id="13" idx="0"/>
          </p:cNvCxnSpPr>
          <p:nvPr/>
        </p:nvCxnSpPr>
        <p:spPr>
          <a:xfrm rot="16200000" flipH="1">
            <a:off x="7113232" y="-1921452"/>
            <a:ext cx="1802579" cy="7781451"/>
          </a:xfrm>
          <a:prstGeom prst="bentConnector3">
            <a:avLst>
              <a:gd name="adj1" fmla="val -193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D1BEADB-16A6-40F7-99F8-4119DCAA8B88}"/>
              </a:ext>
            </a:extLst>
          </p:cNvPr>
          <p:cNvCxnSpPr>
            <a:stCxn id="17" idx="3"/>
            <a:endCxn id="23" idx="3"/>
          </p:cNvCxnSpPr>
          <p:nvPr/>
        </p:nvCxnSpPr>
        <p:spPr>
          <a:xfrm flipH="1">
            <a:off x="10820159" y="1547422"/>
            <a:ext cx="388714" cy="4555797"/>
          </a:xfrm>
          <a:prstGeom prst="bentConnector3">
            <a:avLst>
              <a:gd name="adj1" fmla="val -588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E097BE6-81A3-4F58-A4C9-94D28BDEECCB}"/>
              </a:ext>
            </a:extLst>
          </p:cNvPr>
          <p:cNvCxnSpPr>
            <a:stCxn id="23" idx="2"/>
            <a:endCxn id="13" idx="4"/>
          </p:cNvCxnSpPr>
          <p:nvPr/>
        </p:nvCxnSpPr>
        <p:spPr>
          <a:xfrm rot="5400000" flipH="1" flipV="1">
            <a:off x="9466433" y="4061406"/>
            <a:ext cx="3064050" cy="1813580"/>
          </a:xfrm>
          <a:prstGeom prst="bentConnector3">
            <a:avLst>
              <a:gd name="adj1" fmla="val -74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DCC025A-858E-4036-BA24-215B143D6DB4}"/>
              </a:ext>
            </a:extLst>
          </p:cNvPr>
          <p:cNvCxnSpPr>
            <a:cxnSpLocks/>
            <a:stCxn id="24" idx="0"/>
            <a:endCxn id="31" idx="2"/>
          </p:cNvCxnSpPr>
          <p:nvPr/>
        </p:nvCxnSpPr>
        <p:spPr>
          <a:xfrm flipH="1" flipV="1">
            <a:off x="2197197" y="1770974"/>
            <a:ext cx="8439" cy="381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30E7BA2F-4F7D-42A1-836F-86DC44805EB2}"/>
              </a:ext>
            </a:extLst>
          </p:cNvPr>
          <p:cNvCxnSpPr>
            <a:cxnSpLocks/>
            <a:stCxn id="15" idx="3"/>
            <a:endCxn id="87" idx="1"/>
          </p:cNvCxnSpPr>
          <p:nvPr/>
        </p:nvCxnSpPr>
        <p:spPr>
          <a:xfrm flipV="1">
            <a:off x="4720216" y="2229916"/>
            <a:ext cx="469594" cy="1546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0825E20-4C3F-45E6-8CD5-B8BFCA94387A}"/>
              </a:ext>
            </a:extLst>
          </p:cNvPr>
          <p:cNvSpPr/>
          <p:nvPr/>
        </p:nvSpPr>
        <p:spPr>
          <a:xfrm>
            <a:off x="1062425" y="4149763"/>
            <a:ext cx="1612299" cy="114138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Basic Location Report(Request, Servlet, Location DAO)</a:t>
            </a:r>
          </a:p>
          <a:p>
            <a:pPr algn="ctr"/>
            <a:r>
              <a:rPr lang="en-SG" sz="1400" b="1" dirty="0"/>
              <a:t>(1day)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875536-B422-4957-A10C-253AEC1C5789}"/>
              </a:ext>
            </a:extLst>
          </p:cNvPr>
          <p:cNvSpPr/>
          <p:nvPr/>
        </p:nvSpPr>
        <p:spPr>
          <a:xfrm>
            <a:off x="2243590" y="5547605"/>
            <a:ext cx="1606111" cy="119829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Student breakdown request(Student, gender)(1day)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35B669D-6EF0-460F-9F30-267F4ED0F8AB}"/>
              </a:ext>
            </a:extLst>
          </p:cNvPr>
          <p:cNvSpPr/>
          <p:nvPr/>
        </p:nvSpPr>
        <p:spPr>
          <a:xfrm>
            <a:off x="4391874" y="5540927"/>
            <a:ext cx="1606111" cy="119829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Student breakdown request(Schools)(1day)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3CEFEC-E266-40E3-A86B-942F0F8F6EE0}"/>
              </a:ext>
            </a:extLst>
          </p:cNvPr>
          <p:cNvSpPr/>
          <p:nvPr/>
        </p:nvSpPr>
        <p:spPr>
          <a:xfrm>
            <a:off x="6513539" y="5687715"/>
            <a:ext cx="1401322" cy="90472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Advanced breakdown 2 requests (1</a:t>
            </a:r>
          </a:p>
          <a:p>
            <a:pPr algn="ctr"/>
            <a:r>
              <a:rPr lang="en-SG" sz="1400" b="1" dirty="0"/>
              <a:t> day)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534D163-CB02-4B8C-84C8-9D742D7BBB85}"/>
              </a:ext>
            </a:extLst>
          </p:cNvPr>
          <p:cNvSpPr/>
          <p:nvPr/>
        </p:nvSpPr>
        <p:spPr>
          <a:xfrm>
            <a:off x="5486072" y="4330636"/>
            <a:ext cx="1401322" cy="90472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Advanced breakdown 3 requests (1</a:t>
            </a:r>
          </a:p>
          <a:p>
            <a:pPr algn="ctr"/>
            <a:r>
              <a:rPr lang="en-SG" sz="1400" b="1" dirty="0"/>
              <a:t> day)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EF18BF9-F451-48CE-9EA5-7DEF39B6DB4A}"/>
              </a:ext>
            </a:extLst>
          </p:cNvPr>
          <p:cNvCxnSpPr>
            <a:cxnSpLocks/>
            <a:stCxn id="65" idx="2"/>
            <a:endCxn id="66" idx="1"/>
          </p:cNvCxnSpPr>
          <p:nvPr/>
        </p:nvCxnSpPr>
        <p:spPr>
          <a:xfrm rot="16200000" flipH="1">
            <a:off x="1628277" y="5531440"/>
            <a:ext cx="855610" cy="375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AB810D-D895-42EC-A307-9E1B5A53C464}"/>
              </a:ext>
            </a:extLst>
          </p:cNvPr>
          <p:cNvCxnSpPr>
            <a:stCxn id="66" idx="3"/>
            <a:endCxn id="67" idx="1"/>
          </p:cNvCxnSpPr>
          <p:nvPr/>
        </p:nvCxnSpPr>
        <p:spPr>
          <a:xfrm flipV="1">
            <a:off x="3849701" y="6140075"/>
            <a:ext cx="542173" cy="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D4D32A7-F763-4D8F-979E-C710147CC628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997985" y="6140075"/>
            <a:ext cx="515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56D4C78-66CD-4F2E-9DA9-DC4AAC14C676}"/>
              </a:ext>
            </a:extLst>
          </p:cNvPr>
          <p:cNvSpPr/>
          <p:nvPr/>
        </p:nvSpPr>
        <p:spPr>
          <a:xfrm>
            <a:off x="7222236" y="906265"/>
            <a:ext cx="1736868" cy="115572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Student breakdown request debugging (1 day)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440C986-366D-495F-8F38-F0E7DD7C7AF4}"/>
              </a:ext>
            </a:extLst>
          </p:cNvPr>
          <p:cNvSpPr/>
          <p:nvPr/>
        </p:nvSpPr>
        <p:spPr>
          <a:xfrm>
            <a:off x="5189810" y="1652052"/>
            <a:ext cx="1736868" cy="1155727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Top K place request debugging (1 day)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2304C541-3CCB-423F-919B-E3BBB3E76197}"/>
              </a:ext>
            </a:extLst>
          </p:cNvPr>
          <p:cNvCxnSpPr>
            <a:cxnSpLocks/>
            <a:stCxn id="65" idx="3"/>
            <a:endCxn id="19" idx="1"/>
          </p:cNvCxnSpPr>
          <p:nvPr/>
        </p:nvCxnSpPr>
        <p:spPr>
          <a:xfrm flipV="1">
            <a:off x="2674724" y="4198986"/>
            <a:ext cx="919335" cy="521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7443F558-7A07-4F47-BBBD-845F3970B053}"/>
              </a:ext>
            </a:extLst>
          </p:cNvPr>
          <p:cNvCxnSpPr>
            <a:stCxn id="68" idx="0"/>
            <a:endCxn id="69" idx="2"/>
          </p:cNvCxnSpPr>
          <p:nvPr/>
        </p:nvCxnSpPr>
        <p:spPr>
          <a:xfrm rot="16200000" flipV="1">
            <a:off x="6474288" y="4947802"/>
            <a:ext cx="452359" cy="10274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BD0E97A1-C6FF-4AD9-89A4-344055B51796}"/>
              </a:ext>
            </a:extLst>
          </p:cNvPr>
          <p:cNvCxnSpPr>
            <a:cxnSpLocks/>
            <a:stCxn id="19" idx="0"/>
            <a:endCxn id="87" idx="2"/>
          </p:cNvCxnSpPr>
          <p:nvPr/>
        </p:nvCxnSpPr>
        <p:spPr>
          <a:xfrm rot="5400000" flipH="1" flipV="1">
            <a:off x="4732647" y="2375038"/>
            <a:ext cx="892856" cy="17583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71925D1E-A47D-4CFF-B8A4-9703F7C34A95}"/>
              </a:ext>
            </a:extLst>
          </p:cNvPr>
          <p:cNvCxnSpPr>
            <a:cxnSpLocks/>
            <a:stCxn id="15" idx="3"/>
            <a:endCxn id="86" idx="1"/>
          </p:cNvCxnSpPr>
          <p:nvPr/>
        </p:nvCxnSpPr>
        <p:spPr>
          <a:xfrm flipV="1">
            <a:off x="4720216" y="1484129"/>
            <a:ext cx="2502020" cy="900391"/>
          </a:xfrm>
          <a:prstGeom prst="bentConnector3">
            <a:avLst>
              <a:gd name="adj1" fmla="val 8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0506BDB9-A2E8-436D-B8F7-D68C5D9ABCF1}"/>
              </a:ext>
            </a:extLst>
          </p:cNvPr>
          <p:cNvCxnSpPr>
            <a:cxnSpLocks/>
            <a:stCxn id="87" idx="3"/>
            <a:endCxn id="28" idx="0"/>
          </p:cNvCxnSpPr>
          <p:nvPr/>
        </p:nvCxnSpPr>
        <p:spPr>
          <a:xfrm>
            <a:off x="6926678" y="2229916"/>
            <a:ext cx="670885" cy="16417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DA9C3219-9443-4AED-83A0-98090EC1194D}"/>
              </a:ext>
            </a:extLst>
          </p:cNvPr>
          <p:cNvCxnSpPr>
            <a:stCxn id="69" idx="0"/>
            <a:endCxn id="86" idx="2"/>
          </p:cNvCxnSpPr>
          <p:nvPr/>
        </p:nvCxnSpPr>
        <p:spPr>
          <a:xfrm rot="5400000" flipH="1" flipV="1">
            <a:off x="6004379" y="2244346"/>
            <a:ext cx="2268644" cy="19039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74861F2-27B9-4D08-BAE8-09E6AC6DED00}"/>
              </a:ext>
            </a:extLst>
          </p:cNvPr>
          <p:cNvCxnSpPr>
            <a:cxnSpLocks/>
            <a:endCxn id="28" idx="3"/>
          </p:cNvCxnSpPr>
          <p:nvPr/>
        </p:nvCxnSpPr>
        <p:spPr>
          <a:xfrm rot="5400000">
            <a:off x="7244573" y="3003231"/>
            <a:ext cx="2240696" cy="2592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5F1BCA80-A9AA-4E9F-AB46-6F488FA39318}"/>
              </a:ext>
            </a:extLst>
          </p:cNvPr>
          <p:cNvCxnSpPr>
            <a:stCxn id="28" idx="2"/>
            <a:endCxn id="22" idx="2"/>
          </p:cNvCxnSpPr>
          <p:nvPr/>
        </p:nvCxnSpPr>
        <p:spPr>
          <a:xfrm rot="5400000" flipH="1" flipV="1">
            <a:off x="8860334" y="3288723"/>
            <a:ext cx="83226" cy="2608769"/>
          </a:xfrm>
          <a:prstGeom prst="bentConnector3">
            <a:avLst>
              <a:gd name="adj1" fmla="val -2746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4F2000CB-5321-4736-A5F1-40B668C52041}"/>
              </a:ext>
            </a:extLst>
          </p:cNvPr>
          <p:cNvCxnSpPr>
            <a:endCxn id="17" idx="2"/>
          </p:cNvCxnSpPr>
          <p:nvPr/>
        </p:nvCxnSpPr>
        <p:spPr>
          <a:xfrm rot="16200000" flipV="1">
            <a:off x="9865700" y="2514506"/>
            <a:ext cx="1325842" cy="300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437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4EF652A0-94F3-4435-8CF8-F3F80F3E84A7}"/>
              </a:ext>
            </a:extLst>
          </p:cNvPr>
          <p:cNvSpPr txBox="1"/>
          <p:nvPr/>
        </p:nvSpPr>
        <p:spPr>
          <a:xfrm>
            <a:off x="187890" y="623589"/>
            <a:ext cx="12004110" cy="6234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BE92CE-273D-4BDB-A2AA-46C385181663}"/>
              </a:ext>
            </a:extLst>
          </p:cNvPr>
          <p:cNvSpPr txBox="1"/>
          <p:nvPr/>
        </p:nvSpPr>
        <p:spPr>
          <a:xfrm>
            <a:off x="184507" y="611698"/>
            <a:ext cx="120114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E4BDE3-B23B-4399-B438-D8AECF390077}"/>
              </a:ext>
            </a:extLst>
          </p:cNvPr>
          <p:cNvSpPr/>
          <p:nvPr/>
        </p:nvSpPr>
        <p:spPr>
          <a:xfrm>
            <a:off x="4596650" y="663271"/>
            <a:ext cx="7595349" cy="19682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Testing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CDEEEC-41E3-4C05-AD2B-06F945F6B62E}"/>
              </a:ext>
            </a:extLst>
          </p:cNvPr>
          <p:cNvSpPr/>
          <p:nvPr/>
        </p:nvSpPr>
        <p:spPr>
          <a:xfrm>
            <a:off x="708856" y="625126"/>
            <a:ext cx="3887795" cy="2721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Planning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D92605-42C6-4FBD-8E21-72321B127674}"/>
              </a:ext>
            </a:extLst>
          </p:cNvPr>
          <p:cNvSpPr/>
          <p:nvPr/>
        </p:nvSpPr>
        <p:spPr>
          <a:xfrm>
            <a:off x="705389" y="3109965"/>
            <a:ext cx="8018488" cy="35846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Coding</a:t>
            </a:r>
          </a:p>
        </p:txBody>
      </p:sp>
      <p:sp>
        <p:nvSpPr>
          <p:cNvPr id="181" name="Title 1">
            <a:extLst>
              <a:ext uri="{FF2B5EF4-FFF2-40B4-BE49-F238E27FC236}">
                <a16:creationId xmlns:a16="http://schemas.microsoft.com/office/drawing/2014/main" id="{6C076172-9876-4788-A4AB-BEF63008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97004" cy="1325563"/>
          </a:xfrm>
        </p:spPr>
        <p:txBody>
          <a:bodyPr>
            <a:noAutofit/>
          </a:bodyPr>
          <a:lstStyle/>
          <a:p>
            <a:pPr algn="ctr"/>
            <a:r>
              <a:rPr lang="en-SG" sz="3200" b="1" u="sng" dirty="0"/>
              <a:t>Updated Iteration 3 </a:t>
            </a:r>
            <a:r>
              <a:rPr lang="en-SG" sz="3200" b="1" u="sng" dirty="0">
                <a:solidFill>
                  <a:sysClr val="windowText" lastClr="000000"/>
                </a:solidFill>
              </a:rPr>
              <a:t>Critical Path: 9 Days, Slack: 5 days</a:t>
            </a:r>
            <a:br>
              <a:rPr lang="en-SG" sz="3200" b="1" u="sng" dirty="0">
                <a:solidFill>
                  <a:sysClr val="windowText" lastClr="000000"/>
                </a:solidFill>
              </a:rPr>
            </a:br>
            <a:endParaRPr lang="en-SG" sz="3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565120-4800-42E2-B01C-7A10EA52418F}"/>
              </a:ext>
            </a:extLst>
          </p:cNvPr>
          <p:cNvSpPr/>
          <p:nvPr/>
        </p:nvSpPr>
        <p:spPr>
          <a:xfrm>
            <a:off x="9281429" y="4992603"/>
            <a:ext cx="2362512" cy="15923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Deployment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FDA8F3-8392-4BD3-A46A-C38055C921E9}"/>
              </a:ext>
            </a:extLst>
          </p:cNvPr>
          <p:cNvSpPr/>
          <p:nvPr/>
        </p:nvSpPr>
        <p:spPr>
          <a:xfrm>
            <a:off x="11618495" y="2870563"/>
            <a:ext cx="573505" cy="565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2D75ED-DA24-4C5F-B79C-848E9C481AA5}"/>
              </a:ext>
            </a:extLst>
          </p:cNvPr>
          <p:cNvSpPr/>
          <p:nvPr/>
        </p:nvSpPr>
        <p:spPr>
          <a:xfrm>
            <a:off x="9714223" y="930269"/>
            <a:ext cx="1661034" cy="90885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Overall functions testing &amp; debugging (1 day)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B8D64E-9906-4688-BE43-0F5CD0CD2659}"/>
              </a:ext>
            </a:extLst>
          </p:cNvPr>
          <p:cNvSpPr/>
          <p:nvPr/>
        </p:nvSpPr>
        <p:spPr>
          <a:xfrm>
            <a:off x="9593058" y="5523604"/>
            <a:ext cx="1456983" cy="79400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Deployment on AWS (1 day)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4CCFD-1324-4466-8029-D60F878D77FA}"/>
              </a:ext>
            </a:extLst>
          </p:cNvPr>
          <p:cNvSpPr/>
          <p:nvPr/>
        </p:nvSpPr>
        <p:spPr>
          <a:xfrm>
            <a:off x="753374" y="2256686"/>
            <a:ext cx="3421792" cy="795281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PM Review Preparation; Creating Test cases, Update Test plan (1 day)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EE91D4-D59B-4781-853D-1F8728CA836C}"/>
              </a:ext>
            </a:extLst>
          </p:cNvPr>
          <p:cNvSpPr/>
          <p:nvPr/>
        </p:nvSpPr>
        <p:spPr>
          <a:xfrm>
            <a:off x="2652753" y="1287977"/>
            <a:ext cx="1409122" cy="701296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PM Review (1 day)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AE27A5-0ECD-4CE0-88F9-334F81DDBBCC}"/>
              </a:ext>
            </a:extLst>
          </p:cNvPr>
          <p:cNvSpPr/>
          <p:nvPr/>
        </p:nvSpPr>
        <p:spPr>
          <a:xfrm>
            <a:off x="5717454" y="4455936"/>
            <a:ext cx="1275444" cy="76301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UI Design (1 day)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0A65E3-B0CE-4BBD-AF77-7432C6D34AC8}"/>
              </a:ext>
            </a:extLst>
          </p:cNvPr>
          <p:cNvSpPr/>
          <p:nvPr/>
        </p:nvSpPr>
        <p:spPr>
          <a:xfrm>
            <a:off x="834381" y="1273772"/>
            <a:ext cx="1487109" cy="71241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Supervisor Meeting 1 (1 day)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4520538-7A69-4ED0-AB09-D104A0A84616}"/>
              </a:ext>
            </a:extLst>
          </p:cNvPr>
          <p:cNvSpPr/>
          <p:nvPr/>
        </p:nvSpPr>
        <p:spPr>
          <a:xfrm>
            <a:off x="181396" y="3327693"/>
            <a:ext cx="573505" cy="565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6CD2743-7FC4-4AF3-97F4-96FF0B411D47}"/>
              </a:ext>
            </a:extLst>
          </p:cNvPr>
          <p:cNvCxnSpPr>
            <a:cxnSpLocks/>
            <a:stCxn id="34" idx="4"/>
            <a:endCxn id="54" idx="1"/>
          </p:cNvCxnSpPr>
          <p:nvPr/>
        </p:nvCxnSpPr>
        <p:spPr>
          <a:xfrm rot="16200000" flipH="1">
            <a:off x="-358471" y="4719920"/>
            <a:ext cx="2096525" cy="443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26614CA-F986-4AA5-ABB1-538BCF3F4407}"/>
              </a:ext>
            </a:extLst>
          </p:cNvPr>
          <p:cNvCxnSpPr>
            <a:cxnSpLocks/>
            <a:stCxn id="34" idx="0"/>
            <a:endCxn id="24" idx="1"/>
          </p:cNvCxnSpPr>
          <p:nvPr/>
        </p:nvCxnSpPr>
        <p:spPr>
          <a:xfrm rot="5400000" flipH="1" flipV="1">
            <a:off x="274078" y="2848398"/>
            <a:ext cx="673366" cy="2852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B260644-3971-4F45-910B-FFCC579D33BC}"/>
              </a:ext>
            </a:extLst>
          </p:cNvPr>
          <p:cNvCxnSpPr>
            <a:cxnSpLocks/>
            <a:stCxn id="27" idx="0"/>
            <a:endCxn id="13" idx="0"/>
          </p:cNvCxnSpPr>
          <p:nvPr/>
        </p:nvCxnSpPr>
        <p:spPr>
          <a:xfrm rot="16200000" flipH="1">
            <a:off x="6839988" y="-2194697"/>
            <a:ext cx="1582586" cy="8547934"/>
          </a:xfrm>
          <a:prstGeom prst="bentConnector3">
            <a:avLst>
              <a:gd name="adj1" fmla="val -423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D1BEADB-16A6-40F7-99F8-4119DCAA8B88}"/>
              </a:ext>
            </a:extLst>
          </p:cNvPr>
          <p:cNvCxnSpPr>
            <a:cxnSpLocks/>
            <a:stCxn id="17" idx="3"/>
            <a:endCxn id="23" idx="3"/>
          </p:cNvCxnSpPr>
          <p:nvPr/>
        </p:nvCxnSpPr>
        <p:spPr>
          <a:xfrm flipH="1">
            <a:off x="11050041" y="1384697"/>
            <a:ext cx="325216" cy="4535910"/>
          </a:xfrm>
          <a:prstGeom prst="bentConnector3">
            <a:avLst>
              <a:gd name="adj1" fmla="val -702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E097BE6-81A3-4F58-A4C9-94D28BDEECCB}"/>
              </a:ext>
            </a:extLst>
          </p:cNvPr>
          <p:cNvCxnSpPr>
            <a:stCxn id="23" idx="2"/>
            <a:endCxn id="13" idx="4"/>
          </p:cNvCxnSpPr>
          <p:nvPr/>
        </p:nvCxnSpPr>
        <p:spPr>
          <a:xfrm rot="5400000" flipH="1" flipV="1">
            <a:off x="9672680" y="4085041"/>
            <a:ext cx="2881438" cy="1583698"/>
          </a:xfrm>
          <a:prstGeom prst="bentConnector3">
            <a:avLst>
              <a:gd name="adj1" fmla="val -7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DCC025A-858E-4036-BA24-215B143D6DB4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1577936" y="1986182"/>
            <a:ext cx="0" cy="309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F91D02B-062A-42AD-AB1B-40889BF10C04}"/>
              </a:ext>
            </a:extLst>
          </p:cNvPr>
          <p:cNvSpPr/>
          <p:nvPr/>
        </p:nvSpPr>
        <p:spPr>
          <a:xfrm>
            <a:off x="1009319" y="4119945"/>
            <a:ext cx="1480054" cy="74774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Validation location(1 day)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262269-2728-42E5-B55E-FAA9744AB6DE}"/>
              </a:ext>
            </a:extLst>
          </p:cNvPr>
          <p:cNvSpPr/>
          <p:nvPr/>
        </p:nvSpPr>
        <p:spPr>
          <a:xfrm>
            <a:off x="2972990" y="4117760"/>
            <a:ext cx="1488271" cy="85862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Validation demographics(1day)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36A2AA9-EFD4-415C-A30A-AA5C94D945EE}"/>
              </a:ext>
            </a:extLst>
          </p:cNvPr>
          <p:cNvSpPr/>
          <p:nvPr/>
        </p:nvSpPr>
        <p:spPr>
          <a:xfrm>
            <a:off x="4726699" y="3346564"/>
            <a:ext cx="1488271" cy="85862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Validation Location Lookup(1day)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1E0A9A-2501-443F-B37C-421D2DBBE0DC}"/>
              </a:ext>
            </a:extLst>
          </p:cNvPr>
          <p:cNvSpPr/>
          <p:nvPr/>
        </p:nvSpPr>
        <p:spPr>
          <a:xfrm>
            <a:off x="911434" y="5419136"/>
            <a:ext cx="1612299" cy="114138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Basic Location Report(Request, Servlet, Location DAO)</a:t>
            </a:r>
          </a:p>
          <a:p>
            <a:pPr algn="ctr"/>
            <a:r>
              <a:rPr lang="en-SG" sz="1400" b="1" dirty="0"/>
              <a:t>(1day)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E964F57-D611-4A29-9F9E-940420C695DC}"/>
              </a:ext>
            </a:extLst>
          </p:cNvPr>
          <p:cNvSpPr/>
          <p:nvPr/>
        </p:nvSpPr>
        <p:spPr>
          <a:xfrm>
            <a:off x="2923567" y="5386680"/>
            <a:ext cx="1606111" cy="119829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Student breakdown request(Student, gender)(1day)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718196-C3DF-44C5-AF6B-5B23E9A53742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>
            <a:off x="2489373" y="4493815"/>
            <a:ext cx="483617" cy="5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75E0527C-E818-43CF-AD49-D28B11FC0A77}"/>
              </a:ext>
            </a:extLst>
          </p:cNvPr>
          <p:cNvCxnSpPr>
            <a:stCxn id="31" idx="3"/>
            <a:endCxn id="27" idx="1"/>
          </p:cNvCxnSpPr>
          <p:nvPr/>
        </p:nvCxnSpPr>
        <p:spPr>
          <a:xfrm>
            <a:off x="2321490" y="1629977"/>
            <a:ext cx="331263" cy="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0AE784E-6CCD-4FBB-B635-37E4F2EFD269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2523733" y="5985828"/>
            <a:ext cx="399834" cy="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E14574EB-B515-445E-B51C-1BAA6D85EEEF}"/>
              </a:ext>
            </a:extLst>
          </p:cNvPr>
          <p:cNvCxnSpPr>
            <a:stCxn id="34" idx="4"/>
            <a:endCxn id="46" idx="1"/>
          </p:cNvCxnSpPr>
          <p:nvPr/>
        </p:nvCxnSpPr>
        <p:spPr>
          <a:xfrm rot="16200000" flipH="1">
            <a:off x="438477" y="3922973"/>
            <a:ext cx="600514" cy="5411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D97D11B5-A8DB-4BB3-924C-6848149770E7}"/>
              </a:ext>
            </a:extLst>
          </p:cNvPr>
          <p:cNvSpPr/>
          <p:nvPr/>
        </p:nvSpPr>
        <p:spPr>
          <a:xfrm>
            <a:off x="4848806" y="5386680"/>
            <a:ext cx="1606111" cy="119829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Student breakdown request(Schools)(1day)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26BB7E9-8E81-4963-B17D-E63CC5222E17}"/>
              </a:ext>
            </a:extLst>
          </p:cNvPr>
          <p:cNvCxnSpPr>
            <a:cxnSpLocks/>
            <a:stCxn id="55" idx="3"/>
            <a:endCxn id="95" idx="1"/>
          </p:cNvCxnSpPr>
          <p:nvPr/>
        </p:nvCxnSpPr>
        <p:spPr>
          <a:xfrm>
            <a:off x="4529678" y="5985828"/>
            <a:ext cx="319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EB19675-C143-4C82-A4A4-78A928B818D3}"/>
              </a:ext>
            </a:extLst>
          </p:cNvPr>
          <p:cNvSpPr/>
          <p:nvPr/>
        </p:nvSpPr>
        <p:spPr>
          <a:xfrm>
            <a:off x="6812668" y="5533468"/>
            <a:ext cx="1401322" cy="90472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Advanced breakdown 2 requests (1</a:t>
            </a:r>
          </a:p>
          <a:p>
            <a:pPr algn="ctr"/>
            <a:r>
              <a:rPr lang="en-SG" sz="1400" b="1" dirty="0"/>
              <a:t> day)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81C51BA-9C95-44AB-A78C-49CD5F0760BC}"/>
              </a:ext>
            </a:extLst>
          </p:cNvPr>
          <p:cNvSpPr/>
          <p:nvPr/>
        </p:nvSpPr>
        <p:spPr>
          <a:xfrm>
            <a:off x="6959317" y="3255571"/>
            <a:ext cx="1401322" cy="90472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Advanced breakdown 3 requests (1</a:t>
            </a:r>
          </a:p>
          <a:p>
            <a:pPr algn="ctr"/>
            <a:r>
              <a:rPr lang="en-SG" sz="1400" b="1" dirty="0"/>
              <a:t> day)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1203818-AD81-49F2-99EC-84C4046A6A9F}"/>
              </a:ext>
            </a:extLst>
          </p:cNvPr>
          <p:cNvCxnSpPr>
            <a:cxnSpLocks/>
            <a:stCxn id="95" idx="3"/>
            <a:endCxn id="106" idx="1"/>
          </p:cNvCxnSpPr>
          <p:nvPr/>
        </p:nvCxnSpPr>
        <p:spPr>
          <a:xfrm>
            <a:off x="6454917" y="5985828"/>
            <a:ext cx="357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0623938-928E-4998-907A-08E0CA0D3A6B}"/>
              </a:ext>
            </a:extLst>
          </p:cNvPr>
          <p:cNvSpPr/>
          <p:nvPr/>
        </p:nvSpPr>
        <p:spPr>
          <a:xfrm>
            <a:off x="4633883" y="1564965"/>
            <a:ext cx="1661034" cy="90885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Bootstrap debugging (1 day)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2B75C168-DF1E-4FFD-B7E7-25422B062FB1}"/>
              </a:ext>
            </a:extLst>
          </p:cNvPr>
          <p:cNvCxnSpPr>
            <a:stCxn id="49" idx="0"/>
            <a:endCxn id="53" idx="1"/>
          </p:cNvCxnSpPr>
          <p:nvPr/>
        </p:nvCxnSpPr>
        <p:spPr>
          <a:xfrm rot="5400000" flipH="1" flipV="1">
            <a:off x="4050971" y="3442033"/>
            <a:ext cx="341883" cy="10095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2881C96-A38F-4EC6-8142-FEDEFEEB9164}"/>
              </a:ext>
            </a:extLst>
          </p:cNvPr>
          <p:cNvCxnSpPr>
            <a:cxnSpLocks/>
            <a:stCxn id="53" idx="0"/>
            <a:endCxn id="204" idx="2"/>
          </p:cNvCxnSpPr>
          <p:nvPr/>
        </p:nvCxnSpPr>
        <p:spPr>
          <a:xfrm flipH="1" flipV="1">
            <a:off x="5464400" y="2473821"/>
            <a:ext cx="6435" cy="87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>
            <a:extLst>
              <a:ext uri="{FF2B5EF4-FFF2-40B4-BE49-F238E27FC236}">
                <a16:creationId xmlns:a16="http://schemas.microsoft.com/office/drawing/2014/main" id="{938C6EC1-7A36-450B-BA52-599B0CD5CA65}"/>
              </a:ext>
            </a:extLst>
          </p:cNvPr>
          <p:cNvSpPr/>
          <p:nvPr/>
        </p:nvSpPr>
        <p:spPr>
          <a:xfrm>
            <a:off x="6454917" y="797353"/>
            <a:ext cx="1736868" cy="115572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Student breakdown request debugging (1 day)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223EB825-6C65-4C33-86B3-61D0D2F14A2F}"/>
              </a:ext>
            </a:extLst>
          </p:cNvPr>
          <p:cNvSpPr/>
          <p:nvPr/>
        </p:nvSpPr>
        <p:spPr>
          <a:xfrm>
            <a:off x="8723876" y="2289650"/>
            <a:ext cx="2678481" cy="23059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Integration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16CC3C56-F5F3-427E-858E-0F4623E7F9EA}"/>
              </a:ext>
            </a:extLst>
          </p:cNvPr>
          <p:cNvSpPr/>
          <p:nvPr/>
        </p:nvSpPr>
        <p:spPr>
          <a:xfrm>
            <a:off x="8961117" y="2989245"/>
            <a:ext cx="2090302" cy="139573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Integrate required functions with previous functions (1 day)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EF651FE0-6CC6-4D39-AD35-585179379CF7}"/>
              </a:ext>
            </a:extLst>
          </p:cNvPr>
          <p:cNvCxnSpPr>
            <a:cxnSpLocks/>
            <a:stCxn id="107" idx="0"/>
          </p:cNvCxnSpPr>
          <p:nvPr/>
        </p:nvCxnSpPr>
        <p:spPr>
          <a:xfrm flipH="1" flipV="1">
            <a:off x="7630742" y="1923205"/>
            <a:ext cx="29236" cy="133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7CE9BCC6-65B2-466A-AEB1-6610FE52EDF7}"/>
              </a:ext>
            </a:extLst>
          </p:cNvPr>
          <p:cNvCxnSpPr>
            <a:stCxn id="237" idx="3"/>
            <a:endCxn id="245" idx="1"/>
          </p:cNvCxnSpPr>
          <p:nvPr/>
        </p:nvCxnSpPr>
        <p:spPr>
          <a:xfrm>
            <a:off x="8191785" y="1375217"/>
            <a:ext cx="769332" cy="231189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or: Elbow 271">
            <a:extLst>
              <a:ext uri="{FF2B5EF4-FFF2-40B4-BE49-F238E27FC236}">
                <a16:creationId xmlns:a16="http://schemas.microsoft.com/office/drawing/2014/main" id="{DDD68C49-1B40-40C5-8E05-6366C17067F5}"/>
              </a:ext>
            </a:extLst>
          </p:cNvPr>
          <p:cNvCxnSpPr>
            <a:cxnSpLocks/>
            <a:stCxn id="245" idx="3"/>
            <a:endCxn id="17" idx="2"/>
          </p:cNvCxnSpPr>
          <p:nvPr/>
        </p:nvCxnSpPr>
        <p:spPr>
          <a:xfrm flipH="1" flipV="1">
            <a:off x="10544740" y="1839125"/>
            <a:ext cx="506679" cy="1847989"/>
          </a:xfrm>
          <a:prstGeom prst="bentConnector4">
            <a:avLst>
              <a:gd name="adj1" fmla="val -45117"/>
              <a:gd name="adj2" fmla="val 688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or: Elbow 277">
            <a:extLst>
              <a:ext uri="{FF2B5EF4-FFF2-40B4-BE49-F238E27FC236}">
                <a16:creationId xmlns:a16="http://schemas.microsoft.com/office/drawing/2014/main" id="{3C02F9DC-58C7-4B41-A869-63149A0C5610}"/>
              </a:ext>
            </a:extLst>
          </p:cNvPr>
          <p:cNvCxnSpPr>
            <a:cxnSpLocks/>
            <a:stCxn id="305" idx="3"/>
            <a:endCxn id="245" idx="2"/>
          </p:cNvCxnSpPr>
          <p:nvPr/>
        </p:nvCxnSpPr>
        <p:spPr>
          <a:xfrm flipV="1">
            <a:off x="8696940" y="4384983"/>
            <a:ext cx="1309328" cy="447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or: Elbow 289">
            <a:extLst>
              <a:ext uri="{FF2B5EF4-FFF2-40B4-BE49-F238E27FC236}">
                <a16:creationId xmlns:a16="http://schemas.microsoft.com/office/drawing/2014/main" id="{F0504317-835B-487A-8290-992E86804B59}"/>
              </a:ext>
            </a:extLst>
          </p:cNvPr>
          <p:cNvCxnSpPr>
            <a:cxnSpLocks/>
            <a:stCxn id="204" idx="3"/>
            <a:endCxn id="28" idx="0"/>
          </p:cNvCxnSpPr>
          <p:nvPr/>
        </p:nvCxnSpPr>
        <p:spPr>
          <a:xfrm>
            <a:off x="6294917" y="2019393"/>
            <a:ext cx="60259" cy="2436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 304">
            <a:extLst>
              <a:ext uri="{FF2B5EF4-FFF2-40B4-BE49-F238E27FC236}">
                <a16:creationId xmlns:a16="http://schemas.microsoft.com/office/drawing/2014/main" id="{FB42A021-FA81-4491-AD68-060784E64E96}"/>
              </a:ext>
            </a:extLst>
          </p:cNvPr>
          <p:cNvSpPr/>
          <p:nvPr/>
        </p:nvSpPr>
        <p:spPr>
          <a:xfrm>
            <a:off x="7261582" y="4436387"/>
            <a:ext cx="1435358" cy="79123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Develop JSON Authenticate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0CEE72FA-D900-4877-A561-D7D4AE37B2F0}"/>
              </a:ext>
            </a:extLst>
          </p:cNvPr>
          <p:cNvCxnSpPr>
            <a:stCxn id="28" idx="3"/>
            <a:endCxn id="305" idx="1"/>
          </p:cNvCxnSpPr>
          <p:nvPr/>
        </p:nvCxnSpPr>
        <p:spPr>
          <a:xfrm flipV="1">
            <a:off x="6992898" y="4832003"/>
            <a:ext cx="268684" cy="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or: Elbow 323">
            <a:extLst>
              <a:ext uri="{FF2B5EF4-FFF2-40B4-BE49-F238E27FC236}">
                <a16:creationId xmlns:a16="http://schemas.microsoft.com/office/drawing/2014/main" id="{27C98765-C6DC-4F57-89F7-1A715E4EDE32}"/>
              </a:ext>
            </a:extLst>
          </p:cNvPr>
          <p:cNvCxnSpPr>
            <a:cxnSpLocks/>
            <a:stCxn id="106" idx="3"/>
            <a:endCxn id="107" idx="2"/>
          </p:cNvCxnSpPr>
          <p:nvPr/>
        </p:nvCxnSpPr>
        <p:spPr>
          <a:xfrm flipH="1" flipV="1">
            <a:off x="7659978" y="4160291"/>
            <a:ext cx="554012" cy="1825537"/>
          </a:xfrm>
          <a:prstGeom prst="bentConnector4">
            <a:avLst>
              <a:gd name="adj1" fmla="val -114947"/>
              <a:gd name="adj2" fmla="val 910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151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5D4EA564-9B9D-4162-A235-002C18830DE1}"/>
              </a:ext>
            </a:extLst>
          </p:cNvPr>
          <p:cNvSpPr txBox="1"/>
          <p:nvPr/>
        </p:nvSpPr>
        <p:spPr>
          <a:xfrm>
            <a:off x="187890" y="623589"/>
            <a:ext cx="12004110" cy="6234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BE92CE-273D-4BDB-A2AA-46C385181663}"/>
              </a:ext>
            </a:extLst>
          </p:cNvPr>
          <p:cNvSpPr txBox="1"/>
          <p:nvPr/>
        </p:nvSpPr>
        <p:spPr>
          <a:xfrm>
            <a:off x="191904" y="667849"/>
            <a:ext cx="1200411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FE273F-FF03-480E-85AA-C40789CD6261}"/>
              </a:ext>
            </a:extLst>
          </p:cNvPr>
          <p:cNvSpPr/>
          <p:nvPr/>
        </p:nvSpPr>
        <p:spPr>
          <a:xfrm>
            <a:off x="695229" y="3275129"/>
            <a:ext cx="6800038" cy="34369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Coding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E84B23-A17E-4846-8967-1256A7F31C14}"/>
              </a:ext>
            </a:extLst>
          </p:cNvPr>
          <p:cNvSpPr/>
          <p:nvPr/>
        </p:nvSpPr>
        <p:spPr>
          <a:xfrm>
            <a:off x="856199" y="733951"/>
            <a:ext cx="2640869" cy="2387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Planning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E7E651C-5BE3-4918-86FF-86ECA2B2127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097004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SG" b="1" u="sng" dirty="0"/>
              <a:t>Iteration 4 </a:t>
            </a:r>
            <a:r>
              <a:rPr lang="en-SG" b="1" u="sng" dirty="0">
                <a:solidFill>
                  <a:sysClr val="windowText" lastClr="000000"/>
                </a:solidFill>
              </a:rPr>
              <a:t>Critical Path: 11 Days, Slack: 3 days</a:t>
            </a:r>
            <a:br>
              <a:rPr lang="en-SG" b="1" u="sng" dirty="0">
                <a:solidFill>
                  <a:sysClr val="windowText" lastClr="000000"/>
                </a:solidFill>
              </a:rPr>
            </a:br>
            <a:endParaRPr lang="en-SG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CF0E17-1F4E-4B3F-B618-E3A349A10506}"/>
              </a:ext>
            </a:extLst>
          </p:cNvPr>
          <p:cNvSpPr/>
          <p:nvPr/>
        </p:nvSpPr>
        <p:spPr>
          <a:xfrm>
            <a:off x="3479950" y="621080"/>
            <a:ext cx="7633262" cy="25820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Testing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5FD8EB-5F24-4C1F-8DA3-1198270C4BA5}"/>
              </a:ext>
            </a:extLst>
          </p:cNvPr>
          <p:cNvSpPr/>
          <p:nvPr/>
        </p:nvSpPr>
        <p:spPr>
          <a:xfrm>
            <a:off x="7989952" y="5076490"/>
            <a:ext cx="3240390" cy="15674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Integration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0238CBF-1E3D-4E4D-8AA0-EBA4AA06DB1E}"/>
              </a:ext>
            </a:extLst>
          </p:cNvPr>
          <p:cNvSpPr/>
          <p:nvPr/>
        </p:nvSpPr>
        <p:spPr>
          <a:xfrm>
            <a:off x="275573" y="3283813"/>
            <a:ext cx="406646" cy="3862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F59D425-D6D9-4631-BE44-A9D0656DF539}"/>
              </a:ext>
            </a:extLst>
          </p:cNvPr>
          <p:cNvSpPr/>
          <p:nvPr/>
        </p:nvSpPr>
        <p:spPr>
          <a:xfrm>
            <a:off x="11212871" y="3001010"/>
            <a:ext cx="573505" cy="565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F038D0-644B-4723-9869-FB06D200AA01}"/>
              </a:ext>
            </a:extLst>
          </p:cNvPr>
          <p:cNvSpPr/>
          <p:nvPr/>
        </p:nvSpPr>
        <p:spPr>
          <a:xfrm>
            <a:off x="1026986" y="2389693"/>
            <a:ext cx="1275444" cy="551511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Update test plan (1 day)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548137-CAA5-40C3-B9CF-48A0839604CC}"/>
              </a:ext>
            </a:extLst>
          </p:cNvPr>
          <p:cNvSpPr/>
          <p:nvPr/>
        </p:nvSpPr>
        <p:spPr>
          <a:xfrm>
            <a:off x="1292678" y="1250371"/>
            <a:ext cx="1275444" cy="761105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test cases (1 day)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163E25-7F0D-49BA-812C-5BB83E8D701A}"/>
              </a:ext>
            </a:extLst>
          </p:cNvPr>
          <p:cNvSpPr/>
          <p:nvPr/>
        </p:nvSpPr>
        <p:spPr>
          <a:xfrm>
            <a:off x="779205" y="4443587"/>
            <a:ext cx="1528188" cy="81200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Heat Map Request Page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5D60D1-AD77-4D50-A637-4B30D219CDA9}"/>
              </a:ext>
            </a:extLst>
          </p:cNvPr>
          <p:cNvSpPr/>
          <p:nvPr/>
        </p:nvSpPr>
        <p:spPr>
          <a:xfrm>
            <a:off x="6834962" y="1034127"/>
            <a:ext cx="1634700" cy="110334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Overall functions testing &amp; debugging (1 day)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48C09B-0CF6-4B30-AF2E-645ADF48A0AA}"/>
              </a:ext>
            </a:extLst>
          </p:cNvPr>
          <p:cNvSpPr/>
          <p:nvPr/>
        </p:nvSpPr>
        <p:spPr>
          <a:xfrm>
            <a:off x="2590895" y="3477308"/>
            <a:ext cx="1442840" cy="81098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Heat Map Servlet</a:t>
            </a:r>
          </a:p>
          <a:p>
            <a:pPr algn="ctr"/>
            <a:r>
              <a:rPr lang="en-SG" sz="1400" b="1" dirty="0"/>
              <a:t>(2 days)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5E5D27-C663-46B7-A137-A0ABF89CB2B9}"/>
              </a:ext>
            </a:extLst>
          </p:cNvPr>
          <p:cNvSpPr/>
          <p:nvPr/>
        </p:nvSpPr>
        <p:spPr>
          <a:xfrm>
            <a:off x="785474" y="5642092"/>
            <a:ext cx="1226601" cy="91518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AGD request Page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176DDD-BBF4-435A-B75C-BAF1B27D88FA}"/>
              </a:ext>
            </a:extLst>
          </p:cNvPr>
          <p:cNvSpPr/>
          <p:nvPr/>
        </p:nvSpPr>
        <p:spPr>
          <a:xfrm>
            <a:off x="8383757" y="5635044"/>
            <a:ext cx="2231606" cy="84587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Integrate search classes with previous functions (1 day)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CA16-ED37-4CCB-B8E8-0E619D11248B}"/>
              </a:ext>
            </a:extLst>
          </p:cNvPr>
          <p:cNvSpPr/>
          <p:nvPr/>
        </p:nvSpPr>
        <p:spPr>
          <a:xfrm>
            <a:off x="9433760" y="1163464"/>
            <a:ext cx="1554452" cy="76081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Testing after redeployment (1 day)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87C8978-1ECB-40B6-9558-4D77280F1374}"/>
              </a:ext>
            </a:extLst>
          </p:cNvPr>
          <p:cNvSpPr/>
          <p:nvPr/>
        </p:nvSpPr>
        <p:spPr>
          <a:xfrm>
            <a:off x="2499297" y="4719445"/>
            <a:ext cx="1643804" cy="5483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Heat Map DAO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7789BC9-7B64-42A2-97A0-F42CE220FF44}"/>
              </a:ext>
            </a:extLst>
          </p:cNvPr>
          <p:cNvCxnSpPr>
            <a:cxnSpLocks/>
            <a:stCxn id="26" idx="3"/>
            <a:endCxn id="50" idx="1"/>
          </p:cNvCxnSpPr>
          <p:nvPr/>
        </p:nvCxnSpPr>
        <p:spPr>
          <a:xfrm>
            <a:off x="2012075" y="6099685"/>
            <a:ext cx="290355" cy="16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59D9BF9-BB35-4754-8E3B-57F7A83BA4A2}"/>
              </a:ext>
            </a:extLst>
          </p:cNvPr>
          <p:cNvSpPr/>
          <p:nvPr/>
        </p:nvSpPr>
        <p:spPr>
          <a:xfrm>
            <a:off x="2302430" y="5703184"/>
            <a:ext cx="905672" cy="82564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AGD Servlet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F830595-E487-4367-AD9B-7975B0A2497B}"/>
              </a:ext>
            </a:extLst>
          </p:cNvPr>
          <p:cNvSpPr/>
          <p:nvPr/>
        </p:nvSpPr>
        <p:spPr>
          <a:xfrm>
            <a:off x="3567286" y="5821033"/>
            <a:ext cx="1007997" cy="58994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AGD DAO</a:t>
            </a:r>
          </a:p>
          <a:p>
            <a:pPr algn="ctr"/>
            <a:r>
              <a:rPr lang="en-SG" sz="1400" b="1" dirty="0"/>
              <a:t>(2 day)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7AC5AC4-EF20-43EF-B9F9-E968C16DF702}"/>
              </a:ext>
            </a:extLst>
          </p:cNvPr>
          <p:cNvSpPr/>
          <p:nvPr/>
        </p:nvSpPr>
        <p:spPr>
          <a:xfrm>
            <a:off x="4969088" y="5821033"/>
            <a:ext cx="1189726" cy="60096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AGD Interface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4901AA3-6792-4BF5-9238-1230642029FB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>
            <a:off x="4575283" y="6116008"/>
            <a:ext cx="393805" cy="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217FEC74-E52A-46AC-9636-35E2BCABD5B6}"/>
              </a:ext>
            </a:extLst>
          </p:cNvPr>
          <p:cNvCxnSpPr>
            <a:stCxn id="16" idx="4"/>
            <a:endCxn id="23" idx="1"/>
          </p:cNvCxnSpPr>
          <p:nvPr/>
        </p:nvCxnSpPr>
        <p:spPr>
          <a:xfrm rot="16200000" flipH="1">
            <a:off x="39288" y="4109671"/>
            <a:ext cx="1179524" cy="3003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A39DAFF0-12DD-44DD-A2CF-07B7E9A5FD68}"/>
              </a:ext>
            </a:extLst>
          </p:cNvPr>
          <p:cNvCxnSpPr>
            <a:stCxn id="16" idx="7"/>
            <a:endCxn id="21" idx="1"/>
          </p:cNvCxnSpPr>
          <p:nvPr/>
        </p:nvCxnSpPr>
        <p:spPr>
          <a:xfrm rot="5400000" flipH="1" flipV="1">
            <a:off x="487362" y="2800755"/>
            <a:ext cx="674929" cy="4043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747EBBB7-A21D-4172-BB8A-6111C7EEC22D}"/>
              </a:ext>
            </a:extLst>
          </p:cNvPr>
          <p:cNvCxnSpPr>
            <a:stCxn id="16" idx="3"/>
            <a:endCxn id="26" idx="1"/>
          </p:cNvCxnSpPr>
          <p:nvPr/>
        </p:nvCxnSpPr>
        <p:spPr>
          <a:xfrm rot="16200000" flipH="1">
            <a:off x="-682794" y="4631417"/>
            <a:ext cx="2486186" cy="450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ED3F81C6-B485-4C21-AE3D-877C30B35AD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1664708" y="2011476"/>
            <a:ext cx="265692" cy="35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or: Elbow 268">
            <a:extLst>
              <a:ext uri="{FF2B5EF4-FFF2-40B4-BE49-F238E27FC236}">
                <a16:creationId xmlns:a16="http://schemas.microsoft.com/office/drawing/2014/main" id="{15AA4055-FAA5-4EBD-BE15-654612DC6050}"/>
              </a:ext>
            </a:extLst>
          </p:cNvPr>
          <p:cNvCxnSpPr>
            <a:stCxn id="23" idx="0"/>
            <a:endCxn id="25" idx="1"/>
          </p:cNvCxnSpPr>
          <p:nvPr/>
        </p:nvCxnSpPr>
        <p:spPr>
          <a:xfrm rot="5400000" flipH="1" flipV="1">
            <a:off x="1786705" y="3639397"/>
            <a:ext cx="560785" cy="10475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02161FB1-7A6A-4BFA-A0B9-160A2A8C2DE8}"/>
              </a:ext>
            </a:extLst>
          </p:cNvPr>
          <p:cNvCxnSpPr>
            <a:cxnSpLocks/>
            <a:stCxn id="25" idx="2"/>
            <a:endCxn id="43" idx="0"/>
          </p:cNvCxnSpPr>
          <p:nvPr/>
        </p:nvCxnSpPr>
        <p:spPr>
          <a:xfrm>
            <a:off x="3312315" y="4288295"/>
            <a:ext cx="8884" cy="43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7277243B-6A58-485C-AA50-5C77DA1AD0F8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3208102" y="6116008"/>
            <a:ext cx="359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17461AC-CBD6-470F-BA31-C19ED03BAF20}"/>
              </a:ext>
            </a:extLst>
          </p:cNvPr>
          <p:cNvSpPr/>
          <p:nvPr/>
        </p:nvSpPr>
        <p:spPr>
          <a:xfrm>
            <a:off x="7866274" y="3091493"/>
            <a:ext cx="3240390" cy="15674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Deployment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1DA79D0-61E2-4491-A1CC-71ACDF72D3A4}"/>
              </a:ext>
            </a:extLst>
          </p:cNvPr>
          <p:cNvSpPr/>
          <p:nvPr/>
        </p:nvSpPr>
        <p:spPr>
          <a:xfrm>
            <a:off x="7979380" y="3717212"/>
            <a:ext cx="2231606" cy="59563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Redeployment on AWS (1 day)</a:t>
            </a:r>
          </a:p>
        </p:txBody>
      </p: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8785C302-D06F-43D8-83F4-299A7133FC2F}"/>
              </a:ext>
            </a:extLst>
          </p:cNvPr>
          <p:cNvCxnSpPr>
            <a:cxnSpLocks/>
            <a:stCxn id="30" idx="3"/>
            <a:endCxn id="24" idx="2"/>
          </p:cNvCxnSpPr>
          <p:nvPr/>
        </p:nvCxnSpPr>
        <p:spPr>
          <a:xfrm flipH="1" flipV="1">
            <a:off x="7652312" y="2137468"/>
            <a:ext cx="2963051" cy="3920515"/>
          </a:xfrm>
          <a:prstGeom prst="bentConnector4">
            <a:avLst>
              <a:gd name="adj1" fmla="val -7715"/>
              <a:gd name="adj2" fmla="val 312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B3011654-EDB4-4AD6-9707-D304AB5696A8}"/>
              </a:ext>
            </a:extLst>
          </p:cNvPr>
          <p:cNvCxnSpPr>
            <a:cxnSpLocks/>
            <a:stCxn id="24" idx="3"/>
            <a:endCxn id="66" idx="1"/>
          </p:cNvCxnSpPr>
          <p:nvPr/>
        </p:nvCxnSpPr>
        <p:spPr>
          <a:xfrm flipH="1">
            <a:off x="7979380" y="1585798"/>
            <a:ext cx="490282" cy="2429233"/>
          </a:xfrm>
          <a:prstGeom prst="bentConnector5">
            <a:avLst>
              <a:gd name="adj1" fmla="val -46626"/>
              <a:gd name="adj2" fmla="val 55225"/>
              <a:gd name="adj3" fmla="val 1466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EA7D3238-C5BB-4936-BD79-625C315EC73D}"/>
              </a:ext>
            </a:extLst>
          </p:cNvPr>
          <p:cNvCxnSpPr>
            <a:cxnSpLocks/>
            <a:stCxn id="39" idx="3"/>
            <a:endCxn id="20" idx="0"/>
          </p:cNvCxnSpPr>
          <p:nvPr/>
        </p:nvCxnSpPr>
        <p:spPr>
          <a:xfrm>
            <a:off x="10988212" y="1543872"/>
            <a:ext cx="511412" cy="14571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879D8E2-5064-452B-B461-774D12025F0E}"/>
              </a:ext>
            </a:extLst>
          </p:cNvPr>
          <p:cNvSpPr/>
          <p:nvPr/>
        </p:nvSpPr>
        <p:spPr>
          <a:xfrm>
            <a:off x="4740156" y="4446183"/>
            <a:ext cx="1062065" cy="109488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Heat Map Interface /UI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235" name="Connector: Elbow 234">
            <a:extLst>
              <a:ext uri="{FF2B5EF4-FFF2-40B4-BE49-F238E27FC236}">
                <a16:creationId xmlns:a16="http://schemas.microsoft.com/office/drawing/2014/main" id="{0A5F48B5-6D1B-41FA-920C-2648816AB2A5}"/>
              </a:ext>
            </a:extLst>
          </p:cNvPr>
          <p:cNvCxnSpPr>
            <a:cxnSpLocks/>
            <a:stCxn id="66" idx="3"/>
            <a:endCxn id="39" idx="1"/>
          </p:cNvCxnSpPr>
          <p:nvPr/>
        </p:nvCxnSpPr>
        <p:spPr>
          <a:xfrm flipH="1" flipV="1">
            <a:off x="9433760" y="1543872"/>
            <a:ext cx="777226" cy="2471159"/>
          </a:xfrm>
          <a:prstGeom prst="bentConnector5">
            <a:avLst>
              <a:gd name="adj1" fmla="val -29412"/>
              <a:gd name="adj2" fmla="val 48329"/>
              <a:gd name="adj3" fmla="val 1294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6FB4C2-2470-4A22-BB78-BF52F44C2865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4143101" y="4993627"/>
            <a:ext cx="597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BFD106CF-1F63-4D4E-9AF3-E293B04F5328}"/>
              </a:ext>
            </a:extLst>
          </p:cNvPr>
          <p:cNvSpPr/>
          <p:nvPr/>
        </p:nvSpPr>
        <p:spPr>
          <a:xfrm>
            <a:off x="3706683" y="1988764"/>
            <a:ext cx="1161420" cy="109488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Heat Map Debugging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88C1331-9BCC-4B48-8660-F29FDEB16F1E}"/>
              </a:ext>
            </a:extLst>
          </p:cNvPr>
          <p:cNvSpPr/>
          <p:nvPr/>
        </p:nvSpPr>
        <p:spPr>
          <a:xfrm>
            <a:off x="5032924" y="960126"/>
            <a:ext cx="1161420" cy="109488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AGD Debugging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460A403-22F0-4C98-836E-A55412F9D9F2}"/>
              </a:ext>
            </a:extLst>
          </p:cNvPr>
          <p:cNvCxnSpPr>
            <a:stCxn id="45" idx="0"/>
            <a:endCxn id="87" idx="2"/>
          </p:cNvCxnSpPr>
          <p:nvPr/>
        </p:nvCxnSpPr>
        <p:spPr>
          <a:xfrm rot="16200000" flipV="1">
            <a:off x="4098026" y="3273020"/>
            <a:ext cx="1362531" cy="983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D327BF2-F226-4F9D-A2B8-6BBC3AEC5AA5}"/>
              </a:ext>
            </a:extLst>
          </p:cNvPr>
          <p:cNvCxnSpPr>
            <a:cxnSpLocks/>
            <a:endCxn id="88" idx="2"/>
          </p:cNvCxnSpPr>
          <p:nvPr/>
        </p:nvCxnSpPr>
        <p:spPr>
          <a:xfrm rot="16200000" flipV="1">
            <a:off x="3885713" y="3782935"/>
            <a:ext cx="3805188" cy="3493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or: Elbow 269">
            <a:extLst>
              <a:ext uri="{FF2B5EF4-FFF2-40B4-BE49-F238E27FC236}">
                <a16:creationId xmlns:a16="http://schemas.microsoft.com/office/drawing/2014/main" id="{490FC1DB-43B6-4DAD-8BB0-8D2203FEB537}"/>
              </a:ext>
            </a:extLst>
          </p:cNvPr>
          <p:cNvCxnSpPr>
            <a:cxnSpLocks/>
            <a:stCxn id="129" idx="2"/>
            <a:endCxn id="30" idx="1"/>
          </p:cNvCxnSpPr>
          <p:nvPr/>
        </p:nvCxnSpPr>
        <p:spPr>
          <a:xfrm rot="16200000" flipH="1">
            <a:off x="6964102" y="4638327"/>
            <a:ext cx="1231045" cy="1608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2F948F29-3869-4604-89C8-42F32E9E512D}"/>
              </a:ext>
            </a:extLst>
          </p:cNvPr>
          <p:cNvCxnSpPr>
            <a:stCxn id="22" idx="3"/>
            <a:endCxn id="88" idx="1"/>
          </p:cNvCxnSpPr>
          <p:nvPr/>
        </p:nvCxnSpPr>
        <p:spPr>
          <a:xfrm flipV="1">
            <a:off x="2568122" y="1507570"/>
            <a:ext cx="2464802" cy="1233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55F2EEA0-86CC-40EA-BFAE-A83EE07A0E58}"/>
              </a:ext>
            </a:extLst>
          </p:cNvPr>
          <p:cNvCxnSpPr>
            <a:stCxn id="22" idx="3"/>
            <a:endCxn id="87" idx="1"/>
          </p:cNvCxnSpPr>
          <p:nvPr/>
        </p:nvCxnSpPr>
        <p:spPr>
          <a:xfrm>
            <a:off x="2568122" y="1630924"/>
            <a:ext cx="1138561" cy="9052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1308470-F259-430F-B4F4-B06F883EAE8C}"/>
              </a:ext>
            </a:extLst>
          </p:cNvPr>
          <p:cNvSpPr/>
          <p:nvPr/>
        </p:nvSpPr>
        <p:spPr>
          <a:xfrm>
            <a:off x="6078633" y="3636588"/>
            <a:ext cx="1393715" cy="119035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Develop JSON Student Breakdown report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2645F4C-0CB2-45DA-B673-EDA9170A09CE}"/>
              </a:ext>
            </a:extLst>
          </p:cNvPr>
          <p:cNvCxnSpPr>
            <a:stCxn id="87" idx="3"/>
            <a:endCxn id="129" idx="0"/>
          </p:cNvCxnSpPr>
          <p:nvPr/>
        </p:nvCxnSpPr>
        <p:spPr>
          <a:xfrm>
            <a:off x="4868103" y="2536208"/>
            <a:ext cx="1907388" cy="1100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75E95731-9AF7-435B-BC6D-1FA7DA476EAA}"/>
              </a:ext>
            </a:extLst>
          </p:cNvPr>
          <p:cNvCxnSpPr>
            <a:stCxn id="88" idx="3"/>
            <a:endCxn id="129" idx="0"/>
          </p:cNvCxnSpPr>
          <p:nvPr/>
        </p:nvCxnSpPr>
        <p:spPr>
          <a:xfrm>
            <a:off x="6194344" y="1507570"/>
            <a:ext cx="581147" cy="21290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309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2D9E5DA3-2A4E-48B9-AF8F-218F177C8F16}"/>
              </a:ext>
            </a:extLst>
          </p:cNvPr>
          <p:cNvSpPr txBox="1"/>
          <p:nvPr/>
        </p:nvSpPr>
        <p:spPr>
          <a:xfrm>
            <a:off x="187890" y="623589"/>
            <a:ext cx="12004110" cy="6234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2C62A6-D685-4C90-8D4D-BEA1F069E214}"/>
              </a:ext>
            </a:extLst>
          </p:cNvPr>
          <p:cNvSpPr txBox="1"/>
          <p:nvPr/>
        </p:nvSpPr>
        <p:spPr>
          <a:xfrm>
            <a:off x="172214" y="618961"/>
            <a:ext cx="120114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b="1" dirty="0"/>
          </a:p>
        </p:txBody>
      </p:sp>
      <p:sp>
        <p:nvSpPr>
          <p:cNvPr id="97" name="Rectangle 96"/>
          <p:cNvSpPr/>
          <p:nvPr/>
        </p:nvSpPr>
        <p:spPr>
          <a:xfrm>
            <a:off x="5243257" y="1953863"/>
            <a:ext cx="5914449" cy="2708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Testing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31984" y="3410428"/>
            <a:ext cx="7298390" cy="32204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Coding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801628" y="702799"/>
            <a:ext cx="4262080" cy="2538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Planning</a:t>
            </a:r>
          </a:p>
        </p:txBody>
      </p:sp>
      <p:sp>
        <p:nvSpPr>
          <p:cNvPr id="94" name="Rectangle 93"/>
          <p:cNvSpPr/>
          <p:nvPr/>
        </p:nvSpPr>
        <p:spPr>
          <a:xfrm>
            <a:off x="8638959" y="4956865"/>
            <a:ext cx="3145284" cy="16740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Integration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763447" y="756122"/>
            <a:ext cx="4020795" cy="1327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Deployment</a:t>
            </a:r>
          </a:p>
        </p:txBody>
      </p:sp>
      <p:sp>
        <p:nvSpPr>
          <p:cNvPr id="4" name="Oval 3"/>
          <p:cNvSpPr/>
          <p:nvPr/>
        </p:nvSpPr>
        <p:spPr>
          <a:xfrm>
            <a:off x="221979" y="3241641"/>
            <a:ext cx="460240" cy="4284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/>
          </a:p>
        </p:txBody>
      </p:sp>
      <p:sp>
        <p:nvSpPr>
          <p:cNvPr id="107" name="Oval 106"/>
          <p:cNvSpPr/>
          <p:nvPr/>
        </p:nvSpPr>
        <p:spPr>
          <a:xfrm>
            <a:off x="11212871" y="3241641"/>
            <a:ext cx="573505" cy="565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/>
          </a:p>
        </p:txBody>
      </p:sp>
      <p:sp>
        <p:nvSpPr>
          <p:cNvPr id="183" name="Rectangle 182"/>
          <p:cNvSpPr/>
          <p:nvPr/>
        </p:nvSpPr>
        <p:spPr>
          <a:xfrm>
            <a:off x="5693122" y="2467390"/>
            <a:ext cx="2231606" cy="6970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Overall functions testing &amp; debugging (1 day)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955147" y="3938313"/>
            <a:ext cx="1432876" cy="118743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Update basic location report Servlet (1 day)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9417159" y="5364299"/>
            <a:ext cx="2166108" cy="87687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Integrate improved UI with previous functions (1 day)</a:t>
            </a:r>
          </a:p>
        </p:txBody>
      </p:sp>
      <p:sp>
        <p:nvSpPr>
          <p:cNvPr id="99" name="Rectangle 98"/>
          <p:cNvSpPr/>
          <p:nvPr/>
        </p:nvSpPr>
        <p:spPr>
          <a:xfrm>
            <a:off x="7979995" y="1327314"/>
            <a:ext cx="1437164" cy="70169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Redeployment on AWS (1 day)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08929" y="979337"/>
            <a:ext cx="2290438" cy="485909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Supervisor meeting 2 (1 day)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438968" y="2486821"/>
            <a:ext cx="2231606" cy="60652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Testing after redeployment (1 day)</a:t>
            </a:r>
          </a:p>
        </p:txBody>
      </p:sp>
      <p:cxnSp>
        <p:nvCxnSpPr>
          <p:cNvPr id="39" name="Straight Arrow Connector 61"/>
          <p:cNvCxnSpPr>
            <a:cxnSpLocks/>
            <a:stCxn id="32" idx="3"/>
            <a:endCxn id="51" idx="2"/>
          </p:cNvCxnSpPr>
          <p:nvPr/>
        </p:nvCxnSpPr>
        <p:spPr>
          <a:xfrm flipV="1">
            <a:off x="10670574" y="2201931"/>
            <a:ext cx="178404" cy="5881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6CEF105-69BF-4F80-99A7-1485C5C5D028}"/>
              </a:ext>
            </a:extLst>
          </p:cNvPr>
          <p:cNvSpPr/>
          <p:nvPr/>
        </p:nvSpPr>
        <p:spPr>
          <a:xfrm>
            <a:off x="2734280" y="2600575"/>
            <a:ext cx="1275444" cy="515025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Update test plan (1 day)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8ED3A9-AAEB-4FF2-8F80-871D2F70AE5C}"/>
              </a:ext>
            </a:extLst>
          </p:cNvPr>
          <p:cNvSpPr/>
          <p:nvPr/>
        </p:nvSpPr>
        <p:spPr>
          <a:xfrm>
            <a:off x="2728947" y="1635158"/>
            <a:ext cx="1275444" cy="703293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test cases (1 day)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74867F7-960C-478F-B2DC-D9468FFAED64}"/>
              </a:ext>
            </a:extLst>
          </p:cNvPr>
          <p:cNvSpPr/>
          <p:nvPr/>
        </p:nvSpPr>
        <p:spPr>
          <a:xfrm>
            <a:off x="4265001" y="3704097"/>
            <a:ext cx="1254122" cy="128518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Update Top K DAO-</a:t>
            </a:r>
          </a:p>
          <a:p>
            <a:pPr algn="ctr"/>
            <a:r>
              <a:rPr lang="en-SG" sz="1400" b="1" dirty="0"/>
              <a:t>Top K next place report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79DF9C6-11D1-4351-A9DB-62B1F4A6C2E1}"/>
              </a:ext>
            </a:extLst>
          </p:cNvPr>
          <p:cNvSpPr/>
          <p:nvPr/>
        </p:nvSpPr>
        <p:spPr>
          <a:xfrm>
            <a:off x="6013432" y="3714083"/>
            <a:ext cx="1427008" cy="117285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Update Top K DAO – </a:t>
            </a:r>
          </a:p>
          <a:p>
            <a:pPr algn="ctr"/>
            <a:r>
              <a:rPr lang="en-SG" sz="1400" b="1" dirty="0"/>
              <a:t>Top K people </a:t>
            </a:r>
            <a:r>
              <a:rPr lang="en-SG" sz="1200" b="1" dirty="0"/>
              <a:t>report </a:t>
            </a:r>
          </a:p>
          <a:p>
            <a:pPr algn="ctr"/>
            <a:r>
              <a:rPr lang="en-SG" sz="1200" b="1" dirty="0"/>
              <a:t>(1 day)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DEEEE69-1B64-4BBF-BAF2-FA8F1525D4A4}"/>
              </a:ext>
            </a:extLst>
          </p:cNvPr>
          <p:cNvCxnSpPr>
            <a:cxnSpLocks/>
            <a:stCxn id="99" idx="2"/>
            <a:endCxn id="32" idx="0"/>
          </p:cNvCxnSpPr>
          <p:nvPr/>
        </p:nvCxnSpPr>
        <p:spPr>
          <a:xfrm>
            <a:off x="8698577" y="2029006"/>
            <a:ext cx="856194" cy="45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1">
            <a:extLst>
              <a:ext uri="{FF2B5EF4-FFF2-40B4-BE49-F238E27FC236}">
                <a16:creationId xmlns:a16="http://schemas.microsoft.com/office/drawing/2014/main" id="{D95F0D09-5BD2-4367-AC10-EE11276440E1}"/>
              </a:ext>
            </a:extLst>
          </p:cNvPr>
          <p:cNvSpPr txBox="1">
            <a:spLocks/>
          </p:cNvSpPr>
          <p:nvPr/>
        </p:nvSpPr>
        <p:spPr>
          <a:xfrm>
            <a:off x="-432253" y="-49956"/>
            <a:ext cx="1255239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SG" b="1" u="sng" dirty="0"/>
              <a:t>Iteration 5 </a:t>
            </a:r>
            <a:r>
              <a:rPr lang="en-SG" b="1" u="sng" dirty="0">
                <a:solidFill>
                  <a:sysClr val="windowText" lastClr="000000"/>
                </a:solidFill>
              </a:rPr>
              <a:t>Critical Path: 9 Days, Slack: 4 days</a:t>
            </a:r>
            <a:br>
              <a:rPr lang="en-SG" b="1" u="sng" dirty="0">
                <a:solidFill>
                  <a:sysClr val="windowText" lastClr="000000"/>
                </a:solidFill>
              </a:rPr>
            </a:br>
            <a:endParaRPr lang="en-SG" b="1" dirty="0"/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85F9F4F1-41A0-4D80-8588-EB69CCF792CE}"/>
              </a:ext>
            </a:extLst>
          </p:cNvPr>
          <p:cNvCxnSpPr>
            <a:cxnSpLocks/>
            <a:stCxn id="4" idx="3"/>
          </p:cNvCxnSpPr>
          <p:nvPr/>
        </p:nvCxnSpPr>
        <p:spPr>
          <a:xfrm rot="16200000" flipH="1">
            <a:off x="-465647" y="4362351"/>
            <a:ext cx="2217162" cy="7071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4C3508CE-1F14-4967-BFFC-9CE261E36A38}"/>
              </a:ext>
            </a:extLst>
          </p:cNvPr>
          <p:cNvCxnSpPr>
            <a:cxnSpLocks/>
            <a:stCxn id="4" idx="4"/>
            <a:endCxn id="114" idx="1"/>
          </p:cNvCxnSpPr>
          <p:nvPr/>
        </p:nvCxnSpPr>
        <p:spPr>
          <a:xfrm rot="16200000" flipH="1">
            <a:off x="272640" y="3849524"/>
            <a:ext cx="861966" cy="5030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2A33BEAB-865A-45D1-87BF-71BC73540B1A}"/>
              </a:ext>
            </a:extLst>
          </p:cNvPr>
          <p:cNvCxnSpPr>
            <a:cxnSpLocks/>
            <a:stCxn id="4" idx="0"/>
            <a:endCxn id="34" idx="1"/>
          </p:cNvCxnSpPr>
          <p:nvPr/>
        </p:nvCxnSpPr>
        <p:spPr>
          <a:xfrm rot="5400000" flipH="1" flipV="1">
            <a:off x="1401413" y="1908775"/>
            <a:ext cx="383553" cy="2282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FFD98EEA-781A-44B6-A2C6-489A2896385C}"/>
              </a:ext>
            </a:extLst>
          </p:cNvPr>
          <p:cNvCxnSpPr>
            <a:cxnSpLocks/>
            <a:stCxn id="4" idx="1"/>
            <a:endCxn id="59" idx="1"/>
          </p:cNvCxnSpPr>
          <p:nvPr/>
        </p:nvCxnSpPr>
        <p:spPr>
          <a:xfrm rot="5400000" flipH="1" flipV="1">
            <a:off x="408109" y="1103563"/>
            <a:ext cx="2082090" cy="23195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E9A6830-5C2F-4908-A2CB-8CBE9B0AB903}"/>
              </a:ext>
            </a:extLst>
          </p:cNvPr>
          <p:cNvSpPr/>
          <p:nvPr/>
        </p:nvSpPr>
        <p:spPr>
          <a:xfrm>
            <a:off x="903514" y="1578548"/>
            <a:ext cx="1538681" cy="1078482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Demo of prototype and progress update (1 day)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C8D8BAE-FF49-4997-BC59-2134E43B4756}"/>
              </a:ext>
            </a:extLst>
          </p:cNvPr>
          <p:cNvCxnSpPr>
            <a:cxnSpLocks/>
            <a:stCxn id="34" idx="0"/>
            <a:endCxn id="37" idx="2"/>
          </p:cNvCxnSpPr>
          <p:nvPr/>
        </p:nvCxnSpPr>
        <p:spPr>
          <a:xfrm flipH="1" flipV="1">
            <a:off x="3366669" y="2338451"/>
            <a:ext cx="5333" cy="26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3C7019B7-53FB-4B18-9B4E-A60380418C3E}"/>
              </a:ext>
            </a:extLst>
          </p:cNvPr>
          <p:cNvCxnSpPr>
            <a:cxnSpLocks/>
            <a:stCxn id="122" idx="2"/>
            <a:endCxn id="107" idx="2"/>
          </p:cNvCxnSpPr>
          <p:nvPr/>
        </p:nvCxnSpPr>
        <p:spPr>
          <a:xfrm rot="16200000" flipH="1">
            <a:off x="6009156" y="-1679271"/>
            <a:ext cx="867415" cy="9540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83794F1C-5FD7-489D-91A3-B3CB69A26C0A}"/>
              </a:ext>
            </a:extLst>
          </p:cNvPr>
          <p:cNvCxnSpPr>
            <a:cxnSpLocks/>
            <a:stCxn id="183" idx="0"/>
            <a:endCxn id="99" idx="1"/>
          </p:cNvCxnSpPr>
          <p:nvPr/>
        </p:nvCxnSpPr>
        <p:spPr>
          <a:xfrm rot="5400000" flipH="1" flipV="1">
            <a:off x="6999845" y="1487240"/>
            <a:ext cx="789230" cy="11710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317EB13-D547-403A-82BE-0D244413A7A4}"/>
              </a:ext>
            </a:extLst>
          </p:cNvPr>
          <p:cNvSpPr/>
          <p:nvPr/>
        </p:nvSpPr>
        <p:spPr>
          <a:xfrm>
            <a:off x="6541565" y="5425061"/>
            <a:ext cx="1273186" cy="85877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UI – Improve Usability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DB01A38-E66A-46EF-9779-5A6854883D32}"/>
              </a:ext>
            </a:extLst>
          </p:cNvPr>
          <p:cNvCxnSpPr>
            <a:cxnSpLocks/>
          </p:cNvCxnSpPr>
          <p:nvPr/>
        </p:nvCxnSpPr>
        <p:spPr>
          <a:xfrm>
            <a:off x="6696278" y="-1595514"/>
            <a:ext cx="225292" cy="28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4C4EADA-3E1D-498A-95D3-34174E2E1313}"/>
              </a:ext>
            </a:extLst>
          </p:cNvPr>
          <p:cNvCxnSpPr>
            <a:cxnSpLocks/>
            <a:stCxn id="59" idx="3"/>
            <a:endCxn id="107" idx="6"/>
          </p:cNvCxnSpPr>
          <p:nvPr/>
        </p:nvCxnSpPr>
        <p:spPr>
          <a:xfrm>
            <a:off x="4899367" y="1222292"/>
            <a:ext cx="6887009" cy="2302153"/>
          </a:xfrm>
          <a:prstGeom prst="bentConnector3">
            <a:avLst>
              <a:gd name="adj1" fmla="val 103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771BF9F-4A8D-476E-BC36-2ED6A24F130B}"/>
              </a:ext>
            </a:extLst>
          </p:cNvPr>
          <p:cNvCxnSpPr>
            <a:cxnSpLocks/>
            <a:stCxn id="37" idx="3"/>
            <a:endCxn id="183" idx="1"/>
          </p:cNvCxnSpPr>
          <p:nvPr/>
        </p:nvCxnSpPr>
        <p:spPr>
          <a:xfrm>
            <a:off x="4004391" y="1986805"/>
            <a:ext cx="1688731" cy="8291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ECBF6BB2-5483-4FAF-A3F5-25AB27B40CF1}"/>
              </a:ext>
            </a:extLst>
          </p:cNvPr>
          <p:cNvCxnSpPr>
            <a:cxnSpLocks/>
            <a:stCxn id="4" idx="0"/>
            <a:endCxn id="122" idx="1"/>
          </p:cNvCxnSpPr>
          <p:nvPr/>
        </p:nvCxnSpPr>
        <p:spPr>
          <a:xfrm rot="5400000" flipH="1" flipV="1">
            <a:off x="115880" y="2454008"/>
            <a:ext cx="1123852" cy="4514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594EE7C-FE0C-40F3-A850-288D3D41A85F}"/>
              </a:ext>
            </a:extLst>
          </p:cNvPr>
          <p:cNvSpPr/>
          <p:nvPr/>
        </p:nvSpPr>
        <p:spPr>
          <a:xfrm>
            <a:off x="2663889" y="4020796"/>
            <a:ext cx="1291675" cy="97092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Top K DAO -</a:t>
            </a:r>
          </a:p>
          <a:p>
            <a:pPr algn="ctr"/>
            <a:r>
              <a:rPr lang="en-SG" sz="1400" b="1" dirty="0"/>
              <a:t>Top K places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E3AE0BF-754A-479F-80CB-05698F3D58AD}"/>
              </a:ext>
            </a:extLst>
          </p:cNvPr>
          <p:cNvSpPr/>
          <p:nvPr/>
        </p:nvSpPr>
        <p:spPr>
          <a:xfrm>
            <a:off x="1055410" y="5371688"/>
            <a:ext cx="1386785" cy="94066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Develop JSON Heat Map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8B9C295-D366-4E4D-975A-C57F839C68D6}"/>
              </a:ext>
            </a:extLst>
          </p:cNvPr>
          <p:cNvSpPr/>
          <p:nvPr/>
        </p:nvSpPr>
        <p:spPr>
          <a:xfrm>
            <a:off x="2789426" y="5371688"/>
            <a:ext cx="1386785" cy="94066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Develop JSON AGI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D1D4D099-0CBE-41C7-B6EF-FFE7F2871F63}"/>
              </a:ext>
            </a:extLst>
          </p:cNvPr>
          <p:cNvCxnSpPr>
            <a:stCxn id="114" idx="3"/>
            <a:endCxn id="56" idx="1"/>
          </p:cNvCxnSpPr>
          <p:nvPr/>
        </p:nvCxnSpPr>
        <p:spPr>
          <a:xfrm flipV="1">
            <a:off x="2388023" y="4506256"/>
            <a:ext cx="275866" cy="2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E468EAFF-9AE4-4921-9A94-A8E8A6DD7595}"/>
              </a:ext>
            </a:extLst>
          </p:cNvPr>
          <p:cNvCxnSpPr>
            <a:cxnSpLocks/>
            <a:stCxn id="56" idx="3"/>
            <a:endCxn id="82" idx="1"/>
          </p:cNvCxnSpPr>
          <p:nvPr/>
        </p:nvCxnSpPr>
        <p:spPr>
          <a:xfrm flipV="1">
            <a:off x="3955564" y="4346690"/>
            <a:ext cx="309437" cy="15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15E1E0DF-A529-4592-B558-382DE2965DFB}"/>
              </a:ext>
            </a:extLst>
          </p:cNvPr>
          <p:cNvCxnSpPr>
            <a:stCxn id="82" idx="3"/>
            <a:endCxn id="83" idx="1"/>
          </p:cNvCxnSpPr>
          <p:nvPr/>
        </p:nvCxnSpPr>
        <p:spPr>
          <a:xfrm flipV="1">
            <a:off x="5519123" y="4300510"/>
            <a:ext cx="494309" cy="46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70491BDC-0A2A-4E07-AFE7-E5A997D9CD14}"/>
              </a:ext>
            </a:extLst>
          </p:cNvPr>
          <p:cNvSpPr/>
          <p:nvPr/>
        </p:nvSpPr>
        <p:spPr>
          <a:xfrm>
            <a:off x="8933324" y="3619736"/>
            <a:ext cx="1386785" cy="9406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Top K reports debug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048C25AD-A8D9-4931-96A4-100EE568B52D}"/>
              </a:ext>
            </a:extLst>
          </p:cNvPr>
          <p:cNvCxnSpPr>
            <a:stCxn id="83" idx="3"/>
            <a:endCxn id="96" idx="1"/>
          </p:cNvCxnSpPr>
          <p:nvPr/>
        </p:nvCxnSpPr>
        <p:spPr>
          <a:xfrm flipV="1">
            <a:off x="7440440" y="4090066"/>
            <a:ext cx="1492884" cy="21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1F9D00D0-198A-47A8-A955-6D9380CE08C8}"/>
              </a:ext>
            </a:extLst>
          </p:cNvPr>
          <p:cNvCxnSpPr>
            <a:cxnSpLocks/>
            <a:stCxn id="96" idx="3"/>
            <a:endCxn id="95" idx="3"/>
          </p:cNvCxnSpPr>
          <p:nvPr/>
        </p:nvCxnSpPr>
        <p:spPr>
          <a:xfrm>
            <a:off x="10320109" y="4090066"/>
            <a:ext cx="1263158" cy="1712673"/>
          </a:xfrm>
          <a:prstGeom prst="bentConnector3">
            <a:avLst>
              <a:gd name="adj1" fmla="val 118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2F74617-C8E7-4A32-93C0-03707BB11C72}"/>
              </a:ext>
            </a:extLst>
          </p:cNvPr>
          <p:cNvSpPr/>
          <p:nvPr/>
        </p:nvSpPr>
        <p:spPr>
          <a:xfrm>
            <a:off x="4595010" y="5369445"/>
            <a:ext cx="1386785" cy="94066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Develop JSON Top K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DC484D-A5E5-4225-BE95-158D0E671D84}"/>
              </a:ext>
            </a:extLst>
          </p:cNvPr>
          <p:cNvCxnSpPr>
            <a:stCxn id="67" idx="3"/>
            <a:endCxn id="72" idx="1"/>
          </p:cNvCxnSpPr>
          <p:nvPr/>
        </p:nvCxnSpPr>
        <p:spPr>
          <a:xfrm>
            <a:off x="2442195" y="5842018"/>
            <a:ext cx="347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C92F63-1C0A-4927-BC98-56B9D34163F6}"/>
              </a:ext>
            </a:extLst>
          </p:cNvPr>
          <p:cNvCxnSpPr>
            <a:stCxn id="72" idx="3"/>
            <a:endCxn id="108" idx="1"/>
          </p:cNvCxnSpPr>
          <p:nvPr/>
        </p:nvCxnSpPr>
        <p:spPr>
          <a:xfrm flipV="1">
            <a:off x="4176211" y="5839775"/>
            <a:ext cx="418799" cy="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E96A273-BF38-4003-B866-A8B38E5CDF33}"/>
              </a:ext>
            </a:extLst>
          </p:cNvPr>
          <p:cNvCxnSpPr>
            <a:stCxn id="108" idx="3"/>
            <a:endCxn id="147" idx="1"/>
          </p:cNvCxnSpPr>
          <p:nvPr/>
        </p:nvCxnSpPr>
        <p:spPr>
          <a:xfrm>
            <a:off x="5981795" y="5839775"/>
            <a:ext cx="559770" cy="1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72040B32-627A-4628-9B17-F97D1115CA5D}"/>
              </a:ext>
            </a:extLst>
          </p:cNvPr>
          <p:cNvCxnSpPr>
            <a:stCxn id="147" idx="3"/>
            <a:endCxn id="95" idx="2"/>
          </p:cNvCxnSpPr>
          <p:nvPr/>
        </p:nvCxnSpPr>
        <p:spPr>
          <a:xfrm>
            <a:off x="7814751" y="5854446"/>
            <a:ext cx="2685462" cy="386732"/>
          </a:xfrm>
          <a:prstGeom prst="bentConnector4">
            <a:avLst>
              <a:gd name="adj1" fmla="val 19498"/>
              <a:gd name="adj2" fmla="val 1591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E315148F-6C15-491A-9F99-67441E743DE6}"/>
              </a:ext>
            </a:extLst>
          </p:cNvPr>
          <p:cNvCxnSpPr>
            <a:stCxn id="95" idx="1"/>
            <a:endCxn id="183" idx="3"/>
          </p:cNvCxnSpPr>
          <p:nvPr/>
        </p:nvCxnSpPr>
        <p:spPr>
          <a:xfrm rot="10800000">
            <a:off x="7924729" y="2815939"/>
            <a:ext cx="1492431" cy="2986800"/>
          </a:xfrm>
          <a:prstGeom prst="bentConnector3">
            <a:avLst>
              <a:gd name="adj1" fmla="val 828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2827FED-E2FA-4744-B499-D5649D1CD48C}"/>
              </a:ext>
            </a:extLst>
          </p:cNvPr>
          <p:cNvSpPr/>
          <p:nvPr/>
        </p:nvSpPr>
        <p:spPr>
          <a:xfrm>
            <a:off x="9821667" y="1324889"/>
            <a:ext cx="2054621" cy="87704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Redeployment on AWS for UAT(1 day)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4374B0A-AECB-4331-908C-AA63B2DDCC5C}"/>
              </a:ext>
            </a:extLst>
          </p:cNvPr>
          <p:cNvCxnSpPr>
            <a:stCxn id="51" idx="3"/>
          </p:cNvCxnSpPr>
          <p:nvPr/>
        </p:nvCxnSpPr>
        <p:spPr>
          <a:xfrm flipH="1">
            <a:off x="11499623" y="1763410"/>
            <a:ext cx="376665" cy="1478231"/>
          </a:xfrm>
          <a:prstGeom prst="bentConnector4">
            <a:avLst>
              <a:gd name="adj1" fmla="val -60691"/>
              <a:gd name="adj2" fmla="val 64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937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44C2A9C1-5624-472B-BC80-F0CFFDE2758D}"/>
              </a:ext>
            </a:extLst>
          </p:cNvPr>
          <p:cNvSpPr txBox="1"/>
          <p:nvPr/>
        </p:nvSpPr>
        <p:spPr>
          <a:xfrm>
            <a:off x="187890" y="623589"/>
            <a:ext cx="12004110" cy="6234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5D893A-B036-4BE4-AC01-4CE682E1235D}"/>
              </a:ext>
            </a:extLst>
          </p:cNvPr>
          <p:cNvSpPr txBox="1"/>
          <p:nvPr/>
        </p:nvSpPr>
        <p:spPr>
          <a:xfrm>
            <a:off x="187890" y="623589"/>
            <a:ext cx="1200411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AA2AD3-C622-4472-AFA0-FE83E74B406C}"/>
              </a:ext>
            </a:extLst>
          </p:cNvPr>
          <p:cNvSpPr txBox="1"/>
          <p:nvPr/>
        </p:nvSpPr>
        <p:spPr>
          <a:xfrm>
            <a:off x="187890" y="623589"/>
            <a:ext cx="1200411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sz="2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FB60E7-CE23-42D1-86F3-30ED9FF70E5D}"/>
              </a:ext>
            </a:extLst>
          </p:cNvPr>
          <p:cNvSpPr txBox="1"/>
          <p:nvPr/>
        </p:nvSpPr>
        <p:spPr>
          <a:xfrm>
            <a:off x="157372" y="618961"/>
            <a:ext cx="12011423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sz="20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60B7E0-BE98-4710-A346-EFEDE0EF62A3}"/>
              </a:ext>
            </a:extLst>
          </p:cNvPr>
          <p:cNvSpPr/>
          <p:nvPr/>
        </p:nvSpPr>
        <p:spPr>
          <a:xfrm>
            <a:off x="7207714" y="725111"/>
            <a:ext cx="4005157" cy="1299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3200" b="1" dirty="0">
                <a:solidFill>
                  <a:sysClr val="windowText" lastClr="000000"/>
                </a:solidFill>
              </a:rPr>
              <a:t>Design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178445" y="3598952"/>
            <a:ext cx="5267406" cy="1308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3200" b="1" dirty="0">
                <a:solidFill>
                  <a:sysClr val="windowText" lastClr="000000"/>
                </a:solidFill>
              </a:rPr>
              <a:t>Testing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92508" y="3678814"/>
            <a:ext cx="3720441" cy="24673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3200" b="1" dirty="0">
                <a:solidFill>
                  <a:sysClr val="windowText" lastClr="000000"/>
                </a:solidFill>
              </a:rPr>
              <a:t>Coding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636813" y="737497"/>
            <a:ext cx="2759529" cy="22329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3200" b="1" dirty="0">
                <a:solidFill>
                  <a:sysClr val="windowText" lastClr="000000"/>
                </a:solidFill>
              </a:rPr>
              <a:t>Planning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795560" y="1717357"/>
            <a:ext cx="3124692" cy="15996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3200" b="1" dirty="0">
                <a:solidFill>
                  <a:sysClr val="windowText" lastClr="000000"/>
                </a:solidFill>
              </a:rPr>
              <a:t>Integration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357906" y="4953052"/>
            <a:ext cx="3415704" cy="17139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3200" b="1" dirty="0">
                <a:solidFill>
                  <a:sysClr val="windowText" lastClr="000000"/>
                </a:solidFill>
              </a:rPr>
              <a:t>Deployment</a:t>
            </a:r>
          </a:p>
        </p:txBody>
      </p:sp>
      <p:sp>
        <p:nvSpPr>
          <p:cNvPr id="4" name="Oval 3"/>
          <p:cNvSpPr/>
          <p:nvPr/>
        </p:nvSpPr>
        <p:spPr>
          <a:xfrm>
            <a:off x="196850" y="3104457"/>
            <a:ext cx="573505" cy="565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/>
          </a:p>
        </p:txBody>
      </p:sp>
      <p:sp>
        <p:nvSpPr>
          <p:cNvPr id="107" name="Oval 106"/>
          <p:cNvSpPr/>
          <p:nvPr/>
        </p:nvSpPr>
        <p:spPr>
          <a:xfrm>
            <a:off x="11212871" y="3241641"/>
            <a:ext cx="573505" cy="565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/>
          </a:p>
        </p:txBody>
      </p:sp>
      <p:sp>
        <p:nvSpPr>
          <p:cNvPr id="183" name="Rectangle 182"/>
          <p:cNvSpPr/>
          <p:nvPr/>
        </p:nvSpPr>
        <p:spPr>
          <a:xfrm>
            <a:off x="5604000" y="4196535"/>
            <a:ext cx="2231606" cy="68264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Overall functions testing &amp; debugging (1 day)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983411" y="5000442"/>
            <a:ext cx="2142888" cy="629862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Enhance UI (3 days)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145913" y="2466677"/>
            <a:ext cx="2243057" cy="6899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Integrate improved UI with previous functions (1 day)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757019" y="5630304"/>
            <a:ext cx="2231606" cy="5599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Final Deployment on AWS (1 day)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136430" y="4324989"/>
            <a:ext cx="2521170" cy="54141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Post- UAT Improve application (3 days)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610623" y="1480092"/>
            <a:ext cx="1681671" cy="11487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Manual UAT in class and automated UAT (1 day)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085978" y="3806377"/>
            <a:ext cx="2231606" cy="88828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Testing after redeployment (1 day)</a:t>
            </a:r>
          </a:p>
        </p:txBody>
      </p:sp>
      <p:cxnSp>
        <p:nvCxnSpPr>
          <p:cNvPr id="39" name="Straight Arrow Connector 61"/>
          <p:cNvCxnSpPr>
            <a:cxnSpLocks/>
            <a:stCxn id="32" idx="3"/>
            <a:endCxn id="107" idx="2"/>
          </p:cNvCxnSpPr>
          <p:nvPr/>
        </p:nvCxnSpPr>
        <p:spPr>
          <a:xfrm flipV="1">
            <a:off x="10317584" y="3524445"/>
            <a:ext cx="895287" cy="7260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69ECD35-E4BB-42B4-B00F-0E4EEB153770}"/>
              </a:ext>
            </a:extLst>
          </p:cNvPr>
          <p:cNvSpPr/>
          <p:nvPr/>
        </p:nvSpPr>
        <p:spPr>
          <a:xfrm>
            <a:off x="8214245" y="1295095"/>
            <a:ext cx="2231606" cy="552067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Final Presentation Slides (1 day)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36A1B5F-7C14-4782-AF9B-2E48FF57627D}"/>
              </a:ext>
            </a:extLst>
          </p:cNvPr>
          <p:cNvCxnSpPr>
            <a:cxnSpLocks/>
            <a:stCxn id="49" idx="2"/>
            <a:endCxn id="107" idx="2"/>
          </p:cNvCxnSpPr>
          <p:nvPr/>
        </p:nvCxnSpPr>
        <p:spPr>
          <a:xfrm rot="16200000" flipH="1">
            <a:off x="9432818" y="1744391"/>
            <a:ext cx="1677283" cy="18828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E1A1AEA2-AA3E-4D7D-8675-E5E7B69A7490}"/>
              </a:ext>
            </a:extLst>
          </p:cNvPr>
          <p:cNvSpPr txBox="1">
            <a:spLocks/>
          </p:cNvSpPr>
          <p:nvPr/>
        </p:nvSpPr>
        <p:spPr>
          <a:xfrm>
            <a:off x="-432253" y="-49956"/>
            <a:ext cx="1255239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SG" b="1" u="sng" dirty="0"/>
              <a:t>Iteration 6 </a:t>
            </a:r>
            <a:r>
              <a:rPr lang="en-SG" b="1" u="sng" dirty="0">
                <a:solidFill>
                  <a:sysClr val="windowText" lastClr="000000"/>
                </a:solidFill>
              </a:rPr>
              <a:t>Critical Path: 8 Days, Buffer: 4 days</a:t>
            </a:r>
            <a:br>
              <a:rPr lang="en-SG" b="1" u="sng" dirty="0">
                <a:solidFill>
                  <a:sysClr val="windowText" lastClr="000000"/>
                </a:solidFill>
              </a:rPr>
            </a:br>
            <a:endParaRPr lang="en-SG" b="1" u="sng" dirty="0"/>
          </a:p>
        </p:txBody>
      </p: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9D30E8B2-CDF6-4C9C-AA9C-056818A7BDE4}"/>
              </a:ext>
            </a:extLst>
          </p:cNvPr>
          <p:cNvCxnSpPr>
            <a:cxnSpLocks/>
            <a:stCxn id="4" idx="0"/>
            <a:endCxn id="30" idx="1"/>
          </p:cNvCxnSpPr>
          <p:nvPr/>
        </p:nvCxnSpPr>
        <p:spPr>
          <a:xfrm rot="5400000" flipH="1" flipV="1">
            <a:off x="522109" y="2015943"/>
            <a:ext cx="1050008" cy="1127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FA647270-5337-4CC6-8B37-5470FF707BD2}"/>
              </a:ext>
            </a:extLst>
          </p:cNvPr>
          <p:cNvCxnSpPr>
            <a:cxnSpLocks/>
            <a:stCxn id="4" idx="4"/>
            <a:endCxn id="114" idx="1"/>
          </p:cNvCxnSpPr>
          <p:nvPr/>
        </p:nvCxnSpPr>
        <p:spPr>
          <a:xfrm rot="16200000" flipH="1">
            <a:off x="-89147" y="4242815"/>
            <a:ext cx="1645308" cy="499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3232AF33-5AEE-4151-B9FD-65990A61CFF4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 flipH="1">
            <a:off x="2397015" y="2628806"/>
            <a:ext cx="54444" cy="169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8F798E61-9173-4A1E-8693-A310BC094FC5}"/>
              </a:ext>
            </a:extLst>
          </p:cNvPr>
          <p:cNvCxnSpPr>
            <a:cxnSpLocks/>
            <a:stCxn id="47" idx="3"/>
            <a:endCxn id="95" idx="1"/>
          </p:cNvCxnSpPr>
          <p:nvPr/>
        </p:nvCxnSpPr>
        <p:spPr>
          <a:xfrm flipV="1">
            <a:off x="3657600" y="2811676"/>
            <a:ext cx="488313" cy="17840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E913913A-D9A4-4096-8603-26E726AA718B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3126299" y="2983005"/>
            <a:ext cx="1554558" cy="2332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6F9F05CF-A0A6-4A74-AD65-5D4D9881F5E3}"/>
              </a:ext>
            </a:extLst>
          </p:cNvPr>
          <p:cNvCxnSpPr>
            <a:cxnSpLocks/>
            <a:stCxn id="95" idx="3"/>
            <a:endCxn id="183" idx="0"/>
          </p:cNvCxnSpPr>
          <p:nvPr/>
        </p:nvCxnSpPr>
        <p:spPr>
          <a:xfrm>
            <a:off x="6388970" y="2811676"/>
            <a:ext cx="330833" cy="13848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56D931F2-8FED-49E2-95F3-421A9E2B6CDE}"/>
              </a:ext>
            </a:extLst>
          </p:cNvPr>
          <p:cNvCxnSpPr>
            <a:cxnSpLocks/>
            <a:stCxn id="183" idx="1"/>
            <a:endCxn id="99" idx="1"/>
          </p:cNvCxnSpPr>
          <p:nvPr/>
        </p:nvCxnSpPr>
        <p:spPr>
          <a:xfrm rot="10800000" flipH="1" flipV="1">
            <a:off x="5603999" y="4537860"/>
            <a:ext cx="153019" cy="1372424"/>
          </a:xfrm>
          <a:prstGeom prst="bentConnector3">
            <a:avLst>
              <a:gd name="adj1" fmla="val -149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EFBDA537-72CF-47AA-B818-AD0990189944}"/>
              </a:ext>
            </a:extLst>
          </p:cNvPr>
          <p:cNvCxnSpPr>
            <a:cxnSpLocks/>
            <a:stCxn id="99" idx="3"/>
            <a:endCxn id="32" idx="2"/>
          </p:cNvCxnSpPr>
          <p:nvPr/>
        </p:nvCxnSpPr>
        <p:spPr>
          <a:xfrm flipV="1">
            <a:off x="7988625" y="4694661"/>
            <a:ext cx="1213156" cy="12156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2C0AA4C-0655-46FA-B7D4-13ECA724CCFA}"/>
              </a:ext>
            </a:extLst>
          </p:cNvPr>
          <p:cNvCxnSpPr>
            <a:stCxn id="30" idx="3"/>
            <a:endCxn id="49" idx="1"/>
          </p:cNvCxnSpPr>
          <p:nvPr/>
        </p:nvCxnSpPr>
        <p:spPr>
          <a:xfrm flipV="1">
            <a:off x="3292294" y="1571129"/>
            <a:ext cx="4921951" cy="483320"/>
          </a:xfrm>
          <a:prstGeom prst="bentConnector3">
            <a:avLst>
              <a:gd name="adj1" fmla="val 57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86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6CD44D1-4FA9-41CB-83DC-1FACDCFAFC1C}"/>
              </a:ext>
            </a:extLst>
          </p:cNvPr>
          <p:cNvSpPr txBox="1"/>
          <p:nvPr/>
        </p:nvSpPr>
        <p:spPr>
          <a:xfrm>
            <a:off x="187287" y="562668"/>
            <a:ext cx="12039977" cy="6295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61EEAF-B1E1-4C04-820E-7967CB1666CC}"/>
              </a:ext>
            </a:extLst>
          </p:cNvPr>
          <p:cNvSpPr/>
          <p:nvPr/>
        </p:nvSpPr>
        <p:spPr>
          <a:xfrm>
            <a:off x="3225800" y="2087944"/>
            <a:ext cx="5480737" cy="2903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Planning</a:t>
            </a:r>
          </a:p>
        </p:txBody>
      </p:sp>
      <p:sp>
        <p:nvSpPr>
          <p:cNvPr id="4" name="Oval 3"/>
          <p:cNvSpPr/>
          <p:nvPr/>
        </p:nvSpPr>
        <p:spPr>
          <a:xfrm>
            <a:off x="1235298" y="3415530"/>
            <a:ext cx="573505" cy="565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107" name="Oval 106"/>
          <p:cNvSpPr/>
          <p:nvPr/>
        </p:nvSpPr>
        <p:spPr>
          <a:xfrm>
            <a:off x="9414271" y="3415530"/>
            <a:ext cx="573505" cy="565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cxnSp>
        <p:nvCxnSpPr>
          <p:cNvPr id="62" name="Straight Arrow Connector 61"/>
          <p:cNvCxnSpPr>
            <a:cxnSpLocks/>
            <a:stCxn id="8" idx="3"/>
            <a:endCxn id="107" idx="2"/>
          </p:cNvCxnSpPr>
          <p:nvPr/>
        </p:nvCxnSpPr>
        <p:spPr>
          <a:xfrm>
            <a:off x="8138164" y="3679873"/>
            <a:ext cx="1276107" cy="1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FE20F1-40AD-4F9A-A9F5-B463E9C9A473}"/>
              </a:ext>
            </a:extLst>
          </p:cNvPr>
          <p:cNvSpPr/>
          <p:nvPr/>
        </p:nvSpPr>
        <p:spPr>
          <a:xfrm>
            <a:off x="6545909" y="3093954"/>
            <a:ext cx="1592255" cy="117183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Final presentation (1 day)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4BAA37-E9C7-4E6C-BEA9-198A59FE97A5}"/>
              </a:ext>
            </a:extLst>
          </p:cNvPr>
          <p:cNvSpPr/>
          <p:nvPr/>
        </p:nvSpPr>
        <p:spPr>
          <a:xfrm>
            <a:off x="3546967" y="2901786"/>
            <a:ext cx="1722835" cy="159309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Final presentation rehearsal (1 day)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68E8EB-8986-4892-9233-01F5CEE65BA2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 flipV="1">
            <a:off x="5269802" y="3679873"/>
            <a:ext cx="1276107" cy="1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32CD6D-4792-466F-8F5A-943F2ACAA53F}"/>
              </a:ext>
            </a:extLst>
          </p:cNvPr>
          <p:cNvCxnSpPr>
            <a:cxnSpLocks/>
            <a:stCxn id="4" idx="6"/>
            <a:endCxn id="18" idx="1"/>
          </p:cNvCxnSpPr>
          <p:nvPr/>
        </p:nvCxnSpPr>
        <p:spPr>
          <a:xfrm>
            <a:off x="1808803" y="3698334"/>
            <a:ext cx="173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A6D3D070-94E6-4103-93AF-6E3D140F1745}"/>
              </a:ext>
            </a:extLst>
          </p:cNvPr>
          <p:cNvSpPr txBox="1">
            <a:spLocks/>
          </p:cNvSpPr>
          <p:nvPr/>
        </p:nvSpPr>
        <p:spPr>
          <a:xfrm>
            <a:off x="-432253" y="-49956"/>
            <a:ext cx="1255239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SG" sz="3700" b="1" u="sng" dirty="0"/>
              <a:t>Iteration 7 </a:t>
            </a:r>
            <a:r>
              <a:rPr lang="en-SG" sz="3700" b="1" u="sng" dirty="0">
                <a:solidFill>
                  <a:sysClr val="windowText" lastClr="000000"/>
                </a:solidFill>
              </a:rPr>
              <a:t>Critical Path: 1 Days</a:t>
            </a:r>
            <a:br>
              <a:rPr lang="en-SG" sz="4800" b="1" u="sng" dirty="0">
                <a:solidFill>
                  <a:sysClr val="windowText" lastClr="000000"/>
                </a:solidFill>
              </a:rPr>
            </a:br>
            <a:endParaRPr lang="en-SG" sz="4800" b="1" u="sng" dirty="0"/>
          </a:p>
        </p:txBody>
      </p:sp>
    </p:spTree>
    <p:extLst>
      <p:ext uri="{BB962C8B-B14F-4D97-AF65-F5344CB8AC3E}">
        <p14:creationId xmlns:p14="http://schemas.microsoft.com/office/powerpoint/2010/main" val="281713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0E6549-2BAD-4738-A175-288CAB3DC1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2617" y="1753649"/>
            <a:ext cx="1350575" cy="16694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5155D7-4991-4CA3-A6FC-5DE3A07EBB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465" y="4321959"/>
            <a:ext cx="1606403" cy="1606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8E9B3B-3987-4293-A0D4-01ED73D76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431" y="1937476"/>
            <a:ext cx="1669434" cy="16694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92473A-420A-49D5-933E-30F38C4C1E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08391" y="4138132"/>
            <a:ext cx="1392282" cy="1790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56C2A1-6F37-4A60-A70A-BFD4439E3F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9104" y="1844185"/>
            <a:ext cx="1242033" cy="167081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B9D952E-18B5-4F37-AC13-D929A24E4D78}"/>
              </a:ext>
            </a:extLst>
          </p:cNvPr>
          <p:cNvSpPr txBox="1">
            <a:spLocks/>
          </p:cNvSpPr>
          <p:nvPr/>
        </p:nvSpPr>
        <p:spPr>
          <a:xfrm>
            <a:off x="1731925" y="509412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SG" sz="4000" b="1" dirty="0"/>
              <a:t>Team NO S.I.S.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BEA51FB-E116-40EB-9AF7-3DCA96904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617" y="3514996"/>
            <a:ext cx="1828604" cy="478649"/>
          </a:xfrm>
        </p:spPr>
        <p:txBody>
          <a:bodyPr>
            <a:normAutofit fontScale="90000"/>
          </a:bodyPr>
          <a:lstStyle/>
          <a:p>
            <a:r>
              <a:rPr lang="en-SG" sz="2800" b="1" dirty="0"/>
              <a:t>Joleen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E80A54-27A5-4CFB-A814-CD4AA9B13C35}"/>
              </a:ext>
            </a:extLst>
          </p:cNvPr>
          <p:cNvSpPr txBox="1">
            <a:spLocks/>
          </p:cNvSpPr>
          <p:nvPr/>
        </p:nvSpPr>
        <p:spPr>
          <a:xfrm>
            <a:off x="5541431" y="3659343"/>
            <a:ext cx="1828604" cy="4786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800" b="1" dirty="0"/>
              <a:t>Amanda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C16C647-9880-477C-9773-7C97CD280D9F}"/>
              </a:ext>
            </a:extLst>
          </p:cNvPr>
          <p:cNvSpPr txBox="1">
            <a:spLocks/>
          </p:cNvSpPr>
          <p:nvPr/>
        </p:nvSpPr>
        <p:spPr>
          <a:xfrm>
            <a:off x="3222875" y="6017351"/>
            <a:ext cx="1828604" cy="4786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800" b="1" dirty="0"/>
              <a:t>Shreyas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0962091-F108-4866-BCCD-0713364B6819}"/>
              </a:ext>
            </a:extLst>
          </p:cNvPr>
          <p:cNvSpPr txBox="1">
            <a:spLocks/>
          </p:cNvSpPr>
          <p:nvPr/>
        </p:nvSpPr>
        <p:spPr>
          <a:xfrm>
            <a:off x="7973666" y="6017351"/>
            <a:ext cx="1828604" cy="4786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800" b="1" dirty="0"/>
              <a:t>Ming Xuan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FB30DD4-F12E-4B03-9D99-93AC88F11C1A}"/>
              </a:ext>
            </a:extLst>
          </p:cNvPr>
          <p:cNvSpPr txBox="1">
            <a:spLocks/>
          </p:cNvSpPr>
          <p:nvPr/>
        </p:nvSpPr>
        <p:spPr>
          <a:xfrm>
            <a:off x="10039029" y="3659343"/>
            <a:ext cx="1828604" cy="4786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800" b="1" dirty="0"/>
              <a:t>Joel</a:t>
            </a:r>
          </a:p>
        </p:txBody>
      </p:sp>
    </p:spTree>
    <p:extLst>
      <p:ext uri="{BB962C8B-B14F-4D97-AF65-F5344CB8AC3E}">
        <p14:creationId xmlns:p14="http://schemas.microsoft.com/office/powerpoint/2010/main" val="12886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39C7-FEA7-44BD-8D40-0B37367D0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488" y="647259"/>
            <a:ext cx="8911687" cy="1280890"/>
          </a:xfrm>
        </p:spPr>
        <p:txBody>
          <a:bodyPr>
            <a:normAutofit/>
          </a:bodyPr>
          <a:lstStyle/>
          <a:p>
            <a:r>
              <a:rPr lang="en-SG" sz="4400" b="1" dirty="0"/>
              <a:t>Burndown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B2270-A7E9-437D-9F6F-201409197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488" y="1435261"/>
            <a:ext cx="7701384" cy="50499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8752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F4D8-3B54-4ADE-A2BE-14AAC3D9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Roles and Responsibilities -</a:t>
            </a:r>
            <a:br>
              <a:rPr lang="en-SG" b="1" dirty="0"/>
            </a:br>
            <a:r>
              <a:rPr lang="en-SG" b="1" dirty="0"/>
              <a:t>PM Milestones</a:t>
            </a: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B59069AB-E7D5-4A25-B51A-BDBF86534FB2}"/>
              </a:ext>
            </a:extLst>
          </p:cNvPr>
          <p:cNvSpPr txBox="1">
            <a:spLocks/>
          </p:cNvSpPr>
          <p:nvPr/>
        </p:nvSpPr>
        <p:spPr>
          <a:xfrm>
            <a:off x="2592925" y="1828801"/>
            <a:ext cx="8915400" cy="46097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SG" sz="2400" dirty="0"/>
              <a:t>Supervisor Meeting 1 (02/10/2017) – Amanda </a:t>
            </a:r>
          </a:p>
          <a:p>
            <a:pPr>
              <a:buAutoNum type="arabicPeriod"/>
            </a:pPr>
            <a:r>
              <a:rPr lang="en-SG" sz="2400" dirty="0"/>
              <a:t>PM Review (04/10/2017) – Amanda </a:t>
            </a:r>
          </a:p>
          <a:p>
            <a:pPr>
              <a:buAutoNum type="arabicPeriod"/>
            </a:pPr>
            <a:r>
              <a:rPr lang="en-SG" sz="2400" dirty="0"/>
              <a:t>AWS Deployment (07/10/2017) – Amanda</a:t>
            </a:r>
          </a:p>
          <a:p>
            <a:pPr>
              <a:buAutoNum type="arabicPeriod"/>
            </a:pPr>
            <a:r>
              <a:rPr lang="en-SG" sz="2400" dirty="0"/>
              <a:t>Supervisor Meeting 2 (24/10/2017) - Joleen</a:t>
            </a:r>
          </a:p>
          <a:p>
            <a:pPr>
              <a:buAutoNum type="arabicPeriod"/>
            </a:pPr>
            <a:r>
              <a:rPr lang="en-SG" sz="2400" dirty="0"/>
              <a:t>Application Demo and Progress Update (25/10/2017) – Joleen </a:t>
            </a:r>
          </a:p>
          <a:p>
            <a:pPr>
              <a:buAutoNum type="arabicPeriod"/>
            </a:pPr>
            <a:r>
              <a:rPr lang="en-SG" sz="2400" dirty="0"/>
              <a:t>UAT (5/11/2017) - Joleen</a:t>
            </a:r>
          </a:p>
          <a:p>
            <a:pPr>
              <a:buAutoNum type="arabicPeriod"/>
            </a:pPr>
            <a:r>
              <a:rPr lang="en-SG" sz="2400" dirty="0"/>
              <a:t>(8/11/2017) – Shreyas</a:t>
            </a:r>
          </a:p>
          <a:p>
            <a:pPr>
              <a:buAutoNum type="arabicPeriod"/>
            </a:pPr>
            <a:r>
              <a:rPr lang="en-SG" sz="2400" dirty="0"/>
              <a:t>Final Submission (19/11/2017) – Shreyas </a:t>
            </a:r>
          </a:p>
          <a:p>
            <a:pPr>
              <a:buAutoNum type="arabicPeriod"/>
            </a:pPr>
            <a:r>
              <a:rPr lang="en-SG" sz="2400" dirty="0"/>
              <a:t>Final Presentation (22/11/2017) – Joel </a:t>
            </a:r>
          </a:p>
          <a:p>
            <a:pPr>
              <a:buAutoNum type="arabicPeriod"/>
            </a:pP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498545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3FCC8E1-D3D8-4DC6-BF8E-F0158FCD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512" y="471775"/>
            <a:ext cx="8911687" cy="1280890"/>
          </a:xfrm>
        </p:spPr>
        <p:txBody>
          <a:bodyPr/>
          <a:lstStyle/>
          <a:p>
            <a:r>
              <a:rPr lang="en-SG" b="1" dirty="0"/>
              <a:t>Task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382830"/>
              </p:ext>
            </p:extLst>
          </p:nvPr>
        </p:nvGraphicFramePr>
        <p:xfrm>
          <a:off x="0" y="1216058"/>
          <a:ext cx="12192001" cy="564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3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623">
                  <a:extLst>
                    <a:ext uri="{9D8B030D-6E8A-4147-A177-3AD203B41FA5}">
                      <a16:colId xmlns:a16="http://schemas.microsoft.com/office/drawing/2014/main" val="2378668395"/>
                    </a:ext>
                  </a:extLst>
                </a:gridCol>
                <a:gridCol w="1631623">
                  <a:extLst>
                    <a:ext uri="{9D8B030D-6E8A-4147-A177-3AD203B41FA5}">
                      <a16:colId xmlns:a16="http://schemas.microsoft.com/office/drawing/2014/main" val="3842508459"/>
                    </a:ext>
                  </a:extLst>
                </a:gridCol>
                <a:gridCol w="1631623">
                  <a:extLst>
                    <a:ext uri="{9D8B030D-6E8A-4147-A177-3AD203B41FA5}">
                      <a16:colId xmlns:a16="http://schemas.microsoft.com/office/drawing/2014/main" val="270412510"/>
                    </a:ext>
                  </a:extLst>
                </a:gridCol>
                <a:gridCol w="1631623">
                  <a:extLst>
                    <a:ext uri="{9D8B030D-6E8A-4147-A177-3AD203B41FA5}">
                      <a16:colId xmlns:a16="http://schemas.microsoft.com/office/drawing/2014/main" val="2559568443"/>
                    </a:ext>
                  </a:extLst>
                </a:gridCol>
                <a:gridCol w="1631623">
                  <a:extLst>
                    <a:ext uri="{9D8B030D-6E8A-4147-A177-3AD203B41FA5}">
                      <a16:colId xmlns:a16="http://schemas.microsoft.com/office/drawing/2014/main" val="1923729040"/>
                    </a:ext>
                  </a:extLst>
                </a:gridCol>
              </a:tblGrid>
              <a:tr h="600346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Joel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Shreyas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Ming Xuan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Amanda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Joleen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</a:rPr>
                        <a:t>Login Authentication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r>
                        <a:rPr lang="en-SG" sz="1700" b="0" dirty="0">
                          <a:solidFill>
                            <a:schemeClr val="tx1"/>
                          </a:solidFill>
                        </a:rPr>
                        <a:t>Bootstrap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r>
                        <a:rPr lang="en-SG" sz="1700" b="0" dirty="0">
                          <a:solidFill>
                            <a:schemeClr val="tx1"/>
                          </a:solidFill>
                        </a:rPr>
                        <a:t>Validations</a:t>
                      </a:r>
                      <a:r>
                        <a:rPr lang="en-SG" sz="1700" b="0" baseline="0" dirty="0">
                          <a:solidFill>
                            <a:schemeClr val="tx1"/>
                          </a:solidFill>
                        </a:rPr>
                        <a:t> of csv files</a:t>
                      </a:r>
                      <a:endParaRPr lang="en-SG" sz="1700" b="0" baseline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 breakdown 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Heat Map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653">
                <a:tc>
                  <a:txBody>
                    <a:bodyPr/>
                    <a:lstStyle/>
                    <a:p>
                      <a:pPr algn="l"/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Automated Group Identification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2653">
                <a:tc>
                  <a:txBody>
                    <a:bodyPr/>
                    <a:lstStyle/>
                    <a:p>
                      <a:pPr algn="l"/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Dual Interface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388629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 k 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 – Develop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379509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 – Improve Usability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068107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 – Enhance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105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363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A4EB-325F-45C1-AFE6-35473AA2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7909" y="1337315"/>
            <a:ext cx="510215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3. Metrics</a:t>
            </a:r>
          </a:p>
        </p:txBody>
      </p:sp>
    </p:spTree>
    <p:extLst>
      <p:ext uri="{BB962C8B-B14F-4D97-AF65-F5344CB8AC3E}">
        <p14:creationId xmlns:p14="http://schemas.microsoft.com/office/powerpoint/2010/main" val="1102050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BE15AD-74D9-4540-AECA-6A338D3028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2E47D1-2C32-4FB7-A5F0-F31C8F390B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22582-F0CA-4108-B012-36CDB5D4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SG" b="1" dirty="0"/>
              <a:t>Task Metrics 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CB96FBC-3686-445C-BE11-4C283485C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428414"/>
              </p:ext>
            </p:extLst>
          </p:nvPr>
        </p:nvGraphicFramePr>
        <p:xfrm>
          <a:off x="1257783" y="1322881"/>
          <a:ext cx="9676436" cy="543390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88194">
                  <a:extLst>
                    <a:ext uri="{9D8B030D-6E8A-4147-A177-3AD203B41FA5}">
                      <a16:colId xmlns:a16="http://schemas.microsoft.com/office/drawing/2014/main" val="1169259307"/>
                    </a:ext>
                  </a:extLst>
                </a:gridCol>
                <a:gridCol w="7488242">
                  <a:extLst>
                    <a:ext uri="{9D8B030D-6E8A-4147-A177-3AD203B41FA5}">
                      <a16:colId xmlns:a16="http://schemas.microsoft.com/office/drawing/2014/main" val="4140099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chemeClr val="tx1"/>
                          </a:solidFill>
                          <a:effectLst/>
                          <a:latin typeface="Source Sans Pro" panose="020B0604020202020204" charset="0"/>
                        </a:rPr>
                        <a:t>Severity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Source Sans Pro" panose="020B0604020202020204" charset="0"/>
                      </a:endParaRP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3200" dirty="0">
                          <a:solidFill>
                            <a:schemeClr val="tx1"/>
                          </a:solidFill>
                          <a:latin typeface="Source Sans Pro" panose="020B0604020202020204" charset="0"/>
                        </a:rPr>
                        <a:t>Action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114861"/>
                  </a:ext>
                </a:extLst>
              </a:tr>
              <a:tr h="10583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cs typeface="Arial" panose="020B0604020202020204" pitchFamily="34" charset="0"/>
                        </a:rPr>
                        <a:t>TM &lt; 50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  <a:t>Immediately, inform your supervisor about the slip within 24 hours. Then use the same mitigation as the category 50 &lt; TM &lt; 90 and seriously consider dropping tasks.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391636"/>
                  </a:ext>
                </a:extLst>
              </a:tr>
              <a:tr h="10583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cs typeface="Arial" panose="020B0604020202020204" pitchFamily="34" charset="0"/>
                        </a:rPr>
                        <a:t>50 &lt; TM &lt;= 90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  <a:t>Re-estimate the tasks for the future iterations. Deduct the number of days behind schedule from slack/buffer days. If there is no more slack/buffer day, decide the functionalities to drop.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022532"/>
                  </a:ext>
                </a:extLst>
              </a:tr>
              <a:tr h="10583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cs typeface="Arial" panose="020B0604020202020204" pitchFamily="34" charset="0"/>
                        </a:rPr>
                        <a:t>90 &lt; TM &lt;= 110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  <a:t>Our estimates are fairly accurate, and we are roughly on track.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  <a:t>1. Add/Deduct the number of days behind schedule from buffer days.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  <a:t>2. If there is no more buffer day, decide the functionalities to drop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05825"/>
                  </a:ext>
                </a:extLst>
              </a:tr>
              <a:tr h="10583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cs typeface="Arial" panose="020B0604020202020204" pitchFamily="34" charset="0"/>
                        </a:rPr>
                        <a:t>110 &lt; TM &lt;= 150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  <a:t>Gross over-estimated the effort required.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  <a:t>1. Re-estimate the tasks for the future iterations.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  <a:t>2. Add the number of days gained to buffer days.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387655"/>
                  </a:ext>
                </a:extLst>
              </a:tr>
              <a:tr h="62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cs typeface="Arial" panose="020B0604020202020204" pitchFamily="34" charset="0"/>
                        </a:rPr>
                        <a:t>150 &lt; TM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  <a:t>1. Immediately, inform your supervisor about the slip within 24 hours.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  <a:t>2. Then use the same mitigation as the category 110 &lt; TM &lt; 150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869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146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BE15AD-74D9-4540-AECA-6A338D3028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2E47D1-2C32-4FB7-A5F0-F31C8F390B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22582-F0CA-4108-B012-36CDB5D4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SG" b="1" dirty="0"/>
              <a:t>Task Metrics </a:t>
            </a:r>
          </a:p>
        </p:txBody>
      </p:sp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627438C8-518A-4F2C-9A0D-AF521F648F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242739"/>
              </p:ext>
            </p:extLst>
          </p:nvPr>
        </p:nvGraphicFramePr>
        <p:xfrm>
          <a:off x="1235706" y="1534479"/>
          <a:ext cx="4830803" cy="3358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1BED441-D70E-426C-A3DB-A035BB51652C}"/>
              </a:ext>
            </a:extLst>
          </p:cNvPr>
          <p:cNvSpPr txBox="1"/>
          <p:nvPr/>
        </p:nvSpPr>
        <p:spPr>
          <a:xfrm>
            <a:off x="2490060" y="5105117"/>
            <a:ext cx="2151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Iteration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0954B-9B76-4A9B-9DD4-C75CDD730668}"/>
              </a:ext>
            </a:extLst>
          </p:cNvPr>
          <p:cNvSpPr txBox="1"/>
          <p:nvPr/>
        </p:nvSpPr>
        <p:spPr>
          <a:xfrm>
            <a:off x="3403780" y="2417141"/>
            <a:ext cx="183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(2, 0.83)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C9C801-27B1-4626-BA64-A489B58AEBF6}"/>
              </a:ext>
            </a:extLst>
          </p:cNvPr>
          <p:cNvSpPr txBox="1"/>
          <p:nvPr/>
        </p:nvSpPr>
        <p:spPr>
          <a:xfrm>
            <a:off x="2012679" y="1544550"/>
            <a:ext cx="183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(1, 1.2)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987C331-47D3-416C-BE49-5D4229417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860466"/>
              </p:ext>
            </p:extLst>
          </p:nvPr>
        </p:nvGraphicFramePr>
        <p:xfrm>
          <a:off x="5985951" y="2157468"/>
          <a:ext cx="6014205" cy="3646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2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841">
                  <a:extLst>
                    <a:ext uri="{9D8B030D-6E8A-4147-A177-3AD203B41FA5}">
                      <a16:colId xmlns:a16="http://schemas.microsoft.com/office/drawing/2014/main" val="1487047052"/>
                    </a:ext>
                  </a:extLst>
                </a:gridCol>
                <a:gridCol w="1202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2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6123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Iteration</a:t>
                      </a:r>
                      <a:r>
                        <a:rPr lang="en-SG" sz="1600" baseline="0" dirty="0"/>
                        <a:t> </a:t>
                      </a:r>
                      <a:endParaRPr lang="en-GB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Planned Tasks</a:t>
                      </a: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Total Task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Task Completed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Task brought</a:t>
                      </a:r>
                      <a:r>
                        <a:rPr lang="en-SG" sz="1600" b="1" baseline="0" dirty="0"/>
                        <a:t> forward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997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GB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12</a:t>
                      </a:r>
                      <a:endParaRPr lang="en-GB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  <a:endParaRPr lang="en-GB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n-GB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997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2</a:t>
                      </a:r>
                      <a:endParaRPr lang="en-GB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18</a:t>
                      </a: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20</a:t>
                      </a: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15</a:t>
                      </a: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n-GB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999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22</a:t>
                      </a: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23</a:t>
                      </a: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8 ( as of now)</a:t>
                      </a: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-</a:t>
                      </a: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6270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B13157C-849D-48D2-AE82-6855CB220536}"/>
              </a:ext>
            </a:extLst>
          </p:cNvPr>
          <p:cNvSpPr txBox="1"/>
          <p:nvPr/>
        </p:nvSpPr>
        <p:spPr>
          <a:xfrm>
            <a:off x="-309596" y="2798942"/>
            <a:ext cx="2151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/>
              <a:t>TM </a:t>
            </a:r>
          </a:p>
          <a:p>
            <a:pPr algn="ctr"/>
            <a:r>
              <a:rPr lang="en-SG" sz="2400" b="1" dirty="0"/>
              <a:t>Score</a:t>
            </a:r>
          </a:p>
          <a:p>
            <a:pPr algn="ctr"/>
            <a:endParaRPr lang="en-SG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7A576F-5C9D-42EF-9D4E-361AA509FAFA}"/>
              </a:ext>
            </a:extLst>
          </p:cNvPr>
          <p:cNvSpPr txBox="1"/>
          <p:nvPr/>
        </p:nvSpPr>
        <p:spPr>
          <a:xfrm>
            <a:off x="4818242" y="3105066"/>
            <a:ext cx="183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(3, 0.5)</a:t>
            </a:r>
          </a:p>
        </p:txBody>
      </p:sp>
    </p:spTree>
    <p:extLst>
      <p:ext uri="{BB962C8B-B14F-4D97-AF65-F5344CB8AC3E}">
        <p14:creationId xmlns:p14="http://schemas.microsoft.com/office/powerpoint/2010/main" val="811494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EE84-4F0B-437C-9B76-3E4CD339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100" y="624110"/>
            <a:ext cx="8911687" cy="1280890"/>
          </a:xfrm>
        </p:spPr>
        <p:txBody>
          <a:bodyPr/>
          <a:lstStyle/>
          <a:p>
            <a:r>
              <a:rPr lang="en-SG" b="1" dirty="0"/>
              <a:t>Task Metrics 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6E7262-81F4-4DE9-9644-49671A868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654" y="1264555"/>
            <a:ext cx="7700782" cy="55153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9571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9544-4FF0-46C2-A4BE-45BB54BC9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525" y="635262"/>
            <a:ext cx="8911687" cy="1280890"/>
          </a:xfrm>
        </p:spPr>
        <p:txBody>
          <a:bodyPr/>
          <a:lstStyle/>
          <a:p>
            <a:r>
              <a:rPr lang="en-SG" b="1" dirty="0"/>
              <a:t>Mitigation plan for iteration 3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C2D3E0-F0C2-4150-9495-FCFCFB74D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30093"/>
              </p:ext>
            </p:extLst>
          </p:nvPr>
        </p:nvGraphicFramePr>
        <p:xfrm>
          <a:off x="182880" y="1309530"/>
          <a:ext cx="12009121" cy="5620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5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7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948"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latin typeface="+mj-lt"/>
                        </a:rPr>
                        <a:t>Iteration</a:t>
                      </a:r>
                      <a:endParaRPr lang="en-GB" sz="2000" b="1" dirty="0">
                        <a:latin typeface="+mj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latin typeface="+mj-lt"/>
                        </a:rPr>
                        <a:t>Task</a:t>
                      </a:r>
                      <a:endParaRPr lang="en-GB" sz="2000" b="1" dirty="0">
                        <a:latin typeface="+mj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latin typeface="+mj-lt"/>
                        </a:rPr>
                        <a:t>Problem</a:t>
                      </a:r>
                      <a:endParaRPr lang="en-GB" sz="2000" b="1" dirty="0">
                        <a:latin typeface="+mj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latin typeface="+mj-lt"/>
                        </a:rPr>
                        <a:t>Mitigation Plan</a:t>
                      </a:r>
                      <a:endParaRPr lang="en-GB" sz="2000" b="1" dirty="0">
                        <a:latin typeface="+mj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7310">
                <a:tc rowSpan="4"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+mj-lt"/>
                        </a:rPr>
                        <a:t>3</a:t>
                      </a:r>
                      <a:endParaRPr lang="en-GB" sz="2000" dirty="0">
                        <a:latin typeface="+mj-lt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+mj-lt"/>
                        </a:rPr>
                        <a:t>Validation Location.csv</a:t>
                      </a:r>
                    </a:p>
                    <a:p>
                      <a:endParaRPr lang="en-GB" sz="2000" dirty="0">
                        <a:latin typeface="+mj-lt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342900" indent="-342900" algn="l" fontAlgn="b">
                        <a:buFontTx/>
                        <a:buChar char="-"/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We were not as confident when we just started our coding for this project </a:t>
                      </a: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sym typeface="Wingdings" panose="05000000000000000000" pitchFamily="2" charset="2"/>
                        </a:rPr>
                        <a:t> we therefore had to spend more time researching. </a:t>
                      </a:r>
                    </a:p>
                    <a:p>
                      <a:pPr marL="342900" indent="-342900" algn="l" fontAlgn="b">
                        <a:buFontTx/>
                        <a:buChar char="-"/>
                      </a:pP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sym typeface="Wingdings" panose="05000000000000000000" pitchFamily="2" charset="2"/>
                      </a:endParaRPr>
                    </a:p>
                    <a:p>
                      <a:pPr marL="342900" indent="-342900" algn="l" fontAlgn="b">
                        <a:buFontTx/>
                        <a:buChar char="-"/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sym typeface="Wingdings" panose="05000000000000000000" pitchFamily="2" charset="2"/>
                        </a:rPr>
                        <a:t>At the same time, as we were rusty with our sequence diagrams more time was spent. 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342900" indent="-342900" algn="l" fontAlgn="b">
                        <a:buFontTx/>
                        <a:buChar char="-"/>
                      </a:pP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342900" indent="-342900" algn="l" fontAlgn="b">
                        <a:buFontTx/>
                        <a:buChar char="-"/>
                      </a:pP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342900" indent="-342900" algn="l" fontAlgn="b">
                        <a:buFontTx/>
                        <a:buChar char="-"/>
                      </a:pP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342900" indent="-342900" algn="l" fontAlgn="b">
                        <a:buFontTx/>
                        <a:buChar char="-"/>
                      </a:pP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GB" sz="2000" dirty="0">
                          <a:latin typeface="+mj-lt"/>
                        </a:rPr>
                        <a:t>Move tasks to slack 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GB" sz="2000" dirty="0">
                          <a:latin typeface="+mj-lt"/>
                        </a:rPr>
                        <a:t>If necessary, push tasks to the next iteration. 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7310">
                <a:tc vMerge="1">
                  <a:txBody>
                    <a:bodyPr/>
                    <a:lstStyle/>
                    <a:p>
                      <a:pPr algn="ctr"/>
                      <a:endParaRPr lang="en-GB" sz="2000" dirty="0">
                        <a:latin typeface="+mj-lt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Validation Demographics.csv</a:t>
                      </a:r>
                    </a:p>
                    <a:p>
                      <a:pPr algn="ctr"/>
                      <a:endParaRPr lang="en-GB" sz="2000" dirty="0">
                        <a:latin typeface="+mj-lt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endParaRPr lang="en-GB" sz="2000" dirty="0">
                        <a:latin typeface="+mj-lt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95829"/>
                  </a:ext>
                </a:extLst>
              </a:tr>
              <a:tr h="1307310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Validation Location Lookup.csv</a:t>
                      </a:r>
                    </a:p>
                    <a:p>
                      <a:pPr algn="ctr"/>
                      <a:endParaRPr lang="en-SG" dirty="0"/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endParaRPr lang="en-GB" sz="2000" dirty="0">
                        <a:latin typeface="+mj-lt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999311"/>
                  </a:ext>
                </a:extLst>
              </a:tr>
              <a:tr h="1307310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Debug Bootstrap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endParaRPr lang="en-GB" sz="2000" dirty="0">
                        <a:latin typeface="+mj-lt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281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3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96872-F89D-456E-A399-A24A82C5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099" y="681983"/>
            <a:ext cx="8911687" cy="1280890"/>
          </a:xfrm>
        </p:spPr>
        <p:txBody>
          <a:bodyPr/>
          <a:lstStyle/>
          <a:p>
            <a:r>
              <a:rPr lang="en-SG" b="1" dirty="0"/>
              <a:t>Bug Metrics</a:t>
            </a:r>
            <a:endParaRPr lang="en-S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D590B8-7032-41A0-95E3-BEDB76FDF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427817"/>
              </p:ext>
            </p:extLst>
          </p:nvPr>
        </p:nvGraphicFramePr>
        <p:xfrm>
          <a:off x="1690099" y="1322428"/>
          <a:ext cx="10081356" cy="52311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80226">
                  <a:extLst>
                    <a:ext uri="{9D8B030D-6E8A-4147-A177-3AD203B41FA5}">
                      <a16:colId xmlns:a16="http://schemas.microsoft.com/office/drawing/2014/main" val="1493362935"/>
                    </a:ext>
                  </a:extLst>
                </a:gridCol>
                <a:gridCol w="1680226">
                  <a:extLst>
                    <a:ext uri="{9D8B030D-6E8A-4147-A177-3AD203B41FA5}">
                      <a16:colId xmlns:a16="http://schemas.microsoft.com/office/drawing/2014/main" val="4087339511"/>
                    </a:ext>
                  </a:extLst>
                </a:gridCol>
                <a:gridCol w="1680226">
                  <a:extLst>
                    <a:ext uri="{9D8B030D-6E8A-4147-A177-3AD203B41FA5}">
                      <a16:colId xmlns:a16="http://schemas.microsoft.com/office/drawing/2014/main" val="3835937902"/>
                    </a:ext>
                  </a:extLst>
                </a:gridCol>
                <a:gridCol w="1680226">
                  <a:extLst>
                    <a:ext uri="{9D8B030D-6E8A-4147-A177-3AD203B41FA5}">
                      <a16:colId xmlns:a16="http://schemas.microsoft.com/office/drawing/2014/main" val="1525663209"/>
                    </a:ext>
                  </a:extLst>
                </a:gridCol>
                <a:gridCol w="1680226">
                  <a:extLst>
                    <a:ext uri="{9D8B030D-6E8A-4147-A177-3AD203B41FA5}">
                      <a16:colId xmlns:a16="http://schemas.microsoft.com/office/drawing/2014/main" val="2740700401"/>
                    </a:ext>
                  </a:extLst>
                </a:gridCol>
                <a:gridCol w="1680226">
                  <a:extLst>
                    <a:ext uri="{9D8B030D-6E8A-4147-A177-3AD203B41FA5}">
                      <a16:colId xmlns:a16="http://schemas.microsoft.com/office/drawing/2014/main" val="3233336424"/>
                    </a:ext>
                  </a:extLst>
                </a:gridCol>
              </a:tblGrid>
              <a:tr h="1368597">
                <a:tc>
                  <a:txBody>
                    <a:bodyPr/>
                    <a:lstStyle/>
                    <a:p>
                      <a:r>
                        <a:rPr lang="en-SG" b="1" dirty="0"/>
                        <a:t>Iteration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No. of low impact 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No. of high impact 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No. of critical impact bugs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Total severity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Bugs carried to next 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15165"/>
                  </a:ext>
                </a:extLst>
              </a:tr>
              <a:tr h="1405470">
                <a:tc>
                  <a:txBody>
                    <a:bodyPr/>
                    <a:lstStyle/>
                    <a:p>
                      <a:pPr algn="ctr"/>
                      <a:r>
                        <a:rPr lang="en-SG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46241"/>
                  </a:ext>
                </a:extLst>
              </a:tr>
              <a:tr h="1228561">
                <a:tc>
                  <a:txBody>
                    <a:bodyPr/>
                    <a:lstStyle/>
                    <a:p>
                      <a:pPr algn="ctr"/>
                      <a:r>
                        <a:rPr lang="en-SG" sz="3600" b="1" dirty="0"/>
                        <a:t>2</a:t>
                      </a:r>
                    </a:p>
                    <a:p>
                      <a:pPr algn="ctr"/>
                      <a:endParaRPr lang="en-SG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673751"/>
                  </a:ext>
                </a:extLst>
              </a:tr>
              <a:tr h="1228561">
                <a:tc>
                  <a:txBody>
                    <a:bodyPr/>
                    <a:lstStyle/>
                    <a:p>
                      <a:pPr algn="ctr"/>
                      <a:r>
                        <a:rPr lang="en-SG" sz="36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b="1" dirty="0"/>
                        <a:t>-</a:t>
                      </a:r>
                    </a:p>
                    <a:p>
                      <a:r>
                        <a:rPr lang="en-SG" sz="2400" b="1" dirty="0"/>
                        <a:t>(still on going)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981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583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A4EB-325F-45C1-AFE6-35473AA2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62" y="2149311"/>
            <a:ext cx="9322739" cy="28432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SG" sz="5400" b="1" dirty="0">
                <a:solidFill>
                  <a:schemeClr val="tx1"/>
                </a:solidFill>
              </a:rPr>
              <a:t>4. Roles &amp; Responsibilities</a:t>
            </a:r>
            <a:br>
              <a:rPr lang="en-SG" sz="5400" b="1" dirty="0">
                <a:solidFill>
                  <a:schemeClr val="tx1"/>
                </a:solidFill>
              </a:rPr>
            </a:br>
            <a:r>
              <a:rPr lang="en-SG" sz="5400" b="1" dirty="0">
                <a:solidFill>
                  <a:schemeClr val="tx1"/>
                </a:solidFill>
              </a:rPr>
              <a:t>- Rotation Plan &amp; Pair programming teams </a:t>
            </a:r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81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51D8-4851-4C68-A91D-8283838D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b="1" dirty="0"/>
              <a:t>Content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2C442-97F6-4666-8AFF-2C6601633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3200" dirty="0"/>
              <a:t>Functionalities </a:t>
            </a:r>
          </a:p>
          <a:p>
            <a:r>
              <a:rPr lang="en-SG" sz="3200" dirty="0"/>
              <a:t>Schedule</a:t>
            </a:r>
          </a:p>
          <a:p>
            <a:r>
              <a:rPr lang="en-SG" sz="3200" dirty="0"/>
              <a:t>Metrics (Task &amp; Bug)</a:t>
            </a:r>
          </a:p>
          <a:p>
            <a:r>
              <a:rPr lang="en-SG" sz="3200" dirty="0"/>
              <a:t>Roles &amp; responsibilities - Pair programming/rotation plan</a:t>
            </a:r>
          </a:p>
        </p:txBody>
      </p:sp>
    </p:spTree>
    <p:extLst>
      <p:ext uri="{BB962C8B-B14F-4D97-AF65-F5344CB8AC3E}">
        <p14:creationId xmlns:p14="http://schemas.microsoft.com/office/powerpoint/2010/main" val="1258569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4D43-A50D-4C0C-AB83-D3F5AD60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SG" b="1" dirty="0"/>
              <a:t>Different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B53C0-BD19-4EA4-B08F-2D99672A5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3200" dirty="0"/>
              <a:t>Project Manager </a:t>
            </a:r>
            <a:endParaRPr lang="en-SG" sz="3000" dirty="0"/>
          </a:p>
          <a:p>
            <a:r>
              <a:rPr lang="en-SG" sz="3200" dirty="0"/>
              <a:t>Programmer </a:t>
            </a:r>
          </a:p>
          <a:p>
            <a:r>
              <a:rPr lang="en-SG" sz="3200" dirty="0"/>
              <a:t>Notetaker </a:t>
            </a:r>
          </a:p>
          <a:p>
            <a:r>
              <a:rPr lang="en-SG" sz="3200" dirty="0"/>
              <a:t>Time keeper</a:t>
            </a:r>
          </a:p>
        </p:txBody>
      </p:sp>
    </p:spTree>
    <p:extLst>
      <p:ext uri="{BB962C8B-B14F-4D97-AF65-F5344CB8AC3E}">
        <p14:creationId xmlns:p14="http://schemas.microsoft.com/office/powerpoint/2010/main" val="1490512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4620-8B7E-4479-A941-BDB2773A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Role: Project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AB968-EB48-43C3-83AD-A5B77211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sz="3200" dirty="0"/>
              <a:t>To help with: </a:t>
            </a:r>
          </a:p>
          <a:p>
            <a:pPr marL="0" indent="0">
              <a:buNone/>
            </a:pPr>
            <a:endParaRPr lang="en-SG" sz="3200" dirty="0"/>
          </a:p>
          <a:p>
            <a:pPr lvl="1">
              <a:buFontTx/>
              <a:buChar char="-"/>
            </a:pPr>
            <a:r>
              <a:rPr lang="en-SG" sz="3200" dirty="0"/>
              <a:t>Activity planning for each iterations </a:t>
            </a:r>
          </a:p>
          <a:p>
            <a:pPr lvl="1">
              <a:buFontTx/>
              <a:buChar char="-"/>
            </a:pPr>
            <a:r>
              <a:rPr lang="en-SG" sz="3200" dirty="0"/>
              <a:t>In charge of documentation </a:t>
            </a:r>
          </a:p>
          <a:p>
            <a:pPr lvl="1">
              <a:buFontTx/>
              <a:buChar char="-"/>
            </a:pPr>
            <a:r>
              <a:rPr lang="en-SG" sz="3200" dirty="0"/>
              <a:t>To monitor progress of the group</a:t>
            </a:r>
          </a:p>
          <a:p>
            <a:pPr>
              <a:buFontTx/>
              <a:buChar char="-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31276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F65B-FF6A-4E0F-9389-936DB23E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Role: Programmer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461A0-749C-48F2-9750-A9E95BEF9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sz="3200" dirty="0"/>
              <a:t>To help with: </a:t>
            </a:r>
          </a:p>
          <a:p>
            <a:pPr marL="0" indent="0">
              <a:buNone/>
            </a:pPr>
            <a:endParaRPr lang="en-SG" sz="3200" dirty="0"/>
          </a:p>
          <a:p>
            <a:pPr lvl="1">
              <a:buFontTx/>
              <a:buChar char="-"/>
            </a:pPr>
            <a:r>
              <a:rPr lang="en-SG" sz="3000" dirty="0"/>
              <a:t>Coding different functionalities </a:t>
            </a:r>
          </a:p>
          <a:p>
            <a:pPr lvl="1">
              <a:buFontTx/>
              <a:buChar char="-"/>
            </a:pPr>
            <a:r>
              <a:rPr lang="en-SG" sz="3000" dirty="0"/>
              <a:t>Testing, debugging </a:t>
            </a:r>
          </a:p>
          <a:p>
            <a:pPr lvl="1">
              <a:buFontTx/>
              <a:buChar char="-"/>
            </a:pPr>
            <a:r>
              <a:rPr lang="en-SG" sz="3000" dirty="0"/>
              <a:t>Integration </a:t>
            </a:r>
          </a:p>
          <a:p>
            <a:pPr lvl="1">
              <a:buFontTx/>
              <a:buChar char="-"/>
            </a:pPr>
            <a:r>
              <a:rPr lang="en-SG" sz="3000" dirty="0"/>
              <a:t>Deployment </a:t>
            </a:r>
          </a:p>
        </p:txBody>
      </p:sp>
    </p:spTree>
    <p:extLst>
      <p:ext uri="{BB962C8B-B14F-4D97-AF65-F5344CB8AC3E}">
        <p14:creationId xmlns:p14="http://schemas.microsoft.com/office/powerpoint/2010/main" val="2347080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4A39-0A49-4552-B51D-C3E01429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Role: Notetaker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6FA0-EA07-4D9B-B241-C9FA31556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3200" dirty="0"/>
              <a:t>To help with: </a:t>
            </a:r>
          </a:p>
          <a:p>
            <a:pPr marL="0" indent="0">
              <a:buNone/>
            </a:pPr>
            <a:endParaRPr lang="en-SG" sz="3200" dirty="0"/>
          </a:p>
          <a:p>
            <a:pPr lvl="1">
              <a:buFontTx/>
              <a:buChar char="-"/>
            </a:pPr>
            <a:r>
              <a:rPr lang="en-SG" sz="3000" dirty="0"/>
              <a:t>Writing the minutes within 24 hours after meetings </a:t>
            </a:r>
          </a:p>
        </p:txBody>
      </p:sp>
    </p:spTree>
    <p:extLst>
      <p:ext uri="{BB962C8B-B14F-4D97-AF65-F5344CB8AC3E}">
        <p14:creationId xmlns:p14="http://schemas.microsoft.com/office/powerpoint/2010/main" val="653673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4A39-0A49-4552-B51D-C3E01429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Role: Time-keeper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6FA0-EA07-4D9B-B241-C9FA31556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3200" dirty="0"/>
              <a:t>To help with: </a:t>
            </a:r>
          </a:p>
          <a:p>
            <a:pPr marL="0" indent="0">
              <a:buNone/>
            </a:pPr>
            <a:endParaRPr lang="en-SG" sz="3200" dirty="0"/>
          </a:p>
          <a:p>
            <a:pPr lvl="1">
              <a:buFontTx/>
              <a:buChar char="-"/>
            </a:pPr>
            <a:r>
              <a:rPr lang="en-SG" sz="3000" dirty="0"/>
              <a:t>Ensuring that group is on task during meetings </a:t>
            </a:r>
          </a:p>
          <a:p>
            <a:pPr lvl="1">
              <a:buFontTx/>
              <a:buChar char="-"/>
            </a:pPr>
            <a:endParaRPr lang="en-SG" sz="3000" dirty="0"/>
          </a:p>
        </p:txBody>
      </p:sp>
    </p:spTree>
    <p:extLst>
      <p:ext uri="{BB962C8B-B14F-4D97-AF65-F5344CB8AC3E}">
        <p14:creationId xmlns:p14="http://schemas.microsoft.com/office/powerpoint/2010/main" val="2797834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B237B0-2809-4528-AEB6-90B7468BE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166104"/>
              </p:ext>
            </p:extLst>
          </p:nvPr>
        </p:nvGraphicFramePr>
        <p:xfrm>
          <a:off x="838200" y="1290181"/>
          <a:ext cx="10961317" cy="55678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0438">
                  <a:extLst>
                    <a:ext uri="{9D8B030D-6E8A-4147-A177-3AD203B41FA5}">
                      <a16:colId xmlns:a16="http://schemas.microsoft.com/office/drawing/2014/main" val="3838230165"/>
                    </a:ext>
                  </a:extLst>
                </a:gridCol>
                <a:gridCol w="1808850">
                  <a:extLst>
                    <a:ext uri="{9D8B030D-6E8A-4147-A177-3AD203B41FA5}">
                      <a16:colId xmlns:a16="http://schemas.microsoft.com/office/drawing/2014/main" val="2719461665"/>
                    </a:ext>
                  </a:extLst>
                </a:gridCol>
                <a:gridCol w="1917071">
                  <a:extLst>
                    <a:ext uri="{9D8B030D-6E8A-4147-A177-3AD203B41FA5}">
                      <a16:colId xmlns:a16="http://schemas.microsoft.com/office/drawing/2014/main" val="2468406051"/>
                    </a:ext>
                  </a:extLst>
                </a:gridCol>
                <a:gridCol w="2581862">
                  <a:extLst>
                    <a:ext uri="{9D8B030D-6E8A-4147-A177-3AD203B41FA5}">
                      <a16:colId xmlns:a16="http://schemas.microsoft.com/office/drawing/2014/main" val="1908637194"/>
                    </a:ext>
                  </a:extLst>
                </a:gridCol>
                <a:gridCol w="3463096">
                  <a:extLst>
                    <a:ext uri="{9D8B030D-6E8A-4147-A177-3AD203B41FA5}">
                      <a16:colId xmlns:a16="http://schemas.microsoft.com/office/drawing/2014/main" val="2143969183"/>
                    </a:ext>
                  </a:extLst>
                </a:gridCol>
              </a:tblGrid>
              <a:tr h="843994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Iteration</a:t>
                      </a:r>
                      <a:endParaRPr lang="en-SG" sz="20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Week duration</a:t>
                      </a:r>
                      <a:endParaRPr lang="en-SG" sz="20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Project Manager</a:t>
                      </a:r>
                      <a:endParaRPr lang="en-SG" sz="20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Pair Programming 1</a:t>
                      </a:r>
                      <a:endParaRPr lang="en-SG" sz="20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Pair Programming 2</a:t>
                      </a:r>
                      <a:endParaRPr lang="en-SG" sz="20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82911"/>
                  </a:ext>
                </a:extLst>
              </a:tr>
              <a:tr h="674832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1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2-3</a:t>
                      </a:r>
                      <a:endParaRPr lang="en-SG" sz="200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Joel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-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-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463331"/>
                  </a:ext>
                </a:extLst>
              </a:tr>
              <a:tr h="674832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2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4-5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Shreyas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Amanda, Joleen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Ming Xuan, Joel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115592"/>
                  </a:ext>
                </a:extLst>
              </a:tr>
              <a:tr h="674832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3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6-7</a:t>
                      </a:r>
                      <a:endParaRPr lang="en-SG" sz="200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Amanda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Joel, Joleen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Ming Xuan, Shreyas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746752"/>
                  </a:ext>
                </a:extLst>
              </a:tr>
              <a:tr h="674832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4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8-9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Ming Xuan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Joel, Amanda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Shreyas, Joleen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438139"/>
                  </a:ext>
                </a:extLst>
              </a:tr>
              <a:tr h="674832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5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10-11</a:t>
                      </a:r>
                      <a:endParaRPr lang="en-SG" sz="200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Joleen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Joel, Ming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xuan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Shreyas, Amanda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11924"/>
                  </a:ext>
                </a:extLst>
              </a:tr>
              <a:tr h="674832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6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12-13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Shreyas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Amanda, Joel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Ming Xuan, Joleen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71414"/>
                  </a:ext>
                </a:extLst>
              </a:tr>
              <a:tr h="674832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7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14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Joel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Amanda, Joleen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Shreyas, Ming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xuan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272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AEBCCA36-DA2E-420F-9294-D27D98FE3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818" y="649736"/>
            <a:ext cx="8911687" cy="1280890"/>
          </a:xfrm>
        </p:spPr>
        <p:txBody>
          <a:bodyPr/>
          <a:lstStyle/>
          <a:p>
            <a:r>
              <a:rPr lang="en-SG" b="1" dirty="0"/>
              <a:t>Rotation Plan</a:t>
            </a:r>
          </a:p>
        </p:txBody>
      </p:sp>
    </p:spTree>
    <p:extLst>
      <p:ext uri="{BB962C8B-B14F-4D97-AF65-F5344CB8AC3E}">
        <p14:creationId xmlns:p14="http://schemas.microsoft.com/office/powerpoint/2010/main" val="2414659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A4EB-325F-45C1-AFE6-35473AA2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7909" y="1337315"/>
            <a:ext cx="510215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91089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A4EB-325F-45C1-AFE6-35473AA2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952" y="1218383"/>
            <a:ext cx="6302933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1.Functionalities </a:t>
            </a:r>
          </a:p>
        </p:txBody>
      </p:sp>
    </p:spTree>
    <p:extLst>
      <p:ext uri="{BB962C8B-B14F-4D97-AF65-F5344CB8AC3E}">
        <p14:creationId xmlns:p14="http://schemas.microsoft.com/office/powerpoint/2010/main" val="2899886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A264-0883-42AB-870C-55D8497F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3605"/>
          </a:xfrm>
        </p:spPr>
        <p:txBody>
          <a:bodyPr>
            <a:normAutofit/>
          </a:bodyPr>
          <a:lstStyle/>
          <a:p>
            <a:r>
              <a:rPr lang="en-SG" sz="4400" b="1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FD6E4-8F15-4FEA-A952-820A0D4E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36016"/>
            <a:ext cx="8915400" cy="477624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SG" sz="2800" dirty="0"/>
              <a:t>Login </a:t>
            </a:r>
          </a:p>
          <a:p>
            <a:pPr marL="514350" indent="-514350">
              <a:buAutoNum type="arabicParenR"/>
            </a:pPr>
            <a:r>
              <a:rPr lang="en-SG" sz="2800" dirty="0"/>
              <a:t>Bootstrap</a:t>
            </a:r>
          </a:p>
          <a:p>
            <a:pPr marL="514350" indent="-514350">
              <a:buAutoNum type="arabicParenR"/>
            </a:pPr>
            <a:r>
              <a:rPr lang="en-SG" sz="2800" dirty="0"/>
              <a:t>Heatmap</a:t>
            </a:r>
          </a:p>
          <a:p>
            <a:pPr marL="514350" indent="-514350">
              <a:buAutoNum type="arabicParenR"/>
            </a:pPr>
            <a:r>
              <a:rPr lang="en-SG" sz="2800" dirty="0"/>
              <a:t>Basic Location Report </a:t>
            </a:r>
          </a:p>
          <a:p>
            <a:pPr marL="514350" indent="-514350">
              <a:buAutoNum type="arabicParenR"/>
            </a:pPr>
            <a:r>
              <a:rPr lang="en-SG" sz="2800" dirty="0"/>
              <a:t>Automatic Group Detection</a:t>
            </a:r>
          </a:p>
          <a:p>
            <a:pPr marL="514350" indent="-514350">
              <a:buAutoNum type="arabicParenR"/>
            </a:pPr>
            <a:r>
              <a:rPr lang="en-SG" sz="2800" dirty="0"/>
              <a:t>Dual Interfaces (UI and Web Services)</a:t>
            </a:r>
          </a:p>
          <a:p>
            <a:pPr marL="514350" indent="-514350">
              <a:buAutoNum type="arabicParenR"/>
            </a:pPr>
            <a:endParaRPr lang="en-SG" sz="2800" dirty="0"/>
          </a:p>
          <a:p>
            <a:pPr marL="0" indent="0">
              <a:buNone/>
            </a:pPr>
            <a:r>
              <a:rPr lang="en-SG" sz="2800" dirty="0"/>
              <a:t>Our group does not intend to drop any functionalities.</a:t>
            </a:r>
          </a:p>
          <a:p>
            <a:pPr marL="514350" indent="-514350">
              <a:buAutoNum type="arabicParenR"/>
            </a:pP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9882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92B7-EE11-400C-A099-6C4A954B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491" y="349838"/>
            <a:ext cx="10515600" cy="2115570"/>
          </a:xfrm>
        </p:spPr>
        <p:txBody>
          <a:bodyPr>
            <a:normAutofit fontScale="90000"/>
          </a:bodyPr>
          <a:lstStyle/>
          <a:p>
            <a:pPr algn="ctr"/>
            <a:r>
              <a:rPr lang="en-SG" sz="4800" b="1" dirty="0"/>
              <a:t>Do you plan to use any frameworks, or stick with MVC or JSP Model 1 or JSP only?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9F696-2BBB-4CAC-A955-D76B991A3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891" y="2465408"/>
            <a:ext cx="91361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4000" b="1" u="sng" dirty="0"/>
              <a:t>Chosen model: MVC</a:t>
            </a:r>
            <a:endParaRPr lang="en-SG" dirty="0"/>
          </a:p>
          <a:p>
            <a:pPr marL="0" indent="0">
              <a:buNone/>
            </a:pPr>
            <a:r>
              <a:rPr lang="en-SG" sz="2800" dirty="0"/>
              <a:t>Benefits: </a:t>
            </a:r>
          </a:p>
          <a:p>
            <a:pPr>
              <a:buAutoNum type="arabicParenR"/>
            </a:pPr>
            <a:r>
              <a:rPr lang="en-SG" sz="2800" dirty="0"/>
              <a:t>Individual pages would face less complexity</a:t>
            </a:r>
          </a:p>
          <a:p>
            <a:pPr>
              <a:buAutoNum type="arabicParenR"/>
            </a:pPr>
            <a:r>
              <a:rPr lang="en-SG" sz="2800" dirty="0"/>
              <a:t>Lesser interaction between the UI and Java </a:t>
            </a:r>
          </a:p>
          <a:p>
            <a:pPr>
              <a:buAutoNum type="arabicParenR"/>
            </a:pPr>
            <a:r>
              <a:rPr lang="en-SG" sz="2800" dirty="0"/>
              <a:t>Easier separation of roles for pair programming</a:t>
            </a:r>
          </a:p>
        </p:txBody>
      </p:sp>
    </p:spTree>
    <p:extLst>
      <p:ext uri="{BB962C8B-B14F-4D97-AF65-F5344CB8AC3E}">
        <p14:creationId xmlns:p14="http://schemas.microsoft.com/office/powerpoint/2010/main" val="422022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A4EB-325F-45C1-AFE6-35473AA2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467" y="1268487"/>
            <a:ext cx="510215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2. Schedule</a:t>
            </a:r>
          </a:p>
        </p:txBody>
      </p:sp>
    </p:spTree>
    <p:extLst>
      <p:ext uri="{BB962C8B-B14F-4D97-AF65-F5344CB8AC3E}">
        <p14:creationId xmlns:p14="http://schemas.microsoft.com/office/powerpoint/2010/main" val="2072489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2">
            <a:extLst>
              <a:ext uri="{FF2B5EF4-FFF2-40B4-BE49-F238E27FC236}">
                <a16:creationId xmlns:a16="http://schemas.microsoft.com/office/drawing/2014/main" id="{BD1A3BC3-9E20-4C6E-A242-8F717DD0A6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7913672"/>
              </p:ext>
            </p:extLst>
          </p:nvPr>
        </p:nvGraphicFramePr>
        <p:xfrm>
          <a:off x="0" y="0"/>
          <a:ext cx="12191998" cy="702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5295">
                  <a:extLst>
                    <a:ext uri="{9D8B030D-6E8A-4147-A177-3AD203B41FA5}">
                      <a16:colId xmlns:a16="http://schemas.microsoft.com/office/drawing/2014/main" val="1137743989"/>
                    </a:ext>
                  </a:extLst>
                </a:gridCol>
                <a:gridCol w="1224527">
                  <a:extLst>
                    <a:ext uri="{9D8B030D-6E8A-4147-A177-3AD203B41FA5}">
                      <a16:colId xmlns:a16="http://schemas.microsoft.com/office/drawing/2014/main" val="3421875622"/>
                    </a:ext>
                  </a:extLst>
                </a:gridCol>
                <a:gridCol w="1208713">
                  <a:extLst>
                    <a:ext uri="{9D8B030D-6E8A-4147-A177-3AD203B41FA5}">
                      <a16:colId xmlns:a16="http://schemas.microsoft.com/office/drawing/2014/main" val="3304719432"/>
                    </a:ext>
                  </a:extLst>
                </a:gridCol>
                <a:gridCol w="1804678">
                  <a:extLst>
                    <a:ext uri="{9D8B030D-6E8A-4147-A177-3AD203B41FA5}">
                      <a16:colId xmlns:a16="http://schemas.microsoft.com/office/drawing/2014/main" val="3006468456"/>
                    </a:ext>
                  </a:extLst>
                </a:gridCol>
                <a:gridCol w="1829859">
                  <a:extLst>
                    <a:ext uri="{9D8B030D-6E8A-4147-A177-3AD203B41FA5}">
                      <a16:colId xmlns:a16="http://schemas.microsoft.com/office/drawing/2014/main" val="896660071"/>
                    </a:ext>
                  </a:extLst>
                </a:gridCol>
                <a:gridCol w="4608926">
                  <a:extLst>
                    <a:ext uri="{9D8B030D-6E8A-4147-A177-3AD203B41FA5}">
                      <a16:colId xmlns:a16="http://schemas.microsoft.com/office/drawing/2014/main" val="1002442304"/>
                    </a:ext>
                  </a:extLst>
                </a:gridCol>
              </a:tblGrid>
              <a:tr h="28922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Iteration 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1" u="none" strike="noStrike" dirty="0">
                          <a:effectLst/>
                        </a:rPr>
                        <a:t>Week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Period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Start Date</a:t>
                      </a:r>
                    </a:p>
                  </a:txBody>
                  <a:tcPr marL="4763" marR="4763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End Date</a:t>
                      </a:r>
                    </a:p>
                  </a:txBody>
                  <a:tcPr marL="4763" marR="4763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Milestones</a:t>
                      </a:r>
                    </a:p>
                  </a:txBody>
                  <a:tcPr marL="4763" marR="4763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8372"/>
                  </a:ext>
                </a:extLst>
              </a:tr>
              <a:tr h="81005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b="0" u="none" strike="noStrike" dirty="0">
                          <a:effectLst/>
                        </a:rPr>
                        <a:t>Iteration 1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2</a:t>
                      </a:r>
                    </a:p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days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29/08/2017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12/09/2017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SG" sz="1600" b="0" dirty="0"/>
                        <a:t>Planning</a:t>
                      </a:r>
                    </a:p>
                    <a:p>
                      <a:pPr lvl="1"/>
                      <a:r>
                        <a:rPr lang="en-SG" sz="1600" b="0" dirty="0"/>
                        <a:t>Design</a:t>
                      </a:r>
                      <a:r>
                        <a:rPr lang="en-SG" sz="1600" b="0" baseline="0" dirty="0"/>
                        <a:t> Diagrams</a:t>
                      </a:r>
                    </a:p>
                    <a:p>
                      <a:pPr lvl="1"/>
                      <a:r>
                        <a:rPr lang="en-SG" sz="1600" b="0" baseline="0" dirty="0"/>
                        <a:t>Design Metric</a:t>
                      </a:r>
                      <a:endParaRPr lang="en-SG" sz="1600" b="0" dirty="0"/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848882"/>
                  </a:ext>
                </a:extLst>
              </a:tr>
              <a:tr h="54178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b="0" u="none" strike="noStrike" dirty="0">
                          <a:effectLst/>
                        </a:rPr>
                        <a:t>Iteration 2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4</a:t>
                      </a:r>
                    </a:p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5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days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13/09/2017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26/09/2017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Authentication</a:t>
                      </a:r>
                      <a:endParaRPr lang="en-SG" sz="1600" b="0" dirty="0"/>
                    </a:p>
                    <a:p>
                      <a:pPr lvl="1"/>
                      <a:r>
                        <a:rPr lang="en-SG" sz="1600" b="0" dirty="0"/>
                        <a:t>Bootstrap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876114"/>
                  </a:ext>
                </a:extLst>
              </a:tr>
              <a:tr h="187875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b="0" u="none" strike="noStrike" dirty="0">
                          <a:effectLst/>
                        </a:rPr>
                        <a:t>Iteration 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SG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SG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6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7</a:t>
                      </a:r>
                    </a:p>
                    <a:p>
                      <a:pPr algn="ctr" fontAlgn="b"/>
                      <a:endParaRPr lang="en-SG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SG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SG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SG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days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27/09/2017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10/10/2017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SG" sz="1600" b="1" u="sng" dirty="0"/>
                        <a:t>Supervisor Meeting 1</a:t>
                      </a:r>
                    </a:p>
                    <a:p>
                      <a:pPr lvl="1"/>
                      <a:r>
                        <a:rPr lang="en-SG" sz="1600" b="0" dirty="0"/>
                        <a:t>Primary Functions</a:t>
                      </a:r>
                      <a:r>
                        <a:rPr lang="en-SG" sz="1600" b="0" baseline="0" dirty="0"/>
                        <a:t>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Top k popular places report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breakdown report</a:t>
                      </a:r>
                      <a:endParaRPr lang="en-SG" sz="1600" b="0" dirty="0"/>
                    </a:p>
                    <a:p>
                      <a:pPr lvl="1"/>
                      <a:r>
                        <a:rPr lang="en-SG" sz="1600" b="0" dirty="0"/>
                        <a:t>Web UI</a:t>
                      </a:r>
                    </a:p>
                    <a:p>
                      <a:pPr lvl="1"/>
                      <a:r>
                        <a:rPr lang="en-SG" sz="1600" b="1" u="sng" dirty="0"/>
                        <a:t>PM Review</a:t>
                      </a:r>
                    </a:p>
                    <a:p>
                      <a:pPr lvl="1"/>
                      <a:r>
                        <a:rPr lang="en-SG" sz="1600" b="1" u="sng" dirty="0"/>
                        <a:t>AWS Deployment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569999"/>
                  </a:ext>
                </a:extLst>
              </a:tr>
              <a:tr h="81005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b="0" u="none" strike="noStrike" dirty="0">
                          <a:effectLst/>
                        </a:rPr>
                        <a:t>Iteration 4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8</a:t>
                      </a:r>
                    </a:p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9</a:t>
                      </a:r>
                    </a:p>
                    <a:p>
                      <a:pPr algn="ctr" fontAlgn="b"/>
                      <a:endParaRPr lang="en-SG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days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11/10/2017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24/10/2017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SG" sz="1600" b="0" dirty="0"/>
                        <a:t>Primary Functions</a:t>
                      </a:r>
                      <a:r>
                        <a:rPr lang="en-SG" sz="1600" b="0" baseline="0" dirty="0"/>
                        <a:t>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Heat Map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Automated Group Identification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988851"/>
                  </a:ext>
                </a:extLst>
              </a:tr>
              <a:tr h="161486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b="0" u="none" strike="noStrike" dirty="0">
                          <a:effectLst/>
                        </a:rPr>
                        <a:t>Iteration 5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10</a:t>
                      </a:r>
                    </a:p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days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25/10/2017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07/11/2017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SG" sz="1600" b="1" u="sng" dirty="0"/>
                        <a:t>Supervisor Meeting 2</a:t>
                      </a:r>
                    </a:p>
                    <a:p>
                      <a:pPr lvl="1"/>
                      <a:r>
                        <a:rPr lang="en-SG" sz="1600" b="0" dirty="0"/>
                        <a:t>Primary Functions</a:t>
                      </a:r>
                      <a:r>
                        <a:rPr lang="en-SG" sz="1600" b="0" baseline="0" dirty="0"/>
                        <a:t>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k people report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k next places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SG" sz="1600" b="0" dirty="0"/>
                        <a:t>Dual Interfaces</a:t>
                      </a:r>
                    </a:p>
                    <a:p>
                      <a:pPr lvl="1"/>
                      <a:r>
                        <a:rPr lang="en-SG" sz="1600" b="1" u="sng" dirty="0"/>
                        <a:t>Application Demo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16285"/>
                  </a:ext>
                </a:extLst>
              </a:tr>
              <a:tr h="54178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b="0" u="none" strike="noStrike" dirty="0">
                          <a:effectLst/>
                        </a:rPr>
                        <a:t>Iteration 6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12</a:t>
                      </a:r>
                    </a:p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13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days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08/11/2017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21/11/2017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u="sng" dirty="0"/>
                        <a:t>UAT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0" dirty="0"/>
                        <a:t>Submission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856983"/>
                  </a:ext>
                </a:extLst>
              </a:tr>
              <a:tr h="54178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Iteration 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14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day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22/11/2017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22/11/2017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SG" sz="1600" b="1" u="sng" dirty="0"/>
                        <a:t>Presentation</a:t>
                      </a:r>
                      <a:endParaRPr lang="en-SG" sz="1600" b="1" i="0" u="sng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SG" sz="1600" b="0" dirty="0"/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472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50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0BBD5734-5321-4EBD-96F7-DC8885AAD8D0}"/>
              </a:ext>
            </a:extLst>
          </p:cNvPr>
          <p:cNvSpPr/>
          <p:nvPr/>
        </p:nvSpPr>
        <p:spPr>
          <a:xfrm>
            <a:off x="185040" y="5295160"/>
            <a:ext cx="428226" cy="3794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181" name="Title 1">
            <a:extLst>
              <a:ext uri="{FF2B5EF4-FFF2-40B4-BE49-F238E27FC236}">
                <a16:creationId xmlns:a16="http://schemas.microsoft.com/office/drawing/2014/main" id="{6C076172-9876-4788-A4AB-BEF63008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1" y="-39192"/>
            <a:ext cx="12097004" cy="1325563"/>
          </a:xfrm>
        </p:spPr>
        <p:txBody>
          <a:bodyPr>
            <a:noAutofit/>
          </a:bodyPr>
          <a:lstStyle/>
          <a:p>
            <a:pPr algn="ctr"/>
            <a:r>
              <a:rPr lang="en-SG" b="1" u="sng" dirty="0"/>
              <a:t>Broad Iteration</a:t>
            </a:r>
            <a:endParaRPr lang="en-SG" b="1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AC026EB-894E-4E62-A19E-D64FD34920C9}"/>
              </a:ext>
            </a:extLst>
          </p:cNvPr>
          <p:cNvSpPr/>
          <p:nvPr/>
        </p:nvSpPr>
        <p:spPr>
          <a:xfrm>
            <a:off x="337440" y="5447560"/>
            <a:ext cx="428226" cy="3794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BE92CE-273D-4BDB-A2AA-46C385181663}"/>
              </a:ext>
            </a:extLst>
          </p:cNvPr>
          <p:cNvSpPr txBox="1"/>
          <p:nvPr/>
        </p:nvSpPr>
        <p:spPr>
          <a:xfrm>
            <a:off x="130015" y="623589"/>
            <a:ext cx="12004110" cy="6234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162E434-94B4-4691-B716-633434AA4383}"/>
              </a:ext>
            </a:extLst>
          </p:cNvPr>
          <p:cNvSpPr/>
          <p:nvPr/>
        </p:nvSpPr>
        <p:spPr>
          <a:xfrm>
            <a:off x="525637" y="868338"/>
            <a:ext cx="1486127" cy="5498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>
                <a:solidFill>
                  <a:sysClr val="windowText" lastClr="000000"/>
                </a:solidFill>
              </a:rPr>
              <a:t>Iteration 1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100019F1-E558-47A4-A9F6-DCDB0AC2ED7A}"/>
              </a:ext>
            </a:extLst>
          </p:cNvPr>
          <p:cNvSpPr/>
          <p:nvPr/>
        </p:nvSpPr>
        <p:spPr>
          <a:xfrm>
            <a:off x="113713" y="3428082"/>
            <a:ext cx="428226" cy="3794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EB4532-CA25-4384-9775-1F7FD27BEAD3}"/>
              </a:ext>
            </a:extLst>
          </p:cNvPr>
          <p:cNvSpPr/>
          <p:nvPr/>
        </p:nvSpPr>
        <p:spPr>
          <a:xfrm>
            <a:off x="2020845" y="868338"/>
            <a:ext cx="1541550" cy="54989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>
                <a:solidFill>
                  <a:sysClr val="windowText" lastClr="000000"/>
                </a:solidFill>
              </a:rPr>
              <a:t>Iteration 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F9B624D-9D52-4AEE-8F52-9A91C772B76E}"/>
              </a:ext>
            </a:extLst>
          </p:cNvPr>
          <p:cNvSpPr/>
          <p:nvPr/>
        </p:nvSpPr>
        <p:spPr>
          <a:xfrm>
            <a:off x="3562395" y="883744"/>
            <a:ext cx="1552795" cy="54989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>
                <a:solidFill>
                  <a:sysClr val="windowText" lastClr="000000"/>
                </a:solidFill>
              </a:rPr>
              <a:t>Iteration 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1104465-2009-4A01-800D-AF2D4C6425B6}"/>
              </a:ext>
            </a:extLst>
          </p:cNvPr>
          <p:cNvSpPr/>
          <p:nvPr/>
        </p:nvSpPr>
        <p:spPr>
          <a:xfrm>
            <a:off x="5108542" y="868338"/>
            <a:ext cx="1557279" cy="5498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>
                <a:solidFill>
                  <a:sysClr val="windowText" lastClr="000000"/>
                </a:solidFill>
              </a:rPr>
              <a:t>Iteration 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A357210-709C-4255-86B7-6E4F49449271}"/>
              </a:ext>
            </a:extLst>
          </p:cNvPr>
          <p:cNvSpPr/>
          <p:nvPr/>
        </p:nvSpPr>
        <p:spPr>
          <a:xfrm>
            <a:off x="6660424" y="868338"/>
            <a:ext cx="1614803" cy="54989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>
                <a:solidFill>
                  <a:sysClr val="windowText" lastClr="000000"/>
                </a:solidFill>
              </a:rPr>
              <a:t>Iteration 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6164955-220E-497F-BDD1-980862C7037D}"/>
              </a:ext>
            </a:extLst>
          </p:cNvPr>
          <p:cNvSpPr/>
          <p:nvPr/>
        </p:nvSpPr>
        <p:spPr>
          <a:xfrm>
            <a:off x="8287730" y="883744"/>
            <a:ext cx="1546147" cy="5498926"/>
          </a:xfrm>
          <a:prstGeom prst="rect">
            <a:avLst/>
          </a:prstGeom>
          <a:solidFill>
            <a:srgbClr val="BFE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>
                <a:solidFill>
                  <a:sysClr val="windowText" lastClr="000000"/>
                </a:solidFill>
              </a:rPr>
              <a:t>Iteration 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6F0621-5004-48A4-9A6F-A1A087CF2A01}"/>
              </a:ext>
            </a:extLst>
          </p:cNvPr>
          <p:cNvSpPr/>
          <p:nvPr/>
        </p:nvSpPr>
        <p:spPr>
          <a:xfrm>
            <a:off x="9833876" y="883744"/>
            <a:ext cx="1752253" cy="5498926"/>
          </a:xfrm>
          <a:prstGeom prst="rect">
            <a:avLst/>
          </a:prstGeom>
          <a:solidFill>
            <a:srgbClr val="F9B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>
                <a:solidFill>
                  <a:sysClr val="windowText" lastClr="000000"/>
                </a:solidFill>
              </a:rPr>
              <a:t>Iteration 7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A63B1C0-FF92-4D60-B865-0D22F0D09D8E}"/>
              </a:ext>
            </a:extLst>
          </p:cNvPr>
          <p:cNvSpPr/>
          <p:nvPr/>
        </p:nvSpPr>
        <p:spPr>
          <a:xfrm>
            <a:off x="684697" y="3110052"/>
            <a:ext cx="1259717" cy="1030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Planning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103AF4-0BD9-40E2-9666-66CC68BF2E9B}"/>
              </a:ext>
            </a:extLst>
          </p:cNvPr>
          <p:cNvSpPr/>
          <p:nvPr/>
        </p:nvSpPr>
        <p:spPr>
          <a:xfrm>
            <a:off x="2211159" y="1890440"/>
            <a:ext cx="1207564" cy="933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6F3559-C706-490A-8924-61D93761B2F0}"/>
              </a:ext>
            </a:extLst>
          </p:cNvPr>
          <p:cNvSpPr/>
          <p:nvPr/>
        </p:nvSpPr>
        <p:spPr>
          <a:xfrm>
            <a:off x="2110387" y="4719183"/>
            <a:ext cx="1404666" cy="9658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Bootstrap Function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3BAC7E8-DBD3-49B6-BFBF-8B8F54DAB36C}"/>
              </a:ext>
            </a:extLst>
          </p:cNvPr>
          <p:cNvSpPr/>
          <p:nvPr/>
        </p:nvSpPr>
        <p:spPr>
          <a:xfrm>
            <a:off x="3808394" y="1890440"/>
            <a:ext cx="1256861" cy="933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S.B. Report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FC96906-095C-45CF-8B16-F0C5CEDA831A}"/>
              </a:ext>
            </a:extLst>
          </p:cNvPr>
          <p:cNvSpPr/>
          <p:nvPr/>
        </p:nvSpPr>
        <p:spPr>
          <a:xfrm>
            <a:off x="3737045" y="4425043"/>
            <a:ext cx="1327590" cy="13850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Top K Popular Place report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0F50137-E21F-442C-8963-0B1CB9D53E95}"/>
              </a:ext>
            </a:extLst>
          </p:cNvPr>
          <p:cNvSpPr/>
          <p:nvPr/>
        </p:nvSpPr>
        <p:spPr>
          <a:xfrm>
            <a:off x="5306351" y="4765480"/>
            <a:ext cx="1190082" cy="8413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Heat Map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631ED9D-39A8-47C7-AD04-062266B5E56C}"/>
              </a:ext>
            </a:extLst>
          </p:cNvPr>
          <p:cNvSpPr/>
          <p:nvPr/>
        </p:nvSpPr>
        <p:spPr>
          <a:xfrm>
            <a:off x="5358963" y="1932681"/>
            <a:ext cx="1219073" cy="851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A.G.I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6075966-DA58-4491-BE16-7D719889CBA2}"/>
              </a:ext>
            </a:extLst>
          </p:cNvPr>
          <p:cNvSpPr/>
          <p:nvPr/>
        </p:nvSpPr>
        <p:spPr>
          <a:xfrm>
            <a:off x="6890952" y="1932520"/>
            <a:ext cx="1288778" cy="11841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Top K people report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555108C0-B291-4EFD-A33D-53C9CAD7FD2C}"/>
              </a:ext>
            </a:extLst>
          </p:cNvPr>
          <p:cNvSpPr/>
          <p:nvPr/>
        </p:nvSpPr>
        <p:spPr>
          <a:xfrm>
            <a:off x="11586970" y="3315254"/>
            <a:ext cx="608645" cy="6050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029DF-F3CA-4BEB-B6E7-76E845A7C341}"/>
              </a:ext>
            </a:extLst>
          </p:cNvPr>
          <p:cNvSpPr/>
          <p:nvPr/>
        </p:nvSpPr>
        <p:spPr>
          <a:xfrm>
            <a:off x="6883901" y="4425044"/>
            <a:ext cx="1239753" cy="1400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Top K next place report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8712578-B73E-418F-BCCE-DDA9CE2F5F22}"/>
              </a:ext>
            </a:extLst>
          </p:cNvPr>
          <p:cNvSpPr/>
          <p:nvPr/>
        </p:nvSpPr>
        <p:spPr>
          <a:xfrm>
            <a:off x="8481201" y="2026961"/>
            <a:ext cx="1244676" cy="8977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UAT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5371A4A-26E5-47DF-A781-97B323B22C02}"/>
              </a:ext>
            </a:extLst>
          </p:cNvPr>
          <p:cNvSpPr/>
          <p:nvPr/>
        </p:nvSpPr>
        <p:spPr>
          <a:xfrm>
            <a:off x="8336717" y="4717744"/>
            <a:ext cx="1545850" cy="8891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Submission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0162F1-7E03-458A-9FF2-E934EB4FDB24}"/>
              </a:ext>
            </a:extLst>
          </p:cNvPr>
          <p:cNvSpPr/>
          <p:nvPr/>
        </p:nvSpPr>
        <p:spPr>
          <a:xfrm>
            <a:off x="9820461" y="3048197"/>
            <a:ext cx="1721762" cy="11392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Final Presentation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1803618-10AF-4EA4-A3A3-B4352451AFD1}"/>
              </a:ext>
            </a:extLst>
          </p:cNvPr>
          <p:cNvCxnSpPr>
            <a:stCxn id="142" idx="4"/>
            <a:endCxn id="130" idx="2"/>
          </p:cNvCxnSpPr>
          <p:nvPr/>
        </p:nvCxnSpPr>
        <p:spPr>
          <a:xfrm rot="16200000" flipH="1">
            <a:off x="-481610" y="4616953"/>
            <a:ext cx="2559746" cy="940875"/>
          </a:xfrm>
          <a:prstGeom prst="bentConnector3">
            <a:avLst>
              <a:gd name="adj1" fmla="val 1089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450692C-5967-4E1B-905E-F90707B6535D}"/>
              </a:ext>
            </a:extLst>
          </p:cNvPr>
          <p:cNvCxnSpPr>
            <a:stCxn id="130" idx="0"/>
            <a:endCxn id="53" idx="0"/>
          </p:cNvCxnSpPr>
          <p:nvPr/>
        </p:nvCxnSpPr>
        <p:spPr>
          <a:xfrm rot="5400000" flipH="1" flipV="1">
            <a:off x="2030160" y="106879"/>
            <a:ext cx="12700" cy="15229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2AEE4FA-9073-42BC-A35E-01B76EFF1A09}"/>
              </a:ext>
            </a:extLst>
          </p:cNvPr>
          <p:cNvCxnSpPr>
            <a:stCxn id="53" idx="2"/>
            <a:endCxn id="54" idx="2"/>
          </p:cNvCxnSpPr>
          <p:nvPr/>
        </p:nvCxnSpPr>
        <p:spPr>
          <a:xfrm rot="16200000" flipH="1">
            <a:off x="3557503" y="5601380"/>
            <a:ext cx="15406" cy="1547173"/>
          </a:xfrm>
          <a:prstGeom prst="bentConnector3">
            <a:avLst>
              <a:gd name="adj1" fmla="val 1583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6280DD2-B048-4D84-B418-AEE8CF5C3279}"/>
              </a:ext>
            </a:extLst>
          </p:cNvPr>
          <p:cNvCxnSpPr>
            <a:stCxn id="54" idx="0"/>
            <a:endCxn id="55" idx="0"/>
          </p:cNvCxnSpPr>
          <p:nvPr/>
        </p:nvCxnSpPr>
        <p:spPr>
          <a:xfrm rot="5400000" flipH="1" flipV="1">
            <a:off x="5105284" y="101847"/>
            <a:ext cx="15406" cy="1548389"/>
          </a:xfrm>
          <a:prstGeom prst="bentConnector3">
            <a:avLst>
              <a:gd name="adj1" fmla="val 1583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7D82410-53A8-48F0-B3EA-8E86B77A6D3D}"/>
              </a:ext>
            </a:extLst>
          </p:cNvPr>
          <p:cNvCxnSpPr>
            <a:stCxn id="55" idx="2"/>
            <a:endCxn id="56" idx="2"/>
          </p:cNvCxnSpPr>
          <p:nvPr/>
        </p:nvCxnSpPr>
        <p:spPr>
          <a:xfrm rot="16200000" flipH="1">
            <a:off x="6677504" y="5576942"/>
            <a:ext cx="12700" cy="158064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B57BF51-2880-45BD-8823-CAE56194706F}"/>
              </a:ext>
            </a:extLst>
          </p:cNvPr>
          <p:cNvCxnSpPr>
            <a:stCxn id="56" idx="0"/>
            <a:endCxn id="57" idx="0"/>
          </p:cNvCxnSpPr>
          <p:nvPr/>
        </p:nvCxnSpPr>
        <p:spPr>
          <a:xfrm rot="16200000" flipH="1">
            <a:off x="8256612" y="79552"/>
            <a:ext cx="15406" cy="1592978"/>
          </a:xfrm>
          <a:prstGeom prst="bentConnector3">
            <a:avLst>
              <a:gd name="adj1" fmla="val -1483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BB421A3-F542-4509-9C5D-7436FF9BEA20}"/>
              </a:ext>
            </a:extLst>
          </p:cNvPr>
          <p:cNvCxnSpPr>
            <a:stCxn id="57" idx="2"/>
            <a:endCxn id="58" idx="2"/>
          </p:cNvCxnSpPr>
          <p:nvPr/>
        </p:nvCxnSpPr>
        <p:spPr>
          <a:xfrm rot="16200000" flipH="1">
            <a:off x="9885403" y="5558070"/>
            <a:ext cx="12700" cy="164919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26DE626-618E-47C4-96D1-69A59C7ADA26}"/>
              </a:ext>
            </a:extLst>
          </p:cNvPr>
          <p:cNvCxnSpPr>
            <a:stCxn id="58" idx="0"/>
            <a:endCxn id="131" idx="0"/>
          </p:cNvCxnSpPr>
          <p:nvPr/>
        </p:nvCxnSpPr>
        <p:spPr>
          <a:xfrm rot="16200000" flipH="1">
            <a:off x="10084893" y="1508854"/>
            <a:ext cx="2431510" cy="1181290"/>
          </a:xfrm>
          <a:prstGeom prst="bentConnector3">
            <a:avLst>
              <a:gd name="adj1" fmla="val -9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4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3" grpId="0" animBg="1"/>
      <p:bldP spid="74" grpId="0" animBg="1"/>
      <p:bldP spid="75" grpId="0" animBg="1"/>
    </p:bldLst>
  </p:timing>
</p:sld>
</file>

<file path=ppt/theme/theme1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2129</TotalTime>
  <Words>1968</Words>
  <Application>Microsoft Office PowerPoint</Application>
  <PresentationFormat>Widescreen</PresentationFormat>
  <Paragraphs>551</Paragraphs>
  <Slides>36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Source Sans Pro</vt:lpstr>
      <vt:lpstr>Arial</vt:lpstr>
      <vt:lpstr>Calibri</vt:lpstr>
      <vt:lpstr>Century Gothic</vt:lpstr>
      <vt:lpstr>Palatino Linotype</vt:lpstr>
      <vt:lpstr>Wingdings</vt:lpstr>
      <vt:lpstr>Wingdings 3</vt:lpstr>
      <vt:lpstr>Wisp</vt:lpstr>
      <vt:lpstr>Project Management Review </vt:lpstr>
      <vt:lpstr>Joleen</vt:lpstr>
      <vt:lpstr>Content page</vt:lpstr>
      <vt:lpstr>1.Functionalities </vt:lpstr>
      <vt:lpstr>Functionalities</vt:lpstr>
      <vt:lpstr>Do you plan to use any frameworks, or stick with MVC or JSP Model 1 or JSP only?</vt:lpstr>
      <vt:lpstr>2. Schedule</vt:lpstr>
      <vt:lpstr>PowerPoint Presentation</vt:lpstr>
      <vt:lpstr>Broad Iteration</vt:lpstr>
      <vt:lpstr>Iteration 1 Critical Path: 6 Days, Slack: 9 days </vt:lpstr>
      <vt:lpstr>Task Metric Result for Iteration 1</vt:lpstr>
      <vt:lpstr>Iteration 2 Critical Path: 11 Days, Slack: 3 Day </vt:lpstr>
      <vt:lpstr>Task Metric Result for Iteration 2</vt:lpstr>
      <vt:lpstr>Iteration 3 Critical Path: 10 Days, Slack: 4 days </vt:lpstr>
      <vt:lpstr>Updated Iteration 3 Critical Path: 9 Days, Slack: 5 days </vt:lpstr>
      <vt:lpstr>PowerPoint Presentation</vt:lpstr>
      <vt:lpstr>PowerPoint Presentation</vt:lpstr>
      <vt:lpstr>PowerPoint Presentation</vt:lpstr>
      <vt:lpstr>PowerPoint Presentation</vt:lpstr>
      <vt:lpstr>Burndown Report</vt:lpstr>
      <vt:lpstr>Roles and Responsibilities - PM Milestones</vt:lpstr>
      <vt:lpstr>Task Distribution</vt:lpstr>
      <vt:lpstr>3. Metrics</vt:lpstr>
      <vt:lpstr>Task Metrics </vt:lpstr>
      <vt:lpstr>Task Metrics </vt:lpstr>
      <vt:lpstr>Task Metrics </vt:lpstr>
      <vt:lpstr>Mitigation plan for iteration 3</vt:lpstr>
      <vt:lpstr>Bug Metrics</vt:lpstr>
      <vt:lpstr>4. Roles &amp; Responsibilities - Rotation Plan &amp; Pair programming teams </vt:lpstr>
      <vt:lpstr>Different roles</vt:lpstr>
      <vt:lpstr>Role: Project Manager</vt:lpstr>
      <vt:lpstr>Role: Programmer</vt:lpstr>
      <vt:lpstr>Role: Notetaker</vt:lpstr>
      <vt:lpstr>Role: Time-keeper</vt:lpstr>
      <vt:lpstr>Rotation Plan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.</dc:creator>
  <cp:lastModifiedBy>Amanda LEE Si Hui</cp:lastModifiedBy>
  <cp:revision>226</cp:revision>
  <dcterms:created xsi:type="dcterms:W3CDTF">2017-09-25T07:47:40Z</dcterms:created>
  <dcterms:modified xsi:type="dcterms:W3CDTF">2017-10-04T04:01:10Z</dcterms:modified>
</cp:coreProperties>
</file>