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9"/>
  </p:notesMasterIdLst>
  <p:sldIdLst>
    <p:sldId id="257" r:id="rId2"/>
    <p:sldId id="258" r:id="rId3"/>
    <p:sldId id="259" r:id="rId4"/>
    <p:sldId id="292" r:id="rId5"/>
    <p:sldId id="293" r:id="rId6"/>
    <p:sldId id="296" r:id="rId7"/>
    <p:sldId id="260" r:id="rId8"/>
    <p:sldId id="289" r:id="rId9"/>
    <p:sldId id="308" r:id="rId10"/>
    <p:sldId id="294" r:id="rId11"/>
    <p:sldId id="290" r:id="rId12"/>
    <p:sldId id="320" r:id="rId13"/>
    <p:sldId id="262" r:id="rId14"/>
    <p:sldId id="266" r:id="rId15"/>
    <p:sldId id="267" r:id="rId16"/>
    <p:sldId id="269" r:id="rId17"/>
    <p:sldId id="314" r:id="rId18"/>
    <p:sldId id="321" r:id="rId19"/>
    <p:sldId id="315" r:id="rId20"/>
    <p:sldId id="270" r:id="rId21"/>
    <p:sldId id="303" r:id="rId22"/>
    <p:sldId id="304" r:id="rId23"/>
    <p:sldId id="305" r:id="rId24"/>
    <p:sldId id="306" r:id="rId25"/>
    <p:sldId id="307" r:id="rId26"/>
    <p:sldId id="300" r:id="rId27"/>
    <p:sldId id="301" r:id="rId28"/>
    <p:sldId id="318" r:id="rId29"/>
    <p:sldId id="319" r:id="rId30"/>
    <p:sldId id="298" r:id="rId31"/>
    <p:sldId id="299" r:id="rId32"/>
    <p:sldId id="297" r:id="rId33"/>
    <p:sldId id="311" r:id="rId34"/>
    <p:sldId id="302" r:id="rId35"/>
    <p:sldId id="317" r:id="rId36"/>
    <p:sldId id="310" r:id="rId37"/>
    <p:sldId id="31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878"/>
    <a:srgbClr val="91D6B2"/>
    <a:srgbClr val="FFA3A3"/>
    <a:srgbClr val="FFCFCF"/>
    <a:srgbClr val="F4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2244" autoAdjust="0"/>
  </p:normalViewPr>
  <p:slideViewPr>
    <p:cSldViewPr snapToGrid="0">
      <p:cViewPr varScale="1">
        <p:scale>
          <a:sx n="49" d="100"/>
          <a:sy n="49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761F-9365-4405-A14A-0DD590710CE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3C-0784-4BDC-BF0C-477EB4A90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9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62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8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Spill-overs </a:t>
            </a:r>
            <a:r>
              <a:rPr lang="en-SG" dirty="0">
                <a:sym typeface="Wingdings" panose="05000000000000000000" pitchFamily="2" charset="2"/>
              </a:rPr>
              <a:t> mitigation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5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8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6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Old Iteration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16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updated iteration overview.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slide to explain changes in iteration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3C-0784-4BDC-BF0C-477EB4A90F3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1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73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5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3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9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5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04FB83-CF58-4ADA-B365-1A4548009522}" type="datetimeFigureOut">
              <a:rPr lang="en-GB" smtClean="0"/>
              <a:t>22/10/2017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F6877-4676-4F6B-A1C4-31ADB534CD8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88" y="145599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SG" b="1" dirty="0"/>
              <a:t>Application Demo and Progress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84466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0" y="461405"/>
            <a:ext cx="1219200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1645920"/>
            <a:ext cx="1486127" cy="404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526159"/>
            <a:ext cx="428226" cy="3466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1645920"/>
            <a:ext cx="1541550" cy="40471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1661326"/>
            <a:ext cx="1552795" cy="4047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1645920"/>
            <a:ext cx="1557279" cy="4047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1645920"/>
            <a:ext cx="1614803" cy="4047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1661326"/>
            <a:ext cx="1546147" cy="4047143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20461" y="1658983"/>
            <a:ext cx="1752253" cy="4047143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264311"/>
            <a:ext cx="1259717" cy="94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185540" y="2344419"/>
            <a:ext cx="1207564" cy="852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085680" y="4052312"/>
            <a:ext cx="1404666" cy="882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706581" y="2342891"/>
            <a:ext cx="1256861" cy="852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671842" y="4012400"/>
            <a:ext cx="1327590" cy="1265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293391" y="4196882"/>
            <a:ext cx="1190082" cy="896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18506" y="2382080"/>
            <a:ext cx="1219073" cy="777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55564" y="2229951"/>
            <a:ext cx="1288778" cy="1081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432813"/>
            <a:ext cx="608645" cy="5528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54299" y="3998048"/>
            <a:ext cx="1239753" cy="1279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12010" y="2354103"/>
            <a:ext cx="1244676" cy="820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323518"/>
            <a:ext cx="1395263" cy="812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83039" y="3214481"/>
            <a:ext cx="1619865" cy="1040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cxnSpLocks/>
            <a:stCxn id="142" idx="4"/>
            <a:endCxn id="130" idx="2"/>
          </p:cNvCxnSpPr>
          <p:nvPr/>
        </p:nvCxnSpPr>
        <p:spPr>
          <a:xfrm rot="16200000" flipH="1">
            <a:off x="-111852" y="4312510"/>
            <a:ext cx="1820230" cy="940875"/>
          </a:xfrm>
          <a:prstGeom prst="bentConnector3">
            <a:avLst>
              <a:gd name="adj1" fmla="val 112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cxnSpLocks/>
            <a:stCxn id="130" idx="0"/>
            <a:endCxn id="53" idx="0"/>
          </p:cNvCxnSpPr>
          <p:nvPr/>
        </p:nvCxnSpPr>
        <p:spPr>
          <a:xfrm rot="5400000" flipH="1" flipV="1">
            <a:off x="2030160" y="884461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16200000" flipH="1">
            <a:off x="3557503" y="4927179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cxnSpLocks/>
            <a:stCxn id="54" idx="0"/>
            <a:endCxn id="55" idx="0"/>
          </p:cNvCxnSpPr>
          <p:nvPr/>
        </p:nvCxnSpPr>
        <p:spPr>
          <a:xfrm rot="5400000" flipH="1" flipV="1">
            <a:off x="5105284" y="879429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6200000" flipH="1">
            <a:off x="6677504" y="4902741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16200000" flipH="1">
            <a:off x="8256612" y="857134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9877524" y="4889406"/>
            <a:ext cx="2343" cy="1635784"/>
          </a:xfrm>
          <a:prstGeom prst="bentConnector3">
            <a:avLst>
              <a:gd name="adj1" fmla="val -975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cxnSpLocks/>
            <a:stCxn id="58" idx="0"/>
            <a:endCxn id="131" idx="0"/>
          </p:cNvCxnSpPr>
          <p:nvPr/>
        </p:nvCxnSpPr>
        <p:spPr>
          <a:xfrm rot="16200000" flipH="1">
            <a:off x="10407025" y="1948546"/>
            <a:ext cx="1773830" cy="1194705"/>
          </a:xfrm>
          <a:prstGeom prst="bentConnector3">
            <a:avLst>
              <a:gd name="adj1" fmla="val -12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8D185906-A54C-4CD1-87A1-A5A519E5FAD1}"/>
              </a:ext>
            </a:extLst>
          </p:cNvPr>
          <p:cNvSpPr txBox="1">
            <a:spLocks/>
          </p:cNvSpPr>
          <p:nvPr/>
        </p:nvSpPr>
        <p:spPr>
          <a:xfrm>
            <a:off x="1066800" y="390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3.1 Previous Iteration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422AF4B-3798-464F-AA64-4E4DB277B0E5}"/>
              </a:ext>
            </a:extLst>
          </p:cNvPr>
          <p:cNvSpPr txBox="1"/>
          <p:nvPr/>
        </p:nvSpPr>
        <p:spPr>
          <a:xfrm>
            <a:off x="0" y="383029"/>
            <a:ext cx="1219200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2A87AF-87A6-4ED0-A36B-0FB54943A4A3}"/>
              </a:ext>
            </a:extLst>
          </p:cNvPr>
          <p:cNvSpPr/>
          <p:nvPr/>
        </p:nvSpPr>
        <p:spPr>
          <a:xfrm>
            <a:off x="525637" y="1603657"/>
            <a:ext cx="1486127" cy="4716645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974863-C76C-41A2-9C00-56359A25EE0C}"/>
              </a:ext>
            </a:extLst>
          </p:cNvPr>
          <p:cNvSpPr/>
          <p:nvPr/>
        </p:nvSpPr>
        <p:spPr>
          <a:xfrm>
            <a:off x="36206" y="3790634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1EF6B-4D91-4AD0-A226-9E3AF9BD8451}"/>
              </a:ext>
            </a:extLst>
          </p:cNvPr>
          <p:cNvSpPr/>
          <p:nvPr/>
        </p:nvSpPr>
        <p:spPr>
          <a:xfrm>
            <a:off x="2004803" y="1603657"/>
            <a:ext cx="1541550" cy="4716645"/>
          </a:xfrm>
          <a:prstGeom prst="rect">
            <a:avLst/>
          </a:prstGeom>
          <a:solidFill>
            <a:srgbClr val="FFC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64D1B-E5FB-4596-B4ED-E777B43FD3B6}"/>
              </a:ext>
            </a:extLst>
          </p:cNvPr>
          <p:cNvSpPr/>
          <p:nvPr/>
        </p:nvSpPr>
        <p:spPr>
          <a:xfrm>
            <a:off x="3545778" y="1598524"/>
            <a:ext cx="1552795" cy="4716645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1F179-96D6-4352-B6B8-5CAB08771BCF}"/>
              </a:ext>
            </a:extLst>
          </p:cNvPr>
          <p:cNvSpPr/>
          <p:nvPr/>
        </p:nvSpPr>
        <p:spPr>
          <a:xfrm>
            <a:off x="5096966" y="1606734"/>
            <a:ext cx="1557279" cy="4716645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1DADD-95A8-4EBF-9A50-C2FD514D5B9C}"/>
              </a:ext>
            </a:extLst>
          </p:cNvPr>
          <p:cNvSpPr/>
          <p:nvPr/>
        </p:nvSpPr>
        <p:spPr>
          <a:xfrm>
            <a:off x="6650997" y="1594230"/>
            <a:ext cx="1614803" cy="4716645"/>
          </a:xfrm>
          <a:prstGeom prst="rect">
            <a:avLst/>
          </a:prstGeom>
          <a:solidFill>
            <a:srgbClr val="00B0F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F64D6-5D66-4DFF-81BA-CB9AD1B5AB91}"/>
              </a:ext>
            </a:extLst>
          </p:cNvPr>
          <p:cNvSpPr/>
          <p:nvPr/>
        </p:nvSpPr>
        <p:spPr>
          <a:xfrm>
            <a:off x="8268876" y="1590782"/>
            <a:ext cx="1546147" cy="4716645"/>
          </a:xfrm>
          <a:prstGeom prst="rect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7B7AF-4EE1-4A1F-AE03-25162CB1FF45}"/>
              </a:ext>
            </a:extLst>
          </p:cNvPr>
          <p:cNvSpPr/>
          <p:nvPr/>
        </p:nvSpPr>
        <p:spPr>
          <a:xfrm>
            <a:off x="9802217" y="1581355"/>
            <a:ext cx="1752253" cy="471664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Iteration</a:t>
            </a:r>
            <a:r>
              <a:rPr lang="en-SG" b="1" dirty="0">
                <a:solidFill>
                  <a:sysClr val="windowText" lastClr="000000"/>
                </a:solidFill>
              </a:rPr>
              <a:t> </a:t>
            </a:r>
            <a:r>
              <a:rPr lang="en-SG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2B036-AAB1-4C12-A129-0D4CF102D10B}"/>
              </a:ext>
            </a:extLst>
          </p:cNvPr>
          <p:cNvSpPr/>
          <p:nvPr/>
        </p:nvSpPr>
        <p:spPr>
          <a:xfrm>
            <a:off x="638705" y="3465287"/>
            <a:ext cx="1259717" cy="1030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30F57-E84A-491C-83ED-A9FCDC71C9D8}"/>
              </a:ext>
            </a:extLst>
          </p:cNvPr>
          <p:cNvSpPr/>
          <p:nvPr/>
        </p:nvSpPr>
        <p:spPr>
          <a:xfrm>
            <a:off x="2211159" y="2104732"/>
            <a:ext cx="1207564" cy="93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6B735-1C92-42A2-A1C0-1A94E73D0F33}"/>
              </a:ext>
            </a:extLst>
          </p:cNvPr>
          <p:cNvSpPr/>
          <p:nvPr/>
        </p:nvSpPr>
        <p:spPr>
          <a:xfrm>
            <a:off x="2094470" y="4979772"/>
            <a:ext cx="1404666" cy="965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36E43-C587-4E4E-979D-15D95CAA242A}"/>
              </a:ext>
            </a:extLst>
          </p:cNvPr>
          <p:cNvSpPr/>
          <p:nvPr/>
        </p:nvSpPr>
        <p:spPr>
          <a:xfrm>
            <a:off x="3720626" y="2104732"/>
            <a:ext cx="1312546" cy="933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108D6-FE2D-4B9A-898B-2FACB0FAA13B}"/>
              </a:ext>
            </a:extLst>
          </p:cNvPr>
          <p:cNvSpPr/>
          <p:nvPr/>
        </p:nvSpPr>
        <p:spPr>
          <a:xfrm>
            <a:off x="5278987" y="3631866"/>
            <a:ext cx="1190082" cy="84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F9806-F3C8-4A6D-B687-38DE0DA23B01}"/>
              </a:ext>
            </a:extLst>
          </p:cNvPr>
          <p:cNvSpPr/>
          <p:nvPr/>
        </p:nvSpPr>
        <p:spPr>
          <a:xfrm>
            <a:off x="5254825" y="5037132"/>
            <a:ext cx="1219073" cy="851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03A73F-BFAA-4A54-9F7D-7262F3D18F05}"/>
              </a:ext>
            </a:extLst>
          </p:cNvPr>
          <p:cNvSpPr/>
          <p:nvPr/>
        </p:nvSpPr>
        <p:spPr>
          <a:xfrm>
            <a:off x="11561309" y="3677806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9604D-9416-4E28-A254-AA6D41FD6255}"/>
              </a:ext>
            </a:extLst>
          </p:cNvPr>
          <p:cNvSpPr/>
          <p:nvPr/>
        </p:nvSpPr>
        <p:spPr>
          <a:xfrm>
            <a:off x="8420429" y="2122626"/>
            <a:ext cx="1244676" cy="897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887AC-6D2B-44F4-A593-E1778BCFCA46}"/>
              </a:ext>
            </a:extLst>
          </p:cNvPr>
          <p:cNvSpPr/>
          <p:nvPr/>
        </p:nvSpPr>
        <p:spPr>
          <a:xfrm>
            <a:off x="8304277" y="5129346"/>
            <a:ext cx="1448758" cy="75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8F6A6-AD65-4CEB-B49F-214E3FA3C845}"/>
              </a:ext>
            </a:extLst>
          </p:cNvPr>
          <p:cNvSpPr/>
          <p:nvPr/>
        </p:nvSpPr>
        <p:spPr>
          <a:xfrm>
            <a:off x="9903969" y="3424959"/>
            <a:ext cx="1590088" cy="1048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6906B3-E128-446D-912A-C85554E6817C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-315606" y="4735995"/>
            <a:ext cx="2150232" cy="1018382"/>
          </a:xfrm>
          <a:prstGeom prst="bentConnector3">
            <a:avLst>
              <a:gd name="adj1" fmla="val 11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54BA1E-9413-4EB2-A9B3-170E7D77EE36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022139" y="850219"/>
            <a:ext cx="12700" cy="15068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F70383-FEEF-4F39-B504-4E8D054A41B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3546310" y="5544437"/>
            <a:ext cx="5133" cy="1546598"/>
          </a:xfrm>
          <a:prstGeom prst="bentConnector3">
            <a:avLst>
              <a:gd name="adj1" fmla="val -445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4D3474-FE80-451C-9AAA-AE087AB88BC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094786" y="825914"/>
            <a:ext cx="8210" cy="1553430"/>
          </a:xfrm>
          <a:prstGeom prst="bentConnector3">
            <a:avLst>
              <a:gd name="adj1" fmla="val -2784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6B52F93-E16B-437B-AFE9-5E01D69A3C06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6660750" y="5525730"/>
            <a:ext cx="12504" cy="1582793"/>
          </a:xfrm>
          <a:prstGeom prst="bentConnector3">
            <a:avLst>
              <a:gd name="adj1" fmla="val -1828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426D89-C3EA-4609-BE61-48CFCED42C7B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248450" y="800731"/>
            <a:ext cx="3448" cy="1583551"/>
          </a:xfrm>
          <a:prstGeom prst="bentConnector3">
            <a:avLst>
              <a:gd name="adj1" fmla="val 6729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6C3FC08-0DF9-4BCB-8E10-184CE96D1F34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9855433" y="5484517"/>
            <a:ext cx="9427" cy="1636394"/>
          </a:xfrm>
          <a:prstGeom prst="bentConnector3">
            <a:avLst>
              <a:gd name="adj1" fmla="val -2424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6A91C3-62E0-474E-A632-6A10ACDE1AC9}"/>
              </a:ext>
            </a:extLst>
          </p:cNvPr>
          <p:cNvCxnSpPr>
            <a:cxnSpLocks/>
            <a:stCxn id="9" idx="0"/>
            <a:endCxn id="16" idx="0"/>
          </p:cNvCxnSpPr>
          <p:nvPr/>
        </p:nvCxnSpPr>
        <p:spPr>
          <a:xfrm rot="16200000" flipH="1">
            <a:off x="10223762" y="2035936"/>
            <a:ext cx="2096451" cy="1187288"/>
          </a:xfrm>
          <a:prstGeom prst="bentConnector3">
            <a:avLst>
              <a:gd name="adj1" fmla="val -10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A8F648-0E41-4DE7-8FE8-69927CAB8B2D}"/>
              </a:ext>
            </a:extLst>
          </p:cNvPr>
          <p:cNvSpPr/>
          <p:nvPr/>
        </p:nvSpPr>
        <p:spPr>
          <a:xfrm>
            <a:off x="6847149" y="3287851"/>
            <a:ext cx="1327590" cy="138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 K Functions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E2701-19A1-4CC9-B690-DA388D63605A}"/>
              </a:ext>
            </a:extLst>
          </p:cNvPr>
          <p:cNvSpPr/>
          <p:nvPr/>
        </p:nvSpPr>
        <p:spPr>
          <a:xfrm>
            <a:off x="3625871" y="4979772"/>
            <a:ext cx="1404666" cy="965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FC8B1-1A01-49EF-9CF6-3AAD94094E57}"/>
              </a:ext>
            </a:extLst>
          </p:cNvPr>
          <p:cNvSpPr/>
          <p:nvPr/>
        </p:nvSpPr>
        <p:spPr>
          <a:xfrm>
            <a:off x="5145215" y="2092179"/>
            <a:ext cx="1404369" cy="130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Advanced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29EF8-BC0F-4E3F-9D0C-A6BF4CC02B53}"/>
              </a:ext>
            </a:extLst>
          </p:cNvPr>
          <p:cNvSpPr/>
          <p:nvPr/>
        </p:nvSpPr>
        <p:spPr>
          <a:xfrm>
            <a:off x="8417019" y="3400099"/>
            <a:ext cx="1244676" cy="116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UAT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updates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99350A1-FAD3-481D-AA3A-E625FF5A3137}"/>
              </a:ext>
            </a:extLst>
          </p:cNvPr>
          <p:cNvSpPr txBox="1">
            <a:spLocks/>
          </p:cNvSpPr>
          <p:nvPr/>
        </p:nvSpPr>
        <p:spPr>
          <a:xfrm>
            <a:off x="1066800" y="39060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3.2 New Iteration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1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47A2-6DE8-45D7-9E59-FFA7BF1EE211}"/>
              </a:ext>
            </a:extLst>
          </p:cNvPr>
          <p:cNvSpPr txBox="1">
            <a:spLocks/>
          </p:cNvSpPr>
          <p:nvPr/>
        </p:nvSpPr>
        <p:spPr>
          <a:xfrm>
            <a:off x="1066800" y="82338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3.3 Updates in New Iteration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C2454A-2340-4741-84E4-E6D06E53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54717"/>
              </p:ext>
            </p:extLst>
          </p:nvPr>
        </p:nvGraphicFramePr>
        <p:xfrm>
          <a:off x="1066800" y="2274145"/>
          <a:ext cx="10058400" cy="31479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06729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14415949"/>
                    </a:ext>
                  </a:extLst>
                </a:gridCol>
              </a:tblGrid>
              <a:tr h="679067">
                <a:tc>
                  <a:txBody>
                    <a:bodyPr/>
                    <a:lstStyle/>
                    <a:p>
                      <a:r>
                        <a:rPr lang="en-US" sz="2400" dirty="0"/>
                        <a:t>Actions Taken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Reasons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2570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2400" dirty="0"/>
                        <a:t>Bootstrap functionality was stretched through 2 iterations.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Bootstrap validation task was a spillover from iteration 2 to 3.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52185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r>
                        <a:rPr lang="en-US" sz="2400" dirty="0"/>
                        <a:t>Student Breakdown Report was spilt into basic and advanced functionality.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function was a spillover function from iteration 3 to 4.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1898"/>
                  </a:ext>
                </a:extLst>
              </a:tr>
              <a:tr h="679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Shifted all Top K functions into iteration 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functionality easier to be done together.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0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7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Updated Iteration Timeline</a:t>
            </a:r>
          </a:p>
        </p:txBody>
      </p:sp>
    </p:spTree>
    <p:extLst>
      <p:ext uri="{BB962C8B-B14F-4D97-AF65-F5344CB8AC3E}">
        <p14:creationId xmlns:p14="http://schemas.microsoft.com/office/powerpoint/2010/main" val="16314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040236"/>
              </p:ext>
            </p:extLst>
          </p:nvPr>
        </p:nvGraphicFramePr>
        <p:xfrm>
          <a:off x="0" y="0"/>
          <a:ext cx="12191998" cy="6917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49845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Week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Milestones/Tasks Done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10832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dirty="0"/>
                        <a:t>Determine Schedule Backbone</a:t>
                      </a:r>
                    </a:p>
                    <a:p>
                      <a:pPr lvl="1"/>
                      <a:r>
                        <a:rPr lang="en-SG" sz="1800" b="0" dirty="0"/>
                        <a:t>Design</a:t>
                      </a:r>
                      <a:r>
                        <a:rPr lang="en-SG" sz="1800" b="0" baseline="0" dirty="0"/>
                        <a:t> Diagrams</a:t>
                      </a:r>
                    </a:p>
                    <a:p>
                      <a:pPr lvl="1"/>
                      <a:r>
                        <a:rPr lang="en-SG" sz="1800" b="0" baseline="0" dirty="0"/>
                        <a:t>Setting Metrics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112555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Diagrams</a:t>
                      </a:r>
                    </a:p>
                    <a:p>
                      <a:pPr lvl="1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SG" sz="1800" b="0" dirty="0"/>
                    </a:p>
                    <a:p>
                      <a:pPr lvl="1"/>
                      <a:r>
                        <a:rPr lang="en-SG" sz="1800" b="0" dirty="0"/>
                        <a:t>Bootstrap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945607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0" u="none" dirty="0"/>
                        <a:t>Bootstrap Validation</a:t>
                      </a:r>
                    </a:p>
                    <a:p>
                      <a:pPr lvl="1"/>
                      <a:r>
                        <a:rPr lang="en-SG" sz="18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800" b="0" dirty="0"/>
                        <a:t>Basic Student Breakdown Report</a:t>
                      </a:r>
                      <a:br>
                        <a:rPr lang="en-SG" sz="1800" b="0" dirty="0"/>
                      </a:br>
                      <a:r>
                        <a:rPr lang="en-SG" sz="1800" b="0" dirty="0"/>
                        <a:t>Web UI</a:t>
                      </a:r>
                    </a:p>
                    <a:p>
                      <a:pPr lvl="1"/>
                      <a:r>
                        <a:rPr lang="en-SG" sz="1800" b="0" dirty="0"/>
                        <a:t>JSON Authenticate</a:t>
                      </a:r>
                    </a:p>
                    <a:p>
                      <a:pPr lvl="1"/>
                      <a:r>
                        <a:rPr lang="en-SG" sz="1800" b="1" u="sng" dirty="0"/>
                        <a:t>PM Review</a:t>
                      </a:r>
                    </a:p>
                    <a:p>
                      <a:pPr lvl="1"/>
                      <a:r>
                        <a:rPr lang="en-SG" sz="18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226414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Student Breakdown Report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 (AGI)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Bootstrap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317367"/>
              </p:ext>
            </p:extLst>
          </p:nvPr>
        </p:nvGraphicFramePr>
        <p:xfrm>
          <a:off x="0" y="1"/>
          <a:ext cx="12191998" cy="6849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51334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Week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Milestones/Tasks Done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254473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1" u="sng" dirty="0"/>
                        <a:t>Supervisor Meeting 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functions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 Heat Map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AGI</a:t>
                      </a:r>
                      <a:b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SG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Top k Functions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</a:p>
                    <a:p>
                      <a:pPr lvl="1"/>
                      <a:r>
                        <a:rPr lang="en-SG" sz="18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203734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u="none" strike="noStrike" dirty="0">
                          <a:effectLst/>
                        </a:rPr>
                        <a:t>Iteration 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u="none" dirty="0"/>
                        <a:t>Post UAT application improvements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Deployment</a:t>
                      </a:r>
                      <a:endParaRPr lang="en-SG" sz="1800" b="0" u="none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/>
                        <a:t>Final Presentation Preparation</a:t>
                      </a:r>
                      <a:br>
                        <a:rPr lang="en-SG" sz="1800" b="0" dirty="0"/>
                      </a:br>
                      <a:r>
                        <a:rPr lang="en-SG" sz="1800" b="1" u="sng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75454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800" b="1" u="sng" dirty="0"/>
                        <a:t>Presentation</a:t>
                      </a:r>
                      <a:endParaRPr lang="en-SG" sz="18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2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Progress Updates</a:t>
            </a:r>
          </a:p>
        </p:txBody>
      </p:sp>
    </p:spTree>
    <p:extLst>
      <p:ext uri="{BB962C8B-B14F-4D97-AF65-F5344CB8AC3E}">
        <p14:creationId xmlns:p14="http://schemas.microsoft.com/office/powerpoint/2010/main" val="93312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What have we done?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57B2-1DAA-4296-8455-8AB3D984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04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Current Iteration: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Iteration 4 (End date 24th October)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3016154"/>
            <a:ext cx="4558937" cy="329320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Application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Student Breakdown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Heat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AGI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Authenticate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Bootstrap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25D6F-015F-431F-A05D-067A425F9DCE}"/>
              </a:ext>
            </a:extLst>
          </p:cNvPr>
          <p:cNvSpPr txBox="1">
            <a:spLocks/>
          </p:cNvSpPr>
          <p:nvPr/>
        </p:nvSpPr>
        <p:spPr>
          <a:xfrm>
            <a:off x="5656217" y="3492795"/>
            <a:ext cx="4558937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2B124-BA43-435D-9A56-9D28B0989817}"/>
              </a:ext>
            </a:extLst>
          </p:cNvPr>
          <p:cNvSpPr txBox="1">
            <a:spLocks/>
          </p:cNvSpPr>
          <p:nvPr/>
        </p:nvSpPr>
        <p:spPr>
          <a:xfrm>
            <a:off x="6126480" y="3016154"/>
            <a:ext cx="4558937" cy="32932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Uncompleted Application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Top K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JSON for other Features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82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What have we done?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2140944"/>
            <a:ext cx="4558937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Milestones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PM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Supervisor Meeting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of App Demo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6CE6B-977E-4C9D-90C0-ABCD23B3061C}"/>
              </a:ext>
            </a:extLst>
          </p:cNvPr>
          <p:cNvSpPr txBox="1">
            <a:spLocks/>
          </p:cNvSpPr>
          <p:nvPr/>
        </p:nvSpPr>
        <p:spPr>
          <a:xfrm>
            <a:off x="5656217" y="2140943"/>
            <a:ext cx="4558937" cy="3763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Milestones left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 Demo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Supervisor Meeting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for UAT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App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Preparation for Final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347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3CD-B597-42C6-A7FB-9F371009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6821"/>
            <a:ext cx="10058400" cy="1151471"/>
          </a:xfrm>
        </p:spPr>
        <p:txBody>
          <a:bodyPr/>
          <a:lstStyle/>
          <a:p>
            <a:r>
              <a:rPr lang="en-US" dirty="0"/>
              <a:t>3.5 Challenges Faced – Spill over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5CCE1-0D5C-41B4-9F63-AEFBE6A3A370}"/>
              </a:ext>
            </a:extLst>
          </p:cNvPr>
          <p:cNvSpPr txBox="1">
            <a:spLocks/>
          </p:cNvSpPr>
          <p:nvPr/>
        </p:nvSpPr>
        <p:spPr>
          <a:xfrm>
            <a:off x="1097280" y="3016155"/>
            <a:ext cx="10058400" cy="26203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A8E54-A46D-4F3C-80A3-40DC2644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80659"/>
              </p:ext>
            </p:extLst>
          </p:nvPr>
        </p:nvGraphicFramePr>
        <p:xfrm>
          <a:off x="372291" y="1416547"/>
          <a:ext cx="11508377" cy="48725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Tasks Spilled Over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Problem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Action Taken</a:t>
                      </a:r>
                      <a:endParaRPr lang="en-GB" sz="24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9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2 requests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457200" lvl="1" indent="0" algn="l" fontAlgn="b">
                        <a:buFontTx/>
                        <a:buNone/>
                      </a:pPr>
                      <a:r>
                        <a:rPr lang="en-SG" sz="2400" u="none" strike="noStrike" dirty="0">
                          <a:effectLst/>
                        </a:rPr>
                        <a:t>Had issues with functionality of Student Breakdown Report - storing of intermediate values of raw count values and percentage values when user selected two or three options for breakdown report.</a:t>
                      </a:r>
                    </a:p>
                    <a:p>
                      <a:pPr marL="457200" lvl="1" indent="0" algn="l" fontAlgn="b">
                        <a:buFontTx/>
                        <a:buNone/>
                      </a:pPr>
                      <a:endParaRPr lang="en-SG" sz="2400" u="none" strike="noStrike" dirty="0">
                        <a:effectLst/>
                      </a:endParaRPr>
                    </a:p>
                    <a:p>
                      <a:pPr marL="457200" lvl="1" indent="0" algn="l" fontAlgn="b">
                        <a:buFontTx/>
                        <a:buNone/>
                      </a:pPr>
                      <a:r>
                        <a:rPr lang="en-SG" sz="2400" u="none" strike="noStrike" dirty="0">
                          <a:effectLst/>
                        </a:rPr>
                        <a:t>Printing of the results on the view page appropriately based on the user’s choice of option.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2400" dirty="0"/>
                        <a:t>We planned for the tasks to be completed in the early half of iteration 4.</a:t>
                      </a:r>
                    </a:p>
                    <a:p>
                      <a:pPr marL="457200" lvl="1" indent="0" algn="l">
                        <a:buFontTx/>
                        <a:buNone/>
                      </a:pPr>
                      <a:endParaRPr lang="en-US" sz="2400" dirty="0"/>
                    </a:p>
                    <a:p>
                      <a:pPr marL="457200" lvl="1" indent="0" algn="l">
                        <a:buFontTx/>
                        <a:buNone/>
                      </a:pPr>
                      <a:r>
                        <a:rPr lang="en-US" sz="2400" dirty="0"/>
                        <a:t>The programming pair for the spillover task was in charge of completing the spillover task.</a:t>
                      </a:r>
                      <a:endParaRPr lang="en-GB" sz="2400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84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2 requests and</a:t>
                      </a:r>
                      <a:br>
                        <a:rPr lang="en-GB" sz="2400" dirty="0">
                          <a:effectLst/>
                        </a:rPr>
                      </a:br>
                      <a:r>
                        <a:rPr lang="en-GB" sz="2400" dirty="0">
                          <a:effectLst/>
                        </a:rPr>
                        <a:t>Chart for one request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932849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Advanced breakdown 3 requests and output for two and three requests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74425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Testing of Advanced Breakdown request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  <a:tr h="79071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2400" dirty="0">
                          <a:effectLst/>
                        </a:rPr>
                        <a:t>Debugging of Advanced Breakdown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8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876481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85129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>
                <a:solidFill>
                  <a:schemeClr val="accent1">
                    <a:lumMod val="75000"/>
                  </a:schemeClr>
                </a:solidFill>
              </a:rPr>
              <a:t>Team NO S.I.S.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168283" y="594911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19074" y="594911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8A03DD-4201-45E9-A74C-0D6AB0CE984C}"/>
              </a:ext>
            </a:extLst>
          </p:cNvPr>
          <p:cNvSpPr txBox="1">
            <a:spLocks/>
          </p:cNvSpPr>
          <p:nvPr/>
        </p:nvSpPr>
        <p:spPr>
          <a:xfrm>
            <a:off x="1394271" y="3634904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SG" sz="2800" b="1" dirty="0"/>
              <a:t>Joleen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7220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73969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E5358B-21E0-44A0-8961-18255E6DDF48}"/>
              </a:ext>
            </a:extLst>
          </p:cNvPr>
          <p:cNvSpPr/>
          <p:nvPr/>
        </p:nvSpPr>
        <p:spPr>
          <a:xfrm>
            <a:off x="4613068" y="748951"/>
            <a:ext cx="6287542" cy="3036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8E925-346E-498C-B997-4C0A1BE88245}"/>
              </a:ext>
            </a:extLst>
          </p:cNvPr>
          <p:cNvSpPr/>
          <p:nvPr/>
        </p:nvSpPr>
        <p:spPr>
          <a:xfrm>
            <a:off x="696133" y="733413"/>
            <a:ext cx="3665617" cy="2321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6FC9D-604A-4A77-BD9F-E85C003B086A}"/>
              </a:ext>
            </a:extLst>
          </p:cNvPr>
          <p:cNvSpPr/>
          <p:nvPr/>
        </p:nvSpPr>
        <p:spPr>
          <a:xfrm>
            <a:off x="834381" y="3088544"/>
            <a:ext cx="7889496" cy="3558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9DA2D-A6AA-4AF7-A437-7B6AD74DD3B4}"/>
              </a:ext>
            </a:extLst>
          </p:cNvPr>
          <p:cNvSpPr/>
          <p:nvPr/>
        </p:nvSpPr>
        <p:spPr>
          <a:xfrm>
            <a:off x="9840629" y="536623"/>
            <a:ext cx="2031458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2034F8-AD6F-44D7-A1CC-05168E0ADBC6}"/>
              </a:ext>
            </a:extLst>
          </p:cNvPr>
          <p:cNvSpPr/>
          <p:nvPr/>
        </p:nvSpPr>
        <p:spPr>
          <a:xfrm>
            <a:off x="11618495" y="2870563"/>
            <a:ext cx="573505" cy="6555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2B923-EFFF-468C-A045-8BF3ABC5913F}"/>
              </a:ext>
            </a:extLst>
          </p:cNvPr>
          <p:cNvSpPr/>
          <p:nvPr/>
        </p:nvSpPr>
        <p:spPr>
          <a:xfrm>
            <a:off x="8909365" y="2252504"/>
            <a:ext cx="1286071" cy="13335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3DF6E-F9B8-40F8-9AC1-F8E6189900E3}"/>
              </a:ext>
            </a:extLst>
          </p:cNvPr>
          <p:cNvSpPr/>
          <p:nvPr/>
        </p:nvSpPr>
        <p:spPr>
          <a:xfrm>
            <a:off x="10309846" y="1140193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and debug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F992D-793D-4965-96CF-89DCEA5EDFFE}"/>
              </a:ext>
            </a:extLst>
          </p:cNvPr>
          <p:cNvSpPr/>
          <p:nvPr/>
        </p:nvSpPr>
        <p:spPr>
          <a:xfrm>
            <a:off x="809949" y="2200914"/>
            <a:ext cx="3421792" cy="79528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10700-D9C0-447A-B2AF-5DFDE2A771B8}"/>
              </a:ext>
            </a:extLst>
          </p:cNvPr>
          <p:cNvSpPr/>
          <p:nvPr/>
        </p:nvSpPr>
        <p:spPr>
          <a:xfrm>
            <a:off x="2717703" y="124102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8AC57-BA48-4F93-B39D-C7F5CD485660}"/>
              </a:ext>
            </a:extLst>
          </p:cNvPr>
          <p:cNvSpPr/>
          <p:nvPr/>
        </p:nvSpPr>
        <p:spPr>
          <a:xfrm>
            <a:off x="5607365" y="4436387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28924-FEC8-47C5-82E6-20D2BC472D1C}"/>
              </a:ext>
            </a:extLst>
          </p:cNvPr>
          <p:cNvSpPr/>
          <p:nvPr/>
        </p:nvSpPr>
        <p:spPr>
          <a:xfrm>
            <a:off x="920768" y="1236329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A0829B-88EF-474D-BAC7-E5AB9E4CB197}"/>
              </a:ext>
            </a:extLst>
          </p:cNvPr>
          <p:cNvSpPr/>
          <p:nvPr/>
        </p:nvSpPr>
        <p:spPr>
          <a:xfrm>
            <a:off x="-914" y="274424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38A3B92-7F42-4B26-BA9D-0A5B8F194D7E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rot="5400000" flipH="1" flipV="1">
            <a:off x="475052" y="2409343"/>
            <a:ext cx="145685" cy="524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361E0-6869-4187-AACD-3ED781515200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0014B-C8D0-414C-8ED2-416DA97E4C89}"/>
              </a:ext>
            </a:extLst>
          </p:cNvPr>
          <p:cNvSpPr/>
          <p:nvPr/>
        </p:nvSpPr>
        <p:spPr>
          <a:xfrm>
            <a:off x="2985373" y="4064502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23AB1-0460-4E0E-9C39-CBC0A6404D06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AADD6-545B-488B-8DE2-67D4E27D4BB5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3C300-7382-48C3-9480-258DAFE0823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one request(2 day)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AF496-954D-4A39-9EE4-10DBF3640BE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9373" y="4493815"/>
            <a:ext cx="4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1F505-410D-4578-881B-61521B97AE1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2407877" y="1591675"/>
            <a:ext cx="309826" cy="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7A895-2096-42B4-AD52-F5A27ADDE38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158C1B-B584-4AF9-9596-05DDF3C8C0CC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Student breakdown two request(1day)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D3BEC-2269-48E8-953D-6274BB4203B5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07B34-D7F7-4132-A740-427028917D30}"/>
              </a:ext>
            </a:extLst>
          </p:cNvPr>
          <p:cNvSpPr/>
          <p:nvPr/>
        </p:nvSpPr>
        <p:spPr>
          <a:xfrm>
            <a:off x="6812668" y="5475497"/>
            <a:ext cx="1681802" cy="9626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student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22D5C-5E74-41A0-BE41-0E02175BB6A2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E9E859-7528-4E7C-808A-4B940D23621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6454917" y="5956843"/>
            <a:ext cx="357751" cy="2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956EC-C5B1-439C-9B5F-5506A553A407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(2 day)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F74E8D-362C-477E-BDCA-88E6681975AD}"/>
              </a:ext>
            </a:extLst>
          </p:cNvPr>
          <p:cNvCxnSpPr>
            <a:stCxn id="21" idx="0"/>
            <a:endCxn id="22" idx="1"/>
          </p:cNvCxnSpPr>
          <p:nvPr/>
        </p:nvCxnSpPr>
        <p:spPr>
          <a:xfrm rot="5400000" flipH="1" flipV="1">
            <a:off x="4083792" y="3421595"/>
            <a:ext cx="288625" cy="997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0F1976-A4BC-4FC0-9B73-DC7449BF0B82}"/>
              </a:ext>
            </a:extLst>
          </p:cNvPr>
          <p:cNvCxnSpPr>
            <a:cxnSpLocks/>
            <a:stCxn id="22" idx="0"/>
            <a:endCxn id="3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550BE-1B52-4C1B-9C5C-14E671305AFE}"/>
              </a:ext>
            </a:extLst>
          </p:cNvPr>
          <p:cNvSpPr/>
          <p:nvPr/>
        </p:nvSpPr>
        <p:spPr>
          <a:xfrm>
            <a:off x="6757602" y="1258501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BDC512-24D7-41C1-B799-3079FF18B6A3}"/>
              </a:ext>
            </a:extLst>
          </p:cNvPr>
          <p:cNvSpPr/>
          <p:nvPr/>
        </p:nvSpPr>
        <p:spPr>
          <a:xfrm>
            <a:off x="9513519" y="3775877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45A09C-5769-4B20-8F35-25767551EA2C}"/>
              </a:ext>
            </a:extLst>
          </p:cNvPr>
          <p:cNvSpPr/>
          <p:nvPr/>
        </p:nvSpPr>
        <p:spPr>
          <a:xfrm>
            <a:off x="9626642" y="4436279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(2 day)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AF78BE-25E8-4FEA-8C35-7AA55598256A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H="1" flipV="1">
            <a:off x="7626036" y="2414228"/>
            <a:ext cx="33942" cy="8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CFBABDA-2C5C-476A-B10B-CB760E8DB084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8545460" y="4817894"/>
            <a:ext cx="2126333" cy="1014123"/>
          </a:xfrm>
          <a:prstGeom prst="bentConnector4">
            <a:avLst>
              <a:gd name="adj1" fmla="val 25424"/>
              <a:gd name="adj2" fmla="val 122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AC4C925-06E4-41A4-8A0A-31DC8EBFB875}"/>
              </a:ext>
            </a:extLst>
          </p:cNvPr>
          <p:cNvCxnSpPr>
            <a:cxnSpLocks/>
            <a:stCxn id="34" idx="3"/>
            <a:endCxn id="12" idx="0"/>
          </p:cNvCxnSpPr>
          <p:nvPr/>
        </p:nvCxnSpPr>
        <p:spPr>
          <a:xfrm flipH="1">
            <a:off x="6245087" y="2019393"/>
            <a:ext cx="49830" cy="2416994"/>
          </a:xfrm>
          <a:prstGeom prst="bentConnector4">
            <a:avLst>
              <a:gd name="adj1" fmla="val -458760"/>
              <a:gd name="adj2" fmla="val 92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39822-7F6B-45A5-BA5F-A3E38ED1EAAE}"/>
              </a:ext>
            </a:extLst>
          </p:cNvPr>
          <p:cNvSpPr/>
          <p:nvPr/>
        </p:nvSpPr>
        <p:spPr>
          <a:xfrm>
            <a:off x="7110102" y="4422278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FA245C-E520-4391-A33A-F4EB3ACC962A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6882809" y="4817894"/>
            <a:ext cx="227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17532D-CEC2-4803-BFCE-A11B67A77BFD}"/>
              </a:ext>
            </a:extLst>
          </p:cNvPr>
          <p:cNvCxnSpPr>
            <a:cxnSpLocks/>
          </p:cNvCxnSpPr>
          <p:nvPr/>
        </p:nvCxnSpPr>
        <p:spPr>
          <a:xfrm flipH="1" flipV="1">
            <a:off x="7622738" y="4202315"/>
            <a:ext cx="554012" cy="1825537"/>
          </a:xfrm>
          <a:prstGeom prst="bentConnector4">
            <a:avLst>
              <a:gd name="adj1" fmla="val -88372"/>
              <a:gd name="adj2" fmla="val 95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CB8223-3748-4C30-9318-3489ABF69F8E}"/>
              </a:ext>
            </a:extLst>
          </p:cNvPr>
          <p:cNvSpPr txBox="1"/>
          <p:nvPr/>
        </p:nvSpPr>
        <p:spPr>
          <a:xfrm>
            <a:off x="4633883" y="932755"/>
            <a:ext cx="24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Testing</a:t>
            </a:r>
            <a:endParaRPr lang="en-GB" sz="2800" b="1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5AB8E5E5-CE0D-4672-B9E9-6E2B3F724FF9}"/>
              </a:ext>
            </a:extLst>
          </p:cNvPr>
          <p:cNvSpPr txBox="1">
            <a:spLocks/>
          </p:cNvSpPr>
          <p:nvPr/>
        </p:nvSpPr>
        <p:spPr>
          <a:xfrm>
            <a:off x="99035" y="148127"/>
            <a:ext cx="12097004" cy="14099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u="sng" dirty="0">
                <a:solidFill>
                  <a:srgbClr val="E09878"/>
                </a:solidFill>
              </a:rPr>
              <a:t>Iteration 3 </a:t>
            </a:r>
            <a:r>
              <a:rPr lang="en-SG" sz="3200" b="1" u="sng" dirty="0">
                <a:solidFill>
                  <a:schemeClr val="tx1"/>
                </a:solidFill>
              </a:rPr>
              <a:t>Critical Path: 12 days , Slack: 2 days</a:t>
            </a:r>
            <a:br>
              <a:rPr lang="en-SG" sz="3200" b="1" u="sng" dirty="0">
                <a:solidFill>
                  <a:schemeClr val="tx1"/>
                </a:solidFill>
              </a:rPr>
            </a:br>
            <a:endParaRPr lang="en-SG" sz="3200" b="1" dirty="0">
              <a:solidFill>
                <a:schemeClr val="tx1"/>
              </a:solidFill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A80E772-459B-4E0E-8A38-8105E364A8C0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rot="5400000" flipH="1" flipV="1">
            <a:off x="27450" y="1850923"/>
            <a:ext cx="1151706" cy="634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7B9F0F9-68E0-46A9-85D1-98552C1F236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1573221" y="3172321"/>
            <a:ext cx="1123750" cy="77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6834677-EEEF-4F39-A2A6-54EBA7D31F02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5400000">
            <a:off x="252721" y="3713605"/>
            <a:ext cx="2934934" cy="1617508"/>
          </a:xfrm>
          <a:prstGeom prst="bentConnector4">
            <a:avLst>
              <a:gd name="adj1" fmla="val 16689"/>
              <a:gd name="adj2" fmla="val 120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00BB68B-537A-4B09-8376-A79019C5BC6C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10852805" y="1818120"/>
            <a:ext cx="1407536" cy="697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75C500F-E69B-402B-BF30-E457C0686BC9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9573469" y="1516128"/>
            <a:ext cx="715308" cy="757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3550EE7-D55B-4FE9-A210-BF9E9F17A9AC}"/>
              </a:ext>
            </a:extLst>
          </p:cNvPr>
          <p:cNvCxnSpPr>
            <a:cxnSpLocks/>
            <a:stCxn id="39" idx="0"/>
            <a:endCxn id="8" idx="3"/>
          </p:cNvCxnSpPr>
          <p:nvPr/>
        </p:nvCxnSpPr>
        <p:spPr>
          <a:xfrm rot="16200000" flipV="1">
            <a:off x="9675119" y="3439604"/>
            <a:ext cx="1516992" cy="476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7F9B44D-AA49-4675-BC15-D476DB2A371A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8494470" y="1836365"/>
            <a:ext cx="1132172" cy="3297783"/>
          </a:xfrm>
          <a:prstGeom prst="bentConnector3">
            <a:avLst>
              <a:gd name="adj1" fmla="val 3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660AF9-C14A-4FF4-A3C9-EBA303B73DD4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97673-4DB1-43CD-8F8B-A1EBC29B4246}"/>
              </a:ext>
            </a:extLst>
          </p:cNvPr>
          <p:cNvSpPr/>
          <p:nvPr/>
        </p:nvSpPr>
        <p:spPr>
          <a:xfrm>
            <a:off x="622667" y="641933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8490FA-5C46-4E54-9EA2-9A3734AA14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4 </a:t>
            </a:r>
            <a:r>
              <a:rPr lang="en-SG" b="1" u="sng" dirty="0">
                <a:solidFill>
                  <a:schemeClr val="tx1"/>
                </a:solidFill>
              </a:rPr>
              <a:t>Critical Path: 14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9E7E8-DE43-4CE7-BA3C-45B5BDE71668}"/>
              </a:ext>
            </a:extLst>
          </p:cNvPr>
          <p:cNvSpPr/>
          <p:nvPr/>
        </p:nvSpPr>
        <p:spPr>
          <a:xfrm>
            <a:off x="3598659" y="669382"/>
            <a:ext cx="7563266" cy="2504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C4F23-CFF9-4EEB-8D17-5C6A03A01AFD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F20E0-8376-4F3C-A006-347DE59666F1}"/>
              </a:ext>
            </a:extLst>
          </p:cNvPr>
          <p:cNvSpPr/>
          <p:nvPr/>
        </p:nvSpPr>
        <p:spPr>
          <a:xfrm>
            <a:off x="185941" y="207192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ABE1E4-C51E-4345-B490-B2CB18701C06}"/>
              </a:ext>
            </a:extLst>
          </p:cNvPr>
          <p:cNvSpPr/>
          <p:nvPr/>
        </p:nvSpPr>
        <p:spPr>
          <a:xfrm>
            <a:off x="11466448" y="1224766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7B3D4-FDAF-41CA-9A56-9CFCD6D50A95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75F27-B895-47E6-87EC-95A0B01593EE}"/>
              </a:ext>
            </a:extLst>
          </p:cNvPr>
          <p:cNvSpPr/>
          <p:nvPr/>
        </p:nvSpPr>
        <p:spPr>
          <a:xfrm>
            <a:off x="1024316" y="1310818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5AC8B-8139-4C5C-944E-E8B3365A878D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2FC35-A57D-44DA-8289-06EA4A7238EF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2D98C-CC62-4295-895D-ADC2A2D0CCC4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45283-794F-4A0A-8F55-F64590403E98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195CE-7A13-4490-8B3D-EA166CA3DDBC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FF3CE-9542-40B5-87F3-C3005D154B50}"/>
              </a:ext>
            </a:extLst>
          </p:cNvPr>
          <p:cNvSpPr/>
          <p:nvPr/>
        </p:nvSpPr>
        <p:spPr>
          <a:xfrm>
            <a:off x="9297787" y="783056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deployment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3CDAD-F442-4706-BA41-AC298C0A6150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4D99E-B6A2-4921-8999-BB3ABA294E8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36053-56C7-40D2-AAE3-BAF08758401F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A0DD0-DA57-4B5B-98FF-335E3D9F93F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3FA26-6B03-45E4-940A-242A34CCDB70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F35D2C-C9D8-4FFD-A2BB-BBC3A1A4065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15E831-0C21-447B-B71F-469E4CA569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62038" y="2071923"/>
            <a:ext cx="2670" cy="3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DD9A4CD-6390-4D3E-BBB7-C93246A5E316}"/>
              </a:ext>
            </a:extLst>
          </p:cNvPr>
          <p:cNvCxnSpPr>
            <a:stCxn id="11" idx="0"/>
            <a:endCxn id="13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461C7-7647-4C36-8849-8E91D1F90EE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2BDA9-9970-4F3F-8AF9-CCC25FFB85F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081160-2152-42C5-96D0-2E6CBE55594A}"/>
              </a:ext>
            </a:extLst>
          </p:cNvPr>
          <p:cNvSpPr/>
          <p:nvPr/>
        </p:nvSpPr>
        <p:spPr>
          <a:xfrm>
            <a:off x="7783585" y="3326103"/>
            <a:ext cx="4256368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819BE8-91F8-4786-846F-94A9603CF412}"/>
              </a:ext>
            </a:extLst>
          </p:cNvPr>
          <p:cNvSpPr/>
          <p:nvPr/>
        </p:nvSpPr>
        <p:spPr>
          <a:xfrm>
            <a:off x="8018034" y="3865376"/>
            <a:ext cx="1546505" cy="86047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76912D-60C6-40A2-9A8C-BB4E19CAA44A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8F6DB26-314D-489C-929D-D030FA947F2F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H="1">
            <a:off x="8018034" y="1585798"/>
            <a:ext cx="451628" cy="2709814"/>
          </a:xfrm>
          <a:prstGeom prst="bentConnector5">
            <a:avLst>
              <a:gd name="adj1" fmla="val -50617"/>
              <a:gd name="adj2" fmla="val 52241"/>
              <a:gd name="adj3" fmla="val 150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AA112-305F-4230-A9A8-680AB80DE419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A8437CD-83A6-4256-B264-7574885520B0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H="1" flipV="1">
            <a:off x="9297787" y="1163464"/>
            <a:ext cx="266752" cy="3132148"/>
          </a:xfrm>
          <a:prstGeom prst="bentConnector5">
            <a:avLst>
              <a:gd name="adj1" fmla="val -85698"/>
              <a:gd name="adj2" fmla="val 37866"/>
              <a:gd name="adj3" fmla="val 185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D1F222-962B-42B7-9906-C54E8E620986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61BF9-8742-4816-958C-621BC98B370B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61AE4-C028-4418-B4F6-6C6A0E973CE0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C62586-FF77-46AF-90F5-FA4EE7FFA04F}"/>
              </a:ext>
            </a:extLst>
          </p:cNvPr>
          <p:cNvCxnSpPr>
            <a:stCxn id="35" idx="0"/>
            <a:endCxn id="38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BDEA4C-C9AF-469C-A5A8-4EBE26944E53}"/>
              </a:ext>
            </a:extLst>
          </p:cNvPr>
          <p:cNvCxnSpPr>
            <a:cxnSpLocks/>
            <a:endCxn id="39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43A7462-AACF-40C0-99F0-692355695A67}"/>
              </a:ext>
            </a:extLst>
          </p:cNvPr>
          <p:cNvCxnSpPr>
            <a:cxnSpLocks/>
            <a:stCxn id="45" idx="2"/>
            <a:endCxn id="15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69D147-4B45-491A-806D-D739500965EC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 flipV="1">
            <a:off x="2299760" y="1507570"/>
            <a:ext cx="2733164" cy="183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DB881C2-4350-4569-8947-70AC0E9C3864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>
            <a:off x="2299760" y="1691371"/>
            <a:ext cx="1406923" cy="844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B9C87-405F-417E-A227-AFBE09CEF527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24135C-64AF-4041-8DE0-C1275650C6CD}"/>
              </a:ext>
            </a:extLst>
          </p:cNvPr>
          <p:cNvCxnSpPr>
            <a:stCxn id="38" idx="3"/>
            <a:endCxn id="45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B425C76-BA71-4A97-8E9A-8F0267F0FDC2}"/>
              </a:ext>
            </a:extLst>
          </p:cNvPr>
          <p:cNvCxnSpPr>
            <a:stCxn id="39" idx="3"/>
            <a:endCxn id="45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55C693C-421F-4AF7-8848-AE161486B1D1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592587" y="2265049"/>
            <a:ext cx="434399" cy="400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0DB15C6-2499-461B-A69D-091BA7A8B0EF}"/>
              </a:ext>
            </a:extLst>
          </p:cNvPr>
          <p:cNvCxnSpPr>
            <a:stCxn id="9" idx="2"/>
            <a:endCxn id="2" idx="1"/>
          </p:cNvCxnSpPr>
          <p:nvPr/>
        </p:nvCxnSpPr>
        <p:spPr>
          <a:xfrm rot="5400000">
            <a:off x="153758" y="3482676"/>
            <a:ext cx="2052423" cy="969479"/>
          </a:xfrm>
          <a:prstGeom prst="bentConnector4">
            <a:avLst>
              <a:gd name="adj1" fmla="val 8135"/>
              <a:gd name="adj2" fmla="val 12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FEB5A86-B0F7-4C44-A802-E3E423F1250F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-354149" y="4080827"/>
            <a:ext cx="3158481" cy="879234"/>
          </a:xfrm>
          <a:prstGeom prst="bentConnector4">
            <a:avLst>
              <a:gd name="adj1" fmla="val 5535"/>
              <a:gd name="adj2" fmla="val 17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84068-4BAD-49AB-8D56-1A31D7ED85ED}"/>
              </a:ext>
            </a:extLst>
          </p:cNvPr>
          <p:cNvSpPr/>
          <p:nvPr/>
        </p:nvSpPr>
        <p:spPr>
          <a:xfrm>
            <a:off x="9300075" y="1896380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Debugging after AWS testing(1 day)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42F012-0BE8-4BDC-81EB-2E3163F4BAC9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>
            <a:off x="10075013" y="1543872"/>
            <a:ext cx="2288" cy="35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B180CC9-1AB1-4FBF-8CC9-58B753B279A4}"/>
              </a:ext>
            </a:extLst>
          </p:cNvPr>
          <p:cNvSpPr/>
          <p:nvPr/>
        </p:nvSpPr>
        <p:spPr>
          <a:xfrm>
            <a:off x="10072586" y="3637990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Redeployment on AWS (1 day)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DD9D11C-008A-4718-804E-BEC4799C42C5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rot="16200000" flipH="1">
            <a:off x="9973159" y="2761337"/>
            <a:ext cx="980794" cy="772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A81B6B2-A33E-42B7-B3E5-0A2CFF945B61}"/>
              </a:ext>
            </a:extLst>
          </p:cNvPr>
          <p:cNvCxnSpPr>
            <a:stCxn id="83" idx="3"/>
            <a:endCxn id="8" idx="4"/>
          </p:cNvCxnSpPr>
          <p:nvPr/>
        </p:nvCxnSpPr>
        <p:spPr>
          <a:xfrm flipV="1">
            <a:off x="11627038" y="1790374"/>
            <a:ext cx="126163" cy="2228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8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C959DD-7DFB-4833-AF73-9A877CDDEE56}"/>
              </a:ext>
            </a:extLst>
          </p:cNvPr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F95B5-DB70-4A0B-85B2-1F5589026068}"/>
              </a:ext>
            </a:extLst>
          </p:cNvPr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B2E7-55F5-4140-BA42-B43B9811C710}"/>
              </a:ext>
            </a:extLst>
          </p:cNvPr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AE7F2-ABB5-4D76-A2C5-8C654F59625E}"/>
              </a:ext>
            </a:extLst>
          </p:cNvPr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CECE2-7C9D-4D2A-B4C6-3D862F06A8CA}"/>
              </a:ext>
            </a:extLst>
          </p:cNvPr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E7CB76-D576-4DC8-8747-74ADA1105469}"/>
              </a:ext>
            </a:extLst>
          </p:cNvPr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DCF0CA-BEC9-46A4-BEE2-F17CD79BFE6F}"/>
              </a:ext>
            </a:extLst>
          </p:cNvPr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D5870-FC89-445D-BD11-642DA031514C}"/>
              </a:ext>
            </a:extLst>
          </p:cNvPr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80236-D625-4E46-BF2F-F0B8AC7259B5}"/>
              </a:ext>
            </a:extLst>
          </p:cNvPr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2E85-6971-46E6-950A-21F2880BFB6C}"/>
              </a:ext>
            </a:extLst>
          </p:cNvPr>
          <p:cNvSpPr/>
          <p:nvPr/>
        </p:nvSpPr>
        <p:spPr>
          <a:xfrm>
            <a:off x="9237055" y="5554376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E5779-43A5-42DD-B115-EBE37E4189D8}"/>
              </a:ext>
            </a:extLst>
          </p:cNvPr>
          <p:cNvSpPr/>
          <p:nvPr/>
        </p:nvSpPr>
        <p:spPr>
          <a:xfrm>
            <a:off x="7979995" y="1275607"/>
            <a:ext cx="1499754" cy="75339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and testing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FD663-A1C3-4973-AEA9-0A124A6AFAA4}"/>
              </a:ext>
            </a:extLst>
          </p:cNvPr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</a:t>
            </a:r>
          </a:p>
          <a:p>
            <a:pPr algn="ctr"/>
            <a:r>
              <a:rPr lang="en-SG" sz="1400" b="1" dirty="0"/>
              <a:t>(0.5 day)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68E2A-E3B0-40CE-8237-A588FA35205F}"/>
              </a:ext>
            </a:extLst>
          </p:cNvPr>
          <p:cNvSpPr/>
          <p:nvPr/>
        </p:nvSpPr>
        <p:spPr>
          <a:xfrm>
            <a:off x="8438968" y="2617065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Debugging  for bugs found on AWS test (1 day)</a:t>
            </a:r>
          </a:p>
        </p:txBody>
      </p:sp>
      <p:cxnSp>
        <p:nvCxnSpPr>
          <p:cNvPr id="15" name="Straight Arrow Connector 61">
            <a:extLst>
              <a:ext uri="{FF2B5EF4-FFF2-40B4-BE49-F238E27FC236}">
                <a16:creationId xmlns:a16="http://schemas.microsoft.com/office/drawing/2014/main" id="{5D04D855-1A6D-4235-99C7-280433A3B97E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 flipH="1" flipV="1">
            <a:off x="10613706" y="1970566"/>
            <a:ext cx="56868" cy="949764"/>
          </a:xfrm>
          <a:prstGeom prst="bentConnector4">
            <a:avLst>
              <a:gd name="adj1" fmla="val -401984"/>
              <a:gd name="adj2" fmla="val 65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B3768-BDB2-48C6-87D8-E4F86B0FC153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6485A-2BEA-414A-984F-D037A997458D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5E6E5-B372-464A-9142-C25B4B5F550E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9F24C-6100-4F5B-A566-F7510E55FD5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CF282E-5B38-4F83-B93F-24AC476D0DA4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5 </a:t>
            </a:r>
            <a:r>
              <a:rPr lang="en-SG" b="1" u="sng" dirty="0">
                <a:solidFill>
                  <a:schemeClr val="tx1"/>
                </a:solidFill>
              </a:rPr>
              <a:t>Critical Path: 11 days, Slack: 3 days</a:t>
            </a:r>
            <a:br>
              <a:rPr lang="en-SG" b="1" u="sng" dirty="0">
                <a:solidFill>
                  <a:schemeClr val="tx1"/>
                </a:solidFill>
              </a:rPr>
            </a:b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DCC4995-66CC-4AC3-9495-D8F0D7274583}"/>
              </a:ext>
            </a:extLst>
          </p:cNvPr>
          <p:cNvCxnSpPr>
            <a:cxnSpLocks/>
            <a:stCxn id="7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41F974F-C65F-428B-A8AC-7B5054487151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5034F1-7FF3-47FB-96FF-D1B9CED084A0}"/>
              </a:ext>
            </a:extLst>
          </p:cNvPr>
          <p:cNvCxnSpPr>
            <a:cxnSpLocks/>
            <a:stCxn id="7" idx="1"/>
            <a:endCxn id="13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B4A4489-B38F-430C-8423-EE974C3FF1C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(0.5 day)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26D21-DD1A-4D6E-AA62-62AD63889F1B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B363C46-8D4C-4C52-B107-B11D09E04697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6986919" y="1474314"/>
            <a:ext cx="815083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7333AD4-227C-425F-B781-6E28D4EADF6D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2F5631-4DEC-4F71-AC72-BE67022A64A5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B4EE7B4-8B55-47A0-81E5-8989E8791DA3}"/>
              </a:ext>
            </a:extLst>
          </p:cNvPr>
          <p:cNvCxnSpPr>
            <a:cxnSpLocks/>
            <a:stCxn id="13" idx="3"/>
            <a:endCxn id="8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4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90FD27-1DDE-4872-9D9E-93394F976736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B234DF-F19F-4531-A659-56F3F81099FD}"/>
              </a:ext>
            </a:extLst>
          </p:cNvPr>
          <p:cNvCxnSpPr>
            <a:cxnSpLocks/>
            <a:stCxn id="7" idx="0"/>
            <a:endCxn id="26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BF2600D-4C20-4296-844D-5A9A8C024617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40771-5F8B-4703-9554-76BDF250DCA9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2A123-CCDA-4815-ADE0-26BA1F5D4F10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F4B3B1-5457-4ACD-8E10-0FEF187AA0D6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6F63DE-EE00-4AD5-BBB2-7B755D875D3C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FD048E-6ADB-476A-995C-2FEE468E6DC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C9E1CBD-DEF0-4AB3-BC3E-A2163CA67D27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A3D0F7-9738-4469-ABEA-FBC87E09F590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8B2C5E6-6C72-4975-941B-1FF358CF0FA5}"/>
              </a:ext>
            </a:extLst>
          </p:cNvPr>
          <p:cNvCxnSpPr>
            <a:cxnSpLocks/>
            <a:stCxn id="41" idx="3"/>
            <a:endCxn id="11" idx="3"/>
          </p:cNvCxnSpPr>
          <p:nvPr/>
        </p:nvCxnSpPr>
        <p:spPr>
          <a:xfrm>
            <a:off x="10320109" y="4090066"/>
            <a:ext cx="1083054" cy="1902750"/>
          </a:xfrm>
          <a:prstGeom prst="bentConnector3">
            <a:avLst>
              <a:gd name="adj1" fmla="val 12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D2CBD2-5881-4BDE-87B7-96919D4694E3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060A47-3167-48A4-B2C9-EA209599E4FE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0428FF-F06F-4D01-B44A-50F0F4AF5FDE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AAD528-0E67-4746-BFA3-5B20C1D24117}"/>
              </a:ext>
            </a:extLst>
          </p:cNvPr>
          <p:cNvCxnSpPr>
            <a:stCxn id="44" idx="3"/>
            <a:endCxn id="30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69AD8C8-2A89-472A-8FE6-EDD6C64B3636}"/>
              </a:ext>
            </a:extLst>
          </p:cNvPr>
          <p:cNvCxnSpPr>
            <a:stCxn id="30" idx="3"/>
            <a:endCxn id="11" idx="2"/>
          </p:cNvCxnSpPr>
          <p:nvPr/>
        </p:nvCxnSpPr>
        <p:spPr>
          <a:xfrm>
            <a:off x="7814751" y="5854446"/>
            <a:ext cx="2505358" cy="576809"/>
          </a:xfrm>
          <a:prstGeom prst="bentConnector4">
            <a:avLst>
              <a:gd name="adj1" fmla="val 5444"/>
              <a:gd name="adj2" fmla="val 114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E38104E-BFC9-45F5-B262-99557FCDC31C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>
            <a:off x="7924729" y="2815940"/>
            <a:ext cx="1312327" cy="3176877"/>
          </a:xfrm>
          <a:prstGeom prst="bentConnector3">
            <a:avLst>
              <a:gd name="adj1" fmla="val 75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66B8D0-6CAB-46C7-950A-F751DEFE8F52}"/>
              </a:ext>
            </a:extLst>
          </p:cNvPr>
          <p:cNvSpPr/>
          <p:nvPr/>
        </p:nvSpPr>
        <p:spPr>
          <a:xfrm>
            <a:off x="9586395" y="1275607"/>
            <a:ext cx="2054621" cy="6949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0DA3D8B-2ED7-4DE1-AC02-05A4F63B71C2}"/>
              </a:ext>
            </a:extLst>
          </p:cNvPr>
          <p:cNvCxnSpPr>
            <a:cxnSpLocks/>
            <a:stCxn id="50" idx="3"/>
            <a:endCxn id="8" idx="0"/>
          </p:cNvCxnSpPr>
          <p:nvPr/>
        </p:nvCxnSpPr>
        <p:spPr>
          <a:xfrm flipH="1">
            <a:off x="11499624" y="1623087"/>
            <a:ext cx="141392" cy="1618554"/>
          </a:xfrm>
          <a:prstGeom prst="bentConnector4">
            <a:avLst>
              <a:gd name="adj1" fmla="val -161678"/>
              <a:gd name="adj2" fmla="val 6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34CD9F1-B4F1-435C-A789-44FC0253F679}"/>
              </a:ext>
            </a:extLst>
          </p:cNvPr>
          <p:cNvCxnSpPr>
            <a:stCxn id="26" idx="0"/>
            <a:endCxn id="13" idx="1"/>
          </p:cNvCxnSpPr>
          <p:nvPr/>
        </p:nvCxnSpPr>
        <p:spPr>
          <a:xfrm rot="5400000" flipH="1" flipV="1">
            <a:off x="1962764" y="932383"/>
            <a:ext cx="356256" cy="936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558A0C9-4C7E-48EF-87FC-2BCF9F70459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8848292" y="1910585"/>
            <a:ext cx="588059" cy="824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6DC8160-6574-48FE-8464-114402BD51E8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5400000">
            <a:off x="2110438" y="2676748"/>
            <a:ext cx="822713" cy="1700417"/>
          </a:xfrm>
          <a:prstGeom prst="bentConnector3">
            <a:avLst>
              <a:gd name="adj1" fmla="val 88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CC8413-F2C4-47A9-8525-C52100018FD0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B7B71-35D7-443C-BCF8-F80049C6C0C8}"/>
              </a:ext>
            </a:extLst>
          </p:cNvPr>
          <p:cNvSpPr/>
          <p:nvPr/>
        </p:nvSpPr>
        <p:spPr>
          <a:xfrm>
            <a:off x="5012795" y="3544365"/>
            <a:ext cx="3260454" cy="2568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A80BA-3E26-4CB1-994F-77D1CD539BEC}"/>
              </a:ext>
            </a:extLst>
          </p:cNvPr>
          <p:cNvSpPr/>
          <p:nvPr/>
        </p:nvSpPr>
        <p:spPr>
          <a:xfrm>
            <a:off x="593687" y="3632729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14CC-48BD-47A0-9758-4F6E4F6A4C17}"/>
              </a:ext>
            </a:extLst>
          </p:cNvPr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91329-0F00-452C-8F7F-7D72444DCC5E}"/>
              </a:ext>
            </a:extLst>
          </p:cNvPr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2E145-66B0-4544-8A49-D615DD3B3F23}"/>
              </a:ext>
            </a:extLst>
          </p:cNvPr>
          <p:cNvSpPr/>
          <p:nvPr/>
        </p:nvSpPr>
        <p:spPr>
          <a:xfrm>
            <a:off x="8459411" y="2108173"/>
            <a:ext cx="2534423" cy="4135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FBF05-7725-4EB6-8884-E4A82FBD7788}"/>
              </a:ext>
            </a:extLst>
          </p:cNvPr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E85039-0776-4F19-BBE0-5BC578A4BF01}"/>
              </a:ext>
            </a:extLst>
          </p:cNvPr>
          <p:cNvSpPr/>
          <p:nvPr/>
        </p:nvSpPr>
        <p:spPr>
          <a:xfrm>
            <a:off x="11375368" y="322763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23BA4E-EB1E-499D-84FA-5296EF29ACB6}"/>
              </a:ext>
            </a:extLst>
          </p:cNvPr>
          <p:cNvSpPr/>
          <p:nvPr/>
        </p:nvSpPr>
        <p:spPr>
          <a:xfrm>
            <a:off x="5635495" y="4141794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 and debugging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802F7-C509-47A0-9F4D-952512981290}"/>
              </a:ext>
            </a:extLst>
          </p:cNvPr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8FC5F-07E7-4295-8D4F-0847D3276A4C}"/>
              </a:ext>
            </a:extLst>
          </p:cNvPr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06AFA-7792-404D-8130-4A130BB7F58C}"/>
              </a:ext>
            </a:extLst>
          </p:cNvPr>
          <p:cNvSpPr/>
          <p:nvPr/>
        </p:nvSpPr>
        <p:spPr>
          <a:xfrm>
            <a:off x="8601464" y="2898896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</a:t>
            </a:r>
          </a:p>
          <a:p>
            <a:pPr algn="ctr"/>
            <a:r>
              <a:rPr lang="en-SG" sz="1400" b="1" dirty="0"/>
              <a:t>(1  day)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44DE3-7F25-4751-A177-EB502D7D4136}"/>
              </a:ext>
            </a:extLst>
          </p:cNvPr>
          <p:cNvSpPr/>
          <p:nvPr/>
        </p:nvSpPr>
        <p:spPr>
          <a:xfrm>
            <a:off x="983325" y="4259968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B9276-EBA6-4208-939F-06A6B743E00B}"/>
              </a:ext>
            </a:extLst>
          </p:cNvPr>
          <p:cNvSpPr/>
          <p:nvPr/>
        </p:nvSpPr>
        <p:spPr>
          <a:xfrm>
            <a:off x="1403075" y="145004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3CAE8-37C6-4135-932C-7C98D685C962}"/>
              </a:ext>
            </a:extLst>
          </p:cNvPr>
          <p:cNvSpPr/>
          <p:nvPr/>
        </p:nvSpPr>
        <p:spPr>
          <a:xfrm>
            <a:off x="5649711" y="4944692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and debugging after deployment</a:t>
            </a:r>
          </a:p>
          <a:p>
            <a:pPr algn="ctr"/>
            <a:r>
              <a:rPr lang="en-SG" sz="1600" b="1" dirty="0"/>
              <a:t>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26165-C971-473F-9EC3-335779327192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2CB72B-D4DF-444B-9881-18DA50BE75E8}"/>
              </a:ext>
            </a:extLst>
          </p:cNvPr>
          <p:cNvCxnSpPr>
            <a:cxnSpLocks/>
            <a:stCxn id="18" idx="3"/>
            <a:endCxn id="58" idx="0"/>
          </p:cNvCxnSpPr>
          <p:nvPr/>
        </p:nvCxnSpPr>
        <p:spPr>
          <a:xfrm flipH="1">
            <a:off x="9739759" y="1571129"/>
            <a:ext cx="706092" cy="3744244"/>
          </a:xfrm>
          <a:prstGeom prst="bentConnector4">
            <a:avLst>
              <a:gd name="adj1" fmla="val -100826"/>
              <a:gd name="adj2" fmla="val 93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2B3EAFB8-7B06-43C5-8342-23D309A20372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>
                <a:solidFill>
                  <a:srgbClr val="E09878"/>
                </a:solidFill>
              </a:rPr>
              <a:t>Iteration 6 </a:t>
            </a:r>
            <a:r>
              <a:rPr lang="en-SG" b="1" u="sng" dirty="0">
                <a:solidFill>
                  <a:schemeClr val="tx1"/>
                </a:solidFill>
              </a:rPr>
              <a:t>Critical Path: 11 days, Buffer: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65E458-90E6-4F9B-B1D5-34F640FEACC5}"/>
              </a:ext>
            </a:extLst>
          </p:cNvPr>
          <p:cNvCxnSpPr>
            <a:cxnSpLocks/>
            <a:stCxn id="8" idx="0"/>
            <a:endCxn id="15" idx="1"/>
          </p:cNvCxnSpPr>
          <p:nvPr/>
        </p:nvCxnSpPr>
        <p:spPr>
          <a:xfrm rot="5400000" flipH="1" flipV="1">
            <a:off x="403310" y="2104692"/>
            <a:ext cx="1080058" cy="919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2203B5-3CC0-46EC-B73E-28C4678D84A3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00A465-6DC4-4D1A-B495-8A15D3F6A51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2243910" y="2598756"/>
            <a:ext cx="1" cy="16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B420F9B-B7D7-4094-88BF-E4F6202798AA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3504495" y="2811676"/>
            <a:ext cx="641418" cy="1718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460AD0B-6583-4507-8D22-20005110EC8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B2E124-32AF-446D-B01B-FB11227E7F4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388970" y="2811676"/>
            <a:ext cx="362328" cy="1330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2D76D90-16B3-4CC5-9232-170303032030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V="1">
            <a:off x="7867101" y="2898896"/>
            <a:ext cx="1850166" cy="1584223"/>
          </a:xfrm>
          <a:prstGeom prst="bentConnector4">
            <a:avLst>
              <a:gd name="adj1" fmla="val 19846"/>
              <a:gd name="adj2" fmla="val 11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F918DB-C609-45C5-B8F2-1C43B43B957D}"/>
              </a:ext>
            </a:extLst>
          </p:cNvPr>
          <p:cNvCxnSpPr>
            <a:cxnSpLocks/>
          </p:cNvCxnSpPr>
          <p:nvPr/>
        </p:nvCxnSpPr>
        <p:spPr>
          <a:xfrm flipV="1">
            <a:off x="3084746" y="1530324"/>
            <a:ext cx="5129499" cy="453270"/>
          </a:xfrm>
          <a:prstGeom prst="bentConnector3">
            <a:avLst>
              <a:gd name="adj1" fmla="val 1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9CC2022-3F2C-4B8D-A68D-800F73234FD5}"/>
              </a:ext>
            </a:extLst>
          </p:cNvPr>
          <p:cNvSpPr/>
          <p:nvPr/>
        </p:nvSpPr>
        <p:spPr>
          <a:xfrm>
            <a:off x="8623956" y="5315373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Submission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F74E6A9-ACE8-43FF-9987-831CD5B93E1E}"/>
              </a:ext>
            </a:extLst>
          </p:cNvPr>
          <p:cNvCxnSpPr>
            <a:stCxn id="58" idx="3"/>
            <a:endCxn id="9" idx="4"/>
          </p:cNvCxnSpPr>
          <p:nvPr/>
        </p:nvCxnSpPr>
        <p:spPr>
          <a:xfrm flipV="1">
            <a:off x="10855562" y="3793239"/>
            <a:ext cx="806559" cy="1885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9B48CEF-D372-4E50-BF23-697BF22349E9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 flipV="1">
            <a:off x="7881318" y="3262240"/>
            <a:ext cx="720147" cy="2126594"/>
          </a:xfrm>
          <a:prstGeom prst="bentConnector3">
            <a:avLst>
              <a:gd name="adj1" fmla="val 39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019DD6-B1C4-4AAE-AD2A-A739C42DD868}"/>
              </a:ext>
            </a:extLst>
          </p:cNvPr>
          <p:cNvSpPr/>
          <p:nvPr/>
        </p:nvSpPr>
        <p:spPr>
          <a:xfrm>
            <a:off x="8610819" y="4094494"/>
            <a:ext cx="2231606" cy="7266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</a:t>
            </a:r>
          </a:p>
          <a:p>
            <a:pPr algn="ctr"/>
            <a:r>
              <a:rPr lang="en-SG" sz="1400" b="1" dirty="0"/>
              <a:t>(1  day)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EA395A3-08CE-4520-A2B8-4DA30D6049E2}"/>
              </a:ext>
            </a:extLst>
          </p:cNvPr>
          <p:cNvCxnSpPr>
            <a:cxnSpLocks/>
            <a:stCxn id="16" idx="2"/>
            <a:endCxn id="86" idx="1"/>
          </p:cNvCxnSpPr>
          <p:nvPr/>
        </p:nvCxnSpPr>
        <p:spPr>
          <a:xfrm rot="5400000" flipH="1" flipV="1">
            <a:off x="7000597" y="4222754"/>
            <a:ext cx="1375138" cy="1845305"/>
          </a:xfrm>
          <a:prstGeom prst="bentConnector4">
            <a:avLst>
              <a:gd name="adj1" fmla="val -16624"/>
              <a:gd name="adj2" fmla="val 90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265729B-55C4-42A1-BD86-720876D12718}"/>
              </a:ext>
            </a:extLst>
          </p:cNvPr>
          <p:cNvCxnSpPr>
            <a:cxnSpLocks/>
            <a:stCxn id="86" idx="2"/>
            <a:endCxn id="58" idx="0"/>
          </p:cNvCxnSpPr>
          <p:nvPr/>
        </p:nvCxnSpPr>
        <p:spPr>
          <a:xfrm>
            <a:off x="9726622" y="4821182"/>
            <a:ext cx="13137" cy="49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0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BA529-E8EB-46C9-B38D-45838BC80728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C78DEC-65FD-4575-AFBA-B66806D242FE}"/>
              </a:ext>
            </a:extLst>
          </p:cNvPr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48D8A2-F67C-418C-AAD8-137B5931B92B}"/>
              </a:ext>
            </a:extLst>
          </p:cNvPr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A39DB-9C95-4E0D-9A74-2464D032A996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</a:t>
            </a:r>
          </a:p>
          <a:p>
            <a:pPr algn="ctr"/>
            <a:r>
              <a:rPr lang="en-SG" sz="1600" b="1" dirty="0"/>
              <a:t>(0.5 day)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3ABEC-20D9-432F-A582-A9CA0F2E98C2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</a:t>
            </a:r>
          </a:p>
          <a:p>
            <a:pPr algn="ctr"/>
            <a:r>
              <a:rPr lang="en-SG" sz="1600" b="1" dirty="0"/>
              <a:t>(0.5 day)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56806-D614-46B7-9A78-DC61F86E46E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EBE15-3CEB-48C1-A5EA-77965F1E1153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F18254B-4D32-4337-BC6A-4A1101AC1535}"/>
              </a:ext>
            </a:extLst>
          </p:cNvPr>
          <p:cNvSpPr txBox="1">
            <a:spLocks/>
          </p:cNvSpPr>
          <p:nvPr/>
        </p:nvSpPr>
        <p:spPr>
          <a:xfrm>
            <a:off x="-310027" y="108247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>
                <a:solidFill>
                  <a:srgbClr val="E09878"/>
                </a:solidFill>
              </a:rPr>
              <a:t>Iteration 7 </a:t>
            </a:r>
            <a:r>
              <a:rPr lang="en-SG" sz="3700" b="1" u="sng" dirty="0">
                <a:solidFill>
                  <a:schemeClr val="tx1"/>
                </a:solidFill>
              </a:rPr>
              <a:t>Critical Path: 1 Days</a:t>
            </a:r>
            <a:br>
              <a:rPr lang="en-SG" sz="4800" b="1" u="sng" dirty="0">
                <a:solidFill>
                  <a:schemeClr val="tx1"/>
                </a:solidFill>
              </a:rPr>
            </a:br>
            <a:endParaRPr lang="en-SG" sz="4800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B2B84-AF7E-44B4-8AA2-91E514568592}"/>
              </a:ext>
            </a:extLst>
          </p:cNvPr>
          <p:cNvCxnSpPr>
            <a:cxnSpLocks/>
          </p:cNvCxnSpPr>
          <p:nvPr/>
        </p:nvCxnSpPr>
        <p:spPr>
          <a:xfrm flipV="1">
            <a:off x="8139106" y="3661411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5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Metrics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Task metrics</a:t>
            </a:r>
          </a:p>
        </p:txBody>
      </p:sp>
    </p:spTree>
    <p:extLst>
      <p:ext uri="{BB962C8B-B14F-4D97-AF65-F5344CB8AC3E}">
        <p14:creationId xmlns:p14="http://schemas.microsoft.com/office/powerpoint/2010/main" val="407606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27" y="380772"/>
            <a:ext cx="9905998" cy="1030196"/>
          </a:xfrm>
        </p:spPr>
        <p:txBody>
          <a:bodyPr/>
          <a:lstStyle/>
          <a:p>
            <a:pPr algn="ctr"/>
            <a:r>
              <a:rPr lang="en-SG" dirty="0"/>
              <a:t>4.1 Task Metric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67832"/>
              </p:ext>
            </p:extLst>
          </p:nvPr>
        </p:nvGraphicFramePr>
        <p:xfrm>
          <a:off x="1131217" y="1685288"/>
          <a:ext cx="10297218" cy="3779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03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80896623"/>
                    </a:ext>
                  </a:extLst>
                </a:gridCol>
                <a:gridCol w="1716203">
                  <a:extLst>
                    <a:ext uri="{9D8B030D-6E8A-4147-A177-3AD203B41FA5}">
                      <a16:colId xmlns:a16="http://schemas.microsoft.com/office/drawing/2014/main" val="810618676"/>
                    </a:ext>
                  </a:extLst>
                </a:gridCol>
              </a:tblGrid>
              <a:tr h="868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Iteration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Total no.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Uncompleted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6076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1.2</a:t>
                      </a:r>
                    </a:p>
                    <a:p>
                      <a:pPr algn="ctr"/>
                      <a:endParaRPr lang="en-SG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5288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18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20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15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0.83</a:t>
                      </a:r>
                      <a:endParaRPr lang="en-SG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  <a:tr h="61968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053861"/>
                  </a:ext>
                </a:extLst>
              </a:tr>
              <a:tr h="61968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 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4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454F-31AD-4E58-AB36-A8C5DCE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Task Metric Graph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74B40-6F5B-4221-A1E2-D93276BE4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1630"/>
            <a:ext cx="5865542" cy="43692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16B49-135F-4B07-9E52-23443C7A4D08}"/>
              </a:ext>
            </a:extLst>
          </p:cNvPr>
          <p:cNvSpPr txBox="1">
            <a:spLocks/>
          </p:cNvSpPr>
          <p:nvPr/>
        </p:nvSpPr>
        <p:spPr>
          <a:xfrm>
            <a:off x="7223761" y="1871630"/>
            <a:ext cx="3931920" cy="3763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Lesson Learnt: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With improvements made in task management after underloading in iteration 1 and overloading in iteration 2, we managed to keep our task metric between 90% to 110%</a:t>
            </a:r>
          </a:p>
        </p:txBody>
      </p:sp>
    </p:spTree>
    <p:extLst>
      <p:ext uri="{BB962C8B-B14F-4D97-AF65-F5344CB8AC3E}">
        <p14:creationId xmlns:p14="http://schemas.microsoft.com/office/powerpoint/2010/main" val="126721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9007-57F1-4577-813A-7D5ED12D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Burndown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52686-7007-4AFB-8C47-249E43949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972" y="1878455"/>
            <a:ext cx="6077016" cy="44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</a:t>
            </a:r>
            <a:r>
              <a:rPr lang="en-SG" sz="4400" dirty="0"/>
              <a:t> </a:t>
            </a:r>
            <a:r>
              <a:rPr lang="en-SG" sz="4400" b="1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200" dirty="0"/>
              <a:t>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Improvements made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Progress Updates and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Metrics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Roles &amp; responsibilities</a:t>
            </a: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Metrics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bug Metrics</a:t>
            </a:r>
          </a:p>
        </p:txBody>
      </p:sp>
    </p:spTree>
    <p:extLst>
      <p:ext uri="{BB962C8B-B14F-4D97-AF65-F5344CB8AC3E}">
        <p14:creationId xmlns:p14="http://schemas.microsoft.com/office/powerpoint/2010/main" val="374874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830" y="304345"/>
            <a:ext cx="9905998" cy="1139378"/>
          </a:xfrm>
        </p:spPr>
        <p:txBody>
          <a:bodyPr/>
          <a:lstStyle/>
          <a:p>
            <a:pPr algn="ctr"/>
            <a:r>
              <a:rPr lang="en-SG" dirty="0"/>
              <a:t>4.4 Bug Metric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60271"/>
              </p:ext>
            </p:extLst>
          </p:nvPr>
        </p:nvGraphicFramePr>
        <p:xfrm>
          <a:off x="1212055" y="1619795"/>
          <a:ext cx="10135548" cy="4135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258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80896623"/>
                    </a:ext>
                  </a:extLst>
                </a:gridCol>
                <a:gridCol w="1689258">
                  <a:extLst>
                    <a:ext uri="{9D8B030D-6E8A-4147-A177-3AD203B41FA5}">
                      <a16:colId xmlns:a16="http://schemas.microsoft.com/office/drawing/2014/main" val="810618676"/>
                    </a:ext>
                  </a:extLst>
                </a:gridCol>
              </a:tblGrid>
              <a:tr h="16355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Iteration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No. of 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No. of critical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6392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5564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  <a:tr h="65198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053861"/>
                  </a:ext>
                </a:extLst>
              </a:tr>
              <a:tr h="65198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  <a:endParaRPr lang="en-SG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/>
                        <a:t>On-going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79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Roles and Responsibilities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58861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531"/>
            <a:ext cx="8911687" cy="988910"/>
          </a:xfrm>
        </p:spPr>
        <p:txBody>
          <a:bodyPr/>
          <a:lstStyle/>
          <a:p>
            <a:pPr algn="ctr"/>
            <a:r>
              <a:rPr lang="en-SG" dirty="0"/>
              <a:t>5.1 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1437"/>
              </p:ext>
            </p:extLst>
          </p:nvPr>
        </p:nvGraphicFramePr>
        <p:xfrm>
          <a:off x="0" y="1036441"/>
          <a:ext cx="12192001" cy="564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600346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3334"/>
              </p:ext>
            </p:extLst>
          </p:nvPr>
        </p:nvGraphicFramePr>
        <p:xfrm>
          <a:off x="838198" y="1058169"/>
          <a:ext cx="10961317" cy="5155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430997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PM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14" y="-222721"/>
            <a:ext cx="8911687" cy="1280890"/>
          </a:xfrm>
        </p:spPr>
        <p:txBody>
          <a:bodyPr/>
          <a:lstStyle/>
          <a:p>
            <a:pPr algn="ctr"/>
            <a:r>
              <a:rPr lang="en-SG" dirty="0"/>
              <a:t>5.2 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6DD-9E1F-4182-B7E1-E50E622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Current Work Hours Breakdown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E9083-4796-41BA-9383-7557699C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1309" y="1992573"/>
            <a:ext cx="5950341" cy="4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 5.4 Remaining PM Milestones 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1097280" y="1856096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400" dirty="0"/>
              <a:t>Supervisor Meeting 2 (25/10/2017) - Joleen</a:t>
            </a:r>
          </a:p>
          <a:p>
            <a:pPr>
              <a:buAutoNum type="arabicPeriod"/>
            </a:pPr>
            <a:r>
              <a:rPr lang="en-SG" sz="24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400" dirty="0"/>
              <a:t>UAT Deployment (5/11/2017) - Joleen</a:t>
            </a:r>
          </a:p>
          <a:p>
            <a:pPr>
              <a:buAutoNum type="arabicPeriod"/>
            </a:pPr>
            <a:r>
              <a:rPr lang="en-SG" sz="2400" dirty="0"/>
              <a:t>UAT In-class (8/11/2017) – Shreyas</a:t>
            </a:r>
          </a:p>
          <a:p>
            <a:pPr>
              <a:buAutoNum type="arabicPeriod"/>
            </a:pPr>
            <a:r>
              <a:rPr lang="en-SG" sz="24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400" dirty="0"/>
              <a:t>Final Presentation (22/11/2017) – Joel </a:t>
            </a:r>
          </a:p>
          <a:p>
            <a:pPr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372A-15CA-4B7C-99F4-D2A67578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60FA-FB88-4104-A0E1-40E3F3F5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G1T3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1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997" y="641445"/>
            <a:ext cx="9790337" cy="927174"/>
          </a:xfrm>
        </p:spPr>
        <p:txBody>
          <a:bodyPr>
            <a:normAutofit/>
          </a:bodyPr>
          <a:lstStyle/>
          <a:p>
            <a:r>
              <a:rPr lang="en-SG" dirty="0"/>
              <a:t>1.1 Application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97" y="1884590"/>
            <a:ext cx="8915400" cy="477624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SG" sz="2800" dirty="0"/>
              <a:t>Login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Bootstrap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Heatmap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Basic Location Report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Automatic Group Detection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romanUcPeriod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546" y="736979"/>
            <a:ext cx="9897989" cy="923210"/>
          </a:xfrm>
        </p:spPr>
        <p:txBody>
          <a:bodyPr>
            <a:normAutofit/>
          </a:bodyPr>
          <a:lstStyle/>
          <a:p>
            <a:r>
              <a:rPr lang="en-SG" dirty="0"/>
              <a:t>1.2 Chosen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491" y="234257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Model View Controller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Individual pages would face less complexity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Lesser interaction between the UI and Java </a:t>
            </a:r>
          </a:p>
          <a:p>
            <a:pPr marL="571500" indent="-571500">
              <a:buFont typeface="+mj-lt"/>
              <a:buAutoNum type="romanUcPeriod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Improvements Made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From PM REVIEW</a:t>
            </a:r>
          </a:p>
        </p:txBody>
      </p:sp>
    </p:spTree>
    <p:extLst>
      <p:ext uri="{BB962C8B-B14F-4D97-AF65-F5344CB8AC3E}">
        <p14:creationId xmlns:p14="http://schemas.microsoft.com/office/powerpoint/2010/main" val="41454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B44-E911-4EF3-873C-D4B15FD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763571"/>
            <a:ext cx="10058400" cy="841814"/>
          </a:xfrm>
        </p:spPr>
        <p:txBody>
          <a:bodyPr/>
          <a:lstStyle/>
          <a:p>
            <a:r>
              <a:rPr lang="en-US" dirty="0"/>
              <a:t>2.1 Updating Schedule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01C03-CCCA-4A88-A69B-8239FF404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36696"/>
              </p:ext>
            </p:extLst>
          </p:nvPr>
        </p:nvGraphicFramePr>
        <p:xfrm>
          <a:off x="1173480" y="1709080"/>
          <a:ext cx="99822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1007922850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194565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Issues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Improvements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418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Too much slack (5-6 days) between iterations causes each iteration to feel too rushed.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Improved time management by spreading range of tasks across the full time frame available for each iteration. (Not more than 3 days of slack)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066317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Some tasks were over generalized.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Broke down general tasks into detailed sub-tasks to better account for project progress 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872223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Lack of test planning especially after deployment.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Added testing phase after deployment to ensure that deployed application runs smoothly.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6574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05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B44-E911-4EF3-873C-D4B15FD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296"/>
            <a:ext cx="10058400" cy="1450757"/>
          </a:xfrm>
        </p:spPr>
        <p:txBody>
          <a:bodyPr/>
          <a:lstStyle/>
          <a:p>
            <a:r>
              <a:rPr lang="en-US" dirty="0"/>
              <a:t>2.2 Updates on metrics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01C03-CCCA-4A88-A69B-8239FF404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44638"/>
              </p:ext>
            </p:extLst>
          </p:nvPr>
        </p:nvGraphicFramePr>
        <p:xfrm>
          <a:off x="1141413" y="1732175"/>
          <a:ext cx="100584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079228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94565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Issues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Improvements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418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Missing task metric documents in git repository </a:t>
                      </a:r>
                      <a:endParaRPr lang="en-GB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Added in missing task metric documents to ensure clarity in tracking of progress.</a:t>
                      </a:r>
                      <a:endParaRPr lang="en-GB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06631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6741-0939-4433-A8B2-0CD53B0A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9107"/>
            <a:ext cx="8676222" cy="3200400"/>
          </a:xfrm>
        </p:spPr>
        <p:txBody>
          <a:bodyPr/>
          <a:lstStyle/>
          <a:p>
            <a:r>
              <a:rPr lang="en-US" dirty="0"/>
              <a:t>Schedule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A428F-54B5-4901-856F-280DE9C8834C}"/>
              </a:ext>
            </a:extLst>
          </p:cNvPr>
          <p:cNvSpPr txBox="1">
            <a:spLocks/>
          </p:cNvSpPr>
          <p:nvPr/>
        </p:nvSpPr>
        <p:spPr>
          <a:xfrm>
            <a:off x="831323" y="3006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600" b="1" dirty="0"/>
              <a:t>Broad iteration Updates</a:t>
            </a:r>
          </a:p>
        </p:txBody>
      </p:sp>
    </p:spTree>
    <p:extLst>
      <p:ext uri="{BB962C8B-B14F-4D97-AF65-F5344CB8AC3E}">
        <p14:creationId xmlns:p14="http://schemas.microsoft.com/office/powerpoint/2010/main" val="3534006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1744</Words>
  <Application>Microsoft Office PowerPoint</Application>
  <PresentationFormat>Widescreen</PresentationFormat>
  <Paragraphs>541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Palatino Linotype</vt:lpstr>
      <vt:lpstr>Wingdings</vt:lpstr>
      <vt:lpstr>Wingdings 3</vt:lpstr>
      <vt:lpstr>Retrospect</vt:lpstr>
      <vt:lpstr>Application Demo and Progress Updates</vt:lpstr>
      <vt:lpstr>PowerPoint Presentation</vt:lpstr>
      <vt:lpstr>Content page</vt:lpstr>
      <vt:lpstr>1.1 Application Functionalities</vt:lpstr>
      <vt:lpstr>1.2 Chosen Framework</vt:lpstr>
      <vt:lpstr>Improvements Made</vt:lpstr>
      <vt:lpstr>2.1 Updating Schedule</vt:lpstr>
      <vt:lpstr>2.2 Updates on metrics</vt:lpstr>
      <vt:lpstr>Schedule</vt:lpstr>
      <vt:lpstr>PowerPoint Presentation</vt:lpstr>
      <vt:lpstr>PowerPoint Presentation</vt:lpstr>
      <vt:lpstr>PowerPoint Presentation</vt:lpstr>
      <vt:lpstr>Schedule</vt:lpstr>
      <vt:lpstr>PowerPoint Presentation</vt:lpstr>
      <vt:lpstr>PowerPoint Presentation</vt:lpstr>
      <vt:lpstr>Schedule</vt:lpstr>
      <vt:lpstr>3.4 What have we done?</vt:lpstr>
      <vt:lpstr>3.4 What have we done?</vt:lpstr>
      <vt:lpstr>3.5 Challenges Faced – Spill over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Metrics</vt:lpstr>
      <vt:lpstr>4.1 Task Metric Results</vt:lpstr>
      <vt:lpstr>4.2 Task Metric Graph</vt:lpstr>
      <vt:lpstr>4.3 Burndown </vt:lpstr>
      <vt:lpstr>Metrics</vt:lpstr>
      <vt:lpstr>4.4 Bug Metric Results</vt:lpstr>
      <vt:lpstr>Roles and Responsibilities</vt:lpstr>
      <vt:lpstr>5.1 Task Distribution</vt:lpstr>
      <vt:lpstr>5.2 Rotation Plan</vt:lpstr>
      <vt:lpstr>5.3 Current Work Hours Breakdown</vt:lpstr>
      <vt:lpstr> 5.4 Remaining PM Milestones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Review</dc:title>
  <dc:creator>GOH Ming Xuan</dc:creator>
  <cp:lastModifiedBy>GOH Ming Xuan</cp:lastModifiedBy>
  <cp:revision>103</cp:revision>
  <dcterms:created xsi:type="dcterms:W3CDTF">2017-10-19T09:56:44Z</dcterms:created>
  <dcterms:modified xsi:type="dcterms:W3CDTF">2017-10-22T14:14:54Z</dcterms:modified>
</cp:coreProperties>
</file>