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9"/>
  </p:notesMasterIdLst>
  <p:sldIdLst>
    <p:sldId id="257" r:id="rId2"/>
    <p:sldId id="258" r:id="rId3"/>
    <p:sldId id="259" r:id="rId4"/>
    <p:sldId id="292" r:id="rId5"/>
    <p:sldId id="293" r:id="rId6"/>
    <p:sldId id="296" r:id="rId7"/>
    <p:sldId id="260" r:id="rId8"/>
    <p:sldId id="289" r:id="rId9"/>
    <p:sldId id="308" r:id="rId10"/>
    <p:sldId id="294" r:id="rId11"/>
    <p:sldId id="290" r:id="rId12"/>
    <p:sldId id="320" r:id="rId13"/>
    <p:sldId id="262" r:id="rId14"/>
    <p:sldId id="266" r:id="rId15"/>
    <p:sldId id="267" r:id="rId16"/>
    <p:sldId id="269" r:id="rId17"/>
    <p:sldId id="314" r:id="rId18"/>
    <p:sldId id="321" r:id="rId19"/>
    <p:sldId id="315" r:id="rId20"/>
    <p:sldId id="270" r:id="rId21"/>
    <p:sldId id="303" r:id="rId22"/>
    <p:sldId id="304" r:id="rId23"/>
    <p:sldId id="305" r:id="rId24"/>
    <p:sldId id="306" r:id="rId25"/>
    <p:sldId id="307" r:id="rId26"/>
    <p:sldId id="300" r:id="rId27"/>
    <p:sldId id="301" r:id="rId28"/>
    <p:sldId id="318" r:id="rId29"/>
    <p:sldId id="319" r:id="rId30"/>
    <p:sldId id="298" r:id="rId31"/>
    <p:sldId id="299" r:id="rId32"/>
    <p:sldId id="297" r:id="rId33"/>
    <p:sldId id="311" r:id="rId34"/>
    <p:sldId id="302" r:id="rId35"/>
    <p:sldId id="317" r:id="rId36"/>
    <p:sldId id="310" r:id="rId37"/>
    <p:sldId id="31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878"/>
    <a:srgbClr val="91D6B2"/>
    <a:srgbClr val="FFA3A3"/>
    <a:srgbClr val="FFCFCF"/>
    <a:srgbClr val="F4D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72244" autoAdjust="0"/>
  </p:normalViewPr>
  <p:slideViewPr>
    <p:cSldViewPr snapToGrid="0">
      <p:cViewPr varScale="1">
        <p:scale>
          <a:sx n="48" d="100"/>
          <a:sy n="48" d="100"/>
        </p:scale>
        <p:origin x="4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761F-9365-4405-A14A-0DD590710CE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9B3C-0784-4BDC-BF0C-477EB4A90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9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62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8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3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Spill-overs </a:t>
            </a:r>
            <a:r>
              <a:rPr lang="en-SG" dirty="0">
                <a:sym typeface="Wingdings" panose="05000000000000000000" pitchFamily="2" charset="2"/>
              </a:rPr>
              <a:t> mitigation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85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8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06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Old Iteration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316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updated iteration overview.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6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slide to explain changes in iteration tasks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1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73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8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47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2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5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4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3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2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9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5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04FB83-CF58-4ADA-B365-1A4548009522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71D-1D4F-43E0-A89C-B7183C9B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188" y="145599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SG" b="1" dirty="0"/>
              <a:t>Application Demo and Progress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7964-20BD-47F3-96E7-53415409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842" y="3844666"/>
            <a:ext cx="10132093" cy="1931123"/>
          </a:xfrm>
        </p:spPr>
        <p:txBody>
          <a:bodyPr>
            <a:noAutofit/>
          </a:bodyPr>
          <a:lstStyle/>
          <a:p>
            <a:pPr algn="ctr"/>
            <a:r>
              <a:rPr lang="en-SG" sz="4000" b="1" dirty="0"/>
              <a:t>Done by: G1T3</a:t>
            </a:r>
          </a:p>
        </p:txBody>
      </p:sp>
    </p:spTree>
    <p:extLst>
      <p:ext uri="{BB962C8B-B14F-4D97-AF65-F5344CB8AC3E}">
        <p14:creationId xmlns:p14="http://schemas.microsoft.com/office/powerpoint/2010/main" val="117289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0" y="461405"/>
            <a:ext cx="1219200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525637" y="1645920"/>
            <a:ext cx="1486127" cy="4047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113713" y="3526159"/>
            <a:ext cx="428226" cy="3466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B4532-CA25-4384-9775-1F7FD27BEAD3}"/>
              </a:ext>
            </a:extLst>
          </p:cNvPr>
          <p:cNvSpPr/>
          <p:nvPr/>
        </p:nvSpPr>
        <p:spPr>
          <a:xfrm>
            <a:off x="2020845" y="1645920"/>
            <a:ext cx="1541550" cy="4047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9B624D-9D52-4AEE-8F52-9A91C772B76E}"/>
              </a:ext>
            </a:extLst>
          </p:cNvPr>
          <p:cNvSpPr/>
          <p:nvPr/>
        </p:nvSpPr>
        <p:spPr>
          <a:xfrm>
            <a:off x="3562395" y="1661326"/>
            <a:ext cx="1552795" cy="4047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104465-2009-4A01-800D-AF2D4C6425B6}"/>
              </a:ext>
            </a:extLst>
          </p:cNvPr>
          <p:cNvSpPr/>
          <p:nvPr/>
        </p:nvSpPr>
        <p:spPr>
          <a:xfrm>
            <a:off x="5108542" y="1645920"/>
            <a:ext cx="1557279" cy="4047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357210-709C-4255-86B7-6E4F49449271}"/>
              </a:ext>
            </a:extLst>
          </p:cNvPr>
          <p:cNvSpPr/>
          <p:nvPr/>
        </p:nvSpPr>
        <p:spPr>
          <a:xfrm>
            <a:off x="6660424" y="1645920"/>
            <a:ext cx="1614803" cy="4047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164955-220E-497F-BDD1-980862C7037D}"/>
              </a:ext>
            </a:extLst>
          </p:cNvPr>
          <p:cNvSpPr/>
          <p:nvPr/>
        </p:nvSpPr>
        <p:spPr>
          <a:xfrm>
            <a:off x="8287730" y="1661326"/>
            <a:ext cx="1546147" cy="4047143"/>
          </a:xfrm>
          <a:prstGeom prst="rect">
            <a:avLst/>
          </a:prstGeom>
          <a:solidFill>
            <a:srgbClr val="BFE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6F0621-5004-48A4-9A6F-A1A087CF2A01}"/>
              </a:ext>
            </a:extLst>
          </p:cNvPr>
          <p:cNvSpPr/>
          <p:nvPr/>
        </p:nvSpPr>
        <p:spPr>
          <a:xfrm>
            <a:off x="9820461" y="1658983"/>
            <a:ext cx="1752253" cy="4047143"/>
          </a:xfrm>
          <a:prstGeom prst="rect">
            <a:avLst/>
          </a:prstGeom>
          <a:solidFill>
            <a:srgbClr val="F9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3B1C0-FF92-4D60-B865-0D22F0D09D8E}"/>
              </a:ext>
            </a:extLst>
          </p:cNvPr>
          <p:cNvSpPr/>
          <p:nvPr/>
        </p:nvSpPr>
        <p:spPr>
          <a:xfrm>
            <a:off x="684697" y="3264311"/>
            <a:ext cx="1259717" cy="941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103AF4-0BD9-40E2-9666-66CC68BF2E9B}"/>
              </a:ext>
            </a:extLst>
          </p:cNvPr>
          <p:cNvSpPr/>
          <p:nvPr/>
        </p:nvSpPr>
        <p:spPr>
          <a:xfrm>
            <a:off x="2185540" y="2344419"/>
            <a:ext cx="1207564" cy="852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6F3559-C706-490A-8924-61D93761B2F0}"/>
              </a:ext>
            </a:extLst>
          </p:cNvPr>
          <p:cNvSpPr/>
          <p:nvPr/>
        </p:nvSpPr>
        <p:spPr>
          <a:xfrm>
            <a:off x="2085680" y="4052312"/>
            <a:ext cx="1404666" cy="882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Bootstrap Function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BAC7E8-DBD3-49B6-BFBF-8B8F54DAB36C}"/>
              </a:ext>
            </a:extLst>
          </p:cNvPr>
          <p:cNvSpPr/>
          <p:nvPr/>
        </p:nvSpPr>
        <p:spPr>
          <a:xfrm>
            <a:off x="3706581" y="2342891"/>
            <a:ext cx="1256861" cy="852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C96906-095C-45CF-8B16-F0C5CEDA831A}"/>
              </a:ext>
            </a:extLst>
          </p:cNvPr>
          <p:cNvSpPr/>
          <p:nvPr/>
        </p:nvSpPr>
        <p:spPr>
          <a:xfrm>
            <a:off x="3671842" y="4012400"/>
            <a:ext cx="1327590" cy="1265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Popular Place report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F50137-E21F-442C-8963-0B1CB9D53E95}"/>
              </a:ext>
            </a:extLst>
          </p:cNvPr>
          <p:cNvSpPr/>
          <p:nvPr/>
        </p:nvSpPr>
        <p:spPr>
          <a:xfrm>
            <a:off x="5293391" y="4196882"/>
            <a:ext cx="1190082" cy="896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31ED9D-39A8-47C7-AD04-062266B5E56C}"/>
              </a:ext>
            </a:extLst>
          </p:cNvPr>
          <p:cNvSpPr/>
          <p:nvPr/>
        </p:nvSpPr>
        <p:spPr>
          <a:xfrm>
            <a:off x="5318506" y="2382080"/>
            <a:ext cx="1219073" cy="777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A.G.I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075966-DA58-4491-BE16-7D719889CBA2}"/>
              </a:ext>
            </a:extLst>
          </p:cNvPr>
          <p:cNvSpPr/>
          <p:nvPr/>
        </p:nvSpPr>
        <p:spPr>
          <a:xfrm>
            <a:off x="6855564" y="2229951"/>
            <a:ext cx="1288778" cy="1081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people report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586970" y="3432813"/>
            <a:ext cx="608645" cy="5528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029DF-F3CA-4BEB-B6E7-76E845A7C341}"/>
              </a:ext>
            </a:extLst>
          </p:cNvPr>
          <p:cNvSpPr/>
          <p:nvPr/>
        </p:nvSpPr>
        <p:spPr>
          <a:xfrm>
            <a:off x="6854299" y="3998048"/>
            <a:ext cx="1239753" cy="1279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next place report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712578-B73E-418F-BCCE-DDA9CE2F5F22}"/>
              </a:ext>
            </a:extLst>
          </p:cNvPr>
          <p:cNvSpPr/>
          <p:nvPr/>
        </p:nvSpPr>
        <p:spPr>
          <a:xfrm>
            <a:off x="8412010" y="2354103"/>
            <a:ext cx="1244676" cy="820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371A4A-26E5-47DF-A781-97B323B22C02}"/>
              </a:ext>
            </a:extLst>
          </p:cNvPr>
          <p:cNvSpPr/>
          <p:nvPr/>
        </p:nvSpPr>
        <p:spPr>
          <a:xfrm>
            <a:off x="8336717" y="4323518"/>
            <a:ext cx="1395263" cy="812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Submission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162F1-7E03-458A-9FF2-E934EB4FDB24}"/>
              </a:ext>
            </a:extLst>
          </p:cNvPr>
          <p:cNvSpPr/>
          <p:nvPr/>
        </p:nvSpPr>
        <p:spPr>
          <a:xfrm>
            <a:off x="9883039" y="3214481"/>
            <a:ext cx="1619865" cy="1040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Final Presentation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803618-10AF-4EA4-A3A3-B4352451AFD1}"/>
              </a:ext>
            </a:extLst>
          </p:cNvPr>
          <p:cNvCxnSpPr>
            <a:cxnSpLocks/>
            <a:stCxn id="142" idx="4"/>
            <a:endCxn id="130" idx="2"/>
          </p:cNvCxnSpPr>
          <p:nvPr/>
        </p:nvCxnSpPr>
        <p:spPr>
          <a:xfrm rot="16200000" flipH="1">
            <a:off x="-111852" y="4312510"/>
            <a:ext cx="1820230" cy="940875"/>
          </a:xfrm>
          <a:prstGeom prst="bentConnector3">
            <a:avLst>
              <a:gd name="adj1" fmla="val 112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450692C-5967-4E1B-905E-F90707B6535D}"/>
              </a:ext>
            </a:extLst>
          </p:cNvPr>
          <p:cNvCxnSpPr>
            <a:cxnSpLocks/>
            <a:stCxn id="130" idx="0"/>
            <a:endCxn id="53" idx="0"/>
          </p:cNvCxnSpPr>
          <p:nvPr/>
        </p:nvCxnSpPr>
        <p:spPr>
          <a:xfrm rot="5400000" flipH="1" flipV="1">
            <a:off x="2030160" y="884461"/>
            <a:ext cx="12700" cy="1522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2AEE4FA-9073-42BC-A35E-01B76EFF1A09}"/>
              </a:ext>
            </a:extLst>
          </p:cNvPr>
          <p:cNvCxnSpPr>
            <a:cxnSpLocks/>
            <a:stCxn id="53" idx="2"/>
            <a:endCxn id="54" idx="2"/>
          </p:cNvCxnSpPr>
          <p:nvPr/>
        </p:nvCxnSpPr>
        <p:spPr>
          <a:xfrm rot="16200000" flipH="1">
            <a:off x="3557503" y="4927179"/>
            <a:ext cx="15406" cy="1547173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280DD2-B048-4D84-B418-AEE8CF5C3279}"/>
              </a:ext>
            </a:extLst>
          </p:cNvPr>
          <p:cNvCxnSpPr>
            <a:cxnSpLocks/>
            <a:stCxn id="54" idx="0"/>
            <a:endCxn id="55" idx="0"/>
          </p:cNvCxnSpPr>
          <p:nvPr/>
        </p:nvCxnSpPr>
        <p:spPr>
          <a:xfrm rot="5400000" flipH="1" flipV="1">
            <a:off x="5105284" y="879429"/>
            <a:ext cx="15406" cy="1548389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D82410-53A8-48F0-B3EA-8E86B77A6D3D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rot="16200000" flipH="1">
            <a:off x="6677504" y="4902741"/>
            <a:ext cx="12700" cy="15806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7BF51-2880-45BD-8823-CAE56194706F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16200000" flipH="1">
            <a:off x="8256612" y="857134"/>
            <a:ext cx="15406" cy="1592978"/>
          </a:xfrm>
          <a:prstGeom prst="bentConnector3">
            <a:avLst>
              <a:gd name="adj1" fmla="val -14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BB421A3-F542-4509-9C5D-7436FF9BEA20}"/>
              </a:ext>
            </a:extLst>
          </p:cNvPr>
          <p:cNvCxnSpPr>
            <a:cxnSpLocks/>
            <a:stCxn id="57" idx="2"/>
            <a:endCxn id="58" idx="2"/>
          </p:cNvCxnSpPr>
          <p:nvPr/>
        </p:nvCxnSpPr>
        <p:spPr>
          <a:xfrm rot="5400000" flipH="1" flipV="1">
            <a:off x="9877524" y="4889406"/>
            <a:ext cx="2343" cy="1635784"/>
          </a:xfrm>
          <a:prstGeom prst="bentConnector3">
            <a:avLst>
              <a:gd name="adj1" fmla="val -9756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6DE626-618E-47C4-96D1-69A59C7ADA26}"/>
              </a:ext>
            </a:extLst>
          </p:cNvPr>
          <p:cNvCxnSpPr>
            <a:cxnSpLocks/>
            <a:stCxn id="58" idx="0"/>
            <a:endCxn id="131" idx="0"/>
          </p:cNvCxnSpPr>
          <p:nvPr/>
        </p:nvCxnSpPr>
        <p:spPr>
          <a:xfrm rot="16200000" flipH="1">
            <a:off x="10407025" y="1948546"/>
            <a:ext cx="1773830" cy="1194705"/>
          </a:xfrm>
          <a:prstGeom prst="bentConnector3">
            <a:avLst>
              <a:gd name="adj1" fmla="val -12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8D185906-A54C-4CD1-87A1-A5A519E5FAD1}"/>
              </a:ext>
            </a:extLst>
          </p:cNvPr>
          <p:cNvSpPr txBox="1">
            <a:spLocks/>
          </p:cNvSpPr>
          <p:nvPr/>
        </p:nvSpPr>
        <p:spPr>
          <a:xfrm>
            <a:off x="1066800" y="39060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3.1 Previous Iteration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6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422AF4B-3798-464F-AA64-4E4DB277B0E5}"/>
              </a:ext>
            </a:extLst>
          </p:cNvPr>
          <p:cNvSpPr txBox="1"/>
          <p:nvPr/>
        </p:nvSpPr>
        <p:spPr>
          <a:xfrm>
            <a:off x="0" y="383029"/>
            <a:ext cx="1219200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2A87AF-87A6-4ED0-A36B-0FB54943A4A3}"/>
              </a:ext>
            </a:extLst>
          </p:cNvPr>
          <p:cNvSpPr/>
          <p:nvPr/>
        </p:nvSpPr>
        <p:spPr>
          <a:xfrm>
            <a:off x="525637" y="1603657"/>
            <a:ext cx="1486127" cy="471664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974863-C76C-41A2-9C00-56359A25EE0C}"/>
              </a:ext>
            </a:extLst>
          </p:cNvPr>
          <p:cNvSpPr/>
          <p:nvPr/>
        </p:nvSpPr>
        <p:spPr>
          <a:xfrm>
            <a:off x="36206" y="3790634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1EF6B-4D91-4AD0-A226-9E3AF9BD8451}"/>
              </a:ext>
            </a:extLst>
          </p:cNvPr>
          <p:cNvSpPr/>
          <p:nvPr/>
        </p:nvSpPr>
        <p:spPr>
          <a:xfrm>
            <a:off x="2004803" y="1603657"/>
            <a:ext cx="1541550" cy="4716645"/>
          </a:xfrm>
          <a:prstGeom prst="rect">
            <a:avLst/>
          </a:prstGeom>
          <a:solidFill>
            <a:srgbClr val="FFC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64D1B-E5FB-4596-B4ED-E777B43FD3B6}"/>
              </a:ext>
            </a:extLst>
          </p:cNvPr>
          <p:cNvSpPr/>
          <p:nvPr/>
        </p:nvSpPr>
        <p:spPr>
          <a:xfrm>
            <a:off x="3545778" y="1598524"/>
            <a:ext cx="1552795" cy="4716645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</a:t>
            </a:r>
            <a:r>
              <a:rPr lang="en-SG" b="1" dirty="0">
                <a:solidFill>
                  <a:sysClr val="windowText" lastClr="000000"/>
                </a:solidFill>
              </a:rPr>
              <a:t> </a:t>
            </a:r>
            <a:r>
              <a:rPr lang="en-SG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1F179-96D6-4352-B6B8-5CAB08771BCF}"/>
              </a:ext>
            </a:extLst>
          </p:cNvPr>
          <p:cNvSpPr/>
          <p:nvPr/>
        </p:nvSpPr>
        <p:spPr>
          <a:xfrm>
            <a:off x="5096966" y="1606734"/>
            <a:ext cx="1557279" cy="4716645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</a:t>
            </a:r>
            <a:r>
              <a:rPr lang="en-SG" b="1" dirty="0">
                <a:solidFill>
                  <a:sysClr val="windowText" lastClr="000000"/>
                </a:solidFill>
              </a:rPr>
              <a:t> </a:t>
            </a:r>
            <a:r>
              <a:rPr lang="en-SG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1DADD-95A8-4EBF-9A50-C2FD514D5B9C}"/>
              </a:ext>
            </a:extLst>
          </p:cNvPr>
          <p:cNvSpPr/>
          <p:nvPr/>
        </p:nvSpPr>
        <p:spPr>
          <a:xfrm>
            <a:off x="6650997" y="1594230"/>
            <a:ext cx="1614803" cy="4716645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</a:t>
            </a:r>
            <a:r>
              <a:rPr lang="en-SG" b="1" dirty="0">
                <a:solidFill>
                  <a:sysClr val="windowText" lastClr="000000"/>
                </a:solidFill>
              </a:rPr>
              <a:t> </a:t>
            </a:r>
            <a:r>
              <a:rPr lang="en-SG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F64D6-5D66-4DFF-81BA-CB9AD1B5AB91}"/>
              </a:ext>
            </a:extLst>
          </p:cNvPr>
          <p:cNvSpPr/>
          <p:nvPr/>
        </p:nvSpPr>
        <p:spPr>
          <a:xfrm>
            <a:off x="8268876" y="1590782"/>
            <a:ext cx="1546147" cy="4716645"/>
          </a:xfrm>
          <a:prstGeom prst="rect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7B7AF-4EE1-4A1F-AE03-25162CB1FF45}"/>
              </a:ext>
            </a:extLst>
          </p:cNvPr>
          <p:cNvSpPr/>
          <p:nvPr/>
        </p:nvSpPr>
        <p:spPr>
          <a:xfrm>
            <a:off x="9802217" y="1581355"/>
            <a:ext cx="1752253" cy="471664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</a:t>
            </a:r>
            <a:r>
              <a:rPr lang="en-SG" b="1" dirty="0">
                <a:solidFill>
                  <a:sysClr val="windowText" lastClr="000000"/>
                </a:solidFill>
              </a:rPr>
              <a:t> </a:t>
            </a:r>
            <a:r>
              <a:rPr lang="en-SG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2B036-AAB1-4C12-A129-0D4CF102D10B}"/>
              </a:ext>
            </a:extLst>
          </p:cNvPr>
          <p:cNvSpPr/>
          <p:nvPr/>
        </p:nvSpPr>
        <p:spPr>
          <a:xfrm>
            <a:off x="638705" y="3465287"/>
            <a:ext cx="1259717" cy="1030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30F57-E84A-491C-83ED-A9FCDC71C9D8}"/>
              </a:ext>
            </a:extLst>
          </p:cNvPr>
          <p:cNvSpPr/>
          <p:nvPr/>
        </p:nvSpPr>
        <p:spPr>
          <a:xfrm>
            <a:off x="2211159" y="2104732"/>
            <a:ext cx="1207564" cy="933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6B735-1C92-42A2-A1C0-1A94E73D0F33}"/>
              </a:ext>
            </a:extLst>
          </p:cNvPr>
          <p:cNvSpPr/>
          <p:nvPr/>
        </p:nvSpPr>
        <p:spPr>
          <a:xfrm>
            <a:off x="2094470" y="4979772"/>
            <a:ext cx="1404666" cy="965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336E43-C587-4E4E-979D-15D95CAA242A}"/>
              </a:ext>
            </a:extLst>
          </p:cNvPr>
          <p:cNvSpPr/>
          <p:nvPr/>
        </p:nvSpPr>
        <p:spPr>
          <a:xfrm>
            <a:off x="3720626" y="2104732"/>
            <a:ext cx="1312546" cy="933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108D6-FE2D-4B9A-898B-2FACB0FAA13B}"/>
              </a:ext>
            </a:extLst>
          </p:cNvPr>
          <p:cNvSpPr/>
          <p:nvPr/>
        </p:nvSpPr>
        <p:spPr>
          <a:xfrm>
            <a:off x="5278987" y="3631866"/>
            <a:ext cx="1190082" cy="84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F9806-F3C8-4A6D-B687-38DE0DA23B01}"/>
              </a:ext>
            </a:extLst>
          </p:cNvPr>
          <p:cNvSpPr/>
          <p:nvPr/>
        </p:nvSpPr>
        <p:spPr>
          <a:xfrm>
            <a:off x="5254825" y="5037132"/>
            <a:ext cx="1219073" cy="851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A.G.I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3A73F-BFAA-4A54-9F7D-7262F3D18F05}"/>
              </a:ext>
            </a:extLst>
          </p:cNvPr>
          <p:cNvSpPr/>
          <p:nvPr/>
        </p:nvSpPr>
        <p:spPr>
          <a:xfrm>
            <a:off x="11561309" y="3677806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79604D-9416-4E28-A254-AA6D41FD6255}"/>
              </a:ext>
            </a:extLst>
          </p:cNvPr>
          <p:cNvSpPr/>
          <p:nvPr/>
        </p:nvSpPr>
        <p:spPr>
          <a:xfrm>
            <a:off x="8420429" y="2122626"/>
            <a:ext cx="1244676" cy="897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887AC-6D2B-44F4-A593-E1778BCFCA46}"/>
              </a:ext>
            </a:extLst>
          </p:cNvPr>
          <p:cNvSpPr/>
          <p:nvPr/>
        </p:nvSpPr>
        <p:spPr>
          <a:xfrm>
            <a:off x="8304277" y="5129346"/>
            <a:ext cx="1448758" cy="750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D8F6A6-AD65-4CEB-B49F-214E3FA3C845}"/>
              </a:ext>
            </a:extLst>
          </p:cNvPr>
          <p:cNvSpPr/>
          <p:nvPr/>
        </p:nvSpPr>
        <p:spPr>
          <a:xfrm>
            <a:off x="9903969" y="3424959"/>
            <a:ext cx="1590088" cy="1048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6906B3-E128-446D-912A-C85554E6817C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-315606" y="4735995"/>
            <a:ext cx="2150232" cy="1018382"/>
          </a:xfrm>
          <a:prstGeom prst="bentConnector3">
            <a:avLst>
              <a:gd name="adj1" fmla="val 110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E54BA1E-9413-4EB2-A9B3-170E7D77EE36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022139" y="850219"/>
            <a:ext cx="12700" cy="150687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F70383-FEEF-4F39-B504-4E8D054A41B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 flipV="1">
            <a:off x="3546310" y="5544437"/>
            <a:ext cx="5133" cy="1546598"/>
          </a:xfrm>
          <a:prstGeom prst="bentConnector3">
            <a:avLst>
              <a:gd name="adj1" fmla="val -445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4D3474-FE80-451C-9AAA-AE087AB88BCD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094786" y="825914"/>
            <a:ext cx="8210" cy="1553430"/>
          </a:xfrm>
          <a:prstGeom prst="bentConnector3">
            <a:avLst>
              <a:gd name="adj1" fmla="val -2784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6B52F93-E16B-437B-AFE9-5E01D69A3C06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5400000" flipH="1" flipV="1">
            <a:off x="6660750" y="5525730"/>
            <a:ext cx="12504" cy="1582793"/>
          </a:xfrm>
          <a:prstGeom prst="bentConnector3">
            <a:avLst>
              <a:gd name="adj1" fmla="val -1828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426D89-C3EA-4609-BE61-48CFCED42C7B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248450" y="800731"/>
            <a:ext cx="3448" cy="1583551"/>
          </a:xfrm>
          <a:prstGeom prst="bentConnector3">
            <a:avLst>
              <a:gd name="adj1" fmla="val 6729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6C3FC08-0DF9-4BCB-8E10-184CE96D1F34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 flipH="1" flipV="1">
            <a:off x="9855433" y="5484517"/>
            <a:ext cx="9427" cy="1636394"/>
          </a:xfrm>
          <a:prstGeom prst="bentConnector3">
            <a:avLst>
              <a:gd name="adj1" fmla="val -2424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6A91C3-62E0-474E-A632-6A10ACDE1AC9}"/>
              </a:ext>
            </a:extLst>
          </p:cNvPr>
          <p:cNvCxnSpPr>
            <a:cxnSpLocks/>
            <a:stCxn id="9" idx="0"/>
            <a:endCxn id="16" idx="0"/>
          </p:cNvCxnSpPr>
          <p:nvPr/>
        </p:nvCxnSpPr>
        <p:spPr>
          <a:xfrm rot="16200000" flipH="1">
            <a:off x="10223762" y="2035936"/>
            <a:ext cx="2096451" cy="1187288"/>
          </a:xfrm>
          <a:prstGeom prst="bentConnector3">
            <a:avLst>
              <a:gd name="adj1" fmla="val -10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EA8F648-0E41-4DE7-8FE8-69927CAB8B2D}"/>
              </a:ext>
            </a:extLst>
          </p:cNvPr>
          <p:cNvSpPr/>
          <p:nvPr/>
        </p:nvSpPr>
        <p:spPr>
          <a:xfrm>
            <a:off x="6847149" y="3287851"/>
            <a:ext cx="1327590" cy="138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Top K Functions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E2701-19A1-4CC9-B690-DA388D63605A}"/>
              </a:ext>
            </a:extLst>
          </p:cNvPr>
          <p:cNvSpPr/>
          <p:nvPr/>
        </p:nvSpPr>
        <p:spPr>
          <a:xfrm>
            <a:off x="3625871" y="4979772"/>
            <a:ext cx="1404666" cy="965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0FC8B1-1A01-49EF-9CF6-3AAD94094E57}"/>
              </a:ext>
            </a:extLst>
          </p:cNvPr>
          <p:cNvSpPr/>
          <p:nvPr/>
        </p:nvSpPr>
        <p:spPr>
          <a:xfrm>
            <a:off x="5145215" y="2092179"/>
            <a:ext cx="1404369" cy="1305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Advanced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729EF8-BC0F-4E3F-9D0C-A6BF4CC02B53}"/>
              </a:ext>
            </a:extLst>
          </p:cNvPr>
          <p:cNvSpPr/>
          <p:nvPr/>
        </p:nvSpPr>
        <p:spPr>
          <a:xfrm>
            <a:off x="8417019" y="3400099"/>
            <a:ext cx="1244676" cy="1160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UAT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updates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99350A1-FAD3-481D-AA3A-E625FF5A3137}"/>
              </a:ext>
            </a:extLst>
          </p:cNvPr>
          <p:cNvSpPr txBox="1">
            <a:spLocks/>
          </p:cNvSpPr>
          <p:nvPr/>
        </p:nvSpPr>
        <p:spPr>
          <a:xfrm>
            <a:off x="1066800" y="39060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3.2 New Iteration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1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47A2-6DE8-45D7-9E59-FFA7BF1EE211}"/>
              </a:ext>
            </a:extLst>
          </p:cNvPr>
          <p:cNvSpPr txBox="1">
            <a:spLocks/>
          </p:cNvSpPr>
          <p:nvPr/>
        </p:nvSpPr>
        <p:spPr>
          <a:xfrm>
            <a:off x="1066800" y="82338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3.3 Updates in New Iteration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C2454A-2340-4741-84E4-E6D06E53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54717"/>
              </p:ext>
            </p:extLst>
          </p:nvPr>
        </p:nvGraphicFramePr>
        <p:xfrm>
          <a:off x="1066800" y="2274145"/>
          <a:ext cx="10058400" cy="31479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6067296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614415949"/>
                    </a:ext>
                  </a:extLst>
                </a:gridCol>
              </a:tblGrid>
              <a:tr h="679067">
                <a:tc>
                  <a:txBody>
                    <a:bodyPr/>
                    <a:lstStyle/>
                    <a:p>
                      <a:r>
                        <a:rPr lang="en-US" sz="2400" dirty="0"/>
                        <a:t>Actions Taken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Reasons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52570"/>
                  </a:ext>
                </a:extLst>
              </a:tr>
              <a:tr h="679067">
                <a:tc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2400" dirty="0"/>
                        <a:t>Bootstrap functionality was stretched through 2 iterations.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Bootstrap validation task was a spillover from iteration 2 to 3.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52185"/>
                  </a:ext>
                </a:extLst>
              </a:tr>
              <a:tr h="679067">
                <a:tc>
                  <a:txBody>
                    <a:bodyPr/>
                    <a:lstStyle/>
                    <a:p>
                      <a:r>
                        <a:rPr lang="en-US" sz="2400" dirty="0"/>
                        <a:t>Student Breakdown Report was spilt into basic and advanced functionality.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Advanced function was a spillover function from iteration 3 to 4.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51898"/>
                  </a:ext>
                </a:extLst>
              </a:tr>
              <a:tr h="6790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Shifted all Top K functions into iteration 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Similar functionality easier to be done together.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40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07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Schedule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Updated Iteration Timeline</a:t>
            </a:r>
          </a:p>
        </p:txBody>
      </p:sp>
    </p:spTree>
    <p:extLst>
      <p:ext uri="{BB962C8B-B14F-4D97-AF65-F5344CB8AC3E}">
        <p14:creationId xmlns:p14="http://schemas.microsoft.com/office/powerpoint/2010/main" val="16314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BD1A3BC3-9E20-4C6E-A242-8F717DD0A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040236"/>
              </p:ext>
            </p:extLst>
          </p:nvPr>
        </p:nvGraphicFramePr>
        <p:xfrm>
          <a:off x="0" y="0"/>
          <a:ext cx="12191998" cy="6917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295">
                  <a:extLst>
                    <a:ext uri="{9D8B030D-6E8A-4147-A177-3AD203B41FA5}">
                      <a16:colId xmlns:a16="http://schemas.microsoft.com/office/drawing/2014/main" val="1137743989"/>
                    </a:ext>
                  </a:extLst>
                </a:gridCol>
                <a:gridCol w="1224527">
                  <a:extLst>
                    <a:ext uri="{9D8B030D-6E8A-4147-A177-3AD203B41FA5}">
                      <a16:colId xmlns:a16="http://schemas.microsoft.com/office/drawing/2014/main" val="3421875622"/>
                    </a:ext>
                  </a:extLst>
                </a:gridCol>
                <a:gridCol w="1208713">
                  <a:extLst>
                    <a:ext uri="{9D8B030D-6E8A-4147-A177-3AD203B41FA5}">
                      <a16:colId xmlns:a16="http://schemas.microsoft.com/office/drawing/2014/main" val="3304719432"/>
                    </a:ext>
                  </a:extLst>
                </a:gridCol>
                <a:gridCol w="1804678">
                  <a:extLst>
                    <a:ext uri="{9D8B030D-6E8A-4147-A177-3AD203B41FA5}">
                      <a16:colId xmlns:a16="http://schemas.microsoft.com/office/drawing/2014/main" val="3006468456"/>
                    </a:ext>
                  </a:extLst>
                </a:gridCol>
                <a:gridCol w="1829859">
                  <a:extLst>
                    <a:ext uri="{9D8B030D-6E8A-4147-A177-3AD203B41FA5}">
                      <a16:colId xmlns:a16="http://schemas.microsoft.com/office/drawing/2014/main" val="896660071"/>
                    </a:ext>
                  </a:extLst>
                </a:gridCol>
                <a:gridCol w="4608926">
                  <a:extLst>
                    <a:ext uri="{9D8B030D-6E8A-4147-A177-3AD203B41FA5}">
                      <a16:colId xmlns:a16="http://schemas.microsoft.com/office/drawing/2014/main" val="1002442304"/>
                    </a:ext>
                  </a:extLst>
                </a:gridCol>
              </a:tblGrid>
              <a:tr h="49845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Week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Start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End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Milestones/Tasks Done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372"/>
                  </a:ext>
                </a:extLst>
              </a:tr>
              <a:tr h="10832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29/08/2017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12/09/2017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0" dirty="0"/>
                        <a:t>Determine Schedule Backbone</a:t>
                      </a:r>
                    </a:p>
                    <a:p>
                      <a:pPr lvl="1"/>
                      <a:r>
                        <a:rPr lang="en-SG" sz="1800" b="0" dirty="0"/>
                        <a:t>Design</a:t>
                      </a:r>
                      <a:r>
                        <a:rPr lang="en-SG" sz="1800" b="0" baseline="0" dirty="0"/>
                        <a:t> Diagrams</a:t>
                      </a:r>
                    </a:p>
                    <a:p>
                      <a:pPr lvl="1"/>
                      <a:r>
                        <a:rPr lang="en-SG" sz="1800" b="0" baseline="0" dirty="0"/>
                        <a:t>Setting Metrics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8882"/>
                  </a:ext>
                </a:extLst>
              </a:tr>
              <a:tr h="112555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13/09/2017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26/09/2017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Diagrams</a:t>
                      </a:r>
                    </a:p>
                    <a:p>
                      <a:pPr lvl="1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n-SG" sz="1800" b="0" dirty="0"/>
                    </a:p>
                    <a:p>
                      <a:pPr lvl="1"/>
                      <a:r>
                        <a:rPr lang="en-SG" sz="1800" b="0" dirty="0"/>
                        <a:t>Bootstrap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76114"/>
                  </a:ext>
                </a:extLst>
              </a:tr>
              <a:tr h="1945607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7</a:t>
                      </a: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27/09/2017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0" u="none" dirty="0"/>
                        <a:t>Bootstrap Validation</a:t>
                      </a:r>
                    </a:p>
                    <a:p>
                      <a:pPr lvl="1"/>
                      <a:r>
                        <a:rPr lang="en-SG" sz="1800" b="1" u="sng" dirty="0"/>
                        <a:t>Supervisor Meeting 1</a:t>
                      </a:r>
                    </a:p>
                    <a:p>
                      <a:pPr lvl="1"/>
                      <a:r>
                        <a:rPr lang="en-SG" sz="1800" b="0" dirty="0"/>
                        <a:t>Basic Student Breakdown Report</a:t>
                      </a:r>
                      <a:br>
                        <a:rPr lang="en-SG" sz="1800" b="0" dirty="0"/>
                      </a:br>
                      <a:r>
                        <a:rPr lang="en-SG" sz="1800" b="0" dirty="0"/>
                        <a:t>Web UI</a:t>
                      </a:r>
                    </a:p>
                    <a:p>
                      <a:pPr lvl="1"/>
                      <a:r>
                        <a:rPr lang="en-SG" sz="1800" b="0" dirty="0"/>
                        <a:t>JSON Authenticate</a:t>
                      </a:r>
                    </a:p>
                    <a:p>
                      <a:pPr lvl="1"/>
                      <a:r>
                        <a:rPr lang="en-SG" sz="1800" b="1" u="sng" dirty="0"/>
                        <a:t>PM Review</a:t>
                      </a:r>
                    </a:p>
                    <a:p>
                      <a:pPr lvl="1"/>
                      <a:r>
                        <a:rPr lang="en-SG" sz="1800" b="1" u="sng" dirty="0"/>
                        <a:t>AWS Deployment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9999"/>
                  </a:ext>
                </a:extLst>
              </a:tr>
              <a:tr h="226414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8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9</a:t>
                      </a: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11/10/2017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24/10/2017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Student Breakdown Report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Group Identification (AGI)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Bootstrap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1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Deployment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1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Application Demo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8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2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BD1A3BC3-9E20-4C6E-A242-8F717DD0A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317367"/>
              </p:ext>
            </p:extLst>
          </p:nvPr>
        </p:nvGraphicFramePr>
        <p:xfrm>
          <a:off x="0" y="1"/>
          <a:ext cx="12191998" cy="6849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295">
                  <a:extLst>
                    <a:ext uri="{9D8B030D-6E8A-4147-A177-3AD203B41FA5}">
                      <a16:colId xmlns:a16="http://schemas.microsoft.com/office/drawing/2014/main" val="1137743989"/>
                    </a:ext>
                  </a:extLst>
                </a:gridCol>
                <a:gridCol w="1224527">
                  <a:extLst>
                    <a:ext uri="{9D8B030D-6E8A-4147-A177-3AD203B41FA5}">
                      <a16:colId xmlns:a16="http://schemas.microsoft.com/office/drawing/2014/main" val="3421875622"/>
                    </a:ext>
                  </a:extLst>
                </a:gridCol>
                <a:gridCol w="1208713">
                  <a:extLst>
                    <a:ext uri="{9D8B030D-6E8A-4147-A177-3AD203B41FA5}">
                      <a16:colId xmlns:a16="http://schemas.microsoft.com/office/drawing/2014/main" val="3304719432"/>
                    </a:ext>
                  </a:extLst>
                </a:gridCol>
                <a:gridCol w="1804678">
                  <a:extLst>
                    <a:ext uri="{9D8B030D-6E8A-4147-A177-3AD203B41FA5}">
                      <a16:colId xmlns:a16="http://schemas.microsoft.com/office/drawing/2014/main" val="3006468456"/>
                    </a:ext>
                  </a:extLst>
                </a:gridCol>
                <a:gridCol w="1829859">
                  <a:extLst>
                    <a:ext uri="{9D8B030D-6E8A-4147-A177-3AD203B41FA5}">
                      <a16:colId xmlns:a16="http://schemas.microsoft.com/office/drawing/2014/main" val="896660071"/>
                    </a:ext>
                  </a:extLst>
                </a:gridCol>
                <a:gridCol w="4608926">
                  <a:extLst>
                    <a:ext uri="{9D8B030D-6E8A-4147-A177-3AD203B41FA5}">
                      <a16:colId xmlns:a16="http://schemas.microsoft.com/office/drawing/2014/main" val="1002442304"/>
                    </a:ext>
                  </a:extLst>
                </a:gridCol>
              </a:tblGrid>
              <a:tr h="51334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Week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Start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End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Milestones/Tasks Done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372"/>
                  </a:ext>
                </a:extLst>
              </a:tr>
              <a:tr h="254473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10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25/10/2017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07/11/2017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1" u="sng" dirty="0"/>
                        <a:t>Supervisor Meeting 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functions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 Heat Map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AGI</a:t>
                      </a:r>
                      <a:b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Top k Functions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1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Deployment</a:t>
                      </a:r>
                    </a:p>
                    <a:p>
                      <a:pPr lvl="1"/>
                      <a:r>
                        <a:rPr lang="en-SG" sz="1800" b="1" u="sng" dirty="0"/>
                        <a:t>Application Demo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8882"/>
                  </a:ext>
                </a:extLst>
              </a:tr>
              <a:tr h="203734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12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08/11/2017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21/11/2017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u="sng" dirty="0"/>
                        <a:t>UAT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dirty="0"/>
                        <a:t>Post UAT application improvements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Deployment</a:t>
                      </a:r>
                      <a:endParaRPr lang="en-SG" sz="1800" b="0" u="none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/>
                        <a:t>Final Presentation Preparation</a:t>
                      </a:r>
                      <a:br>
                        <a:rPr lang="en-SG" sz="1800" b="0" dirty="0"/>
                      </a:br>
                      <a:r>
                        <a:rPr lang="en-SG" sz="1800" b="1" u="sng" dirty="0"/>
                        <a:t>Submission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76114"/>
                  </a:ext>
                </a:extLst>
              </a:tr>
              <a:tr h="175454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1" u="sng" dirty="0"/>
                        <a:t>Presentation</a:t>
                      </a:r>
                      <a:endParaRPr lang="en-SG" sz="1800" b="1" i="0" u="sng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72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Schedule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Progress Updates</a:t>
            </a:r>
          </a:p>
        </p:txBody>
      </p:sp>
    </p:spTree>
    <p:extLst>
      <p:ext uri="{BB962C8B-B14F-4D97-AF65-F5344CB8AC3E}">
        <p14:creationId xmlns:p14="http://schemas.microsoft.com/office/powerpoint/2010/main" val="93312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3CD-B597-42C6-A7FB-9F371009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What have we done?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57B2-1DAA-4296-8455-8AB3D984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042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Current Iteration: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Iteration 4 (End date 24th October)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5CCE1-0D5C-41B4-9F63-AEFBE6A3A370}"/>
              </a:ext>
            </a:extLst>
          </p:cNvPr>
          <p:cNvSpPr txBox="1">
            <a:spLocks/>
          </p:cNvSpPr>
          <p:nvPr/>
        </p:nvSpPr>
        <p:spPr>
          <a:xfrm>
            <a:off x="1097280" y="3016154"/>
            <a:ext cx="4558937" cy="329320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Application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Student Breakdown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Heat 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AGI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JSON Authenticate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JSON Bootstrap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725D6F-015F-431F-A05D-067A425F9DCE}"/>
              </a:ext>
            </a:extLst>
          </p:cNvPr>
          <p:cNvSpPr txBox="1">
            <a:spLocks/>
          </p:cNvSpPr>
          <p:nvPr/>
        </p:nvSpPr>
        <p:spPr>
          <a:xfrm>
            <a:off x="5656217" y="3492795"/>
            <a:ext cx="4558937" cy="2620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2B124-BA43-435D-9A56-9D28B0989817}"/>
              </a:ext>
            </a:extLst>
          </p:cNvPr>
          <p:cNvSpPr txBox="1">
            <a:spLocks/>
          </p:cNvSpPr>
          <p:nvPr/>
        </p:nvSpPr>
        <p:spPr>
          <a:xfrm>
            <a:off x="6126480" y="3016154"/>
            <a:ext cx="4558937" cy="32932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Uncompleted Application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Top K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JSON for other Features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82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3CD-B597-42C6-A7FB-9F371009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What have we done?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5CCE1-0D5C-41B4-9F63-AEFBE6A3A370}"/>
              </a:ext>
            </a:extLst>
          </p:cNvPr>
          <p:cNvSpPr txBox="1">
            <a:spLocks/>
          </p:cNvSpPr>
          <p:nvPr/>
        </p:nvSpPr>
        <p:spPr>
          <a:xfrm>
            <a:off x="1097280" y="2140944"/>
            <a:ext cx="4558937" cy="2620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Milestones completed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PM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Supervisor Meeting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Preparation of App Demo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6CE6B-977E-4C9D-90C0-ABCD23B3061C}"/>
              </a:ext>
            </a:extLst>
          </p:cNvPr>
          <p:cNvSpPr txBox="1">
            <a:spLocks/>
          </p:cNvSpPr>
          <p:nvPr/>
        </p:nvSpPr>
        <p:spPr>
          <a:xfrm>
            <a:off x="5656217" y="2140943"/>
            <a:ext cx="4558937" cy="3763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Milestones left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App Demo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Supervisor Meeting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Preparation for UAT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App 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Preparation for Final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2347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3CD-B597-42C6-A7FB-9F371009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6821"/>
            <a:ext cx="10058400" cy="1151471"/>
          </a:xfrm>
        </p:spPr>
        <p:txBody>
          <a:bodyPr/>
          <a:lstStyle/>
          <a:p>
            <a:r>
              <a:rPr lang="en-US" dirty="0"/>
              <a:t>3.5 Challenges Faced – Spill over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5CCE1-0D5C-41B4-9F63-AEFBE6A3A370}"/>
              </a:ext>
            </a:extLst>
          </p:cNvPr>
          <p:cNvSpPr txBox="1">
            <a:spLocks/>
          </p:cNvSpPr>
          <p:nvPr/>
        </p:nvSpPr>
        <p:spPr>
          <a:xfrm>
            <a:off x="1097280" y="3016155"/>
            <a:ext cx="10058400" cy="2620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DA8E54-A46D-4F3C-80A3-40DC2644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80659"/>
              </p:ext>
            </p:extLst>
          </p:nvPr>
        </p:nvGraphicFramePr>
        <p:xfrm>
          <a:off x="372291" y="1416547"/>
          <a:ext cx="11508377" cy="48725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5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0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Tasks Spilled Over</a:t>
                      </a:r>
                      <a:endParaRPr lang="en-GB" sz="24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Problem</a:t>
                      </a:r>
                      <a:endParaRPr lang="en-GB" sz="24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Action Taken</a:t>
                      </a:r>
                      <a:endParaRPr lang="en-GB" sz="24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9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Advanced breakdown 2 requests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457200" lvl="1" indent="0" algn="l" fontAlgn="b">
                        <a:buFontTx/>
                        <a:buNone/>
                      </a:pPr>
                      <a:r>
                        <a:rPr lang="en-SG" sz="2400" u="none" strike="noStrike" dirty="0">
                          <a:effectLst/>
                        </a:rPr>
                        <a:t>Had issues with functionality of Student Breakdown Report - storing of intermediate values of raw count values and percentage values when user selected two or three options for breakdown report.</a:t>
                      </a:r>
                    </a:p>
                    <a:p>
                      <a:pPr marL="457200" lvl="1" indent="0" algn="l" fontAlgn="b">
                        <a:buFontTx/>
                        <a:buNone/>
                      </a:pPr>
                      <a:endParaRPr lang="en-SG" sz="2400" u="none" strike="noStrike" dirty="0">
                        <a:effectLst/>
                      </a:endParaRPr>
                    </a:p>
                    <a:p>
                      <a:pPr marL="457200" lvl="1" indent="0" algn="l" fontAlgn="b">
                        <a:buFontTx/>
                        <a:buNone/>
                      </a:pPr>
                      <a:r>
                        <a:rPr lang="en-SG" sz="2400" u="none" strike="noStrike" dirty="0">
                          <a:effectLst/>
                        </a:rPr>
                        <a:t>Printing of the results on the view page appropriately based on the user’s choice of option.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457200" lvl="1" indent="0" algn="l">
                        <a:buFontTx/>
                        <a:buNone/>
                      </a:pPr>
                      <a:r>
                        <a:rPr lang="en-US" sz="2400" dirty="0"/>
                        <a:t>We planned for the tasks to be completed in the early half of iteration 4.</a:t>
                      </a:r>
                    </a:p>
                    <a:p>
                      <a:pPr marL="457200" lvl="1" indent="0" algn="l">
                        <a:buFontTx/>
                        <a:buNone/>
                      </a:pPr>
                      <a:endParaRPr lang="en-US" sz="2400" dirty="0"/>
                    </a:p>
                    <a:p>
                      <a:pPr marL="457200" lvl="1" indent="0" algn="l">
                        <a:buFontTx/>
                        <a:buNone/>
                      </a:pPr>
                      <a:r>
                        <a:rPr lang="en-US" sz="2400" dirty="0"/>
                        <a:t>The programming pair for the spillover task was in charge of completing the spillover task.</a:t>
                      </a:r>
                      <a:endParaRPr lang="en-GB" sz="2400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4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Advanced breakdown 2 requests and</a:t>
                      </a:r>
                      <a:br>
                        <a:rPr lang="en-GB" sz="2400" dirty="0">
                          <a:effectLst/>
                        </a:rPr>
                      </a:br>
                      <a:r>
                        <a:rPr lang="en-GB" sz="2400" dirty="0">
                          <a:effectLst/>
                        </a:rPr>
                        <a:t>Chart for one request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829"/>
                  </a:ext>
                </a:extLst>
              </a:tr>
              <a:tr h="93284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Advanced breakdown 3 requests and output for two and three requests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9311"/>
                  </a:ext>
                </a:extLst>
              </a:tr>
              <a:tr h="74425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Testing of Advanced Breakdown request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81957"/>
                  </a:ext>
                </a:extLst>
              </a:tr>
              <a:tr h="790712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Debugging of Advanced Breakdown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342900" algn="l">
                        <a:buFontTx/>
                        <a:buChar char="-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8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53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E6549-2BAD-4738-A175-288CAB3DC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2617" y="1876481"/>
            <a:ext cx="1350575" cy="1669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155D7-4991-4CA3-A6FC-5DE3A07EB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65" y="4321959"/>
            <a:ext cx="1606403" cy="1606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E9B3B-3987-4293-A0D4-01ED73D7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31" y="1937476"/>
            <a:ext cx="1669434" cy="1669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2473A-420A-49D5-933E-30F38C4C1E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8391" y="4138132"/>
            <a:ext cx="1392282" cy="179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6C2A1-6F37-4A60-A70A-BFD4439E3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104" y="1885129"/>
            <a:ext cx="1242033" cy="16708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9D952E-18B5-4F37-AC13-D929A24E4D78}"/>
              </a:ext>
            </a:extLst>
          </p:cNvPr>
          <p:cNvSpPr txBox="1">
            <a:spLocks/>
          </p:cNvSpPr>
          <p:nvPr/>
        </p:nvSpPr>
        <p:spPr>
          <a:xfrm>
            <a:off x="1731925" y="50941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4000" b="1" dirty="0">
                <a:solidFill>
                  <a:schemeClr val="accent1">
                    <a:lumMod val="75000"/>
                  </a:schemeClr>
                </a:solidFill>
              </a:rPr>
              <a:t>Team NO S.I.S.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E80A54-27A5-4CFB-A814-CD4AA9B13C35}"/>
              </a:ext>
            </a:extLst>
          </p:cNvPr>
          <p:cNvSpPr txBox="1">
            <a:spLocks/>
          </p:cNvSpPr>
          <p:nvPr/>
        </p:nvSpPr>
        <p:spPr>
          <a:xfrm>
            <a:off x="5541431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Amanda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16C647-9880-477C-9773-7C97CD280D9F}"/>
              </a:ext>
            </a:extLst>
          </p:cNvPr>
          <p:cNvSpPr txBox="1">
            <a:spLocks/>
          </p:cNvSpPr>
          <p:nvPr/>
        </p:nvSpPr>
        <p:spPr>
          <a:xfrm>
            <a:off x="3168283" y="594911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Shreyas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962091-F108-4866-BCCD-0713364B6819}"/>
              </a:ext>
            </a:extLst>
          </p:cNvPr>
          <p:cNvSpPr txBox="1">
            <a:spLocks/>
          </p:cNvSpPr>
          <p:nvPr/>
        </p:nvSpPr>
        <p:spPr>
          <a:xfrm>
            <a:off x="7919074" y="594911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Ming Xuan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B30DD4-F12E-4B03-9D99-93AC88F11C1A}"/>
              </a:ext>
            </a:extLst>
          </p:cNvPr>
          <p:cNvSpPr txBox="1">
            <a:spLocks/>
          </p:cNvSpPr>
          <p:nvPr/>
        </p:nvSpPr>
        <p:spPr>
          <a:xfrm>
            <a:off x="10039029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Joel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E8A03DD-4201-45E9-A74C-0D6AB0CE984C}"/>
              </a:ext>
            </a:extLst>
          </p:cNvPr>
          <p:cNvSpPr txBox="1">
            <a:spLocks/>
          </p:cNvSpPr>
          <p:nvPr/>
        </p:nvSpPr>
        <p:spPr>
          <a:xfrm>
            <a:off x="1394271" y="3634904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SG" sz="2800" b="1" dirty="0"/>
              <a:t>Joleen</a:t>
            </a:r>
          </a:p>
        </p:txBody>
      </p:sp>
    </p:spTree>
    <p:extLst>
      <p:ext uri="{BB962C8B-B14F-4D97-AF65-F5344CB8AC3E}">
        <p14:creationId xmlns:p14="http://schemas.microsoft.com/office/powerpoint/2010/main" val="1288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7220"/>
            <a:ext cx="8676222" cy="3200400"/>
          </a:xfrm>
        </p:spPr>
        <p:txBody>
          <a:bodyPr/>
          <a:lstStyle/>
          <a:p>
            <a:r>
              <a:rPr lang="en-US" dirty="0"/>
              <a:t>Schedule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Critical path</a:t>
            </a:r>
          </a:p>
        </p:txBody>
      </p:sp>
    </p:spTree>
    <p:extLst>
      <p:ext uri="{BB962C8B-B14F-4D97-AF65-F5344CB8AC3E}">
        <p14:creationId xmlns:p14="http://schemas.microsoft.com/office/powerpoint/2010/main" val="73969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E5358B-21E0-44A0-8961-18255E6DDF48}"/>
              </a:ext>
            </a:extLst>
          </p:cNvPr>
          <p:cNvSpPr/>
          <p:nvPr/>
        </p:nvSpPr>
        <p:spPr>
          <a:xfrm>
            <a:off x="4613068" y="748951"/>
            <a:ext cx="6287542" cy="3036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SG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8E925-346E-498C-B997-4C0A1BE88245}"/>
              </a:ext>
            </a:extLst>
          </p:cNvPr>
          <p:cNvSpPr/>
          <p:nvPr/>
        </p:nvSpPr>
        <p:spPr>
          <a:xfrm>
            <a:off x="696133" y="733413"/>
            <a:ext cx="3665617" cy="2321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6FC9D-604A-4A77-BD9F-E85C003B086A}"/>
              </a:ext>
            </a:extLst>
          </p:cNvPr>
          <p:cNvSpPr/>
          <p:nvPr/>
        </p:nvSpPr>
        <p:spPr>
          <a:xfrm>
            <a:off x="834381" y="3088544"/>
            <a:ext cx="7889496" cy="35582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9DA2D-A6AA-4AF7-A437-7B6AD74DD3B4}"/>
              </a:ext>
            </a:extLst>
          </p:cNvPr>
          <p:cNvSpPr/>
          <p:nvPr/>
        </p:nvSpPr>
        <p:spPr>
          <a:xfrm>
            <a:off x="9840629" y="536623"/>
            <a:ext cx="2031458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2034F8-AD6F-44D7-A1CC-05168E0ADBC6}"/>
              </a:ext>
            </a:extLst>
          </p:cNvPr>
          <p:cNvSpPr/>
          <p:nvPr/>
        </p:nvSpPr>
        <p:spPr>
          <a:xfrm>
            <a:off x="11618495" y="2870563"/>
            <a:ext cx="573505" cy="6555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2B923-EFFF-468C-A045-8BF3ABC5913F}"/>
              </a:ext>
            </a:extLst>
          </p:cNvPr>
          <p:cNvSpPr/>
          <p:nvPr/>
        </p:nvSpPr>
        <p:spPr>
          <a:xfrm>
            <a:off x="8909365" y="2252504"/>
            <a:ext cx="1286071" cy="13335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DF6E-F9B8-40F8-9AC1-F8E6189900E3}"/>
              </a:ext>
            </a:extLst>
          </p:cNvPr>
          <p:cNvSpPr/>
          <p:nvPr/>
        </p:nvSpPr>
        <p:spPr>
          <a:xfrm>
            <a:off x="10309846" y="1140193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and debug (1 day)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F992D-793D-4965-96CF-89DCEA5EDFFE}"/>
              </a:ext>
            </a:extLst>
          </p:cNvPr>
          <p:cNvSpPr/>
          <p:nvPr/>
        </p:nvSpPr>
        <p:spPr>
          <a:xfrm>
            <a:off x="809949" y="2200914"/>
            <a:ext cx="3421792" cy="79528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Preparation; Creating Test cases, Update Test plan (1 day)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10700-D9C0-447A-B2AF-5DFDE2A771B8}"/>
              </a:ext>
            </a:extLst>
          </p:cNvPr>
          <p:cNvSpPr/>
          <p:nvPr/>
        </p:nvSpPr>
        <p:spPr>
          <a:xfrm>
            <a:off x="2717703" y="1241027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8AC57-BA48-4F93-B39D-C7F5CD485660}"/>
              </a:ext>
            </a:extLst>
          </p:cNvPr>
          <p:cNvSpPr/>
          <p:nvPr/>
        </p:nvSpPr>
        <p:spPr>
          <a:xfrm>
            <a:off x="5607365" y="4436387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Design (1 day)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28924-FEC8-47C5-82E6-20D2BC472D1C}"/>
              </a:ext>
            </a:extLst>
          </p:cNvPr>
          <p:cNvSpPr/>
          <p:nvPr/>
        </p:nvSpPr>
        <p:spPr>
          <a:xfrm>
            <a:off x="920768" y="1236329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A0829B-88EF-474D-BAC7-E5AB9E4CB197}"/>
              </a:ext>
            </a:extLst>
          </p:cNvPr>
          <p:cNvSpPr/>
          <p:nvPr/>
        </p:nvSpPr>
        <p:spPr>
          <a:xfrm>
            <a:off x="-914" y="2744240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38A3B92-7F42-4B26-BA9D-0A5B8F194D7E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 rot="5400000" flipH="1" flipV="1">
            <a:off x="475052" y="2409343"/>
            <a:ext cx="145685" cy="524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361E0-6869-4187-AACD-3ED781515200}"/>
              </a:ext>
            </a:extLst>
          </p:cNvPr>
          <p:cNvSpPr/>
          <p:nvPr/>
        </p:nvSpPr>
        <p:spPr>
          <a:xfrm>
            <a:off x="1009319" y="4119945"/>
            <a:ext cx="1480054" cy="74774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location(1 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90014B-C8D0-414C-8ED2-416DA97E4C89}"/>
              </a:ext>
            </a:extLst>
          </p:cNvPr>
          <p:cNvSpPr/>
          <p:nvPr/>
        </p:nvSpPr>
        <p:spPr>
          <a:xfrm>
            <a:off x="2985373" y="4064502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demographics(1day)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923AB1-0460-4E0E-9C39-CBC0A6404D06}"/>
              </a:ext>
            </a:extLst>
          </p:cNvPr>
          <p:cNvSpPr/>
          <p:nvPr/>
        </p:nvSpPr>
        <p:spPr>
          <a:xfrm>
            <a:off x="4726699" y="3346564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 Lookup(1day)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AADD6-545B-488B-8DE2-67D4E27D4BB5}"/>
              </a:ext>
            </a:extLst>
          </p:cNvPr>
          <p:cNvSpPr/>
          <p:nvPr/>
        </p:nvSpPr>
        <p:spPr>
          <a:xfrm>
            <a:off x="911434" y="5419136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3C300-7382-48C3-9480-258DAFE0823C}"/>
              </a:ext>
            </a:extLst>
          </p:cNvPr>
          <p:cNvSpPr/>
          <p:nvPr/>
        </p:nvSpPr>
        <p:spPr>
          <a:xfrm>
            <a:off x="2923567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one request(2 day)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AF496-954D-4A39-9EE4-10DBF3640BE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489373" y="4493815"/>
            <a:ext cx="4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1F505-410D-4578-881B-61521B97AE1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2407877" y="1591675"/>
            <a:ext cx="309826" cy="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B7A895-2096-42B4-AD52-F5A27ADDE38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2523733" y="5985828"/>
            <a:ext cx="399834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158C1B-B584-4AF9-9596-05DDF3C8C0CC}"/>
              </a:ext>
            </a:extLst>
          </p:cNvPr>
          <p:cNvSpPr/>
          <p:nvPr/>
        </p:nvSpPr>
        <p:spPr>
          <a:xfrm>
            <a:off x="4848806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Student breakdown two request(1day)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D3BEC-2269-48E8-953D-6274BB4203B5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4529678" y="5985828"/>
            <a:ext cx="31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07B34-D7F7-4132-A740-427028917D30}"/>
              </a:ext>
            </a:extLst>
          </p:cNvPr>
          <p:cNvSpPr/>
          <p:nvPr/>
        </p:nvSpPr>
        <p:spPr>
          <a:xfrm>
            <a:off x="6812668" y="5475497"/>
            <a:ext cx="1681802" cy="96269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student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22D5C-5E74-41A0-BE41-0E02175BB6A2}"/>
              </a:ext>
            </a:extLst>
          </p:cNvPr>
          <p:cNvSpPr/>
          <p:nvPr/>
        </p:nvSpPr>
        <p:spPr>
          <a:xfrm>
            <a:off x="6959317" y="3255571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E9E859-7528-4E7C-808A-4B940D23621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6454917" y="5956843"/>
            <a:ext cx="357751" cy="2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0956EC-C5B1-439C-9B5F-5506A553A407}"/>
              </a:ext>
            </a:extLst>
          </p:cNvPr>
          <p:cNvSpPr/>
          <p:nvPr/>
        </p:nvSpPr>
        <p:spPr>
          <a:xfrm>
            <a:off x="4633883" y="1564965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Bootstrap debugging (2 day)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7F74E8D-362C-477E-BDCA-88E6681975AD}"/>
              </a:ext>
            </a:extLst>
          </p:cNvPr>
          <p:cNvCxnSpPr>
            <a:stCxn id="21" idx="0"/>
            <a:endCxn id="22" idx="1"/>
          </p:cNvCxnSpPr>
          <p:nvPr/>
        </p:nvCxnSpPr>
        <p:spPr>
          <a:xfrm rot="5400000" flipH="1" flipV="1">
            <a:off x="4083792" y="3421595"/>
            <a:ext cx="288625" cy="997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0F1976-A4BC-4FC0-9B73-DC7449BF0B82}"/>
              </a:ext>
            </a:extLst>
          </p:cNvPr>
          <p:cNvCxnSpPr>
            <a:cxnSpLocks/>
            <a:stCxn id="22" idx="0"/>
            <a:endCxn id="34" idx="2"/>
          </p:cNvCxnSpPr>
          <p:nvPr/>
        </p:nvCxnSpPr>
        <p:spPr>
          <a:xfrm flipH="1" flipV="1">
            <a:off x="5464400" y="2473821"/>
            <a:ext cx="6435" cy="87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F550BE-1B52-4C1B-9C5C-14E671305AFE}"/>
              </a:ext>
            </a:extLst>
          </p:cNvPr>
          <p:cNvSpPr/>
          <p:nvPr/>
        </p:nvSpPr>
        <p:spPr>
          <a:xfrm>
            <a:off x="6757602" y="1258501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BDC512-24D7-41C1-B799-3079FF18B6A3}"/>
              </a:ext>
            </a:extLst>
          </p:cNvPr>
          <p:cNvSpPr/>
          <p:nvPr/>
        </p:nvSpPr>
        <p:spPr>
          <a:xfrm>
            <a:off x="9513519" y="3775877"/>
            <a:ext cx="2678481" cy="2305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45A09C-5769-4B20-8F35-25767551EA2C}"/>
              </a:ext>
            </a:extLst>
          </p:cNvPr>
          <p:cNvSpPr/>
          <p:nvPr/>
        </p:nvSpPr>
        <p:spPr>
          <a:xfrm>
            <a:off x="9626642" y="4436279"/>
            <a:ext cx="2090302" cy="139573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(2 day)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AF78BE-25E8-4FEA-8C35-7AA55598256A}"/>
              </a:ext>
            </a:extLst>
          </p:cNvPr>
          <p:cNvCxnSpPr>
            <a:cxnSpLocks/>
            <a:stCxn id="32" idx="0"/>
            <a:endCxn id="37" idx="2"/>
          </p:cNvCxnSpPr>
          <p:nvPr/>
        </p:nvCxnSpPr>
        <p:spPr>
          <a:xfrm flipH="1" flipV="1">
            <a:off x="7626036" y="2414228"/>
            <a:ext cx="33942" cy="84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CFBABDA-2C5C-476A-B10B-CB760E8DB084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8545460" y="4817894"/>
            <a:ext cx="2126333" cy="1014123"/>
          </a:xfrm>
          <a:prstGeom prst="bentConnector4">
            <a:avLst>
              <a:gd name="adj1" fmla="val 25424"/>
              <a:gd name="adj2" fmla="val 122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AC4C925-06E4-41A4-8A0A-31DC8EBFB875}"/>
              </a:ext>
            </a:extLst>
          </p:cNvPr>
          <p:cNvCxnSpPr>
            <a:cxnSpLocks/>
            <a:stCxn id="34" idx="3"/>
            <a:endCxn id="12" idx="0"/>
          </p:cNvCxnSpPr>
          <p:nvPr/>
        </p:nvCxnSpPr>
        <p:spPr>
          <a:xfrm flipH="1">
            <a:off x="6245087" y="2019393"/>
            <a:ext cx="49830" cy="2416994"/>
          </a:xfrm>
          <a:prstGeom prst="bentConnector4">
            <a:avLst>
              <a:gd name="adj1" fmla="val -458760"/>
              <a:gd name="adj2" fmla="val 92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6639822-7F6B-45A5-BA5F-A3E38ED1EAAE}"/>
              </a:ext>
            </a:extLst>
          </p:cNvPr>
          <p:cNvSpPr/>
          <p:nvPr/>
        </p:nvSpPr>
        <p:spPr>
          <a:xfrm>
            <a:off x="7110102" y="4422278"/>
            <a:ext cx="1435358" cy="7912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Authenticate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FA245C-E520-4391-A33A-F4EB3ACC962A}"/>
              </a:ext>
            </a:extLst>
          </p:cNvPr>
          <p:cNvCxnSpPr>
            <a:stCxn id="12" idx="3"/>
            <a:endCxn id="45" idx="1"/>
          </p:cNvCxnSpPr>
          <p:nvPr/>
        </p:nvCxnSpPr>
        <p:spPr>
          <a:xfrm flipV="1">
            <a:off x="6882809" y="4817894"/>
            <a:ext cx="227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017532D-CEC2-4803-BFCE-A11B67A77BFD}"/>
              </a:ext>
            </a:extLst>
          </p:cNvPr>
          <p:cNvCxnSpPr>
            <a:cxnSpLocks/>
          </p:cNvCxnSpPr>
          <p:nvPr/>
        </p:nvCxnSpPr>
        <p:spPr>
          <a:xfrm flipH="1" flipV="1">
            <a:off x="7622738" y="4202315"/>
            <a:ext cx="554012" cy="1825537"/>
          </a:xfrm>
          <a:prstGeom prst="bentConnector4">
            <a:avLst>
              <a:gd name="adj1" fmla="val -88372"/>
              <a:gd name="adj2" fmla="val 95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0CB8223-3748-4C30-9318-3489ABF69F8E}"/>
              </a:ext>
            </a:extLst>
          </p:cNvPr>
          <p:cNvSpPr txBox="1"/>
          <p:nvPr/>
        </p:nvSpPr>
        <p:spPr>
          <a:xfrm>
            <a:off x="4633883" y="932755"/>
            <a:ext cx="24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Testing</a:t>
            </a:r>
            <a:endParaRPr lang="en-GB" sz="2800" b="1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5AB8E5E5-CE0D-4672-B9E9-6E2B3F724FF9}"/>
              </a:ext>
            </a:extLst>
          </p:cNvPr>
          <p:cNvSpPr txBox="1">
            <a:spLocks/>
          </p:cNvSpPr>
          <p:nvPr/>
        </p:nvSpPr>
        <p:spPr>
          <a:xfrm>
            <a:off x="99035" y="148127"/>
            <a:ext cx="12097004" cy="14099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b="1" u="sng" dirty="0">
                <a:solidFill>
                  <a:srgbClr val="E09878"/>
                </a:solidFill>
              </a:rPr>
              <a:t>Iteration 3 </a:t>
            </a:r>
            <a:r>
              <a:rPr lang="en-SG" sz="3200" b="1" u="sng" dirty="0">
                <a:solidFill>
                  <a:schemeClr val="tx1"/>
                </a:solidFill>
              </a:rPr>
              <a:t>Critical Path: 12 days , Slack: 2 days</a:t>
            </a:r>
            <a:br>
              <a:rPr lang="en-SG" sz="3200" b="1" u="sng" dirty="0">
                <a:solidFill>
                  <a:schemeClr val="tx1"/>
                </a:solidFill>
              </a:rPr>
            </a:br>
            <a:endParaRPr lang="en-SG" sz="3200" b="1" dirty="0">
              <a:solidFill>
                <a:schemeClr val="tx1"/>
              </a:solidFill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A80E772-459B-4E0E-8A38-8105E364A8C0}"/>
              </a:ext>
            </a:extLst>
          </p:cNvPr>
          <p:cNvCxnSpPr>
            <a:stCxn id="14" idx="0"/>
            <a:endCxn id="13" idx="1"/>
          </p:cNvCxnSpPr>
          <p:nvPr/>
        </p:nvCxnSpPr>
        <p:spPr>
          <a:xfrm rot="5400000" flipH="1" flipV="1">
            <a:off x="27450" y="1850923"/>
            <a:ext cx="1151706" cy="634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7B9F0F9-68E0-46A9-85D1-98552C1F236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5400000">
            <a:off x="1573221" y="3172321"/>
            <a:ext cx="1123750" cy="771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6834677-EEEF-4F39-A2A6-54EBA7D31F02}"/>
              </a:ext>
            </a:extLst>
          </p:cNvPr>
          <p:cNvCxnSpPr>
            <a:stCxn id="3" idx="2"/>
            <a:endCxn id="23" idx="1"/>
          </p:cNvCxnSpPr>
          <p:nvPr/>
        </p:nvCxnSpPr>
        <p:spPr>
          <a:xfrm rot="5400000">
            <a:off x="252721" y="3713605"/>
            <a:ext cx="2934934" cy="1617508"/>
          </a:xfrm>
          <a:prstGeom prst="bentConnector4">
            <a:avLst>
              <a:gd name="adj1" fmla="val 16689"/>
              <a:gd name="adj2" fmla="val 120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00BB68B-537A-4B09-8376-A79019C5BC6C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10852805" y="1818120"/>
            <a:ext cx="1407536" cy="697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75C500F-E69B-402B-BF30-E457C0686BC9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5400000" flipH="1" flipV="1">
            <a:off x="9573469" y="1516128"/>
            <a:ext cx="715308" cy="757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3550EE7-D55B-4FE9-A210-BF9E9F17A9AC}"/>
              </a:ext>
            </a:extLst>
          </p:cNvPr>
          <p:cNvCxnSpPr>
            <a:cxnSpLocks/>
            <a:stCxn id="39" idx="0"/>
            <a:endCxn id="8" idx="3"/>
          </p:cNvCxnSpPr>
          <p:nvPr/>
        </p:nvCxnSpPr>
        <p:spPr>
          <a:xfrm rot="16200000" flipV="1">
            <a:off x="9675119" y="3439604"/>
            <a:ext cx="1516992" cy="476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7F9B44D-AA49-4675-BC15-D476DB2A371A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>
            <a:off x="8494470" y="1836365"/>
            <a:ext cx="1132172" cy="3297783"/>
          </a:xfrm>
          <a:prstGeom prst="bentConnector3">
            <a:avLst>
              <a:gd name="adj1" fmla="val 3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8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660AF9-C14A-4FF4-A3C9-EBA303B73DD4}"/>
              </a:ext>
            </a:extLst>
          </p:cNvPr>
          <p:cNvSpPr/>
          <p:nvPr/>
        </p:nvSpPr>
        <p:spPr>
          <a:xfrm>
            <a:off x="695229" y="3275129"/>
            <a:ext cx="6800038" cy="3436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97673-4DB1-43CD-8F8B-A1EBC29B4246}"/>
              </a:ext>
            </a:extLst>
          </p:cNvPr>
          <p:cNvSpPr/>
          <p:nvPr/>
        </p:nvSpPr>
        <p:spPr>
          <a:xfrm>
            <a:off x="622667" y="641933"/>
            <a:ext cx="2640869" cy="2387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8490FA-5C46-4E54-9EA2-9A3734AA14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9700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>
                <a:solidFill>
                  <a:srgbClr val="E09878"/>
                </a:solidFill>
              </a:rPr>
              <a:t>Iteration 4 </a:t>
            </a:r>
            <a:r>
              <a:rPr lang="en-SG" b="1" u="sng" dirty="0">
                <a:solidFill>
                  <a:schemeClr val="tx1"/>
                </a:solidFill>
              </a:rPr>
              <a:t>Critical Path: 14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9E7E8-DE43-4CE7-BA3C-45B5BDE71668}"/>
              </a:ext>
            </a:extLst>
          </p:cNvPr>
          <p:cNvSpPr/>
          <p:nvPr/>
        </p:nvSpPr>
        <p:spPr>
          <a:xfrm>
            <a:off x="3598659" y="669382"/>
            <a:ext cx="7563266" cy="2504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C4F23-CFF9-4EEB-8D17-5C6A03A01AFD}"/>
              </a:ext>
            </a:extLst>
          </p:cNvPr>
          <p:cNvSpPr/>
          <p:nvPr/>
        </p:nvSpPr>
        <p:spPr>
          <a:xfrm>
            <a:off x="7989952" y="5076490"/>
            <a:ext cx="3240390" cy="15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F20E0-8376-4F3C-A006-347DE59666F1}"/>
              </a:ext>
            </a:extLst>
          </p:cNvPr>
          <p:cNvSpPr/>
          <p:nvPr/>
        </p:nvSpPr>
        <p:spPr>
          <a:xfrm>
            <a:off x="185941" y="2071923"/>
            <a:ext cx="406646" cy="3862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ABE1E4-C51E-4345-B490-B2CB18701C06}"/>
              </a:ext>
            </a:extLst>
          </p:cNvPr>
          <p:cNvSpPr/>
          <p:nvPr/>
        </p:nvSpPr>
        <p:spPr>
          <a:xfrm>
            <a:off x="11466448" y="1224766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7B3D4-FDAF-41CA-9A56-9CFCD6D50A95}"/>
              </a:ext>
            </a:extLst>
          </p:cNvPr>
          <p:cNvSpPr/>
          <p:nvPr/>
        </p:nvSpPr>
        <p:spPr>
          <a:xfrm>
            <a:off x="1026986" y="2389693"/>
            <a:ext cx="1275444" cy="55151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75F27-B895-47E6-87EC-95A0B01593EE}"/>
              </a:ext>
            </a:extLst>
          </p:cNvPr>
          <p:cNvSpPr/>
          <p:nvPr/>
        </p:nvSpPr>
        <p:spPr>
          <a:xfrm>
            <a:off x="1024316" y="1310818"/>
            <a:ext cx="1275444" cy="76110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5AC8B-8139-4C5C-944E-E8B3365A878D}"/>
              </a:ext>
            </a:extLst>
          </p:cNvPr>
          <p:cNvSpPr/>
          <p:nvPr/>
        </p:nvSpPr>
        <p:spPr>
          <a:xfrm>
            <a:off x="779205" y="4443587"/>
            <a:ext cx="1528188" cy="81200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2FC35-A57D-44DA-8289-06EA4A7238EF}"/>
              </a:ext>
            </a:extLst>
          </p:cNvPr>
          <p:cNvSpPr/>
          <p:nvPr/>
        </p:nvSpPr>
        <p:spPr>
          <a:xfrm>
            <a:off x="6834962" y="1034127"/>
            <a:ext cx="1634700" cy="11033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2D98C-CC62-4295-895D-ADC2A2D0CCC4}"/>
              </a:ext>
            </a:extLst>
          </p:cNvPr>
          <p:cNvSpPr/>
          <p:nvPr/>
        </p:nvSpPr>
        <p:spPr>
          <a:xfrm>
            <a:off x="2590895" y="3477308"/>
            <a:ext cx="1442840" cy="8109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Servlet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45283-794F-4A0A-8F55-F64590403E98}"/>
              </a:ext>
            </a:extLst>
          </p:cNvPr>
          <p:cNvSpPr/>
          <p:nvPr/>
        </p:nvSpPr>
        <p:spPr>
          <a:xfrm>
            <a:off x="785474" y="5642092"/>
            <a:ext cx="1226601" cy="9151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195CE-7A13-4490-8B3D-EA166CA3DDBC}"/>
              </a:ext>
            </a:extLst>
          </p:cNvPr>
          <p:cNvSpPr/>
          <p:nvPr/>
        </p:nvSpPr>
        <p:spPr>
          <a:xfrm>
            <a:off x="8383757" y="5635044"/>
            <a:ext cx="2231606" cy="8458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search classes with previous functions (1 day)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FFF3CE-9542-40B5-87F3-C3005D154B50}"/>
              </a:ext>
            </a:extLst>
          </p:cNvPr>
          <p:cNvSpPr/>
          <p:nvPr/>
        </p:nvSpPr>
        <p:spPr>
          <a:xfrm>
            <a:off x="9297787" y="783056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after deployment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3CDAD-F442-4706-BA41-AC298C0A6150}"/>
              </a:ext>
            </a:extLst>
          </p:cNvPr>
          <p:cNvSpPr/>
          <p:nvPr/>
        </p:nvSpPr>
        <p:spPr>
          <a:xfrm>
            <a:off x="2499297" y="4719445"/>
            <a:ext cx="1643804" cy="5483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DAO</a:t>
            </a:r>
          </a:p>
          <a:p>
            <a:pPr algn="ctr"/>
            <a:r>
              <a:rPr lang="en-SG" sz="1400" b="1" dirty="0"/>
              <a:t>(2 days)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4D99E-B6A2-4921-8999-BB3ABA294E8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2012075" y="6099685"/>
            <a:ext cx="290355" cy="1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D36053-56C7-40D2-AAE3-BAF08758401F}"/>
              </a:ext>
            </a:extLst>
          </p:cNvPr>
          <p:cNvSpPr/>
          <p:nvPr/>
        </p:nvSpPr>
        <p:spPr>
          <a:xfrm>
            <a:off x="2302430" y="5703184"/>
            <a:ext cx="905672" cy="8256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Servlet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A0DD0-DA57-4B5B-98FF-335E3D9F93FB}"/>
              </a:ext>
            </a:extLst>
          </p:cNvPr>
          <p:cNvSpPr/>
          <p:nvPr/>
        </p:nvSpPr>
        <p:spPr>
          <a:xfrm>
            <a:off x="3567286" y="5821033"/>
            <a:ext cx="1007997" cy="5899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DAO</a:t>
            </a:r>
          </a:p>
          <a:p>
            <a:pPr algn="ctr"/>
            <a:r>
              <a:rPr lang="en-SG" sz="1400" b="1" dirty="0"/>
              <a:t>(2 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3FA26-6B03-45E4-940A-242A34CCDB70}"/>
              </a:ext>
            </a:extLst>
          </p:cNvPr>
          <p:cNvSpPr/>
          <p:nvPr/>
        </p:nvSpPr>
        <p:spPr>
          <a:xfrm>
            <a:off x="4969088" y="5821033"/>
            <a:ext cx="1189726" cy="60096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Interface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F35D2C-C9D8-4FFD-A2BB-BBC3A1A4065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575283" y="6116008"/>
            <a:ext cx="393805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15E831-0C21-447B-B71F-469E4CA5697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662038" y="2071923"/>
            <a:ext cx="267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DD9A4CD-6390-4D3E-BBB7-C93246A5E316}"/>
              </a:ext>
            </a:extLst>
          </p:cNvPr>
          <p:cNvCxnSpPr>
            <a:stCxn id="11" idx="0"/>
            <a:endCxn id="13" idx="1"/>
          </p:cNvCxnSpPr>
          <p:nvPr/>
        </p:nvCxnSpPr>
        <p:spPr>
          <a:xfrm rot="5400000" flipH="1" flipV="1">
            <a:off x="1786705" y="3639397"/>
            <a:ext cx="560785" cy="104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6461C7-7647-4C36-8849-8E91D1F90EE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312315" y="4288295"/>
            <a:ext cx="8884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D2BDA9-9970-4F3F-8AF9-CCC25FFB85F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208102" y="6116008"/>
            <a:ext cx="35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081160-2152-42C5-96D0-2E6CBE55594A}"/>
              </a:ext>
            </a:extLst>
          </p:cNvPr>
          <p:cNvSpPr/>
          <p:nvPr/>
        </p:nvSpPr>
        <p:spPr>
          <a:xfrm>
            <a:off x="7783585" y="3326103"/>
            <a:ext cx="4256368" cy="1567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819BE8-91F8-4786-846F-94A9603CF412}"/>
              </a:ext>
            </a:extLst>
          </p:cNvPr>
          <p:cNvSpPr/>
          <p:nvPr/>
        </p:nvSpPr>
        <p:spPr>
          <a:xfrm>
            <a:off x="8018034" y="3865376"/>
            <a:ext cx="1546505" cy="86047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876912D-60C6-40A2-9A8C-BB4E19CAA44A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 flipH="1" flipV="1">
            <a:off x="7652312" y="2137468"/>
            <a:ext cx="2963051" cy="3920515"/>
          </a:xfrm>
          <a:prstGeom prst="bentConnector4">
            <a:avLst>
              <a:gd name="adj1" fmla="val -7715"/>
              <a:gd name="adj2" fmla="val 31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8F6DB26-314D-489C-929D-D030FA947F2F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H="1">
            <a:off x="8018034" y="1585798"/>
            <a:ext cx="451628" cy="2709814"/>
          </a:xfrm>
          <a:prstGeom prst="bentConnector5">
            <a:avLst>
              <a:gd name="adj1" fmla="val -50617"/>
              <a:gd name="adj2" fmla="val 52241"/>
              <a:gd name="adj3" fmla="val 150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AA112-305F-4230-A9A8-680AB80DE419}"/>
              </a:ext>
            </a:extLst>
          </p:cNvPr>
          <p:cNvSpPr/>
          <p:nvPr/>
        </p:nvSpPr>
        <p:spPr>
          <a:xfrm>
            <a:off x="4740156" y="4446183"/>
            <a:ext cx="1062065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Interface /UI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A8437CD-83A6-4256-B264-7574885520B0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H="1" flipV="1">
            <a:off x="9297787" y="1163464"/>
            <a:ext cx="266752" cy="3132148"/>
          </a:xfrm>
          <a:prstGeom prst="bentConnector5">
            <a:avLst>
              <a:gd name="adj1" fmla="val -85698"/>
              <a:gd name="adj2" fmla="val 37866"/>
              <a:gd name="adj3" fmla="val 185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D1F222-962B-42B7-9906-C54E8E620986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>
            <a:off x="4143101" y="4993627"/>
            <a:ext cx="59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561BF9-8742-4816-958C-621BC98B370B}"/>
              </a:ext>
            </a:extLst>
          </p:cNvPr>
          <p:cNvSpPr/>
          <p:nvPr/>
        </p:nvSpPr>
        <p:spPr>
          <a:xfrm>
            <a:off x="3706683" y="1988764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D61AE4-C028-4418-B4F6-6C6A0E973CE0}"/>
              </a:ext>
            </a:extLst>
          </p:cNvPr>
          <p:cNvSpPr/>
          <p:nvPr/>
        </p:nvSpPr>
        <p:spPr>
          <a:xfrm>
            <a:off x="5032924" y="960126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9C62586-FF77-46AF-90F5-FA4EE7FFA04F}"/>
              </a:ext>
            </a:extLst>
          </p:cNvPr>
          <p:cNvCxnSpPr>
            <a:stCxn id="35" idx="0"/>
            <a:endCxn id="38" idx="2"/>
          </p:cNvCxnSpPr>
          <p:nvPr/>
        </p:nvCxnSpPr>
        <p:spPr>
          <a:xfrm rot="16200000" flipV="1">
            <a:off x="4098026" y="3273020"/>
            <a:ext cx="1362531" cy="983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BDEA4C-C9AF-469C-A5A8-4EBE26944E53}"/>
              </a:ext>
            </a:extLst>
          </p:cNvPr>
          <p:cNvCxnSpPr>
            <a:cxnSpLocks/>
            <a:endCxn id="39" idx="2"/>
          </p:cNvCxnSpPr>
          <p:nvPr/>
        </p:nvCxnSpPr>
        <p:spPr>
          <a:xfrm rot="16200000" flipV="1">
            <a:off x="3885713" y="3782935"/>
            <a:ext cx="3805188" cy="349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43A7462-AACF-40C0-99F0-692355695A67}"/>
              </a:ext>
            </a:extLst>
          </p:cNvPr>
          <p:cNvCxnSpPr>
            <a:cxnSpLocks/>
            <a:stCxn id="45" idx="2"/>
            <a:endCxn id="15" idx="1"/>
          </p:cNvCxnSpPr>
          <p:nvPr/>
        </p:nvCxnSpPr>
        <p:spPr>
          <a:xfrm rot="16200000" flipH="1">
            <a:off x="6964102" y="4638327"/>
            <a:ext cx="1231045" cy="1608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69D147-4B45-491A-806D-D739500965EC}"/>
              </a:ext>
            </a:extLst>
          </p:cNvPr>
          <p:cNvCxnSpPr>
            <a:stCxn id="10" idx="3"/>
            <a:endCxn id="39" idx="1"/>
          </p:cNvCxnSpPr>
          <p:nvPr/>
        </p:nvCxnSpPr>
        <p:spPr>
          <a:xfrm flipV="1">
            <a:off x="2299760" y="1507570"/>
            <a:ext cx="2733164" cy="183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DB881C2-4350-4569-8947-70AC0E9C3864}"/>
              </a:ext>
            </a:extLst>
          </p:cNvPr>
          <p:cNvCxnSpPr>
            <a:stCxn id="10" idx="3"/>
            <a:endCxn id="38" idx="1"/>
          </p:cNvCxnSpPr>
          <p:nvPr/>
        </p:nvCxnSpPr>
        <p:spPr>
          <a:xfrm>
            <a:off x="2299760" y="1691371"/>
            <a:ext cx="1406923" cy="844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B9C87-405F-417E-A227-AFBE09CEF527}"/>
              </a:ext>
            </a:extLst>
          </p:cNvPr>
          <p:cNvSpPr/>
          <p:nvPr/>
        </p:nvSpPr>
        <p:spPr>
          <a:xfrm>
            <a:off x="6078633" y="3636588"/>
            <a:ext cx="1393715" cy="119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Student Breakdown report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24135C-64AF-4041-8DE0-C1275650C6CD}"/>
              </a:ext>
            </a:extLst>
          </p:cNvPr>
          <p:cNvCxnSpPr>
            <a:stCxn id="38" idx="3"/>
            <a:endCxn id="45" idx="0"/>
          </p:cNvCxnSpPr>
          <p:nvPr/>
        </p:nvCxnSpPr>
        <p:spPr>
          <a:xfrm>
            <a:off x="4868103" y="2536208"/>
            <a:ext cx="1907388" cy="1100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B425C76-BA71-4A97-8E9A-8F0267F0FDC2}"/>
              </a:ext>
            </a:extLst>
          </p:cNvPr>
          <p:cNvCxnSpPr>
            <a:stCxn id="39" idx="3"/>
            <a:endCxn id="45" idx="0"/>
          </p:cNvCxnSpPr>
          <p:nvPr/>
        </p:nvCxnSpPr>
        <p:spPr>
          <a:xfrm>
            <a:off x="6194344" y="1507570"/>
            <a:ext cx="581147" cy="2129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55C693C-421F-4AF7-8848-AE161486B1D1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592587" y="2265049"/>
            <a:ext cx="434399" cy="4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0DB15C6-2499-461B-A69D-091BA7A8B0EF}"/>
              </a:ext>
            </a:extLst>
          </p:cNvPr>
          <p:cNvCxnSpPr>
            <a:stCxn id="9" idx="2"/>
            <a:endCxn id="2" idx="1"/>
          </p:cNvCxnSpPr>
          <p:nvPr/>
        </p:nvCxnSpPr>
        <p:spPr>
          <a:xfrm rot="5400000">
            <a:off x="153758" y="3482676"/>
            <a:ext cx="2052423" cy="969479"/>
          </a:xfrm>
          <a:prstGeom prst="bentConnector4">
            <a:avLst>
              <a:gd name="adj1" fmla="val 8135"/>
              <a:gd name="adj2" fmla="val 12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FEB5A86-B0F7-4C44-A802-E3E423F1250F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5400000">
            <a:off x="-354149" y="4080827"/>
            <a:ext cx="3158481" cy="879234"/>
          </a:xfrm>
          <a:prstGeom prst="bentConnector4">
            <a:avLst>
              <a:gd name="adj1" fmla="val 5535"/>
              <a:gd name="adj2" fmla="val 172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84068-4BAD-49AB-8D56-1A31D7ED85ED}"/>
              </a:ext>
            </a:extLst>
          </p:cNvPr>
          <p:cNvSpPr/>
          <p:nvPr/>
        </p:nvSpPr>
        <p:spPr>
          <a:xfrm>
            <a:off x="9300075" y="1896380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Debugging after AWS testing(1 day)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42F012-0BE8-4BDC-81EB-2E3163F4BAC9}"/>
              </a:ext>
            </a:extLst>
          </p:cNvPr>
          <p:cNvCxnSpPr>
            <a:stCxn id="16" idx="2"/>
            <a:endCxn id="75" idx="0"/>
          </p:cNvCxnSpPr>
          <p:nvPr/>
        </p:nvCxnSpPr>
        <p:spPr>
          <a:xfrm>
            <a:off x="10075013" y="1543872"/>
            <a:ext cx="2288" cy="35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B180CC9-1AB1-4FBF-8CC9-58B753B279A4}"/>
              </a:ext>
            </a:extLst>
          </p:cNvPr>
          <p:cNvSpPr/>
          <p:nvPr/>
        </p:nvSpPr>
        <p:spPr>
          <a:xfrm>
            <a:off x="10072586" y="3637990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Redeployment on AWS (1 day)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DD9D11C-008A-4718-804E-BEC4799C42C5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 rot="16200000" flipH="1">
            <a:off x="9973159" y="2761337"/>
            <a:ext cx="980794" cy="772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A81B6B2-A33E-42B7-B3E5-0A2CFF945B61}"/>
              </a:ext>
            </a:extLst>
          </p:cNvPr>
          <p:cNvCxnSpPr>
            <a:stCxn id="83" idx="3"/>
            <a:endCxn id="8" idx="4"/>
          </p:cNvCxnSpPr>
          <p:nvPr/>
        </p:nvCxnSpPr>
        <p:spPr>
          <a:xfrm flipV="1">
            <a:off x="11627038" y="1790374"/>
            <a:ext cx="126163" cy="2228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8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C959DD-7DFB-4833-AF73-9A877CDDEE56}"/>
              </a:ext>
            </a:extLst>
          </p:cNvPr>
          <p:cNvSpPr/>
          <p:nvPr/>
        </p:nvSpPr>
        <p:spPr>
          <a:xfrm>
            <a:off x="5243257" y="1953863"/>
            <a:ext cx="5914449" cy="270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F95B5-DB70-4A0B-85B2-1F5589026068}"/>
              </a:ext>
            </a:extLst>
          </p:cNvPr>
          <p:cNvSpPr/>
          <p:nvPr/>
        </p:nvSpPr>
        <p:spPr>
          <a:xfrm>
            <a:off x="731984" y="3410428"/>
            <a:ext cx="7298390" cy="3220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0B2E7-55F5-4140-BA42-B43B9811C710}"/>
              </a:ext>
            </a:extLst>
          </p:cNvPr>
          <p:cNvSpPr/>
          <p:nvPr/>
        </p:nvSpPr>
        <p:spPr>
          <a:xfrm>
            <a:off x="801628" y="702799"/>
            <a:ext cx="4262080" cy="253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AE7F2-ABB5-4D76-A2C5-8C654F59625E}"/>
              </a:ext>
            </a:extLst>
          </p:cNvPr>
          <p:cNvSpPr/>
          <p:nvPr/>
        </p:nvSpPr>
        <p:spPr>
          <a:xfrm>
            <a:off x="8638959" y="4956865"/>
            <a:ext cx="3145284" cy="1674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CECE2-7C9D-4D2A-B4C6-3D862F06A8CA}"/>
              </a:ext>
            </a:extLst>
          </p:cNvPr>
          <p:cNvSpPr/>
          <p:nvPr/>
        </p:nvSpPr>
        <p:spPr>
          <a:xfrm>
            <a:off x="7763447" y="756122"/>
            <a:ext cx="4020795" cy="1327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E7CB76-D576-4DC8-8747-74ADA1105469}"/>
              </a:ext>
            </a:extLst>
          </p:cNvPr>
          <p:cNvSpPr/>
          <p:nvPr/>
        </p:nvSpPr>
        <p:spPr>
          <a:xfrm>
            <a:off x="221979" y="3241641"/>
            <a:ext cx="460240" cy="428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DCF0CA-BEC9-46A4-BEE2-F17CD79BFE6F}"/>
              </a:ext>
            </a:extLst>
          </p:cNvPr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D5870-FC89-445D-BD11-642DA031514C}"/>
              </a:ext>
            </a:extLst>
          </p:cNvPr>
          <p:cNvSpPr/>
          <p:nvPr/>
        </p:nvSpPr>
        <p:spPr>
          <a:xfrm>
            <a:off x="5693122" y="2467390"/>
            <a:ext cx="2231606" cy="6970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80236-D625-4E46-BF2F-F0B8AC7259B5}"/>
              </a:ext>
            </a:extLst>
          </p:cNvPr>
          <p:cNvSpPr/>
          <p:nvPr/>
        </p:nvSpPr>
        <p:spPr>
          <a:xfrm>
            <a:off x="955147" y="3938313"/>
            <a:ext cx="1432876" cy="118743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basic location report Servlet (1 day)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2E85-6971-46E6-950A-21F2880BFB6C}"/>
              </a:ext>
            </a:extLst>
          </p:cNvPr>
          <p:cNvSpPr/>
          <p:nvPr/>
        </p:nvSpPr>
        <p:spPr>
          <a:xfrm>
            <a:off x="9237055" y="5554376"/>
            <a:ext cx="2166108" cy="87687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improved UI with previous functions (1 day)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E5779-43A5-42DD-B115-EBE37E4189D8}"/>
              </a:ext>
            </a:extLst>
          </p:cNvPr>
          <p:cNvSpPr/>
          <p:nvPr/>
        </p:nvSpPr>
        <p:spPr>
          <a:xfrm>
            <a:off x="7979995" y="1275607"/>
            <a:ext cx="1499754" cy="75339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and testing (1 day)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FD663-A1C3-4973-AEA9-0A124A6AFAA4}"/>
              </a:ext>
            </a:extLst>
          </p:cNvPr>
          <p:cNvSpPr/>
          <p:nvPr/>
        </p:nvSpPr>
        <p:spPr>
          <a:xfrm>
            <a:off x="2608929" y="979337"/>
            <a:ext cx="2290438" cy="48590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2 </a:t>
            </a:r>
          </a:p>
          <a:p>
            <a:pPr algn="ctr"/>
            <a:r>
              <a:rPr lang="en-SG" sz="1400" b="1" dirty="0"/>
              <a:t>(0.5 day)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68E2A-E3B0-40CE-8237-A588FA35205F}"/>
              </a:ext>
            </a:extLst>
          </p:cNvPr>
          <p:cNvSpPr/>
          <p:nvPr/>
        </p:nvSpPr>
        <p:spPr>
          <a:xfrm>
            <a:off x="8438968" y="2617065"/>
            <a:ext cx="2231606" cy="60652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Debugging  for bugs found on AWS test (1 day)</a:t>
            </a:r>
          </a:p>
        </p:txBody>
      </p:sp>
      <p:cxnSp>
        <p:nvCxnSpPr>
          <p:cNvPr id="15" name="Straight Arrow Connector 61">
            <a:extLst>
              <a:ext uri="{FF2B5EF4-FFF2-40B4-BE49-F238E27FC236}">
                <a16:creationId xmlns:a16="http://schemas.microsoft.com/office/drawing/2014/main" id="{5D04D855-1A6D-4235-99C7-280433A3B97E}"/>
              </a:ext>
            </a:extLst>
          </p:cNvPr>
          <p:cNvCxnSpPr>
            <a:cxnSpLocks/>
            <a:stCxn id="14" idx="3"/>
            <a:endCxn id="50" idx="2"/>
          </p:cNvCxnSpPr>
          <p:nvPr/>
        </p:nvCxnSpPr>
        <p:spPr>
          <a:xfrm flipH="1" flipV="1">
            <a:off x="10613706" y="1970566"/>
            <a:ext cx="56868" cy="949764"/>
          </a:xfrm>
          <a:prstGeom prst="bentConnector4">
            <a:avLst>
              <a:gd name="adj1" fmla="val -401984"/>
              <a:gd name="adj2" fmla="val 65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2B3768-BDB2-48C6-87D8-E4F86B0FC153}"/>
              </a:ext>
            </a:extLst>
          </p:cNvPr>
          <p:cNvSpPr/>
          <p:nvPr/>
        </p:nvSpPr>
        <p:spPr>
          <a:xfrm>
            <a:off x="2734280" y="2600575"/>
            <a:ext cx="1275444" cy="5150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6485A-2BEA-414A-984F-D037A997458D}"/>
              </a:ext>
            </a:extLst>
          </p:cNvPr>
          <p:cNvSpPr/>
          <p:nvPr/>
        </p:nvSpPr>
        <p:spPr>
          <a:xfrm>
            <a:off x="2728947" y="1635158"/>
            <a:ext cx="1275444" cy="70329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5E6E5-B372-464A-9142-C25B4B5F550E}"/>
              </a:ext>
            </a:extLst>
          </p:cNvPr>
          <p:cNvSpPr/>
          <p:nvPr/>
        </p:nvSpPr>
        <p:spPr>
          <a:xfrm>
            <a:off x="4265001" y="3704097"/>
            <a:ext cx="1254122" cy="128518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DAO-</a:t>
            </a:r>
          </a:p>
          <a:p>
            <a:pPr algn="ctr"/>
            <a:r>
              <a:rPr lang="en-SG" sz="1400" b="1" dirty="0"/>
              <a:t>Top K next place report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79F24C-6100-4F5B-A566-F7510E55FD51}"/>
              </a:ext>
            </a:extLst>
          </p:cNvPr>
          <p:cNvSpPr/>
          <p:nvPr/>
        </p:nvSpPr>
        <p:spPr>
          <a:xfrm>
            <a:off x="6013432" y="3714083"/>
            <a:ext cx="1427008" cy="117285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 – </a:t>
            </a:r>
          </a:p>
          <a:p>
            <a:pPr algn="ctr"/>
            <a:r>
              <a:rPr lang="en-SG" sz="1400" b="1" dirty="0"/>
              <a:t>Top K people </a:t>
            </a:r>
            <a:r>
              <a:rPr lang="en-SG" sz="1200" b="1" dirty="0"/>
              <a:t>report </a:t>
            </a:r>
          </a:p>
          <a:p>
            <a:pPr algn="ctr"/>
            <a:r>
              <a:rPr lang="en-SG" sz="1200" b="1" dirty="0"/>
              <a:t>(1 day)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CF282E-5B38-4F83-B93F-24AC476D0DA4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>
                <a:solidFill>
                  <a:srgbClr val="E09878"/>
                </a:solidFill>
              </a:rPr>
              <a:t>Iteration 5 </a:t>
            </a:r>
            <a:r>
              <a:rPr lang="en-SG" b="1" u="sng" dirty="0">
                <a:solidFill>
                  <a:schemeClr val="tx1"/>
                </a:solidFill>
              </a:rPr>
              <a:t>Critical Path: 11 days, Slack: 3 days</a:t>
            </a:r>
            <a:br>
              <a:rPr lang="en-SG" b="1" u="sng" dirty="0">
                <a:solidFill>
                  <a:schemeClr val="tx1"/>
                </a:solidFill>
              </a:rPr>
            </a:b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DCC4995-66CC-4AC3-9495-D8F0D7274583}"/>
              </a:ext>
            </a:extLst>
          </p:cNvPr>
          <p:cNvCxnSpPr>
            <a:cxnSpLocks/>
            <a:stCxn id="7" idx="3"/>
          </p:cNvCxnSpPr>
          <p:nvPr/>
        </p:nvCxnSpPr>
        <p:spPr>
          <a:xfrm rot="16200000" flipH="1">
            <a:off x="-465647" y="4362351"/>
            <a:ext cx="2217162" cy="707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41F974F-C65F-428B-A8AC-7B5054487151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rot="5400000" flipH="1" flipV="1">
            <a:off x="1401413" y="1908775"/>
            <a:ext cx="383553" cy="2282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5034F1-7FF3-47FB-96FF-D1B9CED084A0}"/>
              </a:ext>
            </a:extLst>
          </p:cNvPr>
          <p:cNvCxnSpPr>
            <a:cxnSpLocks/>
            <a:stCxn id="7" idx="1"/>
            <a:endCxn id="13" idx="1"/>
          </p:cNvCxnSpPr>
          <p:nvPr/>
        </p:nvCxnSpPr>
        <p:spPr>
          <a:xfrm rot="5400000" flipH="1" flipV="1">
            <a:off x="408109" y="1103563"/>
            <a:ext cx="2082090" cy="2319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B4A4489-B38F-430C-8423-EE974C3FF1C3}"/>
              </a:ext>
            </a:extLst>
          </p:cNvPr>
          <p:cNvSpPr/>
          <p:nvPr/>
        </p:nvSpPr>
        <p:spPr>
          <a:xfrm>
            <a:off x="903514" y="1578548"/>
            <a:ext cx="1538681" cy="107848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Demo of prototype and progress update (0.5 day)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826D21-DD1A-4D6E-AA62-62AD63889F1B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3366669" y="2338451"/>
            <a:ext cx="5333" cy="26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B363C46-8D4C-4C52-B107-B11D09E04697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6986919" y="1474314"/>
            <a:ext cx="815083" cy="1171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7333AD4-227C-425F-B781-6E28D4EADF6D}"/>
              </a:ext>
            </a:extLst>
          </p:cNvPr>
          <p:cNvSpPr/>
          <p:nvPr/>
        </p:nvSpPr>
        <p:spPr>
          <a:xfrm>
            <a:off x="6541565" y="5425061"/>
            <a:ext cx="1273186" cy="8587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– Improve Usability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2F5631-4DEC-4F71-AC72-BE67022A64A5}"/>
              </a:ext>
            </a:extLst>
          </p:cNvPr>
          <p:cNvCxnSpPr>
            <a:cxnSpLocks/>
          </p:cNvCxnSpPr>
          <p:nvPr/>
        </p:nvCxnSpPr>
        <p:spPr>
          <a:xfrm>
            <a:off x="6696278" y="-1595514"/>
            <a:ext cx="225292" cy="28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B4EE7B4-8B55-47A0-81E5-8989E8791DA3}"/>
              </a:ext>
            </a:extLst>
          </p:cNvPr>
          <p:cNvCxnSpPr>
            <a:cxnSpLocks/>
            <a:stCxn id="13" idx="3"/>
            <a:endCxn id="8" idx="6"/>
          </p:cNvCxnSpPr>
          <p:nvPr/>
        </p:nvCxnSpPr>
        <p:spPr>
          <a:xfrm>
            <a:off x="4899367" y="1222292"/>
            <a:ext cx="6887009" cy="2302153"/>
          </a:xfrm>
          <a:prstGeom prst="bentConnector3">
            <a:avLst>
              <a:gd name="adj1" fmla="val 104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90FD27-1DDE-4872-9D9E-93394F976736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4004391" y="1986805"/>
            <a:ext cx="1688731" cy="829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B234DF-F19F-4531-A659-56F3F81099FD}"/>
              </a:ext>
            </a:extLst>
          </p:cNvPr>
          <p:cNvCxnSpPr>
            <a:cxnSpLocks/>
            <a:stCxn id="7" idx="0"/>
            <a:endCxn id="26" idx="1"/>
          </p:cNvCxnSpPr>
          <p:nvPr/>
        </p:nvCxnSpPr>
        <p:spPr>
          <a:xfrm rot="5400000" flipH="1" flipV="1">
            <a:off x="115880" y="2454008"/>
            <a:ext cx="1123852" cy="451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BF2600D-4C20-4296-844D-5A9A8C024617}"/>
              </a:ext>
            </a:extLst>
          </p:cNvPr>
          <p:cNvSpPr/>
          <p:nvPr/>
        </p:nvSpPr>
        <p:spPr>
          <a:xfrm>
            <a:off x="2663889" y="4020796"/>
            <a:ext cx="1291675" cy="9709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40771-5F8B-4703-9554-76BDF250DCA9}"/>
              </a:ext>
            </a:extLst>
          </p:cNvPr>
          <p:cNvSpPr/>
          <p:nvPr/>
        </p:nvSpPr>
        <p:spPr>
          <a:xfrm>
            <a:off x="1055410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Heat Map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2A123-CCDA-4815-ADE0-26BA1F5D4F10}"/>
              </a:ext>
            </a:extLst>
          </p:cNvPr>
          <p:cNvSpPr/>
          <p:nvPr/>
        </p:nvSpPr>
        <p:spPr>
          <a:xfrm>
            <a:off x="2789426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AGI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F4B3B1-5457-4ACD-8E10-0FEF187AA0D6}"/>
              </a:ext>
            </a:extLst>
          </p:cNvPr>
          <p:cNvCxnSpPr>
            <a:stCxn id="10" idx="3"/>
            <a:endCxn id="35" idx="1"/>
          </p:cNvCxnSpPr>
          <p:nvPr/>
        </p:nvCxnSpPr>
        <p:spPr>
          <a:xfrm flipV="1">
            <a:off x="2388023" y="4506256"/>
            <a:ext cx="275866" cy="2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6F63DE-EE00-4AD5-BBB2-7B755D875D3C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3955564" y="4346690"/>
            <a:ext cx="309437" cy="15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FD048E-6ADB-476A-995C-2FEE468E6DC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519123" y="4300510"/>
            <a:ext cx="494309" cy="4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C9E1CBD-DEF0-4AB3-BC3E-A2163CA67D27}"/>
              </a:ext>
            </a:extLst>
          </p:cNvPr>
          <p:cNvSpPr/>
          <p:nvPr/>
        </p:nvSpPr>
        <p:spPr>
          <a:xfrm>
            <a:off x="8933324" y="3619736"/>
            <a:ext cx="1386785" cy="940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reports debug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A3D0F7-9738-4469-ABEA-FBC87E09F590}"/>
              </a:ext>
            </a:extLst>
          </p:cNvPr>
          <p:cNvCxnSpPr>
            <a:stCxn id="19" idx="3"/>
            <a:endCxn id="41" idx="1"/>
          </p:cNvCxnSpPr>
          <p:nvPr/>
        </p:nvCxnSpPr>
        <p:spPr>
          <a:xfrm flipV="1">
            <a:off x="7440440" y="4090066"/>
            <a:ext cx="1492884" cy="21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8B2C5E6-6C72-4975-941B-1FF358CF0FA5}"/>
              </a:ext>
            </a:extLst>
          </p:cNvPr>
          <p:cNvCxnSpPr>
            <a:cxnSpLocks/>
            <a:stCxn id="41" idx="3"/>
            <a:endCxn id="11" idx="3"/>
          </p:cNvCxnSpPr>
          <p:nvPr/>
        </p:nvCxnSpPr>
        <p:spPr>
          <a:xfrm>
            <a:off x="10320109" y="4090066"/>
            <a:ext cx="1083054" cy="1902750"/>
          </a:xfrm>
          <a:prstGeom prst="bentConnector3">
            <a:avLst>
              <a:gd name="adj1" fmla="val 121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2D2CBD2-5881-4BDE-87B7-96919D4694E3}"/>
              </a:ext>
            </a:extLst>
          </p:cNvPr>
          <p:cNvSpPr/>
          <p:nvPr/>
        </p:nvSpPr>
        <p:spPr>
          <a:xfrm>
            <a:off x="4595010" y="5369445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Top K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060A47-3167-48A4-B2C9-EA209599E4FE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2442195" y="5842018"/>
            <a:ext cx="34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0428FF-F06F-4D01-B44A-50F0F4AF5FDE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 flipV="1">
            <a:off x="4176211" y="5839775"/>
            <a:ext cx="418799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AAD528-0E67-4746-BFA3-5B20C1D24117}"/>
              </a:ext>
            </a:extLst>
          </p:cNvPr>
          <p:cNvCxnSpPr>
            <a:stCxn id="44" idx="3"/>
            <a:endCxn id="30" idx="1"/>
          </p:cNvCxnSpPr>
          <p:nvPr/>
        </p:nvCxnSpPr>
        <p:spPr>
          <a:xfrm>
            <a:off x="5981795" y="5839775"/>
            <a:ext cx="559770" cy="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69AD8C8-2A89-472A-8FE6-EDD6C64B3636}"/>
              </a:ext>
            </a:extLst>
          </p:cNvPr>
          <p:cNvCxnSpPr>
            <a:stCxn id="30" idx="3"/>
            <a:endCxn id="11" idx="2"/>
          </p:cNvCxnSpPr>
          <p:nvPr/>
        </p:nvCxnSpPr>
        <p:spPr>
          <a:xfrm>
            <a:off x="7814751" y="5854446"/>
            <a:ext cx="2505358" cy="576809"/>
          </a:xfrm>
          <a:prstGeom prst="bentConnector4">
            <a:avLst>
              <a:gd name="adj1" fmla="val 5444"/>
              <a:gd name="adj2" fmla="val 114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E38104E-BFC9-45F5-B262-99557FCDC31C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>
            <a:off x="7924729" y="2815940"/>
            <a:ext cx="1312327" cy="3176877"/>
          </a:xfrm>
          <a:prstGeom prst="bentConnector3">
            <a:avLst>
              <a:gd name="adj1" fmla="val 75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766B8D0-6CAB-46C7-950A-F751DEFE8F52}"/>
              </a:ext>
            </a:extLst>
          </p:cNvPr>
          <p:cNvSpPr/>
          <p:nvPr/>
        </p:nvSpPr>
        <p:spPr>
          <a:xfrm>
            <a:off x="9586395" y="1275607"/>
            <a:ext cx="2054621" cy="6949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for UAT(1 day)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0DA3D8B-2ED7-4DE1-AC02-05A4F63B71C2}"/>
              </a:ext>
            </a:extLst>
          </p:cNvPr>
          <p:cNvCxnSpPr>
            <a:cxnSpLocks/>
            <a:stCxn id="50" idx="3"/>
            <a:endCxn id="8" idx="0"/>
          </p:cNvCxnSpPr>
          <p:nvPr/>
        </p:nvCxnSpPr>
        <p:spPr>
          <a:xfrm flipH="1">
            <a:off x="11499624" y="1623087"/>
            <a:ext cx="141392" cy="1618554"/>
          </a:xfrm>
          <a:prstGeom prst="bentConnector4">
            <a:avLst>
              <a:gd name="adj1" fmla="val -161678"/>
              <a:gd name="adj2" fmla="val 60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34CD9F1-B4F1-435C-A789-44FC0253F679}"/>
              </a:ext>
            </a:extLst>
          </p:cNvPr>
          <p:cNvCxnSpPr>
            <a:stCxn id="26" idx="0"/>
            <a:endCxn id="13" idx="1"/>
          </p:cNvCxnSpPr>
          <p:nvPr/>
        </p:nvCxnSpPr>
        <p:spPr>
          <a:xfrm rot="5400000" flipH="1" flipV="1">
            <a:off x="1962764" y="932383"/>
            <a:ext cx="356256" cy="936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558A0C9-4C7E-48EF-87FC-2BCF9F70459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8848292" y="1910585"/>
            <a:ext cx="588059" cy="824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6DC8160-6574-48FE-8464-114402BD51E8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5400000">
            <a:off x="2110438" y="2676748"/>
            <a:ext cx="822713" cy="1700417"/>
          </a:xfrm>
          <a:prstGeom prst="bentConnector3">
            <a:avLst>
              <a:gd name="adj1" fmla="val 88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CC8413-F2C4-47A9-8525-C52100018FD0}"/>
              </a:ext>
            </a:extLst>
          </p:cNvPr>
          <p:cNvSpPr/>
          <p:nvPr/>
        </p:nvSpPr>
        <p:spPr>
          <a:xfrm>
            <a:off x="7207714" y="725111"/>
            <a:ext cx="4005157" cy="12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B7B71-35D7-443C-BCF8-F80049C6C0C8}"/>
              </a:ext>
            </a:extLst>
          </p:cNvPr>
          <p:cNvSpPr/>
          <p:nvPr/>
        </p:nvSpPr>
        <p:spPr>
          <a:xfrm>
            <a:off x="5012795" y="3544365"/>
            <a:ext cx="3260454" cy="2568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A80BA-3E26-4CB1-994F-77D1CD539BEC}"/>
              </a:ext>
            </a:extLst>
          </p:cNvPr>
          <p:cNvSpPr/>
          <p:nvPr/>
        </p:nvSpPr>
        <p:spPr>
          <a:xfrm>
            <a:off x="593687" y="3632729"/>
            <a:ext cx="3720441" cy="2467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C14CC-48BD-47A0-9758-4F6E4F6A4C17}"/>
              </a:ext>
            </a:extLst>
          </p:cNvPr>
          <p:cNvSpPr/>
          <p:nvPr/>
        </p:nvSpPr>
        <p:spPr>
          <a:xfrm>
            <a:off x="636813" y="737497"/>
            <a:ext cx="2759529" cy="2232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91329-0F00-452C-8F7F-7D72444DCC5E}"/>
              </a:ext>
            </a:extLst>
          </p:cNvPr>
          <p:cNvSpPr/>
          <p:nvPr/>
        </p:nvSpPr>
        <p:spPr>
          <a:xfrm>
            <a:off x="3795560" y="1717357"/>
            <a:ext cx="3124692" cy="1599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2E145-66B0-4544-8A49-D615DD3B3F23}"/>
              </a:ext>
            </a:extLst>
          </p:cNvPr>
          <p:cNvSpPr/>
          <p:nvPr/>
        </p:nvSpPr>
        <p:spPr>
          <a:xfrm>
            <a:off x="8459411" y="2108173"/>
            <a:ext cx="2534423" cy="4135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BFBF05-7725-4EB6-8884-E4A82FBD7788}"/>
              </a:ext>
            </a:extLst>
          </p:cNvPr>
          <p:cNvSpPr/>
          <p:nvPr/>
        </p:nvSpPr>
        <p:spPr>
          <a:xfrm>
            <a:off x="196850" y="3104457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E85039-0776-4F19-BBE0-5BC578A4BF01}"/>
              </a:ext>
            </a:extLst>
          </p:cNvPr>
          <p:cNvSpPr/>
          <p:nvPr/>
        </p:nvSpPr>
        <p:spPr>
          <a:xfrm>
            <a:off x="11375368" y="322763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23BA4E-EB1E-499D-84FA-5296EF29ACB6}"/>
              </a:ext>
            </a:extLst>
          </p:cNvPr>
          <p:cNvSpPr/>
          <p:nvPr/>
        </p:nvSpPr>
        <p:spPr>
          <a:xfrm>
            <a:off x="5635495" y="4141794"/>
            <a:ext cx="2231606" cy="6826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 and debugging</a:t>
            </a:r>
          </a:p>
          <a:p>
            <a:pPr algn="ctr"/>
            <a:r>
              <a:rPr lang="en-SG" sz="1400" b="1" dirty="0"/>
              <a:t>(2 days)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802F7-C509-47A0-9F4D-952512981290}"/>
              </a:ext>
            </a:extLst>
          </p:cNvPr>
          <p:cNvSpPr/>
          <p:nvPr/>
        </p:nvSpPr>
        <p:spPr>
          <a:xfrm>
            <a:off x="983411" y="5000442"/>
            <a:ext cx="2142888" cy="62986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Enhance UI (3 days)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8FC5F-07E7-4295-8D4F-0847D3276A4C}"/>
              </a:ext>
            </a:extLst>
          </p:cNvPr>
          <p:cNvSpPr/>
          <p:nvPr/>
        </p:nvSpPr>
        <p:spPr>
          <a:xfrm>
            <a:off x="4145913" y="2466677"/>
            <a:ext cx="2243057" cy="6899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improved UI with previous functions (1 day)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06AFA-7792-404D-8130-4A130BB7F58C}"/>
              </a:ext>
            </a:extLst>
          </p:cNvPr>
          <p:cNvSpPr/>
          <p:nvPr/>
        </p:nvSpPr>
        <p:spPr>
          <a:xfrm>
            <a:off x="8601464" y="2898896"/>
            <a:ext cx="2231606" cy="7266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</a:t>
            </a:r>
          </a:p>
          <a:p>
            <a:pPr algn="ctr"/>
            <a:r>
              <a:rPr lang="en-SG" sz="1400" b="1" dirty="0"/>
              <a:t>(1  day)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844DE3-7F25-4751-A177-EB502D7D4136}"/>
              </a:ext>
            </a:extLst>
          </p:cNvPr>
          <p:cNvSpPr/>
          <p:nvPr/>
        </p:nvSpPr>
        <p:spPr>
          <a:xfrm>
            <a:off x="983325" y="4259968"/>
            <a:ext cx="2521170" cy="54141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Post- UAT Improve application (3 days)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2B9276-EBA6-4208-939F-06A6B743E00B}"/>
              </a:ext>
            </a:extLst>
          </p:cNvPr>
          <p:cNvSpPr/>
          <p:nvPr/>
        </p:nvSpPr>
        <p:spPr>
          <a:xfrm>
            <a:off x="1403075" y="1450042"/>
            <a:ext cx="1681671" cy="1148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Manual UAT in class and automated UAT (1 day)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3CAE8-37C6-4135-932C-7C98D685C962}"/>
              </a:ext>
            </a:extLst>
          </p:cNvPr>
          <p:cNvSpPr/>
          <p:nvPr/>
        </p:nvSpPr>
        <p:spPr>
          <a:xfrm>
            <a:off x="5649711" y="4944692"/>
            <a:ext cx="2231606" cy="88828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Testing and debugging after deployment</a:t>
            </a:r>
          </a:p>
          <a:p>
            <a:pPr algn="ctr"/>
            <a:r>
              <a:rPr lang="en-SG" sz="1600" b="1" dirty="0"/>
              <a:t>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26165-C971-473F-9EC3-335779327192}"/>
              </a:ext>
            </a:extLst>
          </p:cNvPr>
          <p:cNvSpPr/>
          <p:nvPr/>
        </p:nvSpPr>
        <p:spPr>
          <a:xfrm>
            <a:off x="8214245" y="1295095"/>
            <a:ext cx="2231606" cy="55206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Slides (1 day)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02CB72B-D4DF-444B-9881-18DA50BE75E8}"/>
              </a:ext>
            </a:extLst>
          </p:cNvPr>
          <p:cNvCxnSpPr>
            <a:cxnSpLocks/>
            <a:stCxn id="18" idx="3"/>
            <a:endCxn id="58" idx="0"/>
          </p:cNvCxnSpPr>
          <p:nvPr/>
        </p:nvCxnSpPr>
        <p:spPr>
          <a:xfrm flipH="1">
            <a:off x="9739759" y="1571129"/>
            <a:ext cx="706092" cy="3744244"/>
          </a:xfrm>
          <a:prstGeom prst="bentConnector4">
            <a:avLst>
              <a:gd name="adj1" fmla="val -100826"/>
              <a:gd name="adj2" fmla="val 93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2B3EAFB8-7B06-43C5-8342-23D309A20372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>
                <a:solidFill>
                  <a:srgbClr val="E09878"/>
                </a:solidFill>
              </a:rPr>
              <a:t>Iteration 6 </a:t>
            </a:r>
            <a:r>
              <a:rPr lang="en-SG" b="1" u="sng" dirty="0">
                <a:solidFill>
                  <a:schemeClr val="tx1"/>
                </a:solidFill>
              </a:rPr>
              <a:t>Critical Path: 11 days, Buffer: 3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u="sn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565E458-90E6-4F9B-B1D5-34F640FEACC5}"/>
              </a:ext>
            </a:extLst>
          </p:cNvPr>
          <p:cNvCxnSpPr>
            <a:cxnSpLocks/>
            <a:stCxn id="8" idx="0"/>
            <a:endCxn id="15" idx="1"/>
          </p:cNvCxnSpPr>
          <p:nvPr/>
        </p:nvCxnSpPr>
        <p:spPr>
          <a:xfrm rot="5400000" flipH="1" flipV="1">
            <a:off x="403310" y="2104692"/>
            <a:ext cx="1080058" cy="919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2203B5-3CC0-46EC-B73E-28C4678D84A3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89147" y="4242815"/>
            <a:ext cx="1645308" cy="49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00A465-6DC4-4D1A-B495-8A15D3F6A51A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2243910" y="2598756"/>
            <a:ext cx="1" cy="16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B420F9B-B7D7-4094-88BF-E4F6202798AA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3504495" y="2811676"/>
            <a:ext cx="641418" cy="1718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460AD0B-6583-4507-8D22-20005110EC8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26299" y="2983005"/>
            <a:ext cx="1554558" cy="233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AB2E124-32AF-446D-B01B-FB11227E7F42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6388970" y="2811676"/>
            <a:ext cx="362328" cy="1330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2D76D90-16B3-4CC5-9232-170303032030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V="1">
            <a:off x="7867101" y="2898896"/>
            <a:ext cx="1850166" cy="1584223"/>
          </a:xfrm>
          <a:prstGeom prst="bentConnector4">
            <a:avLst>
              <a:gd name="adj1" fmla="val 19846"/>
              <a:gd name="adj2" fmla="val 11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0F918DB-C609-45C5-B8F2-1C43B43B957D}"/>
              </a:ext>
            </a:extLst>
          </p:cNvPr>
          <p:cNvCxnSpPr>
            <a:cxnSpLocks/>
          </p:cNvCxnSpPr>
          <p:nvPr/>
        </p:nvCxnSpPr>
        <p:spPr>
          <a:xfrm flipV="1">
            <a:off x="3084746" y="1530324"/>
            <a:ext cx="5129499" cy="453270"/>
          </a:xfrm>
          <a:prstGeom prst="bentConnector3">
            <a:avLst>
              <a:gd name="adj1" fmla="val 10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9CC2022-3F2C-4B8D-A68D-800F73234FD5}"/>
              </a:ext>
            </a:extLst>
          </p:cNvPr>
          <p:cNvSpPr/>
          <p:nvPr/>
        </p:nvSpPr>
        <p:spPr>
          <a:xfrm>
            <a:off x="8623956" y="5315373"/>
            <a:ext cx="2231606" cy="7266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Final Submission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F74E6A9-ACE8-43FF-9987-831CD5B93E1E}"/>
              </a:ext>
            </a:extLst>
          </p:cNvPr>
          <p:cNvCxnSpPr>
            <a:stCxn id="58" idx="3"/>
            <a:endCxn id="9" idx="4"/>
          </p:cNvCxnSpPr>
          <p:nvPr/>
        </p:nvCxnSpPr>
        <p:spPr>
          <a:xfrm flipV="1">
            <a:off x="10855562" y="3793239"/>
            <a:ext cx="806559" cy="1885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9B48CEF-D372-4E50-BF23-697BF22349E9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rot="10800000" flipV="1">
            <a:off x="7881318" y="3262240"/>
            <a:ext cx="720147" cy="2126594"/>
          </a:xfrm>
          <a:prstGeom prst="bentConnector3">
            <a:avLst>
              <a:gd name="adj1" fmla="val 39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3019DD6-B1C4-4AAE-AD2A-A739C42DD868}"/>
              </a:ext>
            </a:extLst>
          </p:cNvPr>
          <p:cNvSpPr/>
          <p:nvPr/>
        </p:nvSpPr>
        <p:spPr>
          <a:xfrm>
            <a:off x="8610819" y="4094494"/>
            <a:ext cx="2231606" cy="7266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Final Deployment on AWS </a:t>
            </a:r>
          </a:p>
          <a:p>
            <a:pPr algn="ctr"/>
            <a:r>
              <a:rPr lang="en-SG" sz="1400" b="1" dirty="0"/>
              <a:t>(1  day)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EA395A3-08CE-4520-A2B8-4DA30D6049E2}"/>
              </a:ext>
            </a:extLst>
          </p:cNvPr>
          <p:cNvCxnSpPr>
            <a:cxnSpLocks/>
            <a:stCxn id="16" idx="2"/>
            <a:endCxn id="86" idx="1"/>
          </p:cNvCxnSpPr>
          <p:nvPr/>
        </p:nvCxnSpPr>
        <p:spPr>
          <a:xfrm rot="5400000" flipH="1" flipV="1">
            <a:off x="7000597" y="4222754"/>
            <a:ext cx="1375138" cy="1845305"/>
          </a:xfrm>
          <a:prstGeom prst="bentConnector4">
            <a:avLst>
              <a:gd name="adj1" fmla="val -16624"/>
              <a:gd name="adj2" fmla="val 90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265729B-55C4-42A1-BD86-720876D12718}"/>
              </a:ext>
            </a:extLst>
          </p:cNvPr>
          <p:cNvCxnSpPr>
            <a:cxnSpLocks/>
            <a:stCxn id="86" idx="2"/>
            <a:endCxn id="58" idx="0"/>
          </p:cNvCxnSpPr>
          <p:nvPr/>
        </p:nvCxnSpPr>
        <p:spPr>
          <a:xfrm>
            <a:off x="9726622" y="4821182"/>
            <a:ext cx="13137" cy="49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0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BA529-E8EB-46C9-B38D-45838BC80728}"/>
              </a:ext>
            </a:extLst>
          </p:cNvPr>
          <p:cNvSpPr/>
          <p:nvPr/>
        </p:nvSpPr>
        <p:spPr>
          <a:xfrm>
            <a:off x="3225800" y="2087944"/>
            <a:ext cx="5480737" cy="2903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C78DEC-65FD-4575-AFBA-B66806D242FE}"/>
              </a:ext>
            </a:extLst>
          </p:cNvPr>
          <p:cNvSpPr/>
          <p:nvPr/>
        </p:nvSpPr>
        <p:spPr>
          <a:xfrm>
            <a:off x="1235298" y="3415530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48D8A2-F67C-418C-AAD8-137B5931B92B}"/>
              </a:ext>
            </a:extLst>
          </p:cNvPr>
          <p:cNvSpPr/>
          <p:nvPr/>
        </p:nvSpPr>
        <p:spPr>
          <a:xfrm>
            <a:off x="9414271" y="341553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A39DB-9C95-4E0D-9A74-2464D032A996}"/>
              </a:ext>
            </a:extLst>
          </p:cNvPr>
          <p:cNvSpPr/>
          <p:nvPr/>
        </p:nvSpPr>
        <p:spPr>
          <a:xfrm>
            <a:off x="6545909" y="3093954"/>
            <a:ext cx="1592255" cy="11718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</a:t>
            </a:r>
          </a:p>
          <a:p>
            <a:pPr algn="ctr"/>
            <a:r>
              <a:rPr lang="en-SG" sz="1600" b="1" dirty="0"/>
              <a:t>(0.5 day)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3ABEC-20D9-432F-A582-A9CA0F2E98C2}"/>
              </a:ext>
            </a:extLst>
          </p:cNvPr>
          <p:cNvSpPr/>
          <p:nvPr/>
        </p:nvSpPr>
        <p:spPr>
          <a:xfrm>
            <a:off x="3546967" y="2901786"/>
            <a:ext cx="1722835" cy="15930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rehearsal </a:t>
            </a:r>
          </a:p>
          <a:p>
            <a:pPr algn="ctr"/>
            <a:r>
              <a:rPr lang="en-SG" sz="1600" b="1" dirty="0"/>
              <a:t>(0.5 day)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E56806-D614-46B7-9A78-DC61F86E46E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69802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EBE15-3CEB-48C1-A5EA-77965F1E1153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1808803" y="3698334"/>
            <a:ext cx="173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F18254B-4D32-4337-BC6A-4A1101AC1535}"/>
              </a:ext>
            </a:extLst>
          </p:cNvPr>
          <p:cNvSpPr txBox="1">
            <a:spLocks/>
          </p:cNvSpPr>
          <p:nvPr/>
        </p:nvSpPr>
        <p:spPr>
          <a:xfrm>
            <a:off x="-310027" y="108247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3700" b="1" u="sng" dirty="0">
                <a:solidFill>
                  <a:srgbClr val="E09878"/>
                </a:solidFill>
              </a:rPr>
              <a:t>Iteration 7 </a:t>
            </a:r>
            <a:r>
              <a:rPr lang="en-SG" sz="3700" b="1" u="sng" dirty="0">
                <a:solidFill>
                  <a:schemeClr val="tx1"/>
                </a:solidFill>
              </a:rPr>
              <a:t>Critical Path: 1 Days</a:t>
            </a:r>
            <a:br>
              <a:rPr lang="en-SG" sz="4800" b="1" u="sng" dirty="0">
                <a:solidFill>
                  <a:schemeClr val="tx1"/>
                </a:solidFill>
              </a:rPr>
            </a:br>
            <a:endParaRPr lang="en-SG" sz="4800" b="1" u="sng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B2B84-AF7E-44B4-8AA2-91E514568592}"/>
              </a:ext>
            </a:extLst>
          </p:cNvPr>
          <p:cNvCxnSpPr>
            <a:cxnSpLocks/>
          </p:cNvCxnSpPr>
          <p:nvPr/>
        </p:nvCxnSpPr>
        <p:spPr>
          <a:xfrm flipV="1">
            <a:off x="8139106" y="3661411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53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Metrics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Task metrics</a:t>
            </a:r>
          </a:p>
        </p:txBody>
      </p:sp>
    </p:spTree>
    <p:extLst>
      <p:ext uri="{BB962C8B-B14F-4D97-AF65-F5344CB8AC3E}">
        <p14:creationId xmlns:p14="http://schemas.microsoft.com/office/powerpoint/2010/main" val="407606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BB00-578D-4497-BB31-20914A24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827" y="380772"/>
            <a:ext cx="9905998" cy="1030196"/>
          </a:xfrm>
        </p:spPr>
        <p:txBody>
          <a:bodyPr/>
          <a:lstStyle/>
          <a:p>
            <a:pPr algn="ctr"/>
            <a:r>
              <a:rPr lang="en-SG" dirty="0"/>
              <a:t>4.1 Task Metric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99F8F-A27B-4D89-B43C-BDC349C1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067832"/>
              </p:ext>
            </p:extLst>
          </p:nvPr>
        </p:nvGraphicFramePr>
        <p:xfrm>
          <a:off x="1131217" y="1685288"/>
          <a:ext cx="10297218" cy="3779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203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80896623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810618676"/>
                    </a:ext>
                  </a:extLst>
                </a:gridCol>
              </a:tblGrid>
              <a:tr h="868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Iteration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Total no.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Uncompleted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60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1.2</a:t>
                      </a:r>
                    </a:p>
                    <a:p>
                      <a:pPr algn="ctr"/>
                      <a:endParaRPr lang="en-SG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5288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18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20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15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0.83</a:t>
                      </a:r>
                      <a:endParaRPr lang="en-SG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  <a:tr h="61968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053861"/>
                  </a:ext>
                </a:extLst>
              </a:tr>
              <a:tr h="61968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On 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On 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On 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8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4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454F-31AD-4E58-AB36-A8C5DCEB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Task Metric Graph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74B40-6F5B-4221-A1E2-D93276BE4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1630"/>
            <a:ext cx="5865542" cy="43692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16B49-135F-4B07-9E52-23443C7A4D08}"/>
              </a:ext>
            </a:extLst>
          </p:cNvPr>
          <p:cNvSpPr txBox="1">
            <a:spLocks/>
          </p:cNvSpPr>
          <p:nvPr/>
        </p:nvSpPr>
        <p:spPr>
          <a:xfrm>
            <a:off x="7223761" y="1871630"/>
            <a:ext cx="3931920" cy="3763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Lesson Learnt: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With improvements made in task management after underloading in iteration 1 and overloading in iteration 2, we managed to keep our task metric between 90% to 110%</a:t>
            </a:r>
          </a:p>
        </p:txBody>
      </p:sp>
    </p:spTree>
    <p:extLst>
      <p:ext uri="{BB962C8B-B14F-4D97-AF65-F5344CB8AC3E}">
        <p14:creationId xmlns:p14="http://schemas.microsoft.com/office/powerpoint/2010/main" val="126721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9007-57F1-4577-813A-7D5ED12D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Burndown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52686-7007-4AFB-8C47-249E43949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972" y="1878455"/>
            <a:ext cx="6077016" cy="44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51D8-4851-4C68-A91D-8283838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/>
              <a:t>Content</a:t>
            </a:r>
            <a:r>
              <a:rPr lang="en-SG" sz="4400" dirty="0"/>
              <a:t> </a:t>
            </a:r>
            <a:r>
              <a:rPr lang="en-SG" sz="4400" b="1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C442-97F6-4666-8AFF-2C660163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3200" dirty="0"/>
              <a:t>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Improvements made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Progress Updates and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Metrics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Roles &amp; responsibilities</a:t>
            </a:r>
          </a:p>
          <a:p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2585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Metrics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bug Metrics</a:t>
            </a:r>
          </a:p>
        </p:txBody>
      </p:sp>
    </p:spTree>
    <p:extLst>
      <p:ext uri="{BB962C8B-B14F-4D97-AF65-F5344CB8AC3E}">
        <p14:creationId xmlns:p14="http://schemas.microsoft.com/office/powerpoint/2010/main" val="374874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BB00-578D-4497-BB31-20914A24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830" y="304345"/>
            <a:ext cx="9905998" cy="1139378"/>
          </a:xfrm>
        </p:spPr>
        <p:txBody>
          <a:bodyPr/>
          <a:lstStyle/>
          <a:p>
            <a:pPr algn="ctr"/>
            <a:r>
              <a:rPr lang="en-SG" dirty="0"/>
              <a:t>4.4 Bug Metric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99F8F-A27B-4D89-B43C-BDC349C1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460271"/>
              </p:ext>
            </p:extLst>
          </p:nvPr>
        </p:nvGraphicFramePr>
        <p:xfrm>
          <a:off x="1212055" y="1619795"/>
          <a:ext cx="10135548" cy="4135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258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80896623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810618676"/>
                    </a:ext>
                  </a:extLst>
                </a:gridCol>
              </a:tblGrid>
              <a:tr h="16355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Iteration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No. of  low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No. of high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No. of critical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Total severity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Bugs carried to next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6392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5564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  <a:tr h="65198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053861"/>
                  </a:ext>
                </a:extLst>
              </a:tr>
              <a:tr h="65198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On-going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8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79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Roles and Responsibilities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Rotation plan</a:t>
            </a:r>
          </a:p>
        </p:txBody>
      </p:sp>
    </p:spTree>
    <p:extLst>
      <p:ext uri="{BB962C8B-B14F-4D97-AF65-F5344CB8AC3E}">
        <p14:creationId xmlns:p14="http://schemas.microsoft.com/office/powerpoint/2010/main" val="2588612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FCC8E1-D3D8-4DC6-BF8E-F0158FCD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531"/>
            <a:ext cx="8911687" cy="988910"/>
          </a:xfrm>
        </p:spPr>
        <p:txBody>
          <a:bodyPr/>
          <a:lstStyle/>
          <a:p>
            <a:pPr algn="ctr"/>
            <a:r>
              <a:rPr lang="en-SG" dirty="0"/>
              <a:t>5.1 Task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1437"/>
              </p:ext>
            </p:extLst>
          </p:nvPr>
        </p:nvGraphicFramePr>
        <p:xfrm>
          <a:off x="0" y="1036441"/>
          <a:ext cx="12192001" cy="564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378668395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3842508459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7041251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559568443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1923729040"/>
                    </a:ext>
                  </a:extLst>
                </a:gridCol>
              </a:tblGrid>
              <a:tr h="600346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Shreyas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Ming Xuan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Amanda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Joleen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Login Authentication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Validations</a:t>
                      </a:r>
                      <a:r>
                        <a:rPr lang="en-SG" sz="1700" b="0" baseline="0" dirty="0">
                          <a:solidFill>
                            <a:schemeClr val="tx1"/>
                          </a:solidFill>
                        </a:rPr>
                        <a:t> of csv files</a:t>
                      </a:r>
                      <a:endParaRPr lang="en-SG" sz="1700" b="0" baseline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Dual 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8862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k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Develop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795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Improve 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8107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Enhance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0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36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237B0-2809-4528-AEB6-90B7468BE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23334"/>
              </p:ext>
            </p:extLst>
          </p:nvPr>
        </p:nvGraphicFramePr>
        <p:xfrm>
          <a:off x="838198" y="1058169"/>
          <a:ext cx="10961317" cy="5155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438">
                  <a:extLst>
                    <a:ext uri="{9D8B030D-6E8A-4147-A177-3AD203B41FA5}">
                      <a16:colId xmlns:a16="http://schemas.microsoft.com/office/drawing/2014/main" val="3838230165"/>
                    </a:ext>
                  </a:extLst>
                </a:gridCol>
                <a:gridCol w="1808850">
                  <a:extLst>
                    <a:ext uri="{9D8B030D-6E8A-4147-A177-3AD203B41FA5}">
                      <a16:colId xmlns:a16="http://schemas.microsoft.com/office/drawing/2014/main" val="2719461665"/>
                    </a:ext>
                  </a:extLst>
                </a:gridCol>
                <a:gridCol w="1917071">
                  <a:extLst>
                    <a:ext uri="{9D8B030D-6E8A-4147-A177-3AD203B41FA5}">
                      <a16:colId xmlns:a16="http://schemas.microsoft.com/office/drawing/2014/main" val="2468406051"/>
                    </a:ext>
                  </a:extLst>
                </a:gridCol>
                <a:gridCol w="2581862">
                  <a:extLst>
                    <a:ext uri="{9D8B030D-6E8A-4147-A177-3AD203B41FA5}">
                      <a16:colId xmlns:a16="http://schemas.microsoft.com/office/drawing/2014/main" val="1908637194"/>
                    </a:ext>
                  </a:extLst>
                </a:gridCol>
                <a:gridCol w="3463096">
                  <a:extLst>
                    <a:ext uri="{9D8B030D-6E8A-4147-A177-3AD203B41FA5}">
                      <a16:colId xmlns:a16="http://schemas.microsoft.com/office/drawing/2014/main" val="2143969183"/>
                    </a:ext>
                  </a:extLst>
                </a:gridCol>
              </a:tblGrid>
              <a:tr h="430997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Iteration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Week duration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PM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1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2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291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2-3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6333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4-5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1559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6-7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4675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8-9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38139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10-11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Ming 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192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6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12-13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7141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7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EBCCA36-DA2E-420F-9294-D27D98FE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014" y="-222721"/>
            <a:ext cx="8911687" cy="1280890"/>
          </a:xfrm>
        </p:spPr>
        <p:txBody>
          <a:bodyPr/>
          <a:lstStyle/>
          <a:p>
            <a:pPr algn="ctr"/>
            <a:r>
              <a:rPr lang="en-SG" dirty="0"/>
              <a:t>5.2 Rotation Plan</a:t>
            </a:r>
          </a:p>
        </p:txBody>
      </p:sp>
    </p:spTree>
    <p:extLst>
      <p:ext uri="{BB962C8B-B14F-4D97-AF65-F5344CB8AC3E}">
        <p14:creationId xmlns:p14="http://schemas.microsoft.com/office/powerpoint/2010/main" val="2414659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D6DD-9E1F-4182-B7E1-E50E622D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Current Work Hours Breakdown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CE9083-4796-41BA-9383-7557699C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1309" y="1992573"/>
            <a:ext cx="5950341" cy="43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3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4D8-3B54-4ADE-A2BE-14AAC3D9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 5.4 Remaining PM Milestones 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B59069AB-E7D5-4A25-B51A-BDBF86534FB2}"/>
              </a:ext>
            </a:extLst>
          </p:cNvPr>
          <p:cNvSpPr txBox="1">
            <a:spLocks/>
          </p:cNvSpPr>
          <p:nvPr/>
        </p:nvSpPr>
        <p:spPr>
          <a:xfrm>
            <a:off x="1097280" y="1856096"/>
            <a:ext cx="8915400" cy="4609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SG" sz="2400" dirty="0"/>
              <a:t>Supervisor Meeting 2 (25/10/2017) - Joleen</a:t>
            </a:r>
          </a:p>
          <a:p>
            <a:pPr>
              <a:buAutoNum type="arabicPeriod"/>
            </a:pPr>
            <a:r>
              <a:rPr lang="en-SG" sz="2400" dirty="0"/>
              <a:t>Application Demo and Progress Update (25/10/2017) – Joleen </a:t>
            </a:r>
          </a:p>
          <a:p>
            <a:pPr>
              <a:buAutoNum type="arabicPeriod"/>
            </a:pPr>
            <a:r>
              <a:rPr lang="en-SG" sz="2400" dirty="0"/>
              <a:t>UAT Deployment (5/11/2017) - Joleen</a:t>
            </a:r>
          </a:p>
          <a:p>
            <a:pPr>
              <a:buAutoNum type="arabicPeriod"/>
            </a:pPr>
            <a:r>
              <a:rPr lang="en-SG" sz="2400" dirty="0"/>
              <a:t>UAT In-class (8/11/2017) – Shreyas</a:t>
            </a:r>
          </a:p>
          <a:p>
            <a:pPr>
              <a:buAutoNum type="arabicPeriod"/>
            </a:pPr>
            <a:r>
              <a:rPr lang="en-SG" sz="2400" dirty="0"/>
              <a:t>Final Submission (19/11/2017) – Shreyas </a:t>
            </a:r>
          </a:p>
          <a:p>
            <a:pPr>
              <a:buAutoNum type="arabicPeriod"/>
            </a:pPr>
            <a:r>
              <a:rPr lang="en-SG" sz="2400" dirty="0"/>
              <a:t>Final Presentation (22/11/2017) – Joel </a:t>
            </a:r>
          </a:p>
          <a:p>
            <a:pPr>
              <a:buAutoNum type="arabicPeriod"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498545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372A-15CA-4B7C-99F4-D2A675780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60FA-FB88-4104-A0E1-40E3F3F58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G1T3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12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A264-0883-42AB-870C-55D8497F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97" y="641445"/>
            <a:ext cx="9790337" cy="927174"/>
          </a:xfrm>
        </p:spPr>
        <p:txBody>
          <a:bodyPr>
            <a:normAutofit/>
          </a:bodyPr>
          <a:lstStyle/>
          <a:p>
            <a:r>
              <a:rPr lang="en-SG" dirty="0"/>
              <a:t>1.1 Application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D6E4-8F15-4FEA-A952-820A0D4E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997" y="1884590"/>
            <a:ext cx="8915400" cy="477624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SG" sz="2800" dirty="0"/>
              <a:t>Login 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Bootstrap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Heatmap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Basic Location Report 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Automatic Group Detection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Dual Interfaces (UI and Web Services)</a:t>
            </a:r>
          </a:p>
          <a:p>
            <a:pPr marL="514350" indent="-514350">
              <a:buAutoNum type="romanUcPeriod"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Our group does not intend to drop any functionalities.</a:t>
            </a:r>
          </a:p>
          <a:p>
            <a:pPr marL="514350" indent="-514350">
              <a:buAutoNum type="arabicParenR"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882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2B7-EE11-400C-A099-6C4A954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546" y="736979"/>
            <a:ext cx="9897989" cy="923210"/>
          </a:xfrm>
        </p:spPr>
        <p:txBody>
          <a:bodyPr>
            <a:normAutofit/>
          </a:bodyPr>
          <a:lstStyle/>
          <a:p>
            <a:r>
              <a:rPr lang="en-SG" dirty="0"/>
              <a:t>1.2 Chosen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696-2BBB-4CAC-A955-D76B991A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491" y="2342578"/>
            <a:ext cx="91361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000" b="1" u="sng" dirty="0"/>
              <a:t>Model View Controller</a:t>
            </a:r>
            <a:endParaRPr lang="en-SG" dirty="0"/>
          </a:p>
          <a:p>
            <a:pPr marL="0" indent="0">
              <a:buNone/>
            </a:pPr>
            <a:r>
              <a:rPr lang="en-SG" sz="2800" dirty="0"/>
              <a:t>Benefits: 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Individual pages would face less complexity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Lesser interaction between the UI and Java 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Easier separation of roles for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42202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Improvements Made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From PM REVIEW</a:t>
            </a:r>
          </a:p>
        </p:txBody>
      </p:sp>
    </p:spTree>
    <p:extLst>
      <p:ext uri="{BB962C8B-B14F-4D97-AF65-F5344CB8AC3E}">
        <p14:creationId xmlns:p14="http://schemas.microsoft.com/office/powerpoint/2010/main" val="414548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B44-E911-4EF3-873C-D4B15FD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763571"/>
            <a:ext cx="10058400" cy="841814"/>
          </a:xfrm>
        </p:spPr>
        <p:txBody>
          <a:bodyPr/>
          <a:lstStyle/>
          <a:p>
            <a:r>
              <a:rPr lang="en-US" dirty="0"/>
              <a:t>2.1 Updating Schedule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01C03-CCCA-4A88-A69B-8239FF404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236696"/>
              </p:ext>
            </p:extLst>
          </p:nvPr>
        </p:nvGraphicFramePr>
        <p:xfrm>
          <a:off x="1173480" y="1709080"/>
          <a:ext cx="998220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100792285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194565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Issues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Improvements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0418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Too much slack (5-6 days) between iterations causes each iteration to feel too rushed.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Improved time management by spreading range of tasks across the full time frame available for each iteration. (Not more than 3 days of slack)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0663170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Some tasks were over generalized.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Broke down general tasks into detailed sub-tasks to better account for project progress .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5872223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Lack of test planning especially after deployment.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Added testing phase after deployment to ensure that deployed application runs smoothly.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76574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05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B44-E911-4EF3-873C-D4B15FD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296"/>
            <a:ext cx="10058400" cy="1450757"/>
          </a:xfrm>
        </p:spPr>
        <p:txBody>
          <a:bodyPr/>
          <a:lstStyle/>
          <a:p>
            <a:r>
              <a:rPr lang="en-US" dirty="0"/>
              <a:t>2.2 Updates on metrics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01C03-CCCA-4A88-A69B-8239FF404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644638"/>
              </p:ext>
            </p:extLst>
          </p:nvPr>
        </p:nvGraphicFramePr>
        <p:xfrm>
          <a:off x="1141413" y="1732175"/>
          <a:ext cx="1005840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079228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94565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Issues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Improvements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0418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Missing task metric documents in git repository 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Added in missing task metric documents to ensure clarity in tracking of progress.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06631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Schedule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Broad iteration Updates</a:t>
            </a:r>
          </a:p>
        </p:txBody>
      </p:sp>
    </p:spTree>
    <p:extLst>
      <p:ext uri="{BB962C8B-B14F-4D97-AF65-F5344CB8AC3E}">
        <p14:creationId xmlns:p14="http://schemas.microsoft.com/office/powerpoint/2010/main" val="35340062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</TotalTime>
  <Words>1744</Words>
  <Application>Microsoft Office PowerPoint</Application>
  <PresentationFormat>Widescreen</PresentationFormat>
  <Paragraphs>541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Courier New</vt:lpstr>
      <vt:lpstr>Palatino Linotype</vt:lpstr>
      <vt:lpstr>Wingdings</vt:lpstr>
      <vt:lpstr>Wingdings 3</vt:lpstr>
      <vt:lpstr>Retrospect</vt:lpstr>
      <vt:lpstr>Application Demo and Progress Updates</vt:lpstr>
      <vt:lpstr>PowerPoint Presentation</vt:lpstr>
      <vt:lpstr>Content page</vt:lpstr>
      <vt:lpstr>1.1 Application Functionalities</vt:lpstr>
      <vt:lpstr>1.2 Chosen Framework</vt:lpstr>
      <vt:lpstr>Improvements Made</vt:lpstr>
      <vt:lpstr>2.1 Updating Schedule</vt:lpstr>
      <vt:lpstr>2.2 Updates on metrics</vt:lpstr>
      <vt:lpstr>Schedule</vt:lpstr>
      <vt:lpstr>PowerPoint Presentation</vt:lpstr>
      <vt:lpstr>PowerPoint Presentation</vt:lpstr>
      <vt:lpstr>PowerPoint Presentation</vt:lpstr>
      <vt:lpstr>Schedule</vt:lpstr>
      <vt:lpstr>PowerPoint Presentation</vt:lpstr>
      <vt:lpstr>PowerPoint Presentation</vt:lpstr>
      <vt:lpstr>Schedule</vt:lpstr>
      <vt:lpstr>3.4 What have we done?</vt:lpstr>
      <vt:lpstr>3.4 What have we done?</vt:lpstr>
      <vt:lpstr>3.5 Challenges Faced – Spill over</vt:lpstr>
      <vt:lpstr>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Metrics</vt:lpstr>
      <vt:lpstr>4.1 Task Metric Results</vt:lpstr>
      <vt:lpstr>4.2 Task Metric Graph</vt:lpstr>
      <vt:lpstr>4.3 Burndown </vt:lpstr>
      <vt:lpstr>Metrics</vt:lpstr>
      <vt:lpstr>4.4 Bug Metric Results</vt:lpstr>
      <vt:lpstr>Roles and Responsibilities</vt:lpstr>
      <vt:lpstr>5.1 Task Distribution</vt:lpstr>
      <vt:lpstr>5.2 Rotation Plan</vt:lpstr>
      <vt:lpstr>5.3 Current Work Hours Breakdown</vt:lpstr>
      <vt:lpstr> 5.4 Remaining PM Milestones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Review</dc:title>
  <dc:creator>GOH Ming Xuan</dc:creator>
  <cp:lastModifiedBy>Joel TAY Da Yuan</cp:lastModifiedBy>
  <cp:revision>103</cp:revision>
  <dcterms:created xsi:type="dcterms:W3CDTF">2017-10-19T09:56:44Z</dcterms:created>
  <dcterms:modified xsi:type="dcterms:W3CDTF">2017-10-23T06:58:28Z</dcterms:modified>
</cp:coreProperties>
</file>