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488754921259837"/>
          <c:y val="0.33612547144897448"/>
          <c:w val="0.40401500984251976"/>
          <c:h val="0.60602247748385363"/>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E2-442D-A36A-EFCB2346B1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E2-442D-A36A-EFCB2346B1E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E2-442D-A36A-EFCB2346B1E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E2-442D-A36A-EFCB2346B1E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Others</c:v>
                </c:pt>
                <c:pt idx="1">
                  <c:v>Parents</c:v>
                </c:pt>
                <c:pt idx="2">
                  <c:v>System Admins </c:v>
                </c:pt>
                <c:pt idx="3">
                  <c:v>IT Security</c:v>
                </c:pt>
              </c:strCache>
            </c:strRef>
          </c:cat>
          <c:val>
            <c:numRef>
              <c:f>Sheet1!$B$2:$B$5</c:f>
              <c:numCache>
                <c:formatCode>General</c:formatCode>
                <c:ptCount val="4"/>
                <c:pt idx="0">
                  <c:v>1.5</c:v>
                </c:pt>
                <c:pt idx="1">
                  <c:v>2</c:v>
                </c:pt>
                <c:pt idx="2">
                  <c:v>3</c:v>
                </c:pt>
                <c:pt idx="3">
                  <c:v>3.5</c:v>
                </c:pt>
              </c:numCache>
            </c:numRef>
          </c:val>
          <c:extLst>
            <c:ext xmlns:c16="http://schemas.microsoft.com/office/drawing/2014/chart" uri="{C3380CC4-5D6E-409C-BE32-E72D297353CC}">
              <c16:uniqueId val="{00000000-662D-452C-9EB0-0AEF152F0439}"/>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7004023129921273"/>
          <c:y val="0.45766514162985106"/>
          <c:w val="0.16242704232283464"/>
          <c:h val="0.2035430485025191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6FE36E2-EA05-4100-A3C7-7F23D0F5BD0D}"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0C4AD0F-40A0-4FF7-A21B-055BA3037A15}" type="slidenum">
              <a:rPr lang="en-IN" smtClean="0"/>
              <a:t>‹#›</a:t>
            </a:fld>
            <a:endParaRPr lang="en-IN"/>
          </a:p>
        </p:txBody>
      </p:sp>
    </p:spTree>
    <p:extLst>
      <p:ext uri="{BB962C8B-B14F-4D97-AF65-F5344CB8AC3E}">
        <p14:creationId xmlns:p14="http://schemas.microsoft.com/office/powerpoint/2010/main" val="380230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C4AD0F-40A0-4FF7-A21B-055BA3037A15}" type="slidenum">
              <a:rPr lang="en-IN" smtClean="0"/>
              <a:t>11</a:t>
            </a:fld>
            <a:endParaRPr lang="en-IN"/>
          </a:p>
        </p:txBody>
      </p:sp>
    </p:spTree>
    <p:extLst>
      <p:ext uri="{BB962C8B-B14F-4D97-AF65-F5344CB8AC3E}">
        <p14:creationId xmlns:p14="http://schemas.microsoft.com/office/powerpoint/2010/main" val="371672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reyasraj-001/APSSDC-keylogger-project.gi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Shreyas Raj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Key 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2">
            <a:extLst>
              <a:ext uri="{FF2B5EF4-FFF2-40B4-BE49-F238E27FC236}">
                <a16:creationId xmlns:a16="http://schemas.microsoft.com/office/drawing/2014/main" id="{C825694A-BADA-42F1-A3CD-27F6CDE050E5}"/>
              </a:ext>
            </a:extLst>
          </p:cNvPr>
          <p:cNvSpPr txBox="1"/>
          <p:nvPr/>
        </p:nvSpPr>
        <p:spPr>
          <a:xfrm>
            <a:off x="861059" y="6301105"/>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4590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E382393B-F844-41FB-9F2F-ECE1D43E41F7}"/>
              </a:ext>
            </a:extLst>
          </p:cNvPr>
          <p:cNvSpPr txBox="1"/>
          <p:nvPr/>
        </p:nvSpPr>
        <p:spPr>
          <a:xfrm>
            <a:off x="666750" y="1564391"/>
            <a:ext cx="8324850" cy="3785652"/>
          </a:xfrm>
          <a:prstGeom prst="rect">
            <a:avLst/>
          </a:prstGeom>
          <a:noFill/>
        </p:spPr>
        <p:txBody>
          <a:bodyPr wrap="square" rtlCol="0">
            <a:spAutoFit/>
          </a:bodyPr>
          <a:lstStyle/>
          <a:p>
            <a:r>
              <a:rPr lang="en-US" sz="2000" dirty="0">
                <a:latin typeface="Bahnschrift Light" panose="020B0502040204020203" pitchFamily="34" charset="0"/>
              </a:rPr>
              <a:t>This project developed a keylogger program with a focus on ethical applications. Targeting parents, businesses, educators, and IT professionals, it offers functionalities like:</a:t>
            </a:r>
          </a:p>
          <a:p>
            <a:pPr>
              <a:buFont typeface="Arial" panose="020B0604020202020204" pitchFamily="34" charset="0"/>
              <a:buChar char="•"/>
            </a:pPr>
            <a:r>
              <a:rPr lang="en-US" sz="2000" dirty="0">
                <a:latin typeface="Bahnschrift Light" panose="020B0502040204020203" pitchFamily="34" charset="0"/>
              </a:rPr>
              <a:t>Discreet monitoring of user activity.</a:t>
            </a:r>
          </a:p>
          <a:p>
            <a:pPr>
              <a:buFont typeface="Arial" panose="020B0604020202020204" pitchFamily="34" charset="0"/>
              <a:buChar char="•"/>
            </a:pPr>
            <a:r>
              <a:rPr lang="en-US" sz="2000" dirty="0">
                <a:latin typeface="Bahnschrift Light" panose="020B0502040204020203" pitchFamily="34" charset="0"/>
              </a:rPr>
              <a:t>Customizable filtering for specific data.</a:t>
            </a:r>
          </a:p>
          <a:p>
            <a:pPr>
              <a:buFont typeface="Arial" panose="020B0604020202020204" pitchFamily="34" charset="0"/>
              <a:buChar char="•"/>
            </a:pPr>
            <a:r>
              <a:rPr lang="en-US" sz="2000" dirty="0">
                <a:latin typeface="Bahnschrift Light" panose="020B0502040204020203" pitchFamily="34" charset="0"/>
              </a:rPr>
              <a:t>Secure storage of captured keystrokes.</a:t>
            </a:r>
          </a:p>
          <a:p>
            <a:pPr>
              <a:buFont typeface="Arial" panose="020B0604020202020204" pitchFamily="34" charset="0"/>
              <a:buChar char="•"/>
            </a:pPr>
            <a:r>
              <a:rPr lang="en-US" sz="2000" dirty="0">
                <a:latin typeface="Bahnschrift Light" panose="020B0502040204020203" pitchFamily="34" charset="0"/>
              </a:rPr>
              <a:t>User-friendly interface and detailed reporting.</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r>
              <a:rPr lang="en-US" sz="2000" dirty="0">
                <a:latin typeface="Bahnschrift Light" panose="020B0502040204020203" pitchFamily="34" charset="0"/>
              </a:rPr>
              <a:t>Solution: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8DEE-772E-BC3D-3C21-4E4868F8DDC3}"/>
              </a:ext>
            </a:extLst>
          </p:cNvPr>
          <p:cNvSpPr>
            <a:spLocks noGrp="1"/>
          </p:cNvSpPr>
          <p:nvPr>
            <p:ph type="title"/>
          </p:nvPr>
        </p:nvSpPr>
        <p:spPr>
          <a:xfrm>
            <a:off x="755332" y="355948"/>
            <a:ext cx="10681335" cy="758190"/>
          </a:xfrm>
        </p:spPr>
        <p:txBody>
          <a:bodyPr/>
          <a:lstStyle/>
          <a:p>
            <a:r>
              <a:rPr lang="en-US" u="sng" dirty="0"/>
              <a:t>Solutions/GitHub Link</a:t>
            </a:r>
            <a:endParaRPr lang="en-IN" u="sng" dirty="0"/>
          </a:p>
        </p:txBody>
      </p:sp>
      <p:sp>
        <p:nvSpPr>
          <p:cNvPr id="4" name="TextBox 3">
            <a:extLst>
              <a:ext uri="{FF2B5EF4-FFF2-40B4-BE49-F238E27FC236}">
                <a16:creationId xmlns:a16="http://schemas.microsoft.com/office/drawing/2014/main" id="{5539E1A5-8413-27C6-7D8A-5E835FDC228E}"/>
              </a:ext>
            </a:extLst>
          </p:cNvPr>
          <p:cNvSpPr txBox="1"/>
          <p:nvPr/>
        </p:nvSpPr>
        <p:spPr>
          <a:xfrm>
            <a:off x="2057400" y="2819401"/>
            <a:ext cx="7093974" cy="369332"/>
          </a:xfrm>
          <a:prstGeom prst="rect">
            <a:avLst/>
          </a:prstGeom>
          <a:noFill/>
        </p:spPr>
        <p:txBody>
          <a:bodyPr wrap="square">
            <a:spAutoFit/>
          </a:bodyPr>
          <a:lstStyle/>
          <a:p>
            <a:r>
              <a:rPr lang="en-IN" dirty="0">
                <a:hlinkClick r:id="rId3"/>
              </a:rPr>
              <a:t>https://github.com/shreyasraj-001/APSSDC-keylogger-project.git</a:t>
            </a:r>
            <a:endParaRPr lang="en-IN" dirty="0"/>
          </a:p>
        </p:txBody>
      </p:sp>
    </p:spTree>
    <p:extLst>
      <p:ext uri="{BB962C8B-B14F-4D97-AF65-F5344CB8AC3E}">
        <p14:creationId xmlns:p14="http://schemas.microsoft.com/office/powerpoint/2010/main" val="195036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dirty="0"/>
              <a:t>Key Logger</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D9CD566-A2AE-4ED7-B6B1-978915300B5A}"/>
              </a:ext>
            </a:extLst>
          </p:cNvPr>
          <p:cNvSpPr txBox="1"/>
          <p:nvPr/>
        </p:nvSpPr>
        <p:spPr>
          <a:xfrm>
            <a:off x="739775" y="2019300"/>
            <a:ext cx="8102069" cy="1323439"/>
          </a:xfrm>
          <a:prstGeom prst="rect">
            <a:avLst/>
          </a:prstGeom>
          <a:noFill/>
        </p:spPr>
        <p:txBody>
          <a:bodyPr wrap="square" rtlCol="0">
            <a:spAutoFit/>
          </a:bodyPr>
          <a:lstStyle/>
          <a:p>
            <a:pPr algn="just"/>
            <a:r>
              <a:rPr lang="en-US" sz="2000" dirty="0">
                <a:latin typeface="Bahnschrift Light" panose="020B0502040204020203" pitchFamily="34" charset="0"/>
              </a:rPr>
              <a:t>A keylogger (short for keystroke logger) is a type of surveillance technology used to monitor and record each keystroke typed on a computer's keyboard. Keyloggers can be implemented through various methods, including hardware and software solutions.</a:t>
            </a:r>
            <a:endParaRPr lang="en-IN" sz="2000" dirty="0">
              <a:latin typeface="Bahnschrift Light" panose="020B0502040204020203" pitchFamily="34" charset="0"/>
            </a:endParaRPr>
          </a:p>
        </p:txBody>
      </p:sp>
      <p:sp>
        <p:nvSpPr>
          <p:cNvPr id="25" name="object 2">
            <a:extLst>
              <a:ext uri="{FF2B5EF4-FFF2-40B4-BE49-F238E27FC236}">
                <a16:creationId xmlns:a16="http://schemas.microsoft.com/office/drawing/2014/main" id="{6C0A8285-613C-4807-A365-233D992B1241}"/>
              </a:ext>
            </a:extLst>
          </p:cNvPr>
          <p:cNvSpPr txBox="1"/>
          <p:nvPr/>
        </p:nvSpPr>
        <p:spPr>
          <a:xfrm>
            <a:off x="928751" y="584295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19444" y="37836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E1FF511-27ED-4526-81E3-292BFDF58037}"/>
              </a:ext>
            </a:extLst>
          </p:cNvPr>
          <p:cNvSpPr txBox="1"/>
          <p:nvPr/>
        </p:nvSpPr>
        <p:spPr>
          <a:xfrm>
            <a:off x="2301430" y="1828800"/>
            <a:ext cx="6730365" cy="4739759"/>
          </a:xfrm>
          <a:prstGeom prst="rect">
            <a:avLst/>
          </a:prstGeom>
          <a:noFill/>
        </p:spPr>
        <p:txBody>
          <a:bodyPr wrap="square" rtlCol="0">
            <a:spAutoFit/>
          </a:bodyPr>
          <a:lstStyle/>
          <a:p>
            <a:pPr algn="just" fontAlgn="base">
              <a:buFont typeface="Arial" panose="020B0604020202020204" pitchFamily="34" charset="0"/>
              <a:buChar char="•"/>
            </a:pPr>
            <a:r>
              <a:rPr lang="en-US" sz="2000" b="0" i="0" dirty="0">
                <a:solidFill>
                  <a:srgbClr val="000000"/>
                </a:solidFill>
                <a:effectLst/>
                <a:latin typeface="Poppins" panose="020B0502040204020203" pitchFamily="2" charset="0"/>
              </a:rPr>
              <a:t> </a:t>
            </a:r>
            <a:r>
              <a:rPr lang="en-US" sz="2000" dirty="0">
                <a:latin typeface="Bahnschrift Light" panose="020B0502040204020203" pitchFamily="34" charset="0"/>
              </a:rPr>
              <a:t>Introduction to the concept of a keylogger</a:t>
            </a:r>
          </a:p>
          <a:p>
            <a:pPr algn="just" fontAlgn="base">
              <a:buFont typeface="Arial" panose="020B0604020202020204" pitchFamily="34" charset="0"/>
              <a:buChar char="•"/>
            </a:pPr>
            <a:r>
              <a:rPr lang="en-US" sz="2000" dirty="0">
                <a:latin typeface="Bahnschrift Light" panose="020B0502040204020203" pitchFamily="34" charset="0"/>
              </a:rPr>
              <a:t> The purpose behind the keylogger project</a:t>
            </a:r>
          </a:p>
          <a:p>
            <a:pPr algn="just" fontAlgn="base">
              <a:buFont typeface="Arial" panose="020B0604020202020204" pitchFamily="34" charset="0"/>
              <a:buChar char="•"/>
            </a:pPr>
            <a:r>
              <a:rPr lang="en-US" sz="2000" dirty="0">
                <a:latin typeface="Bahnschrift Light" panose="020B0502040204020203" pitchFamily="34" charset="0"/>
              </a:rPr>
              <a:t> Key points to be discussed about Key Logger</a:t>
            </a:r>
          </a:p>
          <a:p>
            <a:pPr algn="just" fontAlgn="base">
              <a:buFont typeface="Arial" panose="020B0604020202020204" pitchFamily="34" charset="0"/>
              <a:buChar char="•"/>
            </a:pPr>
            <a:r>
              <a:rPr lang="en-US" sz="2000" dirty="0">
                <a:latin typeface="Bahnschrift Light" panose="020B0502040204020203" pitchFamily="34" charset="0"/>
              </a:rPr>
              <a:t> Usage of Key Logger for different users</a:t>
            </a:r>
          </a:p>
          <a:p>
            <a:pPr algn="just" fontAlgn="base">
              <a:buFont typeface="Arial" panose="020B0604020202020204" pitchFamily="34" charset="0"/>
              <a:buChar char="•"/>
            </a:pPr>
            <a:r>
              <a:rPr lang="en-US" sz="2000" dirty="0">
                <a:latin typeface="Bahnschrift Light" panose="020B0502040204020203" pitchFamily="34" charset="0"/>
              </a:rPr>
              <a:t> Modelling as well as the results obtained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10383"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C1C893-599D-4D1E-BA21-595BCC65B498}"/>
              </a:ext>
            </a:extLst>
          </p:cNvPr>
          <p:cNvSpPr txBox="1"/>
          <p:nvPr/>
        </p:nvSpPr>
        <p:spPr>
          <a:xfrm>
            <a:off x="834071" y="1695450"/>
            <a:ext cx="7157403" cy="4708981"/>
          </a:xfrm>
          <a:prstGeom prst="rect">
            <a:avLst/>
          </a:prstGeom>
          <a:noFill/>
        </p:spPr>
        <p:txBody>
          <a:bodyPr wrap="square" rtlCol="0">
            <a:spAutoFit/>
          </a:bodyPr>
          <a:lstStyle/>
          <a:p>
            <a:pPr algn="just"/>
            <a:r>
              <a:rPr lang="en-US" sz="2000" dirty="0">
                <a:latin typeface="Bahnschrift Light" panose="020B0502040204020203" pitchFamily="34" charset="0"/>
              </a:rPr>
              <a:t>The rapid advancement of technology and the increasing use of digital devices have introduced significant challenges in maintaining security and privacy. One such challenge is the misuse of keystroke logging technology. While keyloggers can serve legitimate purposes such as parental control, employee monitoring, and personal security, they are often associated with malicious activities such as unauthorized access, data breaches, and identity theft.</a:t>
            </a:r>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p:txBody>
      </p:sp>
      <p:sp>
        <p:nvSpPr>
          <p:cNvPr id="12" name="object 2">
            <a:extLst>
              <a:ext uri="{FF2B5EF4-FFF2-40B4-BE49-F238E27FC236}">
                <a16:creationId xmlns:a16="http://schemas.microsoft.com/office/drawing/2014/main" id="{93E6BDB7-C4A9-4732-9DCB-243A9D290F1D}"/>
              </a:ext>
            </a:extLst>
          </p:cNvPr>
          <p:cNvSpPr txBox="1"/>
          <p:nvPr/>
        </p:nvSpPr>
        <p:spPr>
          <a:xfrm>
            <a:off x="676275" y="6301105"/>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43800" y="1442358"/>
            <a:ext cx="259202" cy="29750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8519A78-7410-4CFC-809E-EFC1AD6DF177}"/>
              </a:ext>
            </a:extLst>
          </p:cNvPr>
          <p:cNvSpPr txBox="1"/>
          <p:nvPr/>
        </p:nvSpPr>
        <p:spPr>
          <a:xfrm>
            <a:off x="820737" y="1828800"/>
            <a:ext cx="7489825" cy="5632311"/>
          </a:xfrm>
          <a:prstGeom prst="rect">
            <a:avLst/>
          </a:prstGeom>
          <a:noFill/>
        </p:spPr>
        <p:txBody>
          <a:bodyPr wrap="square" rtlCol="0">
            <a:spAutoFit/>
          </a:bodyPr>
          <a:lstStyle/>
          <a:p>
            <a:pPr algn="just"/>
            <a:r>
              <a:rPr lang="en-US" dirty="0">
                <a:latin typeface="Bahnschrift Light" panose="020B0502040204020203" pitchFamily="34" charset="0"/>
              </a:rPr>
              <a:t>The project aims to develop an ethical and secure keylogger that can be used for authorized monitoring purposes, such as parental control and employee oversight, while ensuring data security and user privacy. The keylogger will be designed to be transparent, compliant with legal standards, and equipped with robust security measures to prevent misuse.</a:t>
            </a:r>
          </a:p>
          <a:p>
            <a:pPr algn="just"/>
            <a:endParaRPr lang="en-US" dirty="0">
              <a:latin typeface="Bahnschrift Light" panose="020B0502040204020203" pitchFamily="34" charset="0"/>
            </a:endParaRPr>
          </a:p>
          <a:p>
            <a:pPr marL="285750" indent="-285750" algn="just">
              <a:buFont typeface="Arial" panose="020B0604020202020204" pitchFamily="34" charset="0"/>
              <a:buChar char="•"/>
            </a:pPr>
            <a:r>
              <a:rPr lang="en-US" dirty="0">
                <a:latin typeface="Bahnschrift Light" panose="020B0502040204020203" pitchFamily="34" charset="0"/>
              </a:rPr>
              <a:t>Unauthorized Access</a:t>
            </a:r>
          </a:p>
          <a:p>
            <a:pPr marL="285750" indent="-285750" algn="just">
              <a:buFont typeface="Arial" panose="020B0604020202020204" pitchFamily="34" charset="0"/>
              <a:buChar char="•"/>
            </a:pPr>
            <a:r>
              <a:rPr lang="en-US" dirty="0">
                <a:latin typeface="Bahnschrift Light" panose="020B0502040204020203" pitchFamily="34" charset="0"/>
              </a:rPr>
              <a:t>Data Breaches</a:t>
            </a:r>
          </a:p>
          <a:p>
            <a:pPr marL="285750" indent="-285750" algn="just">
              <a:buFont typeface="Arial" panose="020B0604020202020204" pitchFamily="34" charset="0"/>
              <a:buChar char="•"/>
            </a:pPr>
            <a:r>
              <a:rPr lang="en-US" dirty="0">
                <a:latin typeface="Bahnschrift Light" panose="020B0502040204020203" pitchFamily="34" charset="0"/>
              </a:rPr>
              <a:t>Privacy Concerns</a:t>
            </a:r>
          </a:p>
          <a:p>
            <a:pPr marL="285750" indent="-285750" algn="just">
              <a:buFont typeface="Arial" panose="020B0604020202020204" pitchFamily="34" charset="0"/>
              <a:buChar char="•"/>
            </a:pPr>
            <a:r>
              <a:rPr lang="en-US" dirty="0">
                <a:latin typeface="Bahnschrift Light" panose="020B0502040204020203" pitchFamily="34" charset="0"/>
              </a:rPr>
              <a:t>Detection and Prevention</a:t>
            </a:r>
          </a:p>
          <a:p>
            <a:pPr algn="just"/>
            <a:endParaRPr lang="en-US"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sp>
        <p:nvSpPr>
          <p:cNvPr id="12" name="object 2">
            <a:extLst>
              <a:ext uri="{FF2B5EF4-FFF2-40B4-BE49-F238E27FC236}">
                <a16:creationId xmlns:a16="http://schemas.microsoft.com/office/drawing/2014/main" id="{4F58CE0B-1981-4C75-8C02-6B7731A3CB33}"/>
              </a:ext>
            </a:extLst>
          </p:cNvPr>
          <p:cNvSpPr txBox="1"/>
          <p:nvPr/>
        </p:nvSpPr>
        <p:spPr>
          <a:xfrm>
            <a:off x="861059"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466DF6E-3464-487D-BAB6-C10CA8080B50}"/>
              </a:ext>
            </a:extLst>
          </p:cNvPr>
          <p:cNvSpPr txBox="1"/>
          <p:nvPr/>
        </p:nvSpPr>
        <p:spPr>
          <a:xfrm>
            <a:off x="739775" y="2133600"/>
            <a:ext cx="7261225" cy="3139321"/>
          </a:xfrm>
          <a:prstGeom prst="rect">
            <a:avLst/>
          </a:prstGeom>
          <a:noFill/>
        </p:spPr>
        <p:txBody>
          <a:bodyPr wrap="square" rtlCol="0">
            <a:spAutoFit/>
          </a:bodyPr>
          <a:lstStyle/>
          <a:p>
            <a:pPr fontAlgn="base"/>
            <a:r>
              <a:rPr lang="en-US" b="1" dirty="0">
                <a:effectLst/>
                <a:latin typeface="Poppins" panose="00000500000000000000" pitchFamily="2" charset="0"/>
              </a:rPr>
              <a:t>Target Audience:</a:t>
            </a:r>
            <a:endParaRPr lang="en-US" dirty="0">
              <a:effectLst/>
              <a:latin typeface="Poppins" panose="00000500000000000000" pitchFamily="2"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0" name="object 2">
            <a:extLst>
              <a:ext uri="{FF2B5EF4-FFF2-40B4-BE49-F238E27FC236}">
                <a16:creationId xmlns:a16="http://schemas.microsoft.com/office/drawing/2014/main" id="{76D830AB-BF52-46CD-936E-95CE22FF2E9D}"/>
              </a:ext>
            </a:extLst>
          </p:cNvPr>
          <p:cNvSpPr txBox="1"/>
          <p:nvPr/>
        </p:nvSpPr>
        <p:spPr>
          <a:xfrm>
            <a:off x="757609" y="6402852"/>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graphicFrame>
        <p:nvGraphicFramePr>
          <p:cNvPr id="13" name="Chart 12">
            <a:extLst>
              <a:ext uri="{FF2B5EF4-FFF2-40B4-BE49-F238E27FC236}">
                <a16:creationId xmlns:a16="http://schemas.microsoft.com/office/drawing/2014/main" id="{8F0BE797-884A-4506-8CCE-BAAF3412F4F1}"/>
              </a:ext>
            </a:extLst>
          </p:cNvPr>
          <p:cNvGraphicFramePr/>
          <p:nvPr>
            <p:extLst>
              <p:ext uri="{D42A27DB-BD31-4B8C-83A1-F6EECF244321}">
                <p14:modId xmlns:p14="http://schemas.microsoft.com/office/powerpoint/2010/main" val="2866438663"/>
              </p:ext>
            </p:extLst>
          </p:nvPr>
        </p:nvGraphicFramePr>
        <p:xfrm>
          <a:off x="697831" y="868859"/>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769" y="1745456"/>
            <a:ext cx="2695574" cy="3248025"/>
          </a:xfrm>
          <a:prstGeom prst="ellipse">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3332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object 2">
            <a:extLst>
              <a:ext uri="{FF2B5EF4-FFF2-40B4-BE49-F238E27FC236}">
                <a16:creationId xmlns:a16="http://schemas.microsoft.com/office/drawing/2014/main" id="{DC17F02A-6500-4065-9D38-2AE27136211A}"/>
              </a:ext>
            </a:extLst>
          </p:cNvPr>
          <p:cNvSpPr txBox="1"/>
          <p:nvPr/>
        </p:nvSpPr>
        <p:spPr>
          <a:xfrm>
            <a:off x="762000"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14" name="Rectangle 4">
            <a:extLst>
              <a:ext uri="{FF2B5EF4-FFF2-40B4-BE49-F238E27FC236}">
                <a16:creationId xmlns:a16="http://schemas.microsoft.com/office/drawing/2014/main" id="{E39E1CEA-DC2A-4A4C-B53E-09EB29784BB7}"/>
              </a:ext>
            </a:extLst>
          </p:cNvPr>
          <p:cNvSpPr>
            <a:spLocks noChangeArrowheads="1"/>
          </p:cNvSpPr>
          <p:nvPr/>
        </p:nvSpPr>
        <p:spPr bwMode="auto">
          <a:xfrm>
            <a:off x="2914343" y="1659672"/>
            <a:ext cx="676305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tabLst/>
            </a:pPr>
            <a:r>
              <a:rPr lang="en-US" altLang="en-US" sz="2000" dirty="0">
                <a:latin typeface="Bahnschrift Light" panose="020B0502040204020203" pitchFamily="34" charset="0"/>
              </a:rPr>
              <a:t>The keylogger solution is a comprehensive software application designed for ethical monitoring purposes. It operates discreetly to capture keystrokes, providing real-time monitoring and reporting.</a:t>
            </a:r>
          </a:p>
          <a:p>
            <a:pPr marR="0" lvl="0" indent="0" algn="just" fontAlgn="base">
              <a:lnSpc>
                <a:spcPct val="100000"/>
              </a:lnSpc>
              <a:spcBef>
                <a:spcPct val="0"/>
              </a:spcBef>
              <a:spcAft>
                <a:spcPct val="0"/>
              </a:spcAft>
              <a:buClrTx/>
              <a:buSzTx/>
              <a:tabLst/>
            </a:pPr>
            <a:endParaRPr lang="en-US" altLang="en-US" sz="2000" dirty="0">
              <a:latin typeface="Bahnschrift Light" panose="020B0502040204020203" pitchFamily="34" charset="0"/>
            </a:endParaRPr>
          </a:p>
          <a:p>
            <a:pPr marR="0" lvl="0" indent="0" algn="just" fontAlgn="base">
              <a:lnSpc>
                <a:spcPct val="100000"/>
              </a:lnSpc>
              <a:spcBef>
                <a:spcPct val="0"/>
              </a:spcBef>
              <a:spcAft>
                <a:spcPct val="0"/>
              </a:spcAft>
              <a:buClrTx/>
              <a:buSzTx/>
              <a:tabLst/>
            </a:pPr>
            <a:r>
              <a:rPr lang="en-US" altLang="en-US" sz="2000" dirty="0">
                <a:latin typeface="Bahnschrift Light" panose="020B0502040204020203" pitchFamily="34" charset="0"/>
              </a:rPr>
              <a:t>Features and Capabilities:</a:t>
            </a:r>
          </a:p>
          <a:p>
            <a:pPr marR="0" lvl="0" indent="0" algn="just" fontAlgn="base">
              <a:lnSpc>
                <a:spcPct val="100000"/>
              </a:lnSpc>
              <a:spcBef>
                <a:spcPct val="0"/>
              </a:spcBef>
              <a:spcAft>
                <a:spcPct val="0"/>
              </a:spcAft>
              <a:buClrTx/>
              <a:buSzTx/>
              <a:tabLst/>
            </a:pPr>
            <a:endParaRPr lang="en-US" altLang="en-US" sz="2000" dirty="0">
              <a:latin typeface="Bahnschrift Light" panose="020B0502040204020203" pitchFamily="34" charset="0"/>
            </a:endParaRP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Real-time Monitoring</a:t>
            </a: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Encrypted Data Storage</a:t>
            </a: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User-friendly Interface</a:t>
            </a: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Remote Access</a:t>
            </a: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Customizable Alerts</a:t>
            </a:r>
          </a:p>
          <a:p>
            <a:pPr marR="0" lvl="0" indent="0" algn="just" fontAlgn="base">
              <a:lnSpc>
                <a:spcPct val="100000"/>
              </a:lnSpc>
              <a:spcBef>
                <a:spcPct val="0"/>
              </a:spcBef>
              <a:spcAft>
                <a:spcPct val="0"/>
              </a:spcAft>
              <a:buClrTx/>
              <a:buSzTx/>
              <a:buFontTx/>
              <a:buChar char="•"/>
              <a:tabLst/>
            </a:pPr>
            <a:r>
              <a:rPr lang="en-US" altLang="en-US" sz="2000" dirty="0">
                <a:latin typeface="Bahnschrift Light" panose="020B0502040204020203" pitchFamily="34" charset="0"/>
              </a:rPr>
              <a:t>Comprehensive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054340"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0014" y="2965391"/>
            <a:ext cx="2380000" cy="3112388"/>
          </a:xfrm>
          <a:prstGeom prst="rect">
            <a:avLst/>
          </a:prstGeom>
          <a:ln>
            <a:noFill/>
          </a:ln>
          <a:effectLst>
            <a:softEdge rad="112500"/>
          </a:effectLst>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A6C3530-D932-425E-B6F3-B3112C246EE2}"/>
              </a:ext>
            </a:extLst>
          </p:cNvPr>
          <p:cNvSpPr txBox="1"/>
          <p:nvPr/>
        </p:nvSpPr>
        <p:spPr>
          <a:xfrm>
            <a:off x="2670014" y="1400591"/>
            <a:ext cx="7248525" cy="4862870"/>
          </a:xfrm>
          <a:prstGeom prst="rect">
            <a:avLst/>
          </a:prstGeom>
          <a:noFill/>
        </p:spPr>
        <p:txBody>
          <a:bodyPr wrap="square" rtlCol="0">
            <a:spAutoFit/>
          </a:bodyPr>
          <a:lstStyle/>
          <a:p>
            <a:endParaRPr lang="en-US" sz="2000" dirty="0"/>
          </a:p>
          <a:p>
            <a:pPr algn="just" fontAlgn="base">
              <a:spcBef>
                <a:spcPct val="0"/>
              </a:spcBef>
              <a:spcAft>
                <a:spcPct val="0"/>
              </a:spcAft>
              <a:buFontTx/>
              <a:buChar char="•"/>
            </a:pPr>
            <a:r>
              <a:rPr lang="en-US" b="1" dirty="0">
                <a:latin typeface="Bahnschrift Light" panose="020B0502040204020203" pitchFamily="34" charset="0"/>
              </a:rPr>
              <a:t>Real-time Monitoring: </a:t>
            </a:r>
            <a:r>
              <a:rPr lang="en-US" dirty="0">
                <a:latin typeface="Bahnschrift Light" panose="020B0502040204020203" pitchFamily="34" charset="0"/>
              </a:rPr>
              <a:t>Immediate insights by capturing keystrokes as they happen.</a:t>
            </a:r>
          </a:p>
          <a:p>
            <a:pPr algn="just" fontAlgn="base">
              <a:spcBef>
                <a:spcPct val="0"/>
              </a:spcBef>
              <a:spcAft>
                <a:spcPct val="0"/>
              </a:spcAft>
              <a:buFontTx/>
              <a:buChar char="•"/>
            </a:pPr>
            <a:r>
              <a:rPr lang="en-US" b="1" dirty="0">
                <a:latin typeface="Bahnschrift Light" panose="020B0502040204020203" pitchFamily="34" charset="0"/>
              </a:rPr>
              <a:t>Stealth Mode: </a:t>
            </a:r>
            <a:r>
              <a:rPr lang="en-US" dirty="0">
                <a:latin typeface="Bahnschrift Light" panose="020B0502040204020203" pitchFamily="34" charset="0"/>
              </a:rPr>
              <a:t>Operates hidden to avoid detection.</a:t>
            </a:r>
          </a:p>
          <a:p>
            <a:pPr algn="just" fontAlgn="base">
              <a:spcBef>
                <a:spcPct val="0"/>
              </a:spcBef>
              <a:spcAft>
                <a:spcPct val="0"/>
              </a:spcAft>
              <a:buFontTx/>
              <a:buChar char="•"/>
            </a:pPr>
            <a:r>
              <a:rPr lang="en-US" b="1" dirty="0">
                <a:latin typeface="Bahnschrift Light" panose="020B0502040204020203" pitchFamily="34" charset="0"/>
              </a:rPr>
              <a:t>Customizable Alerts: </a:t>
            </a:r>
            <a:r>
              <a:rPr lang="en-US" dirty="0">
                <a:latin typeface="Bahnschrift Light" panose="020B0502040204020203" pitchFamily="34" charset="0"/>
              </a:rPr>
              <a:t>Notifications for specific keywords or unusual activities.</a:t>
            </a:r>
          </a:p>
          <a:p>
            <a:pPr algn="just" fontAlgn="base">
              <a:spcBef>
                <a:spcPct val="0"/>
              </a:spcBef>
              <a:spcAft>
                <a:spcPct val="0"/>
              </a:spcAft>
              <a:buFontTx/>
              <a:buChar char="•"/>
            </a:pPr>
            <a:r>
              <a:rPr lang="en-US" b="1" dirty="0">
                <a:latin typeface="Bahnschrift Light" panose="020B0502040204020203" pitchFamily="34" charset="0"/>
              </a:rPr>
              <a:t>Encrypted Data Storage: </a:t>
            </a:r>
            <a:r>
              <a:rPr lang="en-US" dirty="0">
                <a:latin typeface="Bahnschrift Light" panose="020B0502040204020203" pitchFamily="34" charset="0"/>
              </a:rPr>
              <a:t>Securely stores captured data to prevent unauthorized access.</a:t>
            </a:r>
          </a:p>
          <a:p>
            <a:pPr algn="just" fontAlgn="base">
              <a:spcBef>
                <a:spcPct val="0"/>
              </a:spcBef>
              <a:spcAft>
                <a:spcPct val="0"/>
              </a:spcAft>
              <a:buFontTx/>
              <a:buChar char="•"/>
            </a:pPr>
            <a:r>
              <a:rPr lang="en-US" b="1" dirty="0">
                <a:latin typeface="Bahnschrift Light" panose="020B0502040204020203" pitchFamily="34" charset="0"/>
              </a:rPr>
              <a:t>Remote Access: </a:t>
            </a:r>
            <a:r>
              <a:rPr lang="en-US" dirty="0">
                <a:latin typeface="Bahnschrift Light" panose="020B0502040204020203" pitchFamily="34" charset="0"/>
              </a:rPr>
              <a:t>Authorized users can access data from anywhere securely.</a:t>
            </a:r>
          </a:p>
          <a:p>
            <a:pPr algn="just" fontAlgn="base">
              <a:spcBef>
                <a:spcPct val="0"/>
              </a:spcBef>
              <a:spcAft>
                <a:spcPct val="0"/>
              </a:spcAft>
            </a:pPr>
            <a:endParaRPr lang="en-US" dirty="0">
              <a:latin typeface="Bahnschrift Light" panose="020B0502040204020203" pitchFamily="34" charset="0"/>
            </a:endParaRPr>
          </a:p>
          <a:p>
            <a:pPr algn="just" fontAlgn="base">
              <a:spcBef>
                <a:spcPct val="0"/>
              </a:spcBef>
              <a:spcAft>
                <a:spcPct val="0"/>
              </a:spcAft>
            </a:pPr>
            <a:r>
              <a:rPr lang="en-US" b="1" dirty="0">
                <a:latin typeface="Bahnschrift Light" panose="020B0502040204020203" pitchFamily="34" charset="0"/>
              </a:rPr>
              <a:t>Advanced Features:</a:t>
            </a:r>
          </a:p>
          <a:p>
            <a:pPr algn="just" fontAlgn="base">
              <a:spcBef>
                <a:spcPct val="0"/>
              </a:spcBef>
              <a:spcAft>
                <a:spcPct val="0"/>
              </a:spcAft>
              <a:buFontTx/>
              <a:buChar char="•"/>
            </a:pPr>
            <a:r>
              <a:rPr lang="en-US" b="1" dirty="0">
                <a:latin typeface="Bahnschrift Light" panose="020B0502040204020203" pitchFamily="34" charset="0"/>
              </a:rPr>
              <a:t>Comprehensive Reporting: </a:t>
            </a:r>
            <a:r>
              <a:rPr lang="en-US" dirty="0">
                <a:latin typeface="Bahnschrift Light" panose="020B0502040204020203" pitchFamily="34" charset="0"/>
              </a:rPr>
              <a:t>Detailed activity reports for review.</a:t>
            </a:r>
          </a:p>
          <a:p>
            <a:pPr algn="just" fontAlgn="base">
              <a:spcBef>
                <a:spcPct val="0"/>
              </a:spcBef>
              <a:spcAft>
                <a:spcPct val="0"/>
              </a:spcAft>
              <a:buFontTx/>
              <a:buChar char="•"/>
            </a:pPr>
            <a:r>
              <a:rPr lang="en-US" b="1" dirty="0">
                <a:latin typeface="Bahnschrift Light" panose="020B0502040204020203" pitchFamily="34" charset="0"/>
              </a:rPr>
              <a:t>Cross-Platform Compatibility: </a:t>
            </a:r>
            <a:r>
              <a:rPr lang="en-US" dirty="0">
                <a:latin typeface="Bahnschrift Light" panose="020B0502040204020203" pitchFamily="34" charset="0"/>
              </a:rPr>
              <a:t>Works across different operating systems.</a:t>
            </a:r>
          </a:p>
          <a:p>
            <a:pPr algn="just" fontAlgn="base">
              <a:spcBef>
                <a:spcPct val="0"/>
              </a:spcBef>
              <a:spcAft>
                <a:spcPct val="0"/>
              </a:spcAft>
              <a:buFontTx/>
              <a:buChar char="•"/>
            </a:pPr>
            <a:r>
              <a:rPr lang="en-US" b="1" dirty="0">
                <a:latin typeface="Bahnschrift Light" panose="020B0502040204020203" pitchFamily="34" charset="0"/>
              </a:rPr>
              <a:t>User-friendly Interface: </a:t>
            </a:r>
            <a:r>
              <a:rPr lang="en-US" dirty="0">
                <a:latin typeface="Bahnschrift Light" panose="020B0502040204020203" pitchFamily="34" charset="0"/>
              </a:rPr>
              <a:t>Simple and intuitive for all technical levels.</a:t>
            </a:r>
          </a:p>
          <a:p>
            <a:pPr algn="l" fontAlgn="base"/>
            <a:endParaRPr lang="en-US" sz="2000" dirty="0">
              <a:solidFill>
                <a:srgbClr val="000000"/>
              </a:solidFill>
              <a:latin typeface="Poppins"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641953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8861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26" name="Picture 2" descr="ihaack - Embedded : Custom Made Keyloggers">
            <a:extLst>
              <a:ext uri="{FF2B5EF4-FFF2-40B4-BE49-F238E27FC236}">
                <a16:creationId xmlns:a16="http://schemas.microsoft.com/office/drawing/2014/main" id="{D76EC23C-EDC3-432B-94DE-EE8FD30A3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586283"/>
            <a:ext cx="8382000" cy="3685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TotalTime>
  <Words>500</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vt:lpstr>
      <vt:lpstr>Calibri</vt:lpstr>
      <vt:lpstr>Poppins</vt:lpstr>
      <vt:lpstr>Trebuchet MS</vt:lpstr>
      <vt:lpstr>Office Theme</vt:lpstr>
      <vt:lpstr>Shreyas Raj </vt:lpstr>
      <vt:lpstr>Key 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Solutions/GitHub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 Yadav</dc:title>
  <dc:creator>Komal Yadav</dc:creator>
  <cp:lastModifiedBy>SHREYAS RAJ</cp:lastModifiedBy>
  <cp:revision>6</cp:revision>
  <dcterms:created xsi:type="dcterms:W3CDTF">2024-06-03T05:48:59Z</dcterms:created>
  <dcterms:modified xsi:type="dcterms:W3CDTF">2024-06-24T16:25:38Z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