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2" Type="http://schemas.openxmlformats.org/officeDocument/2006/relationships/slide" Target="slides/slide26.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31" Type="http://schemas.openxmlformats.org/officeDocument/2006/relationships/slide" Target="slides/slide2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Process-OS</a:t>
            </a:r>
          </a:p>
        </p:txBody>
      </p:sp>
      <p:sp>
        <p:nvSpPr>
          <p:cNvPr id="3" name="Subtitle 2"/>
          <p:cNvSpPr>
            <a:spLocks noGrp="1"/>
          </p:cNvSpPr>
          <p:nvPr>
            <p:ph type="subTitle" idx="1"/>
          </p:nvPr>
        </p:nvSpPr>
        <p:spPr/>
        <p:txBody>
          <a:bodyPr/>
          <a:lstStyle/>
          <a:p>
            <a:r>
              <a:t>Reference Slides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3 shows the traces of each of the processes during the early part of their execution</a:t>
            </a:r>
          </a:p>
          <a:p>
            <a:pPr>
              <a:defRPr sz="1800"/>
            </a:pPr>
            <a:r>
              <a:t> Now  let  us  view  these  traces  from  the  processor   s  point  of  view</a:t>
            </a:r>
          </a:p>
          <a:p>
            <a:pPr>
              <a:defRPr sz="1800"/>
            </a:pPr>
            <a:r>
              <a:t> The same sequence of instructions is executed by the dispatcher in each instance because the same functionality of the dispatcher is being executed</a:t>
            </a:r>
          </a:p>
          <a:p>
            <a:pPr>
              <a:defRPr sz="1800"/>
            </a:pPr>
            <a:r>
              <a:t> As Figure 3</a:t>
            </a:r>
          </a:p>
          <a:p>
            <a:pPr>
              <a:defRPr sz="1800"/>
            </a:pPr>
            <a:r>
              <a:t>2  Figure 3</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2 Snapshot of Example Execution (Figure 3</a:t>
            </a:r>
          </a:p>
          <a:p>
            <a:pPr>
              <a:defRPr sz="1800"/>
            </a:pPr>
            <a:r>
              <a:t> first and third columns count instruction cycles</a:t>
            </a:r>
          </a:p>
          <a:p>
            <a:pPr>
              <a:defRPr sz="1800"/>
            </a:pPr>
            <a:r>
              <a:t> second and fourth columns show address of instruction being executed Figure 3</a:t>
            </a:r>
          </a:p>
          <a:p>
            <a:pPr>
              <a:defRPr sz="1800"/>
            </a:pPr>
            <a:r>
              <a:t>  1 2 3 4 5 6 ----------------------Timeout 7 8 9 10 11 12 13 14 15 16 ----------------------I/O Request 17 18 19 20 21 22 23 24 25 26  5000 5001 5002 5003 5004 5005 100 101 102 103 104 105 8000 8001 8002 8003 100 101 102 103 104 105 12000 12001 12002 12003  12004 12005 100 101 102 103 104 105 5006 5007 5008 5009 5010 5011 27 28 ----------------------Timeout 29 30 31 32 33 34 35 36 37 38 39 40 ----------------------Timeout 41 42 43 44 45 46 47 48 49 50 51 52 ----------------------Timeout 100 101 102 103 104 105 12006 12007 12008 12009 12010 12011  3</a:t>
            </a:r>
          </a:p>
          <a:p>
            <a:pPr>
              <a:defRPr sz="1800"/>
            </a:pPr>
            <a:r>
              <a:t> The first step in designing an OS to control processes is to describe the behavior that we would like the processes to exhibit</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We can construct the simplest possible model by observing that, at any time, a process is either being executed by a processor or not</a:t>
            </a:r>
          </a:p>
          <a:p>
            <a:pPr>
              <a:defRPr sz="1800"/>
            </a:pPr>
            <a:r>
              <a:t> When the OS creates a new process, it creates a process control block for the process and en- ters  that  process  into  the  system  in  the  Not  Running  state</a:t>
            </a:r>
          </a:p>
          <a:p>
            <a:pPr>
              <a:defRPr sz="1800"/>
            </a:pPr>
            <a:r>
              <a:t> Each process must be represented in some way so that the OS can  keep  track  of  it</a:t>
            </a:r>
          </a:p>
          <a:p>
            <a:pPr>
              <a:defRPr sz="1800"/>
            </a:pPr>
            <a:r>
              <a:t> this is the process control block</a:t>
            </a:r>
          </a:p>
          <a:p>
            <a:pPr>
              <a:defRPr sz="1800"/>
            </a:pPr>
            <a:r>
              <a:t> Processes that are not running must be kept in some sort of queue, waiting their  turn  to  execute</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5b  suggests  a  structure</a:t>
            </a:r>
          </a:p>
          <a:p>
            <a:pPr>
              <a:defRPr sz="1800"/>
            </a:pPr>
            <a:r>
              <a:t> There  is  a  single  queue  in which each entry is a pointer to the process control block of a particular process</a:t>
            </a:r>
          </a:p>
          <a:p>
            <a:pPr>
              <a:defRPr sz="1800"/>
            </a:pPr>
            <a:r>
              <a:t> In  either  case, the  dispatcher  takes  another  process  from  the  queue  to execute</a:t>
            </a:r>
          </a:p>
          <a:p>
            <a:pPr>
              <a:defRPr sz="1800"/>
            </a:pPr>
            <a:r>
              <a:t> The Creation and Termination of Processes Before refining our simple two-state model, it will be useful to discuss the creation and termination of processes</a:t>
            </a:r>
          </a:p>
          <a:p>
            <a:pPr>
              <a:defRPr sz="1800"/>
            </a:pPr>
            <a:r>
              <a:t> Process Creation When a new process is to be added to those currently being managed, the OS builds the data structures that are used to manage the process and allocates  address  space  in  main  memory  to  the  process</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In a batch environment, a process is created in response to the submission of a job</a:t>
            </a:r>
          </a:p>
          <a:p>
            <a:pPr>
              <a:defRPr sz="1800"/>
            </a:pPr>
            <a:r>
              <a:t> In both cases, the OS is responsible for the creation of the new process</a:t>
            </a:r>
          </a:p>
          <a:p>
            <a:pPr>
              <a:defRPr sz="1800"/>
            </a:pPr>
            <a:r>
              <a:t> An OS may also create a process on behalf of an application</a:t>
            </a:r>
          </a:p>
          <a:p>
            <a:pPr>
              <a:defRPr sz="1800"/>
            </a:pPr>
            <a:r>
              <a:t> For example, if a user requests that a file be printed, the OS can create a process that will manage the printing</a:t>
            </a:r>
          </a:p>
          <a:p>
            <a:pPr>
              <a:defRPr sz="1800"/>
            </a:pPr>
            <a:r>
              <a:t> The new process runs in parallel to the origi- nal process and is activated from time to time when new data are available</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This arrangement can be very useful in structuring the application</a:t>
            </a:r>
          </a:p>
          <a:p>
            <a:pPr>
              <a:defRPr sz="1800"/>
            </a:pPr>
            <a:r>
              <a:t> As another example, a server process (e</a:t>
            </a:r>
          </a:p>
          <a:p>
            <a:pPr>
              <a:defRPr sz="1800"/>
            </a:pPr>
            <a:r>
              <a:t>, print server, file server) may generate a new process for each request that it handles</a:t>
            </a:r>
          </a:p>
          <a:p>
            <a:pPr>
              <a:defRPr sz="1800"/>
            </a:pPr>
            <a:r>
              <a:t>, a process to control printing)</a:t>
            </a:r>
          </a:p>
          <a:p>
            <a:pPr>
              <a:defRPr sz="1800"/>
            </a:pPr>
            <a:r>
              <a:t>2 Reasons for Process Termination  116 CHAPTER 3 / PROCESS DESCRIPTION AND CONTROL  Normal completion Time limit exceeded Memory unavailable Bounds violation Protection error Arithmetic error Time overrun I/O failure Invalid instruction Privileged instruction Data misuse Operator or OS intervention Parent termination Parent request  When  one  process  spawns  another, the  former  is  referred  to  as  the  parent process, and the spawned process is referred to as the child process</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Typically, the    related    processes need to communicate and cooperate with each other</a:t>
            </a:r>
          </a:p>
          <a:p>
            <a:pPr>
              <a:defRPr sz="1800"/>
            </a:pPr>
            <a:r>
              <a:t>2 summarizes typical reasons for process termina- tion</a:t>
            </a:r>
          </a:p>
          <a:p>
            <a:pPr>
              <a:defRPr sz="1800"/>
            </a:pPr>
            <a:r>
              <a:t> A batch job should include a Halt instruction or an explicit OS service call for termination</a:t>
            </a:r>
          </a:p>
          <a:p>
            <a:pPr>
              <a:defRPr sz="1800"/>
            </a:pPr>
            <a:r>
              <a:t> For an interactive application, the action of the user will indicate when the process is completed</a:t>
            </a:r>
          </a:p>
          <a:p>
            <a:pPr>
              <a:defRPr sz="1800"/>
            </a:pPr>
            <a:r>
              <a:t> On a personal computer or workstation, a user may quit an application (e</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The process requires more memory than the system can provide</a:t>
            </a:r>
          </a:p>
          <a:p>
            <a:pPr>
              <a:defRPr sz="1800"/>
            </a:pPr>
            <a:r>
              <a:t> The process tries a prohibited computation, such as division by zero, or tries to store numbers larger than the hardware can accommodate</a:t>
            </a:r>
          </a:p>
          <a:p>
            <a:pPr>
              <a:defRPr sz="1800"/>
            </a:pPr>
            <a:r>
              <a:t> The process has waited longer than a specified maximum for a certain event to occur</a:t>
            </a:r>
          </a:p>
          <a:p>
            <a:pPr>
              <a:defRPr sz="1800"/>
            </a:pPr>
            <a:r>
              <a:t> The process attempts to use an instruction reserved for the operating system</a:t>
            </a:r>
          </a:p>
          <a:p>
            <a:pPr>
              <a:defRPr sz="1800"/>
            </a:pPr>
            <a:r>
              <a:t> A piece of data is of the wrong type or is not initialized</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For some reason, the operator or the operating system has terminated the process (for example, if a deadlock exists)</a:t>
            </a:r>
          </a:p>
          <a:p>
            <a:pPr>
              <a:defRPr sz="1800"/>
            </a:pPr>
            <a:r>
              <a:t> When a parent terminates, the operating system may automatically termi- nate all of the offspring of that parent</a:t>
            </a:r>
          </a:p>
          <a:p>
            <a:pPr>
              <a:defRPr sz="1800"/>
            </a:pPr>
            <a:r>
              <a:t> A parent process typically has the authority to terminate any of its offspring</a:t>
            </a:r>
          </a:p>
          <a:p>
            <a:pPr>
              <a:defRPr sz="1800"/>
            </a:pPr>
            <a:r>
              <a:t>6 Five-State Process Model  Additionally, a number of error and fault conditions can lead to the termina- tion of a process</a:t>
            </a:r>
          </a:p>
          <a:p>
            <a:pPr>
              <a:defRPr sz="1800"/>
            </a:pPr>
            <a:r>
              <a:t>2 lists some of the more commonly recognized conditions</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3 Finally, in some operating systems, a process may be terminated by the process that created it or when the parent process is itself terminated</a:t>
            </a:r>
          </a:p>
          <a:p>
            <a:pPr>
              <a:defRPr sz="1800"/>
            </a:pPr>
            <a:r>
              <a:t> Thus, using a single queue, the dispatcher could not just select the process at the oldest end of the queue</a:t>
            </a:r>
          </a:p>
          <a:p>
            <a:pPr>
              <a:defRPr sz="1800"/>
            </a:pPr>
            <a:r>
              <a:t> A more natural way to handle this situation is to split the Not Running state into two states: Ready and Blocked</a:t>
            </a:r>
          </a:p>
          <a:p>
            <a:pPr>
              <a:defRPr sz="1800"/>
            </a:pPr>
            <a:r>
              <a:t> For good measure, we have added two additional states that will prove useful</a:t>
            </a:r>
          </a:p>
          <a:p>
            <a:pPr>
              <a:defRPr sz="1800"/>
            </a:pPr>
            <a:r>
              <a:t> The five states in this new diagram are as follows:     Running: The  process  that  is  currently  being  executed</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1 WHAT IS A PROCESS</a:t>
            </a:r>
          </a:p>
          <a:p>
            <a:pPr>
              <a:defRPr sz="1800"/>
            </a:pPr>
            <a:r>
              <a:t>  The design of an operating system (OS) reflects certain general requirements</a:t>
            </a:r>
          </a:p>
          <a:p>
            <a:pPr>
              <a:defRPr sz="1800"/>
            </a:pPr>
            <a:r>
              <a:t>All mul- tiprogramming  operating  systems, from  single-user  systems  such  as Windows  98  to mainframe systems such as IBM   s mainframe operating system, z/OS, which can sup- port thousands of users, are built around the concept of the process</a:t>
            </a:r>
          </a:p>
          <a:p>
            <a:pPr>
              <a:defRPr sz="1800"/>
            </a:pPr>
            <a:r>
              <a:t> Most requirements that the OS must meet can be expressed with reference to processes:     The  OS  must  interleave  the  execution  of  multiple  processes, to  maximize processor utilization while providing reasonable response time</a:t>
            </a:r>
          </a:p>
          <a:p>
            <a:pPr>
              <a:defRPr sz="1800"/>
            </a:pPr>
            <a:r>
              <a:t>     The OS must allocate resources to processes in conformance with a specific policy (e</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For  this  chapter, we will assume a computer with a single processor, so at most one process at a time can be in this state</a:t>
            </a:r>
          </a:p>
          <a:p>
            <a:pPr>
              <a:defRPr sz="1800"/>
            </a:pPr>
            <a:r>
              <a:t>     Ready: A process that is prepared to execute when given the opportunity</a:t>
            </a:r>
          </a:p>
          <a:p>
            <a:pPr>
              <a:defRPr sz="1800"/>
            </a:pPr>
            <a:r>
              <a:t> For example, if a user requests access to a file and that access is denied, the operating system might simply inform the user that access is denied and allow the process to proceed</a:t>
            </a:r>
          </a:p>
          <a:p>
            <a:pPr>
              <a:defRPr sz="1800"/>
            </a:pPr>
            <a:r>
              <a:t> 4Waiting is  a  frequently  used  alternative  term  for  Blocked as  a  process  state</a:t>
            </a:r>
          </a:p>
          <a:p>
            <a:pPr>
              <a:defRPr sz="1800"/>
            </a:pPr>
            <a:r>
              <a:t>2 / PROCESS STATES 117  118 CHAPTER 3 / PROCESS DESCRIPTION AND CONTROL  process</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the possible transitions are as follows: for any of the reasons listed in Table 3</a:t>
            </a:r>
          </a:p>
          <a:p>
            <a:pPr>
              <a:defRPr sz="1800"/>
            </a:pPr>
            <a:r>
              <a:t>      New: A process that has just been created but has not yet been admitted to the pool of executable processes by the OS</a:t>
            </a:r>
          </a:p>
          <a:p>
            <a:pPr>
              <a:defRPr sz="1800"/>
            </a:pPr>
            <a:r>
              <a:t> The New state corresponds to a process that has just been defined</a:t>
            </a:r>
          </a:p>
          <a:p>
            <a:pPr>
              <a:defRPr sz="1800"/>
            </a:pPr>
            <a:r>
              <a:t> At  this point, the process is in the New state</a:t>
            </a:r>
          </a:p>
          <a:p>
            <a:pPr>
              <a:defRPr sz="1800"/>
            </a:pPr>
            <a:r>
              <a:t> While  a process is in the new state, information concerning the process that is needed by the OS is maintained in control tables in main memory</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That is, the code of the program to be executed is not in main memory, and no space has been allocated for the data associated with that program</a:t>
            </a:r>
          </a:p>
          <a:p>
            <a:pPr>
              <a:defRPr sz="1800"/>
            </a:pPr>
            <a:r>
              <a:t> Termination moves the process to the exit state</a:t>
            </a:r>
          </a:p>
          <a:p>
            <a:pPr>
              <a:defRPr sz="1800"/>
            </a:pPr>
            <a:r>
              <a:t> At this point, the process is no longer eligible for execution</a:t>
            </a:r>
          </a:p>
          <a:p>
            <a:pPr>
              <a:defRPr sz="1800"/>
            </a:pPr>
            <a:r>
              <a:t> A  utility  program  may  need  to  extract  information about the history of the process for purposes related to performance or utilization analysis</a:t>
            </a:r>
          </a:p>
          <a:p>
            <a:pPr>
              <a:defRPr sz="1800"/>
            </a:pPr>
            <a:r>
              <a:t> Once these programs have extracted the needed information, the OS no longer needs to maintain any data relating to the process and the process is deleted from the system</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This event occurs     New S Ready: The OS    will move a process from the New state to the Ready state when it is prepared to take on an additional process</a:t>
            </a:r>
          </a:p>
          <a:p>
            <a:pPr>
              <a:defRPr sz="1800"/>
            </a:pPr>
            <a:r>
              <a:t> In systems that support vir- tual memory, when a process moves from New to Ready, its program code and data are loaded into virtual memory</a:t>
            </a:r>
          </a:p>
          <a:p>
            <a:pPr>
              <a:defRPr sz="1800"/>
            </a:pPr>
            <a:r>
              <a:t> virtually all multiprogramming operating systems impose this type of time discipline</a:t>
            </a:r>
          </a:p>
          <a:p>
            <a:pPr>
              <a:defRPr sz="1800"/>
            </a:pPr>
            <a:r>
              <a:t> If the OS learns that the event upon which process B has been waiting has occurred, moving B to a ready state, then it can interrupt process A and dispatch process B</a:t>
            </a:r>
          </a:p>
          <a:p>
            <a:pPr>
              <a:defRPr sz="1800"/>
            </a:pPr>
            <a:r>
              <a:t> We say that the OS has preempted process A</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6 Finally, a process may voluntarily release control of the processor</a:t>
            </a:r>
          </a:p>
          <a:p>
            <a:pPr>
              <a:defRPr sz="1800"/>
            </a:pPr>
            <a:r>
              <a:t>     Running S Blocked: A process is put in the Blocked state if it requests some- thing for which it must wait</a:t>
            </a:r>
          </a:p>
          <a:p>
            <a:pPr>
              <a:defRPr sz="1800"/>
            </a:pPr>
            <a:r>
              <a:t>     Blocked S Ready: A process in the Blocked state is moved to the Ready state     Ready S Exit: For clarity, this transition is not shown on the state diagram</a:t>
            </a:r>
          </a:p>
          <a:p>
            <a:pPr>
              <a:defRPr sz="1800"/>
            </a:pPr>
            <a:r>
              <a:t> In some systems, a parent may terminate a child process at any time</a:t>
            </a:r>
          </a:p>
          <a:p>
            <a:pPr>
              <a:defRPr sz="1800"/>
            </a:pPr>
            <a:r>
              <a:t>7 shows  the  transition  of  each process among the states</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The process is executing and could continue to execute, but is preempted so that another process can be executed</a:t>
            </a:r>
          </a:p>
          <a:p>
            <a:pPr>
              <a:defRPr sz="1800"/>
            </a:pPr>
            <a:r>
              <a:t>2 / PROCESS STATES 119  120 CHAPTER 3 / PROCESS DESCRIPTION AND CONTROL Figure 3</a:t>
            </a:r>
          </a:p>
          <a:p>
            <a:pPr>
              <a:defRPr sz="1800"/>
            </a:pPr>
            <a:r>
              <a:t>7 Process States for the Trace of Figure 3</a:t>
            </a:r>
          </a:p>
          <a:p>
            <a:pPr>
              <a:defRPr sz="1800"/>
            </a:pPr>
            <a:r>
              <a:t>4  Process A Process B Process C Dispatcher  0  5 10     Running Admit Event occurs Admit Event 1 occurs Event 2 occurs Event n occurs  Figure 3</a:t>
            </a:r>
          </a:p>
          <a:p>
            <a:pPr>
              <a:defRPr sz="1800"/>
            </a:pPr>
            <a:r>
              <a:t>8 Queuing Model for Figure 3</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6  15 20     Ready Admit Ready queue Blocked queue Event occurs Admit Ready queue Event 1 queue Event 2 queue Event n queue  25 30     Ready     Blocked Ready queue Dispatch Timeout Blocked queue Event wait (a) Single blocked queue Ready queue Dispatch Timeout Event 1 queue Event 2 queue Event 1 wait Event 2 wait Event n queue Event n wait (b) Multiple blocked queues  35 40 45     Blocked Dispatch Processor Release Event wait Dispatch Processor Release Event 1 wait Event 2 wait Event n wait  50 Release Release  might be implemented with two queues: a Ready queue and a Blocked queue</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certain functions or applications are of higher priority) while at the same time avoiding deadlock</a:t>
            </a:r>
          </a:p>
          <a:p>
            <a:pPr>
              <a:defRPr sz="1800"/>
            </a:pPr>
            <a:r>
              <a:t> We begin our detailed study of operating systems with an examination of the way in which they represent and control processes</a:t>
            </a:r>
          </a:p>
          <a:p>
            <a:pPr>
              <a:defRPr sz="1800"/>
            </a:pPr>
            <a:r>
              <a:t> These include data structures to represent the state of each process and data structures that record other characteristics of processes that the OS needs to achieve its objectives</a:t>
            </a:r>
          </a:p>
          <a:p>
            <a:pPr>
              <a:defRPr sz="1800"/>
            </a:pPr>
            <a:r>
              <a:t> Virtual memory is not discussed in detail until Chapter 8</a:t>
            </a:r>
          </a:p>
          <a:p>
            <a:pPr>
              <a:defRPr sz="1800"/>
            </a:pPr>
            <a:r>
              <a:t>The principal reasons for this are as follows:      The processor and I/O devices can be used efficiently</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a current state, and an associated set of system resources  appear to be progressing</a:t>
            </a:r>
          </a:p>
          <a:p>
            <a:pPr>
              <a:defRPr sz="1800"/>
            </a:pPr>
            <a:r>
              <a:t> The OS was developed to provide a convenient, feature-rich, secure, and con- sistent interface for applications to use</a:t>
            </a:r>
          </a:p>
          <a:p>
            <a:pPr>
              <a:defRPr sz="1800"/>
            </a:pPr>
            <a:r>
              <a:t> The OS is a layer of software between the applications and the computer hardware (Figure 2</a:t>
            </a:r>
          </a:p>
          <a:p>
            <a:pPr>
              <a:defRPr sz="1800"/>
            </a:pPr>
            <a:r>
              <a:t>1) that supports appli- cations and utilities</a:t>
            </a:r>
          </a:p>
          <a:p>
            <a:pPr>
              <a:defRPr sz="1800"/>
            </a:pPr>
            <a:r>
              <a:t> We  can  think  of  the  OS  as  providing  a  uniform, abstract  representation  of resources that can be requested and accessed by applications</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Resources in- clude main memory, network interfaces, file systems, and so on</a:t>
            </a:r>
          </a:p>
          <a:p>
            <a:pPr>
              <a:defRPr sz="1800"/>
            </a:pPr>
            <a:r>
              <a:t> Once the OS has  created  these  resource  abstractions  for  applications  to  use, it  must  also manage  their  use</a:t>
            </a:r>
          </a:p>
          <a:p>
            <a:pPr>
              <a:defRPr sz="1800"/>
            </a:pPr>
            <a:r>
              <a:t> For  example, an  OS  may  permit  resource  sharing  and resource protection</a:t>
            </a:r>
          </a:p>
          <a:p>
            <a:pPr>
              <a:defRPr sz="1800"/>
            </a:pPr>
            <a:r>
              <a:t> Now that we have the concepts of applications, system software, and resources, we are in a position to discuss how the OS can, in an orderly fashion, manage the ex- ecution of applications so that     Resources are made available to multiple applications</a:t>
            </a:r>
          </a:p>
          <a:p>
            <a:pPr>
              <a:defRPr sz="1800"/>
            </a:pPr>
            <a:r>
              <a:t>     The  physical  processor  is  switched  among  multiple  applications  so  all  will The approach taken by all modern operating systems is to rely on a model in which the execution of an application corresponds to the existence of one or more processes</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Processes and Process Control Blocks Recall  from  Chapter  2  that  we  suggested  several  definitions  of  the  term  process, including     A program in execution     An instance of a program running on a computer     The entity that can be assigned to and executed on a processor     A unit of activity characterized by the execution of a sequence of instructions, a current state, and an associated set of system resources We can also think of a process as an entity that consists of a number of elements</a:t>
            </a:r>
          </a:p>
          <a:p>
            <a:pPr>
              <a:defRPr sz="1800"/>
            </a:pPr>
            <a:r>
              <a:t> Two essential elements of a process are program code (which may be shared with other processes that are executing the same program) and a set of data associated with that code</a:t>
            </a:r>
          </a:p>
          <a:p>
            <a:pPr>
              <a:defRPr sz="1800"/>
            </a:pPr>
            <a:r>
              <a:t> Let us suppose that the processor begins to execute this program  3</a:t>
            </a:r>
          </a:p>
          <a:p>
            <a:pPr>
              <a:defRPr sz="1800"/>
            </a:pPr>
            <a:r>
              <a:t> 109  110 CHAPTER 3 / PROCESS DESCRIPTION AND CONTROL  code, and we refer to this executing entity as a process</a:t>
            </a:r>
          </a:p>
          <a:p>
            <a:pPr>
              <a:defRPr sz="1800"/>
            </a:pPr>
            <a:r>
              <a:t> At any given point in time, while  the  program  is  executing, this  process  can  be  uniquely  characterized  by  a number of elements, including the following:     Identifier: A  unique  identifier  associated  with  this  process, to  distinguish  it     State: If the process is currently executing, it is in the running state</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Priority: Priority level relative to other processes</a:t>
            </a:r>
          </a:p>
          <a:p>
            <a:pPr>
              <a:defRPr sz="1800"/>
            </a:pPr>
            <a:r>
              <a:t>     Program  counter: The  address  of  the  next  instruction  in  the  program  to  be     Memory pointers: Includes pointers to the program code and data associated with this process, plus any memory blocks shared with other processes</a:t>
            </a:r>
          </a:p>
          <a:p>
            <a:pPr>
              <a:defRPr sz="1800"/>
            </a:pPr>
            <a:r>
              <a:t>     Context  data: These  are  data  that  are  present  in  registers  in  the  processor     I/O status information: Includes outstanding I/O requests, I/O devices (e</a:t>
            </a:r>
          </a:p>
          <a:p>
            <a:pPr>
              <a:defRPr sz="1800"/>
            </a:pPr>
            <a:r>
              <a:t>     Accounting information: May include the amount of processor time and clock The  information  in  the  preceding  list  is  stored  in  a  data  structure, typically called a process control block (Figure 3</a:t>
            </a:r>
          </a:p>
          <a:p>
            <a:pPr>
              <a:defRPr sz="1800"/>
            </a:pPr>
            <a:r>
              <a:t>1), that is created and managed by the OS</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from all other processes</a:t>
            </a:r>
          </a:p>
          <a:p>
            <a:pPr>
              <a:defRPr sz="1800"/>
            </a:pPr>
            <a:r>
              <a:t> while the process is executing</a:t>
            </a:r>
          </a:p>
          <a:p>
            <a:pPr>
              <a:defRPr sz="1800"/>
            </a:pPr>
            <a:r>
              <a:t> The program counter and con- text data for this process are loaded into the processor registers and this process now begins to execute</a:t>
            </a:r>
          </a:p>
          <a:p>
            <a:pPr>
              <a:defRPr sz="1800"/>
            </a:pPr>
            <a:r>
              <a:t> Thus, we can say that a process consists of program code and associated data plus a process control block</a:t>
            </a:r>
          </a:p>
          <a:p>
            <a:pPr>
              <a:defRPr sz="1800"/>
            </a:pPr>
            <a:r>
              <a:t> Over time, the program counter may refer to code in different programs that are part of different processes</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and PCBs</a:t>
            </a:r>
          </a:p>
        </p:txBody>
      </p:sp>
      <p:sp>
        <p:nvSpPr>
          <p:cNvPr id="3" name="Content Placeholder 2"/>
          <p:cNvSpPr>
            <a:spLocks noGrp="1"/>
          </p:cNvSpPr>
          <p:nvPr>
            <p:ph idx="1"/>
          </p:nvPr>
        </p:nvSpPr>
        <p:spPr/>
        <p:txBody>
          <a:bodyPr/>
          <a:lstStyle/>
          <a:p/>
          <a:p>
            <a:pPr>
              <a:defRPr sz="1800"/>
            </a:pPr>
            <a:r>
              <a:t> We can characterize the behavior of an individual process by listing the se- quence of instructions that execute for that process</a:t>
            </a:r>
          </a:p>
          <a:p>
            <a:pPr>
              <a:defRPr sz="1800"/>
            </a:pPr>
            <a:r>
              <a:t> Let us consider a very simple example</a:t>
            </a:r>
          </a:p>
          <a:p>
            <a:pPr>
              <a:defRPr sz="1800"/>
            </a:pPr>
            <a:r>
              <a:t>2 shows a memory layout of three processes</a:t>
            </a:r>
          </a:p>
          <a:p>
            <a:pPr>
              <a:defRPr sz="1800"/>
            </a:pPr>
            <a:r>
              <a:t> To simplify the discussion, we assume no use of virtual memory</a:t>
            </a:r>
          </a:p>
          <a:p>
            <a:pPr>
              <a:defRPr sz="1800"/>
            </a:pPr>
            <a:r>
              <a:t> In addition, there is a small dispatcher program that switches the processor from one process to another</a:t>
            </a:r>
          </a:p>
        </p:txBody>
      </p:sp>
      <p:pic>
        <p:nvPicPr>
          <p:cNvPr id="4" name="Picture 3" descr="logo.png"/>
          <p:cNvPicPr>
            <a:picLocks noChangeAspect="1"/>
          </p:cNvPicPr>
          <p:nvPr/>
        </p:nvPicPr>
        <p:blipFill>
          <a:blip r:embed="rId2"/>
          <a:stretch>
            <a:fillRect/>
          </a:stretch>
        </p:blipFill>
        <p:spPr>
          <a:xfrm>
            <a:off x="7863840" y="182880"/>
            <a:ext cx="1117600" cy="889000"/>
          </a:xfrm>
          <a:prstGeom prst="rect">
            <a:avLst/>
          </a:prstGeom>
        </p:spPr>
      </p:pic>
      <p:sp>
        <p:nvSpPr>
          <p:cNvPr id="5" name="TextBox 4"/>
          <p:cNvSpPr txBox="1"/>
          <p:nvPr/>
        </p:nvSpPr>
        <p:spPr>
          <a:xfrm>
            <a:off x="2560320" y="6126480"/>
            <a:ext cx="3383280" cy="914400"/>
          </a:xfrm>
          <a:prstGeom prst="rect">
            <a:avLst/>
          </a:prstGeom>
          <a:noFill/>
        </p:spPr>
        <p:txBody>
          <a:bodyPr wrap="none">
            <a:spAutoFit/>
          </a:bodyPr>
          <a:lstStyle/>
          <a:p/>
          <a:p>
            <a:pPr>
              <a:defRPr b="1" sz="1300"/>
            </a:pPr>
            <a:r>
              <a:t>PES Institute of Technology ISE Dept.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