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95" r:id="rId5"/>
    <p:sldId id="297" r:id="rId6"/>
    <p:sldId id="298" r:id="rId7"/>
    <p:sldId id="303" r:id="rId8"/>
    <p:sldId id="304" r:id="rId9"/>
    <p:sldId id="299" r:id="rId10"/>
    <p:sldId id="300" r:id="rId11"/>
    <p:sldId id="301" r:id="rId12"/>
    <p:sldId id="302" r:id="rId13"/>
    <p:sldId id="314" r:id="rId14"/>
    <p:sldId id="312" r:id="rId15"/>
    <p:sldId id="313" r:id="rId16"/>
  </p:sldIdLst>
  <p:sldSz cx="9144000" cy="6858000" type="screen4x3"/>
  <p:notesSz cx="6877050" cy="9163050"/>
  <p:custDataLst>
    <p:tags r:id="rId17"/>
  </p:custDataLst>
  <p:defaultTextStyle>
    <a:defPPr algn="l" rtl="0" eaLnBrk="1" hangingPunct="1">
      <a:defRPr kumimoji="0" lang="en-US" alt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2400" b="0" i="0" u="none" baseline="0">
        <a:solidFill>
          <a:schemeClr val="tx1"/>
        </a:solidFill>
        <a:latin typeface="Times New Roman" pitchFamily="18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6" d="100"/>
          <a:sy n="66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"/>
          <p:cNvSpPr/>
          <p:nvPr>
            <p:ph type="hdr" sz="quarter"/>
          </p:nvPr>
        </p:nvSpPr>
        <p:spPr>
          <a:xfrm>
            <a:off x="0" y="0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defTabSz="917575"/>
            <a:fld id="{906EC3D5-CA27-4BA4-AA00-E7A92B4D6A14}" type="header">
              <a:rPr sz="1200"/>
              <a:t>*</a:t>
            </a:fld>
            <a:endParaRPr sz="1200"/>
          </a:p>
        </p:txBody>
      </p:sp>
      <p:sp>
        <p:nvSpPr>
          <p:cNvPr id="4099" name=""/>
          <p:cNvSpPr/>
          <p:nvPr>
            <p:ph type="dt" sz="quarter" idx="1"/>
          </p:nvPr>
        </p:nvSpPr>
        <p:spPr>
          <a:xfrm>
            <a:off x="3897312" y="0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algn="r" defTabSz="917575"/>
            <a:fld id="{80673E90-C700-4352-825E-C6523461334A}" type="datetime1">
              <a:rPr sz="1200"/>
              <a:t>*</a:t>
            </a:fld>
            <a:endParaRPr sz="1200"/>
          </a:p>
        </p:txBody>
      </p:sp>
      <p:sp>
        <p:nvSpPr>
          <p:cNvPr id="4100" name=""/>
          <p:cNvSpPr/>
          <p:nvPr>
            <p:ph type="ftr" sz="quarter" idx="2"/>
          </p:nvPr>
        </p:nvSpPr>
        <p:spPr>
          <a:xfrm>
            <a:off x="0" y="8704262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 anchor="b" anchorCtr="0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defTabSz="917575"/>
            <a:fld id="{DC300E56-652A-40E7-9C0D-A39B684C45F0}" type="footer">
              <a:rPr sz="1200"/>
              <a:t>*</a:t>
            </a:fld>
            <a:endParaRPr sz="1200"/>
          </a:p>
        </p:txBody>
      </p:sp>
      <p:sp>
        <p:nvSpPr>
          <p:cNvPr id="4101" name=""/>
          <p:cNvSpPr/>
          <p:nvPr>
            <p:ph type="sldNum" sz="quarter" idx="3"/>
          </p:nvPr>
        </p:nvSpPr>
        <p:spPr>
          <a:xfrm>
            <a:off x="3897312" y="8704262"/>
            <a:ext cx="2979738" cy="458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 anchor="b" anchorCtr="0">
            <a:noAutofit/>
          </a:bodyPr>
          <a:lstStyle>
            <a:lvl1pPr>
              <a:defRPr lang="en-US" altLang="en-US"/>
            </a:lvl1pPr>
            <a:lvl2pPr marL="458788" indent="0">
              <a:defRPr lang="en-US" altLang="en-US"/>
            </a:lvl2pPr>
            <a:lvl3pPr marL="917575" indent="0">
              <a:defRPr lang="en-US" altLang="en-US"/>
            </a:lvl3pPr>
            <a:lvl4pPr marL="1373188" indent="0">
              <a:defRPr lang="en-US" altLang="en-US"/>
            </a:lvl4pPr>
            <a:lvl5pPr marL="1833562" indent="0">
              <a:defRPr lang="en-US" altLang="en-US"/>
            </a:lvl5pPr>
          </a:lstStyle>
          <a:p>
            <a:pPr lvl="0" algn="r" defTabSz="917575"/>
            <a:fld id="{1CEFF72C-61D6-4A37-B8CB-0D9820333828}" type="slidenum">
              <a:rPr sz="1200"/>
              <a:t>*</a:t>
            </a:fld>
            <a:endParaRPr sz="12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 bg1="dk1" tx1="lt1" bg2="dk2" tx2="lt2" accent1="accent1" accent2="accent2" accent3="accent3" accent4="accent4" accent5="accent5" accent6="accent6" hlink="hlink" folHlink="folHlink"/>
  <p:hf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sldImg"/>
          </p:nvPr>
        </p:nvSpPr>
        <p:spPr>
          <a:xfrm>
            <a:off x="1152525" y="690562"/>
            <a:ext cx="4573588" cy="3430588"/>
          </a:xfrm>
          <a:prstGeom prst="rect">
            <a:avLst/>
          </a:prstGeom>
          <a:solidFill>
            <a:srgbClr val="FFFFFF"/>
          </a:solidFill>
          <a:ln w="12700">
            <a:solidFill>
              <a:prstClr val="black"/>
            </a:solidFill>
            <a:miter lim="800000"/>
          </a:ln>
        </p:spPr>
      </p:sp>
      <p:sp>
        <p:nvSpPr>
          <p:cNvPr id="6147" name=""/>
          <p:cNvSpPr/>
          <p:nvPr>
            <p:ph type="body" idx="1"/>
          </p:nvPr>
        </p:nvSpPr>
        <p:spPr>
          <a:xfrm>
            <a:off x="917575" y="4352925"/>
            <a:ext cx="5041900" cy="4121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72" tIns="46137" rIns="92272" bIns="46137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2594" name=""/>
          <p:cNvSpPr/>
          <p:nvPr>
            <p:ph type="sldImg"/>
          </p:nvPr>
        </p:nvSpPr>
        <p:spPr>
          <a:xfrm>
            <a:off x="1150938" y="688975"/>
            <a:ext cx="4575175" cy="3432175"/>
          </a:xfrm>
          <a:prstGeom prst="rect">
            <a:avLst/>
          </a:prstGeom>
          <a:solidFill>
            <a:srgbClr val="FFFFFF"/>
          </a:solidFill>
          <a:ln w="12700">
            <a:solidFill>
              <a:prstClr val="black"/>
            </a:solidFill>
            <a:miter lim="800000"/>
          </a:ln>
        </p:spPr>
      </p:sp>
      <p:sp>
        <p:nvSpPr>
          <p:cNvPr id="622595" name=""/>
          <p:cNvSpPr/>
          <p:nvPr>
            <p:ph type="body" idx="1"/>
          </p:nvPr>
        </p:nvSpPr>
        <p:spPr>
          <a:xfrm>
            <a:off x="917575" y="4352925"/>
            <a:ext cx="5041900" cy="41227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287" tIns="46144" rIns="92287" bIns="46144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Relationship Id="rId2" Type="http://schemas.openxmlformats.org/officeDocument/2006/relationships/themeOverride" Target="../theme/themeOverride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</p:bgPr>
    </p:bg>
    <p:spTree>
      <p:nvGrpSpPr>
        <p:cNvPr id="1" name=""/>
        <p:cNvGrpSpPr/>
        <p:nvPr/>
      </p:nvGrpSpPr>
      <p:grpSpPr/>
      <p:grpSp>
        <p:nvGrpSpPr>
          <p:cNvPr id="3103" name=""/>
          <p:cNvGrpSpPr/>
          <p:nvPr/>
        </p:nvGrpSpPr>
        <p:grpSpPr>
          <a:xfrm>
            <a:off x="0" y="128588"/>
            <a:ext cx="9142412" cy="6727825"/>
            <a:chOff x="0" y="81"/>
            <a:chExt cx="5759" cy="4238"/>
          </a:xfrm>
        </p:grpSpPr>
        <p:sp>
          <p:nvSpPr>
            <p:cNvPr id="3074" name=""/>
            <p:cNvSpPr/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  <a:miter lim="800000"/>
            </a:ln>
          </p:spPr>
        </p:sp>
        <p:grpSp>
          <p:nvGrpSpPr>
            <p:cNvPr id="3102" name=""/>
            <p:cNvGrpSpPr/>
            <p:nvPr/>
          </p:nvGrpSpPr>
          <p:grpSpPr>
            <a:xfrm>
              <a:off x="0" y="81"/>
              <a:ext cx="5759" cy="2031"/>
              <a:chOff x="0" y="81"/>
              <a:chExt cx="5759" cy="2031"/>
            </a:xfrm>
          </p:grpSpPr>
          <p:sp>
            <p:nvSpPr>
              <p:cNvPr id="3075" name=""/>
              <p:cNvSpPr/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  <a:miter lim="800000"/>
              </a:ln>
            </p:spPr>
          </p:sp>
          <p:grpSp>
            <p:nvGrpSpPr>
              <p:cNvPr id="3081" name=""/>
              <p:cNvGrpSpPr/>
              <p:nvPr/>
            </p:nvGrpSpPr>
            <p:grpSpPr>
              <a:xfrm>
                <a:off x="2289" y="81"/>
                <a:ext cx="1440" cy="1975"/>
                <a:chOff x="2289" y="81"/>
                <a:chExt cx="1440" cy="1975"/>
              </a:xfrm>
            </p:grpSpPr>
            <p:sp>
              <p:nvSpPr>
                <p:cNvPr id="3076" name=""/>
                <p:cNvSpPr/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cxnSp>
              <p:nvCxnSpPr>
                <p:cNvPr id="3077" name=""/>
                <p:cNvCxnSpPr/>
                <p:nvPr/>
              </p:nvCxnSpPr>
              <p:spPr bwMode="ltGray">
                <a:xfrm flipV="1">
                  <a:off x="2333" y="1629"/>
                  <a:ext cx="125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3078" name=""/>
                <p:cNvCxnSpPr/>
                <p:nvPr/>
              </p:nvCxnSpPr>
              <p:spPr bwMode="ltGray">
                <a:xfrm flipV="1">
                  <a:off x="3128" y="252"/>
                  <a:ext cx="32" cy="8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cxnSp>
              <p:nvCxnSpPr>
                <p:cNvPr id="3079" name=""/>
                <p:cNvCxnSpPr/>
                <p:nvPr/>
              </p:nvCxnSpPr>
              <p:spPr bwMode="ltGray">
                <a:xfrm flipV="1">
                  <a:off x="3212" y="81"/>
                  <a:ext cx="32" cy="81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miter lim="800000"/>
                </a:ln>
              </p:spPr>
            </p:cxnSp>
            <p:sp>
              <p:nvSpPr>
                <p:cNvPr id="3080" name=""/>
                <p:cNvSpPr/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  <p:sp>
            <p:nvSpPr>
              <p:cNvPr id="3082" name=""/>
              <p:cNvSpPr/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</p:sp>
          <p:grpSp>
            <p:nvGrpSpPr>
              <p:cNvPr id="3101" name="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"/>
                <p:cNvSpPr/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4" name=""/>
                <p:cNvSpPr/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5" name=""/>
                <p:cNvSpPr/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6" name=""/>
                <p:cNvSpPr/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7" name=""/>
                <p:cNvSpPr/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8" name=""/>
                <p:cNvSpPr/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89" name=""/>
                <p:cNvSpPr/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0" name=""/>
                <p:cNvSpPr/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1" name=""/>
                <p:cNvSpPr/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2" name=""/>
                <p:cNvSpPr/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3" name=""/>
                <p:cNvSpPr/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4" name=""/>
                <p:cNvSpPr/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5" name=""/>
                <p:cNvSpPr/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6" name=""/>
                <p:cNvSpPr/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7" name=""/>
                <p:cNvSpPr/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8" name=""/>
                <p:cNvSpPr/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099" name=""/>
                <p:cNvSpPr/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3100" name=""/>
                <p:cNvSpPr/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3104" name=""/>
          <p:cNvSpPr/>
          <p:nvPr>
            <p:ph type="ctrTitle" sz="quarter"/>
          </p:nvPr>
        </p:nvSpPr>
        <p:spPr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05" name=""/>
          <p:cNvSpPr/>
          <p:nvPr>
            <p:ph type="subTitle" sz="quarter" idx="1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None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06" name=""/>
          <p:cNvSpPr/>
          <p:nvPr>
            <p:ph type="dt" sz="quarter" idx="2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/>
            <a:fld id="{C3A7A050-00A4-402A-AAC7-CFD3043222AD}" type="datetime1">
              <a:rPr sz="1400"/>
              <a:t>*</a:t>
            </a:fld>
            <a:endParaRPr sz="1400"/>
          </a:p>
        </p:txBody>
      </p:sp>
      <p:sp>
        <p:nvSpPr>
          <p:cNvPr id="3107" name=""/>
          <p:cNvSpPr/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ctr"/>
            <a:fld id="{F3D879BD-3DB9-4B9A-98AE-0020EEC42B91}" type="footer">
              <a:rPr sz="1400"/>
              <a:t>*</a:t>
            </a:fld>
            <a:endParaRPr sz="1400"/>
          </a:p>
        </p:txBody>
      </p:sp>
      <p:sp>
        <p:nvSpPr>
          <p:cNvPr id="3108" name=""/>
          <p:cNvSpPr/>
          <p:nvPr>
            <p:ph type="sldNum" sz="quarter" idx="4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r"/>
            <a:fld id="{B87E646A-BDE1-44C5-90DB-08188933E701}" type="slidenum">
              <a:rPr sz="1400"/>
              <a:t>*</a:t>
            </a:fld>
            <a:endParaRPr sz="1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fld id="{FE5B724B-0B69-4EE5-A403-FA670249D197}" type="datetime1">
              <a:rPr sz="1400"/>
              <a:t>*</a:t>
            </a:fld>
            <a:endParaRPr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fld id="{A1B15A13-7C79-4B4E-9D40-16BD9EFA1FD0}" type="footer">
              <a:rPr sz="1400"/>
              <a:t>*</a:t>
            </a:fld>
            <a:endParaRPr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40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</p:bgPr>
    </p:bg>
    <p:spTree>
      <p:nvGrpSpPr>
        <p:cNvPr id="1" name=""/>
        <p:cNvGrpSpPr/>
        <p:nvPr/>
      </p:nvGrpSpPr>
      <p:grpSpPr/>
      <p:grpSp>
        <p:nvGrpSpPr>
          <p:cNvPr id="1053" name=""/>
          <p:cNvGrpSpPr/>
          <p:nvPr/>
        </p:nvGrpSpPr>
        <p:grpSpPr>
          <a:xfrm>
            <a:off x="0" y="4381500"/>
            <a:ext cx="9131300" cy="2463800"/>
            <a:chOff x="0" y="2760"/>
            <a:chExt cx="5752" cy="1552"/>
          </a:xfrm>
        </p:grpSpPr>
        <p:sp>
          <p:nvSpPr>
            <p:cNvPr id="1026" name=""/>
            <p:cNvSpPr/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  <a:miter lim="800000"/>
            </a:ln>
          </p:spPr>
        </p:sp>
        <p:grpSp>
          <p:nvGrpSpPr>
            <p:cNvPr id="1052" name=""/>
            <p:cNvGrpSpPr/>
            <p:nvPr/>
          </p:nvGrpSpPr>
          <p:grpSpPr>
            <a:xfrm>
              <a:off x="4458" y="2760"/>
              <a:ext cx="1190" cy="1417"/>
              <a:chOff x="4458" y="2760"/>
              <a:chExt cx="1190" cy="1417"/>
            </a:xfrm>
          </p:grpSpPr>
          <p:sp>
            <p:nvSpPr>
              <p:cNvPr id="1027" name=""/>
              <p:cNvSpPr/>
              <p:nvPr/>
            </p:nvSpPr>
            <p:spPr bwMode="ltGray">
              <a:xfrm>
                <a:off x="4614" y="2790"/>
                <a:ext cx="1034" cy="1273"/>
              </a:xfrm>
              <a:custGeom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cap="rnd">
                <a:noFill/>
                <a:miter lim="800000"/>
                <a:headEnd type="none" w="sm" len="sm"/>
                <a:tailEnd type="none" w="sm" len="sm"/>
              </a:ln>
            </p:spPr>
          </p:sp>
          <p:cxnSp>
            <p:nvCxnSpPr>
              <p:cNvPr id="1028" name=""/>
              <p:cNvCxnSpPr/>
              <p:nvPr/>
            </p:nvCxnSpPr>
            <p:spPr bwMode="ltGray">
              <a:xfrm flipV="1">
                <a:off x="4648" y="3872"/>
                <a:ext cx="85" cy="16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29" name=""/>
              <p:cNvCxnSpPr/>
              <p:nvPr/>
            </p:nvCxnSpPr>
            <p:spPr bwMode="ltGray">
              <a:xfrm flipV="1">
                <a:off x="5219" y="2883"/>
                <a:ext cx="18" cy="53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cxnSp>
            <p:nvCxnSpPr>
              <p:cNvPr id="1030" name=""/>
              <p:cNvCxnSpPr/>
              <p:nvPr/>
            </p:nvCxnSpPr>
            <p:spPr bwMode="ltGray">
              <a:xfrm flipV="1">
                <a:off x="5279" y="2760"/>
                <a:ext cx="18" cy="53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</a:ln>
            </p:spPr>
          </p:cxnSp>
          <p:sp>
            <p:nvSpPr>
              <p:cNvPr id="1031" name=""/>
              <p:cNvSpPr/>
              <p:nvPr/>
            </p:nvSpPr>
            <p:spPr bwMode="ltGray">
              <a:xfrm>
                <a:off x="4753" y="4067"/>
                <a:ext cx="604" cy="110"/>
              </a:xfrm>
              <a:custGeom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cap="rnd">
                <a:noFill/>
                <a:miter lim="800000"/>
                <a:headEnd type="none" w="sm" len="sm"/>
                <a:tailEnd type="none" w="sm" len="sm"/>
              </a:ln>
            </p:spPr>
          </p:sp>
          <p:sp>
            <p:nvSpPr>
              <p:cNvPr id="1032" name=""/>
              <p:cNvSpPr/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miter lim="800000"/>
              </a:ln>
            </p:spPr>
          </p:sp>
          <p:grpSp>
            <p:nvGrpSpPr>
              <p:cNvPr id="1051" name="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"/>
                <p:cNvSpPr/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4" name=""/>
                <p:cNvSpPr/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5" name=""/>
                <p:cNvSpPr/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6" name=""/>
                <p:cNvSpPr/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7" name=""/>
                <p:cNvSpPr/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8" name=""/>
                <p:cNvSpPr/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39" name=""/>
                <p:cNvSpPr/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0" name=""/>
                <p:cNvSpPr/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1" name=""/>
                <p:cNvSpPr/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2" name=""/>
                <p:cNvSpPr/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3" name=""/>
                <p:cNvSpPr/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4" name=""/>
                <p:cNvSpPr/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5" name=""/>
                <p:cNvSpPr/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6" name=""/>
                <p:cNvSpPr/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7" name=""/>
                <p:cNvSpPr/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8" name=""/>
                <p:cNvSpPr/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49" name=""/>
                <p:cNvSpPr/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  <p:sp>
              <p:nvSpPr>
                <p:cNvPr id="1050" name=""/>
                <p:cNvSpPr/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cap="rnd">
                  <a:noFill/>
                  <a:miter lim="800000"/>
                  <a:headEnd type="none" w="sm" len="sm"/>
                  <a:tailEnd type="none" w="sm" len="sm"/>
                </a:ln>
              </p:spPr>
            </p:sp>
          </p:grpSp>
        </p:grpSp>
      </p:grpSp>
      <p:sp>
        <p:nvSpPr>
          <p:cNvPr id="105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5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56" name=""/>
          <p:cNvSpPr/>
          <p:nvPr>
            <p:ph type="dt" sz="half" idx="2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/>
            <a:fld id="{D5644D60-BE89-4222-847D-57C315428AE7}" type="datetime1">
              <a:rPr sz="1400"/>
              <a:t>*</a:t>
            </a:fld>
            <a:endParaRPr sz="1400"/>
          </a:p>
        </p:txBody>
      </p:sp>
      <p:sp>
        <p:nvSpPr>
          <p:cNvPr id="1057" name=""/>
          <p:cNvSpPr/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ctr"/>
            <a:fld id="{F1CDE17D-EBA1-4BFF-A264-5B5198C98F55}" type="footer">
              <a:rPr sz="1400"/>
              <a:t>*</a:t>
            </a:fld>
            <a:endParaRPr sz="1400"/>
          </a:p>
        </p:txBody>
      </p:sp>
      <p:sp>
        <p:nvSpPr>
          <p:cNvPr id="1058" name=""/>
          <p:cNvSpPr/>
          <p:nvPr>
            <p:ph type="sldNum" sz="quarter" idx="4"/>
          </p:nvPr>
        </p:nvSpPr>
        <p:spPr>
          <a:xfrm>
            <a:off x="6553200" y="6399212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 anchor="ctr" anchorCtr="0">
            <a:noAutofit/>
          </a:bodyPr>
          <a:lstStyle/>
          <a:p>
            <a:pPr lvl="0" algn="r"/>
            <a:fld id="{A2F09828-03EA-454B-A9A1-292BBB23C6DB}" type="slidenum">
              <a:rPr sz="1400"/>
              <a:t>*</a:t>
            </a:fld>
            <a:endParaRPr sz="14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latin typeface="Times New Roman" pitchFamily="18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150000"/>
        <a:buFontTx/>
        <a:buChar char="•"/>
        <a:defRPr kumimoji="0" sz="3200" b="0" i="0" u="none" baseline="0">
          <a:solidFill>
            <a:schemeClr val="tx1"/>
          </a:solidFill>
          <a:latin typeface="Times New Roman" pitchFamily="18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latin typeface="Times New Roman" pitchFamily="18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Tx/>
        <a:buChar char="+"/>
        <a:defRPr kumimoji="0" sz="2400" b="0" i="0" u="none" baseline="0">
          <a:solidFill>
            <a:schemeClr val="tx1"/>
          </a:solidFill>
          <a:latin typeface="Times New Roman" pitchFamily="18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latin typeface="Times New Roman" pitchFamily="18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Tx/>
        <a:buChar char="•"/>
        <a:defRPr kumimoji="0" sz="2000" b="0" i="0" u="none" baseline="0">
          <a:solidFill>
            <a:schemeClr val="tx1"/>
          </a:solidFill>
          <a:latin typeface="Times New Roman" pitchFamily="18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Override" Target="../theme/themeOverride2.xml" /><Relationship Id="rId3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"/>
          <p:cNvSpPr/>
          <p:nvPr>
            <p:ph type="ctrTitle"/>
          </p:nvPr>
        </p:nvSpPr>
        <p:spPr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/>
          <a:p>
            <a:pPr lvl="0" eaLnBrk="0" hangingPunct="0"/>
            <a:r>
              <a:t>Operating Systems</a:t>
            </a:r>
          </a:p>
        </p:txBody>
      </p:sp>
      <p:sp>
        <p:nvSpPr>
          <p:cNvPr id="5123" name=""/>
          <p:cNvSpPr/>
          <p:nvPr>
            <p:ph type="subTitle" idx="1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/>
          <a:p>
            <a:pPr lvl="0" eaLnBrk="0" hangingPunct="0"/>
            <a:r>
              <a:t>Processes</a:t>
            </a:r>
          </a:p>
          <a:p>
            <a:pPr lvl="0" eaLnBrk="0" hangingPunct="0"/>
            <a:r>
              <a:t>(Ch 4.1)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1570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Context Switch</a:t>
            </a:r>
          </a:p>
        </p:txBody>
      </p:sp>
      <p:sp>
        <p:nvSpPr>
          <p:cNvPr id="621571" name=""/>
          <p:cNvSpPr/>
          <p:nvPr>
            <p:ph type="body" idx="1"/>
          </p:nvPr>
        </p:nvSpPr>
        <p:spPr>
          <a:xfrm>
            <a:off x="685800" y="1524000"/>
            <a:ext cx="7772400" cy="4552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Pure overhead</a:t>
            </a:r>
          </a:p>
          <a:p>
            <a:pPr lvl="0" eaLnBrk="0" hangingPunct="0"/>
            <a:r>
              <a:t>So … fast, fast, fast</a:t>
            </a:r>
          </a:p>
          <a:p>
            <a:pPr lvl="1" eaLnBrk="0" hangingPunct="0"/>
            <a:r>
              <a:t>typically 1 to 1000 microseconds</a:t>
            </a:r>
          </a:p>
          <a:p>
            <a:pPr lvl="0" eaLnBrk="0" hangingPunct="0"/>
            <a:r>
              <a:t>Sometimes special hardware to speed up</a:t>
            </a:r>
          </a:p>
          <a:p>
            <a:pPr lvl="0" eaLnBrk="0" hangingPunct="0"/>
            <a:r>
              <a:t>Real-Time wants worse case</a:t>
            </a:r>
          </a:p>
          <a:p>
            <a:pPr lvl="1" eaLnBrk="0" hangingPunct="0"/>
            <a:r>
              <a:t>RT Linux worse case sub 20 microseconds</a:t>
            </a:r>
          </a:p>
          <a:p>
            <a:pPr lvl="0" eaLnBrk="0" hangingPunct="0"/>
            <a:r>
              <a:rPr sz="2800"/>
              <a:t>How to decide when to switch contexts to another process is </a:t>
            </a:r>
            <a:r>
              <a:rPr sz="2800" i="1"/>
              <a:t>process scheduling</a:t>
            </a:r>
          </a:p>
        </p:txBody>
      </p:sp>
    </p:spTree>
  </p:cSld>
  <p:clrMapOvr>
    <a:masterClrMapping/>
  </p:clrMapOvr>
  <p:transition>
    <p:random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8978" name=""/>
          <p:cNvSpPr/>
          <p:nvPr>
            <p:ph type="title"/>
          </p:nvPr>
        </p:nvSpPr>
        <p:spPr>
          <a:xfrm>
            <a:off x="685800" y="457200"/>
            <a:ext cx="7772400" cy="381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Linux Context Switch Times</a:t>
            </a:r>
          </a:p>
        </p:txBody>
      </p:sp>
      <p:pic>
        <p:nvPicPr>
          <p:cNvPr id="6389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15362" cy="5114925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638981" name=""/>
          <p:cNvSpPr/>
          <p:nvPr/>
        </p:nvSpPr>
        <p:spPr>
          <a:xfrm>
            <a:off x="7543800" y="5670550"/>
            <a:ext cx="1419225" cy="1187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t>Measured</a:t>
            </a:r>
          </a:p>
          <a:p>
            <a:pPr lvl="0" eaLnBrk="1" hangingPunct="1"/>
            <a:r>
              <a:t>with </a:t>
            </a:r>
          </a:p>
          <a:p>
            <a:pPr lvl="0" eaLnBrk="1" hangingPunct="1"/>
            <a:r>
              <a:t>LMBench</a:t>
            </a:r>
          </a:p>
        </p:txBody>
      </p:sp>
      <p:sp>
        <p:nvSpPr>
          <p:cNvPr id="638982" name=""/>
          <p:cNvSpPr/>
          <p:nvPr/>
        </p:nvSpPr>
        <p:spPr>
          <a:xfrm>
            <a:off x="1752600" y="6400800"/>
            <a:ext cx="454025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t>(http://math.</a:t>
            </a:r>
            <a:r>
              <a:t>nmu</a:t>
            </a:r>
            <a:r>
              <a:t>.</a:t>
            </a:r>
            <a:r>
              <a:t>edu</a:t>
            </a:r>
            <a:r>
              <a:t>/~benchmark/)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5906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Processes in Linux</a:t>
            </a:r>
          </a:p>
        </p:txBody>
      </p:sp>
      <p:sp>
        <p:nvSpPr>
          <p:cNvPr id="635907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PCB is in </a:t>
            </a:r>
            <a:r>
              <a:rPr>
                <a:latin typeface="Courier New" pitchFamily="49" charset="0"/>
              </a:rPr>
              <a:t>struct </a:t>
            </a:r>
            <a:r>
              <a:rPr>
                <a:latin typeface="Courier New" pitchFamily="49" charset="0"/>
              </a:rPr>
              <a:t>task_</a:t>
            </a:r>
            <a:r>
              <a:rPr>
                <a:latin typeface="Courier New" pitchFamily="49" charset="0"/>
              </a:rPr>
              <a:t>struct</a:t>
            </a:r>
          </a:p>
          <a:p>
            <a:pPr lvl="1">
              <a:lnSpc>
                <a:spcPct val="90000"/>
              </a:lnSpc>
            </a:pPr>
            <a:r>
              <a:t>states: RUNNING, INTERRUPTIBLE, UNINTERRUPTIBLE</a:t>
            </a:r>
          </a:p>
          <a:p>
            <a:pPr lvl="1">
              <a:lnSpc>
                <a:spcPct val="90000"/>
              </a:lnSpc>
            </a:pPr>
            <a:r>
              <a:t>priority: when it runs</a:t>
            </a:r>
          </a:p>
          <a:p>
            <a:pPr lvl="1">
              <a:lnSpc>
                <a:spcPct val="90000"/>
              </a:lnSpc>
            </a:pPr>
            <a:r>
              <a:t>counter: how long it runs</a:t>
            </a:r>
          </a:p>
          <a:p>
            <a:pPr lvl="0">
              <a:lnSpc>
                <a:spcPct val="90000"/>
              </a:lnSpc>
            </a:pPr>
            <a:r>
              <a:t>Environment inherited from parent</a:t>
            </a:r>
          </a:p>
          <a:p>
            <a:pPr lvl="0">
              <a:lnSpc>
                <a:spcPct val="90000"/>
              </a:lnSpc>
            </a:pPr>
            <a:r>
              <a:t>NR_TASKS max, 2048</a:t>
            </a:r>
          </a:p>
          <a:p>
            <a:pPr lvl="1">
              <a:lnSpc>
                <a:spcPct val="90000"/>
              </a:lnSpc>
            </a:pPr>
            <a:r>
              <a:t>1/2 is max per user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36930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Processes in NT/2000</a:t>
            </a:r>
          </a:p>
        </p:txBody>
      </p:sp>
      <p:sp>
        <p:nvSpPr>
          <p:cNvPr id="636931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States: ready, standby (first in line), running, waiting, transition, terminated</a:t>
            </a:r>
          </a:p>
          <a:p>
            <a:pPr lvl="0"/>
            <a:r>
              <a:t>priority - when it runs</a:t>
            </a:r>
          </a:p>
          <a:p>
            <a:pPr lvl="0"/>
            <a:r>
              <a:t>Processes are composed of </a:t>
            </a:r>
            <a:r>
              <a:rPr i="1"/>
              <a:t>threads</a:t>
            </a:r>
            <a:endParaRPr i="1"/>
          </a:p>
          <a:p>
            <a:pPr lvl="1"/>
            <a:r>
              <a:t>(revisit threads after scheduling)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0723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Processes</a:t>
            </a:r>
          </a:p>
        </p:txBody>
      </p:sp>
      <p:sp>
        <p:nvSpPr>
          <p:cNvPr id="607235" name=""/>
          <p:cNvSpPr/>
          <p:nvPr>
            <p:ph type="body" idx="1"/>
          </p:nvPr>
        </p:nvSpPr>
        <p:spPr>
          <a:xfrm>
            <a:off x="685800" y="1657350"/>
            <a:ext cx="7772400" cy="19240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“A program in execution”</a:t>
            </a:r>
          </a:p>
          <a:p>
            <a:pPr lvl="0" eaLnBrk="0" hangingPunct="0"/>
            <a:r>
              <a:t>Modern computers allow several at once</a:t>
            </a:r>
          </a:p>
          <a:p>
            <a:pPr lvl="1" eaLnBrk="0" hangingPunct="0"/>
            <a:r>
              <a:t>“</a:t>
            </a:r>
            <a:r>
              <a:t>pseudoparallelism</a:t>
            </a:r>
            <a:r>
              <a:t>”</a:t>
            </a:r>
          </a:p>
        </p:txBody>
      </p:sp>
      <p:grpSp>
        <p:nvGrpSpPr>
          <p:cNvPr id="607236" name=""/>
          <p:cNvGrpSpPr/>
          <p:nvPr/>
        </p:nvGrpSpPr>
        <p:grpSpPr>
          <a:xfrm>
            <a:off x="1682750" y="3892550"/>
            <a:ext cx="825500" cy="673100"/>
            <a:chOff x="1060" y="2452"/>
            <a:chExt cx="520" cy="424"/>
          </a:xfrm>
        </p:grpSpPr>
        <p:sp>
          <p:nvSpPr>
            <p:cNvPr id="607237" name=""/>
            <p:cNvSpPr/>
            <p:nvPr/>
          </p:nvSpPr>
          <p:spPr>
            <a:xfrm>
              <a:off x="1060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38" name=""/>
            <p:cNvSpPr/>
            <p:nvPr/>
          </p:nvSpPr>
          <p:spPr>
            <a:xfrm>
              <a:off x="1214" y="2534"/>
              <a:ext cx="255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607239" name=""/>
          <p:cNvGrpSpPr/>
          <p:nvPr/>
        </p:nvGrpSpPr>
        <p:grpSpPr>
          <a:xfrm>
            <a:off x="1682750" y="4578350"/>
            <a:ext cx="825500" cy="977900"/>
            <a:chOff x="1060" y="2884"/>
            <a:chExt cx="520" cy="616"/>
          </a:xfrm>
        </p:grpSpPr>
        <p:sp>
          <p:nvSpPr>
            <p:cNvPr id="607240" name=""/>
            <p:cNvSpPr/>
            <p:nvPr/>
          </p:nvSpPr>
          <p:spPr>
            <a:xfrm>
              <a:off x="1060" y="2884"/>
              <a:ext cx="520" cy="6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41" name=""/>
            <p:cNvSpPr/>
            <p:nvPr/>
          </p:nvSpPr>
          <p:spPr>
            <a:xfrm>
              <a:off x="1214" y="3005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607242" name=""/>
          <p:cNvGrpSpPr/>
          <p:nvPr/>
        </p:nvGrpSpPr>
        <p:grpSpPr>
          <a:xfrm>
            <a:off x="1682750" y="5568950"/>
            <a:ext cx="825500" cy="673100"/>
            <a:chOff x="1060" y="3508"/>
            <a:chExt cx="520" cy="424"/>
          </a:xfrm>
        </p:grpSpPr>
        <p:sp>
          <p:nvSpPr>
            <p:cNvPr id="607243" name=""/>
            <p:cNvSpPr/>
            <p:nvPr/>
          </p:nvSpPr>
          <p:spPr>
            <a:xfrm>
              <a:off x="1060" y="3508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44" name=""/>
            <p:cNvSpPr/>
            <p:nvPr/>
          </p:nvSpPr>
          <p:spPr>
            <a:xfrm>
              <a:off x="1214" y="3590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C</a:t>
              </a:r>
            </a:p>
          </p:txBody>
        </p:sp>
      </p:grpSp>
      <p:cxnSp>
        <p:nvCxnSpPr>
          <p:cNvPr id="607245" name=""/>
          <p:cNvCxnSpPr/>
          <p:nvPr/>
        </p:nvCxnSpPr>
        <p:spPr>
          <a:xfrm flipV="1">
            <a:off x="1231900" y="4203700"/>
            <a:ext cx="738188" cy="5095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46" name=""/>
          <p:cNvCxnSpPr/>
          <p:nvPr/>
        </p:nvCxnSpPr>
        <p:spPr>
          <a:xfrm flipV="1">
            <a:off x="1231900" y="4889500"/>
            <a:ext cx="738188" cy="523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47" name=""/>
          <p:cNvCxnSpPr/>
          <p:nvPr/>
        </p:nvCxnSpPr>
        <p:spPr>
          <a:xfrm>
            <a:off x="1243012" y="5205412"/>
            <a:ext cx="661988" cy="5857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sp>
        <p:nvSpPr>
          <p:cNvPr id="607248" name=""/>
          <p:cNvSpPr/>
          <p:nvPr/>
        </p:nvSpPr>
        <p:spPr>
          <a:xfrm>
            <a:off x="0" y="4556125"/>
            <a:ext cx="1233488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Program</a:t>
            </a:r>
          </a:p>
          <a:p>
            <a:pPr lvl="0"/>
            <a:r>
              <a:t>Counter</a:t>
            </a:r>
          </a:p>
        </p:txBody>
      </p:sp>
      <p:grpSp>
        <p:nvGrpSpPr>
          <p:cNvPr id="607249" name=""/>
          <p:cNvGrpSpPr/>
          <p:nvPr/>
        </p:nvGrpSpPr>
        <p:grpSpPr>
          <a:xfrm>
            <a:off x="3054350" y="3892550"/>
            <a:ext cx="825500" cy="673100"/>
            <a:chOff x="1924" y="2452"/>
            <a:chExt cx="520" cy="424"/>
          </a:xfrm>
        </p:grpSpPr>
        <p:sp>
          <p:nvSpPr>
            <p:cNvPr id="607250" name=""/>
            <p:cNvSpPr/>
            <p:nvPr/>
          </p:nvSpPr>
          <p:spPr>
            <a:xfrm>
              <a:off x="1924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1" name=""/>
            <p:cNvSpPr/>
            <p:nvPr/>
          </p:nvSpPr>
          <p:spPr>
            <a:xfrm>
              <a:off x="2078" y="2534"/>
              <a:ext cx="255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A</a:t>
              </a:r>
            </a:p>
          </p:txBody>
        </p:sp>
      </p:grpSp>
      <p:grpSp>
        <p:nvGrpSpPr>
          <p:cNvPr id="607252" name=""/>
          <p:cNvGrpSpPr/>
          <p:nvPr/>
        </p:nvGrpSpPr>
        <p:grpSpPr>
          <a:xfrm>
            <a:off x="4044950" y="3892550"/>
            <a:ext cx="825500" cy="977900"/>
            <a:chOff x="2548" y="2452"/>
            <a:chExt cx="520" cy="616"/>
          </a:xfrm>
        </p:grpSpPr>
        <p:sp>
          <p:nvSpPr>
            <p:cNvPr id="607253" name=""/>
            <p:cNvSpPr/>
            <p:nvPr/>
          </p:nvSpPr>
          <p:spPr>
            <a:xfrm>
              <a:off x="2548" y="2452"/>
              <a:ext cx="520" cy="6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4" name=""/>
            <p:cNvSpPr/>
            <p:nvPr/>
          </p:nvSpPr>
          <p:spPr>
            <a:xfrm>
              <a:off x="2702" y="2573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B</a:t>
              </a:r>
            </a:p>
          </p:txBody>
        </p:sp>
      </p:grpSp>
      <p:grpSp>
        <p:nvGrpSpPr>
          <p:cNvPr id="607255" name=""/>
          <p:cNvGrpSpPr/>
          <p:nvPr/>
        </p:nvGrpSpPr>
        <p:grpSpPr>
          <a:xfrm>
            <a:off x="5035550" y="3892550"/>
            <a:ext cx="825500" cy="673100"/>
            <a:chOff x="3172" y="2452"/>
            <a:chExt cx="520" cy="424"/>
          </a:xfrm>
        </p:grpSpPr>
        <p:sp>
          <p:nvSpPr>
            <p:cNvPr id="607256" name=""/>
            <p:cNvSpPr/>
            <p:nvPr/>
          </p:nvSpPr>
          <p:spPr>
            <a:xfrm>
              <a:off x="3172" y="2452"/>
              <a:ext cx="520" cy="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07257" name=""/>
            <p:cNvSpPr/>
            <p:nvPr/>
          </p:nvSpPr>
          <p:spPr>
            <a:xfrm>
              <a:off x="3326" y="2534"/>
              <a:ext cx="24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C</a:t>
              </a:r>
            </a:p>
          </p:txBody>
        </p:sp>
      </p:grpSp>
      <p:cxnSp>
        <p:nvCxnSpPr>
          <p:cNvPr id="607258" name=""/>
          <p:cNvCxnSpPr/>
          <p:nvPr/>
        </p:nvCxnSpPr>
        <p:spPr>
          <a:xfrm flipH="1">
            <a:off x="3200400" y="4062412"/>
            <a:ext cx="0" cy="357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59" name=""/>
          <p:cNvCxnSpPr/>
          <p:nvPr/>
        </p:nvCxnSpPr>
        <p:spPr>
          <a:xfrm flipH="1">
            <a:off x="4191000" y="4062412"/>
            <a:ext cx="0" cy="738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60" name=""/>
          <p:cNvCxnSpPr/>
          <p:nvPr/>
        </p:nvCxnSpPr>
        <p:spPr>
          <a:xfrm flipH="1">
            <a:off x="5181600" y="4062412"/>
            <a:ext cx="0" cy="357188"/>
          </a:xfrm>
          <a:prstGeom prst="line">
            <a:avLst/>
          </a:prstGeom>
          <a:noFill/>
          <a:ln w="50800">
            <a:solidFill>
              <a:srgbClr val="FF9900"/>
            </a:solidFill>
            <a:miter lim="800000"/>
            <a:tailEnd type="stealth" len="lg"/>
          </a:ln>
        </p:spPr>
      </p:cxnSp>
      <p:cxnSp>
        <p:nvCxnSpPr>
          <p:cNvPr id="607261" name=""/>
          <p:cNvCxnSpPr/>
          <p:nvPr/>
        </p:nvCxnSpPr>
        <p:spPr>
          <a:xfrm flipH="1">
            <a:off x="6705600" y="4138612"/>
            <a:ext cx="0" cy="15001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</a:ln>
        </p:spPr>
      </p:cxnSp>
      <p:cxnSp>
        <p:nvCxnSpPr>
          <p:cNvPr id="607262" name=""/>
          <p:cNvCxnSpPr/>
          <p:nvPr/>
        </p:nvCxnSpPr>
        <p:spPr>
          <a:xfrm>
            <a:off x="6729412" y="5638800"/>
            <a:ext cx="2109788" cy="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07263" name=""/>
          <p:cNvSpPr/>
          <p:nvPr/>
        </p:nvSpPr>
        <p:spPr>
          <a:xfrm>
            <a:off x="6308725" y="4632325"/>
            <a:ext cx="3873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B</a:t>
            </a:r>
          </a:p>
        </p:txBody>
      </p:sp>
      <p:sp>
        <p:nvSpPr>
          <p:cNvPr id="607264" name=""/>
          <p:cNvSpPr/>
          <p:nvPr/>
        </p:nvSpPr>
        <p:spPr>
          <a:xfrm>
            <a:off x="6308725" y="4175125"/>
            <a:ext cx="4048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A</a:t>
            </a:r>
          </a:p>
        </p:txBody>
      </p:sp>
      <p:sp>
        <p:nvSpPr>
          <p:cNvPr id="607265" name=""/>
          <p:cNvSpPr/>
          <p:nvPr/>
        </p:nvSpPr>
        <p:spPr>
          <a:xfrm>
            <a:off x="6308725" y="5089525"/>
            <a:ext cx="3873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</a:t>
            </a:r>
          </a:p>
        </p:txBody>
      </p:sp>
      <p:cxnSp>
        <p:nvCxnSpPr>
          <p:cNvPr id="607266" name=""/>
          <p:cNvCxnSpPr/>
          <p:nvPr/>
        </p:nvCxnSpPr>
        <p:spPr>
          <a:xfrm>
            <a:off x="6958012" y="44196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7" name=""/>
          <p:cNvCxnSpPr/>
          <p:nvPr/>
        </p:nvCxnSpPr>
        <p:spPr>
          <a:xfrm>
            <a:off x="7415212" y="48768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8" name=""/>
          <p:cNvCxnSpPr/>
          <p:nvPr/>
        </p:nvCxnSpPr>
        <p:spPr>
          <a:xfrm>
            <a:off x="7872412" y="52578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cxnSp>
        <p:nvCxnSpPr>
          <p:cNvPr id="607269" name=""/>
          <p:cNvCxnSpPr/>
          <p:nvPr/>
        </p:nvCxnSpPr>
        <p:spPr>
          <a:xfrm>
            <a:off x="8329612" y="4419600"/>
            <a:ext cx="357188" cy="0"/>
          </a:xfrm>
          <a:prstGeom prst="line">
            <a:avLst/>
          </a:prstGeom>
          <a:noFill/>
          <a:ln w="50800">
            <a:solidFill>
              <a:srgbClr val="FFFF00"/>
            </a:solidFill>
            <a:miter lim="800000"/>
          </a:ln>
        </p:spPr>
      </p:cxnSp>
      <p:sp>
        <p:nvSpPr>
          <p:cNvPr id="607270" name=""/>
          <p:cNvSpPr/>
          <p:nvPr/>
        </p:nvSpPr>
        <p:spPr>
          <a:xfrm>
            <a:off x="3336925" y="5089525"/>
            <a:ext cx="23082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Conceptual View</a:t>
            </a:r>
          </a:p>
        </p:txBody>
      </p:sp>
      <p:sp>
        <p:nvSpPr>
          <p:cNvPr id="607271" name=""/>
          <p:cNvSpPr/>
          <p:nvPr/>
        </p:nvSpPr>
        <p:spPr>
          <a:xfrm>
            <a:off x="7223125" y="5699125"/>
            <a:ext cx="9032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Time </a:t>
            </a:r>
          </a:p>
        </p:txBody>
      </p:sp>
    </p:spTree>
  </p:cSld>
  <p:clrMapOvr>
    <a:masterClrMapping/>
  </p:clrMapOvr>
  <p:transition>
    <p:random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1330" name=""/>
          <p:cNvSpPr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Processes</a:t>
            </a:r>
          </a:p>
        </p:txBody>
      </p:sp>
      <p:sp>
        <p:nvSpPr>
          <p:cNvPr id="611331" name=""/>
          <p:cNvSpPr/>
          <p:nvPr>
            <p:ph type="body" idx="1"/>
          </p:nvPr>
        </p:nvSpPr>
        <p:spPr>
          <a:xfrm>
            <a:off x="685800" y="914400"/>
            <a:ext cx="7772400" cy="10096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“A program in execution”</a:t>
            </a:r>
          </a:p>
        </p:txBody>
      </p:sp>
      <p:sp>
        <p:nvSpPr>
          <p:cNvPr id="611332" name=""/>
          <p:cNvSpPr/>
          <p:nvPr/>
        </p:nvSpPr>
        <p:spPr>
          <a:xfrm>
            <a:off x="762000" y="4191000"/>
            <a:ext cx="7772400" cy="2667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92075" tIns="46038" rIns="92075" bIns="46038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marL="742950" lvl="1" indent="-285750">
              <a:spcBef>
                <a:spcPct val="20000"/>
              </a:spcBef>
              <a:buChar char="•"/>
            </a:pPr>
            <a:r>
              <a:rPr sz="2800"/>
              <a:t>“more” than a program:</a:t>
            </a:r>
            <a:r>
              <a:rPr sz="2800">
                <a:latin typeface="Courier New" pitchFamily="49" charset="0"/>
              </a:rPr>
              <a:t> ls</a:t>
            </a:r>
            <a:r>
              <a:rPr sz="2800">
                <a:latin typeface="Courier New" pitchFamily="49" charset="0"/>
              </a:rPr>
              <a:t>,</a:t>
            </a:r>
            <a:r>
              <a:rPr sz="2800">
                <a:latin typeface="Courier New" pitchFamily="49" charset="0"/>
              </a:rPr>
              <a:t> tcsh</a:t>
            </a:r>
            <a:endParaRPr sz="2800">
              <a:latin typeface="Courier New" pitchFamily="49" charset="0"/>
            </a:endParaRPr>
          </a:p>
          <a:p>
            <a:pPr marL="742950" lvl="1" indent="-285750">
              <a:spcBef>
                <a:spcPct val="20000"/>
              </a:spcBef>
              <a:buChar char="•"/>
            </a:pPr>
            <a:r>
              <a:rPr sz="2800"/>
              <a:t>“less” than a program:</a:t>
            </a:r>
            <a:r>
              <a:rPr sz="2800">
                <a:latin typeface="Courier New" pitchFamily="49" charset="0"/>
              </a:rPr>
              <a:t> gcc</a:t>
            </a:r>
            <a:r>
              <a:rPr sz="2800">
                <a:latin typeface="Courier New" pitchFamily="49" charset="0"/>
              </a:rPr>
              <a:t> blah.c</a:t>
            </a:r>
            <a:endParaRPr sz="280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sz="2800">
                <a:latin typeface="Courier New" pitchFamily="49" charset="0"/>
              </a:rPr>
              <a:t>(</a:t>
            </a:r>
            <a:r>
              <a:rPr sz="2800">
                <a:latin typeface="Courier New" pitchFamily="49" charset="0"/>
              </a:rPr>
              <a:t>cpp</a:t>
            </a:r>
            <a:r>
              <a:rPr sz="2800">
                <a:latin typeface="Courier New" pitchFamily="49" charset="0"/>
              </a:rPr>
              <a:t>, cc1, cc2,</a:t>
            </a:r>
            <a:r>
              <a:rPr sz="2800">
                <a:latin typeface="Courier New" pitchFamily="49" charset="0"/>
              </a:rPr>
              <a:t> ln</a:t>
            </a:r>
            <a:r>
              <a:rPr sz="2800">
                <a:latin typeface="Courier New" pitchFamily="49" charset="0"/>
              </a:rPr>
              <a:t> …)</a:t>
            </a:r>
            <a:endParaRPr sz="2800">
              <a:latin typeface="Courier New" pitchFamily="49" charset="0"/>
            </a:endParaRPr>
          </a:p>
          <a:p>
            <a:pPr marL="342900" lvl="0" indent="-342900">
              <a:spcBef>
                <a:spcPct val="20000"/>
              </a:spcBef>
              <a:buClr>
                <a:schemeClr val="tx2"/>
              </a:buClr>
              <a:buSzPct val="125000"/>
              <a:buChar char="•"/>
            </a:pPr>
            <a:r>
              <a:rPr sz="3200"/>
              <a:t>“A sequential stream of execution in it’s own address space”</a:t>
            </a:r>
            <a:endParaRPr sz="3200"/>
          </a:p>
        </p:txBody>
      </p:sp>
      <p:grpSp>
        <p:nvGrpSpPr>
          <p:cNvPr id="611333" name=""/>
          <p:cNvGrpSpPr/>
          <p:nvPr/>
        </p:nvGrpSpPr>
        <p:grpSpPr>
          <a:xfrm>
            <a:off x="1073150" y="1682750"/>
            <a:ext cx="2197100" cy="2336800"/>
            <a:chOff x="628" y="1396"/>
            <a:chExt cx="1384" cy="1472"/>
          </a:xfrm>
        </p:grpSpPr>
        <p:sp>
          <p:nvSpPr>
            <p:cNvPr id="611334" name=""/>
            <p:cNvSpPr/>
            <p:nvPr/>
          </p:nvSpPr>
          <p:spPr>
            <a:xfrm>
              <a:off x="628" y="1396"/>
              <a:ext cx="1384" cy="1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1335" name=""/>
            <p:cNvSpPr/>
            <p:nvPr/>
          </p:nvSpPr>
          <p:spPr>
            <a:xfrm>
              <a:off x="710" y="1430"/>
              <a:ext cx="1036" cy="143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rPr>
                  <a:latin typeface="Courier New" pitchFamily="49" charset="0"/>
                </a:rPr>
                <a:t>main() {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...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}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A() {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…</a:t>
              </a:r>
              <a:endParaRPr>
                <a:latin typeface="Courier New" pitchFamily="49" charset="0"/>
              </a:endParaRPr>
            </a:p>
            <a:p>
              <a:pPr lvl="0"/>
              <a:r>
                <a:rPr>
                  <a:latin typeface="Courier New" pitchFamily="49" charset="0"/>
                </a:rPr>
                <a:t>}</a:t>
              </a:r>
              <a:endParaRPr>
                <a:latin typeface="Courier New" pitchFamily="49" charset="0"/>
              </a:endParaRPr>
            </a:p>
          </p:txBody>
        </p:sp>
      </p:grpSp>
      <p:sp>
        <p:nvSpPr>
          <p:cNvPr id="611336" name=""/>
          <p:cNvSpPr/>
          <p:nvPr/>
        </p:nvSpPr>
        <p:spPr>
          <a:xfrm>
            <a:off x="4730750" y="1682750"/>
            <a:ext cx="3873500" cy="2197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37" name=""/>
          <p:cNvSpPr/>
          <p:nvPr/>
        </p:nvSpPr>
        <p:spPr>
          <a:xfrm>
            <a:off x="4860925" y="1736725"/>
            <a:ext cx="1644650" cy="2282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>
                <a:latin typeface="Courier New" pitchFamily="49" charset="0"/>
              </a:rPr>
              <a:t>main() {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...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}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A() {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…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}</a:t>
            </a:r>
            <a:endParaRPr>
              <a:latin typeface="Courier New" pitchFamily="49" charset="0"/>
            </a:endParaRPr>
          </a:p>
        </p:txBody>
      </p:sp>
      <p:sp>
        <p:nvSpPr>
          <p:cNvPr id="611338" name=""/>
          <p:cNvSpPr/>
          <p:nvPr/>
        </p:nvSpPr>
        <p:spPr>
          <a:xfrm>
            <a:off x="6788150" y="1911350"/>
            <a:ext cx="1511300" cy="5207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39" name=""/>
          <p:cNvSpPr/>
          <p:nvPr/>
        </p:nvSpPr>
        <p:spPr>
          <a:xfrm>
            <a:off x="7375525" y="1889125"/>
            <a:ext cx="827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Heap</a:t>
            </a:r>
          </a:p>
        </p:txBody>
      </p:sp>
      <p:sp>
        <p:nvSpPr>
          <p:cNvPr id="611340" name=""/>
          <p:cNvSpPr/>
          <p:nvPr/>
        </p:nvSpPr>
        <p:spPr>
          <a:xfrm>
            <a:off x="6788150" y="2673350"/>
            <a:ext cx="1511300" cy="10541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1341" name=""/>
          <p:cNvSpPr/>
          <p:nvPr/>
        </p:nvSpPr>
        <p:spPr>
          <a:xfrm>
            <a:off x="6842125" y="2879725"/>
            <a:ext cx="914400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>
                <a:latin typeface="Courier New" pitchFamily="49" charset="0"/>
              </a:rPr>
              <a:t>A</a:t>
            </a:r>
            <a:endParaRPr>
              <a:latin typeface="Courier New" pitchFamily="49" charset="0"/>
            </a:endParaRPr>
          </a:p>
          <a:p>
            <a:pPr lvl="0"/>
            <a:r>
              <a:rPr>
                <a:latin typeface="Courier New" pitchFamily="49" charset="0"/>
              </a:rPr>
              <a:t>main</a:t>
            </a:r>
            <a:endParaRPr>
              <a:latin typeface="Courier New" pitchFamily="49" charset="0"/>
            </a:endParaRPr>
          </a:p>
        </p:txBody>
      </p:sp>
      <p:sp>
        <p:nvSpPr>
          <p:cNvPr id="611342" name=""/>
          <p:cNvSpPr/>
          <p:nvPr/>
        </p:nvSpPr>
        <p:spPr>
          <a:xfrm>
            <a:off x="7375525" y="2727325"/>
            <a:ext cx="8604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Stack</a:t>
            </a:r>
          </a:p>
        </p:txBody>
      </p:sp>
    </p:spTree>
  </p:cSld>
  <p:clrMapOvr>
    <a:masterClrMapping/>
  </p:clrMapOvr>
  <p:transition>
    <p:random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3378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States</a:t>
            </a:r>
          </a:p>
        </p:txBody>
      </p:sp>
      <p:sp>
        <p:nvSpPr>
          <p:cNvPr id="613379" name=""/>
          <p:cNvSpPr/>
          <p:nvPr>
            <p:ph type="body" idx="1"/>
          </p:nvPr>
        </p:nvSpPr>
        <p:spPr>
          <a:xfrm>
            <a:off x="685800" y="1657350"/>
            <a:ext cx="7772400" cy="1238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t>Consider:</a:t>
            </a:r>
          </a:p>
          <a:p>
            <a:pPr lvl="1" eaLnBrk="0" hangingPunct="0">
              <a:buNone/>
            </a:pPr>
            <a:r>
              <a:rPr>
                <a:latin typeface="Courier New" pitchFamily="49" charset="0"/>
              </a:rPr>
              <a:t>cat /etc/</a:t>
            </a:r>
            <a:r>
              <a:rPr>
                <a:latin typeface="Courier New" pitchFamily="49" charset="0"/>
              </a:rPr>
              <a:t>passwd</a:t>
            </a:r>
            <a:r>
              <a:rPr>
                <a:latin typeface="Courier New" pitchFamily="49" charset="0"/>
              </a:rPr>
              <a:t> |</a:t>
            </a:r>
            <a:r>
              <a:rPr>
                <a:latin typeface="Courier New" pitchFamily="49" charset="0"/>
              </a:rPr>
              <a:t> grep claypool</a:t>
            </a:r>
            <a:endParaRPr>
              <a:latin typeface="Courier New" pitchFamily="49" charset="0"/>
            </a:endParaRPr>
          </a:p>
        </p:txBody>
      </p:sp>
      <p:grpSp>
        <p:nvGrpSpPr>
          <p:cNvPr id="613380" name=""/>
          <p:cNvGrpSpPr/>
          <p:nvPr/>
        </p:nvGrpSpPr>
        <p:grpSpPr>
          <a:xfrm>
            <a:off x="4806950" y="4806950"/>
            <a:ext cx="1739900" cy="673100"/>
            <a:chOff x="3028" y="3028"/>
            <a:chExt cx="1096" cy="424"/>
          </a:xfrm>
        </p:grpSpPr>
        <p:sp>
          <p:nvSpPr>
            <p:cNvPr id="613381" name=""/>
            <p:cNvSpPr/>
            <p:nvPr/>
          </p:nvSpPr>
          <p:spPr>
            <a:xfrm>
              <a:off x="3028" y="3028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2" name=""/>
            <p:cNvSpPr/>
            <p:nvPr/>
          </p:nvSpPr>
          <p:spPr>
            <a:xfrm>
              <a:off x="3254" y="3110"/>
              <a:ext cx="734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Waiting</a:t>
              </a:r>
            </a:p>
          </p:txBody>
        </p:sp>
      </p:grpSp>
      <p:grpSp>
        <p:nvGrpSpPr>
          <p:cNvPr id="613383" name=""/>
          <p:cNvGrpSpPr/>
          <p:nvPr/>
        </p:nvGrpSpPr>
        <p:grpSpPr>
          <a:xfrm>
            <a:off x="3359150" y="3359150"/>
            <a:ext cx="1739900" cy="673100"/>
            <a:chOff x="2116" y="2116"/>
            <a:chExt cx="1096" cy="424"/>
          </a:xfrm>
        </p:grpSpPr>
        <p:sp>
          <p:nvSpPr>
            <p:cNvPr id="613384" name=""/>
            <p:cNvSpPr/>
            <p:nvPr/>
          </p:nvSpPr>
          <p:spPr>
            <a:xfrm>
              <a:off x="2116" y="2116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5" name=""/>
            <p:cNvSpPr/>
            <p:nvPr/>
          </p:nvSpPr>
          <p:spPr>
            <a:xfrm>
              <a:off x="2342" y="2198"/>
              <a:ext cx="777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Running</a:t>
              </a:r>
            </a:p>
          </p:txBody>
        </p:sp>
      </p:grpSp>
      <p:grpSp>
        <p:nvGrpSpPr>
          <p:cNvPr id="613386" name=""/>
          <p:cNvGrpSpPr/>
          <p:nvPr/>
        </p:nvGrpSpPr>
        <p:grpSpPr>
          <a:xfrm>
            <a:off x="1682750" y="4730750"/>
            <a:ext cx="1739900" cy="673100"/>
            <a:chOff x="1060" y="2980"/>
            <a:chExt cx="1096" cy="424"/>
          </a:xfrm>
        </p:grpSpPr>
        <p:sp>
          <p:nvSpPr>
            <p:cNvPr id="613387" name=""/>
            <p:cNvSpPr/>
            <p:nvPr/>
          </p:nvSpPr>
          <p:spPr>
            <a:xfrm>
              <a:off x="1060" y="2980"/>
              <a:ext cx="1096" cy="42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3388" name=""/>
            <p:cNvSpPr/>
            <p:nvPr/>
          </p:nvSpPr>
          <p:spPr>
            <a:xfrm>
              <a:off x="1286" y="3062"/>
              <a:ext cx="607" cy="28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t>Ready</a:t>
              </a:r>
            </a:p>
          </p:txBody>
        </p:sp>
      </p:grpSp>
      <p:cxnSp>
        <p:nvCxnSpPr>
          <p:cNvPr id="613389" name=""/>
          <p:cNvCxnSpPr/>
          <p:nvPr/>
        </p:nvCxnSpPr>
        <p:spPr>
          <a:xfrm>
            <a:off x="938212" y="3910012"/>
            <a:ext cx="1119188" cy="8905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0" name=""/>
          <p:cNvSpPr/>
          <p:nvPr/>
        </p:nvSpPr>
        <p:spPr>
          <a:xfrm>
            <a:off x="288925" y="3336925"/>
            <a:ext cx="7604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New</a:t>
            </a:r>
          </a:p>
        </p:txBody>
      </p:sp>
      <p:cxnSp>
        <p:nvCxnSpPr>
          <p:cNvPr id="613391" name=""/>
          <p:cNvCxnSpPr/>
          <p:nvPr/>
        </p:nvCxnSpPr>
        <p:spPr>
          <a:xfrm flipV="1">
            <a:off x="2908300" y="3975100"/>
            <a:ext cx="661988" cy="7381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cxnSp>
        <p:nvCxnSpPr>
          <p:cNvPr id="613392" name=""/>
          <p:cNvCxnSpPr/>
          <p:nvPr/>
        </p:nvCxnSpPr>
        <p:spPr>
          <a:xfrm flipH="1">
            <a:off x="3224212" y="4062412"/>
            <a:ext cx="661988" cy="814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3" name=""/>
          <p:cNvSpPr/>
          <p:nvPr/>
        </p:nvSpPr>
        <p:spPr>
          <a:xfrm>
            <a:off x="1889125" y="3946525"/>
            <a:ext cx="126841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Dispatch</a:t>
            </a:r>
          </a:p>
        </p:txBody>
      </p:sp>
      <p:sp>
        <p:nvSpPr>
          <p:cNvPr id="613394" name=""/>
          <p:cNvSpPr/>
          <p:nvPr/>
        </p:nvSpPr>
        <p:spPr>
          <a:xfrm>
            <a:off x="3489325" y="4403725"/>
            <a:ext cx="12509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Interrupt</a:t>
            </a:r>
          </a:p>
        </p:txBody>
      </p:sp>
      <p:cxnSp>
        <p:nvCxnSpPr>
          <p:cNvPr id="613395" name=""/>
          <p:cNvCxnSpPr/>
          <p:nvPr/>
        </p:nvCxnSpPr>
        <p:spPr>
          <a:xfrm>
            <a:off x="4976812" y="3986212"/>
            <a:ext cx="814388" cy="814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6" name=""/>
          <p:cNvSpPr/>
          <p:nvPr/>
        </p:nvSpPr>
        <p:spPr>
          <a:xfrm>
            <a:off x="5394325" y="3946525"/>
            <a:ext cx="12588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I/O Wait</a:t>
            </a:r>
          </a:p>
        </p:txBody>
      </p:sp>
      <p:cxnSp>
        <p:nvCxnSpPr>
          <p:cNvPr id="613397" name=""/>
          <p:cNvCxnSpPr/>
          <p:nvPr/>
        </p:nvCxnSpPr>
        <p:spPr>
          <a:xfrm flipH="1" flipV="1">
            <a:off x="3441700" y="5118100"/>
            <a:ext cx="1271588" cy="523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398" name=""/>
          <p:cNvSpPr/>
          <p:nvPr/>
        </p:nvSpPr>
        <p:spPr>
          <a:xfrm>
            <a:off x="3336925" y="5241925"/>
            <a:ext cx="18510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I/O Complete</a:t>
            </a:r>
          </a:p>
        </p:txBody>
      </p:sp>
      <p:cxnSp>
        <p:nvCxnSpPr>
          <p:cNvPr id="613399" name=""/>
          <p:cNvCxnSpPr/>
          <p:nvPr/>
        </p:nvCxnSpPr>
        <p:spPr>
          <a:xfrm flipV="1">
            <a:off x="5041900" y="3289300"/>
            <a:ext cx="1423988" cy="204788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stealth"/>
          </a:ln>
        </p:spPr>
      </p:cxnSp>
      <p:sp>
        <p:nvSpPr>
          <p:cNvPr id="613400" name=""/>
          <p:cNvSpPr/>
          <p:nvPr/>
        </p:nvSpPr>
        <p:spPr>
          <a:xfrm>
            <a:off x="6689725" y="3032125"/>
            <a:ext cx="692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Exit</a:t>
            </a:r>
          </a:p>
        </p:txBody>
      </p:sp>
      <p:sp>
        <p:nvSpPr>
          <p:cNvPr id="613401" name=""/>
          <p:cNvSpPr/>
          <p:nvPr/>
        </p:nvSpPr>
        <p:spPr>
          <a:xfrm>
            <a:off x="1752600" y="5972175"/>
            <a:ext cx="5400675" cy="579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t" anchorCtr="0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1" hangingPunct="1"/>
            <a:r>
              <a:rPr sz="3200"/>
              <a:t>(Hey, you, show states in </a:t>
            </a:r>
            <a:r>
              <a:rPr sz="3200">
                <a:latin typeface="Courier New" pitchFamily="49" charset="0"/>
              </a:rPr>
              <a:t>top</a:t>
            </a:r>
            <a:r>
              <a:rPr sz="3200"/>
              <a:t>!)</a:t>
            </a:r>
            <a:endParaRPr sz="3200"/>
          </a:p>
        </p:txBody>
      </p:sp>
    </p:spTree>
  </p:cSld>
  <p:clrMapOvr>
    <a:masterClrMapping/>
  </p:clrMapOvr>
  <p:transition>
    <p:random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3618" name=""/>
          <p:cNvSpPr/>
          <p:nvPr>
            <p:ph type="title"/>
          </p:nvPr>
        </p:nvSpPr>
        <p:spPr>
          <a:xfrm>
            <a:off x="533400" y="285750"/>
            <a:ext cx="8153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Design Technique: State Machines</a:t>
            </a:r>
          </a:p>
        </p:txBody>
      </p:sp>
      <p:sp>
        <p:nvSpPr>
          <p:cNvPr id="623619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t>Process states</a:t>
            </a:r>
          </a:p>
          <a:p>
            <a:pPr lvl="0"/>
            <a:r>
              <a:t>Move from state to state based on events</a:t>
            </a:r>
          </a:p>
          <a:p>
            <a:pPr lvl="1"/>
            <a:r>
              <a:rPr i="1"/>
              <a:t>Reactive</a:t>
            </a:r>
            <a:r>
              <a:t> system</a:t>
            </a:r>
          </a:p>
          <a:p>
            <a:pPr lvl="0"/>
            <a:r>
              <a:t>Can be mechanically converted into a program</a:t>
            </a:r>
          </a:p>
          <a:p>
            <a:pPr lvl="0"/>
            <a:r>
              <a:t>Other example:</a:t>
            </a:r>
          </a:p>
          <a:p>
            <a:pPr lvl="1"/>
            <a:r>
              <a:t>string parsing, pre-processor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24642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t>Unix Process Creation</a:t>
            </a:r>
          </a:p>
        </p:txBody>
      </p:sp>
      <p:sp>
        <p:nvSpPr>
          <p:cNvPr id="624643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/>
              <a:t>System call: </a:t>
            </a:r>
            <a:r>
              <a:rPr sz="2800">
                <a:latin typeface="Courier New" pitchFamily="49" charset="0"/>
              </a:rPr>
              <a:t>fork()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creates (nearly) identical copy of process</a:t>
            </a:r>
            <a:endParaRPr sz="2400"/>
          </a:p>
          <a:p>
            <a:pPr lvl="1">
              <a:lnSpc>
                <a:spcPct val="90000"/>
              </a:lnSpc>
            </a:pPr>
            <a:r>
              <a:rPr sz="2400"/>
              <a:t>return value different for child/parent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System call: </a:t>
            </a:r>
            <a:r>
              <a:rPr sz="2800">
                <a:latin typeface="Courier New" pitchFamily="49" charset="0"/>
              </a:rPr>
              <a:t>exec()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over-write with new process address space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Shell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uses </a:t>
            </a:r>
            <a:r>
              <a:rPr sz="2400">
                <a:latin typeface="Courier New" pitchFamily="49" charset="0"/>
              </a:rPr>
              <a:t>fork()</a:t>
            </a:r>
            <a:r>
              <a:rPr sz="2400"/>
              <a:t> and </a:t>
            </a:r>
            <a:r>
              <a:rPr sz="2400">
                <a:latin typeface="Courier New" pitchFamily="49" charset="0"/>
              </a:rPr>
              <a:t>exec()</a:t>
            </a:r>
            <a:endParaRPr sz="240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sz="2400"/>
              <a:t>simple!</a:t>
            </a:r>
            <a:endParaRPr sz="2400"/>
          </a:p>
          <a:p>
            <a:pPr lvl="0">
              <a:lnSpc>
                <a:spcPct val="90000"/>
              </a:lnSpc>
            </a:pPr>
            <a:r>
              <a:rPr sz="2800"/>
              <a:t>(Hey, you, show demos!)</a:t>
            </a:r>
            <a:endParaRPr sz="2800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5426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Scheduler</a:t>
            </a:r>
          </a:p>
        </p:txBody>
      </p:sp>
      <p:sp>
        <p:nvSpPr>
          <p:cNvPr id="615427" name=""/>
          <p:cNvSpPr/>
          <p:nvPr/>
        </p:nvSpPr>
        <p:spPr>
          <a:xfrm>
            <a:off x="2216150" y="1530350"/>
            <a:ext cx="825500" cy="20447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28" name=""/>
          <p:cNvSpPr/>
          <p:nvPr/>
        </p:nvSpPr>
        <p:spPr>
          <a:xfrm>
            <a:off x="2270125" y="1646238"/>
            <a:ext cx="657225" cy="579438"/>
          </a:xfrm>
          <a:prstGeom prst="rect">
            <a:avLst/>
          </a:prstGeom>
          <a:solidFill>
            <a:srgbClr val="CC3300"/>
          </a:solidFill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cat</a:t>
            </a:r>
            <a:endParaRPr sz="3200"/>
          </a:p>
        </p:txBody>
      </p:sp>
      <p:sp>
        <p:nvSpPr>
          <p:cNvPr id="615429" name=""/>
          <p:cNvSpPr/>
          <p:nvPr/>
        </p:nvSpPr>
        <p:spPr>
          <a:xfrm>
            <a:off x="3054350" y="1530350"/>
            <a:ext cx="825500" cy="20447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30" name=""/>
          <p:cNvSpPr/>
          <p:nvPr/>
        </p:nvSpPr>
        <p:spPr>
          <a:xfrm>
            <a:off x="3184525" y="1646238"/>
            <a:ext cx="455612" cy="579438"/>
          </a:xfrm>
          <a:prstGeom prst="rect">
            <a:avLst/>
          </a:prstGeom>
          <a:solidFill>
            <a:srgbClr val="FF9900"/>
          </a:solidFill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ls</a:t>
            </a:r>
            <a:endParaRPr sz="3200"/>
          </a:p>
        </p:txBody>
      </p:sp>
      <p:grpSp>
        <p:nvGrpSpPr>
          <p:cNvPr id="615431" name=""/>
          <p:cNvGrpSpPr/>
          <p:nvPr/>
        </p:nvGrpSpPr>
        <p:grpSpPr>
          <a:xfrm>
            <a:off x="3892550" y="1530350"/>
            <a:ext cx="1130300" cy="2044700"/>
            <a:chOff x="2452" y="964"/>
            <a:chExt cx="712" cy="1288"/>
          </a:xfrm>
        </p:grpSpPr>
        <p:sp>
          <p:nvSpPr>
            <p:cNvPr id="615432" name=""/>
            <p:cNvSpPr/>
            <p:nvPr/>
          </p:nvSpPr>
          <p:spPr>
            <a:xfrm>
              <a:off x="2452" y="964"/>
              <a:ext cx="712" cy="1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5433" name=""/>
            <p:cNvSpPr/>
            <p:nvPr/>
          </p:nvSpPr>
          <p:spPr>
            <a:xfrm>
              <a:off x="2696" y="1037"/>
              <a:ext cx="308" cy="3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latin typeface="Times New Roman" pitchFamily="18" charset="0"/>
                </a:defRPr>
              </a:lvl5pPr>
            </a:lstStyle>
            <a:p>
              <a:pPr lvl="0"/>
              <a:r>
                <a:rPr sz="3200"/>
                <a:t>...</a:t>
              </a:r>
              <a:endParaRPr sz="3200"/>
            </a:p>
          </p:txBody>
        </p:sp>
      </p:grpSp>
      <p:sp>
        <p:nvSpPr>
          <p:cNvPr id="615434" name=""/>
          <p:cNvSpPr/>
          <p:nvPr/>
        </p:nvSpPr>
        <p:spPr>
          <a:xfrm>
            <a:off x="5035550" y="1530350"/>
            <a:ext cx="825500" cy="2044700"/>
          </a:xfrm>
          <a:prstGeom prst="rect">
            <a:avLst/>
          </a:prstGeom>
          <a:solidFill>
            <a:srgbClr val="990099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35" name=""/>
          <p:cNvSpPr/>
          <p:nvPr/>
        </p:nvSpPr>
        <p:spPr>
          <a:xfrm>
            <a:off x="5013325" y="1646238"/>
            <a:ext cx="8620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disk</a:t>
            </a:r>
            <a:endParaRPr sz="3200"/>
          </a:p>
        </p:txBody>
      </p:sp>
      <p:grpSp>
        <p:nvGrpSpPr>
          <p:cNvPr id="615436" name=""/>
          <p:cNvGrpSpPr/>
          <p:nvPr/>
        </p:nvGrpSpPr>
        <p:grpSpPr>
          <a:xfrm>
            <a:off x="5873750" y="1530350"/>
            <a:ext cx="825500" cy="2044700"/>
            <a:chOff x="3700" y="964"/>
            <a:chExt cx="520" cy="1288"/>
          </a:xfrm>
        </p:grpSpPr>
        <p:sp>
          <p:nvSpPr>
            <p:cNvPr id="615437" name=""/>
            <p:cNvSpPr/>
            <p:nvPr/>
          </p:nvSpPr>
          <p:spPr>
            <a:xfrm>
              <a:off x="3700" y="964"/>
              <a:ext cx="520" cy="1288"/>
            </a:xfrm>
            <a:prstGeom prst="rect">
              <a:avLst/>
            </a:prstGeom>
            <a:solidFill>
              <a:srgbClr val="9900FF"/>
            </a:solidFill>
            <a:ln w="12700">
              <a:solidFill>
                <a:schemeClr val="tx1"/>
              </a:solidFill>
              <a:miter lim="800000"/>
            </a:ln>
          </p:spPr>
        </p:sp>
        <p:sp>
          <p:nvSpPr>
            <p:cNvPr id="615438" name=""/>
            <p:cNvSpPr/>
            <p:nvPr/>
          </p:nvSpPr>
          <p:spPr>
            <a:xfrm>
              <a:off x="3878" y="1037"/>
              <a:ext cx="116" cy="365"/>
            </a:xfrm>
            <a:prstGeom prst="rect">
              <a:avLst/>
            </a:prstGeom>
            <a:solidFill>
              <a:srgbClr val="9900FF"/>
            </a:solidFill>
            <a:ln>
              <a:noFill/>
              <a:miter lim="800000"/>
            </a:ln>
          </p:spPr>
        </p:sp>
      </p:grpSp>
      <p:sp>
        <p:nvSpPr>
          <p:cNvPr id="615439" name=""/>
          <p:cNvSpPr/>
          <p:nvPr/>
        </p:nvSpPr>
        <p:spPr>
          <a:xfrm>
            <a:off x="2216150" y="3587750"/>
            <a:ext cx="4483100" cy="825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</p:sp>
      <p:sp>
        <p:nvSpPr>
          <p:cNvPr id="615440" name=""/>
          <p:cNvSpPr/>
          <p:nvPr/>
        </p:nvSpPr>
        <p:spPr>
          <a:xfrm>
            <a:off x="3641725" y="3703638"/>
            <a:ext cx="18097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>
                <a:solidFill>
                  <a:schemeClr val="bg2"/>
                </a:solidFill>
              </a:rPr>
              <a:t>Scheduler</a:t>
            </a:r>
            <a:endParaRPr sz="3200">
              <a:solidFill>
                <a:schemeClr val="bg2"/>
              </a:solidFill>
            </a:endParaRPr>
          </a:p>
        </p:txBody>
      </p:sp>
      <p:sp>
        <p:nvSpPr>
          <p:cNvPr id="615441" name=""/>
          <p:cNvSpPr/>
          <p:nvPr/>
        </p:nvSpPr>
        <p:spPr>
          <a:xfrm>
            <a:off x="6003925" y="1646238"/>
            <a:ext cx="70326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92075" tIns="46038" rIns="92075" bIns="46038">
            <a:sp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/>
            <a:r>
              <a:rPr sz="3200"/>
              <a:t>vid</a:t>
            </a:r>
            <a:endParaRPr sz="3200"/>
          </a:p>
        </p:txBody>
      </p:sp>
      <p:sp>
        <p:nvSpPr>
          <p:cNvPr id="615442" name=""/>
          <p:cNvSpPr/>
          <p:nvPr>
            <p:ph type="body" idx="1"/>
          </p:nvPr>
        </p:nvSpPr>
        <p:spPr>
          <a:xfrm>
            <a:off x="609600" y="4953000"/>
            <a:ext cx="7772400" cy="1200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lnSpc>
                <a:spcPct val="90000"/>
              </a:lnSpc>
            </a:pPr>
            <a:r>
              <a:rPr sz="2800"/>
              <a:t>All services are processes</a:t>
            </a:r>
            <a:endParaRPr sz="2800"/>
          </a:p>
          <a:p>
            <a:pPr lvl="0" eaLnBrk="0" hangingPunct="0">
              <a:lnSpc>
                <a:spcPct val="90000"/>
              </a:lnSpc>
            </a:pPr>
            <a:r>
              <a:rPr sz="2800"/>
              <a:t>Small scheduler handles interrupts, stopping and starting processes</a:t>
            </a:r>
            <a:endParaRPr sz="2800"/>
          </a:p>
        </p:txBody>
      </p:sp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7474" name=""/>
          <p:cNvSpPr/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Process Control Block</a:t>
            </a:r>
          </a:p>
        </p:txBody>
      </p:sp>
      <p:sp>
        <p:nvSpPr>
          <p:cNvPr id="617475" name=""/>
          <p:cNvSpPr/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/>
            <a:r>
              <a:rPr sz="2800"/>
              <a:t>Each process has a PCB</a:t>
            </a:r>
            <a:endParaRPr sz="2800"/>
          </a:p>
          <a:p>
            <a:pPr lvl="1" eaLnBrk="0" hangingPunct="0"/>
            <a:r>
              <a:rPr sz="2400"/>
              <a:t>state</a:t>
            </a:r>
            <a:endParaRPr sz="2400"/>
          </a:p>
          <a:p>
            <a:pPr lvl="1" eaLnBrk="0" hangingPunct="0"/>
            <a:r>
              <a:rPr sz="2400"/>
              <a:t>program counter</a:t>
            </a:r>
            <a:endParaRPr sz="2400"/>
          </a:p>
          <a:p>
            <a:pPr lvl="1" eaLnBrk="0" hangingPunct="0"/>
            <a:r>
              <a:rPr sz="2400"/>
              <a:t>registers</a:t>
            </a:r>
            <a:endParaRPr sz="2400"/>
          </a:p>
          <a:p>
            <a:pPr lvl="1" eaLnBrk="0" hangingPunct="0"/>
            <a:r>
              <a:rPr sz="2400"/>
              <a:t>memory management</a:t>
            </a:r>
            <a:endParaRPr sz="2400"/>
          </a:p>
          <a:p>
            <a:pPr lvl="1" eaLnBrk="0" hangingPunct="0"/>
            <a:r>
              <a:rPr sz="2400"/>
              <a:t>…</a:t>
            </a:r>
            <a:endParaRPr sz="2400"/>
          </a:p>
          <a:p>
            <a:pPr lvl="0" eaLnBrk="0" hangingPunct="0"/>
            <a:r>
              <a:rPr sz="2800"/>
              <a:t>OS keeps a table of PCB’s, one per process</a:t>
            </a:r>
            <a:endParaRPr sz="2800"/>
          </a:p>
          <a:p>
            <a:pPr lvl="0" eaLnBrk="0" hangingPunct="0"/>
            <a:r>
              <a:rPr sz="2800"/>
              <a:t>(Hey! Simple Operating System, “</a:t>
            </a:r>
            <a:r>
              <a:rPr sz="2800">
                <a:latin typeface="Courier New" pitchFamily="49" charset="0"/>
              </a:rPr>
              <a:t>system.h</a:t>
            </a:r>
            <a:r>
              <a:rPr sz="2800"/>
              <a:t>”)</a:t>
            </a:r>
            <a:endParaRPr sz="2800"/>
          </a:p>
        </p:txBody>
      </p:sp>
    </p:spTree>
  </p:cSld>
  <p:clrMapOvr>
    <a:masterClrMapping/>
  </p:clrMapOvr>
  <p:transition>
    <p:random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9522" name=""/>
          <p:cNvSpPr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0" i="0" u="none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 eaLnBrk="0" hangingPunct="0"/>
            <a:r>
              <a:t>Interrupt Handling</a:t>
            </a:r>
          </a:p>
        </p:txBody>
      </p:sp>
      <p:sp>
        <p:nvSpPr>
          <p:cNvPr id="619523" name=""/>
          <p:cNvSpPr/>
          <p:nvPr>
            <p:ph type="body" idx="1"/>
          </p:nvPr>
        </p:nvSpPr>
        <p:spPr>
          <a:xfrm>
            <a:off x="609600" y="1219200"/>
            <a:ext cx="82296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vert="horz" wrap="square" lIns="92075" tIns="46038" rIns="92075" bIns="46038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FontTx/>
              <a:buChar char="•"/>
              <a:defRPr kumimoji="0" lang="en-US" altLang="en-US" sz="3200" b="0" i="0" u="none" baseline="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+"/>
              <a:defRPr kumimoji="0" lang="en-US" altLang="en-US" sz="2400" b="0" i="0" u="none" baseline="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Char char="•"/>
              <a:defRPr kumimoji="0" lang="en-US" altLang="en-US" sz="2000" b="0" i="0" u="none" baseline="0">
                <a:solidFill>
                  <a:schemeClr val="tx1"/>
                </a:solidFill>
                <a:latin typeface="Times New Roman" pitchFamily="18" charset="0"/>
              </a:defRPr>
            </a:lvl5pPr>
          </a:lstStyle>
          <a:p>
            <a:pPr lvl="0" eaLnBrk="0" hangingPunct="0">
              <a:lnSpc>
                <a:spcPct val="90000"/>
              </a:lnSpc>
            </a:pPr>
            <a:r>
              <a:t>Stores program counter (hardware)</a:t>
            </a:r>
          </a:p>
          <a:p>
            <a:pPr lvl="0" eaLnBrk="0" hangingPunct="0">
              <a:lnSpc>
                <a:spcPct val="90000"/>
              </a:lnSpc>
            </a:pPr>
            <a:r>
              <a:t>Loads new program counter (hardware)</a:t>
            </a:r>
          </a:p>
          <a:p>
            <a:pPr lvl="1" eaLnBrk="0" hangingPunct="0">
              <a:lnSpc>
                <a:spcPct val="90000"/>
              </a:lnSpc>
            </a:pPr>
            <a:r>
              <a:t>jump to interrupt service procedure</a:t>
            </a:r>
          </a:p>
          <a:p>
            <a:pPr lvl="0" eaLnBrk="0" hangingPunct="0">
              <a:lnSpc>
                <a:spcPct val="90000"/>
              </a:lnSpc>
            </a:pPr>
            <a:r>
              <a:t>Save PCB information (assembly)</a:t>
            </a:r>
          </a:p>
          <a:p>
            <a:pPr lvl="0" eaLnBrk="0" hangingPunct="0">
              <a:lnSpc>
                <a:spcPct val="90000"/>
              </a:lnSpc>
            </a:pPr>
            <a:r>
              <a:t>Set up new stack (assembly)</a:t>
            </a:r>
          </a:p>
          <a:p>
            <a:pPr lvl="0" eaLnBrk="0" hangingPunct="0">
              <a:lnSpc>
                <a:spcPct val="90000"/>
              </a:lnSpc>
            </a:pPr>
            <a:r>
              <a:t>Set “</a:t>
            </a:r>
            <a:r>
              <a:rPr i="1"/>
              <a:t>waiting</a:t>
            </a:r>
            <a:r>
              <a:t>” process to “</a:t>
            </a:r>
            <a:r>
              <a:rPr i="1"/>
              <a:t>ready</a:t>
            </a:r>
            <a:r>
              <a:t>” (C)</a:t>
            </a:r>
          </a:p>
          <a:p>
            <a:pPr lvl="0" eaLnBrk="0" hangingPunct="0">
              <a:lnSpc>
                <a:spcPct val="90000"/>
              </a:lnSpc>
            </a:pPr>
            <a:r>
              <a:t>Scheduler (C)</a:t>
            </a:r>
          </a:p>
          <a:p>
            <a:pPr lvl="1" eaLnBrk="0" hangingPunct="0">
              <a:lnSpc>
                <a:spcPct val="90000"/>
              </a:lnSpc>
            </a:pPr>
            <a:r>
              <a:t>Newly awakened process</a:t>
            </a:r>
          </a:p>
          <a:p>
            <a:pPr lvl="2" eaLnBrk="0" hangingPunct="0">
              <a:lnSpc>
                <a:spcPct val="90000"/>
              </a:lnSpc>
            </a:pPr>
            <a:r>
              <a:t>Often called a </a:t>
            </a:r>
            <a:r>
              <a:rPr i="1"/>
              <a:t>context-switch</a:t>
            </a:r>
          </a:p>
          <a:p>
            <a:pPr lvl="1" eaLnBrk="0" hangingPunct="0">
              <a:lnSpc>
                <a:spcPct val="90000"/>
              </a:lnSpc>
            </a:pPr>
            <a:r>
              <a:t>Previously running process</a:t>
            </a:r>
          </a:p>
        </p:txBody>
      </p:sp>
    </p:spTree>
  </p:cSld>
  <p:clrMapOvr>
    <a:masterClrMapping/>
  </p:clrMapOvr>
  <p:transition>
    <p:random/>
  </p:transition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7.01.25"/>
  <p:tag name="AS_TITLE" val="Aspose.Slides for .NET 2.0"/>
  <p:tag name="AS_VERSION" val="17.1"/>
</p:tagLst>
</file>

<file path=ppt/theme/theme1.xml><?xml version="1.0" encoding="utf-8"?>
<a:theme xmlns:r="http://schemas.openxmlformats.org/officeDocument/2006/relationships" xmlns:a="http://schemas.openxmlformats.org/drawingml/2006/main" name=" overriden">
  <a:themeElements>
    <a:clrScheme name="">
      <a:dk1>
        <a:srgbClr val="0000FF"/>
      </a:dk1>
      <a:lt1>
        <a:srgbClr val="FFFFFF"/>
      </a:lt1>
      <a:dk2>
        <a:srgbClr val="000000"/>
      </a:dk2>
      <a:lt2>
        <a:srgbClr val="FFFF99"/>
      </a:lt2>
      <a:accent1>
        <a:srgbClr val="009966"/>
      </a:accent1>
      <a:accent2>
        <a:srgbClr val="00CC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9999FF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FF"/>
        </a:dk1>
        <a:lt1>
          <a:srgbClr val="FFFFFF"/>
        </a:lt1>
        <a:dk2>
          <a:srgbClr val="000000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80"/>
        </a:hlink>
        <a:folHlink>
          <a:srgbClr val="9999FF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003399"/>
        </a:dk2>
        <a:lt2>
          <a:srgbClr val="000080"/>
        </a:lt2>
        <a:accent1>
          <a:srgbClr val="9999FF"/>
        </a:accent1>
        <a:accent2>
          <a:srgbClr val="FF99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85ADFF"/>
        </a:hlink>
        <a:folHlink>
          <a:srgbClr val="00CCCC"/>
        </a:folHlink>
      </a:clrScheme>
    </a:extraClrScheme>
    <a:extraClrScheme>
      <a:clrScheme name="">
        <a:dk1>
          <a:srgbClr val="FFFFFF"/>
        </a:dk1>
        <a:lt1>
          <a:srgbClr val="000000"/>
        </a:lt1>
        <a:dk2>
          <a:srgbClr val="5F5F5F"/>
        </a:dk2>
        <a:lt2>
          <a:srgbClr val="000000"/>
        </a:lt2>
        <a:accent1>
          <a:srgbClr val="CBCBCB"/>
        </a:accent1>
        <a:accent2>
          <a:srgbClr val="96969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DDDD"/>
        </a:hlink>
        <a:folHlink>
          <a:srgbClr val="EAEAEA"/>
        </a:folHlink>
      </a:clrScheme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B2B2B2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">
    <a:dk1>
      <a:srgbClr val="0000FF"/>
    </a:dk1>
    <a:lt1>
      <a:srgbClr val="FFFFFF"/>
    </a:lt1>
    <a:dk2>
      <a:srgbClr val="000000"/>
    </a:dk2>
    <a:lt2>
      <a:srgbClr val="FFFF99"/>
    </a:lt2>
    <a:accent1>
      <a:srgbClr val="009966"/>
    </a:accent1>
    <a:accent2>
      <a:srgbClr val="00CCCC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80"/>
    </a:hlink>
    <a:folHlink>
      <a:srgbClr val="9999FF"/>
    </a:folHlink>
  </a:clr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">
    <a:dk1>
      <a:srgbClr val="0000FF"/>
    </a:dk1>
    <a:lt1>
      <a:srgbClr val="FFFFFF"/>
    </a:lt1>
    <a:dk2>
      <a:srgbClr val="000000"/>
    </a:dk2>
    <a:lt2>
      <a:srgbClr val="FFFF99"/>
    </a:lt2>
    <a:accent1>
      <a:srgbClr val="009966"/>
    </a:accent1>
    <a:accent2>
      <a:srgbClr val="00CCCC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80"/>
    </a:hlink>
    <a:folHlink>
      <a:srgbClr val="9999FF"/>
    </a:folHlink>
  </a:clrScheme>
</a:themeOverride>
</file>

<file path=docProps/app.xml><?xml version="1.0" encoding="utf-8"?>
<Properties xmlns:vt="http://schemas.openxmlformats.org/officeDocument/2006/docPropsVTypes" xmlns="http://schemas.openxmlformats.org/officeDocument/2006/extended-properties">
  <Company>WPI</Company>
  <PresentationFormat>On-screen Show (4:3)</PresentationFormat>
  <Paragraphs>127</Paragraphs>
  <Slides>13</Slides>
  <Notes>2</Notes>
  <TotalTime>10277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14">
      <vt:lpstr> overriden</vt:lpstr>
      <vt:lpstr>Operating Systems</vt:lpstr>
      <vt:lpstr>Processes</vt:lpstr>
      <vt:lpstr>Processes</vt:lpstr>
      <vt:lpstr>Process States</vt:lpstr>
      <vt:lpstr>Design Technique: State Machines</vt:lpstr>
      <vt:lpstr>Unix Process Creation</vt:lpstr>
      <vt:lpstr>Process Scheduler</vt:lpstr>
      <vt:lpstr>Process Control Block</vt:lpstr>
      <vt:lpstr>Interrupt Handling</vt:lpstr>
      <vt:lpstr>Context Switch</vt:lpstr>
      <vt:lpstr>Linux Context Switch Times</vt:lpstr>
      <vt:lpstr>Processes in Linux</vt:lpstr>
      <vt:lpstr>Processes in NT/2000</vt:lpstr>
    </vt:vector>
  </TitlesOfParts>
  <LinksUpToDate>0</LinksUpToDate>
  <SharedDoc>0</SharedDoc>
  <HyperlinksChanged>0</HyperlinksChanged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CS 502 Operating Systems</dc:title>
  <cp:revision>426</cp:revision>
  <cp:lastPrinted>2000-09-05T18:17:41.496</cp:lastPrinted>
  <dcterms:created xsi:type="dcterms:W3CDTF">1995-06-10T17:31:50Z</dcterms:created>
  <dcterms:modified xsi:type="dcterms:W3CDTF">2017-03-04T20:20:21Z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i4>1</vt:i4>
  </property>
  <property fmtid="{D5CDD505-2E9C-101B-9397-08002B2CF9AE}" pid="8" name="HomePage">
    <vt:lpwstr>http://www.cs.wpi.edu/~claypool</vt:lpwstr>
  </property>
  <property fmtid="{D5CDD505-2E9C-101B-9397-08002B2CF9AE}" pid="9" name="LinkColor">
    <vt:i4>16711782</vt:i4>
  </property>
  <property fmtid="{D5CDD505-2E9C-101B-9397-08002B2CF9AE}" pid="10" name="MailAddress">
    <vt:lpwstr>claypool@cs.wpi.edu</vt:lpwstr>
  </property>
  <property fmtid="{D5CDD505-2E9C-101B-9397-08002B2CF9AE}" pid="11" name="NavBtnPos">
    <vt:i4>1</vt:i4>
  </property>
  <property fmtid="{D5CDD505-2E9C-101B-9397-08002B2CF9AE}" pid="12" name="Other">
    <vt:lpwstr/>
  </property>
  <property fmtid="{D5CDD505-2E9C-101B-9397-08002B2CF9AE}" pid="13" name="OutputDir">
    <vt:lpwstr>c:\hack</vt:lpwstr>
  </property>
  <property fmtid="{D5CDD505-2E9C-101B-9397-08002B2CF9AE}" pid="14" name="ScreenSize">
    <vt:i4>3</vt:i4>
  </property>
  <property fmtid="{D5CDD505-2E9C-101B-9397-08002B2CF9AE}" pid="15" name="ScreenUsage">
    <vt:i4>3</vt:i4>
  </property>
  <property fmtid="{D5CDD505-2E9C-101B-9397-08002B2CF9AE}" pid="16" name="ShowNotes">
    <vt:bool>true</vt:bool>
  </property>
  <property fmtid="{D5CDD505-2E9C-101B-9397-08002B2CF9AE}" pid="17" name="TemplateType">
    <vt:i4>1</vt:i4>
  </property>
  <property fmtid="{D5CDD505-2E9C-101B-9397-08002B2CF9AE}" pid="18" name="TextColor">
    <vt:i4>0</vt:i4>
  </property>
  <property fmtid="{D5CDD505-2E9C-101B-9397-08002B2CF9AE}" pid="19" name="TransparentButton">
    <vt:i4>0</vt:i4>
  </property>
  <property fmtid="{D5CDD505-2E9C-101B-9397-08002B2CF9AE}" pid="20" name="UseBrowserColor">
    <vt:bool>true</vt:bool>
  </property>
  <property fmtid="{D5CDD505-2E9C-101B-9397-08002B2CF9AE}" pid="21" name="VisitedColor">
    <vt:i4>10040268</vt:i4>
  </property>
</Properties>
</file>