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  <p:sldId r:id="rId18" id="267"/>
    <p:sldId r:id="rId19" id="268"/>
    <p:sldId r:id="rId20" id="269"/>
    <p:sldId r:id="rId21" id="270"/>
    <p:sldId r:id="rId22" id="271"/>
    <p:sldId r:id="rId23" id="272"/>
    <p:sldId r:id="rId24" id="273"/>
    <p:sldId r:id="rId25" id="27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Operating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Chapter 6, CPU Scheduling (previously Chapter 5), contains new coverage of the Linux CFS scheduler and Windows user-mode scheduling</a:t>
            </a:r>
          </a:p>
          <a:p>
            <a:pPr>
              <a:defRPr sz="1800"/>
            </a:pPr>
            <a:r>
              <a:t>Coverage of real-time scheduling algorithms has also been integrated into this chapter</a:t>
            </a:r>
          </a:p>
          <a:p>
            <a:pPr>
              <a:defRPr sz="1800"/>
            </a:pPr>
            <a:r>
              <a:t>Chapter 7, Deadlocks, has no major changes</a:t>
            </a:r>
          </a:p>
          <a:p>
            <a:pPr>
              <a:defRPr sz="1800"/>
            </a:pPr>
            <a:r>
              <a:t>Chapter 8, Main Memory, includes new coverage of swapping on mobile systems and Intel 32and 64-bit architectures</a:t>
            </a:r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384300" cy="1612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12648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Dept of ISE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Cover- Chapter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 new section discusses ARM architecture</a:t>
            </a:r>
          </a:p>
          <a:p>
            <a:pPr>
              <a:defRPr sz="1800"/>
            </a:pPr>
            <a:r>
              <a:t>Additionally, the coverage of computing environments now includes mobile systems and cloud computing</a:t>
            </a:r>
          </a:p>
          <a:p>
            <a:pPr>
              <a:defRPr sz="1800"/>
            </a:pPr>
            <a:r>
              <a:t>We also have incorporated an overview of real-time systems</a:t>
            </a:r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384300" cy="1612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12648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Dept of ISE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Google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Chapter 4, Threads, supplies expanded coverage of parallelism and Amdahl   s law</a:t>
            </a:r>
          </a:p>
          <a:p>
            <a:pPr>
              <a:defRPr sz="1800"/>
            </a:pPr>
            <a:r>
              <a:t>It also provides a new section on implicit threading, including OpenMP and Apple   s Grand Central Dispatch</a:t>
            </a:r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384300" cy="1612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12648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Dept of ISE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Chapter 6, CPU Scheduling (previously Chapter 5), contains new coverage of the Linux CFS scheduler and Windows user-mode scheduling</a:t>
            </a:r>
          </a:p>
          <a:p>
            <a:pPr>
              <a:defRPr sz="1800"/>
            </a:pPr>
            <a:r>
              <a:t>Coverage of real-time scheduling algorithms has also been integrated into this chapter</a:t>
            </a:r>
          </a:p>
          <a:p>
            <a:pPr>
              <a:defRPr sz="1800"/>
            </a:pPr>
            <a:r>
              <a:t>Chapter 7, Deadlocks, has no major changes</a:t>
            </a:r>
          </a:p>
          <a:p>
            <a:pPr>
              <a:defRPr sz="1800"/>
            </a:pPr>
            <a:r>
              <a:t>Chapter 8, Main Memory, includes new coverage of swapping on mobile systems and Intel 32and 64-bit architectures</a:t>
            </a:r>
          </a:p>
          <a:p>
            <a:pPr>
              <a:defRPr sz="1800"/>
            </a:pPr>
            <a:r>
              <a:t>With information about current technologies</a:t>
            </a:r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384300" cy="1612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12648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Dept of ISE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Startup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Introduction  An operating system is a program that manages a computer   s hardware</a:t>
            </a:r>
          </a:p>
          <a:p>
            <a:pPr>
              <a:defRPr sz="1800"/>
            </a:pPr>
            <a:r>
              <a:t>An amazing aspect of operating systems is how they vary in accomplishing these tasks</a:t>
            </a:r>
          </a:p>
          <a:p>
            <a:pPr>
              <a:defRPr sz="1800"/>
            </a:pPr>
            <a:r>
              <a:t>We thus discuss the basic functions of system startup, I/O, and storage early in this chapter</a:t>
            </a:r>
          </a:p>
          <a:p>
            <a:pPr>
              <a:defRPr sz="1800"/>
            </a:pPr>
            <a:r>
              <a:t>To describe the basic organization of computer systems</a:t>
            </a:r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384300" cy="1612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12648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Dept of ISE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Computer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To provide a grand tour of the major components of operating systems</a:t>
            </a:r>
          </a:p>
          <a:p>
            <a:pPr>
              <a:defRPr sz="1800"/>
            </a:pPr>
            <a:r>
              <a:t>To give an overview of the many types of computing environments</a:t>
            </a:r>
          </a:p>
          <a:p>
            <a:pPr>
              <a:defRPr sz="1800"/>
            </a:pPr>
            <a:r>
              <a:t>To explore several open-source operating systems</a:t>
            </a:r>
          </a:p>
          <a:p>
            <a:pPr>
              <a:defRPr sz="1800"/>
            </a:pPr>
            <a:r>
              <a:t>CHAPTER OBJECTIVES  1C H A P T E R  3  4</a:t>
            </a:r>
          </a:p>
          <a:p>
            <a:pPr>
              <a:defRPr sz="1800"/>
            </a:pPr>
            <a:r>
              <a:t>What Operating Systems Do  Chapter 1 Introduction  We begin our discussion by looking at the operating system   s role in the overall computer system</a:t>
            </a:r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384300" cy="1612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12648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Dept of ISE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&lt;Please Fill In An Appropriate Title&gt;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 computer system can be divided roughly into four components: the hardware, the operating system, the application programs, and the users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The operating system controls the hardware and coordinates its use among the various application programs for the various users</a:t>
            </a:r>
          </a:p>
          <a:p>
            <a:pPr>
              <a:defRPr sz="1800"/>
            </a:pPr>
            <a:r>
              <a:t>The operating system provides the means for proper use of these resources in the operation of the computer system</a:t>
            </a:r>
          </a:p>
          <a:p>
            <a:pPr>
              <a:defRPr sz="1800"/>
            </a:pPr>
            <a:r>
              <a:t>An operating system is similar to a government</a:t>
            </a:r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384300" cy="1612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12648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Dept of ISE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 Editor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It simply provides an environment within which other programs can do useful work</a:t>
            </a:r>
          </a:p>
          <a:p>
            <a:pPr>
              <a:defRPr sz="1800"/>
            </a:pPr>
            <a:r>
              <a:t>User View The user   s view of the computer varies according to the interface being used</a:t>
            </a:r>
          </a:p>
          <a:p>
            <a:pPr>
              <a:defRPr sz="1800"/>
            </a:pPr>
            <a:r>
              <a:t>Most computer users sit in front of a PC, consisting of a monitor, keyboard, mouse, and system unit</a:t>
            </a:r>
          </a:p>
          <a:p>
            <a:pPr>
              <a:defRPr sz="1800"/>
            </a:pPr>
            <a:r>
              <a:t>Abstract view of the components of a computer system</a:t>
            </a:r>
          </a:p>
          <a:p>
            <a:pPr>
              <a:defRPr sz="1800"/>
            </a:pPr>
            <a:r>
              <a:t>User 1 compiler  user 2 assembler  user 3 text editor system and application programs operating system computer hardware          user n  database system  to monopolize its resources</a:t>
            </a:r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384300" cy="1612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12648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Dept of ISE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Multiple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But such systems are optimized for the single-user experience rather than the requirements of multiple users</a:t>
            </a:r>
          </a:p>
          <a:p>
            <a:pPr>
              <a:defRPr sz="1800"/>
            </a:pPr>
            <a:r>
              <a:t>In other cases, a user sits at a terminal connected to a mainframe or a minicomputer</a:t>
            </a:r>
          </a:p>
          <a:p>
            <a:pPr>
              <a:defRPr sz="1800"/>
            </a:pPr>
            <a:r>
              <a:t>These users share resources and may exchange information</a:t>
            </a:r>
          </a:p>
          <a:p>
            <a:pPr>
              <a:defRPr sz="1800"/>
            </a:pPr>
            <a:r>
              <a:t>These users have dedicated resources at their disposal, but they also share resources such as networking and servers, including    le, compute, and print servers</a:t>
            </a:r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384300" cy="1612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12648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Dept of ISE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Physical Keyboard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Recently, many varieties of mobile computers, such as smartphones and tablets, have come into fashion</a:t>
            </a:r>
          </a:p>
          <a:p>
            <a:pPr>
              <a:defRPr sz="1800"/>
            </a:pPr>
            <a:r>
              <a:t>Quite often, they are connected to networks through cellular or other wireless technologies</a:t>
            </a:r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384300" cy="1612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12648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Dept of ISE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Formal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Jpeg" /&gt; &lt;img src="/tmp/1_x</a:t>
            </a:r>
          </a:p>
          <a:p>
            <a:pPr>
              <a:defRPr sz="1800"/>
            </a:pPr>
            <a:r>
              <a:t>In that chapter, we also include an overview of the fundamental data structures that are prevalent in most operating systems</a:t>
            </a:r>
          </a:p>
          <a:p>
            <a:pPr>
              <a:defRPr sz="1800"/>
            </a:pPr>
            <a:r>
              <a:t>Concepts are presented using intuitive descriptions</a:t>
            </a:r>
          </a:p>
          <a:p>
            <a:pPr>
              <a:defRPr sz="1800"/>
            </a:pPr>
            <a:r>
              <a:t>Important theoretical results are covered, but formal proofs are largely omitted</a:t>
            </a:r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384300" cy="1612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12648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Dept of ISE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Fundamental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In place of proofs,    gures and examples are used to suggest why we should expect the result in question to be true</a:t>
            </a:r>
          </a:p>
          <a:p>
            <a:pPr>
              <a:defRPr sz="1800"/>
            </a:pPr>
            <a:r>
              <a:t>The fundamental concepts and algorithms covered in the book are often based on those used in both commercial and open-source operating systems</a:t>
            </a:r>
          </a:p>
          <a:p>
            <a:pPr>
              <a:defRPr sz="1800"/>
            </a:pPr>
            <a:r>
              <a:t>We also include examples of both Android and iOS, currently the two dominant mobile operating systems</a:t>
            </a:r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384300" cy="1612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12648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Dept of ISE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The presentation is motivational and explanatory in nature</a:t>
            </a:r>
          </a:p>
          <a:p>
            <a:pPr>
              <a:defRPr sz="1800"/>
            </a:pPr>
            <a:r>
              <a:t>Chapters 3 through 7 describe the process concept and concurrency as the heart of modern operating systems</a:t>
            </a:r>
          </a:p>
          <a:p>
            <a:pPr>
              <a:defRPr sz="1800"/>
            </a:pPr>
            <a:r>
              <a:t>A process is the unit of work in a system</a:t>
            </a:r>
          </a:p>
          <a:p>
            <a:pPr>
              <a:defRPr sz="1800"/>
            </a:pPr>
            <a:r>
              <a:t>Memory management</a:t>
            </a:r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384300" cy="1612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12648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Dept of ISE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Various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Chapters 8 and 9 deal with the management of main memory during the execution of a process</a:t>
            </a:r>
          </a:p>
          <a:p>
            <a:pPr>
              <a:defRPr sz="1800"/>
            </a:pPr>
            <a:r>
              <a:t>To improve both the utilization of the CPU and the speed of its response to its users, the computer must keep several processes in memory</a:t>
            </a:r>
          </a:p>
          <a:p>
            <a:pPr>
              <a:defRPr sz="1800"/>
            </a:pPr>
            <a:r>
              <a:t>There are many different memory-management schemes, re   ecting various approaches to memory management, and the effectiveness of a particular algorithm depends on the situation</a:t>
            </a:r>
          </a:p>
          <a:p>
            <a:pPr>
              <a:defRPr sz="1800"/>
            </a:pPr>
            <a:r>
              <a:t>Storage management</a:t>
            </a:r>
          </a:p>
          <a:p>
            <a:pPr>
              <a:defRPr sz="1800"/>
            </a:pPr>
            <a:r>
              <a:t>Chapters 10 through 13 describe how mass storage, the    le system, and I/O are handled in a modern computer system</a:t>
            </a:r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384300" cy="1612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12648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Dept of ISE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The    le system provides the mechanism for on-line storage of and access to both data and programs</a:t>
            </a:r>
          </a:p>
          <a:p>
            <a:pPr>
              <a:defRPr sz="1800"/>
            </a:pPr>
            <a:r>
              <a:t>We describe the classic internal algorithms and structures of storage management and provide a    rm practical understanding of the algorithms used   their properties, advantages, and disadvantages</a:t>
            </a:r>
          </a:p>
          <a:p>
            <a:pPr>
              <a:defRPr sz="1800"/>
            </a:pPr>
            <a:r>
              <a:t>Multicore systems</a:t>
            </a:r>
          </a:p>
          <a:p>
            <a:pPr>
              <a:defRPr sz="1800"/>
            </a:pPr>
            <a:r>
              <a:t>Virtualization  performance bottleneck, we also examine performance issues associated with I/O devices</a:t>
            </a:r>
          </a:p>
          <a:p>
            <a:pPr>
              <a:defRPr sz="1800"/>
            </a:pPr>
            <a:r>
              <a:t>Protection and security</a:t>
            </a:r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384300" cy="1612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12648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Dept of ISE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Protection is a mechanism for controlling the access of programs, processes, or users to computer-system resources</a:t>
            </a:r>
          </a:p>
          <a:p>
            <a:pPr>
              <a:defRPr sz="1800"/>
            </a:pPr>
            <a:r>
              <a:t>Included is an overview of the hardware and software techniques that make virtualization possible</a:t>
            </a:r>
          </a:p>
          <a:p>
            <a:pPr>
              <a:defRPr sz="1800"/>
            </a:pPr>
            <a:r>
              <a:t>Com), present detailed case studies of real operating systems, including Linux, Windows 7, FreeBSD, and Mach</a:t>
            </a:r>
          </a:p>
          <a:p>
            <a:pPr>
              <a:defRPr sz="1800"/>
            </a:pPr>
            <a:r>
              <a:t>Coverage of both Linux and Windows 7 are presented throughout this text</a:t>
            </a:r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384300" cy="1612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12648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Dept of ISE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However, the case studies provide much more detail</a:t>
            </a:r>
          </a:p>
          <a:p>
            <a:pPr>
              <a:defRPr sz="1800"/>
            </a:pPr>
            <a:r>
              <a:t>It is especially interesting to compare and contrast the design of these two very different systems</a:t>
            </a:r>
          </a:p>
          <a:p>
            <a:pPr>
              <a:defRPr sz="1800"/>
            </a:pPr>
            <a:r>
              <a:t>Chapter 20 brie   y describes a few other in   uential operating systems</a:t>
            </a:r>
          </a:p>
          <a:p>
            <a:pPr>
              <a:defRPr sz="1800"/>
            </a:pPr>
            <a:r>
              <a:t>Additionally, we have rewritten material in almost every chapter by bringing older material up to date and removing material that is no longer interesting or relevant</a:t>
            </a:r>
          </a:p>
          <a:p>
            <a:pPr>
              <a:defRPr sz="1800"/>
            </a:pPr>
            <a:r>
              <a:t>We have reordered the chapters on storage management and have moved up the presentation of process synchronization so that it appears before process scheduling</a:t>
            </a:r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384300" cy="1612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12648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Dept of ISE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Mobile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Most of these organizational changes are based on our experiences while teaching courses on operating systems</a:t>
            </a:r>
          </a:p>
          <a:p>
            <a:pPr>
              <a:defRPr sz="1800"/>
            </a:pPr>
            <a:r>
              <a:t>Additionally, the coverage of computing environments now includes mobile systems and cloud computing</a:t>
            </a:r>
          </a:p>
          <a:p>
            <a:pPr>
              <a:defRPr sz="1800"/>
            </a:pPr>
            <a:r>
              <a:t>We also have incorporated an overview of real-time systems</a:t>
            </a:r>
          </a:p>
          <a:p>
            <a:pPr>
              <a:defRPr sz="1800"/>
            </a:pPr>
            <a:r>
              <a:t>It also provides a new section on implicit threading, including OpenMP and Apple   s Grand Central Dispatch</a:t>
            </a:r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384300" cy="1612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0320" y="6126480"/>
            <a:ext cx="33832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300"/>
            </a:pPr>
            <a:r>
              <a:t>Dept of ISE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