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2"/>
  </p:normalViewPr>
  <p:slideViewPr>
    <p:cSldViewPr snapToGrid="0" snapToObjects="1">
      <p:cViewPr varScale="1">
        <p:scale>
          <a:sx n="104" d="100"/>
          <a:sy n="104" d="100"/>
        </p:scale>
        <p:origin x="36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11/9/17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11/9/17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lf-balancing_binary_search_tree" TargetMode="External"/><Relationship Id="rId4" Type="http://schemas.openxmlformats.org/officeDocument/2006/relationships/hyperlink" Target="https://en.wikipedia.org/wiki/Set_(abstract_data_type)" TargetMode="External"/><Relationship Id="rId5" Type="http://schemas.openxmlformats.org/officeDocument/2006/relationships/hyperlink" Target="https://en.wikipedia.org/wiki/Associative_array" TargetMode="External"/><Relationship Id="rId1" Type="http://schemas.openxmlformats.org/officeDocument/2006/relationships/slideLayout" Target="../slideLayouts/slideLayout2.xml"/><Relationship Id="rId2" Type="http://schemas.openxmlformats.org/officeDocument/2006/relationships/hyperlink" Target="https://en.wikipedia.org/wiki/Computer_scien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VL_tree" TargetMode="External"/><Relationship Id="rId4" Type="http://schemas.openxmlformats.org/officeDocument/2006/relationships/hyperlink" Target="https://en.wikipedia.org/wiki/Red-black_tree" TargetMode="External"/><Relationship Id="rId5" Type="http://schemas.openxmlformats.org/officeDocument/2006/relationships/hyperlink" Target="https://en.wikipedia.org/wiki/Order_statistic_tree" TargetMode="External"/><Relationship Id="rId6" Type="http://schemas.openxmlformats.org/officeDocument/2006/relationships/hyperlink" Target="https://en.wikipedia.org/wiki/Functional_programming" TargetMode="External"/><Relationship Id="rId7" Type="http://schemas.openxmlformats.org/officeDocument/2006/relationships/hyperlink" Target="https://en.wikipedia.org/wiki/MIT_Scheme" TargetMode="External"/><Relationship Id="rId8" Type="http://schemas.openxmlformats.org/officeDocument/2006/relationships/hyperlink" Target="https://en.wikipedia.org/wiki/SLIB" TargetMode="External"/><Relationship Id="rId1" Type="http://schemas.openxmlformats.org/officeDocument/2006/relationships/slideLayout" Target="../slideLayouts/slideLayout2.xml"/><Relationship Id="rId2" Type="http://schemas.openxmlformats.org/officeDocument/2006/relationships/hyperlink" Target="https://en.wikipedia.org/wiki/Tree_ro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Weight Balanced Trees</a:t>
            </a:r>
            <a:endParaRPr lang="en-US" dirty="0"/>
          </a:p>
        </p:txBody>
      </p:sp>
      <p:sp>
        <p:nvSpPr>
          <p:cNvPr id="3" name="Subtitle 2"/>
          <p:cNvSpPr>
            <a:spLocks noGrp="1"/>
          </p:cNvSpPr>
          <p:nvPr>
            <p:ph type="subTitle" idx="1"/>
          </p:nvPr>
        </p:nvSpPr>
        <p:spPr/>
        <p:txBody>
          <a:bodyPr/>
          <a:lstStyle/>
          <a:p>
            <a:r>
              <a:rPr lang="en-US" dirty="0" err="1" smtClean="0"/>
              <a:t>Dsa</a:t>
            </a:r>
            <a:r>
              <a:rPr lang="en-US" dirty="0" smtClean="0"/>
              <a:t> project </a:t>
            </a:r>
            <a:endParaRPr lang="en-US" dirty="0"/>
          </a:p>
        </p:txBody>
      </p:sp>
      <p:sp>
        <p:nvSpPr>
          <p:cNvPr id="4" name="TextBox 3"/>
          <p:cNvSpPr txBox="1"/>
          <p:nvPr/>
        </p:nvSpPr>
        <p:spPr>
          <a:xfrm rot="21386079">
            <a:off x="7619862" y="4387209"/>
            <a:ext cx="2896605" cy="1477328"/>
          </a:xfrm>
          <a:prstGeom prst="rect">
            <a:avLst/>
          </a:prstGeom>
          <a:noFill/>
        </p:spPr>
        <p:txBody>
          <a:bodyPr wrap="square" rtlCol="0">
            <a:spAutoFit/>
          </a:bodyPr>
          <a:lstStyle/>
          <a:p>
            <a:r>
              <a:rPr lang="en-US" dirty="0" smtClean="0"/>
              <a:t>Done By:</a:t>
            </a:r>
          </a:p>
          <a:p>
            <a:r>
              <a:rPr lang="en-US" dirty="0" smtClean="0"/>
              <a:t>Yash Dodjea -16It149</a:t>
            </a:r>
          </a:p>
          <a:p>
            <a:r>
              <a:rPr lang="en-US" dirty="0" smtClean="0"/>
              <a:t>Srinag Rao </a:t>
            </a:r>
            <a:r>
              <a:rPr lang="mr-IN" dirty="0" smtClean="0"/>
              <a:t>–</a:t>
            </a:r>
            <a:r>
              <a:rPr lang="en-US" dirty="0" smtClean="0"/>
              <a:t> 16IT14</a:t>
            </a:r>
          </a:p>
          <a:p>
            <a:r>
              <a:rPr lang="en-US" dirty="0" smtClean="0"/>
              <a:t>Shreyas S </a:t>
            </a:r>
            <a:r>
              <a:rPr lang="mr-IN" dirty="0" smtClean="0"/>
              <a:t>–</a:t>
            </a:r>
            <a:r>
              <a:rPr lang="en-US" dirty="0" smtClean="0"/>
              <a:t> 16IT135</a:t>
            </a:r>
          </a:p>
          <a:p>
            <a:r>
              <a:rPr lang="en-US" dirty="0" smtClean="0"/>
              <a:t>Bharath Raghunath - !6IT211</a:t>
            </a:r>
            <a:endParaRPr lang="en-US" dirty="0"/>
          </a:p>
        </p:txBody>
      </p:sp>
    </p:spTree>
    <p:extLst>
      <p:ext uri="{BB962C8B-B14F-4D97-AF65-F5344CB8AC3E}">
        <p14:creationId xmlns:p14="http://schemas.microsoft.com/office/powerpoint/2010/main" val="594542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76" y="352168"/>
            <a:ext cx="10396882" cy="1151965"/>
          </a:xfrm>
        </p:spPr>
        <p:txBody>
          <a:bodyPr/>
          <a:lstStyle/>
          <a:p>
            <a:r>
              <a:rPr lang="en-US" dirty="0" smtClean="0"/>
              <a:t>Introduction:</a:t>
            </a:r>
            <a:endParaRPr lang="en-US" dirty="0"/>
          </a:p>
        </p:txBody>
      </p:sp>
      <p:sp>
        <p:nvSpPr>
          <p:cNvPr id="3" name="Content Placeholder 2"/>
          <p:cNvSpPr>
            <a:spLocks noGrp="1"/>
          </p:cNvSpPr>
          <p:nvPr>
            <p:ph sz="quarter" idx="13"/>
          </p:nvPr>
        </p:nvSpPr>
        <p:spPr>
          <a:xfrm>
            <a:off x="564409" y="2545493"/>
            <a:ext cx="10394707" cy="3372790"/>
          </a:xfrm>
        </p:spPr>
        <p:txBody>
          <a:bodyPr/>
          <a:lstStyle/>
          <a:p>
            <a:r>
              <a:rPr lang="en-US" dirty="0"/>
              <a:t>In </a:t>
            </a:r>
            <a:r>
              <a:rPr lang="en-US" dirty="0">
                <a:hlinkClick r:id="rId2"/>
              </a:rPr>
              <a:t>computer science, </a:t>
            </a:r>
            <a:r>
              <a:rPr lang="en-US" b="1" dirty="0">
                <a:hlinkClick r:id="rId2"/>
              </a:rPr>
              <a:t>weight-balanced binary trees</a:t>
            </a:r>
            <a:r>
              <a:rPr lang="en-US" dirty="0">
                <a:hlinkClick r:id="rId2"/>
              </a:rPr>
              <a:t> (</a:t>
            </a:r>
            <a:r>
              <a:rPr lang="en-US" b="1" dirty="0">
                <a:hlinkClick r:id="rId2"/>
              </a:rPr>
              <a:t>WBTs</a:t>
            </a:r>
            <a:r>
              <a:rPr lang="en-US" dirty="0">
                <a:hlinkClick r:id="rId2"/>
              </a:rPr>
              <a:t>) are a type of </a:t>
            </a:r>
            <a:r>
              <a:rPr lang="en-US" dirty="0">
                <a:hlinkClick r:id="rId3"/>
              </a:rPr>
              <a:t>self-balancing binary search trees that can be used to implement </a:t>
            </a:r>
            <a:r>
              <a:rPr lang="en-US" dirty="0">
                <a:hlinkClick r:id="rId4"/>
              </a:rPr>
              <a:t>dynamic sets, </a:t>
            </a:r>
            <a:r>
              <a:rPr lang="en-US" dirty="0">
                <a:hlinkClick r:id="rId5"/>
              </a:rPr>
              <a:t>dictionaries (maps) and sequences</a:t>
            </a:r>
            <a:r>
              <a:rPr lang="en-US" dirty="0" smtClean="0">
                <a:hlinkClick r:id="rId5"/>
              </a:rPr>
              <a:t>.</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55802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Like other self-balancing trees, WBTs store bookkeeping information pertaining to balance in their nodes and perform </a:t>
            </a:r>
            <a:r>
              <a:rPr lang="en-US" dirty="0">
                <a:hlinkClick r:id="rId2"/>
              </a:rPr>
              <a:t>rotations to restore balance when it is disturbed by insertion or deletion operations. Specifically, each node stores the size of the subtree rooted at the node, and the sizes of left and right subtrees are kept within some factor of each other. Unlike the balance information in </a:t>
            </a:r>
            <a:r>
              <a:rPr lang="en-US" dirty="0">
                <a:hlinkClick r:id="rId3"/>
              </a:rPr>
              <a:t>AVL trees (which store the height of subtrees) and </a:t>
            </a:r>
            <a:r>
              <a:rPr lang="en-US" dirty="0">
                <a:hlinkClick r:id="rId4"/>
              </a:rPr>
              <a:t>red-black trees (which store a fictional "color" bit), the bookkeeping information in a WBT is an actually useful property for applications: the number of elements in a tree is equal to the size of its root, and the size information is exactly the information needed to implement the operations of an </a:t>
            </a:r>
            <a:r>
              <a:rPr lang="en-US" dirty="0">
                <a:hlinkClick r:id="rId5"/>
              </a:rPr>
              <a:t>order statistic tree, viz., getting the </a:t>
            </a:r>
            <a:r>
              <a:rPr lang="en-US" i="1" dirty="0">
                <a:hlinkClick r:id="rId5"/>
              </a:rPr>
              <a:t>n</a:t>
            </a:r>
            <a:r>
              <a:rPr lang="en-US" dirty="0">
                <a:hlinkClick r:id="rId5"/>
              </a:rPr>
              <a:t>'th largest element in a set or determining an element's index in sorted order</a:t>
            </a:r>
            <a:r>
              <a:rPr lang="en-US" dirty="0" smtClean="0">
                <a:hlinkClick r:id="rId5"/>
              </a:rPr>
              <a:t>.</a:t>
            </a:r>
            <a:endParaRPr lang="en-US" dirty="0">
              <a:hlinkClick r:id="rId5"/>
            </a:endParaRPr>
          </a:p>
          <a:p>
            <a:r>
              <a:rPr lang="en-US" dirty="0"/>
              <a:t>Weight-balanced trees are popular in the </a:t>
            </a:r>
            <a:r>
              <a:rPr lang="en-US" dirty="0">
                <a:hlinkClick r:id="rId6"/>
              </a:rPr>
              <a:t>functional programming community and are used to implement sets and maps in </a:t>
            </a:r>
            <a:r>
              <a:rPr lang="en-US" dirty="0">
                <a:hlinkClick r:id="rId7"/>
              </a:rPr>
              <a:t>MIT Scheme, </a:t>
            </a:r>
            <a:r>
              <a:rPr lang="en-US" dirty="0">
                <a:hlinkClick r:id="rId8"/>
              </a:rPr>
              <a:t>SLIB and implementations of </a:t>
            </a:r>
            <a:r>
              <a:rPr lang="en-US" dirty="0"/>
              <a:t>Haskell</a:t>
            </a:r>
            <a:r>
              <a:rPr lang="en-US" dirty="0" smtClean="0"/>
              <a:t>.</a:t>
            </a:r>
            <a:endParaRPr lang="en-US" dirty="0"/>
          </a:p>
        </p:txBody>
      </p:sp>
    </p:spTree>
    <p:extLst>
      <p:ext uri="{BB962C8B-B14F-4D97-AF65-F5344CB8AC3E}">
        <p14:creationId xmlns:p14="http://schemas.microsoft.com/office/powerpoint/2010/main" val="1746486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8" y="135925"/>
            <a:ext cx="3520348" cy="515592"/>
          </a:xfrm>
        </p:spPr>
        <p:txBody>
          <a:bodyPr>
            <a:normAutofit fontScale="90000"/>
          </a:bodyPr>
          <a:lstStyle/>
          <a:p>
            <a:r>
              <a:rPr lang="en-US" dirty="0" smtClean="0"/>
              <a:t>Description</a:t>
            </a:r>
            <a:endParaRPr lang="en-US" dirty="0"/>
          </a:p>
        </p:txBody>
      </p:sp>
      <p:sp>
        <p:nvSpPr>
          <p:cNvPr id="3" name="Content Placeholder 2"/>
          <p:cNvSpPr>
            <a:spLocks noGrp="1"/>
          </p:cNvSpPr>
          <p:nvPr>
            <p:ph sz="quarter" idx="13"/>
          </p:nvPr>
        </p:nvSpPr>
        <p:spPr>
          <a:xfrm>
            <a:off x="259492" y="651516"/>
            <a:ext cx="10821015" cy="4723069"/>
          </a:xfrm>
        </p:spPr>
        <p:txBody>
          <a:bodyPr/>
          <a:lstStyle/>
          <a:p>
            <a:r>
              <a:rPr lang="en-US" dirty="0"/>
              <a:t>A weight-balanced tree is a binary search tree that stores the sizes of </a:t>
            </a:r>
            <a:r>
              <a:rPr lang="en-US" dirty="0" err="1"/>
              <a:t>subtrees</a:t>
            </a:r>
            <a:r>
              <a:rPr lang="en-US" dirty="0"/>
              <a:t> in the nodes. That is, a node has fields</a:t>
            </a:r>
          </a:p>
          <a:p>
            <a:r>
              <a:rPr lang="en-US" i="1" dirty="0"/>
              <a:t>key</a:t>
            </a:r>
            <a:r>
              <a:rPr lang="en-US" dirty="0"/>
              <a:t>, of any ordered type</a:t>
            </a:r>
          </a:p>
          <a:p>
            <a:r>
              <a:rPr lang="en-US" i="1" dirty="0"/>
              <a:t>value</a:t>
            </a:r>
            <a:r>
              <a:rPr lang="en-US" dirty="0"/>
              <a:t> (optional, only for mappings)</a:t>
            </a:r>
          </a:p>
          <a:p>
            <a:r>
              <a:rPr lang="en-US" i="1" dirty="0"/>
              <a:t>left</a:t>
            </a:r>
            <a:r>
              <a:rPr lang="en-US" dirty="0"/>
              <a:t>, </a:t>
            </a:r>
            <a:r>
              <a:rPr lang="en-US" i="1" dirty="0"/>
              <a:t>right</a:t>
            </a:r>
            <a:r>
              <a:rPr lang="en-US" dirty="0"/>
              <a:t>, pointer to node</a:t>
            </a:r>
          </a:p>
          <a:p>
            <a:r>
              <a:rPr lang="en-US" i="1" dirty="0"/>
              <a:t>size</a:t>
            </a:r>
            <a:r>
              <a:rPr lang="en-US" dirty="0"/>
              <a:t>, of type integer.</a:t>
            </a:r>
            <a:endParaRPr lang="en-US" dirty="0"/>
          </a:p>
        </p:txBody>
      </p:sp>
    </p:spTree>
    <p:extLst>
      <p:ext uri="{BB962C8B-B14F-4D97-AF65-F5344CB8AC3E}">
        <p14:creationId xmlns:p14="http://schemas.microsoft.com/office/powerpoint/2010/main" val="751914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0" y="172995"/>
            <a:ext cx="11726562" cy="5399902"/>
          </a:xfrm>
        </p:spPr>
        <p:txBody>
          <a:bodyPr>
            <a:normAutofit/>
          </a:bodyPr>
          <a:lstStyle/>
          <a:p>
            <a:pPr marL="0" indent="0">
              <a:buNone/>
            </a:pPr>
            <a:r>
              <a:rPr lang="en-US" cap="none" dirty="0"/>
              <a:t>B</a:t>
            </a:r>
            <a:r>
              <a:rPr lang="en-US" cap="none" dirty="0" smtClean="0"/>
              <a:t>y definition, the size of a leaf  is zero. the size of an internal node </a:t>
            </a:r>
          </a:p>
          <a:p>
            <a:pPr marL="0" indent="0">
              <a:buNone/>
            </a:pPr>
            <a:r>
              <a:rPr lang="en-US" cap="none" dirty="0" smtClean="0"/>
              <a:t>(size[n] = size[</a:t>
            </a:r>
            <a:r>
              <a:rPr lang="en-US" cap="none" dirty="0" err="1" smtClean="0"/>
              <a:t>n.left</a:t>
            </a:r>
            <a:r>
              <a:rPr lang="en-US" cap="none" dirty="0" smtClean="0"/>
              <a:t>] + size[</a:t>
            </a:r>
            <a:r>
              <a:rPr lang="en-US" cap="none" dirty="0" err="1" smtClean="0"/>
              <a:t>n.right</a:t>
            </a:r>
            <a:r>
              <a:rPr lang="en-US" cap="none" dirty="0" smtClean="0"/>
              <a:t>] + 1)</a:t>
            </a:r>
          </a:p>
          <a:p>
            <a:pPr marL="0" indent="0">
              <a:buNone/>
            </a:pPr>
            <a:r>
              <a:rPr lang="en-US" cap="none" dirty="0" smtClean="0"/>
              <a:t> based on the size, </a:t>
            </a:r>
          </a:p>
          <a:p>
            <a:pPr marL="0" indent="0">
              <a:buNone/>
            </a:pPr>
            <a:r>
              <a:rPr lang="en-US" cap="none" dirty="0" smtClean="0"/>
              <a:t>weight[n] = size[n] + 1</a:t>
            </a:r>
          </a:p>
          <a:p>
            <a:pPr marL="0" indent="0">
              <a:buNone/>
            </a:pPr>
            <a:r>
              <a:rPr lang="en-US" cap="none" dirty="0" smtClean="0"/>
              <a:t>a node is </a:t>
            </a:r>
            <a:r>
              <a:rPr lang="en-US" i="1" cap="none" dirty="0" smtClean="0"/>
              <a:t>α</a:t>
            </a:r>
            <a:r>
              <a:rPr lang="en-US" cap="none" dirty="0" smtClean="0"/>
              <a:t>-weight-balanced if weight[</a:t>
            </a:r>
            <a:r>
              <a:rPr lang="en-US" cap="none" dirty="0" err="1" smtClean="0"/>
              <a:t>n.left</a:t>
            </a:r>
            <a:r>
              <a:rPr lang="en-US" cap="none" dirty="0" smtClean="0"/>
              <a:t>] ≥ α·weight[n] and weight[</a:t>
            </a:r>
            <a:r>
              <a:rPr lang="en-US" cap="none" dirty="0" err="1" smtClean="0"/>
              <a:t>n.right</a:t>
            </a:r>
            <a:r>
              <a:rPr lang="en-US" cap="none" dirty="0" smtClean="0"/>
              <a:t>] ≥ α·weight[n]</a:t>
            </a:r>
          </a:p>
          <a:p>
            <a:pPr marL="0" indent="0">
              <a:buNone/>
            </a:pPr>
            <a:endParaRPr lang="en-US" cap="none" dirty="0" smtClean="0"/>
          </a:p>
          <a:p>
            <a:pPr marL="0" indent="0">
              <a:buNone/>
            </a:pPr>
            <a:r>
              <a:rPr lang="en-US" cap="none" dirty="0" smtClean="0"/>
              <a:t>A &lt; 1 </a:t>
            </a:r>
            <a:r>
              <a:rPr lang="mr-IN" cap="none" dirty="0" smtClean="0"/>
              <a:t>–</a:t>
            </a:r>
            <a:r>
              <a:rPr lang="en-US" cap="none" dirty="0" smtClean="0"/>
              <a:t> 1/1.414</a:t>
            </a:r>
          </a:p>
          <a:p>
            <a:pPr marL="0" indent="0">
              <a:buNone/>
            </a:pPr>
            <a:r>
              <a:rPr lang="en-US" cap="none" dirty="0" smtClean="0"/>
              <a:t>Larger values of a produce a more balanced tree</a:t>
            </a:r>
          </a:p>
          <a:p>
            <a:pPr marL="0" indent="0">
              <a:buNone/>
            </a:pPr>
            <a:endParaRPr lang="en-US" cap="none" dirty="0"/>
          </a:p>
          <a:p>
            <a:pPr marL="0" indent="0">
              <a:buNone/>
            </a:pPr>
            <a:r>
              <a:rPr lang="en-US" cap="none" dirty="0" smtClean="0"/>
              <a:t>On Calculating the</a:t>
            </a:r>
          </a:p>
          <a:p>
            <a:pPr marL="0" indent="0">
              <a:buNone/>
            </a:pPr>
            <a:r>
              <a:rPr lang="en-US" cap="none" dirty="0" smtClean="0"/>
              <a:t> height is less than and  equal  </a:t>
            </a:r>
            <a:r>
              <a:rPr lang="en-US" cap="none" smtClean="0"/>
              <a:t>to  O(log n )</a:t>
            </a:r>
            <a:endParaRPr lang="en-US" dirty="0" smtClean="0"/>
          </a:p>
          <a:p>
            <a:pPr marL="0" indent="0">
              <a:buNone/>
            </a:pPr>
            <a:endParaRPr lang="en-US" dirty="0"/>
          </a:p>
        </p:txBody>
      </p:sp>
    </p:spTree>
    <p:extLst>
      <p:ext uri="{BB962C8B-B14F-4D97-AF65-F5344CB8AC3E}">
        <p14:creationId xmlns:p14="http://schemas.microsoft.com/office/powerpoint/2010/main" val="1815985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19</TotalTime>
  <Words>388</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Impact</vt:lpstr>
      <vt:lpstr>Mangal</vt:lpstr>
      <vt:lpstr>Arial</vt:lpstr>
      <vt:lpstr>Main Event</vt:lpstr>
      <vt:lpstr> Weight Balanced Trees</vt:lpstr>
      <vt:lpstr>Introduction:</vt:lpstr>
      <vt:lpstr>HOW it works?</vt:lpstr>
      <vt:lpstr>Description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Weight Balanced Trees</dc:title>
  <dc:creator>BHARATH RAGHUNATH</dc:creator>
  <cp:lastModifiedBy>BHARATH RAGHUNATH</cp:lastModifiedBy>
  <cp:revision>3</cp:revision>
  <dcterms:created xsi:type="dcterms:W3CDTF">2017-11-09T17:01:57Z</dcterms:created>
  <dcterms:modified xsi:type="dcterms:W3CDTF">2017-11-09T17:21:31Z</dcterms:modified>
</cp:coreProperties>
</file>