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44"/>
  </p:notesMasterIdLst>
  <p:sldIdLst>
    <p:sldId id="1864" r:id="rId5"/>
    <p:sldId id="1916" r:id="rId6"/>
    <p:sldId id="1846" r:id="rId7"/>
    <p:sldId id="1845" r:id="rId8"/>
    <p:sldId id="1875" r:id="rId9"/>
    <p:sldId id="1868" r:id="rId10"/>
    <p:sldId id="1869" r:id="rId11"/>
    <p:sldId id="1870" r:id="rId12"/>
    <p:sldId id="1848" r:id="rId13"/>
    <p:sldId id="1878" r:id="rId14"/>
    <p:sldId id="1879" r:id="rId15"/>
    <p:sldId id="1910" r:id="rId16"/>
    <p:sldId id="1911" r:id="rId17"/>
    <p:sldId id="1912" r:id="rId18"/>
    <p:sldId id="1913" r:id="rId19"/>
    <p:sldId id="1881" r:id="rId20"/>
    <p:sldId id="1883" r:id="rId21"/>
    <p:sldId id="1884" r:id="rId22"/>
    <p:sldId id="1882" r:id="rId23"/>
    <p:sldId id="1908" r:id="rId24"/>
    <p:sldId id="1885" r:id="rId25"/>
    <p:sldId id="1886" r:id="rId26"/>
    <p:sldId id="1887" r:id="rId27"/>
    <p:sldId id="1890" r:id="rId28"/>
    <p:sldId id="1891" r:id="rId29"/>
    <p:sldId id="1892" r:id="rId30"/>
    <p:sldId id="1893" r:id="rId31"/>
    <p:sldId id="1894" r:id="rId32"/>
    <p:sldId id="1897" r:id="rId33"/>
    <p:sldId id="1898" r:id="rId34"/>
    <p:sldId id="1899" r:id="rId35"/>
    <p:sldId id="1900" r:id="rId36"/>
    <p:sldId id="1901" r:id="rId37"/>
    <p:sldId id="1904" r:id="rId38"/>
    <p:sldId id="1905" r:id="rId39"/>
    <p:sldId id="1906" r:id="rId40"/>
    <p:sldId id="1907" r:id="rId41"/>
    <p:sldId id="1915" r:id="rId42"/>
    <p:sldId id="1858" r:id="rId4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68"/>
    <a:srgbClr val="007788"/>
    <a:srgbClr val="297C2A"/>
    <a:srgbClr val="FE4387"/>
    <a:srgbClr val="FF2625"/>
    <a:srgbClr val="F69000"/>
    <a:srgbClr val="01C2D1"/>
    <a:srgbClr val="D6D734"/>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724" autoAdjust="0"/>
  </p:normalViewPr>
  <p:slideViewPr>
    <p:cSldViewPr snapToGrid="0">
      <p:cViewPr varScale="1">
        <p:scale>
          <a:sx n="78" d="100"/>
          <a:sy n="78" d="100"/>
        </p:scale>
        <p:origin x="468" y="54"/>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520744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file:///D:\KLE\4th%20Sem\Data%20Mining%20and%20Analytics\EDA_Project\WHOQOL-BREF%20and%20Scoring%20Instructions%20(1).pd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file:///D:\KLE\4th%20Sem\Data%20Mining%20and%20Analytics\170-VIP-Camp-Patient-Details3.csv"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02090" y="2077996"/>
            <a:ext cx="6220101" cy="1410366"/>
          </a:xfrm>
        </p:spPr>
        <p:txBody>
          <a:bodyPr anchor="ctr">
            <a:noAutofit/>
          </a:bodyPr>
          <a:lstStyle/>
          <a:p>
            <a:r>
              <a:rPr lang="en-US" altLang="en-US" sz="6000" dirty="0">
                <a:solidFill>
                  <a:schemeClr val="accent2"/>
                </a:solidFill>
              </a:rPr>
              <a:t>Quality of</a:t>
            </a:r>
            <a:r>
              <a:rPr lang="en-US" altLang="en-US" sz="6000" dirty="0"/>
              <a:t> </a:t>
            </a:r>
            <a:r>
              <a:rPr lang="en-US" altLang="en-US" sz="6000" dirty="0">
                <a:solidFill>
                  <a:schemeClr val="accent2"/>
                </a:solidFill>
              </a:rPr>
              <a:t>Life </a:t>
            </a:r>
            <a:r>
              <a:rPr lang="en-US" altLang="en-US" sz="6000" dirty="0">
                <a:solidFill>
                  <a:srgbClr val="FF0000"/>
                </a:solidFill>
              </a:rPr>
              <a:t>Data Analysis</a:t>
            </a:r>
          </a:p>
        </p:txBody>
      </p:sp>
      <p:sp>
        <p:nvSpPr>
          <p:cNvPr id="2" name="TextBox 1">
            <a:extLst>
              <a:ext uri="{FF2B5EF4-FFF2-40B4-BE49-F238E27FC236}">
                <a16:creationId xmlns:a16="http://schemas.microsoft.com/office/drawing/2014/main" id="{D989E826-5FD1-E3D3-4C07-73150A4014ED}"/>
              </a:ext>
            </a:extLst>
          </p:cNvPr>
          <p:cNvSpPr txBox="1"/>
          <p:nvPr/>
        </p:nvSpPr>
        <p:spPr>
          <a:xfrm>
            <a:off x="5189838" y="5442200"/>
            <a:ext cx="6277232" cy="1631216"/>
          </a:xfrm>
          <a:prstGeom prst="rect">
            <a:avLst/>
          </a:prstGeom>
          <a:noFill/>
        </p:spPr>
        <p:txBody>
          <a:bodyPr wrap="square" rtlCol="0">
            <a:spAutoFit/>
          </a:bodyPr>
          <a:lstStyle/>
          <a:p>
            <a:r>
              <a:rPr lang="en-US" sz="2000" dirty="0">
                <a:solidFill>
                  <a:schemeClr val="bg1">
                    <a:lumMod val="85000"/>
                  </a:schemeClr>
                </a:solidFill>
                <a:latin typeface="Bahnschrift SemiBold" panose="020B0502040204020203" pitchFamily="34" charset="0"/>
              </a:rPr>
              <a:t>Neeraj NK	 </a:t>
            </a:r>
            <a:r>
              <a:rPr lang="en-US" sz="2000">
                <a:solidFill>
                  <a:schemeClr val="bg1">
                    <a:lumMod val="85000"/>
                  </a:schemeClr>
                </a:solidFill>
                <a:latin typeface="Bahnschrift SemiBold" panose="020B0502040204020203" pitchFamily="34" charset="0"/>
              </a:rPr>
              <a:t>01FE20BCS134     </a:t>
            </a:r>
            <a:r>
              <a:rPr lang="en-US" sz="2000" dirty="0">
                <a:solidFill>
                  <a:schemeClr val="bg1">
                    <a:lumMod val="85000"/>
                  </a:schemeClr>
                </a:solidFill>
                <a:latin typeface="Bahnschrift SemiBold" panose="020B0502040204020203" pitchFamily="34" charset="0"/>
              </a:rPr>
              <a:t>312</a:t>
            </a:r>
          </a:p>
          <a:p>
            <a:r>
              <a:rPr lang="en-US" sz="2000" dirty="0">
                <a:solidFill>
                  <a:schemeClr val="bg1">
                    <a:lumMod val="85000"/>
                  </a:schemeClr>
                </a:solidFill>
                <a:latin typeface="Bahnschrift SemiBold" panose="020B0502040204020203" pitchFamily="34" charset="0"/>
              </a:rPr>
              <a:t>Anoop Patil	 01FE20BCS138 </a:t>
            </a:r>
            <a:r>
              <a:rPr lang="en-US" sz="2000">
                <a:solidFill>
                  <a:schemeClr val="bg1">
                    <a:lumMod val="85000"/>
                  </a:schemeClr>
                </a:solidFill>
                <a:latin typeface="Bahnschrift SemiBold" panose="020B0502040204020203" pitchFamily="34" charset="0"/>
              </a:rPr>
              <a:t>	   315</a:t>
            </a:r>
            <a:endParaRPr lang="en-US" sz="2000" dirty="0">
              <a:solidFill>
                <a:schemeClr val="bg1">
                  <a:lumMod val="85000"/>
                </a:schemeClr>
              </a:solidFill>
              <a:latin typeface="Bahnschrift SemiBold" panose="020B0502040204020203" pitchFamily="34" charset="0"/>
            </a:endParaRPr>
          </a:p>
          <a:p>
            <a:r>
              <a:rPr lang="en-US" sz="2000" dirty="0">
                <a:solidFill>
                  <a:schemeClr val="bg1">
                    <a:lumMod val="85000"/>
                  </a:schemeClr>
                </a:solidFill>
                <a:latin typeface="Bahnschrift SemiBold" panose="020B0502040204020203" pitchFamily="34" charset="0"/>
              </a:rPr>
              <a:t>Shreyas Joshi	 01FE20BCS145</a:t>
            </a:r>
            <a:r>
              <a:rPr lang="en-US" sz="2000">
                <a:solidFill>
                  <a:schemeClr val="bg1">
                    <a:lumMod val="85000"/>
                  </a:schemeClr>
                </a:solidFill>
                <a:latin typeface="Bahnschrift SemiBold" panose="020B0502040204020203" pitchFamily="34" charset="0"/>
              </a:rPr>
              <a:t>	   322</a:t>
            </a:r>
            <a:endParaRPr lang="en-US" sz="2000" dirty="0">
              <a:solidFill>
                <a:schemeClr val="bg1">
                  <a:lumMod val="85000"/>
                </a:schemeClr>
              </a:solidFill>
              <a:latin typeface="Bahnschrift SemiBold" panose="020B0502040204020203" pitchFamily="34" charset="0"/>
            </a:endParaRPr>
          </a:p>
          <a:p>
            <a:r>
              <a:rPr lang="en-US" sz="2000" dirty="0">
                <a:solidFill>
                  <a:schemeClr val="bg1">
                    <a:lumMod val="85000"/>
                  </a:schemeClr>
                </a:solidFill>
                <a:latin typeface="Bahnschrift SemiBold" panose="020B0502040204020203" pitchFamily="34" charset="0"/>
              </a:rPr>
              <a:t>Kiran Patil	 01FE20BCS151</a:t>
            </a:r>
            <a:r>
              <a:rPr lang="en-US" sz="2000">
                <a:solidFill>
                  <a:schemeClr val="bg1">
                    <a:lumMod val="85000"/>
                  </a:schemeClr>
                </a:solidFill>
                <a:latin typeface="Bahnschrift SemiBold" panose="020B0502040204020203" pitchFamily="34" charset="0"/>
              </a:rPr>
              <a:t>	   328</a:t>
            </a:r>
            <a:endParaRPr lang="en-IN" sz="2000" dirty="0">
              <a:solidFill>
                <a:schemeClr val="bg1">
                  <a:lumMod val="85000"/>
                </a:schemeClr>
              </a:solidFill>
              <a:latin typeface="Bahnschrift SemiBold" panose="020B0502040204020203" pitchFamily="34" charset="0"/>
            </a:endParaRPr>
          </a:p>
          <a:p>
            <a:endParaRPr lang="en-IN" sz="2000" dirty="0"/>
          </a:p>
        </p:txBody>
      </p:sp>
      <p:sp>
        <p:nvSpPr>
          <p:cNvPr id="3" name="TextBox 2">
            <a:extLst>
              <a:ext uri="{FF2B5EF4-FFF2-40B4-BE49-F238E27FC236}">
                <a16:creationId xmlns:a16="http://schemas.microsoft.com/office/drawing/2014/main" id="{7FD1D02C-47D9-35B2-4AA4-B752D26437DF}"/>
              </a:ext>
            </a:extLst>
          </p:cNvPr>
          <p:cNvSpPr txBox="1"/>
          <p:nvPr/>
        </p:nvSpPr>
        <p:spPr>
          <a:xfrm>
            <a:off x="5189838" y="4748905"/>
            <a:ext cx="1618735" cy="461665"/>
          </a:xfrm>
          <a:prstGeom prst="rect">
            <a:avLst/>
          </a:prstGeom>
          <a:noFill/>
        </p:spPr>
        <p:txBody>
          <a:bodyPr wrap="square" rtlCol="0">
            <a:spAutoFit/>
          </a:bodyPr>
          <a:lstStyle/>
          <a:p>
            <a:r>
              <a:rPr lang="en-IN" sz="2400" b="1" dirty="0">
                <a:solidFill>
                  <a:schemeClr val="bg1">
                    <a:lumMod val="75000"/>
                    <a:lumOff val="25000"/>
                  </a:schemeClr>
                </a:solidFill>
              </a:rPr>
              <a:t>TEAM</a:t>
            </a:r>
            <a:r>
              <a:rPr lang="en-IN" sz="2400" b="1" dirty="0">
                <a:solidFill>
                  <a:srgbClr val="FF0000"/>
                </a:solidFill>
              </a:rPr>
              <a:t> </a:t>
            </a:r>
            <a:r>
              <a:rPr lang="en-IN" sz="2400" b="1" dirty="0">
                <a:solidFill>
                  <a:schemeClr val="bg1">
                    <a:lumMod val="75000"/>
                    <a:lumOff val="25000"/>
                  </a:schemeClr>
                </a:solidFill>
              </a:rPr>
              <a:t>05</a:t>
            </a:r>
          </a:p>
        </p:txBody>
      </p:sp>
      <p:sp>
        <p:nvSpPr>
          <p:cNvPr id="4" name="TextBox 3"/>
          <p:cNvSpPr txBox="1"/>
          <p:nvPr/>
        </p:nvSpPr>
        <p:spPr>
          <a:xfrm>
            <a:off x="6419572" y="616727"/>
            <a:ext cx="4604793" cy="830997"/>
          </a:xfrm>
          <a:prstGeom prst="rect">
            <a:avLst/>
          </a:prstGeom>
          <a:noFill/>
        </p:spPr>
        <p:txBody>
          <a:bodyPr wrap="square" rtlCol="0">
            <a:spAutoFit/>
          </a:bodyPr>
          <a:lstStyle/>
          <a:p>
            <a:r>
              <a:rPr lang="en-US" sz="2800" b="1">
                <a:ln w="0"/>
                <a:solidFill>
                  <a:schemeClr val="accent1"/>
                </a:solidFill>
                <a:effectLst>
                  <a:outerShdw blurRad="38100" dist="25400" dir="5400000" algn="ctr" rotWithShape="0">
                    <a:srgbClr val="6E747A">
                      <a:alpha val="43000"/>
                    </a:srgbClr>
                  </a:outerShdw>
                </a:effectLst>
                <a:latin typeface="+mn-lt"/>
              </a:rPr>
              <a:t>EDA COURSE PROJECT</a:t>
            </a:r>
          </a:p>
          <a:p>
            <a:r>
              <a:rPr lang="en-US" sz="2000" b="1" dirty="0">
                <a:ln w="0"/>
                <a:solidFill>
                  <a:schemeClr val="accent1"/>
                </a:solidFill>
                <a:effectLst>
                  <a:outerShdw blurRad="38100" dist="25400" dir="5400000" algn="ctr" rotWithShape="0">
                    <a:srgbClr val="6E747A">
                      <a:alpha val="43000"/>
                    </a:srgbClr>
                  </a:outerShdw>
                </a:effectLst>
                <a:latin typeface="+mn-lt"/>
              </a:rPr>
              <a:t>                         </a:t>
            </a:r>
            <a:r>
              <a:rPr lang="en-US" sz="2000" b="1" dirty="0">
                <a:ln w="0"/>
                <a:solidFill>
                  <a:srgbClr val="0070C0"/>
                </a:solidFill>
                <a:effectLst>
                  <a:outerShdw blurRad="38100" dist="25400" dir="5400000" algn="ctr" rotWithShape="0">
                    <a:srgbClr val="6E747A">
                      <a:alpha val="43000"/>
                    </a:srgbClr>
                  </a:outerShdw>
                </a:effectLst>
                <a:latin typeface="+mn-lt"/>
              </a:rPr>
              <a:t>ON</a:t>
            </a:r>
            <a:r>
              <a:rPr lang="en-US" sz="2000" b="1" dirty="0">
                <a:ln w="0"/>
                <a:solidFill>
                  <a:schemeClr val="accent1"/>
                </a:solidFill>
                <a:effectLst>
                  <a:outerShdw blurRad="38100" dist="25400" dir="5400000" algn="ctr" rotWithShape="0">
                    <a:srgbClr val="6E747A">
                      <a:alpha val="43000"/>
                    </a:srgbClr>
                  </a:outerShdw>
                </a:effectLst>
                <a:latin typeface="+mn-lt"/>
              </a:rPr>
              <a:t> </a:t>
            </a:r>
            <a:endParaRPr lang="en-IN" sz="2000" b="1" dirty="0">
              <a:latin typeface="+mn-lt"/>
            </a:endParaRPr>
          </a:p>
        </p:txBody>
      </p:sp>
      <p:sp>
        <p:nvSpPr>
          <p:cNvPr id="6" name="TextBox 5">
            <a:extLst>
              <a:ext uri="{FF2B5EF4-FFF2-40B4-BE49-F238E27FC236}">
                <a16:creationId xmlns:a16="http://schemas.microsoft.com/office/drawing/2014/main" id="{518BF62B-D09F-9DB2-97E5-ED410C614CE2}"/>
              </a:ext>
            </a:extLst>
          </p:cNvPr>
          <p:cNvSpPr txBox="1"/>
          <p:nvPr/>
        </p:nvSpPr>
        <p:spPr>
          <a:xfrm>
            <a:off x="5999205" y="3756454"/>
            <a:ext cx="3663779" cy="923330"/>
          </a:xfrm>
          <a:prstGeom prst="rect">
            <a:avLst/>
          </a:prstGeom>
          <a:noFill/>
        </p:spPr>
        <p:txBody>
          <a:bodyPr wrap="square" rtlCol="0">
            <a:spAutoFit/>
          </a:bodyPr>
          <a:lstStyle/>
          <a:p>
            <a:r>
              <a:rPr lang="en-IN" b="1" dirty="0">
                <a:solidFill>
                  <a:schemeClr val="bg1"/>
                </a:solidFill>
                <a:latin typeface="+mn-lt"/>
              </a:rPr>
              <a:t>Guided by:</a:t>
            </a:r>
          </a:p>
          <a:p>
            <a:r>
              <a:rPr lang="en-IN" b="1" dirty="0">
                <a:solidFill>
                  <a:schemeClr val="bg1"/>
                </a:solidFill>
                <a:latin typeface="+mn-lt"/>
              </a:rPr>
              <a:t>Sunita Hiremath</a:t>
            </a:r>
          </a:p>
          <a:p>
            <a:r>
              <a:rPr lang="en-IN" b="1" dirty="0">
                <a:solidFill>
                  <a:schemeClr val="bg1"/>
                </a:solidFill>
                <a:latin typeface="+mn-lt"/>
              </a:rPr>
              <a:t>Neha T</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FEC4-7FE1-1C55-2B40-95EED34114FF}"/>
              </a:ext>
            </a:extLst>
          </p:cNvPr>
          <p:cNvSpPr>
            <a:spLocks noGrp="1"/>
          </p:cNvSpPr>
          <p:nvPr>
            <p:ph type="title"/>
          </p:nvPr>
        </p:nvSpPr>
        <p:spPr/>
        <p:txBody>
          <a:bodyPr/>
          <a:lstStyle/>
          <a:p>
            <a:r>
              <a:rPr lang="en-US" dirty="0"/>
              <a:t>Few Insights About Patient’s Data :</a:t>
            </a:r>
            <a:endParaRPr lang="en-IN" dirty="0"/>
          </a:p>
        </p:txBody>
      </p:sp>
      <p:pic>
        <p:nvPicPr>
          <p:cNvPr id="10" name="Picture 9">
            <a:extLst>
              <a:ext uri="{FF2B5EF4-FFF2-40B4-BE49-F238E27FC236}">
                <a16:creationId xmlns:a16="http://schemas.microsoft.com/office/drawing/2014/main" id="{8AC93CA7-5DBB-46B9-C0B9-D9877A139327}"/>
              </a:ext>
            </a:extLst>
          </p:cNvPr>
          <p:cNvPicPr>
            <a:picLocks noChangeAspect="1"/>
          </p:cNvPicPr>
          <p:nvPr/>
        </p:nvPicPr>
        <p:blipFill>
          <a:blip r:embed="rId2"/>
          <a:stretch>
            <a:fillRect/>
          </a:stretch>
        </p:blipFill>
        <p:spPr>
          <a:xfrm>
            <a:off x="222422" y="1450967"/>
            <a:ext cx="6746789" cy="4356709"/>
          </a:xfrm>
          <a:prstGeom prst="rect">
            <a:avLst/>
          </a:prstGeom>
        </p:spPr>
      </p:pic>
      <p:sp>
        <p:nvSpPr>
          <p:cNvPr id="11" name="TextBox 10">
            <a:extLst>
              <a:ext uri="{FF2B5EF4-FFF2-40B4-BE49-F238E27FC236}">
                <a16:creationId xmlns:a16="http://schemas.microsoft.com/office/drawing/2014/main" id="{699DD490-B787-8BEE-65CD-C85666F23BAB}"/>
              </a:ext>
            </a:extLst>
          </p:cNvPr>
          <p:cNvSpPr txBox="1"/>
          <p:nvPr/>
        </p:nvSpPr>
        <p:spPr>
          <a:xfrm>
            <a:off x="7910904" y="2693773"/>
            <a:ext cx="2654123" cy="1200329"/>
          </a:xfrm>
          <a:prstGeom prst="rect">
            <a:avLst/>
          </a:prstGeom>
          <a:noFill/>
        </p:spPr>
        <p:txBody>
          <a:bodyPr wrap="square" rtlCol="0">
            <a:spAutoFit/>
          </a:bodyPr>
          <a:lstStyle/>
          <a:p>
            <a:r>
              <a:rPr lang="en-US" altLang="en-US" sz="1800" dirty="0">
                <a:solidFill>
                  <a:schemeClr val="bg2"/>
                </a:solidFill>
              </a:rPr>
              <a:t>All 86 patients are male and their age ranges from 24 to 64.</a:t>
            </a:r>
          </a:p>
          <a:p>
            <a:endParaRPr lang="en-IN" dirty="0">
              <a:solidFill>
                <a:schemeClr val="bg2"/>
              </a:solidFill>
            </a:endParaRPr>
          </a:p>
        </p:txBody>
      </p:sp>
      <p:pic>
        <p:nvPicPr>
          <p:cNvPr id="13" name="Picture 12">
            <a:extLst>
              <a:ext uri="{FF2B5EF4-FFF2-40B4-BE49-F238E27FC236}">
                <a16:creationId xmlns:a16="http://schemas.microsoft.com/office/drawing/2014/main" id="{B562F158-3D8F-9E70-F73B-2A4537318ED6}"/>
              </a:ext>
            </a:extLst>
          </p:cNvPr>
          <p:cNvPicPr>
            <a:picLocks noChangeAspect="1"/>
          </p:cNvPicPr>
          <p:nvPr/>
        </p:nvPicPr>
        <p:blipFill>
          <a:blip r:embed="rId3"/>
          <a:stretch>
            <a:fillRect/>
          </a:stretch>
        </p:blipFill>
        <p:spPr>
          <a:xfrm>
            <a:off x="6845643" y="1450967"/>
            <a:ext cx="4895232" cy="4504990"/>
          </a:xfrm>
          <a:prstGeom prst="rect">
            <a:avLst/>
          </a:prstGeom>
        </p:spPr>
      </p:pic>
    </p:spTree>
    <p:extLst>
      <p:ext uri="{BB962C8B-B14F-4D97-AF65-F5344CB8AC3E}">
        <p14:creationId xmlns:p14="http://schemas.microsoft.com/office/powerpoint/2010/main" val="388343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E41D-E617-04A8-70FD-08996D2157E0}"/>
              </a:ext>
            </a:extLst>
          </p:cNvPr>
          <p:cNvSpPr>
            <a:spLocks noGrp="1"/>
          </p:cNvSpPr>
          <p:nvPr>
            <p:ph type="title"/>
          </p:nvPr>
        </p:nvSpPr>
        <p:spPr/>
        <p:txBody>
          <a:bodyPr/>
          <a:lstStyle/>
          <a:p>
            <a:r>
              <a:rPr lang="en-US" dirty="0"/>
              <a:t>Few Insights About Patient’s Data :</a:t>
            </a:r>
            <a:endParaRPr lang="en-IN" dirty="0"/>
          </a:p>
        </p:txBody>
      </p:sp>
      <p:pic>
        <p:nvPicPr>
          <p:cNvPr id="6" name="Picture 5">
            <a:extLst>
              <a:ext uri="{FF2B5EF4-FFF2-40B4-BE49-F238E27FC236}">
                <a16:creationId xmlns:a16="http://schemas.microsoft.com/office/drawing/2014/main" id="{D62FB4D4-5E33-70D1-4BD7-4728EE9484DE}"/>
              </a:ext>
            </a:extLst>
          </p:cNvPr>
          <p:cNvPicPr>
            <a:picLocks noChangeAspect="1"/>
          </p:cNvPicPr>
          <p:nvPr/>
        </p:nvPicPr>
        <p:blipFill>
          <a:blip r:embed="rId2"/>
          <a:stretch>
            <a:fillRect/>
          </a:stretch>
        </p:blipFill>
        <p:spPr>
          <a:xfrm>
            <a:off x="1186249" y="1362296"/>
            <a:ext cx="5016843" cy="4457736"/>
          </a:xfrm>
          <a:prstGeom prst="rect">
            <a:avLst/>
          </a:prstGeom>
        </p:spPr>
      </p:pic>
      <p:pic>
        <p:nvPicPr>
          <p:cNvPr id="10" name="Picture 9">
            <a:extLst>
              <a:ext uri="{FF2B5EF4-FFF2-40B4-BE49-F238E27FC236}">
                <a16:creationId xmlns:a16="http://schemas.microsoft.com/office/drawing/2014/main" id="{AA4DE0DF-27BB-0A91-D063-E09527101333}"/>
              </a:ext>
            </a:extLst>
          </p:cNvPr>
          <p:cNvPicPr>
            <a:picLocks noChangeAspect="1"/>
          </p:cNvPicPr>
          <p:nvPr/>
        </p:nvPicPr>
        <p:blipFill>
          <a:blip r:embed="rId3"/>
          <a:stretch>
            <a:fillRect/>
          </a:stretch>
        </p:blipFill>
        <p:spPr>
          <a:xfrm>
            <a:off x="7982465" y="1507523"/>
            <a:ext cx="2347784" cy="3731741"/>
          </a:xfrm>
          <a:prstGeom prst="rect">
            <a:avLst/>
          </a:prstGeom>
        </p:spPr>
      </p:pic>
    </p:spTree>
    <p:extLst>
      <p:ext uri="{BB962C8B-B14F-4D97-AF65-F5344CB8AC3E}">
        <p14:creationId xmlns:p14="http://schemas.microsoft.com/office/powerpoint/2010/main" val="2156719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57186" y="280967"/>
            <a:ext cx="9141397" cy="615553"/>
          </a:xfrm>
        </p:spPr>
        <p:txBody>
          <a:bodyPr/>
          <a:lstStyle/>
          <a:p>
            <a:r>
              <a:rPr lang="en-US"/>
              <a:t>PRE- PROCE</a:t>
            </a:r>
            <a:r>
              <a:rPr lang="en-US">
                <a:solidFill>
                  <a:schemeClr val="accent3">
                    <a:lumMod val="60000"/>
                    <a:lumOff val="40000"/>
                  </a:schemeClr>
                </a:solidFill>
              </a:rPr>
              <a:t>SSING of DATA</a:t>
            </a:r>
            <a:endParaRPr lang="en-IN">
              <a:solidFill>
                <a:schemeClr val="accent3">
                  <a:lumMod val="60000"/>
                  <a:lumOff val="40000"/>
                </a:schemeClr>
              </a:solidFill>
            </a:endParaRPr>
          </a:p>
        </p:txBody>
      </p:sp>
      <p:sp>
        <p:nvSpPr>
          <p:cNvPr id="6" name="Text Placeholder 5"/>
          <p:cNvSpPr>
            <a:spLocks noGrp="1"/>
          </p:cNvSpPr>
          <p:nvPr>
            <p:ph type="body" sz="quarter" idx="12"/>
          </p:nvPr>
        </p:nvSpPr>
        <p:spPr>
          <a:xfrm>
            <a:off x="1422584" y="1974090"/>
            <a:ext cx="7799387" cy="4712677"/>
          </a:xfrm>
        </p:spPr>
        <p:txBody>
          <a:bodyPr/>
          <a:lstStyle/>
          <a:p>
            <a:pPr marL="285750" indent="-285750" algn="l">
              <a:buFont typeface="Arial" panose="020B0604020202020204" pitchFamily="34" charset="0"/>
              <a:buChar char="•"/>
            </a:pPr>
            <a:r>
              <a:rPr lang="en-US">
                <a:latin typeface="Bahnschrift" panose="020B0502040204020203" pitchFamily="34" charset="0"/>
              </a:rPr>
              <a:t>The Original Dataset we Obtained Earlier had 108 Attributes.</a:t>
            </a:r>
          </a:p>
          <a:p>
            <a:pPr algn="l"/>
            <a:r>
              <a:rPr lang="en-US">
                <a:latin typeface="Bahnschrift" panose="020B0502040204020203" pitchFamily="34" charset="0"/>
              </a:rPr>
              <a:t>     But After Pre-Processing We reduced down to 48 Attributes by</a:t>
            </a:r>
          </a:p>
          <a:p>
            <a:pPr algn="l"/>
            <a:r>
              <a:rPr lang="en-US">
                <a:latin typeface="Bahnschrift" panose="020B0502040204020203" pitchFamily="34" charset="0"/>
              </a:rPr>
              <a:t>     Eliminating Columns which Containing Mostly Null Values</a:t>
            </a:r>
          </a:p>
          <a:p>
            <a:pPr algn="l"/>
            <a:r>
              <a:rPr lang="en-US">
                <a:latin typeface="Bahnschrift" panose="020B0502040204020203" pitchFamily="34" charset="0"/>
              </a:rPr>
              <a:t>     &amp; DSM-5 Columns Deleted as They are Not Required for Our Analysis.</a:t>
            </a:r>
          </a:p>
          <a:p>
            <a:pPr algn="l"/>
            <a:r>
              <a:rPr lang="en-US">
                <a:latin typeface="Bahnschrift" panose="020B0502040204020203" pitchFamily="34" charset="0"/>
              </a:rPr>
              <a:t>     Ex: </a:t>
            </a:r>
            <a:r>
              <a:rPr lang="en-US" i="1" dirty="0">
                <a:latin typeface="Bahnschrift" panose="020B0502040204020203" pitchFamily="34" charset="0"/>
              </a:rPr>
              <a:t>Rligious beliefs and behaviourQn 1</a:t>
            </a:r>
            <a:r>
              <a:rPr lang="en-US" i="1">
                <a:latin typeface="Bahnschrift" panose="020B0502040204020203" pitchFamily="34" charset="0"/>
              </a:rPr>
              <a:t> </a:t>
            </a:r>
          </a:p>
          <a:p>
            <a:pPr marL="285750" indent="-285750" algn="l">
              <a:buFont typeface="Arial" panose="020B0604020202020204" pitchFamily="34" charset="0"/>
              <a:buChar char="•"/>
            </a:pPr>
            <a:endParaRPr lang="en-US">
              <a:latin typeface="Bahnschrift" panose="020B0502040204020203" pitchFamily="34" charset="0"/>
            </a:endParaRPr>
          </a:p>
          <a:p>
            <a:pPr marL="285750" indent="-285750" algn="l">
              <a:buFont typeface="Arial" panose="020B0604020202020204" pitchFamily="34" charset="0"/>
              <a:buChar char="•"/>
            </a:pPr>
            <a:r>
              <a:rPr lang="en-US">
                <a:latin typeface="Bahnschrift" panose="020B0502040204020203" pitchFamily="34" charset="0"/>
              </a:rPr>
              <a:t>Columns Containing Fewer Null Values ,Got Replaced by Mode or  “Not Mentioned “ Status .</a:t>
            </a:r>
          </a:p>
          <a:p>
            <a:pPr algn="l"/>
            <a:r>
              <a:rPr lang="en-US">
                <a:latin typeface="Bahnschrift" panose="020B0502040204020203" pitchFamily="34" charset="0"/>
              </a:rPr>
              <a:t>     Ex: </a:t>
            </a:r>
            <a:r>
              <a:rPr lang="en-IN" i="1">
                <a:latin typeface="Bahnschrift" panose="020B0502040204020203" pitchFamily="34" charset="0"/>
              </a:rPr>
              <a:t>Quantity/day  of Smoking.</a:t>
            </a:r>
            <a:endParaRPr lang="en-US" i="1">
              <a:latin typeface="Bahnschrift" panose="020B0502040204020203" pitchFamily="34" charset="0"/>
            </a:endParaRPr>
          </a:p>
          <a:p>
            <a:pPr marL="342900" indent="-342900" algn="l">
              <a:buFont typeface="Arial" panose="020B0604020202020204" pitchFamily="34" charset="0"/>
              <a:buChar char="•"/>
            </a:pPr>
            <a:endParaRPr lang="en-US">
              <a:latin typeface="Bahnschrift" panose="020B0502040204020203" pitchFamily="34" charset="0"/>
            </a:endParaRPr>
          </a:p>
          <a:p>
            <a:pPr marL="285750" indent="-285750" algn="l">
              <a:buFont typeface="Arial" panose="020B0604020202020204" pitchFamily="34" charset="0"/>
              <a:buChar char="•"/>
            </a:pPr>
            <a:r>
              <a:rPr lang="en-US">
                <a:latin typeface="Bahnschrift" panose="020B0502040204020203" pitchFamily="34" charset="0"/>
              </a:rPr>
              <a:t>Few Columns are Ignored ,Because Mostly the Input Values are Same by All Patients,Hence they are Not Much Useful for our Analysis.</a:t>
            </a:r>
          </a:p>
          <a:p>
            <a:pPr algn="l"/>
            <a:r>
              <a:rPr lang="en-US">
                <a:latin typeface="Bahnschrift" panose="020B0502040204020203" pitchFamily="34" charset="0"/>
              </a:rPr>
              <a:t>    Ex : </a:t>
            </a:r>
            <a:r>
              <a:rPr lang="en-US" i="1">
                <a:latin typeface="Bahnschrift" panose="020B0502040204020203" pitchFamily="34" charset="0"/>
              </a:rPr>
              <a:t>Willingness for Treatment </a:t>
            </a:r>
            <a:r>
              <a:rPr lang="en-US">
                <a:latin typeface="Bahnschrift" panose="020B0502040204020203" pitchFamily="34" charset="0"/>
              </a:rPr>
              <a:t>etc.</a:t>
            </a:r>
          </a:p>
          <a:p>
            <a:pPr marL="285750" indent="-285750" algn="l">
              <a:buFont typeface="Arial" panose="020B0604020202020204" pitchFamily="34" charset="0"/>
              <a:buChar char="•"/>
            </a:pPr>
            <a:endParaRPr lang="en-US">
              <a:latin typeface="Bahnschrift" panose="020B0502040204020203" pitchFamily="34" charset="0"/>
            </a:endParaRPr>
          </a:p>
          <a:p>
            <a:pPr marL="285750" indent="-285750" algn="l">
              <a:buFont typeface="Arial" panose="020B0604020202020204" pitchFamily="34" charset="0"/>
              <a:buChar char="•"/>
            </a:pPr>
            <a:r>
              <a:rPr lang="en-US">
                <a:latin typeface="Bahnschrift" panose="020B0502040204020203" pitchFamily="34" charset="0"/>
              </a:rPr>
              <a:t>Columns with Irrelevant Attributes are also Eliminated.</a:t>
            </a:r>
          </a:p>
          <a:p>
            <a:pPr algn="l"/>
            <a:r>
              <a:rPr lang="en-US">
                <a:latin typeface="Bahnschrift" panose="020B0502040204020203" pitchFamily="34" charset="0"/>
              </a:rPr>
              <a:t>    Ex: </a:t>
            </a:r>
            <a:r>
              <a:rPr lang="en-IN" i="1" dirty="0">
                <a:latin typeface="Bahnschrift" panose="020B0502040204020203" pitchFamily="34" charset="0"/>
              </a:rPr>
              <a:t>Assessment </a:t>
            </a:r>
            <a:r>
              <a:rPr lang="en-IN" i="1">
                <a:latin typeface="Bahnschrift" panose="020B0502040204020203" pitchFamily="34" charset="0"/>
              </a:rPr>
              <a:t>Date , Sister’s Living age </a:t>
            </a:r>
            <a:r>
              <a:rPr lang="en-IN">
                <a:latin typeface="Bahnschrift" panose="020B0502040204020203" pitchFamily="34" charset="0"/>
              </a:rPr>
              <a:t>etc.</a:t>
            </a:r>
            <a:endParaRPr lang="en-US">
              <a:latin typeface="Bahnschrift" panose="020B0502040204020203" pitchFamily="34" charset="0"/>
            </a:endParaRPr>
          </a:p>
          <a:p>
            <a:pPr marL="285750" indent="-285750" algn="l">
              <a:buFont typeface="Arial" panose="020B0604020202020204" pitchFamily="34" charset="0"/>
              <a:buChar char="•"/>
            </a:pPr>
            <a:endParaRPr lang="en-US"/>
          </a:p>
          <a:p>
            <a:pPr algn="l"/>
            <a:endParaRPr lang="en-US"/>
          </a:p>
          <a:p>
            <a:endParaRPr lang="en-US"/>
          </a:p>
        </p:txBody>
      </p:sp>
      <p:sp>
        <p:nvSpPr>
          <p:cNvPr id="9" name="TextBox 8"/>
          <p:cNvSpPr txBox="1"/>
          <p:nvPr/>
        </p:nvSpPr>
        <p:spPr>
          <a:xfrm>
            <a:off x="1727524" y="1173695"/>
            <a:ext cx="5987561" cy="523220"/>
          </a:xfrm>
          <a:prstGeom prst="rect">
            <a:avLst/>
          </a:prstGeom>
          <a:noFill/>
        </p:spPr>
        <p:txBody>
          <a:bodyPr wrap="square" rtlCol="0">
            <a:spAutoFit/>
          </a:bodyPr>
          <a:lstStyle/>
          <a:p>
            <a:r>
              <a:rPr lang="en-US" sz="2800">
                <a:solidFill>
                  <a:schemeClr val="tx1">
                    <a:lumMod val="85000"/>
                  </a:schemeClr>
                </a:solidFill>
                <a:latin typeface="Bahnschrift" panose="020B0502040204020203" pitchFamily="34" charset="0"/>
              </a:rPr>
              <a:t>Cleaning the Data</a:t>
            </a:r>
            <a:endParaRPr lang="en-IN" sz="2800">
              <a:solidFill>
                <a:schemeClr val="tx1">
                  <a:lumMod val="85000"/>
                </a:schemeClr>
              </a:solidFill>
              <a:latin typeface="Bahnschrift" panose="020B0502040204020203" pitchFamily="34" charset="0"/>
            </a:endParaRPr>
          </a:p>
        </p:txBody>
      </p:sp>
    </p:spTree>
    <p:extLst>
      <p:ext uri="{BB962C8B-B14F-4D97-AF65-F5344CB8AC3E}">
        <p14:creationId xmlns:p14="http://schemas.microsoft.com/office/powerpoint/2010/main" val="210743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698726" y="1686881"/>
            <a:ext cx="7799387" cy="4054496"/>
          </a:xfrm>
        </p:spPr>
        <p:txBody>
          <a:bodyPr/>
          <a:lstStyle/>
          <a:p>
            <a:pPr algn="l"/>
            <a:r>
              <a:rPr lang="en-US">
                <a:latin typeface="Bahnschrift" panose="020B0502040204020203" pitchFamily="34" charset="0"/>
              </a:rPr>
              <a:t>Few Columns have Values of type ‘Object’, So  We Converted Such Columns to String.</a:t>
            </a:r>
          </a:p>
          <a:p>
            <a:pPr algn="l"/>
            <a:endParaRPr lang="en-US">
              <a:latin typeface="Bahnschrift" panose="020B0502040204020203" pitchFamily="34" charset="0"/>
            </a:endParaRPr>
          </a:p>
          <a:p>
            <a:pPr algn="l"/>
            <a:r>
              <a:rPr lang="en-US">
                <a:latin typeface="Bahnschrift" panose="020B0502040204020203" pitchFamily="34" charset="0"/>
              </a:rPr>
              <a:t>Certain Values Indicates Same Meaning,But Still Words are Misplaced Slightly</a:t>
            </a:r>
          </a:p>
          <a:p>
            <a:pPr algn="l"/>
            <a:r>
              <a:rPr lang="en-US">
                <a:latin typeface="Bahnschrift" panose="020B0502040204020203" pitchFamily="34" charset="0"/>
              </a:rPr>
              <a:t>So We Pre-Processed such Values by Verifying Manually.</a:t>
            </a:r>
          </a:p>
          <a:p>
            <a:pPr algn="l"/>
            <a:endParaRPr lang="en-US">
              <a:latin typeface="Bahnschrift" panose="020B0502040204020203" pitchFamily="34" charset="0"/>
            </a:endParaRPr>
          </a:p>
          <a:p>
            <a:pPr algn="l"/>
            <a:r>
              <a:rPr lang="en-US">
                <a:latin typeface="Bahnschrift" panose="020B0502040204020203" pitchFamily="34" charset="0"/>
              </a:rPr>
              <a:t>Bringing Values of Same column to Single Unit.</a:t>
            </a:r>
          </a:p>
          <a:p>
            <a:pPr algn="l"/>
            <a:r>
              <a:rPr lang="en-US">
                <a:latin typeface="Bahnschrift" panose="020B0502040204020203" pitchFamily="34" charset="0"/>
              </a:rPr>
              <a:t>Ex :</a:t>
            </a:r>
            <a:r>
              <a:rPr lang="en-US" u="sng">
                <a:latin typeface="Bahnschrift" panose="020B0502040204020203" pitchFamily="34" charset="0"/>
              </a:rPr>
              <a:t> </a:t>
            </a:r>
            <a:r>
              <a:rPr lang="en-US" i="1">
                <a:latin typeface="Bahnschrift" panose="020B0502040204020203" pitchFamily="34" charset="0"/>
              </a:rPr>
              <a:t>duration of excessive use of alcohol(in years) </a:t>
            </a:r>
          </a:p>
          <a:p>
            <a:pPr algn="l"/>
            <a:r>
              <a:rPr lang="en-US">
                <a:latin typeface="Bahnschrift" panose="020B0502040204020203" pitchFamily="34" charset="0"/>
              </a:rPr>
              <a:t> Converted  Days ,Months into  Years.</a:t>
            </a:r>
          </a:p>
          <a:p>
            <a:pPr algn="l"/>
            <a:endParaRPr lang="en-US"/>
          </a:p>
          <a:p>
            <a:pPr algn="l"/>
            <a:endParaRPr lang="en-US"/>
          </a:p>
          <a:p>
            <a:pPr algn="l"/>
            <a:endParaRPr lang="en-IN"/>
          </a:p>
        </p:txBody>
      </p:sp>
    </p:spTree>
    <p:extLst>
      <p:ext uri="{BB962C8B-B14F-4D97-AF65-F5344CB8AC3E}">
        <p14:creationId xmlns:p14="http://schemas.microsoft.com/office/powerpoint/2010/main" val="398302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339" y="764453"/>
            <a:ext cx="9141397" cy="1231106"/>
          </a:xfrm>
        </p:spPr>
        <p:txBody>
          <a:bodyPr/>
          <a:lstStyle/>
          <a:p>
            <a:r>
              <a:rPr lang="en-US"/>
              <a:t>Adding required rows to dataframe</a:t>
            </a:r>
            <a:br>
              <a:rPr lang="en-US"/>
            </a:br>
            <a:endParaRPr lang="en-IN"/>
          </a:p>
        </p:txBody>
      </p:sp>
      <p:sp>
        <p:nvSpPr>
          <p:cNvPr id="3" name="Text Placeholder 2"/>
          <p:cNvSpPr>
            <a:spLocks noGrp="1"/>
          </p:cNvSpPr>
          <p:nvPr>
            <p:ph type="body" sz="quarter" idx="12"/>
          </p:nvPr>
        </p:nvSpPr>
        <p:spPr>
          <a:xfrm>
            <a:off x="1932538" y="1889104"/>
            <a:ext cx="7799387" cy="3096133"/>
          </a:xfrm>
        </p:spPr>
        <p:txBody>
          <a:bodyPr/>
          <a:lstStyle/>
          <a:p>
            <a:pPr algn="l"/>
            <a:r>
              <a:rPr lang="en-US">
                <a:latin typeface="Bahnschrift" panose="020B0502040204020203" pitchFamily="34" charset="0"/>
              </a:rPr>
              <a:t>The Obtained Data Set Containing Scores of Each Patient for 24 Questions Belonging to 4 Different Domains.</a:t>
            </a:r>
          </a:p>
          <a:p>
            <a:pPr algn="l"/>
            <a:endParaRPr lang="en-US">
              <a:latin typeface="Bahnschrift" panose="020B0502040204020203" pitchFamily="34" charset="0"/>
            </a:endParaRPr>
          </a:p>
          <a:p>
            <a:pPr algn="l"/>
            <a:r>
              <a:rPr lang="en-US">
                <a:latin typeface="Bahnschrift" panose="020B0502040204020203" pitchFamily="34" charset="0"/>
              </a:rPr>
              <a:t>A Raw Score Column is Added to Dataframe by Summation of their Scores.</a:t>
            </a:r>
          </a:p>
          <a:p>
            <a:pPr algn="l"/>
            <a:r>
              <a:rPr lang="en-US">
                <a:latin typeface="Bahnschrift" panose="020B0502040204020203" pitchFamily="34" charset="0"/>
              </a:rPr>
              <a:t>But There is Need of Transformed Score to add meaning </a:t>
            </a:r>
            <a:r>
              <a:rPr lang="en-US" dirty="0">
                <a:latin typeface="Bahnschrift" panose="020B0502040204020203" pitchFamily="34" charset="0"/>
              </a:rPr>
              <a:t>to the scores and allows some kind of interpretation of the </a:t>
            </a:r>
            <a:r>
              <a:rPr lang="en-US">
                <a:latin typeface="Bahnschrift" panose="020B0502040204020203" pitchFamily="34" charset="0"/>
              </a:rPr>
              <a:t>scores.</a:t>
            </a:r>
          </a:p>
          <a:p>
            <a:pPr algn="l"/>
            <a:endParaRPr lang="en-US">
              <a:latin typeface="Bahnschrift" panose="020B0502040204020203" pitchFamily="34" charset="0"/>
            </a:endParaRPr>
          </a:p>
          <a:p>
            <a:pPr algn="l"/>
            <a:r>
              <a:rPr lang="en-US" dirty="0">
                <a:latin typeface="Bahnschrift" panose="020B0502040204020203" pitchFamily="34" charset="0"/>
              </a:rPr>
              <a:t>It allows direct comparison of two scores. For example, a score of 33 on the first test might not mean the same thing as a score of 33 on the second </a:t>
            </a:r>
            <a:r>
              <a:rPr lang="en-US">
                <a:latin typeface="Bahnschrift" panose="020B0502040204020203" pitchFamily="34" charset="0"/>
              </a:rPr>
              <a:t>test. So we Added Tranformed Score Table (Ranging 0-100)</a:t>
            </a:r>
          </a:p>
          <a:p>
            <a:pPr algn="l"/>
            <a:r>
              <a:rPr lang="en-US">
                <a:latin typeface="Bahnschrift" panose="020B0502040204020203" pitchFamily="34" charset="0"/>
              </a:rPr>
              <a:t> to Dataframe by Using Following Formula.</a:t>
            </a:r>
          </a:p>
          <a:p>
            <a:pPr algn="l"/>
            <a:endParaRPr lang="en-US" b="1"/>
          </a:p>
          <a:p>
            <a:pPr algn="l"/>
            <a:endParaRPr lang="en-US" b="1" dirty="0"/>
          </a:p>
          <a:p>
            <a:pPr algn="l"/>
            <a:endParaRPr lang="en-IN"/>
          </a:p>
        </p:txBody>
      </p:sp>
      <p:pic>
        <p:nvPicPr>
          <p:cNvPr id="4" name="Picture 3"/>
          <p:cNvPicPr>
            <a:picLocks noChangeAspect="1"/>
          </p:cNvPicPr>
          <p:nvPr/>
        </p:nvPicPr>
        <p:blipFill>
          <a:blip r:embed="rId2"/>
          <a:stretch>
            <a:fillRect/>
          </a:stretch>
        </p:blipFill>
        <p:spPr>
          <a:xfrm>
            <a:off x="3010864" y="5550850"/>
            <a:ext cx="4816257" cy="609653"/>
          </a:xfrm>
          <a:prstGeom prst="rect">
            <a:avLst/>
          </a:prstGeom>
        </p:spPr>
      </p:pic>
    </p:spTree>
    <p:extLst>
      <p:ext uri="{BB962C8B-B14F-4D97-AF65-F5344CB8AC3E}">
        <p14:creationId xmlns:p14="http://schemas.microsoft.com/office/powerpoint/2010/main" val="206258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901" y="949182"/>
            <a:ext cx="9141397" cy="615553"/>
          </a:xfrm>
        </p:spPr>
        <p:txBody>
          <a:bodyPr/>
          <a:lstStyle/>
          <a:p>
            <a:r>
              <a:rPr lang="en-US" dirty="0"/>
              <a:t>Target Variable : </a:t>
            </a:r>
            <a:r>
              <a:rPr lang="en-US" dirty="0">
                <a:solidFill>
                  <a:schemeClr val="tx1">
                    <a:lumMod val="85000"/>
                  </a:schemeClr>
                </a:solidFill>
              </a:rPr>
              <a:t>Verdict(QOL Status)</a:t>
            </a:r>
            <a:endParaRPr lang="en-IN" dirty="0">
              <a:solidFill>
                <a:schemeClr val="tx1">
                  <a:lumMod val="85000"/>
                </a:schemeClr>
              </a:solidFill>
            </a:endParaRPr>
          </a:p>
        </p:txBody>
      </p:sp>
      <p:graphicFrame>
        <p:nvGraphicFramePr>
          <p:cNvPr id="4" name="Table 3"/>
          <p:cNvGraphicFramePr>
            <a:graphicFrameLocks noGrp="1"/>
          </p:cNvGraphicFramePr>
          <p:nvPr/>
        </p:nvGraphicFramePr>
        <p:xfrm>
          <a:off x="1441938" y="3278227"/>
          <a:ext cx="8128000" cy="2494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55460911"/>
                    </a:ext>
                  </a:extLst>
                </a:gridCol>
                <a:gridCol w="4064000">
                  <a:extLst>
                    <a:ext uri="{9D8B030D-6E8A-4147-A177-3AD203B41FA5}">
                      <a16:colId xmlns:a16="http://schemas.microsoft.com/office/drawing/2014/main" val="1918210691"/>
                    </a:ext>
                  </a:extLst>
                </a:gridCol>
              </a:tblGrid>
              <a:tr h="370840">
                <a:tc>
                  <a:txBody>
                    <a:bodyPr/>
                    <a:lstStyle/>
                    <a:p>
                      <a:r>
                        <a:rPr lang="en-US"/>
                        <a:t>                 Transformed Score</a:t>
                      </a:r>
                      <a:endParaRPr lang="en-IN"/>
                    </a:p>
                  </a:txBody>
                  <a:tcPr/>
                </a:tc>
                <a:tc>
                  <a:txBody>
                    <a:bodyPr/>
                    <a:lstStyle/>
                    <a:p>
                      <a:r>
                        <a:rPr lang="en-US"/>
                        <a:t>                      Verdict</a:t>
                      </a:r>
                      <a:endParaRPr lang="en-IN"/>
                    </a:p>
                  </a:txBody>
                  <a:tcPr/>
                </a:tc>
                <a:extLst>
                  <a:ext uri="{0D108BD9-81ED-4DB2-BD59-A6C34878D82A}">
                    <a16:rowId xmlns:a16="http://schemas.microsoft.com/office/drawing/2014/main" val="4216314212"/>
                  </a:ext>
                </a:extLst>
              </a:tr>
              <a:tr h="370840">
                <a:tc>
                  <a:txBody>
                    <a:bodyPr/>
                    <a:lstStyle/>
                    <a:p>
                      <a:r>
                        <a:rPr lang="en-US"/>
                        <a:t>                       0  -   20</a:t>
                      </a:r>
                      <a:endParaRPr lang="en-IN"/>
                    </a:p>
                  </a:txBody>
                  <a:tcPr/>
                </a:tc>
                <a:tc>
                  <a:txBody>
                    <a:bodyPr/>
                    <a:lstStyle/>
                    <a:p>
                      <a:r>
                        <a:rPr lang="en-US"/>
                        <a:t>                  Very Poor</a:t>
                      </a:r>
                      <a:endParaRPr lang="en-IN"/>
                    </a:p>
                  </a:txBody>
                  <a:tcPr/>
                </a:tc>
                <a:extLst>
                  <a:ext uri="{0D108BD9-81ED-4DB2-BD59-A6C34878D82A}">
                    <a16:rowId xmlns:a16="http://schemas.microsoft.com/office/drawing/2014/main" val="2048874812"/>
                  </a:ext>
                </a:extLst>
              </a:tr>
              <a:tr h="370840">
                <a:tc>
                  <a:txBody>
                    <a:bodyPr/>
                    <a:lstStyle/>
                    <a:p>
                      <a:r>
                        <a:rPr lang="en-US"/>
                        <a:t>                    </a:t>
                      </a:r>
                      <a:r>
                        <a:rPr lang="en-US" baseline="0"/>
                        <a:t>  21  -  40</a:t>
                      </a:r>
                      <a:endParaRPr lang="en-IN"/>
                    </a:p>
                  </a:txBody>
                  <a:tcPr/>
                </a:tc>
                <a:tc>
                  <a:txBody>
                    <a:bodyPr/>
                    <a:lstStyle/>
                    <a:p>
                      <a:r>
                        <a:rPr lang="en-US"/>
                        <a:t>                     Poor</a:t>
                      </a:r>
                      <a:endParaRPr lang="en-IN"/>
                    </a:p>
                  </a:txBody>
                  <a:tcPr/>
                </a:tc>
                <a:extLst>
                  <a:ext uri="{0D108BD9-81ED-4DB2-BD59-A6C34878D82A}">
                    <a16:rowId xmlns:a16="http://schemas.microsoft.com/office/drawing/2014/main" val="18270354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                      41  -  60</a:t>
                      </a:r>
                      <a:endParaRPr lang="en-IN"/>
                    </a:p>
                  </a:txBody>
                  <a:tcPr/>
                </a:tc>
                <a:tc>
                  <a:txBody>
                    <a:bodyPr/>
                    <a:lstStyle/>
                    <a:p>
                      <a:r>
                        <a:rPr lang="en-US"/>
                        <a:t>          Neither Poor Nor Good</a:t>
                      </a:r>
                      <a:endParaRPr lang="en-IN"/>
                    </a:p>
                  </a:txBody>
                  <a:tcPr/>
                </a:tc>
                <a:extLst>
                  <a:ext uri="{0D108BD9-81ED-4DB2-BD59-A6C34878D82A}">
                    <a16:rowId xmlns:a16="http://schemas.microsoft.com/office/drawing/2014/main" val="2083830741"/>
                  </a:ext>
                </a:extLst>
              </a:tr>
              <a:tr h="370840">
                <a:tc>
                  <a:txBody>
                    <a:bodyPr/>
                    <a:lstStyle/>
                    <a:p>
                      <a:r>
                        <a:rPr lang="en-US" baseline="0"/>
                        <a:t>                      61  -  80</a:t>
                      </a:r>
                      <a:endParaRPr lang="en-IN"/>
                    </a:p>
                  </a:txBody>
                  <a:tcPr/>
                </a:tc>
                <a:tc>
                  <a:txBody>
                    <a:bodyPr/>
                    <a:lstStyle/>
                    <a:p>
                      <a:r>
                        <a:rPr lang="en-US"/>
                        <a:t>                     Good</a:t>
                      </a:r>
                      <a:r>
                        <a:rPr lang="en-US" baseline="0"/>
                        <a:t> </a:t>
                      </a:r>
                      <a:endParaRPr lang="en-IN"/>
                    </a:p>
                  </a:txBody>
                  <a:tcPr/>
                </a:tc>
                <a:extLst>
                  <a:ext uri="{0D108BD9-81ED-4DB2-BD59-A6C34878D82A}">
                    <a16:rowId xmlns:a16="http://schemas.microsoft.com/office/drawing/2014/main" val="32219653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                      81  -  100</a:t>
                      </a:r>
                      <a:endParaRPr lang="en-IN"/>
                    </a:p>
                    <a:p>
                      <a:endParaRPr lang="en-IN"/>
                    </a:p>
                  </a:txBody>
                  <a:tcPr/>
                </a:tc>
                <a:tc>
                  <a:txBody>
                    <a:bodyPr/>
                    <a:lstStyle/>
                    <a:p>
                      <a:r>
                        <a:rPr lang="en-US"/>
                        <a:t>                  Very Good</a:t>
                      </a:r>
                      <a:endParaRPr lang="en-IN"/>
                    </a:p>
                  </a:txBody>
                  <a:tcPr/>
                </a:tc>
                <a:extLst>
                  <a:ext uri="{0D108BD9-81ED-4DB2-BD59-A6C34878D82A}">
                    <a16:rowId xmlns:a16="http://schemas.microsoft.com/office/drawing/2014/main" val="2097565499"/>
                  </a:ext>
                </a:extLst>
              </a:tr>
            </a:tbl>
          </a:graphicData>
        </a:graphic>
      </p:graphicFrame>
      <p:sp>
        <p:nvSpPr>
          <p:cNvPr id="5" name="TextBox 4"/>
          <p:cNvSpPr txBox="1"/>
          <p:nvPr/>
        </p:nvSpPr>
        <p:spPr>
          <a:xfrm>
            <a:off x="1811215" y="1899138"/>
            <a:ext cx="7403123" cy="1015663"/>
          </a:xfrm>
          <a:prstGeom prst="rect">
            <a:avLst/>
          </a:prstGeom>
          <a:noFill/>
        </p:spPr>
        <p:txBody>
          <a:bodyPr wrap="square" rtlCol="0">
            <a:spAutoFit/>
          </a:bodyPr>
          <a:lstStyle/>
          <a:p>
            <a:r>
              <a:rPr lang="en-US" sz="2000">
                <a:latin typeface="Bahnschrift" panose="020B0502040204020203" pitchFamily="34" charset="0"/>
              </a:rPr>
              <a:t>A Verdict Containing Categorical Data , Decides the QOL Status of Each Patient by the Help of their Transformed Scores. Which will be Added to Dataframe for Further Analysis.</a:t>
            </a:r>
            <a:endParaRPr lang="en-IN" sz="2000">
              <a:latin typeface="Bahnschrift" panose="020B0502040204020203" pitchFamily="34" charset="0"/>
            </a:endParaRPr>
          </a:p>
        </p:txBody>
      </p:sp>
    </p:spTree>
    <p:extLst>
      <p:ext uri="{BB962C8B-B14F-4D97-AF65-F5344CB8AC3E}">
        <p14:creationId xmlns:p14="http://schemas.microsoft.com/office/powerpoint/2010/main" val="84575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BA3D-8839-6A8D-37A5-6B0E8E81461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91F7F50-D406-2840-5C08-29804487CD63}"/>
              </a:ext>
            </a:extLst>
          </p:cNvPr>
          <p:cNvSpPr>
            <a:spLocks noGrp="1"/>
          </p:cNvSpPr>
          <p:nvPr>
            <p:ph type="body" sz="quarter" idx="12"/>
          </p:nvPr>
        </p:nvSpPr>
        <p:spPr/>
        <p:txBody>
          <a:bodyPr/>
          <a:lstStyle/>
          <a:p>
            <a:endParaRPr lang="en-IN"/>
          </a:p>
        </p:txBody>
      </p:sp>
      <p:pic>
        <p:nvPicPr>
          <p:cNvPr id="4" name="Picture 3">
            <a:extLst>
              <a:ext uri="{FF2B5EF4-FFF2-40B4-BE49-F238E27FC236}">
                <a16:creationId xmlns:a16="http://schemas.microsoft.com/office/drawing/2014/main" id="{43A85746-458A-FE82-3061-248C30BE757B}"/>
              </a:ext>
            </a:extLst>
          </p:cNvPr>
          <p:cNvPicPr>
            <a:picLocks noChangeAspect="1"/>
          </p:cNvPicPr>
          <p:nvPr/>
        </p:nvPicPr>
        <p:blipFill>
          <a:blip r:embed="rId2"/>
          <a:stretch>
            <a:fillRect/>
          </a:stretch>
        </p:blipFill>
        <p:spPr>
          <a:xfrm>
            <a:off x="0" y="741404"/>
            <a:ext cx="12192000" cy="6203093"/>
          </a:xfrm>
          <a:prstGeom prst="rect">
            <a:avLst/>
          </a:prstGeom>
        </p:spPr>
      </p:pic>
      <p:sp>
        <p:nvSpPr>
          <p:cNvPr id="5" name="TextBox 4">
            <a:extLst>
              <a:ext uri="{FF2B5EF4-FFF2-40B4-BE49-F238E27FC236}">
                <a16:creationId xmlns:a16="http://schemas.microsoft.com/office/drawing/2014/main" id="{CAD8018C-F5F0-8F18-9AF6-A67BB4DFBD82}"/>
              </a:ext>
            </a:extLst>
          </p:cNvPr>
          <p:cNvSpPr txBox="1"/>
          <p:nvPr/>
        </p:nvSpPr>
        <p:spPr>
          <a:xfrm>
            <a:off x="3768811" y="185351"/>
            <a:ext cx="7154562" cy="430887"/>
          </a:xfrm>
          <a:prstGeom prst="rect">
            <a:avLst/>
          </a:prstGeom>
          <a:noFill/>
        </p:spPr>
        <p:txBody>
          <a:bodyPr wrap="square" rtlCol="0">
            <a:spAutoFit/>
          </a:bodyPr>
          <a:lstStyle/>
          <a:p>
            <a:r>
              <a:rPr lang="en-IN" sz="2200" dirty="0"/>
              <a:t>can we classify the patients based on QOL?</a:t>
            </a:r>
          </a:p>
        </p:txBody>
      </p:sp>
    </p:spTree>
    <p:extLst>
      <p:ext uri="{BB962C8B-B14F-4D97-AF65-F5344CB8AC3E}">
        <p14:creationId xmlns:p14="http://schemas.microsoft.com/office/powerpoint/2010/main" val="227362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50C-6BB9-7459-0721-E871C29EF028}"/>
              </a:ext>
            </a:extLst>
          </p:cNvPr>
          <p:cNvSpPr>
            <a:spLocks noGrp="1"/>
          </p:cNvSpPr>
          <p:nvPr>
            <p:ph type="title"/>
          </p:nvPr>
        </p:nvSpPr>
        <p:spPr/>
        <p:txBody>
          <a:bodyPr/>
          <a:lstStyle/>
          <a:p>
            <a:r>
              <a:rPr lang="en-IN" dirty="0"/>
              <a:t>QOL Status</a:t>
            </a:r>
          </a:p>
        </p:txBody>
      </p:sp>
      <p:sp>
        <p:nvSpPr>
          <p:cNvPr id="3" name="Text Placeholder 2">
            <a:extLst>
              <a:ext uri="{FF2B5EF4-FFF2-40B4-BE49-F238E27FC236}">
                <a16:creationId xmlns:a16="http://schemas.microsoft.com/office/drawing/2014/main" id="{D77C54CC-F7F6-2969-9A73-85810B0F1182}"/>
              </a:ext>
            </a:extLst>
          </p:cNvPr>
          <p:cNvSpPr>
            <a:spLocks noGrp="1"/>
          </p:cNvSpPr>
          <p:nvPr>
            <p:ph type="body" sz="quarter" idx="11"/>
          </p:nvPr>
        </p:nvSpPr>
        <p:spPr/>
        <p:txBody>
          <a:bodyPr/>
          <a:lstStyle/>
          <a:p>
            <a:r>
              <a:rPr lang="en-IN" dirty="0"/>
              <a:t>From the above graph we can observe that majority of patients lie in neither poor nor good QOL status and hence the overall QOL of all 86 patients is also the same.</a:t>
            </a:r>
          </a:p>
          <a:p>
            <a:r>
              <a:rPr lang="en-IN" dirty="0"/>
              <a:t>There is one outlier with QOL status 5(very good).</a:t>
            </a:r>
          </a:p>
          <a:p>
            <a:r>
              <a:rPr lang="en-IN" dirty="0"/>
              <a:t>The average QOL of all patients is 53.94(which is neither poor nor good).</a:t>
            </a:r>
          </a:p>
          <a:p>
            <a:endParaRPr lang="en-IN" dirty="0"/>
          </a:p>
          <a:p>
            <a:r>
              <a:rPr lang="en-IN" dirty="0"/>
              <a:t>Analysing QOL of 86 patients considering all domains in which QOL status they fall?</a:t>
            </a:r>
          </a:p>
          <a:p>
            <a:endParaRPr lang="en-IN" dirty="0"/>
          </a:p>
          <a:p>
            <a:endParaRPr lang="en-IN" dirty="0"/>
          </a:p>
          <a:p>
            <a:r>
              <a:rPr lang="en-IN" dirty="0"/>
              <a:t>		      </a:t>
            </a:r>
            <a:r>
              <a:rPr lang="en-IN" b="1" dirty="0"/>
              <a:t>QOL Status                                                  Count</a:t>
            </a:r>
          </a:p>
        </p:txBody>
      </p:sp>
      <p:pic>
        <p:nvPicPr>
          <p:cNvPr id="6" name="Picture 5">
            <a:extLst>
              <a:ext uri="{FF2B5EF4-FFF2-40B4-BE49-F238E27FC236}">
                <a16:creationId xmlns:a16="http://schemas.microsoft.com/office/drawing/2014/main" id="{99F1794E-7B1A-A7BA-53CC-FD05EBFF6E01}"/>
              </a:ext>
            </a:extLst>
          </p:cNvPr>
          <p:cNvPicPr>
            <a:picLocks noChangeAspect="1"/>
          </p:cNvPicPr>
          <p:nvPr/>
        </p:nvPicPr>
        <p:blipFill>
          <a:blip r:embed="rId2"/>
          <a:stretch>
            <a:fillRect/>
          </a:stretch>
        </p:blipFill>
        <p:spPr>
          <a:xfrm>
            <a:off x="2953265" y="3930138"/>
            <a:ext cx="5239784" cy="1761524"/>
          </a:xfrm>
          <a:prstGeom prst="rect">
            <a:avLst/>
          </a:prstGeom>
        </p:spPr>
      </p:pic>
    </p:spTree>
    <p:extLst>
      <p:ext uri="{BB962C8B-B14F-4D97-AF65-F5344CB8AC3E}">
        <p14:creationId xmlns:p14="http://schemas.microsoft.com/office/powerpoint/2010/main" val="48670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5AD7-50EE-E8A3-E052-CF0F7367472C}"/>
              </a:ext>
            </a:extLst>
          </p:cNvPr>
          <p:cNvSpPr>
            <a:spLocks noGrp="1"/>
          </p:cNvSpPr>
          <p:nvPr>
            <p:ph type="title"/>
          </p:nvPr>
        </p:nvSpPr>
        <p:spPr/>
        <p:txBody>
          <a:bodyPr/>
          <a:lstStyle/>
          <a:p>
            <a:r>
              <a:rPr lang="en-IN" dirty="0"/>
              <a:t>Domain wise average of all patients</a:t>
            </a:r>
          </a:p>
        </p:txBody>
      </p:sp>
      <p:sp>
        <p:nvSpPr>
          <p:cNvPr id="3" name="Text Placeholder 2">
            <a:extLst>
              <a:ext uri="{FF2B5EF4-FFF2-40B4-BE49-F238E27FC236}">
                <a16:creationId xmlns:a16="http://schemas.microsoft.com/office/drawing/2014/main" id="{FEFAFFE4-1E56-45A7-8260-6D7DC22E83DD}"/>
              </a:ext>
            </a:extLst>
          </p:cNvPr>
          <p:cNvSpPr>
            <a:spLocks noGrp="1"/>
          </p:cNvSpPr>
          <p:nvPr>
            <p:ph type="body" sz="quarter" idx="11"/>
          </p:nvPr>
        </p:nvSpPr>
        <p:spPr/>
        <p:txBody>
          <a:bodyPr/>
          <a:lstStyle/>
          <a:p>
            <a:endParaRPr lang="en-IN"/>
          </a:p>
        </p:txBody>
      </p:sp>
      <p:pic>
        <p:nvPicPr>
          <p:cNvPr id="5" name="Table Placeholder 4" descr="C:\Users\neera\AppData\Local\Microsoft\Windows\INetCache\Content.MSO\42DFC911.tmp">
            <a:extLst>
              <a:ext uri="{FF2B5EF4-FFF2-40B4-BE49-F238E27FC236}">
                <a16:creationId xmlns:a16="http://schemas.microsoft.com/office/drawing/2014/main" id="{BDCD3613-6904-C4CE-61E6-2649C4AC1F88}"/>
              </a:ext>
            </a:extLst>
          </p:cNvPr>
          <p:cNvPicPr>
            <a:picLocks noGrp="1" noChangeAspect="1"/>
          </p:cNvPicPr>
          <p:nvPr>
            <p:ph type="tbl" sz="quarter" idx="12"/>
          </p:nvPr>
        </p:nvPicPr>
        <p:blipFill>
          <a:blip r:embed="rId2">
            <a:extLst>
              <a:ext uri="{28A0092B-C50C-407E-A947-70E740481C1C}">
                <a14:useLocalDpi xmlns:a14="http://schemas.microsoft.com/office/drawing/2010/main" val="0"/>
              </a:ext>
            </a:extLst>
          </a:blip>
          <a:srcRect/>
          <a:stretch>
            <a:fillRect/>
          </a:stretch>
        </p:blipFill>
        <p:spPr bwMode="auto">
          <a:xfrm>
            <a:off x="762000" y="1528762"/>
            <a:ext cx="7040033" cy="3800475"/>
          </a:xfrm>
          <a:prstGeom prst="rect">
            <a:avLst/>
          </a:prstGeom>
          <a:noFill/>
          <a:ln>
            <a:noFill/>
          </a:ln>
        </p:spPr>
      </p:pic>
    </p:spTree>
    <p:extLst>
      <p:ext uri="{BB962C8B-B14F-4D97-AF65-F5344CB8AC3E}">
        <p14:creationId xmlns:p14="http://schemas.microsoft.com/office/powerpoint/2010/main" val="211805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BA3D-8839-6A8D-37A5-6B0E8E81461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91F7F50-D406-2840-5C08-29804487CD63}"/>
              </a:ext>
            </a:extLst>
          </p:cNvPr>
          <p:cNvSpPr>
            <a:spLocks noGrp="1"/>
          </p:cNvSpPr>
          <p:nvPr>
            <p:ph type="body" sz="quarter" idx="12"/>
          </p:nvPr>
        </p:nvSpPr>
        <p:spPr/>
        <p:txBody>
          <a:bodyPr/>
          <a:lstStyle/>
          <a:p>
            <a:endParaRPr lang="en-IN"/>
          </a:p>
        </p:txBody>
      </p:sp>
      <p:sp>
        <p:nvSpPr>
          <p:cNvPr id="9" name="Frame 8">
            <a:extLst>
              <a:ext uri="{FF2B5EF4-FFF2-40B4-BE49-F238E27FC236}">
                <a16:creationId xmlns:a16="http://schemas.microsoft.com/office/drawing/2014/main" id="{AD92E26D-589F-5480-9124-A2C35B456EE3}"/>
              </a:ext>
            </a:extLst>
          </p:cNvPr>
          <p:cNvSpPr/>
          <p:nvPr/>
        </p:nvSpPr>
        <p:spPr>
          <a:xfrm>
            <a:off x="822443" y="4998046"/>
            <a:ext cx="10036503" cy="24095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ectangle 10">
            <a:extLst>
              <a:ext uri="{FF2B5EF4-FFF2-40B4-BE49-F238E27FC236}">
                <a16:creationId xmlns:a16="http://schemas.microsoft.com/office/drawing/2014/main" id="{B1830E1D-316B-47B1-86A1-6E2831C07FAF}"/>
              </a:ext>
            </a:extLst>
          </p:cNvPr>
          <p:cNvSpPr/>
          <p:nvPr/>
        </p:nvSpPr>
        <p:spPr>
          <a:xfrm>
            <a:off x="7720330" y="1692877"/>
            <a:ext cx="3138616" cy="428779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12" name="TextBox 11">
            <a:extLst>
              <a:ext uri="{FF2B5EF4-FFF2-40B4-BE49-F238E27FC236}">
                <a16:creationId xmlns:a16="http://schemas.microsoft.com/office/drawing/2014/main" id="{2E675E7A-9160-DEC8-0565-84697E8536B5}"/>
              </a:ext>
            </a:extLst>
          </p:cNvPr>
          <p:cNvSpPr txBox="1"/>
          <p:nvPr/>
        </p:nvSpPr>
        <p:spPr>
          <a:xfrm>
            <a:off x="2347784" y="642816"/>
            <a:ext cx="8318914" cy="430887"/>
          </a:xfrm>
          <a:prstGeom prst="rect">
            <a:avLst/>
          </a:prstGeom>
          <a:noFill/>
        </p:spPr>
        <p:txBody>
          <a:bodyPr wrap="square" rtlCol="0">
            <a:spAutoFit/>
          </a:bodyPr>
          <a:lstStyle/>
          <a:p>
            <a:pPr marL="285750" indent="-285750">
              <a:buFont typeface="Arial" panose="020B0604020202020204" pitchFamily="34" charset="0"/>
              <a:buChar char="•"/>
            </a:pPr>
            <a:r>
              <a:rPr lang="en-IN" sz="2200" dirty="0"/>
              <a:t>How is the relation between domains and verdict(class label)?</a:t>
            </a:r>
          </a:p>
        </p:txBody>
      </p:sp>
      <p:pic>
        <p:nvPicPr>
          <p:cNvPr id="10" name="Picture 9">
            <a:extLst>
              <a:ext uri="{FF2B5EF4-FFF2-40B4-BE49-F238E27FC236}">
                <a16:creationId xmlns:a16="http://schemas.microsoft.com/office/drawing/2014/main" id="{3377B555-C74F-7E05-21FF-AE0018A92B76}"/>
              </a:ext>
            </a:extLst>
          </p:cNvPr>
          <p:cNvPicPr>
            <a:picLocks noChangeAspect="1"/>
          </p:cNvPicPr>
          <p:nvPr/>
        </p:nvPicPr>
        <p:blipFill>
          <a:blip r:embed="rId2"/>
          <a:stretch>
            <a:fillRect/>
          </a:stretch>
        </p:blipFill>
        <p:spPr>
          <a:xfrm>
            <a:off x="948559" y="1606380"/>
            <a:ext cx="10420998" cy="4460788"/>
          </a:xfrm>
          <a:prstGeom prst="rect">
            <a:avLst/>
          </a:prstGeom>
        </p:spPr>
      </p:pic>
      <p:sp>
        <p:nvSpPr>
          <p:cNvPr id="4" name="Frame 3">
            <a:extLst>
              <a:ext uri="{FF2B5EF4-FFF2-40B4-BE49-F238E27FC236}">
                <a16:creationId xmlns:a16="http://schemas.microsoft.com/office/drawing/2014/main" id="{7BE17E10-4878-8232-91AB-E229309EB070}"/>
              </a:ext>
            </a:extLst>
          </p:cNvPr>
          <p:cNvSpPr/>
          <p:nvPr/>
        </p:nvSpPr>
        <p:spPr>
          <a:xfrm>
            <a:off x="1087395" y="4349578"/>
            <a:ext cx="10194324" cy="33363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ectangle 4">
            <a:extLst>
              <a:ext uri="{FF2B5EF4-FFF2-40B4-BE49-F238E27FC236}">
                <a16:creationId xmlns:a16="http://schemas.microsoft.com/office/drawing/2014/main" id="{9AC7B815-5C61-03EB-F256-16D7E028B8FA}"/>
              </a:ext>
            </a:extLst>
          </p:cNvPr>
          <p:cNvSpPr/>
          <p:nvPr/>
        </p:nvSpPr>
        <p:spPr>
          <a:xfrm>
            <a:off x="8143103" y="1723388"/>
            <a:ext cx="3100337" cy="425728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p14="http://schemas.microsoft.com/office/powerpoint/2010/main" val="63681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F38C-0DE5-D567-3880-6CFD31C7310A}"/>
              </a:ext>
            </a:extLst>
          </p:cNvPr>
          <p:cNvSpPr>
            <a:spLocks noGrp="1"/>
          </p:cNvSpPr>
          <p:nvPr>
            <p:ph type="title"/>
          </p:nvPr>
        </p:nvSpPr>
        <p:spPr/>
        <p:txBody>
          <a:bodyPr/>
          <a:lstStyle/>
          <a:p>
            <a:r>
              <a:rPr lang="en-IN" dirty="0"/>
              <a:t>Content</a:t>
            </a:r>
          </a:p>
        </p:txBody>
      </p:sp>
      <p:sp>
        <p:nvSpPr>
          <p:cNvPr id="3" name="Text Placeholder 2">
            <a:extLst>
              <a:ext uri="{FF2B5EF4-FFF2-40B4-BE49-F238E27FC236}">
                <a16:creationId xmlns:a16="http://schemas.microsoft.com/office/drawing/2014/main" id="{04016481-D6EB-9B11-47EC-F184BC7D0639}"/>
              </a:ext>
            </a:extLst>
          </p:cNvPr>
          <p:cNvSpPr>
            <a:spLocks noGrp="1"/>
          </p:cNvSpPr>
          <p:nvPr>
            <p:ph type="body" sz="quarter" idx="11"/>
          </p:nvPr>
        </p:nvSpPr>
        <p:spPr/>
        <p:txBody>
          <a:bodyPr/>
          <a:lstStyle/>
          <a:p>
            <a:r>
              <a:rPr lang="en-IN" sz="2200" dirty="0"/>
              <a:t>Problem Statement</a:t>
            </a:r>
          </a:p>
          <a:p>
            <a:r>
              <a:rPr lang="en-IN" sz="2200" dirty="0"/>
              <a:t>Data </a:t>
            </a:r>
            <a:r>
              <a:rPr lang="en-US" sz="2200" dirty="0"/>
              <a:t>Description</a:t>
            </a:r>
            <a:endParaRPr lang="en-IN" sz="2200" dirty="0"/>
          </a:p>
          <a:p>
            <a:r>
              <a:rPr lang="en-US" sz="2200" dirty="0"/>
              <a:t>Understanding the domain</a:t>
            </a:r>
          </a:p>
          <a:p>
            <a:r>
              <a:rPr lang="en-US" sz="2200" dirty="0"/>
              <a:t>Insights on patient details</a:t>
            </a:r>
            <a:endParaRPr lang="en-IN" sz="2200" dirty="0"/>
          </a:p>
          <a:p>
            <a:r>
              <a:rPr lang="en-US" sz="2200" dirty="0"/>
              <a:t>Pre Processing</a:t>
            </a:r>
          </a:p>
          <a:p>
            <a:r>
              <a:rPr lang="en-US" sz="2200" dirty="0"/>
              <a:t>Domain wise Analysis</a:t>
            </a:r>
          </a:p>
          <a:p>
            <a:r>
              <a:rPr lang="en-US" sz="2200" dirty="0"/>
              <a:t>Category wise Analysis</a:t>
            </a:r>
          </a:p>
          <a:p>
            <a:r>
              <a:rPr lang="en-US" sz="2200" dirty="0"/>
              <a:t>Conclusion</a:t>
            </a:r>
          </a:p>
          <a:p>
            <a:endParaRPr lang="en-US" sz="2200" dirty="0"/>
          </a:p>
          <a:p>
            <a:endParaRPr lang="en-US" sz="2200" dirty="0"/>
          </a:p>
          <a:p>
            <a:endParaRPr lang="en-US" sz="2200" dirty="0"/>
          </a:p>
          <a:p>
            <a:endParaRPr lang="en-IN" sz="2200" dirty="0"/>
          </a:p>
        </p:txBody>
      </p:sp>
    </p:spTree>
    <p:extLst>
      <p:ext uri="{BB962C8B-B14F-4D97-AF65-F5344CB8AC3E}">
        <p14:creationId xmlns:p14="http://schemas.microsoft.com/office/powerpoint/2010/main" val="99630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FA1A77-EA88-3317-6BB3-2AF89FB0EE2A}"/>
              </a:ext>
            </a:extLst>
          </p:cNvPr>
          <p:cNvPicPr>
            <a:picLocks noChangeAspect="1"/>
          </p:cNvPicPr>
          <p:nvPr/>
        </p:nvPicPr>
        <p:blipFill>
          <a:blip r:embed="rId2"/>
          <a:stretch>
            <a:fillRect/>
          </a:stretch>
        </p:blipFill>
        <p:spPr>
          <a:xfrm>
            <a:off x="248401" y="755020"/>
            <a:ext cx="4854939" cy="2585323"/>
          </a:xfrm>
          <a:prstGeom prst="rect">
            <a:avLst/>
          </a:prstGeom>
        </p:spPr>
      </p:pic>
      <p:sp>
        <p:nvSpPr>
          <p:cNvPr id="6" name="TextBox 5">
            <a:extLst>
              <a:ext uri="{FF2B5EF4-FFF2-40B4-BE49-F238E27FC236}">
                <a16:creationId xmlns:a16="http://schemas.microsoft.com/office/drawing/2014/main" id="{2E5C9474-14E9-7F39-F697-972565D61AEC}"/>
              </a:ext>
            </a:extLst>
          </p:cNvPr>
          <p:cNvSpPr txBox="1"/>
          <p:nvPr/>
        </p:nvSpPr>
        <p:spPr>
          <a:xfrm>
            <a:off x="1099751" y="297032"/>
            <a:ext cx="9576487" cy="369332"/>
          </a:xfrm>
          <a:prstGeom prst="rect">
            <a:avLst/>
          </a:prstGeom>
          <a:noFill/>
        </p:spPr>
        <p:txBody>
          <a:bodyPr wrap="square" rtlCol="0">
            <a:spAutoFit/>
          </a:bodyPr>
          <a:lstStyle/>
          <a:p>
            <a:r>
              <a:rPr lang="en-US" dirty="0">
                <a:solidFill>
                  <a:schemeClr val="bg1"/>
                </a:solidFill>
              </a:rPr>
              <a:t>QOL status: Poor 				          	QOL status: Good</a:t>
            </a:r>
            <a:endParaRPr lang="en-IN" dirty="0">
              <a:solidFill>
                <a:schemeClr val="bg1"/>
              </a:solidFill>
            </a:endParaRPr>
          </a:p>
        </p:txBody>
      </p:sp>
      <p:pic>
        <p:nvPicPr>
          <p:cNvPr id="7" name="Picture 6">
            <a:extLst>
              <a:ext uri="{FF2B5EF4-FFF2-40B4-BE49-F238E27FC236}">
                <a16:creationId xmlns:a16="http://schemas.microsoft.com/office/drawing/2014/main" id="{3CCB33DF-0C83-1149-3E35-43E147C2FBBE}"/>
              </a:ext>
            </a:extLst>
          </p:cNvPr>
          <p:cNvPicPr>
            <a:picLocks noChangeAspect="1"/>
          </p:cNvPicPr>
          <p:nvPr/>
        </p:nvPicPr>
        <p:blipFill>
          <a:blip r:embed="rId3"/>
          <a:stretch>
            <a:fillRect/>
          </a:stretch>
        </p:blipFill>
        <p:spPr>
          <a:xfrm>
            <a:off x="5534452" y="755020"/>
            <a:ext cx="4953691" cy="2629267"/>
          </a:xfrm>
          <a:prstGeom prst="rect">
            <a:avLst/>
          </a:prstGeom>
        </p:spPr>
      </p:pic>
      <p:pic>
        <p:nvPicPr>
          <p:cNvPr id="8" name="Picture 7">
            <a:extLst>
              <a:ext uri="{FF2B5EF4-FFF2-40B4-BE49-F238E27FC236}">
                <a16:creationId xmlns:a16="http://schemas.microsoft.com/office/drawing/2014/main" id="{4A688C8B-961A-9278-D802-CE986FEE921B}"/>
              </a:ext>
            </a:extLst>
          </p:cNvPr>
          <p:cNvPicPr>
            <a:picLocks noChangeAspect="1"/>
          </p:cNvPicPr>
          <p:nvPr/>
        </p:nvPicPr>
        <p:blipFill>
          <a:blip r:embed="rId4"/>
          <a:stretch>
            <a:fillRect/>
          </a:stretch>
        </p:blipFill>
        <p:spPr>
          <a:xfrm>
            <a:off x="123497" y="3229133"/>
            <a:ext cx="5410955" cy="2629267"/>
          </a:xfrm>
          <a:prstGeom prst="rect">
            <a:avLst/>
          </a:prstGeom>
        </p:spPr>
      </p:pic>
      <p:sp>
        <p:nvSpPr>
          <p:cNvPr id="9" name="TextBox 8">
            <a:extLst>
              <a:ext uri="{FF2B5EF4-FFF2-40B4-BE49-F238E27FC236}">
                <a16:creationId xmlns:a16="http://schemas.microsoft.com/office/drawing/2014/main" id="{B216DEF1-C383-1745-2E31-AF39DC54EBFA}"/>
              </a:ext>
            </a:extLst>
          </p:cNvPr>
          <p:cNvSpPr txBox="1"/>
          <p:nvPr/>
        </p:nvSpPr>
        <p:spPr>
          <a:xfrm>
            <a:off x="5103340" y="4893275"/>
            <a:ext cx="4460789" cy="369332"/>
          </a:xfrm>
          <a:prstGeom prst="rect">
            <a:avLst/>
          </a:prstGeom>
          <a:noFill/>
        </p:spPr>
        <p:txBody>
          <a:bodyPr wrap="square" rtlCol="0">
            <a:spAutoFit/>
          </a:bodyPr>
          <a:lstStyle/>
          <a:p>
            <a:r>
              <a:rPr lang="en-US" dirty="0">
                <a:solidFill>
                  <a:schemeClr val="bg1"/>
                </a:solidFill>
              </a:rPr>
              <a:t>QOL status: Neither poor nor good</a:t>
            </a:r>
            <a:endParaRPr lang="en-IN" dirty="0">
              <a:solidFill>
                <a:schemeClr val="bg1"/>
              </a:solidFill>
            </a:endParaRPr>
          </a:p>
        </p:txBody>
      </p:sp>
    </p:spTree>
    <p:extLst>
      <p:ext uri="{BB962C8B-B14F-4D97-AF65-F5344CB8AC3E}">
        <p14:creationId xmlns:p14="http://schemas.microsoft.com/office/powerpoint/2010/main" val="1857495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C781-780C-5E21-FEFD-86E6496D76A8}"/>
              </a:ext>
            </a:extLst>
          </p:cNvPr>
          <p:cNvSpPr>
            <a:spLocks noGrp="1"/>
          </p:cNvSpPr>
          <p:nvPr>
            <p:ph type="title"/>
          </p:nvPr>
        </p:nvSpPr>
        <p:spPr>
          <a:xfrm>
            <a:off x="762000" y="271674"/>
            <a:ext cx="10591800" cy="646332"/>
          </a:xfrm>
        </p:spPr>
        <p:txBody>
          <a:bodyPr/>
          <a:lstStyle/>
          <a:p>
            <a:r>
              <a:rPr lang="en-IN" dirty="0"/>
              <a:t>Patients analysis with QOL status poor</a:t>
            </a:r>
          </a:p>
        </p:txBody>
      </p:sp>
      <p:sp>
        <p:nvSpPr>
          <p:cNvPr id="3" name="Text Placeholder 2">
            <a:extLst>
              <a:ext uri="{FF2B5EF4-FFF2-40B4-BE49-F238E27FC236}">
                <a16:creationId xmlns:a16="http://schemas.microsoft.com/office/drawing/2014/main" id="{955EC70E-A985-DF71-7684-8DF698C87AF2}"/>
              </a:ext>
            </a:extLst>
          </p:cNvPr>
          <p:cNvSpPr>
            <a:spLocks noGrp="1"/>
          </p:cNvSpPr>
          <p:nvPr>
            <p:ph type="body" sz="quarter" idx="11"/>
          </p:nvPr>
        </p:nvSpPr>
        <p:spPr>
          <a:xfrm>
            <a:off x="762000" y="955623"/>
            <a:ext cx="10667999" cy="1158237"/>
          </a:xfrm>
        </p:spPr>
        <p:txBody>
          <a:bodyPr/>
          <a:lstStyle/>
          <a:p>
            <a:r>
              <a:rPr lang="en-IN" dirty="0"/>
              <a:t>There are 8 patients with QOL status poor out of 86 </a:t>
            </a:r>
            <a:r>
              <a:rPr lang="en-IN" dirty="0" err="1"/>
              <a:t>i.e</a:t>
            </a:r>
            <a:r>
              <a:rPr lang="en-IN" dirty="0"/>
              <a:t> around 10%.</a:t>
            </a:r>
          </a:p>
          <a:p>
            <a:endParaRPr lang="en-IN" dirty="0"/>
          </a:p>
        </p:txBody>
      </p:sp>
      <p:pic>
        <p:nvPicPr>
          <p:cNvPr id="5" name="Picture 4" descr="C:\Users\neera\AppData\Local\Microsoft\Windows\INetCache\Content.MSO\4D81D563.tmp">
            <a:extLst>
              <a:ext uri="{FF2B5EF4-FFF2-40B4-BE49-F238E27FC236}">
                <a16:creationId xmlns:a16="http://schemas.microsoft.com/office/drawing/2014/main" id="{6E1D2022-3360-934D-F5FD-2F30743E08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378" y="1717138"/>
            <a:ext cx="6073345" cy="3423723"/>
          </a:xfrm>
          <a:prstGeom prst="rect">
            <a:avLst/>
          </a:prstGeom>
          <a:noFill/>
          <a:ln>
            <a:noFill/>
          </a:ln>
        </p:spPr>
      </p:pic>
      <p:sp>
        <p:nvSpPr>
          <p:cNvPr id="6" name="TextBox 5">
            <a:extLst>
              <a:ext uri="{FF2B5EF4-FFF2-40B4-BE49-F238E27FC236}">
                <a16:creationId xmlns:a16="http://schemas.microsoft.com/office/drawing/2014/main" id="{8C043654-FCF8-8882-3AD4-12E1C74C4E03}"/>
              </a:ext>
            </a:extLst>
          </p:cNvPr>
          <p:cNvSpPr txBox="1"/>
          <p:nvPr/>
        </p:nvSpPr>
        <p:spPr>
          <a:xfrm>
            <a:off x="1441621" y="1370253"/>
            <a:ext cx="5251622" cy="369332"/>
          </a:xfrm>
          <a:prstGeom prst="rect">
            <a:avLst/>
          </a:prstGeom>
          <a:noFill/>
        </p:spPr>
        <p:txBody>
          <a:bodyPr wrap="square" rtlCol="0">
            <a:spAutoFit/>
          </a:bodyPr>
          <a:lstStyle/>
          <a:p>
            <a:r>
              <a:rPr lang="en-IN" dirty="0">
                <a:solidFill>
                  <a:schemeClr val="bg1"/>
                </a:solidFill>
              </a:rPr>
              <a:t>Age distribution of 8 patients.</a:t>
            </a:r>
          </a:p>
        </p:txBody>
      </p:sp>
      <p:pic>
        <p:nvPicPr>
          <p:cNvPr id="8" name="Picture 7">
            <a:extLst>
              <a:ext uri="{FF2B5EF4-FFF2-40B4-BE49-F238E27FC236}">
                <a16:creationId xmlns:a16="http://schemas.microsoft.com/office/drawing/2014/main" id="{A1474CF1-E147-3AF5-1B68-6A1481E4A7FC}"/>
              </a:ext>
            </a:extLst>
          </p:cNvPr>
          <p:cNvPicPr>
            <a:picLocks noChangeAspect="1"/>
          </p:cNvPicPr>
          <p:nvPr/>
        </p:nvPicPr>
        <p:blipFill>
          <a:blip r:embed="rId3"/>
          <a:stretch>
            <a:fillRect/>
          </a:stretch>
        </p:blipFill>
        <p:spPr>
          <a:xfrm>
            <a:off x="6387680" y="1447266"/>
            <a:ext cx="5721940" cy="3963466"/>
          </a:xfrm>
          <a:prstGeom prst="rect">
            <a:avLst/>
          </a:prstGeom>
        </p:spPr>
      </p:pic>
    </p:spTree>
    <p:extLst>
      <p:ext uri="{BB962C8B-B14F-4D97-AF65-F5344CB8AC3E}">
        <p14:creationId xmlns:p14="http://schemas.microsoft.com/office/powerpoint/2010/main" val="1239692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C191-EDF1-673B-9D4F-E8479B951A94}"/>
              </a:ext>
            </a:extLst>
          </p:cNvPr>
          <p:cNvSpPr>
            <a:spLocks noGrp="1"/>
          </p:cNvSpPr>
          <p:nvPr>
            <p:ph type="title"/>
          </p:nvPr>
        </p:nvSpPr>
        <p:spPr/>
        <p:txBody>
          <a:bodyPr/>
          <a:lstStyle/>
          <a:p>
            <a:r>
              <a:rPr lang="en-IN" dirty="0"/>
              <a:t>Patients analysis with QOL status poor</a:t>
            </a:r>
          </a:p>
        </p:txBody>
      </p:sp>
      <p:sp>
        <p:nvSpPr>
          <p:cNvPr id="7" name="TextBox 6">
            <a:extLst>
              <a:ext uri="{FF2B5EF4-FFF2-40B4-BE49-F238E27FC236}">
                <a16:creationId xmlns:a16="http://schemas.microsoft.com/office/drawing/2014/main" id="{1042E0B5-FC96-6BA4-1B69-F4FE656B36C9}"/>
              </a:ext>
            </a:extLst>
          </p:cNvPr>
          <p:cNvSpPr txBox="1"/>
          <p:nvPr/>
        </p:nvSpPr>
        <p:spPr>
          <a:xfrm>
            <a:off x="762000" y="1865870"/>
            <a:ext cx="10433222" cy="203132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There are 8 patients with QOL status poor.</a:t>
            </a:r>
          </a:p>
          <a:p>
            <a:pPr marL="285750" indent="-285750">
              <a:buFont typeface="Arial" panose="020B0604020202020204" pitchFamily="34" charset="0"/>
              <a:buChar char="•"/>
            </a:pPr>
            <a:r>
              <a:rPr lang="en-IN" dirty="0">
                <a:solidFill>
                  <a:schemeClr val="bg1"/>
                </a:solidFill>
              </a:rPr>
              <a:t>Out of which 7 are married and 1 is unmarried.</a:t>
            </a:r>
          </a:p>
          <a:p>
            <a:pPr marL="285750" indent="-285750">
              <a:buFont typeface="Arial" panose="020B0604020202020204" pitchFamily="34" charset="0"/>
              <a:buChar char="•"/>
            </a:pPr>
            <a:r>
              <a:rPr lang="en-IN" dirty="0">
                <a:solidFill>
                  <a:schemeClr val="bg1"/>
                </a:solidFill>
              </a:rPr>
              <a:t>Many of the patients started drinking at a young age fact that their present age is above 31 and </a:t>
            </a:r>
            <a:r>
              <a:rPr lang="en-IN" b="1" dirty="0">
                <a:solidFill>
                  <a:schemeClr val="bg1"/>
                </a:solidFill>
              </a:rPr>
              <a:t>hence the period for which they consumed alcohol is more </a:t>
            </a:r>
            <a:r>
              <a:rPr lang="en-IN" b="1" dirty="0" err="1">
                <a:solidFill>
                  <a:schemeClr val="bg1"/>
                </a:solidFill>
              </a:rPr>
              <a:t>i.e</a:t>
            </a:r>
            <a:r>
              <a:rPr lang="en-IN" b="1" dirty="0">
                <a:solidFill>
                  <a:schemeClr val="bg1"/>
                </a:solidFill>
              </a:rPr>
              <a:t> 15.375 years on average.</a:t>
            </a:r>
          </a:p>
          <a:p>
            <a:pPr marL="285750" indent="-285750">
              <a:buFont typeface="Arial" panose="020B0604020202020204" pitchFamily="34" charset="0"/>
              <a:buChar char="•"/>
            </a:pPr>
            <a:r>
              <a:rPr lang="en-IN" dirty="0">
                <a:solidFill>
                  <a:schemeClr val="bg1"/>
                </a:solidFill>
              </a:rPr>
              <a:t> 75% of them started working in young age.</a:t>
            </a:r>
          </a:p>
          <a:p>
            <a:pPr marL="285750" indent="-285750">
              <a:buFont typeface="Arial" panose="020B0604020202020204" pitchFamily="34" charset="0"/>
              <a:buChar char="•"/>
            </a:pPr>
            <a:r>
              <a:rPr lang="en-IN" dirty="0">
                <a:solidFill>
                  <a:schemeClr val="bg1"/>
                </a:solidFill>
              </a:rPr>
              <a:t>Out of 8 patients, we can observe that all of them are above age of 41.</a:t>
            </a:r>
          </a:p>
          <a:p>
            <a:r>
              <a:rPr lang="en-IN" dirty="0">
                <a:solidFill>
                  <a:schemeClr val="bg1"/>
                </a:solidFill>
              </a:rPr>
              <a:t>The majority of them were influenced by their family.</a:t>
            </a:r>
          </a:p>
        </p:txBody>
      </p:sp>
      <p:pic>
        <p:nvPicPr>
          <p:cNvPr id="8" name="Picture 7">
            <a:extLst>
              <a:ext uri="{FF2B5EF4-FFF2-40B4-BE49-F238E27FC236}">
                <a16:creationId xmlns:a16="http://schemas.microsoft.com/office/drawing/2014/main" id="{09909A58-5536-28BF-F735-47078BBDF7EF}"/>
              </a:ext>
            </a:extLst>
          </p:cNvPr>
          <p:cNvPicPr>
            <a:picLocks noChangeAspect="1"/>
          </p:cNvPicPr>
          <p:nvPr/>
        </p:nvPicPr>
        <p:blipFill>
          <a:blip r:embed="rId2"/>
          <a:stretch>
            <a:fillRect/>
          </a:stretch>
        </p:blipFill>
        <p:spPr>
          <a:xfrm>
            <a:off x="914400" y="4040659"/>
            <a:ext cx="6244685" cy="1318755"/>
          </a:xfrm>
          <a:prstGeom prst="rect">
            <a:avLst/>
          </a:prstGeom>
        </p:spPr>
      </p:pic>
    </p:spTree>
    <p:extLst>
      <p:ext uri="{BB962C8B-B14F-4D97-AF65-F5344CB8AC3E}">
        <p14:creationId xmlns:p14="http://schemas.microsoft.com/office/powerpoint/2010/main" val="2178836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C040-781F-0C96-3300-F53E0D57EB6B}"/>
              </a:ext>
            </a:extLst>
          </p:cNvPr>
          <p:cNvSpPr>
            <a:spLocks noGrp="1"/>
          </p:cNvSpPr>
          <p:nvPr>
            <p:ph type="title"/>
          </p:nvPr>
        </p:nvSpPr>
        <p:spPr/>
        <p:txBody>
          <a:bodyPr/>
          <a:lstStyle/>
          <a:p>
            <a:endParaRPr lang="en-IN"/>
          </a:p>
        </p:txBody>
      </p:sp>
      <p:sp>
        <p:nvSpPr>
          <p:cNvPr id="7" name="Table Placeholder 3">
            <a:extLst>
              <a:ext uri="{FF2B5EF4-FFF2-40B4-BE49-F238E27FC236}">
                <a16:creationId xmlns:a16="http://schemas.microsoft.com/office/drawing/2014/main" id="{5EB5E3D1-4F35-5992-FBD4-B242A28A4DF3}"/>
              </a:ext>
            </a:extLst>
          </p:cNvPr>
          <p:cNvSpPr txBox="1">
            <a:spLocks/>
          </p:cNvSpPr>
          <p:nvPr/>
        </p:nvSpPr>
        <p:spPr>
          <a:xfrm>
            <a:off x="762000" y="2591662"/>
            <a:ext cx="10667999" cy="2833776"/>
          </a:xfrm>
          <a:prstGeom prst="rect">
            <a:avLst/>
          </a:prstGeom>
        </p:spPr>
      </p:sp>
      <p:pic>
        <p:nvPicPr>
          <p:cNvPr id="9" name="Picture 8">
            <a:extLst>
              <a:ext uri="{FF2B5EF4-FFF2-40B4-BE49-F238E27FC236}">
                <a16:creationId xmlns:a16="http://schemas.microsoft.com/office/drawing/2014/main" id="{EB911364-A18A-FC3E-22B1-AC3EEFF468F0}"/>
              </a:ext>
            </a:extLst>
          </p:cNvPr>
          <p:cNvPicPr>
            <a:picLocks noChangeAspect="1"/>
          </p:cNvPicPr>
          <p:nvPr/>
        </p:nvPicPr>
        <p:blipFill>
          <a:blip r:embed="rId2"/>
          <a:stretch>
            <a:fillRect/>
          </a:stretch>
        </p:blipFill>
        <p:spPr>
          <a:xfrm>
            <a:off x="6057900" y="496596"/>
            <a:ext cx="4796249" cy="2255447"/>
          </a:xfrm>
          <a:prstGeom prst="rect">
            <a:avLst/>
          </a:prstGeom>
        </p:spPr>
      </p:pic>
      <p:pic>
        <p:nvPicPr>
          <p:cNvPr id="12" name="Picture 11">
            <a:extLst>
              <a:ext uri="{FF2B5EF4-FFF2-40B4-BE49-F238E27FC236}">
                <a16:creationId xmlns:a16="http://schemas.microsoft.com/office/drawing/2014/main" id="{4F7967EB-FCC9-C18E-B98F-C7DCBAD88035}"/>
              </a:ext>
            </a:extLst>
          </p:cNvPr>
          <p:cNvPicPr>
            <a:picLocks noChangeAspect="1"/>
          </p:cNvPicPr>
          <p:nvPr/>
        </p:nvPicPr>
        <p:blipFill>
          <a:blip r:embed="rId3"/>
          <a:stretch>
            <a:fillRect/>
          </a:stretch>
        </p:blipFill>
        <p:spPr>
          <a:xfrm>
            <a:off x="366585" y="286431"/>
            <a:ext cx="4872450" cy="2675779"/>
          </a:xfrm>
          <a:prstGeom prst="rect">
            <a:avLst/>
          </a:prstGeom>
        </p:spPr>
      </p:pic>
      <p:pic>
        <p:nvPicPr>
          <p:cNvPr id="13" name="Picture 12">
            <a:extLst>
              <a:ext uri="{FF2B5EF4-FFF2-40B4-BE49-F238E27FC236}">
                <a16:creationId xmlns:a16="http://schemas.microsoft.com/office/drawing/2014/main" id="{BC140DB0-107B-A1FB-D2BA-C4B6DB841DD2}"/>
              </a:ext>
            </a:extLst>
          </p:cNvPr>
          <p:cNvPicPr>
            <a:picLocks noChangeAspect="1"/>
          </p:cNvPicPr>
          <p:nvPr/>
        </p:nvPicPr>
        <p:blipFill>
          <a:blip r:embed="rId4"/>
          <a:stretch>
            <a:fillRect/>
          </a:stretch>
        </p:blipFill>
        <p:spPr>
          <a:xfrm>
            <a:off x="500335" y="3391743"/>
            <a:ext cx="4898007" cy="2463228"/>
          </a:xfrm>
          <a:prstGeom prst="rect">
            <a:avLst/>
          </a:prstGeom>
        </p:spPr>
      </p:pic>
      <p:pic>
        <p:nvPicPr>
          <p:cNvPr id="14" name="Picture 13">
            <a:extLst>
              <a:ext uri="{FF2B5EF4-FFF2-40B4-BE49-F238E27FC236}">
                <a16:creationId xmlns:a16="http://schemas.microsoft.com/office/drawing/2014/main" id="{D5B4966B-43F5-99B7-70C5-CF7D2B3BB3A1}"/>
              </a:ext>
            </a:extLst>
          </p:cNvPr>
          <p:cNvPicPr>
            <a:picLocks noChangeAspect="1"/>
          </p:cNvPicPr>
          <p:nvPr/>
        </p:nvPicPr>
        <p:blipFill>
          <a:blip r:embed="rId5"/>
          <a:stretch>
            <a:fillRect/>
          </a:stretch>
        </p:blipFill>
        <p:spPr>
          <a:xfrm>
            <a:off x="6218537" y="3176977"/>
            <a:ext cx="5007402" cy="2463228"/>
          </a:xfrm>
          <a:prstGeom prst="rect">
            <a:avLst/>
          </a:prstGeom>
        </p:spPr>
      </p:pic>
    </p:spTree>
    <p:extLst>
      <p:ext uri="{BB962C8B-B14F-4D97-AF65-F5344CB8AC3E}">
        <p14:creationId xmlns:p14="http://schemas.microsoft.com/office/powerpoint/2010/main" val="2337143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4DC1-296D-39B1-CE37-65E7E4BA301E}"/>
              </a:ext>
            </a:extLst>
          </p:cNvPr>
          <p:cNvSpPr>
            <a:spLocks noGrp="1"/>
          </p:cNvSpPr>
          <p:nvPr>
            <p:ph type="title"/>
          </p:nvPr>
        </p:nvSpPr>
        <p:spPr/>
        <p:txBody>
          <a:bodyPr/>
          <a:lstStyle/>
          <a:p>
            <a:r>
              <a:rPr lang="en-IN" dirty="0"/>
              <a:t>Patients analysis with QOL status poor</a:t>
            </a:r>
          </a:p>
        </p:txBody>
      </p:sp>
      <p:pic>
        <p:nvPicPr>
          <p:cNvPr id="7" name="Picture 6">
            <a:extLst>
              <a:ext uri="{FF2B5EF4-FFF2-40B4-BE49-F238E27FC236}">
                <a16:creationId xmlns:a16="http://schemas.microsoft.com/office/drawing/2014/main" id="{EBDEB484-F7F4-88FE-FF2F-A4B4496F5AF4}"/>
              </a:ext>
            </a:extLst>
          </p:cNvPr>
          <p:cNvPicPr>
            <a:picLocks noChangeAspect="1"/>
          </p:cNvPicPr>
          <p:nvPr/>
        </p:nvPicPr>
        <p:blipFill>
          <a:blip r:embed="rId2"/>
          <a:stretch>
            <a:fillRect/>
          </a:stretch>
        </p:blipFill>
        <p:spPr>
          <a:xfrm>
            <a:off x="5403539" y="1813283"/>
            <a:ext cx="3307095" cy="3464734"/>
          </a:xfrm>
          <a:prstGeom prst="rect">
            <a:avLst/>
          </a:prstGeom>
        </p:spPr>
      </p:pic>
      <p:pic>
        <p:nvPicPr>
          <p:cNvPr id="11" name="Picture 10">
            <a:extLst>
              <a:ext uri="{FF2B5EF4-FFF2-40B4-BE49-F238E27FC236}">
                <a16:creationId xmlns:a16="http://schemas.microsoft.com/office/drawing/2014/main" id="{1D0EDA1D-8C3B-86E9-0320-79BCFABB36AF}"/>
              </a:ext>
            </a:extLst>
          </p:cNvPr>
          <p:cNvPicPr>
            <a:picLocks noChangeAspect="1"/>
          </p:cNvPicPr>
          <p:nvPr/>
        </p:nvPicPr>
        <p:blipFill>
          <a:blip r:embed="rId3"/>
          <a:stretch>
            <a:fillRect/>
          </a:stretch>
        </p:blipFill>
        <p:spPr>
          <a:xfrm>
            <a:off x="509845" y="1949207"/>
            <a:ext cx="4077269" cy="2848373"/>
          </a:xfrm>
          <a:prstGeom prst="rect">
            <a:avLst/>
          </a:prstGeom>
        </p:spPr>
      </p:pic>
    </p:spTree>
    <p:extLst>
      <p:ext uri="{BB962C8B-B14F-4D97-AF65-F5344CB8AC3E}">
        <p14:creationId xmlns:p14="http://schemas.microsoft.com/office/powerpoint/2010/main" val="255432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F6EB-B81A-4C37-FEDD-5013E3A387AE}"/>
              </a:ext>
            </a:extLst>
          </p:cNvPr>
          <p:cNvSpPr>
            <a:spLocks noGrp="1"/>
          </p:cNvSpPr>
          <p:nvPr>
            <p:ph type="title"/>
          </p:nvPr>
        </p:nvSpPr>
        <p:spPr/>
        <p:txBody>
          <a:bodyPr/>
          <a:lstStyle/>
          <a:p>
            <a:r>
              <a:rPr lang="en-IN" dirty="0"/>
              <a:t>Patients analysis with QOL status poor</a:t>
            </a:r>
          </a:p>
        </p:txBody>
      </p:sp>
      <p:pic>
        <p:nvPicPr>
          <p:cNvPr id="7" name="Picture 6">
            <a:extLst>
              <a:ext uri="{FF2B5EF4-FFF2-40B4-BE49-F238E27FC236}">
                <a16:creationId xmlns:a16="http://schemas.microsoft.com/office/drawing/2014/main" id="{D6DD16FB-AA46-6F8A-398A-2B0E9EB3BE10}"/>
              </a:ext>
            </a:extLst>
          </p:cNvPr>
          <p:cNvPicPr>
            <a:picLocks noChangeAspect="1"/>
          </p:cNvPicPr>
          <p:nvPr/>
        </p:nvPicPr>
        <p:blipFill>
          <a:blip r:embed="rId2"/>
          <a:stretch>
            <a:fillRect/>
          </a:stretch>
        </p:blipFill>
        <p:spPr>
          <a:xfrm>
            <a:off x="506627" y="1738968"/>
            <a:ext cx="6287130" cy="3380064"/>
          </a:xfrm>
          <a:prstGeom prst="rect">
            <a:avLst/>
          </a:prstGeom>
        </p:spPr>
      </p:pic>
      <p:sp>
        <p:nvSpPr>
          <p:cNvPr id="8" name="TextBox 7">
            <a:extLst>
              <a:ext uri="{FF2B5EF4-FFF2-40B4-BE49-F238E27FC236}">
                <a16:creationId xmlns:a16="http://schemas.microsoft.com/office/drawing/2014/main" id="{129F5BFD-B3C8-6510-3C2A-408CACC2A17A}"/>
              </a:ext>
            </a:extLst>
          </p:cNvPr>
          <p:cNvSpPr txBox="1"/>
          <p:nvPr/>
        </p:nvSpPr>
        <p:spPr>
          <a:xfrm>
            <a:off x="7929251" y="1859201"/>
            <a:ext cx="2977979" cy="2862322"/>
          </a:xfrm>
          <a:prstGeom prst="rect">
            <a:avLst/>
          </a:prstGeom>
          <a:noFill/>
        </p:spPr>
        <p:txBody>
          <a:bodyPr wrap="square" rtlCol="0">
            <a:spAutoFit/>
          </a:bodyPr>
          <a:lstStyle/>
          <a:p>
            <a:r>
              <a:rPr lang="en-US" dirty="0">
                <a:solidFill>
                  <a:schemeClr val="bg1"/>
                </a:solidFill>
              </a:rPr>
              <a:t>It is observed that some of the patients have childhood problems of running away from home and scholastic backwardness. </a:t>
            </a:r>
          </a:p>
          <a:p>
            <a:r>
              <a:rPr lang="en-US" dirty="0">
                <a:solidFill>
                  <a:schemeClr val="bg1"/>
                </a:solidFill>
              </a:rPr>
              <a:t>Also 38% of them have problem of </a:t>
            </a:r>
            <a:r>
              <a:rPr lang="en-US" dirty="0" err="1">
                <a:solidFill>
                  <a:schemeClr val="bg1"/>
                </a:solidFill>
              </a:rPr>
              <a:t>confussion</a:t>
            </a:r>
            <a:r>
              <a:rPr lang="en-US" dirty="0">
                <a:solidFill>
                  <a:schemeClr val="bg1"/>
                </a:solidFill>
              </a:rPr>
              <a:t> </a:t>
            </a:r>
            <a:r>
              <a:rPr lang="en-US" dirty="0" err="1">
                <a:solidFill>
                  <a:schemeClr val="bg1"/>
                </a:solidFill>
              </a:rPr>
              <a:t>sggressive</a:t>
            </a:r>
            <a:r>
              <a:rPr lang="en-US" dirty="0">
                <a:solidFill>
                  <a:schemeClr val="bg1"/>
                </a:solidFill>
              </a:rPr>
              <a:t> outburst and depression.</a:t>
            </a:r>
          </a:p>
          <a:p>
            <a:endParaRPr lang="en-IN" dirty="0">
              <a:solidFill>
                <a:schemeClr val="bg1"/>
              </a:solidFill>
            </a:endParaRPr>
          </a:p>
        </p:txBody>
      </p:sp>
    </p:spTree>
    <p:extLst>
      <p:ext uri="{BB962C8B-B14F-4D97-AF65-F5344CB8AC3E}">
        <p14:creationId xmlns:p14="http://schemas.microsoft.com/office/powerpoint/2010/main" val="1617335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A74B-9647-FF43-30DF-35E8FD59631B}"/>
              </a:ext>
            </a:extLst>
          </p:cNvPr>
          <p:cNvSpPr>
            <a:spLocks noGrp="1"/>
          </p:cNvSpPr>
          <p:nvPr>
            <p:ph type="title"/>
          </p:nvPr>
        </p:nvSpPr>
        <p:spPr/>
        <p:txBody>
          <a:bodyPr/>
          <a:lstStyle/>
          <a:p>
            <a:r>
              <a:rPr lang="en-IN" dirty="0"/>
              <a:t>Patients analysis with QOL status poor</a:t>
            </a:r>
          </a:p>
        </p:txBody>
      </p:sp>
      <p:pic>
        <p:nvPicPr>
          <p:cNvPr id="6" name="Picture 5">
            <a:extLst>
              <a:ext uri="{FF2B5EF4-FFF2-40B4-BE49-F238E27FC236}">
                <a16:creationId xmlns:a16="http://schemas.microsoft.com/office/drawing/2014/main" id="{E25E71F9-4A76-A414-4E91-F8FF8BE149C8}"/>
              </a:ext>
            </a:extLst>
          </p:cNvPr>
          <p:cNvPicPr>
            <a:picLocks noChangeAspect="1"/>
          </p:cNvPicPr>
          <p:nvPr/>
        </p:nvPicPr>
        <p:blipFill>
          <a:blip r:embed="rId2"/>
          <a:stretch>
            <a:fillRect/>
          </a:stretch>
        </p:blipFill>
        <p:spPr>
          <a:xfrm>
            <a:off x="369347" y="1362296"/>
            <a:ext cx="8364117" cy="4229690"/>
          </a:xfrm>
          <a:prstGeom prst="rect">
            <a:avLst/>
          </a:prstGeom>
        </p:spPr>
      </p:pic>
      <p:sp>
        <p:nvSpPr>
          <p:cNvPr id="7" name="TextBox 6">
            <a:extLst>
              <a:ext uri="{FF2B5EF4-FFF2-40B4-BE49-F238E27FC236}">
                <a16:creationId xmlns:a16="http://schemas.microsoft.com/office/drawing/2014/main" id="{AA8B2B52-0515-A6CE-5206-893392D5A67D}"/>
              </a:ext>
            </a:extLst>
          </p:cNvPr>
          <p:cNvSpPr txBox="1"/>
          <p:nvPr/>
        </p:nvSpPr>
        <p:spPr>
          <a:xfrm>
            <a:off x="8822725" y="2274838"/>
            <a:ext cx="2125362" cy="2308324"/>
          </a:xfrm>
          <a:prstGeom prst="rect">
            <a:avLst/>
          </a:prstGeom>
          <a:noFill/>
        </p:spPr>
        <p:txBody>
          <a:bodyPr wrap="square" rtlCol="0">
            <a:spAutoFit/>
          </a:bodyPr>
          <a:lstStyle/>
          <a:p>
            <a:r>
              <a:rPr lang="en-US" dirty="0">
                <a:solidFill>
                  <a:schemeClr val="bg1"/>
                </a:solidFill>
              </a:rPr>
              <a:t>Out of 8 patients 7 are married and 1 is unmarried and both don’t get support from friend and hence Q22 has least response.</a:t>
            </a:r>
            <a:endParaRPr lang="en-IN" dirty="0">
              <a:solidFill>
                <a:schemeClr val="bg1"/>
              </a:solidFill>
            </a:endParaRPr>
          </a:p>
        </p:txBody>
      </p:sp>
    </p:spTree>
    <p:extLst>
      <p:ext uri="{BB962C8B-B14F-4D97-AF65-F5344CB8AC3E}">
        <p14:creationId xmlns:p14="http://schemas.microsoft.com/office/powerpoint/2010/main" val="750708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4F4A-1845-D8FB-563E-24EDC2D68F9F}"/>
              </a:ext>
            </a:extLst>
          </p:cNvPr>
          <p:cNvSpPr>
            <a:spLocks noGrp="1"/>
          </p:cNvSpPr>
          <p:nvPr>
            <p:ph type="title"/>
          </p:nvPr>
        </p:nvSpPr>
        <p:spPr>
          <a:xfrm>
            <a:off x="762000" y="491264"/>
            <a:ext cx="10591800" cy="646332"/>
          </a:xfrm>
        </p:spPr>
        <p:txBody>
          <a:bodyPr/>
          <a:lstStyle/>
          <a:p>
            <a:r>
              <a:rPr lang="en-IN" dirty="0"/>
              <a:t>Patients analysis with QOL status poor</a:t>
            </a:r>
          </a:p>
        </p:txBody>
      </p:sp>
      <p:pic>
        <p:nvPicPr>
          <p:cNvPr id="6" name="Picture 5">
            <a:extLst>
              <a:ext uri="{FF2B5EF4-FFF2-40B4-BE49-F238E27FC236}">
                <a16:creationId xmlns:a16="http://schemas.microsoft.com/office/drawing/2014/main" id="{8F1D3CB9-4501-2700-5B42-E0F2022279E9}"/>
              </a:ext>
            </a:extLst>
          </p:cNvPr>
          <p:cNvPicPr>
            <a:picLocks noChangeAspect="1"/>
          </p:cNvPicPr>
          <p:nvPr/>
        </p:nvPicPr>
        <p:blipFill>
          <a:blip r:embed="rId2"/>
          <a:stretch>
            <a:fillRect/>
          </a:stretch>
        </p:blipFill>
        <p:spPr>
          <a:xfrm>
            <a:off x="766620" y="1362296"/>
            <a:ext cx="4646141" cy="4063142"/>
          </a:xfrm>
          <a:prstGeom prst="rect">
            <a:avLst/>
          </a:prstGeom>
        </p:spPr>
      </p:pic>
      <p:pic>
        <p:nvPicPr>
          <p:cNvPr id="8" name="Picture 7">
            <a:extLst>
              <a:ext uri="{FF2B5EF4-FFF2-40B4-BE49-F238E27FC236}">
                <a16:creationId xmlns:a16="http://schemas.microsoft.com/office/drawing/2014/main" id="{44081A26-8643-A819-1DCF-90A072D3BC1E}"/>
              </a:ext>
            </a:extLst>
          </p:cNvPr>
          <p:cNvPicPr>
            <a:picLocks noChangeAspect="1"/>
          </p:cNvPicPr>
          <p:nvPr/>
        </p:nvPicPr>
        <p:blipFill>
          <a:blip r:embed="rId3"/>
          <a:stretch>
            <a:fillRect/>
          </a:stretch>
        </p:blipFill>
        <p:spPr>
          <a:xfrm>
            <a:off x="7337856" y="2803108"/>
            <a:ext cx="3065459" cy="2800231"/>
          </a:xfrm>
          <a:prstGeom prst="rect">
            <a:avLst/>
          </a:prstGeom>
        </p:spPr>
      </p:pic>
      <p:sp>
        <p:nvSpPr>
          <p:cNvPr id="9" name="TextBox 8">
            <a:extLst>
              <a:ext uri="{FF2B5EF4-FFF2-40B4-BE49-F238E27FC236}">
                <a16:creationId xmlns:a16="http://schemas.microsoft.com/office/drawing/2014/main" id="{3DEECF44-B21B-2A47-47FD-8D7E10D08773}"/>
              </a:ext>
            </a:extLst>
          </p:cNvPr>
          <p:cNvSpPr txBox="1"/>
          <p:nvPr/>
        </p:nvSpPr>
        <p:spPr>
          <a:xfrm>
            <a:off x="6057900" y="1508687"/>
            <a:ext cx="4461290" cy="923330"/>
          </a:xfrm>
          <a:prstGeom prst="rect">
            <a:avLst/>
          </a:prstGeom>
          <a:noFill/>
        </p:spPr>
        <p:txBody>
          <a:bodyPr wrap="square" rtlCol="0">
            <a:spAutoFit/>
          </a:bodyPr>
          <a:lstStyle/>
          <a:p>
            <a:r>
              <a:rPr lang="en-US" dirty="0">
                <a:solidFill>
                  <a:schemeClr val="bg1"/>
                </a:solidFill>
              </a:rPr>
              <a:t>Q12 has less response which about does they have enough money to meet their needs as all of them have debts.</a:t>
            </a:r>
          </a:p>
        </p:txBody>
      </p:sp>
    </p:spTree>
    <p:extLst>
      <p:ext uri="{BB962C8B-B14F-4D97-AF65-F5344CB8AC3E}">
        <p14:creationId xmlns:p14="http://schemas.microsoft.com/office/powerpoint/2010/main" val="1677001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CB5D-21A7-A183-AC25-065DDFD00CEA}"/>
              </a:ext>
            </a:extLst>
          </p:cNvPr>
          <p:cNvSpPr>
            <a:spLocks noGrp="1"/>
          </p:cNvSpPr>
          <p:nvPr>
            <p:ph type="title"/>
          </p:nvPr>
        </p:nvSpPr>
        <p:spPr>
          <a:xfrm>
            <a:off x="800100" y="403457"/>
            <a:ext cx="10591800" cy="646332"/>
          </a:xfrm>
        </p:spPr>
        <p:txBody>
          <a:bodyPr/>
          <a:lstStyle/>
          <a:p>
            <a:r>
              <a:rPr lang="en-IN" dirty="0"/>
              <a:t>Patients analysis with QOL status Good</a:t>
            </a:r>
          </a:p>
        </p:txBody>
      </p:sp>
      <p:pic>
        <p:nvPicPr>
          <p:cNvPr id="11" name="Picture 10">
            <a:extLst>
              <a:ext uri="{FF2B5EF4-FFF2-40B4-BE49-F238E27FC236}">
                <a16:creationId xmlns:a16="http://schemas.microsoft.com/office/drawing/2014/main" id="{36C8A2E3-931D-4990-EAA3-E0EB111DF35E}"/>
              </a:ext>
            </a:extLst>
          </p:cNvPr>
          <p:cNvPicPr>
            <a:picLocks noChangeAspect="1"/>
          </p:cNvPicPr>
          <p:nvPr/>
        </p:nvPicPr>
        <p:blipFill>
          <a:blip r:embed="rId2"/>
          <a:stretch>
            <a:fillRect/>
          </a:stretch>
        </p:blipFill>
        <p:spPr>
          <a:xfrm>
            <a:off x="202954" y="1362296"/>
            <a:ext cx="4124901" cy="2867425"/>
          </a:xfrm>
          <a:prstGeom prst="rect">
            <a:avLst/>
          </a:prstGeom>
        </p:spPr>
      </p:pic>
      <p:sp>
        <p:nvSpPr>
          <p:cNvPr id="13" name="TextBox 12">
            <a:extLst>
              <a:ext uri="{FF2B5EF4-FFF2-40B4-BE49-F238E27FC236}">
                <a16:creationId xmlns:a16="http://schemas.microsoft.com/office/drawing/2014/main" id="{9D55EB13-D001-340D-10DD-432FCA5BBEBF}"/>
              </a:ext>
            </a:extLst>
          </p:cNvPr>
          <p:cNvSpPr txBox="1"/>
          <p:nvPr/>
        </p:nvSpPr>
        <p:spPr>
          <a:xfrm>
            <a:off x="494270" y="4387710"/>
            <a:ext cx="10367319" cy="1477328"/>
          </a:xfrm>
          <a:prstGeom prst="rect">
            <a:avLst/>
          </a:prstGeom>
          <a:noFill/>
        </p:spPr>
        <p:txBody>
          <a:bodyPr wrap="square" rtlCol="0">
            <a:spAutoFit/>
          </a:bodyPr>
          <a:lstStyle/>
          <a:p>
            <a:r>
              <a:rPr lang="en-IN" dirty="0">
                <a:solidFill>
                  <a:schemeClr val="bg1"/>
                </a:solidFill>
              </a:rPr>
              <a:t>Out of 22 patients, we can observe that all of them are above age of 21 and under the age 40.</a:t>
            </a:r>
          </a:p>
          <a:p>
            <a:r>
              <a:rPr lang="en-IN" dirty="0">
                <a:solidFill>
                  <a:schemeClr val="bg1"/>
                </a:solidFill>
              </a:rPr>
              <a:t>Of which 50% of patients have education only till 10</a:t>
            </a:r>
            <a:r>
              <a:rPr lang="en-IN" baseline="30000" dirty="0">
                <a:solidFill>
                  <a:schemeClr val="bg1"/>
                </a:solidFill>
              </a:rPr>
              <a:t>th</a:t>
            </a:r>
            <a:r>
              <a:rPr lang="en-IN" dirty="0">
                <a:solidFill>
                  <a:schemeClr val="bg1"/>
                </a:solidFill>
              </a:rPr>
              <a:t> grade.</a:t>
            </a:r>
          </a:p>
          <a:p>
            <a:r>
              <a:rPr lang="en-IN" dirty="0">
                <a:solidFill>
                  <a:schemeClr val="bg1"/>
                </a:solidFill>
              </a:rPr>
              <a:t> All of the patients started drinking in middle age hence </a:t>
            </a:r>
            <a:r>
              <a:rPr lang="en-IN" b="1" dirty="0">
                <a:solidFill>
                  <a:schemeClr val="bg1"/>
                </a:solidFill>
              </a:rPr>
              <a:t>consumed alcohol quantity is less than patients with poor QOL and NPG </a:t>
            </a:r>
            <a:r>
              <a:rPr lang="en-IN" b="1" dirty="0" err="1">
                <a:solidFill>
                  <a:schemeClr val="bg1"/>
                </a:solidFill>
              </a:rPr>
              <a:t>i.e</a:t>
            </a:r>
            <a:r>
              <a:rPr lang="en-IN" b="1" dirty="0">
                <a:solidFill>
                  <a:schemeClr val="bg1"/>
                </a:solidFill>
              </a:rPr>
              <a:t> 13.31 years on average.</a:t>
            </a:r>
            <a:endParaRPr lang="en-IN" dirty="0">
              <a:solidFill>
                <a:schemeClr val="bg1"/>
              </a:solidFill>
            </a:endParaRPr>
          </a:p>
          <a:p>
            <a:endParaRPr lang="en-IN" dirty="0"/>
          </a:p>
        </p:txBody>
      </p:sp>
      <p:pic>
        <p:nvPicPr>
          <p:cNvPr id="14" name="Picture 13">
            <a:extLst>
              <a:ext uri="{FF2B5EF4-FFF2-40B4-BE49-F238E27FC236}">
                <a16:creationId xmlns:a16="http://schemas.microsoft.com/office/drawing/2014/main" id="{A0870C56-3F78-CF58-A7E9-AF0B2FE42FDD}"/>
              </a:ext>
            </a:extLst>
          </p:cNvPr>
          <p:cNvPicPr>
            <a:picLocks noChangeAspect="1"/>
          </p:cNvPicPr>
          <p:nvPr/>
        </p:nvPicPr>
        <p:blipFill>
          <a:blip r:embed="rId3"/>
          <a:stretch>
            <a:fillRect/>
          </a:stretch>
        </p:blipFill>
        <p:spPr>
          <a:xfrm>
            <a:off x="4378208" y="1409927"/>
            <a:ext cx="4048690" cy="2819794"/>
          </a:xfrm>
          <a:prstGeom prst="rect">
            <a:avLst/>
          </a:prstGeom>
        </p:spPr>
      </p:pic>
      <p:sp>
        <p:nvSpPr>
          <p:cNvPr id="3" name="TextBox 2">
            <a:extLst>
              <a:ext uri="{FF2B5EF4-FFF2-40B4-BE49-F238E27FC236}">
                <a16:creationId xmlns:a16="http://schemas.microsoft.com/office/drawing/2014/main" id="{6BEA2395-CF9E-A872-D704-DB7E83547A75}"/>
              </a:ext>
            </a:extLst>
          </p:cNvPr>
          <p:cNvSpPr txBox="1"/>
          <p:nvPr/>
        </p:nvSpPr>
        <p:spPr>
          <a:xfrm>
            <a:off x="8946292" y="1828800"/>
            <a:ext cx="2445608" cy="1671933"/>
          </a:xfrm>
          <a:prstGeom prst="rect">
            <a:avLst/>
          </a:prstGeom>
          <a:noFill/>
        </p:spPr>
        <p:txBody>
          <a:bodyPr wrap="square" rtlCol="0">
            <a:spAutoFit/>
          </a:bodyPr>
          <a:lstStyle/>
          <a:p>
            <a:pPr>
              <a:lnSpc>
                <a:spcPct val="107000"/>
              </a:lnSpc>
              <a:spcAft>
                <a:spcPts val="800"/>
              </a:spcAft>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PID’s of patient</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1,7,8,17,21,24,27,30,38,41,42,43,46,48,49,64,65,69,73,74,75,80</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9BDA7C1-DE88-D14B-B1C3-CE90410A6FC7}"/>
              </a:ext>
            </a:extLst>
          </p:cNvPr>
          <p:cNvPicPr>
            <a:picLocks noChangeAspect="1"/>
          </p:cNvPicPr>
          <p:nvPr/>
        </p:nvPicPr>
        <p:blipFill>
          <a:blip r:embed="rId4"/>
          <a:stretch>
            <a:fillRect/>
          </a:stretch>
        </p:blipFill>
        <p:spPr>
          <a:xfrm>
            <a:off x="222007" y="1409927"/>
            <a:ext cx="4105848" cy="2848373"/>
          </a:xfrm>
          <a:prstGeom prst="rect">
            <a:avLst/>
          </a:prstGeom>
        </p:spPr>
      </p:pic>
    </p:spTree>
    <p:extLst>
      <p:ext uri="{BB962C8B-B14F-4D97-AF65-F5344CB8AC3E}">
        <p14:creationId xmlns:p14="http://schemas.microsoft.com/office/powerpoint/2010/main" val="1955809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ED48-1277-F117-5DB9-69AF622C7186}"/>
              </a:ext>
            </a:extLst>
          </p:cNvPr>
          <p:cNvSpPr>
            <a:spLocks noGrp="1"/>
          </p:cNvSpPr>
          <p:nvPr>
            <p:ph type="title"/>
          </p:nvPr>
        </p:nvSpPr>
        <p:spPr>
          <a:xfrm>
            <a:off x="700216" y="308656"/>
            <a:ext cx="10591800" cy="646332"/>
          </a:xfrm>
        </p:spPr>
        <p:txBody>
          <a:bodyPr/>
          <a:lstStyle/>
          <a:p>
            <a:r>
              <a:rPr lang="en-IN" dirty="0"/>
              <a:t>Patients analysis with QOL status Good</a:t>
            </a:r>
          </a:p>
        </p:txBody>
      </p:sp>
      <p:pic>
        <p:nvPicPr>
          <p:cNvPr id="6" name="Picture 5">
            <a:extLst>
              <a:ext uri="{FF2B5EF4-FFF2-40B4-BE49-F238E27FC236}">
                <a16:creationId xmlns:a16="http://schemas.microsoft.com/office/drawing/2014/main" id="{6720A64D-D04E-0CB0-9B12-255AAF69EC25}"/>
              </a:ext>
            </a:extLst>
          </p:cNvPr>
          <p:cNvPicPr>
            <a:picLocks noChangeAspect="1"/>
          </p:cNvPicPr>
          <p:nvPr/>
        </p:nvPicPr>
        <p:blipFill>
          <a:blip r:embed="rId2"/>
          <a:stretch>
            <a:fillRect/>
          </a:stretch>
        </p:blipFill>
        <p:spPr>
          <a:xfrm>
            <a:off x="530185" y="3530343"/>
            <a:ext cx="4077269" cy="2629267"/>
          </a:xfrm>
          <a:prstGeom prst="rect">
            <a:avLst/>
          </a:prstGeom>
        </p:spPr>
      </p:pic>
      <p:pic>
        <p:nvPicPr>
          <p:cNvPr id="8" name="Picture 7">
            <a:extLst>
              <a:ext uri="{FF2B5EF4-FFF2-40B4-BE49-F238E27FC236}">
                <a16:creationId xmlns:a16="http://schemas.microsoft.com/office/drawing/2014/main" id="{0B713B51-FFC9-B4DB-BFE2-9329623CDC6B}"/>
              </a:ext>
            </a:extLst>
          </p:cNvPr>
          <p:cNvPicPr>
            <a:picLocks noChangeAspect="1"/>
          </p:cNvPicPr>
          <p:nvPr/>
        </p:nvPicPr>
        <p:blipFill>
          <a:blip r:embed="rId3"/>
          <a:stretch>
            <a:fillRect/>
          </a:stretch>
        </p:blipFill>
        <p:spPr>
          <a:xfrm>
            <a:off x="5193945" y="2093179"/>
            <a:ext cx="4258269" cy="3734321"/>
          </a:xfrm>
          <a:prstGeom prst="rect">
            <a:avLst/>
          </a:prstGeom>
        </p:spPr>
      </p:pic>
      <p:sp>
        <p:nvSpPr>
          <p:cNvPr id="10" name="TextBox 9">
            <a:extLst>
              <a:ext uri="{FF2B5EF4-FFF2-40B4-BE49-F238E27FC236}">
                <a16:creationId xmlns:a16="http://schemas.microsoft.com/office/drawing/2014/main" id="{25D87E5B-F746-4816-64B5-635600F7589E}"/>
              </a:ext>
            </a:extLst>
          </p:cNvPr>
          <p:cNvSpPr txBox="1"/>
          <p:nvPr/>
        </p:nvSpPr>
        <p:spPr>
          <a:xfrm>
            <a:off x="9080158" y="1692875"/>
            <a:ext cx="2871588" cy="3139321"/>
          </a:xfrm>
          <a:prstGeom prst="rect">
            <a:avLst/>
          </a:prstGeom>
          <a:noFill/>
        </p:spPr>
        <p:txBody>
          <a:bodyPr wrap="square" rtlCol="0">
            <a:spAutoFit/>
          </a:bodyPr>
          <a:lstStyle/>
          <a:p>
            <a:r>
              <a:rPr lang="en-US" dirty="0">
                <a:solidFill>
                  <a:schemeClr val="bg1"/>
                </a:solidFill>
              </a:rPr>
              <a:t>Physical health: Good</a:t>
            </a:r>
          </a:p>
          <a:p>
            <a:r>
              <a:rPr lang="en-US" dirty="0">
                <a:solidFill>
                  <a:schemeClr val="bg1"/>
                </a:solidFill>
              </a:rPr>
              <a:t>Psychology: Good</a:t>
            </a:r>
          </a:p>
          <a:p>
            <a:r>
              <a:rPr lang="en-US" dirty="0">
                <a:solidFill>
                  <a:schemeClr val="bg1"/>
                </a:solidFill>
              </a:rPr>
              <a:t>Social relationship: Good</a:t>
            </a:r>
          </a:p>
          <a:p>
            <a:r>
              <a:rPr lang="en-US" dirty="0">
                <a:solidFill>
                  <a:schemeClr val="bg1"/>
                </a:solidFill>
              </a:rPr>
              <a:t>Environment: Very good</a:t>
            </a:r>
          </a:p>
          <a:p>
            <a:r>
              <a:rPr lang="en-US" dirty="0">
                <a:solidFill>
                  <a:schemeClr val="bg1"/>
                </a:solidFill>
              </a:rPr>
              <a:t>Q15) How well are you able to get around?</a:t>
            </a:r>
          </a:p>
          <a:p>
            <a:r>
              <a:rPr lang="en-US" dirty="0">
                <a:solidFill>
                  <a:schemeClr val="bg1"/>
                </a:solidFill>
              </a:rPr>
              <a:t>As nobody of them have any chronic health problems.</a:t>
            </a:r>
          </a:p>
          <a:p>
            <a:r>
              <a:rPr lang="en-US" dirty="0">
                <a:solidFill>
                  <a:schemeClr val="bg1"/>
                </a:solidFill>
              </a:rPr>
              <a:t>Q16)60% of patients have medium risk.</a:t>
            </a:r>
            <a:endParaRPr lang="en-IN" dirty="0">
              <a:solidFill>
                <a:schemeClr val="bg1"/>
              </a:solidFill>
            </a:endParaRPr>
          </a:p>
        </p:txBody>
      </p:sp>
      <p:pic>
        <p:nvPicPr>
          <p:cNvPr id="7" name="Picture 6">
            <a:extLst>
              <a:ext uri="{FF2B5EF4-FFF2-40B4-BE49-F238E27FC236}">
                <a16:creationId xmlns:a16="http://schemas.microsoft.com/office/drawing/2014/main" id="{2F21AB78-1F35-2226-54AF-F1050C1C24FF}"/>
              </a:ext>
            </a:extLst>
          </p:cNvPr>
          <p:cNvPicPr>
            <a:picLocks noChangeAspect="1"/>
          </p:cNvPicPr>
          <p:nvPr/>
        </p:nvPicPr>
        <p:blipFill>
          <a:blip r:embed="rId4"/>
          <a:stretch>
            <a:fillRect/>
          </a:stretch>
        </p:blipFill>
        <p:spPr>
          <a:xfrm>
            <a:off x="240254" y="901076"/>
            <a:ext cx="4953691" cy="2629267"/>
          </a:xfrm>
          <a:prstGeom prst="rect">
            <a:avLst/>
          </a:prstGeom>
        </p:spPr>
      </p:pic>
    </p:spTree>
    <p:extLst>
      <p:ext uri="{BB962C8B-B14F-4D97-AF65-F5344CB8AC3E}">
        <p14:creationId xmlns:p14="http://schemas.microsoft.com/office/powerpoint/2010/main" val="251971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Problem</a:t>
            </a:r>
            <a:r>
              <a:rPr lang="en-US" dirty="0">
                <a:solidFill>
                  <a:srgbClr val="FF0000"/>
                </a:solidFill>
              </a:rPr>
              <a:t> statement</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0" y="2080845"/>
            <a:ext cx="6988629" cy="3875111"/>
          </a:xfrm>
        </p:spPr>
        <p:txBody>
          <a:bodyPr/>
          <a:lstStyle/>
          <a:p>
            <a:endParaRPr lang="en-US" altLang="en-US" sz="2000" dirty="0">
              <a:latin typeface="Bahnschrift SemiBold" panose="020B0502040204020203" pitchFamily="34" charset="0"/>
            </a:endParaRPr>
          </a:p>
          <a:p>
            <a:pPr lvl="1"/>
            <a:r>
              <a:rPr lang="en-US" altLang="en-US" sz="2400" dirty="0">
                <a:latin typeface="Bahnschrift SemiBold" panose="020B0502040204020203" pitchFamily="34" charset="0"/>
              </a:rPr>
              <a:t>Measuring the quality of life of each patient of rehabilitation </a:t>
            </a:r>
            <a:r>
              <a:rPr lang="en-US" altLang="en-US" sz="2400" dirty="0" err="1">
                <a:latin typeface="Bahnschrift SemiBold" panose="020B0502040204020203" pitchFamily="34" charset="0"/>
              </a:rPr>
              <a:t>centre</a:t>
            </a:r>
            <a:r>
              <a:rPr lang="en-US" altLang="en-US" sz="2400" dirty="0">
                <a:latin typeface="Bahnschrift SemiBold" panose="020B0502040204020203" pitchFamily="34" charset="0"/>
              </a:rPr>
              <a:t> and analyzing their responses for WHOQOL- BREF </a:t>
            </a:r>
            <a:r>
              <a:rPr lang="en-IN" sz="2400" dirty="0">
                <a:latin typeface="Bahnschrift SemiBold" panose="020B0502040204020203" pitchFamily="34" charset="0"/>
              </a:rPr>
              <a:t>questionnaire</a:t>
            </a:r>
            <a:r>
              <a:rPr lang="en-IN" dirty="0"/>
              <a:t> </a:t>
            </a:r>
            <a:r>
              <a:rPr lang="en-US" altLang="en-US" sz="2400" dirty="0">
                <a:latin typeface="Bahnschrift SemiBold" panose="020B0502040204020203" pitchFamily="34" charset="0"/>
              </a:rPr>
              <a:t>.Then concluding the QOL status of each patient by analyzing relevant attributes.</a:t>
            </a:r>
          </a:p>
          <a:p>
            <a:pPr lvl="1"/>
            <a:endParaRPr lang="en-US" sz="2000" dirty="0"/>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2881-AD8F-1651-B879-22E38D677104}"/>
              </a:ext>
            </a:extLst>
          </p:cNvPr>
          <p:cNvSpPr>
            <a:spLocks noGrp="1"/>
          </p:cNvSpPr>
          <p:nvPr>
            <p:ph type="title"/>
          </p:nvPr>
        </p:nvSpPr>
        <p:spPr>
          <a:xfrm>
            <a:off x="800100" y="308191"/>
            <a:ext cx="10591800" cy="646332"/>
          </a:xfrm>
        </p:spPr>
        <p:txBody>
          <a:bodyPr/>
          <a:lstStyle/>
          <a:p>
            <a:r>
              <a:rPr lang="en-IN" dirty="0"/>
              <a:t>Patients analysis with QOL status Good</a:t>
            </a:r>
          </a:p>
        </p:txBody>
      </p:sp>
      <p:pic>
        <p:nvPicPr>
          <p:cNvPr id="6" name="Picture 5">
            <a:extLst>
              <a:ext uri="{FF2B5EF4-FFF2-40B4-BE49-F238E27FC236}">
                <a16:creationId xmlns:a16="http://schemas.microsoft.com/office/drawing/2014/main" id="{40F8C6F3-1557-971D-F701-7AECFEB91D72}"/>
              </a:ext>
            </a:extLst>
          </p:cNvPr>
          <p:cNvPicPr>
            <a:picLocks noChangeAspect="1"/>
          </p:cNvPicPr>
          <p:nvPr/>
        </p:nvPicPr>
        <p:blipFill>
          <a:blip r:embed="rId2"/>
          <a:stretch>
            <a:fillRect/>
          </a:stretch>
        </p:blipFill>
        <p:spPr>
          <a:xfrm>
            <a:off x="274844" y="1525405"/>
            <a:ext cx="4248743" cy="2829320"/>
          </a:xfrm>
          <a:prstGeom prst="rect">
            <a:avLst/>
          </a:prstGeom>
        </p:spPr>
      </p:pic>
      <p:sp>
        <p:nvSpPr>
          <p:cNvPr id="9" name="TextBox 8">
            <a:extLst>
              <a:ext uri="{FF2B5EF4-FFF2-40B4-BE49-F238E27FC236}">
                <a16:creationId xmlns:a16="http://schemas.microsoft.com/office/drawing/2014/main" id="{F2373426-4C2F-3890-DF18-54717932AA50}"/>
              </a:ext>
            </a:extLst>
          </p:cNvPr>
          <p:cNvSpPr txBox="1"/>
          <p:nvPr/>
        </p:nvSpPr>
        <p:spPr>
          <a:xfrm>
            <a:off x="5103340" y="4258342"/>
            <a:ext cx="5177481" cy="1477328"/>
          </a:xfrm>
          <a:prstGeom prst="rect">
            <a:avLst/>
          </a:prstGeom>
          <a:noFill/>
        </p:spPr>
        <p:txBody>
          <a:bodyPr wrap="square" rtlCol="0">
            <a:spAutoFit/>
          </a:bodyPr>
          <a:lstStyle/>
          <a:p>
            <a:r>
              <a:rPr lang="en-US" dirty="0">
                <a:solidFill>
                  <a:schemeClr val="bg1"/>
                </a:solidFill>
              </a:rPr>
              <a:t>Q11)Are you able to accept your bodily appearance?</a:t>
            </a:r>
          </a:p>
          <a:p>
            <a:r>
              <a:rPr lang="en-US" dirty="0">
                <a:solidFill>
                  <a:schemeClr val="bg1"/>
                </a:solidFill>
              </a:rPr>
              <a:t>Q26)How often do you have negative feelings, such as blue mood, despair, anxiety, depression?</a:t>
            </a:r>
          </a:p>
          <a:p>
            <a:r>
              <a:rPr lang="en-US" dirty="0">
                <a:solidFill>
                  <a:schemeClr val="bg1"/>
                </a:solidFill>
              </a:rPr>
              <a:t>13% of patients have psychiatrist complication</a:t>
            </a:r>
            <a:endParaRPr lang="en-IN" dirty="0">
              <a:solidFill>
                <a:schemeClr val="bg1"/>
              </a:solidFill>
            </a:endParaRPr>
          </a:p>
        </p:txBody>
      </p:sp>
      <p:pic>
        <p:nvPicPr>
          <p:cNvPr id="11" name="Picture 10">
            <a:extLst>
              <a:ext uri="{FF2B5EF4-FFF2-40B4-BE49-F238E27FC236}">
                <a16:creationId xmlns:a16="http://schemas.microsoft.com/office/drawing/2014/main" id="{8FAC683E-0AF0-6696-7AE7-2756A4D9845E}"/>
              </a:ext>
            </a:extLst>
          </p:cNvPr>
          <p:cNvPicPr>
            <a:picLocks noChangeAspect="1"/>
          </p:cNvPicPr>
          <p:nvPr/>
        </p:nvPicPr>
        <p:blipFill>
          <a:blip r:embed="rId3"/>
          <a:stretch>
            <a:fillRect/>
          </a:stretch>
        </p:blipFill>
        <p:spPr>
          <a:xfrm>
            <a:off x="5315409" y="1497864"/>
            <a:ext cx="4477375" cy="2848373"/>
          </a:xfrm>
          <a:prstGeom prst="rect">
            <a:avLst/>
          </a:prstGeom>
        </p:spPr>
      </p:pic>
    </p:spTree>
    <p:extLst>
      <p:ext uri="{BB962C8B-B14F-4D97-AF65-F5344CB8AC3E}">
        <p14:creationId xmlns:p14="http://schemas.microsoft.com/office/powerpoint/2010/main" val="3274267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3588-4AB6-B452-89C1-FE273C8AD6B5}"/>
              </a:ext>
            </a:extLst>
          </p:cNvPr>
          <p:cNvSpPr>
            <a:spLocks noGrp="1"/>
          </p:cNvSpPr>
          <p:nvPr>
            <p:ph type="title"/>
          </p:nvPr>
        </p:nvSpPr>
        <p:spPr>
          <a:xfrm>
            <a:off x="800100" y="481185"/>
            <a:ext cx="10591800" cy="646332"/>
          </a:xfrm>
        </p:spPr>
        <p:txBody>
          <a:bodyPr/>
          <a:lstStyle/>
          <a:p>
            <a:r>
              <a:rPr lang="en-IN" dirty="0"/>
              <a:t>Patients analysis with QOL status Good</a:t>
            </a:r>
          </a:p>
        </p:txBody>
      </p:sp>
      <p:pic>
        <p:nvPicPr>
          <p:cNvPr id="6" name="Picture 5">
            <a:extLst>
              <a:ext uri="{FF2B5EF4-FFF2-40B4-BE49-F238E27FC236}">
                <a16:creationId xmlns:a16="http://schemas.microsoft.com/office/drawing/2014/main" id="{E2D1DFA6-6AB1-5E93-FE44-3B4E6E4218A2}"/>
              </a:ext>
            </a:extLst>
          </p:cNvPr>
          <p:cNvPicPr>
            <a:picLocks noChangeAspect="1"/>
          </p:cNvPicPr>
          <p:nvPr/>
        </p:nvPicPr>
        <p:blipFill>
          <a:blip r:embed="rId2"/>
          <a:stretch>
            <a:fillRect/>
          </a:stretch>
        </p:blipFill>
        <p:spPr>
          <a:xfrm>
            <a:off x="897924" y="1892029"/>
            <a:ext cx="7541741" cy="3619086"/>
          </a:xfrm>
          <a:prstGeom prst="rect">
            <a:avLst/>
          </a:prstGeom>
        </p:spPr>
      </p:pic>
      <p:sp>
        <p:nvSpPr>
          <p:cNvPr id="7" name="TextBox 6">
            <a:extLst>
              <a:ext uri="{FF2B5EF4-FFF2-40B4-BE49-F238E27FC236}">
                <a16:creationId xmlns:a16="http://schemas.microsoft.com/office/drawing/2014/main" id="{85FBCCFD-175C-391A-6F2D-823BB0E64E4F}"/>
              </a:ext>
            </a:extLst>
          </p:cNvPr>
          <p:cNvSpPr txBox="1"/>
          <p:nvPr/>
        </p:nvSpPr>
        <p:spPr>
          <a:xfrm>
            <a:off x="8674443" y="2261286"/>
            <a:ext cx="2026508" cy="2585323"/>
          </a:xfrm>
          <a:prstGeom prst="rect">
            <a:avLst/>
          </a:prstGeom>
          <a:noFill/>
        </p:spPr>
        <p:txBody>
          <a:bodyPr wrap="square" rtlCol="0">
            <a:spAutoFit/>
          </a:bodyPr>
          <a:lstStyle/>
          <a:p>
            <a:r>
              <a:rPr lang="en-US" dirty="0">
                <a:solidFill>
                  <a:schemeClr val="bg1"/>
                </a:solidFill>
              </a:rPr>
              <a:t>Out of 22 patients  are 14 married and 8 is unmarried and both don’t get support from friend hence Q22 has the least response.</a:t>
            </a:r>
            <a:endParaRPr lang="en-IN" dirty="0">
              <a:solidFill>
                <a:schemeClr val="bg1"/>
              </a:solidFill>
            </a:endParaRPr>
          </a:p>
        </p:txBody>
      </p:sp>
    </p:spTree>
    <p:extLst>
      <p:ext uri="{BB962C8B-B14F-4D97-AF65-F5344CB8AC3E}">
        <p14:creationId xmlns:p14="http://schemas.microsoft.com/office/powerpoint/2010/main" val="1041034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41EB-43A2-1D31-CC88-7C3A216DBA72}"/>
              </a:ext>
            </a:extLst>
          </p:cNvPr>
          <p:cNvSpPr>
            <a:spLocks noGrp="1"/>
          </p:cNvSpPr>
          <p:nvPr>
            <p:ph type="title"/>
          </p:nvPr>
        </p:nvSpPr>
        <p:spPr/>
        <p:txBody>
          <a:bodyPr/>
          <a:lstStyle/>
          <a:p>
            <a:r>
              <a:rPr lang="en-IN" dirty="0"/>
              <a:t>Patients analysis with QOL status Good</a:t>
            </a:r>
          </a:p>
        </p:txBody>
      </p:sp>
      <p:pic>
        <p:nvPicPr>
          <p:cNvPr id="8" name="Picture 7">
            <a:extLst>
              <a:ext uri="{FF2B5EF4-FFF2-40B4-BE49-F238E27FC236}">
                <a16:creationId xmlns:a16="http://schemas.microsoft.com/office/drawing/2014/main" id="{CAD7AA8E-284E-54AE-C537-7702B844CBFB}"/>
              </a:ext>
            </a:extLst>
          </p:cNvPr>
          <p:cNvPicPr>
            <a:picLocks noChangeAspect="1"/>
          </p:cNvPicPr>
          <p:nvPr/>
        </p:nvPicPr>
        <p:blipFill>
          <a:blip r:embed="rId2"/>
          <a:stretch>
            <a:fillRect/>
          </a:stretch>
        </p:blipFill>
        <p:spPr>
          <a:xfrm>
            <a:off x="850131" y="1522002"/>
            <a:ext cx="4239217" cy="2800741"/>
          </a:xfrm>
          <a:prstGeom prst="rect">
            <a:avLst/>
          </a:prstGeom>
        </p:spPr>
      </p:pic>
      <p:pic>
        <p:nvPicPr>
          <p:cNvPr id="10" name="Picture 9">
            <a:extLst>
              <a:ext uri="{FF2B5EF4-FFF2-40B4-BE49-F238E27FC236}">
                <a16:creationId xmlns:a16="http://schemas.microsoft.com/office/drawing/2014/main" id="{00E48464-3677-8860-B904-F39C03888CDB}"/>
              </a:ext>
            </a:extLst>
          </p:cNvPr>
          <p:cNvPicPr>
            <a:picLocks noChangeAspect="1"/>
          </p:cNvPicPr>
          <p:nvPr/>
        </p:nvPicPr>
        <p:blipFill>
          <a:blip r:embed="rId3"/>
          <a:stretch>
            <a:fillRect/>
          </a:stretch>
        </p:blipFill>
        <p:spPr>
          <a:xfrm>
            <a:off x="6454863" y="1522002"/>
            <a:ext cx="1295581" cy="3953427"/>
          </a:xfrm>
          <a:prstGeom prst="rect">
            <a:avLst/>
          </a:prstGeom>
        </p:spPr>
      </p:pic>
      <p:sp>
        <p:nvSpPr>
          <p:cNvPr id="3" name="TextBox 2">
            <a:extLst>
              <a:ext uri="{FF2B5EF4-FFF2-40B4-BE49-F238E27FC236}">
                <a16:creationId xmlns:a16="http://schemas.microsoft.com/office/drawing/2014/main" id="{48F7A352-FCDE-ECDE-72FF-254F442904FF}"/>
              </a:ext>
            </a:extLst>
          </p:cNvPr>
          <p:cNvSpPr txBox="1"/>
          <p:nvPr/>
        </p:nvSpPr>
        <p:spPr>
          <a:xfrm>
            <a:off x="7945395" y="2174789"/>
            <a:ext cx="2854410" cy="923330"/>
          </a:xfrm>
          <a:prstGeom prst="rect">
            <a:avLst/>
          </a:prstGeom>
          <a:noFill/>
        </p:spPr>
        <p:txBody>
          <a:bodyPr wrap="square" rtlCol="0">
            <a:spAutoFit/>
          </a:bodyPr>
          <a:lstStyle/>
          <a:p>
            <a:r>
              <a:rPr lang="en-IN" dirty="0">
                <a:solidFill>
                  <a:schemeClr val="bg1"/>
                </a:solidFill>
              </a:rPr>
              <a:t>Q12)</a:t>
            </a:r>
            <a:r>
              <a:rPr lang="en-US" dirty="0">
                <a:solidFill>
                  <a:schemeClr val="bg1"/>
                </a:solidFill>
              </a:rPr>
              <a:t> Have you enough money to meet your needs?</a:t>
            </a:r>
            <a:endParaRPr lang="en-IN" dirty="0">
              <a:solidFill>
                <a:schemeClr val="bg1"/>
              </a:solidFill>
            </a:endParaRPr>
          </a:p>
        </p:txBody>
      </p:sp>
    </p:spTree>
    <p:extLst>
      <p:ext uri="{BB962C8B-B14F-4D97-AF65-F5344CB8AC3E}">
        <p14:creationId xmlns:p14="http://schemas.microsoft.com/office/powerpoint/2010/main" val="3297299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1CB7-AEAF-58DC-3F5E-F2086B551C80}"/>
              </a:ext>
            </a:extLst>
          </p:cNvPr>
          <p:cNvSpPr>
            <a:spLocks noGrp="1"/>
          </p:cNvSpPr>
          <p:nvPr>
            <p:ph type="title"/>
          </p:nvPr>
        </p:nvSpPr>
        <p:spPr/>
        <p:txBody>
          <a:bodyPr/>
          <a:lstStyle/>
          <a:p>
            <a:r>
              <a:rPr lang="en-IN" dirty="0"/>
              <a:t>Patients analysis with QOL status neither poor nor good</a:t>
            </a:r>
          </a:p>
        </p:txBody>
      </p:sp>
      <p:pic>
        <p:nvPicPr>
          <p:cNvPr id="6" name="Picture 5">
            <a:extLst>
              <a:ext uri="{FF2B5EF4-FFF2-40B4-BE49-F238E27FC236}">
                <a16:creationId xmlns:a16="http://schemas.microsoft.com/office/drawing/2014/main" id="{42070002-FF3B-471A-870E-C67B1603EAE3}"/>
              </a:ext>
            </a:extLst>
          </p:cNvPr>
          <p:cNvPicPr>
            <a:picLocks noChangeAspect="1"/>
          </p:cNvPicPr>
          <p:nvPr/>
        </p:nvPicPr>
        <p:blipFill>
          <a:blip r:embed="rId2"/>
          <a:stretch>
            <a:fillRect/>
          </a:stretch>
        </p:blipFill>
        <p:spPr>
          <a:xfrm>
            <a:off x="195361" y="1953591"/>
            <a:ext cx="4115374" cy="2753109"/>
          </a:xfrm>
          <a:prstGeom prst="rect">
            <a:avLst/>
          </a:prstGeom>
        </p:spPr>
      </p:pic>
      <p:pic>
        <p:nvPicPr>
          <p:cNvPr id="7" name="Picture 6">
            <a:extLst>
              <a:ext uri="{FF2B5EF4-FFF2-40B4-BE49-F238E27FC236}">
                <a16:creationId xmlns:a16="http://schemas.microsoft.com/office/drawing/2014/main" id="{C6F4F813-20E4-619F-7392-D9E3C352C95D}"/>
              </a:ext>
            </a:extLst>
          </p:cNvPr>
          <p:cNvPicPr>
            <a:picLocks noChangeAspect="1"/>
          </p:cNvPicPr>
          <p:nvPr/>
        </p:nvPicPr>
        <p:blipFill>
          <a:blip r:embed="rId3"/>
          <a:stretch>
            <a:fillRect/>
          </a:stretch>
        </p:blipFill>
        <p:spPr>
          <a:xfrm>
            <a:off x="4980255" y="1533460"/>
            <a:ext cx="4134427" cy="2819794"/>
          </a:xfrm>
          <a:prstGeom prst="rect">
            <a:avLst/>
          </a:prstGeom>
        </p:spPr>
      </p:pic>
      <p:sp>
        <p:nvSpPr>
          <p:cNvPr id="8" name="TextBox 7">
            <a:extLst>
              <a:ext uri="{FF2B5EF4-FFF2-40B4-BE49-F238E27FC236}">
                <a16:creationId xmlns:a16="http://schemas.microsoft.com/office/drawing/2014/main" id="{DC5FFEC6-0061-F4E1-06ED-30C9D7ECD536}"/>
              </a:ext>
            </a:extLst>
          </p:cNvPr>
          <p:cNvSpPr txBox="1"/>
          <p:nvPr/>
        </p:nvSpPr>
        <p:spPr>
          <a:xfrm>
            <a:off x="762000" y="4618540"/>
            <a:ext cx="9687697" cy="2031325"/>
          </a:xfrm>
          <a:prstGeom prst="rect">
            <a:avLst/>
          </a:prstGeom>
          <a:noFill/>
        </p:spPr>
        <p:txBody>
          <a:bodyPr wrap="square" rtlCol="0">
            <a:spAutoFit/>
          </a:bodyPr>
          <a:lstStyle/>
          <a:p>
            <a:r>
              <a:rPr lang="en-US" dirty="0">
                <a:solidFill>
                  <a:schemeClr val="bg1"/>
                </a:solidFill>
              </a:rPr>
              <a:t>The majority of the patients started drinking in middle age.</a:t>
            </a:r>
          </a:p>
          <a:p>
            <a:r>
              <a:rPr lang="en-IN" dirty="0">
                <a:solidFill>
                  <a:schemeClr val="bg1"/>
                </a:solidFill>
              </a:rPr>
              <a:t>Out of 55 patients, we can observe that all of them are above age of 21 and under the age 70.</a:t>
            </a:r>
          </a:p>
          <a:p>
            <a:r>
              <a:rPr lang="en-IN" dirty="0">
                <a:solidFill>
                  <a:schemeClr val="bg1"/>
                </a:solidFill>
              </a:rPr>
              <a:t>And 70% of them have only education till 10</a:t>
            </a:r>
            <a:r>
              <a:rPr lang="en-IN" baseline="30000" dirty="0">
                <a:solidFill>
                  <a:schemeClr val="bg1"/>
                </a:solidFill>
              </a:rPr>
              <a:t>th</a:t>
            </a:r>
            <a:r>
              <a:rPr lang="en-IN" dirty="0">
                <a:solidFill>
                  <a:schemeClr val="bg1"/>
                </a:solidFill>
              </a:rPr>
              <a:t>.</a:t>
            </a:r>
          </a:p>
          <a:p>
            <a:r>
              <a:rPr lang="en-IN" dirty="0">
                <a:solidFill>
                  <a:schemeClr val="bg1"/>
                </a:solidFill>
              </a:rPr>
              <a:t> All of the patients started drinking in young and middle age hence </a:t>
            </a:r>
            <a:r>
              <a:rPr lang="en-IN" b="1" dirty="0">
                <a:solidFill>
                  <a:schemeClr val="bg1"/>
                </a:solidFill>
              </a:rPr>
              <a:t>consumed alcohol quantity is less than patients with poor QOL and more NPG </a:t>
            </a:r>
            <a:r>
              <a:rPr lang="en-IN" b="1" dirty="0" err="1">
                <a:solidFill>
                  <a:schemeClr val="bg1"/>
                </a:solidFill>
              </a:rPr>
              <a:t>i.e</a:t>
            </a:r>
            <a:r>
              <a:rPr lang="en-IN" b="1" dirty="0">
                <a:solidFill>
                  <a:schemeClr val="bg1"/>
                </a:solidFill>
              </a:rPr>
              <a:t> 13.74 years on average.</a:t>
            </a:r>
            <a:endParaRPr lang="en-IN" dirty="0">
              <a:solidFill>
                <a:schemeClr val="bg1"/>
              </a:solidFill>
            </a:endParaRPr>
          </a:p>
          <a:p>
            <a:endParaRPr lang="en-IN" dirty="0"/>
          </a:p>
          <a:p>
            <a:endParaRPr lang="en-IN" dirty="0">
              <a:solidFill>
                <a:schemeClr val="bg1"/>
              </a:solidFill>
            </a:endParaRPr>
          </a:p>
        </p:txBody>
      </p:sp>
      <p:pic>
        <p:nvPicPr>
          <p:cNvPr id="4" name="Picture 3">
            <a:extLst>
              <a:ext uri="{FF2B5EF4-FFF2-40B4-BE49-F238E27FC236}">
                <a16:creationId xmlns:a16="http://schemas.microsoft.com/office/drawing/2014/main" id="{A7F48367-28C1-58A0-FED3-99166153619C}"/>
              </a:ext>
            </a:extLst>
          </p:cNvPr>
          <p:cNvPicPr>
            <a:picLocks noChangeAspect="1"/>
          </p:cNvPicPr>
          <p:nvPr/>
        </p:nvPicPr>
        <p:blipFill>
          <a:blip r:embed="rId4"/>
          <a:stretch>
            <a:fillRect/>
          </a:stretch>
        </p:blipFill>
        <p:spPr>
          <a:xfrm>
            <a:off x="294697" y="1830024"/>
            <a:ext cx="4143953" cy="3372321"/>
          </a:xfrm>
          <a:prstGeom prst="rect">
            <a:avLst/>
          </a:prstGeom>
        </p:spPr>
      </p:pic>
    </p:spTree>
    <p:extLst>
      <p:ext uri="{BB962C8B-B14F-4D97-AF65-F5344CB8AC3E}">
        <p14:creationId xmlns:p14="http://schemas.microsoft.com/office/powerpoint/2010/main" val="2561224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87E5-2C6E-F1A2-7F5E-F1AEABBA0FA1}"/>
              </a:ext>
            </a:extLst>
          </p:cNvPr>
          <p:cNvSpPr>
            <a:spLocks noGrp="1"/>
          </p:cNvSpPr>
          <p:nvPr>
            <p:ph type="title"/>
          </p:nvPr>
        </p:nvSpPr>
        <p:spPr/>
        <p:txBody>
          <a:bodyPr/>
          <a:lstStyle/>
          <a:p>
            <a:r>
              <a:rPr lang="en-IN" dirty="0"/>
              <a:t>Patients analysis with QOL status neither poor nor good</a:t>
            </a:r>
          </a:p>
        </p:txBody>
      </p:sp>
      <p:pic>
        <p:nvPicPr>
          <p:cNvPr id="6" name="Picture 5">
            <a:extLst>
              <a:ext uri="{FF2B5EF4-FFF2-40B4-BE49-F238E27FC236}">
                <a16:creationId xmlns:a16="http://schemas.microsoft.com/office/drawing/2014/main" id="{8898B5FA-0974-7A5D-8254-69FA5872CB29}"/>
              </a:ext>
            </a:extLst>
          </p:cNvPr>
          <p:cNvPicPr>
            <a:picLocks noChangeAspect="1"/>
          </p:cNvPicPr>
          <p:nvPr/>
        </p:nvPicPr>
        <p:blipFill>
          <a:blip r:embed="rId2"/>
          <a:stretch>
            <a:fillRect/>
          </a:stretch>
        </p:blipFill>
        <p:spPr>
          <a:xfrm>
            <a:off x="476462" y="2014340"/>
            <a:ext cx="4344006" cy="2829320"/>
          </a:xfrm>
          <a:prstGeom prst="rect">
            <a:avLst/>
          </a:prstGeom>
        </p:spPr>
      </p:pic>
      <p:pic>
        <p:nvPicPr>
          <p:cNvPr id="8" name="Picture 7">
            <a:extLst>
              <a:ext uri="{FF2B5EF4-FFF2-40B4-BE49-F238E27FC236}">
                <a16:creationId xmlns:a16="http://schemas.microsoft.com/office/drawing/2014/main" id="{395456ED-81B9-5443-7B78-4CE3A40A79D3}"/>
              </a:ext>
            </a:extLst>
          </p:cNvPr>
          <p:cNvPicPr>
            <a:picLocks noChangeAspect="1"/>
          </p:cNvPicPr>
          <p:nvPr/>
        </p:nvPicPr>
        <p:blipFill>
          <a:blip r:embed="rId3"/>
          <a:stretch>
            <a:fillRect/>
          </a:stretch>
        </p:blipFill>
        <p:spPr>
          <a:xfrm>
            <a:off x="5181207" y="1576129"/>
            <a:ext cx="3781953" cy="3705742"/>
          </a:xfrm>
          <a:prstGeom prst="rect">
            <a:avLst/>
          </a:prstGeom>
        </p:spPr>
      </p:pic>
      <p:sp>
        <p:nvSpPr>
          <p:cNvPr id="9" name="TextBox 8">
            <a:extLst>
              <a:ext uri="{FF2B5EF4-FFF2-40B4-BE49-F238E27FC236}">
                <a16:creationId xmlns:a16="http://schemas.microsoft.com/office/drawing/2014/main" id="{6D2CB5C1-61C8-9CB6-9F8E-EBBECFE809D6}"/>
              </a:ext>
            </a:extLst>
          </p:cNvPr>
          <p:cNvSpPr txBox="1"/>
          <p:nvPr/>
        </p:nvSpPr>
        <p:spPr>
          <a:xfrm>
            <a:off x="9181070" y="2150076"/>
            <a:ext cx="2829698" cy="923330"/>
          </a:xfrm>
          <a:prstGeom prst="rect">
            <a:avLst/>
          </a:prstGeom>
          <a:noFill/>
        </p:spPr>
        <p:txBody>
          <a:bodyPr wrap="square" rtlCol="0">
            <a:spAutoFit/>
          </a:bodyPr>
          <a:lstStyle/>
          <a:p>
            <a:r>
              <a:rPr lang="en-US" dirty="0">
                <a:solidFill>
                  <a:schemeClr val="bg1"/>
                </a:solidFill>
              </a:rPr>
              <a:t>Many of the patients have medium risk. </a:t>
            </a:r>
          </a:p>
          <a:p>
            <a:endParaRPr lang="en-IN" dirty="0">
              <a:solidFill>
                <a:schemeClr val="bg1"/>
              </a:solidFill>
            </a:endParaRPr>
          </a:p>
        </p:txBody>
      </p:sp>
    </p:spTree>
    <p:extLst>
      <p:ext uri="{BB962C8B-B14F-4D97-AF65-F5344CB8AC3E}">
        <p14:creationId xmlns:p14="http://schemas.microsoft.com/office/powerpoint/2010/main" val="1797556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80F4-9796-40B3-B8AC-176116205AC1}"/>
              </a:ext>
            </a:extLst>
          </p:cNvPr>
          <p:cNvSpPr>
            <a:spLocks noGrp="1"/>
          </p:cNvSpPr>
          <p:nvPr>
            <p:ph type="title"/>
          </p:nvPr>
        </p:nvSpPr>
        <p:spPr/>
        <p:txBody>
          <a:bodyPr/>
          <a:lstStyle/>
          <a:p>
            <a:r>
              <a:rPr lang="en-IN" dirty="0"/>
              <a:t>Patients analysis with QOL status neither poor nor good</a:t>
            </a:r>
          </a:p>
        </p:txBody>
      </p:sp>
      <p:pic>
        <p:nvPicPr>
          <p:cNvPr id="6" name="Picture 5">
            <a:extLst>
              <a:ext uri="{FF2B5EF4-FFF2-40B4-BE49-F238E27FC236}">
                <a16:creationId xmlns:a16="http://schemas.microsoft.com/office/drawing/2014/main" id="{674DE683-96FD-7DEB-7000-C09221D1001A}"/>
              </a:ext>
            </a:extLst>
          </p:cNvPr>
          <p:cNvPicPr>
            <a:picLocks noChangeAspect="1"/>
          </p:cNvPicPr>
          <p:nvPr/>
        </p:nvPicPr>
        <p:blipFill>
          <a:blip r:embed="rId2"/>
          <a:stretch>
            <a:fillRect/>
          </a:stretch>
        </p:blipFill>
        <p:spPr>
          <a:xfrm>
            <a:off x="762000" y="2323255"/>
            <a:ext cx="4077269" cy="2829320"/>
          </a:xfrm>
          <a:prstGeom prst="rect">
            <a:avLst/>
          </a:prstGeom>
        </p:spPr>
      </p:pic>
      <p:sp>
        <p:nvSpPr>
          <p:cNvPr id="7" name="TextBox 6">
            <a:extLst>
              <a:ext uri="{FF2B5EF4-FFF2-40B4-BE49-F238E27FC236}">
                <a16:creationId xmlns:a16="http://schemas.microsoft.com/office/drawing/2014/main" id="{54B28753-18BA-F16C-F636-C14DDFE09F09}"/>
              </a:ext>
            </a:extLst>
          </p:cNvPr>
          <p:cNvSpPr txBox="1"/>
          <p:nvPr/>
        </p:nvSpPr>
        <p:spPr>
          <a:xfrm>
            <a:off x="6948616" y="4275412"/>
            <a:ext cx="3443592" cy="1754326"/>
          </a:xfrm>
          <a:prstGeom prst="rect">
            <a:avLst/>
          </a:prstGeom>
          <a:noFill/>
        </p:spPr>
        <p:txBody>
          <a:bodyPr wrap="square" rtlCol="0">
            <a:spAutoFit/>
          </a:bodyPr>
          <a:lstStyle/>
          <a:p>
            <a:r>
              <a:rPr lang="en-US" dirty="0">
                <a:solidFill>
                  <a:schemeClr val="bg1"/>
                </a:solidFill>
              </a:rPr>
              <a:t>Q26) 26. How often do you have negative feelings, such as blue mood, despair, anxiety, depression? </a:t>
            </a:r>
          </a:p>
          <a:p>
            <a:r>
              <a:rPr lang="en-US" dirty="0">
                <a:solidFill>
                  <a:schemeClr val="bg1"/>
                </a:solidFill>
              </a:rPr>
              <a:t>18% patients have psychiatric complications.</a:t>
            </a:r>
            <a:endParaRPr lang="en-IN" dirty="0">
              <a:solidFill>
                <a:schemeClr val="bg1"/>
              </a:solidFill>
            </a:endParaRPr>
          </a:p>
        </p:txBody>
      </p:sp>
      <p:pic>
        <p:nvPicPr>
          <p:cNvPr id="5" name="Picture 4">
            <a:extLst>
              <a:ext uri="{FF2B5EF4-FFF2-40B4-BE49-F238E27FC236}">
                <a16:creationId xmlns:a16="http://schemas.microsoft.com/office/drawing/2014/main" id="{118C6C75-8E63-A286-5595-16E2B8BFA865}"/>
              </a:ext>
            </a:extLst>
          </p:cNvPr>
          <p:cNvPicPr>
            <a:picLocks noChangeAspect="1"/>
          </p:cNvPicPr>
          <p:nvPr/>
        </p:nvPicPr>
        <p:blipFill>
          <a:blip r:embed="rId3"/>
          <a:stretch>
            <a:fillRect/>
          </a:stretch>
        </p:blipFill>
        <p:spPr>
          <a:xfrm>
            <a:off x="5991044" y="475147"/>
            <a:ext cx="4401164" cy="3696216"/>
          </a:xfrm>
          <a:prstGeom prst="rect">
            <a:avLst/>
          </a:prstGeom>
        </p:spPr>
      </p:pic>
    </p:spTree>
    <p:extLst>
      <p:ext uri="{BB962C8B-B14F-4D97-AF65-F5344CB8AC3E}">
        <p14:creationId xmlns:p14="http://schemas.microsoft.com/office/powerpoint/2010/main" val="2905464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D66B-0CA6-B545-DBF5-6366B7069661}"/>
              </a:ext>
            </a:extLst>
          </p:cNvPr>
          <p:cNvSpPr>
            <a:spLocks noGrp="1"/>
          </p:cNvSpPr>
          <p:nvPr>
            <p:ph type="title"/>
          </p:nvPr>
        </p:nvSpPr>
        <p:spPr/>
        <p:txBody>
          <a:bodyPr/>
          <a:lstStyle/>
          <a:p>
            <a:r>
              <a:rPr lang="en-IN" dirty="0"/>
              <a:t>Patients analysis with QOL status neither poor nor good</a:t>
            </a:r>
          </a:p>
        </p:txBody>
      </p:sp>
      <p:pic>
        <p:nvPicPr>
          <p:cNvPr id="6" name="Picture 5">
            <a:extLst>
              <a:ext uri="{FF2B5EF4-FFF2-40B4-BE49-F238E27FC236}">
                <a16:creationId xmlns:a16="http://schemas.microsoft.com/office/drawing/2014/main" id="{00B9C382-627A-CFDE-E4C7-A27C3833A3B9}"/>
              </a:ext>
            </a:extLst>
          </p:cNvPr>
          <p:cNvPicPr>
            <a:picLocks noChangeAspect="1"/>
          </p:cNvPicPr>
          <p:nvPr/>
        </p:nvPicPr>
        <p:blipFill>
          <a:blip r:embed="rId2"/>
          <a:stretch>
            <a:fillRect/>
          </a:stretch>
        </p:blipFill>
        <p:spPr>
          <a:xfrm>
            <a:off x="551935" y="2223395"/>
            <a:ext cx="7863036" cy="3008703"/>
          </a:xfrm>
          <a:prstGeom prst="rect">
            <a:avLst/>
          </a:prstGeom>
        </p:spPr>
      </p:pic>
      <p:sp>
        <p:nvSpPr>
          <p:cNvPr id="7" name="TextBox 6">
            <a:extLst>
              <a:ext uri="{FF2B5EF4-FFF2-40B4-BE49-F238E27FC236}">
                <a16:creationId xmlns:a16="http://schemas.microsoft.com/office/drawing/2014/main" id="{235F57BD-1DA9-D942-AB29-8CBEFFE8B15D}"/>
              </a:ext>
            </a:extLst>
          </p:cNvPr>
          <p:cNvSpPr txBox="1"/>
          <p:nvPr/>
        </p:nvSpPr>
        <p:spPr>
          <a:xfrm>
            <a:off x="8760941" y="3076832"/>
            <a:ext cx="2372497" cy="2308324"/>
          </a:xfrm>
          <a:prstGeom prst="rect">
            <a:avLst/>
          </a:prstGeom>
          <a:noFill/>
        </p:spPr>
        <p:txBody>
          <a:bodyPr wrap="square" rtlCol="0">
            <a:spAutoFit/>
          </a:bodyPr>
          <a:lstStyle/>
          <a:p>
            <a:r>
              <a:rPr lang="en-US" dirty="0">
                <a:solidFill>
                  <a:schemeClr val="bg1"/>
                </a:solidFill>
              </a:rPr>
              <a:t>Out of 55 patients  are 37 married and 18 is unmarried and both don’t get support from friend hence Q22 has the least response.</a:t>
            </a:r>
            <a:endParaRPr lang="en-IN" dirty="0">
              <a:solidFill>
                <a:schemeClr val="bg1"/>
              </a:solidFill>
            </a:endParaRPr>
          </a:p>
          <a:p>
            <a:endParaRPr lang="en-IN" dirty="0"/>
          </a:p>
        </p:txBody>
      </p:sp>
    </p:spTree>
    <p:extLst>
      <p:ext uri="{BB962C8B-B14F-4D97-AF65-F5344CB8AC3E}">
        <p14:creationId xmlns:p14="http://schemas.microsoft.com/office/powerpoint/2010/main" val="2408665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A999-8C2A-BABC-E36A-80B9A1E9D5C8}"/>
              </a:ext>
            </a:extLst>
          </p:cNvPr>
          <p:cNvSpPr>
            <a:spLocks noGrp="1"/>
          </p:cNvSpPr>
          <p:nvPr>
            <p:ph type="title"/>
          </p:nvPr>
        </p:nvSpPr>
        <p:spPr/>
        <p:txBody>
          <a:bodyPr/>
          <a:lstStyle/>
          <a:p>
            <a:r>
              <a:rPr lang="en-IN" dirty="0"/>
              <a:t>Patients analysis with QOL status neither poor nor good</a:t>
            </a:r>
          </a:p>
        </p:txBody>
      </p:sp>
      <p:pic>
        <p:nvPicPr>
          <p:cNvPr id="6" name="Picture 5">
            <a:extLst>
              <a:ext uri="{FF2B5EF4-FFF2-40B4-BE49-F238E27FC236}">
                <a16:creationId xmlns:a16="http://schemas.microsoft.com/office/drawing/2014/main" id="{71B7C0E3-C3AF-6F10-861D-059A65A90BA0}"/>
              </a:ext>
            </a:extLst>
          </p:cNvPr>
          <p:cNvPicPr>
            <a:picLocks noChangeAspect="1"/>
          </p:cNvPicPr>
          <p:nvPr/>
        </p:nvPicPr>
        <p:blipFill>
          <a:blip r:embed="rId2"/>
          <a:stretch>
            <a:fillRect/>
          </a:stretch>
        </p:blipFill>
        <p:spPr>
          <a:xfrm>
            <a:off x="499885" y="2590799"/>
            <a:ext cx="4039164" cy="2829320"/>
          </a:xfrm>
          <a:prstGeom prst="rect">
            <a:avLst/>
          </a:prstGeom>
        </p:spPr>
      </p:pic>
      <p:sp>
        <p:nvSpPr>
          <p:cNvPr id="7" name="TextBox 6">
            <a:extLst>
              <a:ext uri="{FF2B5EF4-FFF2-40B4-BE49-F238E27FC236}">
                <a16:creationId xmlns:a16="http://schemas.microsoft.com/office/drawing/2014/main" id="{C25443F8-F010-4D2B-A4FA-86587D79C622}"/>
              </a:ext>
            </a:extLst>
          </p:cNvPr>
          <p:cNvSpPr txBox="1"/>
          <p:nvPr/>
        </p:nvSpPr>
        <p:spPr>
          <a:xfrm>
            <a:off x="5820032" y="2113005"/>
            <a:ext cx="4436076" cy="923330"/>
          </a:xfrm>
          <a:prstGeom prst="rect">
            <a:avLst/>
          </a:prstGeom>
          <a:noFill/>
        </p:spPr>
        <p:txBody>
          <a:bodyPr wrap="square" rtlCol="0">
            <a:spAutoFit/>
          </a:bodyPr>
          <a:lstStyle/>
          <a:p>
            <a:r>
              <a:rPr lang="en-US" dirty="0">
                <a:solidFill>
                  <a:schemeClr val="bg1"/>
                </a:solidFill>
              </a:rPr>
              <a:t>Q12) Have you enough money to meet your needs?</a:t>
            </a:r>
          </a:p>
          <a:p>
            <a:r>
              <a:rPr lang="en-US" dirty="0">
                <a:solidFill>
                  <a:schemeClr val="bg1"/>
                </a:solidFill>
              </a:rPr>
              <a:t> 50% of patients have debts.</a:t>
            </a:r>
            <a:endParaRPr lang="en-IN" dirty="0">
              <a:solidFill>
                <a:schemeClr val="bg1"/>
              </a:solidFill>
            </a:endParaRPr>
          </a:p>
        </p:txBody>
      </p:sp>
    </p:spTree>
    <p:extLst>
      <p:ext uri="{BB962C8B-B14F-4D97-AF65-F5344CB8AC3E}">
        <p14:creationId xmlns:p14="http://schemas.microsoft.com/office/powerpoint/2010/main" val="2287991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0C3D-9682-3089-5D69-FA757747B207}"/>
              </a:ext>
            </a:extLst>
          </p:cNvPr>
          <p:cNvSpPr>
            <a:spLocks noGrp="1"/>
          </p:cNvSpPr>
          <p:nvPr>
            <p:ph type="title"/>
          </p:nvPr>
        </p:nvSpPr>
        <p:spPr>
          <a:xfrm>
            <a:off x="800100" y="404504"/>
            <a:ext cx="10591800" cy="646332"/>
          </a:xfrm>
        </p:spPr>
        <p:txBody>
          <a:bodyPr/>
          <a:lstStyle/>
          <a:p>
            <a:r>
              <a:rPr lang="en-IN" dirty="0"/>
              <a:t>Conclusion</a:t>
            </a:r>
          </a:p>
        </p:txBody>
      </p:sp>
      <p:graphicFrame>
        <p:nvGraphicFramePr>
          <p:cNvPr id="5" name="Table 5">
            <a:extLst>
              <a:ext uri="{FF2B5EF4-FFF2-40B4-BE49-F238E27FC236}">
                <a16:creationId xmlns:a16="http://schemas.microsoft.com/office/drawing/2014/main" id="{93DA2C30-0CEE-A611-E727-CFD20FEE5BC5}"/>
              </a:ext>
            </a:extLst>
          </p:cNvPr>
          <p:cNvGraphicFramePr>
            <a:graphicFrameLocks noGrp="1"/>
          </p:cNvGraphicFramePr>
          <p:nvPr>
            <p:extLst>
              <p:ext uri="{D42A27DB-BD31-4B8C-83A1-F6EECF244321}">
                <p14:modId xmlns:p14="http://schemas.microsoft.com/office/powerpoint/2010/main" val="3058790867"/>
              </p:ext>
            </p:extLst>
          </p:nvPr>
        </p:nvGraphicFramePr>
        <p:xfrm>
          <a:off x="877330" y="1050836"/>
          <a:ext cx="10305537" cy="3198685"/>
        </p:xfrm>
        <a:graphic>
          <a:graphicData uri="http://schemas.openxmlformats.org/drawingml/2006/table">
            <a:tbl>
              <a:tblPr firstRow="1" bandRow="1">
                <a:tableStyleId>{5C22544A-7EE6-4342-B048-85BDC9FD1C3A}</a:tableStyleId>
              </a:tblPr>
              <a:tblGrid>
                <a:gridCol w="1449777">
                  <a:extLst>
                    <a:ext uri="{9D8B030D-6E8A-4147-A177-3AD203B41FA5}">
                      <a16:colId xmlns:a16="http://schemas.microsoft.com/office/drawing/2014/main" val="97723691"/>
                    </a:ext>
                  </a:extLst>
                </a:gridCol>
                <a:gridCol w="1449777">
                  <a:extLst>
                    <a:ext uri="{9D8B030D-6E8A-4147-A177-3AD203B41FA5}">
                      <a16:colId xmlns:a16="http://schemas.microsoft.com/office/drawing/2014/main" val="1495525937"/>
                    </a:ext>
                  </a:extLst>
                </a:gridCol>
                <a:gridCol w="1449777">
                  <a:extLst>
                    <a:ext uri="{9D8B030D-6E8A-4147-A177-3AD203B41FA5}">
                      <a16:colId xmlns:a16="http://schemas.microsoft.com/office/drawing/2014/main" val="899686800"/>
                    </a:ext>
                  </a:extLst>
                </a:gridCol>
                <a:gridCol w="1751463">
                  <a:extLst>
                    <a:ext uri="{9D8B030D-6E8A-4147-A177-3AD203B41FA5}">
                      <a16:colId xmlns:a16="http://schemas.microsoft.com/office/drawing/2014/main" val="1405962572"/>
                    </a:ext>
                  </a:extLst>
                </a:gridCol>
                <a:gridCol w="1401581">
                  <a:extLst>
                    <a:ext uri="{9D8B030D-6E8A-4147-A177-3AD203B41FA5}">
                      <a16:colId xmlns:a16="http://schemas.microsoft.com/office/drawing/2014/main" val="1699497065"/>
                    </a:ext>
                  </a:extLst>
                </a:gridCol>
                <a:gridCol w="1401581">
                  <a:extLst>
                    <a:ext uri="{9D8B030D-6E8A-4147-A177-3AD203B41FA5}">
                      <a16:colId xmlns:a16="http://schemas.microsoft.com/office/drawing/2014/main" val="2043182045"/>
                    </a:ext>
                  </a:extLst>
                </a:gridCol>
                <a:gridCol w="1401581">
                  <a:extLst>
                    <a:ext uri="{9D8B030D-6E8A-4147-A177-3AD203B41FA5}">
                      <a16:colId xmlns:a16="http://schemas.microsoft.com/office/drawing/2014/main" val="2701724977"/>
                    </a:ext>
                  </a:extLst>
                </a:gridCol>
              </a:tblGrid>
              <a:tr h="539439">
                <a:tc>
                  <a:txBody>
                    <a:bodyPr/>
                    <a:lstStyle/>
                    <a:p>
                      <a:r>
                        <a:rPr lang="en-IN" dirty="0"/>
                        <a:t>Class label</a:t>
                      </a:r>
                    </a:p>
                  </a:txBody>
                  <a:tcPr/>
                </a:tc>
                <a:tc>
                  <a:txBody>
                    <a:bodyPr/>
                    <a:lstStyle/>
                    <a:p>
                      <a:r>
                        <a:rPr lang="en-IN" dirty="0"/>
                        <a:t>Psychiatric complications </a:t>
                      </a:r>
                    </a:p>
                  </a:txBody>
                  <a:tcPr/>
                </a:tc>
                <a:tc>
                  <a:txBody>
                    <a:bodyPr/>
                    <a:lstStyle/>
                    <a:p>
                      <a:r>
                        <a:rPr lang="en-IN" dirty="0"/>
                        <a:t>Stressors</a:t>
                      </a:r>
                    </a:p>
                  </a:txBody>
                  <a:tcPr/>
                </a:tc>
                <a:tc>
                  <a:txBody>
                    <a:bodyPr/>
                    <a:lstStyle/>
                    <a:p>
                      <a:r>
                        <a:rPr lang="en-IN" dirty="0"/>
                        <a:t>Average alcohol consumption(in years</a:t>
                      </a:r>
                    </a:p>
                  </a:txBody>
                  <a:tcPr/>
                </a:tc>
                <a:tc>
                  <a:txBody>
                    <a:bodyPr/>
                    <a:lstStyle/>
                    <a:p>
                      <a:r>
                        <a:rPr lang="en-US" dirty="0"/>
                        <a:t>Withdrawal symptoms</a:t>
                      </a:r>
                      <a:endParaRPr lang="en-IN" dirty="0"/>
                    </a:p>
                  </a:txBody>
                  <a:tcPr/>
                </a:tc>
                <a:tc>
                  <a:txBody>
                    <a:bodyPr/>
                    <a:lstStyle/>
                    <a:p>
                      <a:r>
                        <a:rPr lang="en-IN" dirty="0"/>
                        <a:t>Medical Problem experienced</a:t>
                      </a:r>
                    </a:p>
                  </a:txBody>
                  <a:tcPr/>
                </a:tc>
                <a:tc>
                  <a:txBody>
                    <a:bodyPr/>
                    <a:lstStyle/>
                    <a:p>
                      <a:r>
                        <a:rPr lang="en-IN" dirty="0"/>
                        <a:t>If any </a:t>
                      </a:r>
                      <a:r>
                        <a:rPr lang="en-IN" dirty="0" err="1"/>
                        <a:t>SpecV</a:t>
                      </a:r>
                      <a:endParaRPr lang="en-IN" dirty="0"/>
                    </a:p>
                  </a:txBody>
                  <a:tcPr/>
                </a:tc>
                <a:extLst>
                  <a:ext uri="{0D108BD9-81ED-4DB2-BD59-A6C34878D82A}">
                    <a16:rowId xmlns:a16="http://schemas.microsoft.com/office/drawing/2014/main" val="2993383779"/>
                  </a:ext>
                </a:extLst>
              </a:tr>
              <a:tr h="539439">
                <a:tc>
                  <a:txBody>
                    <a:bodyPr/>
                    <a:lstStyle/>
                    <a:p>
                      <a:r>
                        <a:rPr lang="en-IN" dirty="0"/>
                        <a:t>Poor</a:t>
                      </a:r>
                    </a:p>
                  </a:txBody>
                  <a:tcPr/>
                </a:tc>
                <a:tc>
                  <a:txBody>
                    <a:bodyPr/>
                    <a:lstStyle/>
                    <a:p>
                      <a:r>
                        <a:rPr lang="en-IN" dirty="0"/>
                        <a:t>38%</a:t>
                      </a:r>
                    </a:p>
                  </a:txBody>
                  <a:tcPr/>
                </a:tc>
                <a:tc>
                  <a:txBody>
                    <a:bodyPr/>
                    <a:lstStyle/>
                    <a:p>
                      <a:r>
                        <a:rPr lang="en-IN" dirty="0"/>
                        <a:t>50%</a:t>
                      </a:r>
                    </a:p>
                  </a:txBody>
                  <a:tcPr/>
                </a:tc>
                <a:tc>
                  <a:txBody>
                    <a:bodyPr/>
                    <a:lstStyle/>
                    <a:p>
                      <a:r>
                        <a:rPr lang="en-IN" dirty="0"/>
                        <a:t>15.37</a:t>
                      </a:r>
                    </a:p>
                  </a:txBody>
                  <a:tcPr/>
                </a:tc>
                <a:tc>
                  <a:txBody>
                    <a:bodyPr/>
                    <a:lstStyle/>
                    <a:p>
                      <a:r>
                        <a:rPr lang="en-IN" dirty="0"/>
                        <a:t>75%</a:t>
                      </a:r>
                    </a:p>
                  </a:txBody>
                  <a:tcPr/>
                </a:tc>
                <a:tc>
                  <a:txBody>
                    <a:bodyPr/>
                    <a:lstStyle/>
                    <a:p>
                      <a:r>
                        <a:rPr lang="en-IN" dirty="0"/>
                        <a:t>12.5%</a:t>
                      </a:r>
                    </a:p>
                  </a:txBody>
                  <a:tcPr/>
                </a:tc>
                <a:tc>
                  <a:txBody>
                    <a:bodyPr/>
                    <a:lstStyle/>
                    <a:p>
                      <a:r>
                        <a:rPr lang="en-IN" dirty="0"/>
                        <a:t>25%</a:t>
                      </a:r>
                    </a:p>
                  </a:txBody>
                  <a:tcPr/>
                </a:tc>
                <a:extLst>
                  <a:ext uri="{0D108BD9-81ED-4DB2-BD59-A6C34878D82A}">
                    <a16:rowId xmlns:a16="http://schemas.microsoft.com/office/drawing/2014/main" val="3156224865"/>
                  </a:ext>
                </a:extLst>
              </a:tr>
              <a:tr h="931087">
                <a:tc>
                  <a:txBody>
                    <a:bodyPr/>
                    <a:lstStyle/>
                    <a:p>
                      <a:r>
                        <a:rPr lang="en-IN" dirty="0"/>
                        <a:t>Neither poor nor good</a:t>
                      </a:r>
                    </a:p>
                  </a:txBody>
                  <a:tcPr/>
                </a:tc>
                <a:tc>
                  <a:txBody>
                    <a:bodyPr/>
                    <a:lstStyle/>
                    <a:p>
                      <a:r>
                        <a:rPr lang="en-IN" dirty="0"/>
                        <a:t>18%</a:t>
                      </a:r>
                    </a:p>
                  </a:txBody>
                  <a:tcPr/>
                </a:tc>
                <a:tc>
                  <a:txBody>
                    <a:bodyPr/>
                    <a:lstStyle/>
                    <a:p>
                      <a:r>
                        <a:rPr lang="en-IN" dirty="0"/>
                        <a:t>38.18%</a:t>
                      </a:r>
                    </a:p>
                  </a:txBody>
                  <a:tcPr/>
                </a:tc>
                <a:tc>
                  <a:txBody>
                    <a:bodyPr/>
                    <a:lstStyle/>
                    <a:p>
                      <a:r>
                        <a:rPr lang="en-IN" dirty="0"/>
                        <a:t>13.74</a:t>
                      </a:r>
                    </a:p>
                  </a:txBody>
                  <a:tcPr/>
                </a:tc>
                <a:tc>
                  <a:txBody>
                    <a:bodyPr/>
                    <a:lstStyle/>
                    <a:p>
                      <a:r>
                        <a:rPr lang="en-IN" dirty="0"/>
                        <a:t>80%</a:t>
                      </a:r>
                    </a:p>
                  </a:txBody>
                  <a:tcPr/>
                </a:tc>
                <a:tc>
                  <a:txBody>
                    <a:bodyPr/>
                    <a:lstStyle/>
                    <a:p>
                      <a:r>
                        <a:rPr lang="en-IN" dirty="0"/>
                        <a:t>20%</a:t>
                      </a:r>
                    </a:p>
                  </a:txBody>
                  <a:tcPr/>
                </a:tc>
                <a:tc>
                  <a:txBody>
                    <a:bodyPr/>
                    <a:lstStyle/>
                    <a:p>
                      <a:r>
                        <a:rPr lang="en-IN" dirty="0"/>
                        <a:t>41%</a:t>
                      </a:r>
                    </a:p>
                  </a:txBody>
                  <a:tcPr/>
                </a:tc>
                <a:extLst>
                  <a:ext uri="{0D108BD9-81ED-4DB2-BD59-A6C34878D82A}">
                    <a16:rowId xmlns:a16="http://schemas.microsoft.com/office/drawing/2014/main" val="1953292098"/>
                  </a:ext>
                </a:extLst>
              </a:tr>
              <a:tr h="539439">
                <a:tc>
                  <a:txBody>
                    <a:bodyPr/>
                    <a:lstStyle/>
                    <a:p>
                      <a:r>
                        <a:rPr lang="en-IN" dirty="0"/>
                        <a:t>Good</a:t>
                      </a:r>
                    </a:p>
                  </a:txBody>
                  <a:tcPr/>
                </a:tc>
                <a:tc>
                  <a:txBody>
                    <a:bodyPr/>
                    <a:lstStyle/>
                    <a:p>
                      <a:r>
                        <a:rPr lang="en-IN" dirty="0"/>
                        <a:t>15%</a:t>
                      </a:r>
                    </a:p>
                  </a:txBody>
                  <a:tcPr/>
                </a:tc>
                <a:tc>
                  <a:txBody>
                    <a:bodyPr/>
                    <a:lstStyle/>
                    <a:p>
                      <a:r>
                        <a:rPr lang="en-IN" dirty="0"/>
                        <a:t>36.36%</a:t>
                      </a:r>
                    </a:p>
                  </a:txBody>
                  <a:tcPr/>
                </a:tc>
                <a:tc>
                  <a:txBody>
                    <a:bodyPr/>
                    <a:lstStyle/>
                    <a:p>
                      <a:r>
                        <a:rPr lang="en-IN" dirty="0"/>
                        <a:t>13.31</a:t>
                      </a:r>
                    </a:p>
                  </a:txBody>
                  <a:tcPr/>
                </a:tc>
                <a:tc>
                  <a:txBody>
                    <a:bodyPr/>
                    <a:lstStyle/>
                    <a:p>
                      <a:r>
                        <a:rPr lang="en-IN" dirty="0"/>
                        <a:t>63%</a:t>
                      </a:r>
                    </a:p>
                  </a:txBody>
                  <a:tcPr/>
                </a:tc>
                <a:tc>
                  <a:txBody>
                    <a:bodyPr/>
                    <a:lstStyle/>
                    <a:p>
                      <a:r>
                        <a:rPr lang="en-IN" dirty="0"/>
                        <a:t>10%</a:t>
                      </a:r>
                    </a:p>
                  </a:txBody>
                  <a:tcPr/>
                </a:tc>
                <a:tc>
                  <a:txBody>
                    <a:bodyPr/>
                    <a:lstStyle/>
                    <a:p>
                      <a:r>
                        <a:rPr lang="en-IN" dirty="0"/>
                        <a:t>50%</a:t>
                      </a:r>
                    </a:p>
                  </a:txBody>
                  <a:tcPr/>
                </a:tc>
                <a:extLst>
                  <a:ext uri="{0D108BD9-81ED-4DB2-BD59-A6C34878D82A}">
                    <a16:rowId xmlns:a16="http://schemas.microsoft.com/office/drawing/2014/main" val="363825620"/>
                  </a:ext>
                </a:extLst>
              </a:tr>
            </a:tbl>
          </a:graphicData>
        </a:graphic>
      </p:graphicFrame>
      <p:sp>
        <p:nvSpPr>
          <p:cNvPr id="6" name="TextBox 5">
            <a:extLst>
              <a:ext uri="{FF2B5EF4-FFF2-40B4-BE49-F238E27FC236}">
                <a16:creationId xmlns:a16="http://schemas.microsoft.com/office/drawing/2014/main" id="{BB28C48E-3AFE-3384-4C3A-1B01AFC35972}"/>
              </a:ext>
            </a:extLst>
          </p:cNvPr>
          <p:cNvSpPr txBox="1"/>
          <p:nvPr/>
        </p:nvSpPr>
        <p:spPr>
          <a:xfrm>
            <a:off x="877330" y="4582121"/>
            <a:ext cx="7957751" cy="646331"/>
          </a:xfrm>
          <a:prstGeom prst="rect">
            <a:avLst/>
          </a:prstGeom>
          <a:noFill/>
        </p:spPr>
        <p:txBody>
          <a:bodyPr wrap="square" rtlCol="0">
            <a:spAutoFit/>
          </a:bodyPr>
          <a:lstStyle/>
          <a:p>
            <a:r>
              <a:rPr lang="en-IN" dirty="0">
                <a:solidFill>
                  <a:schemeClr val="bg1"/>
                </a:solidFill>
              </a:rPr>
              <a:t>Most of them have debts.</a:t>
            </a:r>
          </a:p>
          <a:p>
            <a:r>
              <a:rPr lang="en-IN" dirty="0">
                <a:solidFill>
                  <a:schemeClr val="bg1"/>
                </a:solidFill>
              </a:rPr>
              <a:t>On average QOL of married patients is 53 whereas that of unmarried is 56.</a:t>
            </a:r>
          </a:p>
        </p:txBody>
      </p:sp>
    </p:spTree>
    <p:extLst>
      <p:ext uri="{BB962C8B-B14F-4D97-AF65-F5344CB8AC3E}">
        <p14:creationId xmlns:p14="http://schemas.microsoft.com/office/powerpoint/2010/main" val="2280659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Thank you</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96307" y="3260705"/>
            <a:ext cx="7799387" cy="1534757"/>
          </a:xfrm>
        </p:spPr>
        <p:txBody>
          <a:bodyPr vert="horz" wrap="square" lIns="0" tIns="0" rIns="0" bIns="0" rtlCol="0" anchor="t">
            <a:noAutofit/>
          </a:bodyPr>
          <a:lstStyle/>
          <a:p>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41954"/>
            <a:ext cx="9141397" cy="615553"/>
          </a:xfrm>
        </p:spPr>
        <p:txBody>
          <a:bodyPr/>
          <a:lstStyle/>
          <a:p>
            <a:r>
              <a:rPr lang="en-US" dirty="0">
                <a:solidFill>
                  <a:schemeClr val="tx1">
                    <a:lumMod val="85000"/>
                  </a:schemeClr>
                </a:solidFill>
              </a:rPr>
              <a:t>Data</a:t>
            </a:r>
            <a:r>
              <a:rPr lang="en-US" dirty="0"/>
              <a:t> </a:t>
            </a:r>
            <a:r>
              <a:rPr lang="en-US" dirty="0">
                <a:solidFill>
                  <a:schemeClr val="tx1">
                    <a:lumMod val="85000"/>
                  </a:schemeClr>
                </a:solidFill>
              </a:rPr>
              <a:t>Description</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1124465" y="1184769"/>
            <a:ext cx="9292281" cy="5043036"/>
          </a:xfrm>
        </p:spPr>
        <p:txBody>
          <a:bodyPr/>
          <a:lstStyle/>
          <a:p>
            <a:pPr marL="285750" indent="-285750" algn="l">
              <a:buFont typeface="Arial" panose="020B0604020202020204" pitchFamily="34" charset="0"/>
              <a:buChar char="•"/>
            </a:pPr>
            <a:r>
              <a:rPr lang="en-US" sz="2000" dirty="0"/>
              <a:t>The data set contains of 86 patient details collected from a </a:t>
            </a:r>
            <a:r>
              <a:rPr lang="en-IN" sz="2000" b="0" i="0" dirty="0">
                <a:effectLst/>
                <a:latin typeface="Google Sans"/>
              </a:rPr>
              <a:t>rehabilitation centre.</a:t>
            </a:r>
          </a:p>
          <a:p>
            <a:pPr marL="285750" indent="-285750" algn="l">
              <a:buFont typeface="Arial" panose="020B0604020202020204" pitchFamily="34" charset="0"/>
              <a:buChar char="•"/>
            </a:pPr>
            <a:r>
              <a:rPr lang="en-US" sz="2000" dirty="0"/>
              <a:t>To analyze the QOL of Individuals, WHO Prepared a</a:t>
            </a:r>
            <a:r>
              <a:rPr lang="en-US" altLang="en-US" sz="2000" dirty="0">
                <a:latin typeface="Bahnschrift SemiBold" panose="020B0502040204020203" pitchFamily="34" charset="0"/>
              </a:rPr>
              <a:t> Q</a:t>
            </a:r>
            <a:r>
              <a:rPr lang="en-IN" sz="2000" dirty="0" err="1">
                <a:latin typeface="Bahnschrift SemiBold" panose="020B0502040204020203" pitchFamily="34" charset="0"/>
              </a:rPr>
              <a:t>uestionnaire</a:t>
            </a:r>
            <a:r>
              <a:rPr lang="en-IN" sz="2000" dirty="0">
                <a:latin typeface="Bahnschrift SemiBold" panose="020B0502040204020203" pitchFamily="34" charset="0"/>
              </a:rPr>
              <a:t>  Comprising </a:t>
            </a:r>
            <a:r>
              <a:rPr lang="en-US" sz="2000" dirty="0"/>
              <a:t>100 questions  to get all information that is required to calculate </a:t>
            </a:r>
            <a:r>
              <a:rPr lang="en-US" sz="2000" dirty="0" err="1"/>
              <a:t>QOL,Usually</a:t>
            </a:r>
            <a:r>
              <a:rPr lang="en-US" sz="2000" dirty="0"/>
              <a:t> Questions are related to Physical health, social Relationship, Psychological ,and environmental Conditions of Each </a:t>
            </a:r>
            <a:r>
              <a:rPr lang="en-US" sz="2000" dirty="0" err="1"/>
              <a:t>Indvidual</a:t>
            </a:r>
            <a:r>
              <a:rPr lang="en-US" sz="2000" dirty="0"/>
              <a:t>.</a:t>
            </a:r>
          </a:p>
          <a:p>
            <a:pPr marL="285750" indent="-285750" algn="l">
              <a:buFont typeface="Arial" panose="020B0604020202020204" pitchFamily="34" charset="0"/>
              <a:buChar char="•"/>
            </a:pPr>
            <a:r>
              <a:rPr lang="en-US" sz="2000" dirty="0"/>
              <a:t>BREF is a Shorter Counterpart version ,Which contains 26 questions. </a:t>
            </a:r>
          </a:p>
          <a:p>
            <a:pPr marL="285750" indent="-285750" algn="l">
              <a:buFont typeface="Arial" panose="020B0604020202020204" pitchFamily="34" charset="0"/>
              <a:buChar char="•"/>
            </a:pPr>
            <a:r>
              <a:rPr lang="en-US" sz="2000" dirty="0"/>
              <a:t>Responses to  this 26 questions are on a (1-5) Likert scale.</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These 26 questions are further  divided into 4 domains :</a:t>
            </a:r>
          </a:p>
          <a:p>
            <a:pPr marL="285750" lvl="0" indent="-285750" algn="l" rtl="0">
              <a:spcBef>
                <a:spcPts val="600"/>
              </a:spcBef>
              <a:spcAft>
                <a:spcPts val="0"/>
              </a:spcAft>
              <a:buFont typeface="Arial" panose="020B0604020202020204" pitchFamily="34" charset="0"/>
              <a:buChar char="•"/>
            </a:pPr>
            <a:r>
              <a:rPr lang="en-US" sz="2000" dirty="0"/>
              <a:t>1) Physical health(</a:t>
            </a:r>
            <a:r>
              <a:rPr lang="en-IN" sz="2000" b="1" dirty="0"/>
              <a:t>Q-3,4,10,15,16,17,18)</a:t>
            </a:r>
            <a:endParaRPr lang="en-US" sz="2000" dirty="0"/>
          </a:p>
          <a:p>
            <a:pPr marL="285750" indent="-285750" algn="l">
              <a:buFont typeface="Arial" panose="020B0604020202020204" pitchFamily="34" charset="0"/>
              <a:buChar char="•"/>
            </a:pPr>
            <a:r>
              <a:rPr lang="en-US" sz="2000" dirty="0"/>
              <a:t>2)</a:t>
            </a:r>
            <a:r>
              <a:rPr lang="en-IN" sz="2000" dirty="0"/>
              <a:t> Psychological</a:t>
            </a:r>
            <a:r>
              <a:rPr lang="en-US" sz="2000" dirty="0"/>
              <a:t> (</a:t>
            </a:r>
            <a:r>
              <a:rPr lang="en-IN" sz="2000" b="1" dirty="0"/>
              <a:t>Q-5,6,7,11,19,26</a:t>
            </a:r>
            <a:r>
              <a:rPr lang="en-IN" sz="2000" dirty="0"/>
              <a:t>)</a:t>
            </a:r>
            <a:endParaRPr lang="en-US" sz="2000" dirty="0"/>
          </a:p>
          <a:p>
            <a:pPr marL="285750" indent="-285750" algn="l">
              <a:buFont typeface="Arial" panose="020B0604020202020204" pitchFamily="34" charset="0"/>
              <a:buChar char="•"/>
            </a:pPr>
            <a:r>
              <a:rPr lang="en-US" sz="2000" dirty="0"/>
              <a:t>3) Social relationship (</a:t>
            </a:r>
            <a:r>
              <a:rPr lang="en-IN" sz="2000" b="1" dirty="0"/>
              <a:t>Q-20,21,22</a:t>
            </a:r>
            <a:r>
              <a:rPr lang="en-IN" sz="2000" dirty="0"/>
              <a:t>)</a:t>
            </a:r>
            <a:endParaRPr lang="en-US" sz="2000" dirty="0"/>
          </a:p>
          <a:p>
            <a:pPr marL="285750" indent="-285750" algn="l">
              <a:buFont typeface="Arial" panose="020B0604020202020204" pitchFamily="34" charset="0"/>
              <a:buChar char="•"/>
            </a:pPr>
            <a:r>
              <a:rPr lang="en-US" sz="2000" dirty="0"/>
              <a:t>4) Environment(</a:t>
            </a:r>
            <a:r>
              <a:rPr lang="en-IN" sz="2000" b="1" dirty="0"/>
              <a:t>Q-8,9,12,13,14,23,24,25)</a:t>
            </a:r>
          </a:p>
          <a:p>
            <a:pPr marL="285750" indent="-285750" algn="l">
              <a:buFont typeface="Arial" panose="020B0604020202020204" pitchFamily="34" charset="0"/>
              <a:buChar char="•"/>
            </a:pPr>
            <a:r>
              <a:rPr lang="en-US" sz="2000" dirty="0"/>
              <a:t> Questions 1 and 2 don’t belong to any of the domains.</a:t>
            </a:r>
          </a:p>
          <a:p>
            <a:pPr marL="285750" indent="-285750" algn="l">
              <a:buFont typeface="Arial" panose="020B0604020202020204" pitchFamily="34" charset="0"/>
              <a:buChar char="•"/>
            </a:pPr>
            <a:r>
              <a:rPr lang="en-US" sz="2000" dirty="0">
                <a:hlinkClick r:id="rId3" action="ppaction://hlinkfile"/>
              </a:rPr>
              <a:t>D:\KLE\4th Sem\Data Mining and Analytics\</a:t>
            </a:r>
            <a:r>
              <a:rPr lang="en-US" sz="2000" dirty="0" err="1">
                <a:hlinkClick r:id="rId3" action="ppaction://hlinkfile"/>
              </a:rPr>
              <a:t>EDA_Project</a:t>
            </a:r>
            <a:r>
              <a:rPr lang="en-US" sz="2000" dirty="0">
                <a:hlinkClick r:id="rId3" action="ppaction://hlinkfile"/>
              </a:rPr>
              <a:t>\WHOQOL-BREF and Scoring Instructions (1).pdf</a:t>
            </a:r>
            <a:endParaRPr lang="en-US" sz="2000" dirty="0"/>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endParaRPr lang="en-US" sz="2000" dirty="0"/>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487364"/>
            <a:ext cx="10591800" cy="646332"/>
          </a:xfrm>
        </p:spPr>
        <p:txBody>
          <a:bodyPr/>
          <a:lstStyle/>
          <a:p>
            <a:r>
              <a:rPr lang="en-US"/>
              <a:t>UNDERSTANDING </a:t>
            </a:r>
            <a:r>
              <a:rPr lang="en-US">
                <a:solidFill>
                  <a:srgbClr val="C00000"/>
                </a:solidFill>
              </a:rPr>
              <a:t>THE DOMAINS </a:t>
            </a:r>
            <a:r>
              <a:rPr lang="en-US"/>
              <a:t>:</a:t>
            </a:r>
            <a:endParaRPr lang="en-IN"/>
          </a:p>
        </p:txBody>
      </p:sp>
      <p:sp>
        <p:nvSpPr>
          <p:cNvPr id="3" name="Text Placeholder 2"/>
          <p:cNvSpPr>
            <a:spLocks noGrp="1"/>
          </p:cNvSpPr>
          <p:nvPr>
            <p:ph type="body" sz="quarter" idx="11"/>
          </p:nvPr>
        </p:nvSpPr>
        <p:spPr>
          <a:xfrm>
            <a:off x="723901" y="1270637"/>
            <a:ext cx="3886200" cy="1977388"/>
          </a:xfrm>
        </p:spPr>
        <p:txBody>
          <a:bodyPr/>
          <a:lstStyle/>
          <a:p>
            <a:endParaRPr lang="en-US"/>
          </a:p>
          <a:p>
            <a:r>
              <a:rPr lang="en-US" sz="2000">
                <a:latin typeface="Bahnschrift SemiBold" panose="020B0502040204020203" pitchFamily="34" charset="0"/>
              </a:rPr>
              <a:t>1.Physical Health – 7 Questions</a:t>
            </a:r>
          </a:p>
          <a:p>
            <a:r>
              <a:rPr lang="en-US"/>
              <a:t>Includes Questions Related mobility, daily activities, functional capacity, energy, pain, and sleep.</a:t>
            </a:r>
            <a:endParaRPr lang="en-IN"/>
          </a:p>
        </p:txBody>
      </p:sp>
      <p:sp>
        <p:nvSpPr>
          <p:cNvPr id="5" name="Text Placeholder 2"/>
          <p:cNvSpPr txBox="1">
            <a:spLocks/>
          </p:cNvSpPr>
          <p:nvPr/>
        </p:nvSpPr>
        <p:spPr>
          <a:xfrm>
            <a:off x="6038849" y="1213708"/>
            <a:ext cx="5276851" cy="1977388"/>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bg1"/>
                </a:solidFill>
                <a:latin typeface="+mn-lt"/>
                <a:ea typeface="+mn-ea"/>
                <a:cs typeface="+mn-cs"/>
              </a:defRPr>
            </a:lvl1pPr>
            <a:lvl2pPr marL="228600" indent="-228600" algn="l" defTabSz="914400" rtl="0" eaLnBrk="1" latinLnBrk="0" hangingPunct="1">
              <a:lnSpc>
                <a:spcPct val="100000"/>
              </a:lnSpc>
              <a:spcBef>
                <a:spcPts val="1000"/>
              </a:spcBef>
              <a:buFont typeface="Arial" panose="020B0604020202020204" pitchFamily="34" charset="0"/>
              <a:buChar char="•"/>
              <a:defRPr sz="1800" b="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en-US"/>
          </a:p>
          <a:p>
            <a:pPr fontAlgn="auto">
              <a:spcAft>
                <a:spcPts val="0"/>
              </a:spcAft>
            </a:pPr>
            <a:r>
              <a:rPr lang="en-US" sz="2000">
                <a:latin typeface="Bahnschrift SemiBold" panose="020B0502040204020203" pitchFamily="34" charset="0"/>
              </a:rPr>
              <a:t>2.</a:t>
            </a:r>
            <a:r>
              <a:rPr lang="en-IN" sz="2000">
                <a:latin typeface="Bahnschrift SemiBold" panose="020B0502040204020203" pitchFamily="34" charset="0"/>
              </a:rPr>
              <a:t> Psychological</a:t>
            </a:r>
            <a:r>
              <a:rPr lang="en-US" sz="2000">
                <a:latin typeface="Bahnschrift SemiBold" panose="020B0502040204020203" pitchFamily="34" charset="0"/>
              </a:rPr>
              <a:t> – 6 Questions</a:t>
            </a:r>
          </a:p>
          <a:p>
            <a:pPr fontAlgn="auto">
              <a:spcAft>
                <a:spcPts val="0"/>
              </a:spcAft>
            </a:pPr>
            <a:r>
              <a:rPr lang="en-US"/>
              <a:t>The psychological domain measures include self-image, negative thoughts, positive attitudes, self-esteem, mentality, learning ability, memory concentration, religion, and the mental status. </a:t>
            </a:r>
            <a:endParaRPr lang="en-IN"/>
          </a:p>
        </p:txBody>
      </p:sp>
      <p:sp>
        <p:nvSpPr>
          <p:cNvPr id="6" name="Text Placeholder 2"/>
          <p:cNvSpPr txBox="1">
            <a:spLocks/>
          </p:cNvSpPr>
          <p:nvPr/>
        </p:nvSpPr>
        <p:spPr>
          <a:xfrm>
            <a:off x="723900" y="3248025"/>
            <a:ext cx="4248149" cy="1977388"/>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bg1"/>
                </a:solidFill>
                <a:latin typeface="+mn-lt"/>
                <a:ea typeface="+mn-ea"/>
                <a:cs typeface="+mn-cs"/>
              </a:defRPr>
            </a:lvl1pPr>
            <a:lvl2pPr marL="228600" indent="-228600" algn="l" defTabSz="914400" rtl="0" eaLnBrk="1" latinLnBrk="0" hangingPunct="1">
              <a:lnSpc>
                <a:spcPct val="100000"/>
              </a:lnSpc>
              <a:spcBef>
                <a:spcPts val="1000"/>
              </a:spcBef>
              <a:buFont typeface="Arial" panose="020B0604020202020204" pitchFamily="34" charset="0"/>
              <a:buChar char="•"/>
              <a:defRPr sz="1800" b="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en-US" dirty="0"/>
          </a:p>
          <a:p>
            <a:pPr fontAlgn="auto">
              <a:spcAft>
                <a:spcPts val="0"/>
              </a:spcAft>
            </a:pPr>
            <a:r>
              <a:rPr lang="en-US" sz="2000" dirty="0">
                <a:latin typeface="Bahnschrift SemiBold" panose="020B0502040204020203" pitchFamily="34" charset="0"/>
              </a:rPr>
              <a:t>3.Social relationship– 3 Questions</a:t>
            </a:r>
          </a:p>
          <a:p>
            <a:pPr fontAlgn="auto">
              <a:spcAft>
                <a:spcPts val="0"/>
              </a:spcAft>
            </a:pPr>
            <a:r>
              <a:rPr lang="en-US" dirty="0"/>
              <a:t>The social relationships domain contains questions on personal relationships, social support, and sex life.</a:t>
            </a:r>
            <a:endParaRPr lang="en-IN" dirty="0"/>
          </a:p>
        </p:txBody>
      </p:sp>
      <p:sp>
        <p:nvSpPr>
          <p:cNvPr id="7" name="Text Placeholder 2"/>
          <p:cNvSpPr txBox="1">
            <a:spLocks/>
          </p:cNvSpPr>
          <p:nvPr/>
        </p:nvSpPr>
        <p:spPr>
          <a:xfrm>
            <a:off x="6038849" y="3191096"/>
            <a:ext cx="4837236" cy="1977388"/>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bg1"/>
                </a:solidFill>
                <a:latin typeface="+mn-lt"/>
                <a:ea typeface="+mn-ea"/>
                <a:cs typeface="+mn-cs"/>
              </a:defRPr>
            </a:lvl1pPr>
            <a:lvl2pPr marL="228600" indent="-228600" algn="l" defTabSz="914400" rtl="0" eaLnBrk="1" latinLnBrk="0" hangingPunct="1">
              <a:lnSpc>
                <a:spcPct val="100000"/>
              </a:lnSpc>
              <a:spcBef>
                <a:spcPts val="1000"/>
              </a:spcBef>
              <a:buFont typeface="Arial" panose="020B0604020202020204" pitchFamily="34" charset="0"/>
              <a:buChar char="•"/>
              <a:defRPr sz="1800" b="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en-US"/>
          </a:p>
          <a:p>
            <a:pPr fontAlgn="auto">
              <a:spcAft>
                <a:spcPts val="0"/>
              </a:spcAft>
            </a:pPr>
            <a:r>
              <a:rPr lang="en-US" sz="2000">
                <a:latin typeface="Bahnschrift SemiBold" panose="020B0502040204020203" pitchFamily="34" charset="0"/>
              </a:rPr>
              <a:t>4.Environmental– 8 Questions</a:t>
            </a:r>
          </a:p>
          <a:p>
            <a:pPr fontAlgn="auto">
              <a:spcAft>
                <a:spcPts val="0"/>
              </a:spcAft>
            </a:pPr>
            <a:r>
              <a:rPr lang="en-US"/>
              <a:t>Questions related to financial resources, safety, living physical environment, opportunities to acquire new skills and knowledge, recreation, general environment (noise, air pollution, etc.), and transportation</a:t>
            </a:r>
            <a:endParaRPr lang="en-IN"/>
          </a:p>
        </p:txBody>
      </p:sp>
    </p:spTree>
    <p:extLst>
      <p:ext uri="{BB962C8B-B14F-4D97-AF65-F5344CB8AC3E}">
        <p14:creationId xmlns:p14="http://schemas.microsoft.com/office/powerpoint/2010/main" val="54620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396033" y="72693"/>
            <a:ext cx="9141397" cy="615553"/>
          </a:xfrm>
        </p:spPr>
        <p:txBody>
          <a:bodyPr/>
          <a:lstStyle/>
          <a:p>
            <a:r>
              <a:rPr lang="en-US" dirty="0">
                <a:solidFill>
                  <a:srgbClr val="FF0000"/>
                </a:solidFill>
              </a:rPr>
              <a:t>Patient </a:t>
            </a:r>
            <a:r>
              <a:rPr lang="en-US" dirty="0"/>
              <a:t>Attributes</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pPr algn="l"/>
            <a:r>
              <a:rPr lang="en-US" dirty="0">
                <a:solidFill>
                  <a:schemeClr val="tx1">
                    <a:lumMod val="95000"/>
                  </a:schemeClr>
                </a:solidFill>
              </a:rPr>
              <a:t> </a:t>
            </a:r>
          </a:p>
        </p:txBody>
      </p:sp>
      <p:graphicFrame>
        <p:nvGraphicFramePr>
          <p:cNvPr id="3" name="Table 4">
            <a:extLst>
              <a:ext uri="{FF2B5EF4-FFF2-40B4-BE49-F238E27FC236}">
                <a16:creationId xmlns:a16="http://schemas.microsoft.com/office/drawing/2014/main" id="{31008740-A394-435F-699A-318D3BA16D90}"/>
              </a:ext>
            </a:extLst>
          </p:cNvPr>
          <p:cNvGraphicFramePr>
            <a:graphicFrameLocks noGrp="1"/>
          </p:cNvGraphicFramePr>
          <p:nvPr>
            <p:extLst>
              <p:ext uri="{D42A27DB-BD31-4B8C-83A1-F6EECF244321}">
                <p14:modId xmlns:p14="http://schemas.microsoft.com/office/powerpoint/2010/main" val="3331469990"/>
              </p:ext>
            </p:extLst>
          </p:nvPr>
        </p:nvGraphicFramePr>
        <p:xfrm>
          <a:off x="414020" y="761900"/>
          <a:ext cx="11363959" cy="6035040"/>
        </p:xfrm>
        <a:graphic>
          <a:graphicData uri="http://schemas.openxmlformats.org/drawingml/2006/table">
            <a:tbl>
              <a:tblPr firstRow="1" bandRow="1">
                <a:tableStyleId>{00A15C55-8517-42AA-B614-E9B94910E393}</a:tableStyleId>
              </a:tblPr>
              <a:tblGrid>
                <a:gridCol w="5538007">
                  <a:extLst>
                    <a:ext uri="{9D8B030D-6E8A-4147-A177-3AD203B41FA5}">
                      <a16:colId xmlns:a16="http://schemas.microsoft.com/office/drawing/2014/main" val="3163138378"/>
                    </a:ext>
                  </a:extLst>
                </a:gridCol>
                <a:gridCol w="5825952">
                  <a:extLst>
                    <a:ext uri="{9D8B030D-6E8A-4147-A177-3AD203B41FA5}">
                      <a16:colId xmlns:a16="http://schemas.microsoft.com/office/drawing/2014/main" val="4094250926"/>
                    </a:ext>
                  </a:extLst>
                </a:gridCol>
              </a:tblGrid>
              <a:tr h="362276">
                <a:tc>
                  <a:txBody>
                    <a:bodyPr/>
                    <a:lstStyle/>
                    <a:p>
                      <a:r>
                        <a:rPr lang="en-IN" dirty="0"/>
                        <a:t>Description</a:t>
                      </a:r>
                    </a:p>
                  </a:txBody>
                  <a:tcPr/>
                </a:tc>
                <a:tc>
                  <a:txBody>
                    <a:bodyPr/>
                    <a:lstStyle/>
                    <a:p>
                      <a:r>
                        <a:rPr lang="en-IN" dirty="0"/>
                        <a:t>Related </a:t>
                      </a:r>
                      <a:r>
                        <a:rPr lang="en-IN" dirty="0" err="1"/>
                        <a:t>attribites</a:t>
                      </a:r>
                      <a:endParaRPr lang="en-IN" dirty="0"/>
                    </a:p>
                  </a:txBody>
                  <a:tcPr/>
                </a:tc>
                <a:extLst>
                  <a:ext uri="{0D108BD9-81ED-4DB2-BD59-A6C34878D82A}">
                    <a16:rowId xmlns:a16="http://schemas.microsoft.com/office/drawing/2014/main" val="1240966782"/>
                  </a:ext>
                </a:extLst>
              </a:tr>
              <a:tr h="357470">
                <a:tc>
                  <a:txBody>
                    <a:bodyPr/>
                    <a:lstStyle/>
                    <a:p>
                      <a:r>
                        <a:rPr lang="en-IN" dirty="0"/>
                        <a:t>Basic information about patient</a:t>
                      </a:r>
                    </a:p>
                  </a:txBody>
                  <a:tcPr/>
                </a:tc>
                <a:tc>
                  <a:txBody>
                    <a:bodyPr/>
                    <a:lstStyle/>
                    <a:p>
                      <a:r>
                        <a:rPr lang="en-IN"/>
                        <a:t>Age,Sex,Education,Occupation</a:t>
                      </a:r>
                      <a:endParaRPr lang="en-IN" dirty="0"/>
                    </a:p>
                  </a:txBody>
                  <a:tcPr/>
                </a:tc>
                <a:extLst>
                  <a:ext uri="{0D108BD9-81ED-4DB2-BD59-A6C34878D82A}">
                    <a16:rowId xmlns:a16="http://schemas.microsoft.com/office/drawing/2014/main" val="3690445760"/>
                  </a:ext>
                </a:extLst>
              </a:tr>
              <a:tr h="893675">
                <a:tc>
                  <a:txBody>
                    <a:bodyPr/>
                    <a:lstStyle/>
                    <a:p>
                      <a:r>
                        <a:rPr lang="en-IN"/>
                        <a:t>Usage </a:t>
                      </a:r>
                      <a:r>
                        <a:rPr lang="en-IN" dirty="0"/>
                        <a:t>of alcohol</a:t>
                      </a:r>
                    </a:p>
                  </a:txBody>
                  <a:tcPr/>
                </a:tc>
                <a:tc>
                  <a:txBody>
                    <a:bodyPr/>
                    <a:lstStyle/>
                    <a:p>
                      <a:r>
                        <a:rPr lang="en-IN" dirty="0"/>
                        <a:t>Age when started drinking </a:t>
                      </a:r>
                      <a:r>
                        <a:rPr lang="en-IN" dirty="0" err="1"/>
                        <a:t>alcohol,Duration</a:t>
                      </a:r>
                      <a:r>
                        <a:rPr lang="en-IN" dirty="0"/>
                        <a:t> of </a:t>
                      </a:r>
                      <a:r>
                        <a:rPr lang="en-IN" dirty="0" err="1"/>
                        <a:t>execessive</a:t>
                      </a:r>
                      <a:r>
                        <a:rPr lang="en-IN" dirty="0"/>
                        <a:t> use of </a:t>
                      </a:r>
                      <a:r>
                        <a:rPr lang="en-IN" dirty="0" err="1"/>
                        <a:t>alcohol,Average</a:t>
                      </a:r>
                      <a:r>
                        <a:rPr lang="en-IN" dirty="0"/>
                        <a:t> units used in last 30 </a:t>
                      </a:r>
                      <a:r>
                        <a:rPr lang="en-IN" dirty="0" err="1"/>
                        <a:t>days,Alcohol</a:t>
                      </a:r>
                      <a:r>
                        <a:rPr lang="en-IN" dirty="0"/>
                        <a:t> type</a:t>
                      </a:r>
                    </a:p>
                  </a:txBody>
                  <a:tcPr/>
                </a:tc>
                <a:extLst>
                  <a:ext uri="{0D108BD9-81ED-4DB2-BD59-A6C34878D82A}">
                    <a16:rowId xmlns:a16="http://schemas.microsoft.com/office/drawing/2014/main" val="1247045927"/>
                  </a:ext>
                </a:extLst>
              </a:tr>
              <a:tr h="2234187">
                <a:tc>
                  <a:txBody>
                    <a:bodyPr/>
                    <a:lstStyle/>
                    <a:p>
                      <a:r>
                        <a:rPr lang="en-IN"/>
                        <a:t>Medical Information</a:t>
                      </a:r>
                      <a:endParaRPr lang="en-IN" dirty="0"/>
                    </a:p>
                  </a:txBody>
                  <a:tcPr/>
                </a:tc>
                <a:tc>
                  <a:txBody>
                    <a:bodyPr/>
                    <a:lstStyle/>
                    <a:p>
                      <a:r>
                        <a:rPr lang="en-IN" dirty="0"/>
                        <a:t>Sugar(mg), Other Issues, </a:t>
                      </a:r>
                      <a:r>
                        <a:rPr lang="en-US" dirty="0"/>
                        <a:t>Withdrawal symptoms experienced when the patient stopped, Medical Problem experienced(Past ), Medical Problem experienced(Present), Chronic health problem,</a:t>
                      </a:r>
                      <a:r>
                        <a:rPr lang="en-IN" dirty="0"/>
                        <a:t>Psychiatric </a:t>
                      </a:r>
                      <a:r>
                        <a:rPr lang="en-IN" dirty="0" err="1"/>
                        <a:t>complication_Past</a:t>
                      </a:r>
                      <a:r>
                        <a:rPr lang="en-IN" dirty="0"/>
                        <a:t>, Psychiatric </a:t>
                      </a:r>
                      <a:r>
                        <a:rPr lang="en-IN" dirty="0" err="1"/>
                        <a:t>complication_Present</a:t>
                      </a:r>
                      <a:r>
                        <a:rPr lang="en-IN" dirty="0"/>
                        <a:t>, </a:t>
                      </a:r>
                      <a:r>
                        <a:rPr lang="en-US" dirty="0"/>
                        <a:t>History of previous head </a:t>
                      </a:r>
                      <a:r>
                        <a:rPr lang="en-US" dirty="0" err="1"/>
                        <a:t>injureies</a:t>
                      </a:r>
                      <a:r>
                        <a:rPr lang="en-US" dirty="0"/>
                        <a:t>, if any , Knowledge of allergy to specific drugs(if </a:t>
                      </a:r>
                      <a:r>
                        <a:rPr lang="en-US"/>
                        <a:t>known)</a:t>
                      </a:r>
                    </a:p>
                  </a:txBody>
                  <a:tcPr/>
                </a:tc>
                <a:extLst>
                  <a:ext uri="{0D108BD9-81ED-4DB2-BD59-A6C34878D82A}">
                    <a16:rowId xmlns:a16="http://schemas.microsoft.com/office/drawing/2014/main" val="1755151330"/>
                  </a:ext>
                </a:extLst>
              </a:tr>
              <a:tr h="11617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Impression of the camp officer regarding the patient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impression of Camp officer about the patient, Denial of substance use-related problems, Motivation factor, Willingness for treatment, </a:t>
                      </a:r>
                      <a:r>
                        <a:rPr lang="en-US"/>
                        <a:t>Action Taken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1245963301"/>
                  </a:ext>
                </a:extLst>
              </a:tr>
              <a:tr h="893675">
                <a:tc>
                  <a:txBody>
                    <a:bodyPr/>
                    <a:lstStyle/>
                    <a:p>
                      <a:r>
                        <a:rPr lang="en-IN" dirty="0"/>
                        <a:t>Work related status of patient</a:t>
                      </a:r>
                    </a:p>
                  </a:txBody>
                  <a:tcPr/>
                </a:tc>
                <a:tc>
                  <a:txBody>
                    <a:bodyPr/>
                    <a:lstStyle/>
                    <a:p>
                      <a:r>
                        <a:rPr lang="en-US" dirty="0"/>
                        <a:t>Specify nature of current work, At what age did you start working, How long have you been working, Have you received any special award</a:t>
                      </a:r>
                      <a:endParaRPr lang="en-IN" dirty="0"/>
                    </a:p>
                  </a:txBody>
                  <a:tcPr/>
                </a:tc>
                <a:extLst>
                  <a:ext uri="{0D108BD9-81ED-4DB2-BD59-A6C34878D82A}">
                    <a16:rowId xmlns:a16="http://schemas.microsoft.com/office/drawing/2014/main" val="225218562"/>
                  </a:ext>
                </a:extLst>
              </a:tr>
            </a:tbl>
          </a:graphicData>
        </a:graphic>
      </p:graphicFrame>
    </p:spTree>
    <p:extLst>
      <p:ext uri="{BB962C8B-B14F-4D97-AF65-F5344CB8AC3E}">
        <p14:creationId xmlns:p14="http://schemas.microsoft.com/office/powerpoint/2010/main" val="181061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2B04-A3F5-52F0-E9F8-095AEE775804}"/>
              </a:ext>
            </a:extLst>
          </p:cNvPr>
          <p:cNvSpPr>
            <a:spLocks noGrp="1"/>
          </p:cNvSpPr>
          <p:nvPr>
            <p:ph type="title"/>
          </p:nvPr>
        </p:nvSpPr>
        <p:spPr>
          <a:xfrm>
            <a:off x="1401734" y="82380"/>
            <a:ext cx="9141397" cy="615553"/>
          </a:xfrm>
        </p:spPr>
        <p:txBody>
          <a:bodyPr/>
          <a:lstStyle/>
          <a:p>
            <a:r>
              <a:rPr lang="en-US" dirty="0">
                <a:solidFill>
                  <a:srgbClr val="FF0000"/>
                </a:solidFill>
              </a:rPr>
              <a:t>Patient </a:t>
            </a:r>
            <a:r>
              <a:rPr lang="en-US" dirty="0"/>
              <a:t>Attributes</a:t>
            </a:r>
            <a:endParaRPr lang="en-IN" dirty="0"/>
          </a:p>
        </p:txBody>
      </p:sp>
      <p:graphicFrame>
        <p:nvGraphicFramePr>
          <p:cNvPr id="4" name="Table 4">
            <a:extLst>
              <a:ext uri="{FF2B5EF4-FFF2-40B4-BE49-F238E27FC236}">
                <a16:creationId xmlns:a16="http://schemas.microsoft.com/office/drawing/2014/main" id="{93CB3207-4610-6483-0016-D63FB2FDB7C0}"/>
              </a:ext>
            </a:extLst>
          </p:cNvPr>
          <p:cNvGraphicFramePr>
            <a:graphicFrameLocks noGrp="1"/>
          </p:cNvGraphicFramePr>
          <p:nvPr>
            <p:extLst>
              <p:ext uri="{D42A27DB-BD31-4B8C-83A1-F6EECF244321}">
                <p14:modId xmlns:p14="http://schemas.microsoft.com/office/powerpoint/2010/main" val="3631970626"/>
              </p:ext>
            </p:extLst>
          </p:nvPr>
        </p:nvGraphicFramePr>
        <p:xfrm>
          <a:off x="274319" y="1100200"/>
          <a:ext cx="11643360" cy="5605399"/>
        </p:xfrm>
        <a:graphic>
          <a:graphicData uri="http://schemas.openxmlformats.org/drawingml/2006/table">
            <a:tbl>
              <a:tblPr firstRow="1" bandRow="1">
                <a:tableStyleId>{5C22544A-7EE6-4342-B048-85BDC9FD1C3A}</a:tableStyleId>
              </a:tblPr>
              <a:tblGrid>
                <a:gridCol w="5821680">
                  <a:extLst>
                    <a:ext uri="{9D8B030D-6E8A-4147-A177-3AD203B41FA5}">
                      <a16:colId xmlns:a16="http://schemas.microsoft.com/office/drawing/2014/main" val="2553525506"/>
                    </a:ext>
                  </a:extLst>
                </a:gridCol>
                <a:gridCol w="5821680">
                  <a:extLst>
                    <a:ext uri="{9D8B030D-6E8A-4147-A177-3AD203B41FA5}">
                      <a16:colId xmlns:a16="http://schemas.microsoft.com/office/drawing/2014/main" val="1350437091"/>
                    </a:ext>
                  </a:extLst>
                </a:gridCol>
              </a:tblGrid>
              <a:tr h="444776">
                <a:tc>
                  <a:txBody>
                    <a:bodyPr/>
                    <a:lstStyle/>
                    <a:p>
                      <a:r>
                        <a:rPr lang="en-US" dirty="0"/>
                        <a:t>Description</a:t>
                      </a:r>
                      <a:endParaRPr lang="en-IN" dirty="0"/>
                    </a:p>
                  </a:txBody>
                  <a:tcPr/>
                </a:tc>
                <a:tc>
                  <a:txBody>
                    <a:bodyPr/>
                    <a:lstStyle/>
                    <a:p>
                      <a:r>
                        <a:rPr lang="en-US" dirty="0"/>
                        <a:t>Related attributes</a:t>
                      </a:r>
                      <a:endParaRPr lang="en-IN" dirty="0"/>
                    </a:p>
                  </a:txBody>
                  <a:tcPr/>
                </a:tc>
                <a:extLst>
                  <a:ext uri="{0D108BD9-81ED-4DB2-BD59-A6C34878D82A}">
                    <a16:rowId xmlns:a16="http://schemas.microsoft.com/office/drawing/2014/main" val="2328098053"/>
                  </a:ext>
                </a:extLst>
              </a:tr>
              <a:tr h="7676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Description of patient</a:t>
                      </a:r>
                      <a:endParaRPr lang="en-IN"/>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Weight while admission (In Kg), Weight while discharge (In Kg), Height(In Ft)</a:t>
                      </a:r>
                      <a:endParaRPr lang="en-IN" dirty="0"/>
                    </a:p>
                  </a:txBody>
                  <a:tcPr/>
                </a:tc>
                <a:extLst>
                  <a:ext uri="{0D108BD9-81ED-4DB2-BD59-A6C34878D82A}">
                    <a16:rowId xmlns:a16="http://schemas.microsoft.com/office/drawing/2014/main" val="315761990"/>
                  </a:ext>
                </a:extLst>
              </a:tr>
              <a:tr h="444776">
                <a:tc>
                  <a:txBody>
                    <a:bodyPr/>
                    <a:lstStyle/>
                    <a:p>
                      <a:r>
                        <a:rPr lang="en-IN" dirty="0"/>
                        <a:t>Other habits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Use of </a:t>
                      </a:r>
                      <a:r>
                        <a:rPr lang="en-IN" dirty="0" err="1"/>
                        <a:t>Nicotine,Smoking,Other</a:t>
                      </a:r>
                      <a:r>
                        <a:rPr lang="en-IN" dirty="0"/>
                        <a:t> issues</a:t>
                      </a:r>
                    </a:p>
                  </a:txBody>
                  <a:tcPr/>
                </a:tc>
                <a:extLst>
                  <a:ext uri="{0D108BD9-81ED-4DB2-BD59-A6C34878D82A}">
                    <a16:rowId xmlns:a16="http://schemas.microsoft.com/office/drawing/2014/main" val="3024223195"/>
                  </a:ext>
                </a:extLst>
              </a:tr>
              <a:tr h="1425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Medical history of patients family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Family history of alcoholism / drug abuse, if any (who and which type of drug), If any </a:t>
                      </a:r>
                      <a:r>
                        <a:rPr lang="en-US" dirty="0" err="1"/>
                        <a:t>SpecV</a:t>
                      </a:r>
                      <a:r>
                        <a:rPr lang="en-US" dirty="0"/>
                        <a:t>, Family history of psychiatric illness in family, if any specify (who), </a:t>
                      </a:r>
                      <a:endParaRPr lang="en-IN" dirty="0"/>
                    </a:p>
                  </a:txBody>
                  <a:tcPr/>
                </a:tc>
                <a:extLst>
                  <a:ext uri="{0D108BD9-81ED-4DB2-BD59-A6C34878D82A}">
                    <a16:rowId xmlns:a16="http://schemas.microsoft.com/office/drawing/2014/main" val="290224527"/>
                  </a:ext>
                </a:extLst>
              </a:tr>
              <a:tr h="1425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Past treatment for alcoholism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Past deaddiction treatments received/not, Name of the Hospital/ Deaddiction Center, year of Treated, Period of Treatment, Period of sober, Remarks</a:t>
                      </a:r>
                      <a:endParaRPr lang="en-IN" dirty="0"/>
                    </a:p>
                  </a:txBody>
                  <a:tcPr/>
                </a:tc>
                <a:extLst>
                  <a:ext uri="{0D108BD9-81ED-4DB2-BD59-A6C34878D82A}">
                    <a16:rowId xmlns:a16="http://schemas.microsoft.com/office/drawing/2014/main" val="835747911"/>
                  </a:ext>
                </a:extLst>
              </a:tr>
              <a:tr h="10967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Family members (father, mother, sisters, brothers, wife, children) status </a:t>
                      </a:r>
                    </a:p>
                    <a:p>
                      <a:endParaRPr lang="en-IN" dirty="0"/>
                    </a:p>
                  </a:txBody>
                  <a:tcPr/>
                </a:tc>
                <a:tc>
                  <a:txBody>
                    <a:bodyPr/>
                    <a:lstStyle/>
                    <a:p>
                      <a:r>
                        <a:rPr lang="en-US" dirty="0"/>
                        <a:t>Living: Age, State Of Health</a:t>
                      </a:r>
                    </a:p>
                    <a:p>
                      <a:r>
                        <a:rPr lang="en-US" dirty="0"/>
                        <a:t>Dead: Year of Death, Cause Of Death, Patient age at death</a:t>
                      </a:r>
                      <a:endParaRPr lang="en-IN" dirty="0"/>
                    </a:p>
                  </a:txBody>
                  <a:tcPr/>
                </a:tc>
                <a:extLst>
                  <a:ext uri="{0D108BD9-81ED-4DB2-BD59-A6C34878D82A}">
                    <a16:rowId xmlns:a16="http://schemas.microsoft.com/office/drawing/2014/main" val="372672828"/>
                  </a:ext>
                </a:extLst>
              </a:tr>
            </a:tbl>
          </a:graphicData>
        </a:graphic>
      </p:graphicFrame>
    </p:spTree>
    <p:extLst>
      <p:ext uri="{BB962C8B-B14F-4D97-AF65-F5344CB8AC3E}">
        <p14:creationId xmlns:p14="http://schemas.microsoft.com/office/powerpoint/2010/main" val="374722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2B04-A3F5-52F0-E9F8-095AEE775804}"/>
              </a:ext>
            </a:extLst>
          </p:cNvPr>
          <p:cNvSpPr>
            <a:spLocks noGrp="1"/>
          </p:cNvSpPr>
          <p:nvPr>
            <p:ph type="title"/>
          </p:nvPr>
        </p:nvSpPr>
        <p:spPr>
          <a:xfrm>
            <a:off x="1389376" y="0"/>
            <a:ext cx="9141397" cy="615553"/>
          </a:xfrm>
        </p:spPr>
        <p:txBody>
          <a:bodyPr/>
          <a:lstStyle/>
          <a:p>
            <a:r>
              <a:rPr lang="en-US">
                <a:solidFill>
                  <a:srgbClr val="FF0000"/>
                </a:solidFill>
              </a:rPr>
              <a:t>Patient </a:t>
            </a:r>
            <a:r>
              <a:rPr lang="en-US"/>
              <a:t>Attributes</a:t>
            </a:r>
            <a:endParaRPr lang="en-IN" dirty="0"/>
          </a:p>
        </p:txBody>
      </p:sp>
      <p:graphicFrame>
        <p:nvGraphicFramePr>
          <p:cNvPr id="4" name="Table 4">
            <a:extLst>
              <a:ext uri="{FF2B5EF4-FFF2-40B4-BE49-F238E27FC236}">
                <a16:creationId xmlns:a16="http://schemas.microsoft.com/office/drawing/2014/main" id="{93CB3207-4610-6483-0016-D63FB2FDB7C0}"/>
              </a:ext>
            </a:extLst>
          </p:cNvPr>
          <p:cNvGraphicFramePr>
            <a:graphicFrameLocks noGrp="1"/>
          </p:cNvGraphicFramePr>
          <p:nvPr>
            <p:extLst>
              <p:ext uri="{D42A27DB-BD31-4B8C-83A1-F6EECF244321}">
                <p14:modId xmlns:p14="http://schemas.microsoft.com/office/powerpoint/2010/main" val="2526814854"/>
              </p:ext>
            </p:extLst>
          </p:nvPr>
        </p:nvGraphicFramePr>
        <p:xfrm>
          <a:off x="300954" y="734440"/>
          <a:ext cx="11521442" cy="6041037"/>
        </p:xfrm>
        <a:graphic>
          <a:graphicData uri="http://schemas.openxmlformats.org/drawingml/2006/table">
            <a:tbl>
              <a:tblPr firstRow="1" bandRow="1">
                <a:tableStyleId>{5C22544A-7EE6-4342-B048-85BDC9FD1C3A}</a:tableStyleId>
              </a:tblPr>
              <a:tblGrid>
                <a:gridCol w="5760721">
                  <a:extLst>
                    <a:ext uri="{9D8B030D-6E8A-4147-A177-3AD203B41FA5}">
                      <a16:colId xmlns:a16="http://schemas.microsoft.com/office/drawing/2014/main" val="2553525506"/>
                    </a:ext>
                  </a:extLst>
                </a:gridCol>
                <a:gridCol w="5760721">
                  <a:extLst>
                    <a:ext uri="{9D8B030D-6E8A-4147-A177-3AD203B41FA5}">
                      <a16:colId xmlns:a16="http://schemas.microsoft.com/office/drawing/2014/main" val="1350437091"/>
                    </a:ext>
                  </a:extLst>
                </a:gridCol>
              </a:tblGrid>
              <a:tr h="370950">
                <a:tc>
                  <a:txBody>
                    <a:bodyPr/>
                    <a:lstStyle/>
                    <a:p>
                      <a:r>
                        <a:rPr lang="en-US" dirty="0"/>
                        <a:t>Description</a:t>
                      </a:r>
                      <a:endParaRPr lang="en-IN" dirty="0"/>
                    </a:p>
                  </a:txBody>
                  <a:tcPr/>
                </a:tc>
                <a:tc>
                  <a:txBody>
                    <a:bodyPr/>
                    <a:lstStyle/>
                    <a:p>
                      <a:r>
                        <a:rPr lang="en-US" dirty="0"/>
                        <a:t>Related attributes</a:t>
                      </a:r>
                      <a:endParaRPr lang="en-IN" dirty="0"/>
                    </a:p>
                  </a:txBody>
                  <a:tcPr/>
                </a:tc>
                <a:extLst>
                  <a:ext uri="{0D108BD9-81ED-4DB2-BD59-A6C34878D82A}">
                    <a16:rowId xmlns:a16="http://schemas.microsoft.com/office/drawing/2014/main" val="2328098053"/>
                  </a:ext>
                </a:extLst>
              </a:tr>
              <a:tr h="9146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Legal details of patient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Details of Debts to be cleared, Legal complications</a:t>
                      </a:r>
                      <a:endParaRPr lang="en-IN" dirty="0"/>
                    </a:p>
                    <a:p>
                      <a:endParaRPr lang="en-IN" dirty="0"/>
                    </a:p>
                  </a:txBody>
                  <a:tcPr/>
                </a:tc>
                <a:extLst>
                  <a:ext uri="{0D108BD9-81ED-4DB2-BD59-A6C34878D82A}">
                    <a16:rowId xmlns:a16="http://schemas.microsoft.com/office/drawing/2014/main" val="3024223195"/>
                  </a:ext>
                </a:extLst>
              </a:tr>
              <a:tr h="9146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Childhood impact affecting currently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Behaviour</a:t>
                      </a:r>
                      <a:r>
                        <a:rPr lang="en-US" dirty="0"/>
                        <a:t> problem identified in Childhood,</a:t>
                      </a:r>
                      <a:r>
                        <a:rPr lang="en-IN" dirty="0"/>
                        <a:t>Family history, </a:t>
                      </a:r>
                      <a:r>
                        <a:rPr lang="en-US" dirty="0"/>
                        <a:t>Describe your childhood / teenage year, Religious beliefs</a:t>
                      </a:r>
                      <a:endParaRPr lang="en-IN" dirty="0"/>
                    </a:p>
                  </a:txBody>
                  <a:tcPr/>
                </a:tc>
                <a:extLst>
                  <a:ext uri="{0D108BD9-81ED-4DB2-BD59-A6C34878D82A}">
                    <a16:rowId xmlns:a16="http://schemas.microsoft.com/office/drawing/2014/main" val="290224527"/>
                  </a:ext>
                </a:extLst>
              </a:tr>
              <a:tr h="9146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Educational Information of patient</a:t>
                      </a:r>
                    </a:p>
                    <a:p>
                      <a:endParaRPr lang="en-IN" dirty="0"/>
                    </a:p>
                  </a:txBody>
                  <a:tcPr/>
                </a:tc>
                <a:tc>
                  <a:txBody>
                    <a:bodyPr/>
                    <a:lstStyle/>
                    <a:p>
                      <a:r>
                        <a:rPr lang="en-US" dirty="0"/>
                        <a:t>Achievements in the Education, year of Education, High achiever in extracurricular activities</a:t>
                      </a:r>
                      <a:endParaRPr lang="en-IN" dirty="0"/>
                    </a:p>
                  </a:txBody>
                  <a:tcPr/>
                </a:tc>
                <a:extLst>
                  <a:ext uri="{0D108BD9-81ED-4DB2-BD59-A6C34878D82A}">
                    <a16:rowId xmlns:a16="http://schemas.microsoft.com/office/drawing/2014/main" val="835747911"/>
                  </a:ext>
                </a:extLst>
              </a:tr>
              <a:tr h="952912">
                <a:tc>
                  <a:txBody>
                    <a:bodyPr/>
                    <a:lstStyle/>
                    <a:p>
                      <a:r>
                        <a:rPr lang="en-IN" dirty="0"/>
                        <a:t>Sexual status of the patient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unmarried, premarital sexual encounters, Record extra marital experiences, Have you involved in any high risk sexual activities, At present do you have any sexual problem</a:t>
                      </a:r>
                      <a:endParaRPr lang="en-IN" dirty="0"/>
                    </a:p>
                  </a:txBody>
                  <a:tcPr/>
                </a:tc>
                <a:extLst>
                  <a:ext uri="{0D108BD9-81ED-4DB2-BD59-A6C34878D82A}">
                    <a16:rowId xmlns:a16="http://schemas.microsoft.com/office/drawing/2014/main" val="699354575"/>
                  </a:ext>
                </a:extLst>
              </a:tr>
              <a:tr h="1392717">
                <a:tc>
                  <a:txBody>
                    <a:bodyPr/>
                    <a:lstStyle/>
                    <a:p>
                      <a:r>
                        <a:rPr lang="en-IN" dirty="0"/>
                        <a:t>Marital history </a:t>
                      </a:r>
                    </a:p>
                    <a:p>
                      <a:endParaRPr lang="en-IN" dirty="0"/>
                    </a:p>
                    <a:p>
                      <a:r>
                        <a:rPr lang="en-US" dirty="0">
                          <a:hlinkClick r:id="rId2" action="ppaction://hlinkfile"/>
                        </a:rPr>
                        <a:t>D:\KLE\4th Sem\Data Mining and Analytics\170-VIP-Camp-Patient-Details3.csv</a:t>
                      </a:r>
                      <a:endParaRPr lang="en-IN" dirty="0"/>
                    </a:p>
                  </a:txBody>
                  <a:tcPr/>
                </a:tc>
                <a:tc>
                  <a:txBody>
                    <a:bodyPr/>
                    <a:lstStyle/>
                    <a:p>
                      <a:r>
                        <a:rPr lang="en-IN" dirty="0"/>
                        <a:t>Name, Age, religion, education, occupation, monthly income, Arranged Marriage/Love marriage, </a:t>
                      </a:r>
                      <a:r>
                        <a:rPr lang="en-US" dirty="0"/>
                        <a:t>Number of year of marriage, multiple marriages, Have you been separated from your spouse due to your addiction, Are you suspicious of your wife, any instance of family violence</a:t>
                      </a:r>
                      <a:endParaRPr lang="en-IN" dirty="0"/>
                    </a:p>
                  </a:txBody>
                  <a:tcPr/>
                </a:tc>
                <a:extLst>
                  <a:ext uri="{0D108BD9-81ED-4DB2-BD59-A6C34878D82A}">
                    <a16:rowId xmlns:a16="http://schemas.microsoft.com/office/drawing/2014/main" val="575607893"/>
                  </a:ext>
                </a:extLst>
              </a:tr>
            </a:tbl>
          </a:graphicData>
        </a:graphic>
      </p:graphicFrame>
    </p:spTree>
    <p:extLst>
      <p:ext uri="{BB962C8B-B14F-4D97-AF65-F5344CB8AC3E}">
        <p14:creationId xmlns:p14="http://schemas.microsoft.com/office/powerpoint/2010/main" val="76025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5964"/>
            <a:ext cx="10591800" cy="646332"/>
          </a:xfrm>
        </p:spPr>
        <p:txBody>
          <a:bodyPr/>
          <a:lstStyle/>
          <a:p>
            <a:r>
              <a:rPr lang="en-US" dirty="0"/>
              <a:t>Few Insights About Patient’s Data :</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482811"/>
            <a:ext cx="10667999" cy="3404149"/>
          </a:xfrm>
        </p:spPr>
        <p:txBody>
          <a:bodyPr/>
          <a:lstStyle/>
          <a:p>
            <a:pPr marL="342900" indent="-342900">
              <a:buFont typeface="Arial" panose="020B0604020202020204" pitchFamily="34" charset="0"/>
              <a:buChar char="•"/>
            </a:pPr>
            <a:r>
              <a:rPr lang="en-US" altLang="en-US" sz="2400" dirty="0"/>
              <a:t>67% of patients are Married and 33% are unmarried.</a:t>
            </a:r>
          </a:p>
          <a:p>
            <a:pPr marL="342900" indent="-342900">
              <a:buFont typeface="Arial" panose="020B0604020202020204" pitchFamily="34" charset="0"/>
              <a:buChar char="•"/>
            </a:pPr>
            <a:r>
              <a:rPr lang="en-US" altLang="en-US" sz="2400" dirty="0"/>
              <a:t>Many of them Started Drinking at Early Age.</a:t>
            </a:r>
          </a:p>
          <a:p>
            <a:pPr marL="285750" indent="-285750">
              <a:buFont typeface="Arial" panose="020B0604020202020204" pitchFamily="34" charset="0"/>
              <a:buChar char="•"/>
            </a:pPr>
            <a:r>
              <a:rPr lang="en-US" altLang="en-US" sz="2400" dirty="0"/>
              <a:t>Majority of them belong are of 31 to 40.</a:t>
            </a:r>
          </a:p>
          <a:p>
            <a:pPr marL="342900" indent="-342900">
              <a:buFont typeface="Arial" panose="020B0604020202020204" pitchFamily="34" charset="0"/>
              <a:buChar char="•"/>
            </a:pPr>
            <a:r>
              <a:rPr lang="en-US" altLang="en-US" sz="2400" dirty="0"/>
              <a:t>Majority of patients are in agriculture.</a:t>
            </a:r>
          </a:p>
          <a:p>
            <a:pPr marL="342900" indent="-342900">
              <a:buFont typeface="Arial" panose="020B0604020202020204" pitchFamily="34" charset="0"/>
              <a:buChar char="•"/>
            </a:pPr>
            <a:r>
              <a:rPr lang="en-US" altLang="en-US" sz="2400" dirty="0"/>
              <a:t>Calculating risk level based on ethanol content and type of alcohol we got to know that 12 are in high and 42 are under low risk and 32 are in medium risk level.</a:t>
            </a:r>
          </a:p>
          <a:p>
            <a:pPr marL="285750" indent="-285750">
              <a:buFont typeface="Arial" panose="020B0604020202020204" pitchFamily="34" charset="0"/>
              <a:buChar char="•"/>
            </a:pPr>
            <a:endParaRPr lang="en-US" altLang="en-US" sz="2400" dirty="0"/>
          </a:p>
          <a:p>
            <a:pPr marL="285750" indent="-285750">
              <a:buFont typeface="Arial" panose="020B0604020202020204" pitchFamily="34" charset="0"/>
              <a:buChar char="•"/>
            </a:pPr>
            <a:endParaRPr lang="en-US" altLang="en-US" sz="2400" dirty="0"/>
          </a:p>
          <a:p>
            <a:pPr marL="285750" indent="-285750">
              <a:buFont typeface="Arial" panose="020B0604020202020204" pitchFamily="34" charset="0"/>
              <a:buChar char="•"/>
            </a:pPr>
            <a:endParaRPr lang="en-US" altLang="en-US" dirty="0"/>
          </a:p>
        </p:txBody>
      </p:sp>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F283A3-AA81-4663-8764-64F64C723FD1}">
  <ds:schemaRefs>
    <ds:schemaRef ds:uri="http://schemas.microsoft.com/office/2006/metadata/properties"/>
    <ds:schemaRef ds:uri="http://www.w3.org/2000/xmlns/"/>
    <ds:schemaRef ds:uri="71af3243-3dd4-4a8d-8c0d-dd76da1f02a5"/>
    <ds:schemaRef ds:uri="http://schemas.microsoft.com/sharepoint/v3"/>
    <ds:schemaRef ds:uri="http://www.w3.org/2001/XMLSchema-instance"/>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5C1F8C-D27A-4CE7-9DF4-4AFDB2880FA9}">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3384</TotalTime>
  <Words>2255</Words>
  <Application>Microsoft Office PowerPoint</Application>
  <PresentationFormat>Widescreen</PresentationFormat>
  <Paragraphs>260</Paragraphs>
  <Slides>39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Bahnschrift</vt:lpstr>
      <vt:lpstr>Bahnschrift SemiBold</vt:lpstr>
      <vt:lpstr>Calibri</vt:lpstr>
      <vt:lpstr>Courier New</vt:lpstr>
      <vt:lpstr>Google Sans</vt:lpstr>
      <vt:lpstr>Segoe UI</vt:lpstr>
      <vt:lpstr>Office Theme</vt:lpstr>
      <vt:lpstr>Quality of Life Data Analysis</vt:lpstr>
      <vt:lpstr>Content</vt:lpstr>
      <vt:lpstr>Problem statement</vt:lpstr>
      <vt:lpstr>Data Description</vt:lpstr>
      <vt:lpstr>UNDERSTANDING THE DOMAINS :</vt:lpstr>
      <vt:lpstr>Patient Attributes</vt:lpstr>
      <vt:lpstr>Patient Attributes</vt:lpstr>
      <vt:lpstr>Patient Attributes</vt:lpstr>
      <vt:lpstr>Few Insights About Patient’s Data :</vt:lpstr>
      <vt:lpstr>Few Insights About Patient’s Data :</vt:lpstr>
      <vt:lpstr>Few Insights About Patient’s Data :</vt:lpstr>
      <vt:lpstr>PRE- PROCESSING of DATA</vt:lpstr>
      <vt:lpstr>PowerPoint Presentation</vt:lpstr>
      <vt:lpstr>Adding required rows to dataframe </vt:lpstr>
      <vt:lpstr>Target Variable : Verdict(QOL Status)</vt:lpstr>
      <vt:lpstr>PowerPoint Presentation</vt:lpstr>
      <vt:lpstr>QOL Status</vt:lpstr>
      <vt:lpstr>Domain wise average of all patients</vt:lpstr>
      <vt:lpstr>PowerPoint Presentation</vt:lpstr>
      <vt:lpstr>PowerPoint Presentation</vt:lpstr>
      <vt:lpstr>Patients analysis with QOL status poor</vt:lpstr>
      <vt:lpstr>Patients analysis with QOL status poor</vt:lpstr>
      <vt:lpstr>PowerPoint Presentation</vt:lpstr>
      <vt:lpstr>Patients analysis with QOL status poor</vt:lpstr>
      <vt:lpstr>Patients analysis with QOL status poor</vt:lpstr>
      <vt:lpstr>Patients analysis with QOL status poor</vt:lpstr>
      <vt:lpstr>Patients analysis with QOL status poor</vt:lpstr>
      <vt:lpstr>Patients analysis with QOL status Good</vt:lpstr>
      <vt:lpstr>Patients analysis with QOL status Good</vt:lpstr>
      <vt:lpstr>Patients analysis with QOL status Good</vt:lpstr>
      <vt:lpstr>Patients analysis with QOL status Good</vt:lpstr>
      <vt:lpstr>Patients analysis with QOL status Good</vt:lpstr>
      <vt:lpstr>Patients analysis with QOL status neither poor nor good</vt:lpstr>
      <vt:lpstr>Patients analysis with QOL status neither poor nor good</vt:lpstr>
      <vt:lpstr>Patients analysis with QOL status neither poor nor good</vt:lpstr>
      <vt:lpstr>Patients analysis with QOL status neither poor nor good</vt:lpstr>
      <vt:lpstr>Patients analysis with QOL status neither poor nor good</vt:lpstr>
      <vt:lpstr>Conclusion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of Life WHO QOL BREF</dc:title>
  <dc:subject/>
  <dc:creator>joshishreyas1234@outlook.com</dc:creator>
  <cp:keywords/>
  <dc:description/>
  <cp:lastModifiedBy>joshishreyas1234@outlook.com</cp:lastModifiedBy>
  <cp:revision>46</cp:revision>
  <dcterms:created xsi:type="dcterms:W3CDTF">2022-05-21T14:48:36Z</dcterms:created>
  <dcterms:modified xsi:type="dcterms:W3CDTF">2022-06-04T03:59:35Z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