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03"/>
  </p:normalViewPr>
  <p:slideViewPr>
    <p:cSldViewPr snapToGrid="0">
      <p:cViewPr>
        <p:scale>
          <a:sx n="97" d="100"/>
          <a:sy n="97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3EBC6-F2DE-944E-93A0-DAFA8D876A05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A6C5-EECF-8E4C-AA20-77E698CA0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1A6C5-EECF-8E4C-AA20-77E698CA0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3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2092-9961-20F3-AD63-368889DF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/>
              <a:t>Sentiment Analysis on Yelp Review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7F1D-16CB-FB9D-7BE8-AFDADC27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22" y="5846304"/>
            <a:ext cx="7084535" cy="69635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 Shreyas </a:t>
            </a:r>
            <a:r>
              <a:rPr lang="en-US" dirty="0" err="1"/>
              <a:t>Shivakumar</a:t>
            </a:r>
            <a:r>
              <a:rPr lang="en-US" dirty="0"/>
              <a:t> Kasetty</a:t>
            </a:r>
          </a:p>
          <a:p>
            <a:pPr algn="ctr"/>
            <a:r>
              <a:rPr lang="en-US" dirty="0"/>
              <a:t>UIN:  534002320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67A4003E-7612-6D50-6D29-798E7554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82" b="28606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111122-F366-87EC-3881-87B48C176389}"/>
              </a:ext>
            </a:extLst>
          </p:cNvPr>
          <p:cNvSpPr txBox="1"/>
          <p:nvPr/>
        </p:nvSpPr>
        <p:spPr>
          <a:xfrm>
            <a:off x="8984970" y="5833053"/>
            <a:ext cx="3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Course:</a:t>
            </a:r>
          </a:p>
          <a:p>
            <a:r>
              <a:rPr lang="en-US" dirty="0"/>
              <a:t>CSCE 633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9108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B9B-46D9-018E-CF90-A65CB5B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89CD-952C-B279-2243-3B66520B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45"/>
            <a:ext cx="10515600" cy="43931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Evolution of Sentiment Analysis:</a:t>
            </a:r>
          </a:p>
          <a:p>
            <a:pPr lvl="1"/>
            <a:r>
              <a:rPr lang="en-US" dirty="0"/>
              <a:t>Sentiment analysis has undergone a remarkable evolution, advancing from basic text classification to sophisticated deep learning methodologies.</a:t>
            </a:r>
          </a:p>
          <a:p>
            <a:pPr lvl="1"/>
            <a:r>
              <a:rPr lang="en-US" dirty="0"/>
              <a:t>This growth is propelled by the surge of social media, where users continuously generate vast amounts of opinion-rich text.</a:t>
            </a:r>
          </a:p>
          <a:p>
            <a:r>
              <a:rPr lang="en-US" b="1" dirty="0"/>
              <a:t>Impact of Social Media Data:</a:t>
            </a:r>
          </a:p>
          <a:p>
            <a:pPr lvl="1"/>
            <a:r>
              <a:rPr lang="en-US" dirty="0"/>
              <a:t>Social media platforms, have become goldmines for opinionated data, offering real-time insights into public sentiment.</a:t>
            </a:r>
          </a:p>
          <a:p>
            <a:pPr lvl="1"/>
            <a:r>
              <a:rPr lang="en-US" dirty="0"/>
              <a:t>The analysis of such data is vital, as it sheds light on customer preferences and experiences, shaping business strategies and decision-making.</a:t>
            </a:r>
          </a:p>
          <a:p>
            <a:r>
              <a:rPr lang="en-US" b="1" dirty="0"/>
              <a:t>Importance in Business and Analytics:</a:t>
            </a:r>
          </a:p>
          <a:p>
            <a:pPr lvl="1"/>
            <a:r>
              <a:rPr lang="en-US" dirty="0"/>
              <a:t>For businesses, especially in the hospitality and service sectors, understanding customer feedback on platforms like Yelp is key to adapting and thriving.</a:t>
            </a:r>
          </a:p>
          <a:p>
            <a:pPr lvl="1"/>
            <a:r>
              <a:rPr lang="en-US" dirty="0"/>
              <a:t>Sentiment analysis helps translate unstructured feedback into actionable insights, driving customer engagement and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1047-34D1-8929-4C6D-C51A5EDE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8EA5-4A82-6222-88DC-FC02DBC6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2105957"/>
            <a:ext cx="10916479" cy="4308095"/>
          </a:xfrm>
        </p:spPr>
        <p:txBody>
          <a:bodyPr>
            <a:normAutofit/>
          </a:bodyPr>
          <a:lstStyle/>
          <a:p>
            <a:r>
              <a:rPr lang="en-US" sz="2400" dirty="0"/>
              <a:t>Building a Transformer Model for Sentiment Analysis:</a:t>
            </a:r>
          </a:p>
          <a:p>
            <a:pPr lvl="1"/>
            <a:r>
              <a:rPr lang="en-US" sz="2000" dirty="0"/>
              <a:t>Develop a transformer model tailored for analyzing sentiments in Yelp restaurant reviews.</a:t>
            </a:r>
          </a:p>
          <a:p>
            <a:pPr lvl="1"/>
            <a:r>
              <a:rPr lang="en-US" sz="2000" dirty="0"/>
              <a:t>Utilize NLP techniques to process and interpret complex textual data efficiently.</a:t>
            </a:r>
          </a:p>
          <a:p>
            <a:pPr lvl="1"/>
            <a:r>
              <a:rPr lang="en-US" sz="2000" dirty="0"/>
              <a:t>Utilize hyperparameter tuning techniques to optimize the model to better accuracy results.</a:t>
            </a:r>
          </a:p>
          <a:p>
            <a:r>
              <a:rPr lang="en-US" sz="2400" dirty="0"/>
              <a:t>Achieving Comprehensive Sentiment Analysis:</a:t>
            </a:r>
          </a:p>
          <a:p>
            <a:pPr lvl="1"/>
            <a:r>
              <a:rPr lang="en-US" sz="2000" dirty="0"/>
              <a:t>Aim to accurately classify a wide range of sentiments in Yelp reviews, from positive and negative to neutral.</a:t>
            </a:r>
          </a:p>
          <a:p>
            <a:pPr lvl="1"/>
            <a:r>
              <a:rPr lang="en-US" sz="2000" dirty="0"/>
              <a:t>Ensure the model can understand and interpret various linguistic nuances, context, and subtleties present in customer feedback.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5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5142-4441-9DAD-B422-2844B709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973"/>
            <a:ext cx="10515600" cy="111681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8362-EE67-B60E-0097-4C0A333C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417"/>
            <a:ext cx="10515600" cy="4114801"/>
          </a:xfrm>
        </p:spPr>
        <p:txBody>
          <a:bodyPr>
            <a:normAutofit/>
          </a:bodyPr>
          <a:lstStyle/>
          <a:p>
            <a:r>
              <a:rPr lang="en-US" dirty="0"/>
              <a:t>Dataset Preprocessing:</a:t>
            </a:r>
          </a:p>
          <a:p>
            <a:pPr lvl="1"/>
            <a:r>
              <a:rPr lang="en-US" b="1" dirty="0"/>
              <a:t>Text Normalization: </a:t>
            </a:r>
            <a:r>
              <a:rPr lang="en-US" dirty="0"/>
              <a:t>Converting all text to a standard format, typically lower case, to ensure consistency </a:t>
            </a:r>
          </a:p>
          <a:p>
            <a:pPr lvl="1"/>
            <a:r>
              <a:rPr lang="en-US" b="1" dirty="0"/>
              <a:t>Stop Words Removal: </a:t>
            </a:r>
            <a:r>
              <a:rPr lang="en-US" dirty="0"/>
              <a:t>Eliminating common words that provide little value in understanding the sentiment of the text. </a:t>
            </a:r>
          </a:p>
          <a:p>
            <a:pPr lvl="1"/>
            <a:r>
              <a:rPr lang="en-US" b="1" dirty="0"/>
              <a:t>Punctuation Removal:</a:t>
            </a:r>
            <a:r>
              <a:rPr lang="en-US" dirty="0"/>
              <a:t> Stripping punctuation marks, which are generally not informative for sentiment analysis models. </a:t>
            </a:r>
          </a:p>
          <a:p>
            <a:pPr lvl="1"/>
            <a:r>
              <a:rPr lang="en-US" b="1" dirty="0"/>
              <a:t>Data Augmentation: </a:t>
            </a:r>
            <a:r>
              <a:rPr lang="en-US" dirty="0"/>
              <a:t>Applying techniques such as back-translation to enhance the robustness of the dataset by artificially increasing its size and variety. </a:t>
            </a:r>
          </a:p>
          <a:p>
            <a:pPr lvl="1"/>
            <a:r>
              <a:rPr lang="en-US" b="1" dirty="0"/>
              <a:t>Tokenization: </a:t>
            </a:r>
            <a:r>
              <a:rPr lang="en-US" dirty="0"/>
              <a:t>Splitting text into individual words or tokens to facilitate further processing. </a:t>
            </a:r>
          </a:p>
          <a:p>
            <a:r>
              <a:rPr lang="en-US" dirty="0"/>
              <a:t>Hyper Parameter Tuning:</a:t>
            </a:r>
          </a:p>
          <a:p>
            <a:pPr lvl="1"/>
            <a:r>
              <a:rPr lang="en-US" b="1" dirty="0"/>
              <a:t>Grid Search: </a:t>
            </a:r>
            <a:r>
              <a:rPr lang="en-US" dirty="0"/>
              <a:t>Different combinations of hyperparameter values were used to search for the best combination.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9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0EE5-A403-9434-D254-19C0DC68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with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88DE-A987-2E69-9B1B-2E8C62B5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Transfer Learning:</a:t>
            </a:r>
          </a:p>
          <a:p>
            <a:pPr lvl="1"/>
            <a:r>
              <a:rPr lang="en-US" dirty="0"/>
              <a:t>Transfer learning involves taking a model that's been trained on a large dataset and adapting it to a specific task.</a:t>
            </a:r>
          </a:p>
          <a:p>
            <a:pPr lvl="1"/>
            <a:r>
              <a:rPr lang="en-US" dirty="0"/>
              <a:t>It's like giving a head start to the model, so it doesn't learn from scratch.</a:t>
            </a:r>
          </a:p>
          <a:p>
            <a:r>
              <a:rPr lang="en-US" b="1" dirty="0" err="1"/>
              <a:t>RoBERTa</a:t>
            </a:r>
            <a:r>
              <a:rPr lang="en-US" b="1" dirty="0"/>
              <a:t> as a Pretrained Model:</a:t>
            </a:r>
          </a:p>
          <a:p>
            <a:pPr lvl="1"/>
            <a:r>
              <a:rPr lang="en-US" dirty="0" err="1"/>
              <a:t>RoBERTa</a:t>
            </a:r>
            <a:r>
              <a:rPr lang="en-US" dirty="0"/>
              <a:t> is a robustly optimized version of BERT, pre-trained on an extensive corpus of text.</a:t>
            </a:r>
          </a:p>
          <a:p>
            <a:pPr lvl="1"/>
            <a:r>
              <a:rPr lang="en-US" dirty="0"/>
              <a:t>It's designed to understand the context and nuances of language</a:t>
            </a:r>
          </a:p>
          <a:p>
            <a:r>
              <a:rPr lang="en-US" b="1" dirty="0"/>
              <a:t>Benefits of Using </a:t>
            </a:r>
            <a:r>
              <a:rPr lang="en-US" b="1" dirty="0" err="1"/>
              <a:t>RoBERTa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Leveraging </a:t>
            </a:r>
            <a:r>
              <a:rPr lang="en-US" dirty="0" err="1"/>
              <a:t>RoBERTa</a:t>
            </a:r>
            <a:r>
              <a:rPr lang="en-US" dirty="0"/>
              <a:t> saves significant computational resources and time.</a:t>
            </a:r>
          </a:p>
          <a:p>
            <a:pPr lvl="1"/>
            <a:r>
              <a:rPr lang="en-US" dirty="0"/>
              <a:t>It provides a deep understanding of language, which is crucial for accurate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2E5-AA6B-8782-5DEB-8F8638E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9158"/>
            <a:ext cx="10515600" cy="1116811"/>
          </a:xfrm>
        </p:spPr>
        <p:txBody>
          <a:bodyPr anchor="ctr"/>
          <a:lstStyle/>
          <a:p>
            <a:pPr algn="ctr"/>
            <a:r>
              <a:rPr lang="en-US" dirty="0" err="1"/>
              <a:t>RoBERTA</a:t>
            </a:r>
            <a:r>
              <a:rPr lang="en-US" dirty="0"/>
              <a:t>-Simple Architecture</a:t>
            </a:r>
          </a:p>
        </p:txBody>
      </p:sp>
      <p:pic>
        <p:nvPicPr>
          <p:cNvPr id="9" name="Picture 8" descr="A diagram of a layer of layers&#10;&#10;Description automatically generated">
            <a:extLst>
              <a:ext uri="{FF2B5EF4-FFF2-40B4-BE49-F238E27FC236}">
                <a16:creationId xmlns:a16="http://schemas.microsoft.com/office/drawing/2014/main" id="{376BAD86-6AD4-29B2-6194-DFA991E4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78" y="1575593"/>
            <a:ext cx="9067243" cy="42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2E5-AA6B-8782-5DEB-8F8638E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9158"/>
            <a:ext cx="10515600" cy="1116811"/>
          </a:xfrm>
        </p:spPr>
        <p:txBody>
          <a:bodyPr anchor="ctr"/>
          <a:lstStyle/>
          <a:p>
            <a:pPr algn="ctr"/>
            <a:r>
              <a:rPr lang="en-US" dirty="0" err="1"/>
              <a:t>RoBERTA</a:t>
            </a:r>
            <a:r>
              <a:rPr lang="en-US" dirty="0"/>
              <a:t>-GRU Architecture</a:t>
            </a:r>
          </a:p>
        </p:txBody>
      </p:sp>
      <p:pic>
        <p:nvPicPr>
          <p:cNvPr id="7" name="Picture 6" descr="A diagram of a layer&#10;&#10;Description automatically generated">
            <a:extLst>
              <a:ext uri="{FF2B5EF4-FFF2-40B4-BE49-F238E27FC236}">
                <a16:creationId xmlns:a16="http://schemas.microsoft.com/office/drawing/2014/main" id="{F228E9FE-F8A9-3B5A-C700-6A38CA94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79" y="1701801"/>
            <a:ext cx="7185441" cy="47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8BF2-81E8-A581-D717-93C0ADAB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DATASET</a:t>
            </a:r>
          </a:p>
        </p:txBody>
      </p:sp>
    </p:spTree>
    <p:extLst>
      <p:ext uri="{BB962C8B-B14F-4D97-AF65-F5344CB8AC3E}">
        <p14:creationId xmlns:p14="http://schemas.microsoft.com/office/powerpoint/2010/main" val="38943181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487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Felix Titling</vt:lpstr>
      <vt:lpstr>Goudy Old Style</vt:lpstr>
      <vt:lpstr>ArchwayVTI</vt:lpstr>
      <vt:lpstr>Sentiment Analysis on Yelp Review Dataset</vt:lpstr>
      <vt:lpstr>INTRODUCTION</vt:lpstr>
      <vt:lpstr>Project Objectives</vt:lpstr>
      <vt:lpstr>Methodology</vt:lpstr>
      <vt:lpstr>Transfer Learning with RoBERTa</vt:lpstr>
      <vt:lpstr>RoBERTA-Simple Architecture</vt:lpstr>
      <vt:lpstr>RoBERTA-GRU Architecture</vt:lpstr>
      <vt:lpstr>Train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Yelp Review Dataset</dc:title>
  <dc:creator>Kasetty, Shreyas Shivakumar</dc:creator>
  <cp:lastModifiedBy>Kasetty, Shreyas Shivakumar</cp:lastModifiedBy>
  <cp:revision>1</cp:revision>
  <dcterms:created xsi:type="dcterms:W3CDTF">2023-12-12T05:05:12Z</dcterms:created>
  <dcterms:modified xsi:type="dcterms:W3CDTF">2023-12-12T23:27:47Z</dcterms:modified>
</cp:coreProperties>
</file>