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nton" panose="020F0502020204030204" pitchFamily="2" charset="0"/>
      <p:regular r:id="rId11"/>
    </p:embeddedFont>
    <p:embeddedFont>
      <p:font typeface="Canva Sans" panose="020B0604020202020204" charset="0"/>
      <p:regular r:id="rId12"/>
    </p:embeddedFont>
    <p:embeddedFont>
      <p:font typeface="Canva Student Font" panose="020B0604020202020204" charset="0"/>
      <p:regular r:id="rId13"/>
    </p:embeddedFont>
    <p:embeddedFont>
      <p:font typeface="Garet Bold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hyperlink" Target="https://url-shortener-beige-phi.vercel.app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182573" cy="10287000"/>
            <a:chOff x="0" y="0"/>
            <a:chExt cx="110158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1583" cy="2709333"/>
            </a:xfrm>
            <a:custGeom>
              <a:avLst/>
              <a:gdLst/>
              <a:ahLst/>
              <a:cxnLst/>
              <a:rect l="l" t="t" r="r" b="b"/>
              <a:pathLst>
                <a:path w="1101583" h="2709333">
                  <a:moveTo>
                    <a:pt x="0" y="0"/>
                  </a:moveTo>
                  <a:lnTo>
                    <a:pt x="1101583" y="0"/>
                  </a:lnTo>
                  <a:lnTo>
                    <a:pt x="110158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0158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8426" y="1879365"/>
            <a:ext cx="9145640" cy="6984983"/>
          </a:xfrm>
          <a:custGeom>
            <a:avLst/>
            <a:gdLst/>
            <a:ahLst/>
            <a:cxnLst/>
            <a:rect l="l" t="t" r="r" b="b"/>
            <a:pathLst>
              <a:path w="9145640" h="6984983">
                <a:moveTo>
                  <a:pt x="0" y="0"/>
                </a:moveTo>
                <a:lnTo>
                  <a:pt x="9145640" y="0"/>
                </a:lnTo>
                <a:lnTo>
                  <a:pt x="9145640" y="6984983"/>
                </a:lnTo>
                <a:lnTo>
                  <a:pt x="0" y="6984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6" name="Group 6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13" name="Freeform 13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14" name="Group 14"/>
          <p:cNvGrpSpPr/>
          <p:nvPr/>
        </p:nvGrpSpPr>
        <p:grpSpPr>
          <a:xfrm>
            <a:off x="17742214" y="7517955"/>
            <a:ext cx="47625" cy="1740345"/>
            <a:chOff x="0" y="0"/>
            <a:chExt cx="12543" cy="45836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137077" y="8801726"/>
            <a:ext cx="7225263" cy="735663"/>
          </a:xfrm>
          <a:custGeom>
            <a:avLst/>
            <a:gdLst/>
            <a:ahLst/>
            <a:cxnLst/>
            <a:rect l="l" t="t" r="r" b="b"/>
            <a:pathLst>
              <a:path w="7225263" h="735663">
                <a:moveTo>
                  <a:pt x="0" y="0"/>
                </a:moveTo>
                <a:lnTo>
                  <a:pt x="7225264" y="0"/>
                </a:lnTo>
                <a:lnTo>
                  <a:pt x="7225264" y="735663"/>
                </a:lnTo>
                <a:lnTo>
                  <a:pt x="0" y="7356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6124187" y="9537389"/>
            <a:ext cx="573800" cy="63055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39108" y="498624"/>
            <a:ext cx="3143465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sz="13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Symbiosis Institute of Technology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940842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385046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54289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898530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492295" y="9568113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3289452"/>
            <a:ext cx="8988733" cy="5574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76"/>
              </a:lnSpc>
            </a:pPr>
            <a:r>
              <a:rPr lang="en-US" sz="9223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DEVOPS CA-2 IMPLEMENTATION</a:t>
            </a:r>
          </a:p>
          <a:p>
            <a:pPr algn="l">
              <a:lnSpc>
                <a:spcPts val="10976"/>
              </a:lnSpc>
            </a:pPr>
            <a:endParaRPr lang="en-US" sz="9223">
              <a:solidFill>
                <a:srgbClr val="29E2F9"/>
              </a:solidFill>
              <a:latin typeface="Anton"/>
              <a:ea typeface="Anton"/>
              <a:cs typeface="Anton"/>
              <a:sym typeface="Anton"/>
            </a:endParaRPr>
          </a:p>
          <a:p>
            <a:pPr algn="l">
              <a:lnSpc>
                <a:spcPts val="10976"/>
              </a:lnSpc>
            </a:pPr>
            <a:endParaRPr lang="en-US" sz="9223">
              <a:solidFill>
                <a:srgbClr val="29E2F9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726843" y="8951117"/>
            <a:ext cx="622546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dirty="0">
                <a:solidFill>
                  <a:schemeClr val="bg1"/>
                </a:solidFill>
                <a:latin typeface="Canva Sans"/>
                <a:ea typeface="Canva Sans"/>
                <a:cs typeface="Canva Sans"/>
                <a:sym typeface="Canva Sans"/>
                <a:hlinkClick r:id="rId10" tooltip="https://url-shortener-beige-phi.vercel.ap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https://url-shortener-beige-phi.vercel.app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794450" y="1484837"/>
            <a:ext cx="5717381" cy="744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48"/>
              </a:lnSpc>
            </a:pPr>
            <a:r>
              <a:rPr lang="en-US" sz="4677">
                <a:solidFill>
                  <a:srgbClr val="FFFFFF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              </a:t>
            </a:r>
          </a:p>
          <a:p>
            <a:pPr algn="ctr">
              <a:lnSpc>
                <a:spcPts val="6548"/>
              </a:lnSpc>
            </a:pPr>
            <a:r>
              <a:rPr lang="en-US" sz="4677">
                <a:solidFill>
                  <a:srgbClr val="FFFFFF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Abhishek Rajput 22070122007 </a:t>
            </a:r>
          </a:p>
          <a:p>
            <a:pPr algn="ctr">
              <a:lnSpc>
                <a:spcPts val="6548"/>
              </a:lnSpc>
            </a:pPr>
            <a:r>
              <a:rPr lang="en-US" sz="4677">
                <a:solidFill>
                  <a:srgbClr val="FFFFFF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  </a:t>
            </a:r>
          </a:p>
          <a:p>
            <a:pPr algn="ctr">
              <a:lnSpc>
                <a:spcPts val="6548"/>
              </a:lnSpc>
            </a:pPr>
            <a:r>
              <a:rPr lang="en-US" sz="4677">
                <a:solidFill>
                  <a:srgbClr val="FFFFFF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Arnav Jain 22070122030</a:t>
            </a:r>
          </a:p>
          <a:p>
            <a:pPr algn="ctr">
              <a:lnSpc>
                <a:spcPts val="6548"/>
              </a:lnSpc>
            </a:pPr>
            <a:endParaRPr lang="en-US" sz="4677">
              <a:solidFill>
                <a:srgbClr val="FFFFFF"/>
              </a:solidFill>
              <a:latin typeface="Canva Student Font"/>
              <a:ea typeface="Canva Student Font"/>
              <a:cs typeface="Canva Student Font"/>
              <a:sym typeface="Canva Student Font"/>
            </a:endParaRPr>
          </a:p>
          <a:p>
            <a:pPr algn="ctr">
              <a:lnSpc>
                <a:spcPts val="6548"/>
              </a:lnSpc>
            </a:pPr>
            <a:r>
              <a:rPr lang="en-US" sz="4677">
                <a:solidFill>
                  <a:srgbClr val="FFFFFF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Atul Goyal 22070122039</a:t>
            </a:r>
          </a:p>
          <a:p>
            <a:pPr algn="ctr">
              <a:lnSpc>
                <a:spcPts val="6548"/>
              </a:lnSpc>
            </a:pPr>
            <a:endParaRPr lang="en-US" sz="4677">
              <a:solidFill>
                <a:srgbClr val="FFFFFF"/>
              </a:solidFill>
              <a:latin typeface="Canva Student Font"/>
              <a:ea typeface="Canva Student Font"/>
              <a:cs typeface="Canva Student Font"/>
              <a:sym typeface="Canva Student Font"/>
            </a:endParaRPr>
          </a:p>
          <a:p>
            <a:pPr algn="ctr">
              <a:lnSpc>
                <a:spcPts val="6548"/>
              </a:lnSpc>
            </a:pPr>
            <a:r>
              <a:rPr lang="en-US" sz="4677">
                <a:solidFill>
                  <a:srgbClr val="FFFFFF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Esha Sangra 22070122060</a:t>
            </a:r>
          </a:p>
          <a:p>
            <a:pPr algn="ctr">
              <a:lnSpc>
                <a:spcPts val="6548"/>
              </a:lnSpc>
              <a:spcBef>
                <a:spcPct val="0"/>
              </a:spcBef>
            </a:pPr>
            <a:endParaRPr lang="en-US" sz="4677">
              <a:solidFill>
                <a:srgbClr val="FFFFFF"/>
              </a:solidFill>
              <a:latin typeface="Canva Student Font"/>
              <a:ea typeface="Canva Student Font"/>
              <a:cs typeface="Canva Student Font"/>
              <a:sym typeface="Canva Student Fo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0741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3" name="Group 3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10" name="Freeform 10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11" name="Group 11"/>
          <p:cNvGrpSpPr/>
          <p:nvPr/>
        </p:nvGrpSpPr>
        <p:grpSpPr>
          <a:xfrm>
            <a:off x="17742214" y="7517955"/>
            <a:ext cx="47625" cy="1740345"/>
            <a:chOff x="0" y="0"/>
            <a:chExt cx="12543" cy="4583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995303" y="1952351"/>
            <a:ext cx="4618938" cy="6382297"/>
            <a:chOff x="0" y="0"/>
            <a:chExt cx="588232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8232" cy="812800"/>
            </a:xfrm>
            <a:custGeom>
              <a:avLst/>
              <a:gdLst/>
              <a:ahLst/>
              <a:cxnLst/>
              <a:rect l="l" t="t" r="r" b="b"/>
              <a:pathLst>
                <a:path w="588232" h="812800">
                  <a:moveTo>
                    <a:pt x="0" y="0"/>
                  </a:moveTo>
                  <a:lnTo>
                    <a:pt x="588232" y="0"/>
                  </a:lnTo>
                  <a:lnTo>
                    <a:pt x="58823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-40115" r="-40115"/>
              </a:stretch>
            </a:blipFill>
          </p:spPr>
          <p:txBody>
            <a:bodyPr/>
            <a:lstStyle/>
            <a:p>
              <a:endParaRPr lang="hi-IN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940842" y="1952351"/>
            <a:ext cx="1407911" cy="6382297"/>
            <a:chOff x="0" y="0"/>
            <a:chExt cx="478135" cy="216746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78135" cy="2167467"/>
            </a:xfrm>
            <a:custGeom>
              <a:avLst/>
              <a:gdLst/>
              <a:ahLst/>
              <a:cxnLst/>
              <a:rect l="l" t="t" r="r" b="b"/>
              <a:pathLst>
                <a:path w="478135" h="2167467">
                  <a:moveTo>
                    <a:pt x="0" y="0"/>
                  </a:moveTo>
                  <a:lnTo>
                    <a:pt x="478135" y="0"/>
                  </a:lnTo>
                  <a:lnTo>
                    <a:pt x="478135" y="2167467"/>
                  </a:lnTo>
                  <a:lnTo>
                    <a:pt x="0" y="2167467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28575"/>
              <a:ext cx="478135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5940842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385046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154289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98530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492295" y="9568113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938311" y="1341551"/>
            <a:ext cx="7845826" cy="1231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US" sz="8151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PROJECT OVERVIEW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83471" y="2829313"/>
            <a:ext cx="9363420" cy="5905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3"/>
              </a:lnSpc>
            </a:pPr>
            <a:endParaRPr/>
          </a:p>
          <a:p>
            <a:pPr algn="l">
              <a:lnSpc>
                <a:spcPts val="3053"/>
              </a:lnSpc>
            </a:pPr>
            <a:endParaRPr/>
          </a:p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 Focus:</a:t>
            </a:r>
          </a:p>
          <a:p>
            <a:pPr algn="l">
              <a:lnSpc>
                <a:spcPts val="4402"/>
              </a:lnSpc>
            </a:pPr>
            <a:endParaRPr lang="en-US" sz="314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78946" lvl="1" indent="-339473" algn="l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Deployment Strategy (CI/CD with Jenkins)</a:t>
            </a:r>
          </a:p>
          <a:p>
            <a:pPr marL="678946" lvl="1" indent="-339473" algn="l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IaaC &amp; Configuration Management (Terraform + Ansible)</a:t>
            </a:r>
          </a:p>
          <a:p>
            <a:pPr marL="678946" lvl="1" indent="-339473" algn="l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Containerization &amp; Orchestration (Docker + Kubernetes)</a:t>
            </a:r>
          </a:p>
          <a:p>
            <a:pPr marL="678946" lvl="1" indent="-339473" algn="l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Monitoring &amp; Logging (Prometheus + Grafana)</a:t>
            </a:r>
          </a:p>
          <a:p>
            <a:pPr algn="l">
              <a:lnSpc>
                <a:spcPts val="3053"/>
              </a:lnSpc>
            </a:pPr>
            <a:endParaRPr lang="en-US" sz="314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053"/>
              </a:lnSpc>
            </a:pPr>
            <a:endParaRPr lang="en-US" sz="3144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10" name="Group 10"/>
          <p:cNvGrpSpPr/>
          <p:nvPr/>
        </p:nvGrpSpPr>
        <p:grpSpPr>
          <a:xfrm>
            <a:off x="17742214" y="7517955"/>
            <a:ext cx="47625" cy="1740345"/>
            <a:chOff x="0" y="0"/>
            <a:chExt cx="12543" cy="4583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8298933" y="3627643"/>
            <a:ext cx="9490907" cy="5112168"/>
          </a:xfrm>
          <a:custGeom>
            <a:avLst/>
            <a:gdLst/>
            <a:ahLst/>
            <a:cxnLst/>
            <a:rect l="l" t="t" r="r" b="b"/>
            <a:pathLst>
              <a:path w="9490907" h="5112168">
                <a:moveTo>
                  <a:pt x="0" y="0"/>
                </a:moveTo>
                <a:lnTo>
                  <a:pt x="9490906" y="0"/>
                </a:lnTo>
                <a:lnTo>
                  <a:pt x="9490906" y="5112168"/>
                </a:lnTo>
                <a:lnTo>
                  <a:pt x="0" y="51121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214" b="-2214"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14" name="TextBox 14"/>
          <p:cNvSpPr txBox="1"/>
          <p:nvPr/>
        </p:nvSpPr>
        <p:spPr>
          <a:xfrm>
            <a:off x="15940842" y="508149"/>
            <a:ext cx="978460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85046" y="508149"/>
            <a:ext cx="1060497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54289" y="508149"/>
            <a:ext cx="735456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98530" y="508149"/>
            <a:ext cx="809760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492295" y="9568113"/>
            <a:ext cx="547464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07300" y="827019"/>
            <a:ext cx="8295373" cy="2239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3"/>
              </a:lnSpc>
            </a:pPr>
            <a:r>
              <a:rPr lang="en-US" sz="7431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 SETUP AND CONFIGURATION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52392" y="3307042"/>
            <a:ext cx="7571717" cy="5951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2"/>
              </a:lnSpc>
            </a:pPr>
            <a:r>
              <a:rPr lang="en-US" sz="3073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Tools: Terraform + Ansible</a:t>
            </a:r>
          </a:p>
          <a:p>
            <a:pPr marL="663565" lvl="1" indent="-331783" algn="l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Terraform: Provisions AWS EC2 infrastructure</a:t>
            </a:r>
          </a:p>
          <a:p>
            <a:pPr marL="663565" lvl="1" indent="-331783" algn="l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Ansible: Configures runtime environment</a:t>
            </a:r>
          </a:p>
          <a:p>
            <a:pPr marL="1327131" lvl="2" indent="-442377" algn="l">
              <a:lnSpc>
                <a:spcPts val="4302"/>
              </a:lnSpc>
              <a:buFont typeface="Arial"/>
              <a:buChar char="⚬"/>
            </a:pPr>
            <a:r>
              <a:rPr lang="en-US" sz="30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Installs required packages (Kubernetes, Java, Docker)</a:t>
            </a:r>
          </a:p>
          <a:p>
            <a:pPr marL="1327131" lvl="2" indent="-442377" algn="l">
              <a:lnSpc>
                <a:spcPts val="4302"/>
              </a:lnSpc>
              <a:buFont typeface="Arial"/>
              <a:buChar char="⚬"/>
            </a:pPr>
            <a:r>
              <a:rPr lang="en-US" sz="30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Sets up users &amp; permissions</a:t>
            </a:r>
          </a:p>
          <a:p>
            <a:pPr marL="1327131" lvl="2" indent="-442377" algn="l">
              <a:lnSpc>
                <a:spcPts val="4302"/>
              </a:lnSpc>
              <a:buFont typeface="Arial"/>
              <a:buChar char="⚬"/>
            </a:pPr>
            <a:r>
              <a:rPr lang="en-US" sz="30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Deploys application dependencies</a:t>
            </a:r>
          </a:p>
          <a:p>
            <a:pPr algn="l">
              <a:lnSpc>
                <a:spcPts val="4302"/>
              </a:lnSpc>
            </a:pPr>
            <a:endParaRPr lang="en-US" sz="3073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302"/>
              </a:lnSpc>
              <a:spcBef>
                <a:spcPct val="0"/>
              </a:spcBef>
            </a:pPr>
            <a:endParaRPr lang="en-US" sz="3073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0741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3" name="Group 3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10" name="Freeform 10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11" name="Group 11"/>
          <p:cNvGrpSpPr/>
          <p:nvPr/>
        </p:nvGrpSpPr>
        <p:grpSpPr>
          <a:xfrm>
            <a:off x="17742214" y="7517955"/>
            <a:ext cx="47625" cy="1740345"/>
            <a:chOff x="0" y="0"/>
            <a:chExt cx="12543" cy="4583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4085151" y="4202729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5" name="AutoShape 15"/>
          <p:cNvSpPr/>
          <p:nvPr/>
        </p:nvSpPr>
        <p:spPr>
          <a:xfrm>
            <a:off x="4089373" y="4998176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6" name="AutoShape 16"/>
          <p:cNvSpPr/>
          <p:nvPr/>
        </p:nvSpPr>
        <p:spPr>
          <a:xfrm>
            <a:off x="4089373" y="5780780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7" name="AutoShape 17"/>
          <p:cNvSpPr/>
          <p:nvPr/>
        </p:nvSpPr>
        <p:spPr>
          <a:xfrm>
            <a:off x="4089373" y="6526461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8" name="AutoShape 18"/>
          <p:cNvSpPr/>
          <p:nvPr/>
        </p:nvSpPr>
        <p:spPr>
          <a:xfrm>
            <a:off x="4085151" y="3453516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9" name="AutoShape 19"/>
          <p:cNvSpPr/>
          <p:nvPr/>
        </p:nvSpPr>
        <p:spPr>
          <a:xfrm>
            <a:off x="4057660" y="7369481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20" name="Freeform 20"/>
          <p:cNvSpPr/>
          <p:nvPr/>
        </p:nvSpPr>
        <p:spPr>
          <a:xfrm>
            <a:off x="3228246" y="2453169"/>
            <a:ext cx="11831507" cy="6655223"/>
          </a:xfrm>
          <a:custGeom>
            <a:avLst/>
            <a:gdLst/>
            <a:ahLst/>
            <a:cxnLst/>
            <a:rect l="l" t="t" r="r" b="b"/>
            <a:pathLst>
              <a:path w="11831507" h="6655223">
                <a:moveTo>
                  <a:pt x="0" y="0"/>
                </a:moveTo>
                <a:lnTo>
                  <a:pt x="11831508" y="0"/>
                </a:lnTo>
                <a:lnTo>
                  <a:pt x="11831508" y="6655222"/>
                </a:lnTo>
                <a:lnTo>
                  <a:pt x="0" y="66552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21" name="TextBox 21"/>
          <p:cNvSpPr txBox="1"/>
          <p:nvPr/>
        </p:nvSpPr>
        <p:spPr>
          <a:xfrm>
            <a:off x="15940842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385046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154289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898530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492295" y="9568113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165472" y="681761"/>
            <a:ext cx="7957056" cy="145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41"/>
              </a:lnSpc>
            </a:pPr>
            <a:r>
              <a:rPr lang="en-US" sz="9614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PIPELINE 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9" name="Freeform 9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10" name="Group 10"/>
          <p:cNvGrpSpPr/>
          <p:nvPr/>
        </p:nvGrpSpPr>
        <p:grpSpPr>
          <a:xfrm>
            <a:off x="17742214" y="7517955"/>
            <a:ext cx="47625" cy="1740345"/>
            <a:chOff x="0" y="0"/>
            <a:chExt cx="12543" cy="4583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940842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385046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54289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98530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492295" y="9568113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586322" y="286289"/>
            <a:ext cx="8816908" cy="1071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55"/>
              </a:lnSpc>
            </a:pPr>
            <a:r>
              <a:rPr lang="en-US" sz="7105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 OVERALL PIPELINE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1686778"/>
            <a:ext cx="12548508" cy="831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5"/>
              </a:lnSpc>
            </a:pPr>
            <a:r>
              <a:rPr lang="en-US" sz="203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Code Development &amp; Version Control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Developers write and update Frontend (React/Angular) and Backend (SpringBoot).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Code is pushed to GitHub repository.</a:t>
            </a:r>
          </a:p>
          <a:p>
            <a:pPr algn="l">
              <a:lnSpc>
                <a:spcPts val="2845"/>
              </a:lnSpc>
            </a:pPr>
            <a:endParaRPr lang="en-US" sz="203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45"/>
              </a:lnSpc>
            </a:pPr>
            <a:r>
              <a:rPr lang="en-US" sz="203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Continuous Integration (CI) – Jenkins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 Webhook triggers Jenkins pipeline when code is pushed.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Jenkins stages: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Pull Code from GitHub.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Build &amp; Test application.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Build Docker Images for frontend &amp; backend.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Push Images to DockerHub.</a:t>
            </a:r>
          </a:p>
          <a:p>
            <a:pPr algn="l">
              <a:lnSpc>
                <a:spcPts val="2845"/>
              </a:lnSpc>
            </a:pPr>
            <a:endParaRPr lang="en-US" sz="203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45"/>
              </a:lnSpc>
            </a:pPr>
            <a:r>
              <a:rPr lang="en-US" sz="203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Infrastructure as Code (IaC)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Terraform provisions AWS EC2 instances for:</a:t>
            </a:r>
          </a:p>
          <a:p>
            <a:pPr marL="877491" lvl="2" indent="-292497" algn="l">
              <a:lnSpc>
                <a:spcPts val="2845"/>
              </a:lnSpc>
              <a:buFont typeface="Arial"/>
              <a:buChar char="⚬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Jenkins Master</a:t>
            </a:r>
          </a:p>
          <a:p>
            <a:pPr marL="877491" lvl="2" indent="-292497" algn="l">
              <a:lnSpc>
                <a:spcPts val="2845"/>
              </a:lnSpc>
              <a:buFont typeface="Arial"/>
              <a:buChar char="⚬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Frontend Server</a:t>
            </a:r>
          </a:p>
          <a:p>
            <a:pPr marL="877491" lvl="2" indent="-292497" algn="l">
              <a:lnSpc>
                <a:spcPts val="2845"/>
              </a:lnSpc>
              <a:buFont typeface="Arial"/>
              <a:buChar char="⚬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 Server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Ansible configures runtime environment: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Installs Java, Docker, Kubernetes.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Creates users, manages files.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Sets up dependencies for app execution.</a:t>
            </a:r>
          </a:p>
          <a:p>
            <a:pPr algn="l">
              <a:lnSpc>
                <a:spcPts val="2425"/>
              </a:lnSpc>
            </a:pPr>
            <a:endParaRPr lang="en-US" sz="203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425"/>
              </a:lnSpc>
            </a:pPr>
            <a:endParaRPr lang="en-US" sz="203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425"/>
              </a:lnSpc>
              <a:spcBef>
                <a:spcPct val="0"/>
              </a:spcBef>
            </a:pPr>
            <a:endParaRPr lang="en-US" sz="203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0741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3" name="Group 3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10" name="Freeform 10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11" name="Group 11"/>
          <p:cNvGrpSpPr/>
          <p:nvPr/>
        </p:nvGrpSpPr>
        <p:grpSpPr>
          <a:xfrm>
            <a:off x="17742214" y="7517955"/>
            <a:ext cx="47625" cy="1740345"/>
            <a:chOff x="0" y="0"/>
            <a:chExt cx="12543" cy="4583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5940842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85046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54289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898530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492295" y="9568113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586322" y="286289"/>
            <a:ext cx="8816908" cy="1071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55"/>
              </a:lnSpc>
            </a:pPr>
            <a:r>
              <a:rPr lang="en-US" sz="7105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 OVERALL PIPELINE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1675013"/>
            <a:ext cx="13261227" cy="739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5"/>
              </a:lnSpc>
            </a:pPr>
            <a:r>
              <a:rPr lang="en-US" sz="203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Continuous Deployment (CD)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Jenkins deploys new Docker images onto AWS EC2.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Kubernetes Manifests (YAMLs):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Deployment.yaml (defines replicas, containers).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Service.yaml (exposes app internally or externally).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Rolling Updates ensure zero downtime.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Rollback if deployment fails.</a:t>
            </a:r>
          </a:p>
          <a:p>
            <a:pPr algn="l">
              <a:lnSpc>
                <a:spcPts val="2845"/>
              </a:lnSpc>
            </a:pPr>
            <a:endParaRPr lang="en-US" sz="203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45"/>
              </a:lnSpc>
            </a:pPr>
            <a:r>
              <a:rPr lang="en-US" sz="203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Database Layer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Render’s PostgresSQl provides cloud-hosted DB for persistent storage.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 container connects securely to Render’s DB.</a:t>
            </a:r>
          </a:p>
          <a:p>
            <a:pPr algn="l">
              <a:lnSpc>
                <a:spcPts val="2845"/>
              </a:lnSpc>
            </a:pPr>
            <a:endParaRPr lang="en-US" sz="203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45"/>
              </a:lnSpc>
            </a:pPr>
            <a:r>
              <a:rPr lang="en-US" sz="203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Monitoring &amp; Logging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Prometheus scrapes application metrics (uptime, request latency, error rate).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Grafana visualizes data via dashboards.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Alerts are configured for failures or downtime.</a:t>
            </a:r>
          </a:p>
          <a:p>
            <a:pPr algn="l">
              <a:lnSpc>
                <a:spcPts val="2845"/>
              </a:lnSpc>
            </a:pPr>
            <a:endParaRPr lang="en-US" sz="203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845"/>
              </a:lnSpc>
            </a:pPr>
            <a:r>
              <a:rPr lang="en-US" sz="2032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Feedback Loop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Developers get instant feedback from Jenkins build logs &amp; Grafana dashboards.</a:t>
            </a:r>
          </a:p>
          <a:p>
            <a:pPr marL="438746" lvl="1" indent="-219373" algn="l">
              <a:lnSpc>
                <a:spcPts val="2845"/>
              </a:lnSpc>
              <a:buFont typeface="Arial"/>
              <a:buChar char="•"/>
            </a:pPr>
            <a:r>
              <a:rPr lang="en-US" sz="203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Errors fixed → code pushed again → pipeline automatically runs → new deployment.</a:t>
            </a:r>
          </a:p>
          <a:p>
            <a:pPr algn="l">
              <a:lnSpc>
                <a:spcPts val="2845"/>
              </a:lnSpc>
              <a:spcBef>
                <a:spcPct val="0"/>
              </a:spcBef>
            </a:pPr>
            <a:endParaRPr lang="en-US" sz="203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39108" y="517674"/>
            <a:ext cx="1263019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40842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385046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54289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98530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13" name="Freeform 13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14" name="Freeform 14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15" name="Group 15"/>
          <p:cNvGrpSpPr/>
          <p:nvPr/>
        </p:nvGrpSpPr>
        <p:grpSpPr>
          <a:xfrm>
            <a:off x="17742214" y="7517955"/>
            <a:ext cx="47625" cy="1740345"/>
            <a:chOff x="0" y="0"/>
            <a:chExt cx="12543" cy="45836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7492295" y="9568113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76504" y="1047750"/>
            <a:ext cx="12734992" cy="1462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81"/>
              </a:lnSpc>
            </a:pPr>
            <a:r>
              <a:rPr lang="en-US" sz="9732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REFLECTION &amp; CHALLENGES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39108" y="2081894"/>
            <a:ext cx="14934646" cy="751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8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4998"/>
              </a:lnSpc>
              <a:spcBef>
                <a:spcPct val="0"/>
              </a:spcBef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Challenges:</a:t>
            </a:r>
          </a:p>
          <a:p>
            <a:pPr marL="770841" lvl="1" indent="-385420" algn="l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Docker image compatibility</a:t>
            </a:r>
          </a:p>
          <a:p>
            <a:pPr marL="770841" lvl="1" indent="-385420" algn="l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Kubernetes YAML troubleshooting</a:t>
            </a:r>
          </a:p>
          <a:p>
            <a:pPr marL="770841" lvl="1" indent="-385420" algn="l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Grafana Dashboard Building</a:t>
            </a:r>
          </a:p>
          <a:p>
            <a:pPr algn="l">
              <a:lnSpc>
                <a:spcPts val="4998"/>
              </a:lnSpc>
              <a:spcBef>
                <a:spcPct val="0"/>
              </a:spcBef>
            </a:pPr>
            <a:endParaRPr lang="en-US" sz="357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998"/>
              </a:lnSpc>
              <a:spcBef>
                <a:spcPct val="0"/>
              </a:spcBef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Lessons Learned:</a:t>
            </a:r>
          </a:p>
          <a:p>
            <a:pPr marL="770841" lvl="1" indent="-385420" algn="l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IaC ensures reproducibility</a:t>
            </a:r>
          </a:p>
          <a:p>
            <a:pPr marL="770841" lvl="1" indent="-385420" algn="l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CI/CD improves release speed</a:t>
            </a:r>
          </a:p>
          <a:p>
            <a:pPr marL="770841" lvl="1" indent="-385420" algn="l">
              <a:lnSpc>
                <a:spcPts val="4998"/>
              </a:lnSpc>
              <a:spcBef>
                <a:spcPct val="0"/>
              </a:spcBef>
              <a:buFont typeface="Arial"/>
              <a:buChar char="•"/>
            </a:pPr>
            <a:r>
              <a:rPr lang="en-US" sz="35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Monitoring helps reliability</a:t>
            </a:r>
          </a:p>
          <a:p>
            <a:pPr algn="l">
              <a:lnSpc>
                <a:spcPts val="4998"/>
              </a:lnSpc>
              <a:spcBef>
                <a:spcPct val="0"/>
              </a:spcBef>
            </a:pPr>
            <a:endParaRPr lang="en-US" sz="357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998"/>
              </a:lnSpc>
              <a:spcBef>
                <a:spcPct val="0"/>
              </a:spcBef>
            </a:pPr>
            <a:endParaRPr lang="en-US" sz="357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0741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3" name="Group 3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10" name="Freeform 10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11" name="Group 11"/>
          <p:cNvGrpSpPr/>
          <p:nvPr/>
        </p:nvGrpSpPr>
        <p:grpSpPr>
          <a:xfrm>
            <a:off x="17742214" y="7517955"/>
            <a:ext cx="47625" cy="1740345"/>
            <a:chOff x="0" y="0"/>
            <a:chExt cx="12543" cy="45836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4085151" y="4202729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5" name="AutoShape 15"/>
          <p:cNvSpPr/>
          <p:nvPr/>
        </p:nvSpPr>
        <p:spPr>
          <a:xfrm>
            <a:off x="4089373" y="4998176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6" name="AutoShape 16"/>
          <p:cNvSpPr/>
          <p:nvPr/>
        </p:nvSpPr>
        <p:spPr>
          <a:xfrm>
            <a:off x="4089373" y="5780780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7" name="AutoShape 17"/>
          <p:cNvSpPr/>
          <p:nvPr/>
        </p:nvSpPr>
        <p:spPr>
          <a:xfrm>
            <a:off x="4089373" y="6526461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8" name="AutoShape 18"/>
          <p:cNvSpPr/>
          <p:nvPr/>
        </p:nvSpPr>
        <p:spPr>
          <a:xfrm>
            <a:off x="4085151" y="3453516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19" name="AutoShape 19"/>
          <p:cNvSpPr/>
          <p:nvPr/>
        </p:nvSpPr>
        <p:spPr>
          <a:xfrm>
            <a:off x="4057660" y="7369481"/>
            <a:ext cx="8446" cy="348240"/>
          </a:xfrm>
          <a:prstGeom prst="line">
            <a:avLst/>
          </a:prstGeom>
          <a:ln w="38100" cap="flat">
            <a:gradFill>
              <a:gsLst>
                <a:gs pos="0">
                  <a:srgbClr val="01194B">
                    <a:alpha val="100000"/>
                  </a:srgbClr>
                </a:gs>
                <a:gs pos="100000">
                  <a:srgbClr val="030117">
                    <a:alpha val="100000"/>
                  </a:srgbClr>
                </a:gs>
              </a:gsLst>
              <a:lin ang="2700000"/>
            </a:gra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hi-IN"/>
          </a:p>
        </p:txBody>
      </p:sp>
      <p:sp>
        <p:nvSpPr>
          <p:cNvPr id="20" name="Freeform 20"/>
          <p:cNvSpPr/>
          <p:nvPr/>
        </p:nvSpPr>
        <p:spPr>
          <a:xfrm>
            <a:off x="2206060" y="2290508"/>
            <a:ext cx="12988765" cy="7306180"/>
          </a:xfrm>
          <a:custGeom>
            <a:avLst/>
            <a:gdLst/>
            <a:ahLst/>
            <a:cxnLst/>
            <a:rect l="l" t="t" r="r" b="b"/>
            <a:pathLst>
              <a:path w="12988765" h="7306180">
                <a:moveTo>
                  <a:pt x="0" y="0"/>
                </a:moveTo>
                <a:lnTo>
                  <a:pt x="12988765" y="0"/>
                </a:lnTo>
                <a:lnTo>
                  <a:pt x="12988765" y="7306180"/>
                </a:lnTo>
                <a:lnTo>
                  <a:pt x="0" y="73061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21" name="TextBox 21"/>
          <p:cNvSpPr txBox="1"/>
          <p:nvPr/>
        </p:nvSpPr>
        <p:spPr>
          <a:xfrm>
            <a:off x="15940842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385046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154289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898530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492295" y="9568113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351826" y="725169"/>
            <a:ext cx="5511163" cy="145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441"/>
              </a:lnSpc>
            </a:pPr>
            <a:r>
              <a:rPr lang="en-US" sz="9614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1194B">
                <a:alpha val="100000"/>
              </a:srgbClr>
            </a:gs>
            <a:gs pos="100000">
              <a:srgbClr val="030117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0741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3" name="Group 3"/>
          <p:cNvGrpSpPr/>
          <p:nvPr/>
        </p:nvGrpSpPr>
        <p:grpSpPr>
          <a:xfrm>
            <a:off x="17293116" y="565634"/>
            <a:ext cx="397367" cy="28996"/>
            <a:chOff x="0" y="0"/>
            <a:chExt cx="128243" cy="93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93116" y="657737"/>
            <a:ext cx="397367" cy="28996"/>
            <a:chOff x="0" y="0"/>
            <a:chExt cx="128243" cy="935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243" cy="9358"/>
            </a:xfrm>
            <a:custGeom>
              <a:avLst/>
              <a:gdLst/>
              <a:ahLst/>
              <a:cxnLst/>
              <a:rect l="l" t="t" r="r" b="b"/>
              <a:pathLst>
                <a:path w="128243" h="9358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39108" y="517674"/>
            <a:ext cx="2567495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Symbiosis Institute of Technology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endParaRPr lang="en-US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940842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85046" y="517674"/>
            <a:ext cx="1060497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54289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98530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14" name="Freeform 14"/>
          <p:cNvSpPr/>
          <p:nvPr/>
        </p:nvSpPr>
        <p:spPr>
          <a:xfrm>
            <a:off x="552392" y="453924"/>
            <a:ext cx="358281" cy="363569"/>
          </a:xfrm>
          <a:custGeom>
            <a:avLst/>
            <a:gdLst/>
            <a:ahLst/>
            <a:cxnLst/>
            <a:rect l="l" t="t" r="r" b="b"/>
            <a:pathLst>
              <a:path w="358281" h="363569">
                <a:moveTo>
                  <a:pt x="0" y="0"/>
                </a:moveTo>
                <a:lnTo>
                  <a:pt x="358281" y="0"/>
                </a:lnTo>
                <a:lnTo>
                  <a:pt x="358281" y="363570"/>
                </a:lnTo>
                <a:lnTo>
                  <a:pt x="0" y="363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15" name="Freeform 15"/>
          <p:cNvSpPr/>
          <p:nvPr/>
        </p:nvSpPr>
        <p:spPr>
          <a:xfrm>
            <a:off x="679594" y="546065"/>
            <a:ext cx="103876" cy="140719"/>
          </a:xfrm>
          <a:custGeom>
            <a:avLst/>
            <a:gdLst/>
            <a:ahLst/>
            <a:cxnLst/>
            <a:rect l="l" t="t" r="r" b="b"/>
            <a:pathLst>
              <a:path w="103876" h="140719">
                <a:moveTo>
                  <a:pt x="0" y="0"/>
                </a:moveTo>
                <a:lnTo>
                  <a:pt x="103877" y="0"/>
                </a:lnTo>
                <a:lnTo>
                  <a:pt x="103877" y="140719"/>
                </a:lnTo>
                <a:lnTo>
                  <a:pt x="0" y="140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16" name="Group 16"/>
          <p:cNvGrpSpPr/>
          <p:nvPr/>
        </p:nvGrpSpPr>
        <p:grpSpPr>
          <a:xfrm>
            <a:off x="17742214" y="7517955"/>
            <a:ext cx="47625" cy="1740345"/>
            <a:chOff x="0" y="0"/>
            <a:chExt cx="12543" cy="45836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492295" y="9568113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0" y="6955134"/>
            <a:ext cx="17259300" cy="3331866"/>
            <a:chOff x="0" y="0"/>
            <a:chExt cx="4545659" cy="87752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545659" cy="877529"/>
            </a:xfrm>
            <a:custGeom>
              <a:avLst/>
              <a:gdLst/>
              <a:ahLst/>
              <a:cxnLst/>
              <a:rect l="l" t="t" r="r" b="b"/>
              <a:pathLst>
                <a:path w="4545659" h="877529">
                  <a:moveTo>
                    <a:pt x="0" y="0"/>
                  </a:moveTo>
                  <a:lnTo>
                    <a:pt x="4545659" y="0"/>
                  </a:lnTo>
                  <a:lnTo>
                    <a:pt x="4545659" y="877529"/>
                  </a:lnTo>
                  <a:lnTo>
                    <a:pt x="0" y="877529"/>
                  </a:lnTo>
                  <a:close/>
                </a:path>
              </a:pathLst>
            </a:custGeom>
            <a:gradFill rotWithShape="1">
              <a:gsLst>
                <a:gs pos="0">
                  <a:srgbClr val="2CEEFF">
                    <a:alpha val="100000"/>
                  </a:srgbClr>
                </a:gs>
                <a:gs pos="100000">
                  <a:srgbClr val="0039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hi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4545659" cy="915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6941532" y="2488143"/>
            <a:ext cx="9145640" cy="6984983"/>
          </a:xfrm>
          <a:custGeom>
            <a:avLst/>
            <a:gdLst/>
            <a:ahLst/>
            <a:cxnLst/>
            <a:rect l="l" t="t" r="r" b="b"/>
            <a:pathLst>
              <a:path w="9145640" h="6984983">
                <a:moveTo>
                  <a:pt x="0" y="0"/>
                </a:moveTo>
                <a:lnTo>
                  <a:pt x="9145641" y="0"/>
                </a:lnTo>
                <a:lnTo>
                  <a:pt x="9145641" y="6984983"/>
                </a:lnTo>
                <a:lnTo>
                  <a:pt x="0" y="69849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grpSp>
        <p:nvGrpSpPr>
          <p:cNvPr id="24" name="Group 24"/>
          <p:cNvGrpSpPr/>
          <p:nvPr/>
        </p:nvGrpSpPr>
        <p:grpSpPr>
          <a:xfrm>
            <a:off x="7153416" y="2705612"/>
            <a:ext cx="8706670" cy="4624806"/>
            <a:chOff x="0" y="0"/>
            <a:chExt cx="11608893" cy="6166408"/>
          </a:xfrm>
        </p:grpSpPr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8"/>
            <a:srcRect l="346" r="346"/>
            <a:stretch>
              <a:fillRect/>
            </a:stretch>
          </p:blipFill>
          <p:spPr>
            <a:xfrm>
              <a:off x="0" y="0"/>
              <a:ext cx="11608893" cy="6166408"/>
            </a:xfrm>
            <a:prstGeom prst="rect">
              <a:avLst/>
            </a:prstGeom>
          </p:spPr>
        </p:pic>
      </p:grpSp>
      <p:sp>
        <p:nvSpPr>
          <p:cNvPr id="26" name="Freeform 26"/>
          <p:cNvSpPr/>
          <p:nvPr/>
        </p:nvSpPr>
        <p:spPr>
          <a:xfrm>
            <a:off x="10205634" y="3877966"/>
            <a:ext cx="2617437" cy="2656070"/>
          </a:xfrm>
          <a:custGeom>
            <a:avLst/>
            <a:gdLst/>
            <a:ahLst/>
            <a:cxnLst/>
            <a:rect l="l" t="t" r="r" b="b"/>
            <a:pathLst>
              <a:path w="2617437" h="2656070">
                <a:moveTo>
                  <a:pt x="0" y="0"/>
                </a:moveTo>
                <a:lnTo>
                  <a:pt x="2617437" y="0"/>
                </a:lnTo>
                <a:lnTo>
                  <a:pt x="2617437" y="2656070"/>
                </a:lnTo>
                <a:lnTo>
                  <a:pt x="0" y="2656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27" name="Freeform 27"/>
          <p:cNvSpPr/>
          <p:nvPr/>
        </p:nvSpPr>
        <p:spPr>
          <a:xfrm>
            <a:off x="11134916" y="4551101"/>
            <a:ext cx="758874" cy="1028031"/>
          </a:xfrm>
          <a:custGeom>
            <a:avLst/>
            <a:gdLst/>
            <a:ahLst/>
            <a:cxnLst/>
            <a:rect l="l" t="t" r="r" b="b"/>
            <a:pathLst>
              <a:path w="758874" h="1028031">
                <a:moveTo>
                  <a:pt x="0" y="0"/>
                </a:moveTo>
                <a:lnTo>
                  <a:pt x="758873" y="0"/>
                </a:lnTo>
                <a:lnTo>
                  <a:pt x="758873" y="1028031"/>
                </a:lnTo>
                <a:lnTo>
                  <a:pt x="0" y="10280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i-IN"/>
          </a:p>
        </p:txBody>
      </p:sp>
      <p:sp>
        <p:nvSpPr>
          <p:cNvPr id="28" name="TextBox 28"/>
          <p:cNvSpPr txBox="1"/>
          <p:nvPr/>
        </p:nvSpPr>
        <p:spPr>
          <a:xfrm>
            <a:off x="1877546" y="2308201"/>
            <a:ext cx="5073511" cy="4004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802"/>
              </a:lnSpc>
            </a:pPr>
            <a:r>
              <a:rPr lang="en-US" sz="13279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THANK</a:t>
            </a:r>
          </a:p>
          <a:p>
            <a:pPr algn="l">
              <a:lnSpc>
                <a:spcPts val="15802"/>
              </a:lnSpc>
            </a:pPr>
            <a:r>
              <a:rPr lang="en-US" sz="13279">
                <a:solidFill>
                  <a:srgbClr val="29E2F9"/>
                </a:solidFill>
                <a:latin typeface="Anton"/>
                <a:ea typeface="Anton"/>
                <a:cs typeface="Anton"/>
                <a:sym typeface="Anton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Microsoft Office PowerPoint</Application>
  <PresentationFormat>Custom</PresentationFormat>
  <Paragraphs>133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Canva Sans</vt:lpstr>
      <vt:lpstr>Arial</vt:lpstr>
      <vt:lpstr>Canva Student Font</vt:lpstr>
      <vt:lpstr>Open Sans Bold</vt:lpstr>
      <vt:lpstr>Anton</vt:lpstr>
      <vt:lpstr>Calibri</vt:lpstr>
      <vt:lpstr>Garet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Cyber Security Presentation</dc:title>
  <cp:lastModifiedBy>Abhishek.Rajput Btech2022</cp:lastModifiedBy>
  <cp:revision>2</cp:revision>
  <dcterms:created xsi:type="dcterms:W3CDTF">2006-08-16T00:00:00Z</dcterms:created>
  <dcterms:modified xsi:type="dcterms:W3CDTF">2025-10-03T20:14:22Z</dcterms:modified>
  <dc:identifier>DAGmA8Rhsf8</dc:identifier>
</cp:coreProperties>
</file>